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18"/>
  </p:notesMasterIdLst>
  <p:sldIdLst>
    <p:sldId id="256" r:id="rId3"/>
    <p:sldId id="260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258" r:id="rId17"/>
  </p:sldIdLst>
  <p:sldSz cx="14401800" cy="8101013"/>
  <p:notesSz cx="6858000" cy="9144000"/>
  <p:defaultTextStyle>
    <a:defPPr>
      <a:defRPr lang="zh-CN"/>
    </a:defPPr>
    <a:lvl1pPr marL="0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2915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5829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8744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71659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14573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57488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500402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43317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246" y="-96"/>
      </p:cViewPr>
      <p:guideLst>
        <p:guide orient="horz" pos="2552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E85237-A1FB-49BD-9E9F-586E9D190FCE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16FB9-2A84-46FC-84B4-2E268D6036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8066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>
              <a:ea typeface="宋体" charset="-122"/>
            </a:endParaRPr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fld id="{67585B0C-A11E-4080-8FDD-2BE0301FB436}" type="slidenum">
              <a:rPr lang="zh-CN" altLang="en-US" sz="1200" smtClean="0"/>
              <a:pPr eaLnBrk="1" hangingPunct="1"/>
              <a:t>14</a:t>
            </a:fld>
            <a:endParaRPr lang="en-US" altLang="zh-CN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80135" y="2516565"/>
            <a:ext cx="12241530" cy="17364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60270" y="4590574"/>
            <a:ext cx="10081260" cy="20702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56080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6396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903" y="324417"/>
            <a:ext cx="12961995" cy="1350169"/>
          </a:xfrm>
          <a:prstGeom prst="rect">
            <a:avLst/>
          </a:prstGeom>
        </p:spPr>
        <p:txBody>
          <a:bodyPr lIns="115559" tIns="57780" rIns="115559" bIns="5778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719903" y="1890243"/>
            <a:ext cx="12961995" cy="5346294"/>
          </a:xfrm>
          <a:prstGeom prst="rect">
            <a:avLst/>
          </a:prstGeom>
        </p:spPr>
        <p:txBody>
          <a:bodyPr lIns="115559" tIns="57780" rIns="115559" bIns="57780"/>
          <a:lstStyle/>
          <a:p>
            <a:pPr lvl="0"/>
            <a:endParaRPr lang="zh-CN" altLang="en-US" noProof="0"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2516019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9500" y="2516188"/>
            <a:ext cx="12242800" cy="1736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60588" y="4591050"/>
            <a:ext cx="10080625" cy="20701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3072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24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8238" y="5205413"/>
            <a:ext cx="12241212" cy="16097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38238" y="3433763"/>
            <a:ext cx="12241212" cy="17716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6608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0725" y="1890713"/>
            <a:ext cx="6403975" cy="53451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277100" y="1890713"/>
            <a:ext cx="6403975" cy="53451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300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0725" y="1812925"/>
            <a:ext cx="6362700" cy="755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20725" y="2568575"/>
            <a:ext cx="6362700" cy="4667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7315200" y="1812925"/>
            <a:ext cx="6365875" cy="755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7315200" y="2568575"/>
            <a:ext cx="6365875" cy="4667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4567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7880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3553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0725" y="322263"/>
            <a:ext cx="4737100" cy="13731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30863" y="322263"/>
            <a:ext cx="8050212" cy="6913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20725" y="1695450"/>
            <a:ext cx="4737100" cy="55403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9155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22575" y="5670550"/>
            <a:ext cx="8640763" cy="6699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822575" y="723900"/>
            <a:ext cx="8640763" cy="48609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822575" y="6340475"/>
            <a:ext cx="8640763" cy="9509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336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886461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40988" y="323850"/>
            <a:ext cx="3240087" cy="6911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0725" y="323850"/>
            <a:ext cx="9567863" cy="6911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7696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20090" y="324416"/>
            <a:ext cx="12961620" cy="1350169"/>
          </a:xfrm>
          <a:prstGeom prst="rect">
            <a:avLst/>
          </a:prstGeom>
        </p:spPr>
        <p:txBody>
          <a:bodyPr vert="horz" lIns="128583" tIns="64291" rIns="128583" bIns="64291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0090" y="1890237"/>
            <a:ext cx="12961620" cy="5346294"/>
          </a:xfrm>
          <a:prstGeom prst="rect">
            <a:avLst/>
          </a:prstGeom>
        </p:spPr>
        <p:txBody>
          <a:bodyPr vert="horz" lIns="128583" tIns="64291" rIns="128583" bIns="64291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20090" y="7508439"/>
            <a:ext cx="3360420" cy="431304"/>
          </a:xfrm>
          <a:prstGeom prst="rect">
            <a:avLst/>
          </a:prstGeom>
        </p:spPr>
        <p:txBody>
          <a:bodyPr vert="horz" lIns="128583" tIns="64291" rIns="128583" bIns="64291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0DCE5-9435-4CC4-9017-16801DFA241C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920615" y="7508439"/>
            <a:ext cx="4560570" cy="431304"/>
          </a:xfrm>
          <a:prstGeom prst="rect">
            <a:avLst/>
          </a:prstGeom>
        </p:spPr>
        <p:txBody>
          <a:bodyPr vert="horz" lIns="128583" tIns="64291" rIns="128583" bIns="64291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321290" y="7508439"/>
            <a:ext cx="3360420" cy="431304"/>
          </a:xfrm>
          <a:prstGeom prst="rect">
            <a:avLst/>
          </a:prstGeom>
        </p:spPr>
        <p:txBody>
          <a:bodyPr vert="horz" lIns="128583" tIns="64291" rIns="128583" bIns="64291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 algn="ctr" defTabSz="1285829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2186" indent="-482186" algn="l" defTabSz="1285829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4736" indent="-401822" algn="l" defTabSz="1285829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7287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50201" indent="-321457" algn="l" defTabSz="128582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93116" indent="-321457" algn="l" defTabSz="1285829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36031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78945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21860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64774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2915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29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8744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71659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14573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57488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500402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43317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20725" y="323850"/>
            <a:ext cx="12960350" cy="1350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0725" y="1890713"/>
            <a:ext cx="12960350" cy="5345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20725" y="7508875"/>
            <a:ext cx="3359150" cy="4302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31933-48CD-4920-8C1F-353CFD9277D1}" type="datetimeFigureOut">
              <a:rPr lang="zh-CN" altLang="en-US" smtClean="0"/>
              <a:pPr/>
              <a:t>2014-5-15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921250" y="7508875"/>
            <a:ext cx="4559300" cy="4302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321925" y="7508875"/>
            <a:ext cx="3359150" cy="4302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571"/>
            <a:ext cx="14402817" cy="81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047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864196" y="5634682"/>
            <a:ext cx="12961620" cy="1350169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</p:spPr>
        <p:txBody>
          <a:bodyPr vert="horz" lIns="128583" tIns="64291" rIns="128583" bIns="64291" rtlCol="0" anchor="ctr">
            <a:normAutofit fontScale="85000" lnSpcReduction="10000"/>
          </a:bodyPr>
          <a:lstStyle>
            <a:lvl1pPr algn="ctr" defTabSz="1285829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8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中国人寿财富升级职场训练课件</a:t>
            </a:r>
            <a:endParaRPr lang="zh-CN" altLang="en-US" sz="8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0" y="7578898"/>
            <a:ext cx="13691711" cy="45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18" tIns="72009" rIns="144018" bIns="7200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 smtClean="0">
                <a:latin typeface="Calibri" pitchFamily="34" charset="0"/>
              </a:rPr>
              <a:t>本课件所</a:t>
            </a:r>
            <a:r>
              <a:rPr lang="zh-CN" altLang="en-US" sz="2000" b="1" dirty="0">
                <a:latin typeface="Calibri" pitchFamily="34" charset="0"/>
              </a:rPr>
              <a:t>涉及</a:t>
            </a:r>
            <a:r>
              <a:rPr lang="zh-CN" altLang="en-US" sz="2000" b="1" dirty="0" smtClean="0">
                <a:latin typeface="Calibri" pitchFamily="34" charset="0"/>
              </a:rPr>
              <a:t>到</a:t>
            </a:r>
            <a:r>
              <a:rPr lang="zh-CN" altLang="en-US" sz="2000" b="1" dirty="0">
                <a:latin typeface="Calibri" pitchFamily="34" charset="0"/>
              </a:rPr>
              <a:t>的产品内容，请以具体条款为准！所涉及到的产品利益，以具体保险合同为准！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2"/>
          <p:cNvSpPr>
            <a:spLocks noChangeArrowheads="1"/>
          </p:cNvSpPr>
          <p:nvPr/>
        </p:nvSpPr>
        <p:spPr bwMode="auto">
          <a:xfrm>
            <a:off x="0" y="3060383"/>
            <a:ext cx="14401800" cy="1980248"/>
          </a:xfrm>
          <a:prstGeom prst="rect">
            <a:avLst/>
          </a:pr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5559" tIns="57780" rIns="115559" bIns="57780"/>
          <a:lstStyle/>
          <a:p>
            <a:pPr defTabSz="1155144"/>
            <a:endParaRPr lang="zh-CN" altLang="en-US" sz="2200"/>
          </a:p>
        </p:txBody>
      </p:sp>
      <p:sp>
        <p:nvSpPr>
          <p:cNvPr id="3" name="矩形 2"/>
          <p:cNvSpPr/>
          <p:nvPr/>
        </p:nvSpPr>
        <p:spPr>
          <a:xfrm>
            <a:off x="2491921" y="3588841"/>
            <a:ext cx="757130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如何</a:t>
            </a:r>
            <a:r>
              <a:rPr lang="zh-CN" altLang="en-US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讲</a:t>
            </a:r>
            <a:r>
              <a:rPr lang="zh-CN" altLang="en-US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老保单的好</a:t>
            </a:r>
            <a:endParaRPr lang="zh-CN" altLang="en-US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80263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3"/>
          <p:cNvSpPr>
            <a:spLocks noGrp="1"/>
          </p:cNvSpPr>
          <p:nvPr>
            <p:ph idx="1"/>
          </p:nvPr>
        </p:nvSpPr>
        <p:spPr>
          <a:xfrm>
            <a:off x="648172" y="2466330"/>
            <a:ext cx="13216652" cy="5346294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第一步</a:t>
            </a:r>
            <a:r>
              <a:rPr lang="zh-CN" altLang="en-US" dirty="0" smtClean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：会前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（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陪同客户到会场的途中；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客户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已到场，会议还没有开始）</a:t>
            </a:r>
            <a:endParaRPr lang="en-US" altLang="zh-CN" sz="3900" dirty="0">
              <a:latin typeface="华文中宋" panose="02010600040101010101" pitchFamily="2" charset="-122"/>
              <a:ea typeface="华文中宋" panose="02010600040101010101" pitchFamily="2" charset="-122"/>
              <a:sym typeface="Wingdings" pitchFamily="2" charset="2"/>
            </a:endParaRP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             </a:t>
            </a:r>
            <a:r>
              <a:rPr lang="zh-CN" altLang="en-US" sz="67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讲老保单的好</a:t>
            </a:r>
            <a:endParaRPr lang="en-US" altLang="zh-CN" sz="39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Wingdings" pitchFamily="2" charset="2"/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第二步：促成时间（升级发布专题后）</a:t>
            </a:r>
            <a:endParaRPr lang="en-US" altLang="zh-CN" dirty="0" smtClean="0">
              <a:latin typeface="华文中宋" panose="02010600040101010101" pitchFamily="2" charset="-122"/>
              <a:ea typeface="华文中宋" panose="02010600040101010101" pitchFamily="2" charset="-122"/>
              <a:sym typeface="Wingdings" pitchFamily="2" charset="2"/>
            </a:endParaRPr>
          </a:p>
          <a:p>
            <a:pPr>
              <a:lnSpc>
                <a:spcPct val="130000"/>
              </a:lnSpc>
              <a:buFont typeface="Arial" charset="0"/>
              <a:buNone/>
            </a:pPr>
            <a:r>
              <a:rPr lang="en-US" altLang="zh-CN" dirty="0" smtClean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               </a:t>
            </a:r>
            <a:r>
              <a:rPr lang="zh-CN" altLang="en-US" sz="67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讲</a:t>
            </a:r>
            <a:r>
              <a:rPr lang="zh-CN" altLang="en-US" sz="67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财富升级好</a:t>
            </a:r>
          </a:p>
        </p:txBody>
      </p:sp>
      <p:sp>
        <p:nvSpPr>
          <p:cNvPr id="2" name="矩形 1"/>
          <p:cNvSpPr/>
          <p:nvPr/>
        </p:nvSpPr>
        <p:spPr>
          <a:xfrm>
            <a:off x="2893195" y="1098178"/>
            <a:ext cx="75713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72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财富升级促成步骤</a:t>
            </a:r>
            <a:endParaRPr lang="zh-CN" altLang="en-US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440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内容占位符 2"/>
          <p:cNvSpPr>
            <a:spLocks noGrp="1"/>
          </p:cNvSpPr>
          <p:nvPr>
            <p:ph idx="1"/>
          </p:nvPr>
        </p:nvSpPr>
        <p:spPr>
          <a:xfrm>
            <a:off x="0" y="1940867"/>
            <a:ext cx="14401800" cy="6160146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句话：</a:t>
            </a:r>
            <a:r>
              <a:rPr lang="zh-CN" altLang="en-US" sz="3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（拿着保单夸客户）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当初买的这份保单好呀！</a:t>
            </a:r>
            <a:endParaRPr lang="en-US" altLang="zh-CN" sz="39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句话：你这份保单是</a:t>
            </a:r>
            <a:r>
              <a:rPr lang="zh-CN" altLang="en-US" sz="39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给？？？保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的。</a:t>
            </a:r>
            <a:endParaRPr lang="en-US" altLang="zh-CN" sz="39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句话：您还记得当初投保这份保单是准备做什么用的？</a:t>
            </a:r>
            <a:r>
              <a:rPr lang="zh-CN" altLang="en-US" sz="3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（若客户说不出来，业务员就把作用说出来引导客户，</a:t>
            </a:r>
            <a:r>
              <a:rPr lang="zh-CN" altLang="en-US" sz="3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用现场的纸条贴在老保单上，写上</a:t>
            </a:r>
            <a:r>
              <a:rPr lang="en-US" altLang="zh-CN" sz="3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XX</a:t>
            </a:r>
            <a:r>
              <a:rPr lang="zh-CN" altLang="en-US" sz="3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专用</a:t>
            </a:r>
            <a:r>
              <a:rPr lang="zh-CN" altLang="en-US" sz="3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en-US" altLang="zh-CN" sz="39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句话：根据作用说出，客户要用的时候能拿到多少钱，关键强调本金没动。</a:t>
            </a:r>
            <a:r>
              <a:rPr lang="zh-CN" altLang="en-US" sz="3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（因此业务员在会前就要将这份保单的作用、到时能拿到多少钱熟记于胸，脱口而出）</a:t>
            </a:r>
            <a:endParaRPr lang="en-US" altLang="zh-CN" sz="3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句话：而且你已经存了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X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年了，孩子的教育费用（养老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/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婚嫁）已经完成</a:t>
            </a:r>
            <a:r>
              <a:rPr lang="en-US" altLang="zh-CN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X%,</a:t>
            </a:r>
            <a:r>
              <a:rPr lang="zh-CN" altLang="en-US" sz="3900" dirty="0">
                <a:latin typeface="华文中宋" panose="02010600040101010101" pitchFamily="2" charset="-122"/>
                <a:ea typeface="华文中宋" panose="02010600040101010101" pitchFamily="2" charset="-122"/>
              </a:rPr>
              <a:t>孩子的教育你就不用担心了，心里多踏实呀！</a:t>
            </a:r>
          </a:p>
        </p:txBody>
      </p:sp>
      <p:sp>
        <p:nvSpPr>
          <p:cNvPr id="19460" name="日期占位符 3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1044736" indent="-401822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607287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2250201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893116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3536031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4178945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4821860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5464774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fld id="{EA83BBFD-F9CE-4704-993C-602B9CD62ECF}" type="datetime1">
              <a:rPr lang="zh-CN" altLang="en-US" sz="17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2014-5-15</a:t>
            </a:fld>
            <a:endParaRPr lang="zh-CN" altLang="en-US" sz="25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92388" y="810146"/>
            <a:ext cx="8228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第一步：</a:t>
            </a:r>
            <a:r>
              <a:rPr lang="en-US" altLang="zh-CN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句话讲老保单好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108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内容占位符 2"/>
          <p:cNvSpPr>
            <a:spLocks noChangeArrowheads="1"/>
          </p:cNvSpPr>
          <p:nvPr/>
        </p:nvSpPr>
        <p:spPr bwMode="auto">
          <a:xfrm>
            <a:off x="418180" y="1148466"/>
            <a:ext cx="13276659" cy="843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/>
          <a:lstStyle/>
          <a:p>
            <a:pPr marL="321457" indent="-321457">
              <a:spcBef>
                <a:spcPct val="30000"/>
              </a:spcBef>
            </a:pPr>
            <a:r>
              <a:rPr lang="zh-CN" altLang="en-US" sz="5600" dirty="0">
                <a:latin typeface="微软雅黑" pitchFamily="34" charset="-122"/>
                <a:ea typeface="微软雅黑" pitchFamily="34" charset="-122"/>
              </a:rPr>
              <a:t>话术示范：教育金案例</a:t>
            </a:r>
          </a:p>
        </p:txBody>
      </p:sp>
      <p:sp>
        <p:nvSpPr>
          <p:cNvPr id="20483" name="TextBox 5"/>
          <p:cNvSpPr txBox="1">
            <a:spLocks noChangeArrowheads="1"/>
          </p:cNvSpPr>
          <p:nvPr/>
        </p:nvSpPr>
        <p:spPr bwMode="auto">
          <a:xfrm>
            <a:off x="418180" y="2106290"/>
            <a:ext cx="13614202" cy="559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伙伴：您当时投保的这份保单很好啊</a:t>
            </a:r>
            <a:r>
              <a:rPr lang="en-US" altLang="zh-CN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!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3900" dirty="0">
                <a:latin typeface="微软雅黑" pitchFamily="34" charset="-122"/>
                <a:ea typeface="微软雅黑" pitchFamily="34" charset="-122"/>
              </a:rPr>
              <a:t>客户：好吗？看不出来。</a:t>
            </a:r>
            <a:endParaRPr lang="en-US" altLang="zh-CN" sz="39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伙伴：这就是为啥您今天必须要过来了解的原因，让我帮您讲解下。首先，您还记得这份保单是为谁保的？</a:t>
            </a:r>
            <a:endParaRPr lang="en-US" altLang="zh-CN" sz="39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900" dirty="0">
                <a:latin typeface="微软雅黑" pitchFamily="34" charset="-122"/>
                <a:ea typeface="微软雅黑" pitchFamily="34" charset="-122"/>
              </a:rPr>
              <a:t>客户：我儿子咯</a:t>
            </a:r>
            <a:r>
              <a:rPr lang="en-US" altLang="zh-CN" sz="3900" dirty="0">
                <a:latin typeface="微软雅黑" pitchFamily="34" charset="-122"/>
                <a:ea typeface="微软雅黑" pitchFamily="34" charset="-122"/>
              </a:rPr>
              <a:t>……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伙伴：交费了几年了？</a:t>
            </a:r>
            <a:endParaRPr lang="en-US" altLang="zh-CN" sz="39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900" dirty="0">
                <a:latin typeface="微软雅黑" pitchFamily="34" charset="-122"/>
                <a:ea typeface="微软雅黑" pitchFamily="34" charset="-122"/>
              </a:rPr>
              <a:t>客户：应该</a:t>
            </a:r>
            <a:r>
              <a:rPr lang="zh-CN" altLang="en-US" sz="3900" dirty="0" smtClean="0">
                <a:latin typeface="微软雅黑" pitchFamily="34" charset="-122"/>
                <a:ea typeface="微软雅黑" pitchFamily="34" charset="-122"/>
              </a:rPr>
              <a:t>交</a:t>
            </a:r>
            <a:r>
              <a:rPr lang="en-US" altLang="zh-CN" sz="3900" dirty="0" smtClean="0">
                <a:latin typeface="微软雅黑" pitchFamily="34" charset="-122"/>
                <a:ea typeface="微软雅黑" pitchFamily="34" charset="-122"/>
              </a:rPr>
              <a:t>**</a:t>
            </a:r>
            <a:r>
              <a:rPr lang="zh-CN" altLang="en-US" sz="3900" dirty="0" smtClean="0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zh-CN" altLang="en-US" sz="3900" dirty="0">
                <a:latin typeface="微软雅黑" pitchFamily="34" charset="-122"/>
                <a:ea typeface="微软雅黑" pitchFamily="34" charset="-122"/>
              </a:rPr>
              <a:t>了。</a:t>
            </a:r>
          </a:p>
        </p:txBody>
      </p:sp>
    </p:spTree>
    <p:extLst>
      <p:ext uri="{BB962C8B-B14F-4D97-AF65-F5344CB8AC3E}">
        <p14:creationId xmlns:p14="http://schemas.microsoft.com/office/powerpoint/2010/main" xmlns="" val="417085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9"/>
          <p:cNvSpPr>
            <a:spLocks noChangeShapeType="1"/>
          </p:cNvSpPr>
          <p:nvPr/>
        </p:nvSpPr>
        <p:spPr bwMode="auto">
          <a:xfrm>
            <a:off x="3530442" y="522114"/>
            <a:ext cx="10588824" cy="1875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128583" tIns="64291" rIns="128583" bIns="64291"/>
          <a:lstStyle/>
          <a:p>
            <a:endParaRPr lang="zh-CN" altLang="en-US"/>
          </a:p>
        </p:txBody>
      </p:sp>
      <p:sp>
        <p:nvSpPr>
          <p:cNvPr id="21507" name="TextBox 5"/>
          <p:cNvSpPr txBox="1">
            <a:spLocks noChangeArrowheads="1"/>
          </p:cNvSpPr>
          <p:nvPr/>
        </p:nvSpPr>
        <p:spPr bwMode="auto">
          <a:xfrm>
            <a:off x="335042" y="1170186"/>
            <a:ext cx="13504189" cy="643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伙伴</a:t>
            </a: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：（检查客户的老保单）没错。当时怎么没想给自己买呢？</a:t>
            </a:r>
            <a:endParaRPr lang="en-US" altLang="zh-CN" sz="39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900" dirty="0">
                <a:latin typeface="微软雅黑" pitchFamily="34" charset="-122"/>
                <a:ea typeface="微软雅黑" pitchFamily="34" charset="-122"/>
              </a:rPr>
              <a:t>客户：给孩子买便宜，收益更高咯。</a:t>
            </a:r>
            <a:endParaRPr lang="en-US" altLang="zh-CN" sz="39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伙伴：嗯，那当初投这份保单是为了做什么用</a:t>
            </a:r>
            <a:r>
              <a:rPr lang="en-US" altLang="zh-CN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？</a:t>
            </a:r>
            <a:endParaRPr lang="en-US" altLang="zh-CN" sz="39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900" dirty="0">
                <a:latin typeface="微软雅黑" pitchFamily="34" charset="-122"/>
                <a:ea typeface="微软雅黑" pitchFamily="34" charset="-122"/>
              </a:rPr>
              <a:t>客户：给孩子存上大学学费。。</a:t>
            </a:r>
            <a:endParaRPr lang="en-US" altLang="zh-CN" sz="39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9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伙伴：太好了，那就是为了解决教育金的问题，对吧。我帮您在老保单合同上注明“教育金专用”。</a:t>
            </a:r>
            <a:endParaRPr lang="en-US" altLang="zh-CN" sz="390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58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Line 9"/>
          <p:cNvSpPr>
            <a:spLocks noChangeShapeType="1"/>
          </p:cNvSpPr>
          <p:nvPr/>
        </p:nvSpPr>
        <p:spPr bwMode="auto">
          <a:xfrm>
            <a:off x="3530442" y="313165"/>
            <a:ext cx="10588824" cy="1875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128583" tIns="64291" rIns="128583" bIns="64291"/>
          <a:lstStyle/>
          <a:p>
            <a:endParaRPr lang="zh-CN" altLang="en-US"/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233882" y="1050110"/>
            <a:ext cx="13753628" cy="677781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客户：但没怎么感觉有用。</a:t>
            </a:r>
            <a:endParaRPr lang="en-US" altLang="zh-CN" sz="32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伙伴：怎么会没用呢？您现在当然感觉不到有用啊</a:t>
            </a:r>
            <a:r>
              <a:rPr lang="zh-CN" altLang="en-US" sz="32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，既然是给孩子专门存的教育金，当然等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孩子上大学需要钱时，您就会发现这份老保单好啦，您看这份保单在您孩子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18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岁时可以给到您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万大学教育金，多好。到时候您有钱，这保险就是锦上添花</a:t>
            </a:r>
            <a:r>
              <a:rPr lang="zh-CN" altLang="en-US" sz="32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，可以补贴生活费之类的，如果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没钱，这保险</a:t>
            </a:r>
            <a:r>
              <a:rPr lang="zh-CN" altLang="en-US" sz="32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就更重要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了。而且您把这份保险安排好在这里，孩子的教育有了规划，您心里也踏实了。这份老保单是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10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年交的，您已交了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次，孩子的教育金已经完成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60%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了，只需要再存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次，孩子的教育金就搞定了，您说您当初做的这个决定重不重要？！这保险好吗？！</a:t>
            </a:r>
            <a:endParaRPr lang="en-US" altLang="zh-CN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67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Line 9"/>
          <p:cNvSpPr>
            <a:spLocks noChangeShapeType="1"/>
          </p:cNvSpPr>
          <p:nvPr/>
        </p:nvSpPr>
        <p:spPr bwMode="auto">
          <a:xfrm>
            <a:off x="3530442" y="313165"/>
            <a:ext cx="10588824" cy="1875"/>
          </a:xfrm>
          <a:prstGeom prst="line">
            <a:avLst/>
          </a:prstGeom>
          <a:noFill/>
          <a:ln w="12700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128583" tIns="64291" rIns="128583" bIns="64291"/>
          <a:lstStyle/>
          <a:p>
            <a:endParaRPr lang="zh-CN" altLang="en-US"/>
          </a:p>
        </p:txBody>
      </p:sp>
      <p:sp>
        <p:nvSpPr>
          <p:cNvPr id="23555" name="TextBox 5"/>
          <p:cNvSpPr txBox="1">
            <a:spLocks noChangeArrowheads="1"/>
          </p:cNvSpPr>
          <p:nvPr/>
        </p:nvSpPr>
        <p:spPr bwMode="auto">
          <a:xfrm>
            <a:off x="337544" y="1458218"/>
            <a:ext cx="13674208" cy="594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客户：但收益不高，如果我拿这钱投资收益更多。</a:t>
            </a:r>
            <a:endParaRPr lang="en-US" altLang="zh-CN" sz="3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伙伴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：我相信您有这能力，但谁敢保证自己的投资一定不亏呢？十年河东十年河西，十年后谁能保证自己收入能力不下降呢？如果未来发生我们意想不到的事情，手里没钱了，这份保单就非常重要了，您能拿孩子的未来做赌注吗？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这份保单是孩子的教育保障，不是收益多少的事情，家里有些钱是永远都不能动的！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  <a:sym typeface="Wingdings" pitchFamily="2" charset="2"/>
              </a:rPr>
              <a:t>您把孩子的教育金安排好在这里，其他钱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做任何事情我们心里都踏实，您说对吧！</a:t>
            </a:r>
            <a:endParaRPr lang="en-US" altLang="zh-CN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715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内容占位符 2"/>
          <p:cNvSpPr>
            <a:spLocks noChangeArrowheads="1"/>
          </p:cNvSpPr>
          <p:nvPr/>
        </p:nvSpPr>
        <p:spPr bwMode="auto">
          <a:xfrm>
            <a:off x="267857" y="770581"/>
            <a:ext cx="3910489" cy="1012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/>
          <a:lstStyle/>
          <a:p>
            <a:pPr marL="321457" indent="-321457">
              <a:spcBef>
                <a:spcPct val="30000"/>
              </a:spcBef>
            </a:pPr>
            <a:r>
              <a:rPr lang="zh-CN" altLang="en-US" sz="7600" dirty="0">
                <a:latin typeface="微软雅黑" pitchFamily="34" charset="-122"/>
                <a:ea typeface="微软雅黑" pitchFamily="34" charset="-122"/>
              </a:rPr>
              <a:t>提醒：</a:t>
            </a:r>
          </a:p>
        </p:txBody>
      </p:sp>
      <p:sp>
        <p:nvSpPr>
          <p:cNvPr id="24579" name="TextBox 5"/>
          <p:cNvSpPr txBox="1">
            <a:spLocks noChangeArrowheads="1"/>
          </p:cNvSpPr>
          <p:nvPr/>
        </p:nvSpPr>
        <p:spPr bwMode="auto">
          <a:xfrm>
            <a:off x="365046" y="2106290"/>
            <a:ext cx="13674210" cy="5300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5600" dirty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5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以上是以</a:t>
            </a:r>
            <a:r>
              <a:rPr lang="zh-CN" altLang="en-US" sz="5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教育金作用</a:t>
            </a:r>
            <a:r>
              <a:rPr lang="zh-CN" altLang="en-US" sz="56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为范例的话术参考，其沟通思路适用于其他初衷，目的是</a:t>
            </a:r>
            <a:r>
              <a:rPr lang="zh-CN" altLang="en-US" sz="5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引导</a:t>
            </a:r>
            <a:r>
              <a:rPr lang="zh-CN" altLang="en-US" sz="5600" dirty="0">
                <a:latin typeface="华文中宋" panose="02010600040101010101" pitchFamily="2" charset="-122"/>
                <a:ea typeface="华文中宋" panose="02010600040101010101" pitchFamily="2" charset="-122"/>
              </a:rPr>
              <a:t>客户理解购买这份</a:t>
            </a:r>
            <a:r>
              <a:rPr lang="zh-CN" altLang="en-US" sz="5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老保单的重要性</a:t>
            </a:r>
            <a:r>
              <a:rPr lang="zh-CN" altLang="en-US" sz="56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，让客户有</a:t>
            </a:r>
            <a:r>
              <a:rPr lang="zh-CN" altLang="en-US" sz="56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踏实</a:t>
            </a:r>
            <a:r>
              <a:rPr lang="zh-CN" altLang="en-US" sz="5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的感觉。</a:t>
            </a:r>
            <a:endParaRPr lang="en-US" altLang="zh-CN" sz="5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058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日期占位符 1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1044736" indent="-401822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607287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2250201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893116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3536031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4178945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4821860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5464774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fld id="{26DECE3C-C367-4D4B-85E9-D57783F19488}" type="datetime1">
              <a:rPr lang="zh-CN" altLang="en-US" sz="17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2014-5-15</a:t>
            </a:fld>
            <a:endParaRPr lang="zh-CN" altLang="en-US" sz="25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5603" name="TextBox 5"/>
          <p:cNvSpPr txBox="1">
            <a:spLocks noChangeArrowheads="1"/>
          </p:cNvSpPr>
          <p:nvPr/>
        </p:nvSpPr>
        <p:spPr bwMode="auto">
          <a:xfrm>
            <a:off x="0" y="2121680"/>
            <a:ext cx="14064259" cy="589141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、梳理已邀约到的客户资料：</a:t>
            </a:r>
            <a:endParaRPr lang="en-US" altLang="zh-CN" sz="32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）按照被保险人的年龄找出老保单的主要作用。</a:t>
            </a:r>
            <a:endParaRPr lang="en-US" altLang="zh-CN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8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岁以下：教育、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8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岁以上：婚嫁、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40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岁左右：养老，</a:t>
            </a: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20—30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岁左右：理财，强制留点钱）</a:t>
            </a:r>
            <a:endParaRPr lang="en-US" altLang="zh-CN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 2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）根据作用，找到客户要用钱的时间点，以及对应的保单收益，要熟记于胸。</a:t>
            </a:r>
            <a:endParaRPr lang="en-US" altLang="zh-CN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 3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）保单的权益状态：投保人、被保险人、受益人是谁。</a:t>
            </a:r>
            <a:endParaRPr lang="en-US" altLang="zh-CN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、根据客户梳理、升级利益对比表，找出</a:t>
            </a:r>
            <a:r>
              <a:rPr lang="en-US" altLang="zh-CN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条客户无法拒绝的升级加保的理由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sz="3200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、提醒客户带齐资料准时参会</a:t>
            </a:r>
            <a:endParaRPr lang="en-US" altLang="zh-CN" sz="32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835796"/>
            <a:ext cx="81612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66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会前</a:t>
            </a:r>
            <a:r>
              <a:rPr lang="zh-CN" altLang="en-US" sz="8000" b="1" cap="none" spc="0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一定</a:t>
            </a:r>
            <a:r>
              <a:rPr lang="zh-CN" altLang="en-US" sz="66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要做的准备</a:t>
            </a:r>
            <a:endParaRPr lang="zh-CN" altLang="en-US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099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日期占位符 1"/>
          <p:cNvSpPr>
            <a:spLocks noGrp="1"/>
          </p:cNvSpPr>
          <p:nvPr>
            <p:ph type="dt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1044736" indent="-401822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607287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2250201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893116" indent="-321457" eaLnBrk="0" hangingPunct="0"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3536031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4178945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4821860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5464774" indent="-321457" eaLnBrk="0" fontAlgn="base" hangingPunct="0">
              <a:spcBef>
                <a:spcPct val="0"/>
              </a:spcBef>
              <a:spcAft>
                <a:spcPct val="0"/>
              </a:spcAft>
              <a:defRPr sz="3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fld id="{05CB5891-5484-4490-A5B8-D9F9A794FB70}" type="datetime1">
              <a:rPr lang="zh-CN" altLang="en-US" sz="17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2014-5-15</a:t>
            </a:fld>
            <a:endParaRPr lang="zh-CN" altLang="en-US" sz="25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6628" name="TextBox 5"/>
          <p:cNvSpPr txBox="1">
            <a:spLocks noChangeArrowheads="1"/>
          </p:cNvSpPr>
          <p:nvPr/>
        </p:nvSpPr>
        <p:spPr bwMode="auto">
          <a:xfrm>
            <a:off x="450056" y="2125155"/>
            <a:ext cx="13674210" cy="428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4500" dirty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4500" dirty="0">
                <a:latin typeface="华文中宋" panose="02010600040101010101" pitchFamily="2" charset="-122"/>
                <a:ea typeface="华文中宋" panose="02010600040101010101" pitchFamily="2" charset="-122"/>
              </a:rPr>
              <a:t>在会议开始前，要让客户去洗手间、电话调至静音或震动，强调不能接电话、随意走动、互相交谈，会议开始后出去了就不能再进入会场，</a:t>
            </a:r>
            <a:r>
              <a:rPr lang="zh-CN" altLang="en-US" sz="45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以免你的客户被请出会场或</a:t>
            </a:r>
            <a:r>
              <a:rPr lang="zh-CN" altLang="en-US" sz="45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拒之门外（影响其他客户）！</a:t>
            </a:r>
            <a:endParaRPr lang="en-US" altLang="zh-CN" sz="45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288132" y="6426770"/>
            <a:ext cx="13609612" cy="82233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8583" tIns="64291" rIns="128583" bIns="64291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500" b="1" dirty="0">
                <a:latin typeface="微软雅黑" pitchFamily="34" charset="-122"/>
                <a:ea typeface="微软雅黑" pitchFamily="34" charset="-122"/>
              </a:rPr>
              <a:t>因此要完成会前内容，你的客户必须早到</a:t>
            </a:r>
            <a:r>
              <a:rPr lang="en-US" altLang="zh-CN" sz="4500" b="1" dirty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4500" b="1" dirty="0">
                <a:latin typeface="微软雅黑" pitchFamily="34" charset="-122"/>
                <a:ea typeface="微软雅黑" pitchFamily="34" charset="-122"/>
              </a:rPr>
              <a:t>分钟！</a:t>
            </a:r>
          </a:p>
        </p:txBody>
      </p:sp>
      <p:sp>
        <p:nvSpPr>
          <p:cNvPr id="2" name="矩形 1"/>
          <p:cNvSpPr/>
          <p:nvPr/>
        </p:nvSpPr>
        <p:spPr>
          <a:xfrm>
            <a:off x="3230589" y="1026170"/>
            <a:ext cx="641858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7200" b="1" cap="none" spc="0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更</a:t>
            </a:r>
            <a:r>
              <a:rPr lang="zh-CN" altLang="en-US" sz="60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更</a:t>
            </a:r>
            <a:r>
              <a:rPr lang="zh-CN" altLang="en-US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重要的提醒：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883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42918" y="725627"/>
            <a:ext cx="13306848" cy="1384995"/>
          </a:xfrm>
          <a:ln>
            <a:miter lim="800000"/>
            <a:headEnd/>
            <a:tailEnd/>
          </a:ln>
          <a:ex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zh-CN" altLang="en-US" sz="8400" b="1" spc="7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成功心态的</a:t>
            </a:r>
            <a:r>
              <a:rPr lang="zh-CN" altLang="en-US" sz="8400" b="1" spc="7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塑造</a:t>
            </a:r>
            <a:r>
              <a:rPr lang="en-US" altLang="zh-CN" sz="8400" b="1" spc="7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-</a:t>
            </a:r>
            <a:r>
              <a:rPr lang="zh-CN" altLang="en-US" sz="5400" b="1" spc="7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为什么要参加？</a:t>
            </a:r>
            <a:endParaRPr lang="zh-CN" altLang="en-US" sz="8400" b="1" spc="7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方正姚体" pitchFamily="2" charset="-122"/>
              <a:ea typeface="方正姚体" pitchFamily="2" charset="-122"/>
              <a:cs typeface="+mn-cs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17603" y="2462184"/>
            <a:ext cx="12961620" cy="458871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US" altLang="zh-CN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、我们想赚钱所以这次要把握</a:t>
            </a:r>
            <a:r>
              <a:rPr lang="zh-CN" altLang="en-US" sz="3900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机会</a:t>
            </a: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（讲身边成功案例）</a:t>
            </a:r>
            <a:endParaRPr lang="zh-CN" altLang="en-US" sz="39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、我们不知道什么样的客户会升级加保所以要人人面访通知</a:t>
            </a:r>
            <a:r>
              <a:rPr lang="zh-CN" altLang="en-US" sz="3900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到位</a:t>
            </a: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（不要以自己的心理衡量客户；客户经济</a:t>
            </a:r>
            <a:r>
              <a:rPr lang="en-US" altLang="zh-CN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心理有变化）</a:t>
            </a:r>
            <a:endParaRPr lang="zh-CN" altLang="en-US" sz="39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、我们自己讲不清楚所以要请到公司的升级</a:t>
            </a:r>
            <a:r>
              <a:rPr lang="zh-CN" altLang="en-US" sz="3900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报告会</a:t>
            </a: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（懂得顺势而为、善用工具）</a:t>
            </a:r>
            <a:endParaRPr lang="en-US" altLang="zh-CN" sz="39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、客户因为有这么多优惠所以一定会</a:t>
            </a:r>
            <a:r>
              <a:rPr lang="zh-CN" altLang="en-US" sz="3900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来</a:t>
            </a: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（强调利益升级）</a:t>
            </a:r>
            <a:endParaRPr lang="zh-CN" altLang="en-US" sz="39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3900" b="1" dirty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、来了，客户就会</a:t>
            </a:r>
            <a:r>
              <a:rPr lang="zh-CN" altLang="en-US" sz="3900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升级</a:t>
            </a:r>
            <a:r>
              <a:rPr lang="zh-CN" altLang="en-US" sz="39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（现场氛围、从众心理）</a:t>
            </a:r>
            <a:endParaRPr lang="zh-CN" altLang="en-US" sz="39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433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42918" y="1121548"/>
            <a:ext cx="13373213" cy="1384995"/>
          </a:xfrm>
          <a:ln>
            <a:miter lim="800000"/>
            <a:headEnd/>
            <a:tailEnd/>
          </a:ln>
          <a:extLst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zh-CN" altLang="en-US" sz="8400" b="1" spc="7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成功心态的</a:t>
            </a:r>
            <a:r>
              <a:rPr lang="zh-CN" altLang="en-US" sz="8400" b="1" spc="7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塑造</a:t>
            </a:r>
            <a:r>
              <a:rPr lang="en-US" altLang="zh-CN" sz="8400" b="1" spc="7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-</a:t>
            </a:r>
            <a:r>
              <a:rPr lang="zh-CN" altLang="en-US" sz="6000" b="1" spc="7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姚体" pitchFamily="2" charset="-122"/>
                <a:ea typeface="方正姚体" pitchFamily="2" charset="-122"/>
                <a:cs typeface="+mn-cs"/>
              </a:rPr>
              <a:t>给予自己信心</a:t>
            </a:r>
            <a:endParaRPr lang="zh-CN" altLang="en-US" sz="8400" b="1" spc="7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方正姚体" pitchFamily="2" charset="-122"/>
              <a:ea typeface="方正姚体" pitchFamily="2" charset="-122"/>
              <a:cs typeface="+mn-cs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28604" y="2907498"/>
            <a:ext cx="13011626" cy="4421803"/>
          </a:xfrm>
        </p:spPr>
        <p:txBody>
          <a:bodyPr/>
          <a:lstStyle/>
          <a:p>
            <a:pPr eaLnBrk="1" hangingPunct="1">
              <a:lnSpc>
                <a:spcPct val="135000"/>
              </a:lnSpc>
            </a:pPr>
            <a:r>
              <a:rPr lang="zh-CN" altLang="en-US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相信一定可以成功，别人已经</a:t>
            </a:r>
            <a:r>
              <a:rPr lang="zh-CN" altLang="en-US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成功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（全国各地数据、支公司去年运作数据）</a:t>
            </a:r>
            <a:endParaRPr lang="en-US" altLang="zh-CN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35000"/>
              </a:lnSpc>
            </a:pPr>
            <a:r>
              <a:rPr lang="zh-CN" altLang="en-US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千方百计将客户通知到升级报告会现场，确保客户</a:t>
            </a:r>
            <a:r>
              <a:rPr lang="zh-CN" altLang="en-US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权益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（让客户了解清楚，升不升在他，至少以后不会责怪我）</a:t>
            </a:r>
            <a:endParaRPr lang="zh-CN" altLang="en-US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35000"/>
              </a:lnSpc>
            </a:pPr>
            <a:r>
              <a:rPr lang="zh-CN" altLang="en-US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坚持做促成动作，错过这么好的加保理由再也等不到</a:t>
            </a:r>
            <a:r>
              <a:rPr lang="zh-CN" altLang="en-US" b="1" dirty="0" smtClean="0">
                <a:solidFill>
                  <a:srgbClr val="0D0D0D"/>
                </a:solidFill>
                <a:latin typeface="微软雅黑" pitchFamily="34" charset="-122"/>
                <a:ea typeface="微软雅黑" pitchFamily="34" charset="-122"/>
              </a:rPr>
              <a:t>机会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（在良好的促成氛围之下，大胆开口，就会有惊喜收获）</a:t>
            </a:r>
            <a:endParaRPr lang="zh-CN" altLang="en-US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308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090225" y="1498723"/>
            <a:ext cx="12461781" cy="2707466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/>
        </p:spPr>
        <p:txBody>
          <a:bodyPr lIns="128583" tIns="64291" rIns="128583" bIns="6429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6700" b="1" spc="7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珍惜机会  简单执行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6700" b="1" spc="7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复制神话  创造奇迹</a:t>
            </a:r>
          </a:p>
        </p:txBody>
      </p:sp>
      <p:pic>
        <p:nvPicPr>
          <p:cNvPr id="29699" name="Picture 3" descr="eps99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157" t="-1248" r="32341" b="79044"/>
          <a:stretch>
            <a:fillRect/>
          </a:stretch>
        </p:blipFill>
        <p:spPr bwMode="auto">
          <a:xfrm>
            <a:off x="7200900" y="4071135"/>
            <a:ext cx="7030879" cy="3270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eps99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157" t="19421" r="32341" b="61462"/>
          <a:stretch>
            <a:fillRect/>
          </a:stretch>
        </p:blipFill>
        <p:spPr bwMode="auto">
          <a:xfrm>
            <a:off x="150020" y="4436805"/>
            <a:ext cx="7618453" cy="279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1760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1232</Words>
  <Application>Microsoft Office PowerPoint</Application>
  <PresentationFormat>自定义</PresentationFormat>
  <Paragraphs>59</Paragraphs>
  <Slides>15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Office 主题</vt:lpstr>
      <vt:lpstr>自定义设计方案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成功心态的塑造-为什么要参加？</vt:lpstr>
      <vt:lpstr>成功心态的塑造-给予自己信心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sz</dc:creator>
  <cp:lastModifiedBy>Administrator</cp:lastModifiedBy>
  <cp:revision>38</cp:revision>
  <dcterms:created xsi:type="dcterms:W3CDTF">2014-04-23T00:25:48Z</dcterms:created>
  <dcterms:modified xsi:type="dcterms:W3CDTF">2014-05-15T03:11:21Z</dcterms:modified>
</cp:coreProperties>
</file>