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49" r:id="rId2"/>
  </p:sldMasterIdLst>
  <p:notesMasterIdLst>
    <p:notesMasterId r:id="rId40"/>
  </p:notesMasterIdLst>
  <p:sldIdLst>
    <p:sldId id="357" r:id="rId3"/>
    <p:sldId id="359" r:id="rId4"/>
    <p:sldId id="295" r:id="rId5"/>
    <p:sldId id="296" r:id="rId6"/>
    <p:sldId id="297" r:id="rId7"/>
    <p:sldId id="336" r:id="rId8"/>
    <p:sldId id="337" r:id="rId9"/>
    <p:sldId id="363" r:id="rId10"/>
    <p:sldId id="301" r:id="rId11"/>
    <p:sldId id="302" r:id="rId12"/>
    <p:sldId id="338" r:id="rId13"/>
    <p:sldId id="367" r:id="rId14"/>
    <p:sldId id="360" r:id="rId15"/>
    <p:sldId id="340" r:id="rId16"/>
    <p:sldId id="370" r:id="rId17"/>
    <p:sldId id="373" r:id="rId18"/>
    <p:sldId id="375" r:id="rId19"/>
    <p:sldId id="310" r:id="rId20"/>
    <p:sldId id="361" r:id="rId21"/>
    <p:sldId id="335" r:id="rId22"/>
    <p:sldId id="341" r:id="rId23"/>
    <p:sldId id="314" r:id="rId24"/>
    <p:sldId id="315" r:id="rId25"/>
    <p:sldId id="316" r:id="rId26"/>
    <p:sldId id="317" r:id="rId27"/>
    <p:sldId id="318" r:id="rId28"/>
    <p:sldId id="319" r:id="rId29"/>
    <p:sldId id="322" r:id="rId30"/>
    <p:sldId id="324" r:id="rId31"/>
    <p:sldId id="325" r:id="rId32"/>
    <p:sldId id="378" r:id="rId33"/>
    <p:sldId id="376" r:id="rId34"/>
    <p:sldId id="362" r:id="rId35"/>
    <p:sldId id="328" r:id="rId36"/>
    <p:sldId id="377" r:id="rId37"/>
    <p:sldId id="342" r:id="rId38"/>
    <p:sldId id="331" r:id="rId39"/>
  </p:sldIdLst>
  <p:sldSz cx="9144000" cy="6858000" type="screen4x3"/>
  <p:notesSz cx="6669088" cy="9926638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6600"/>
    <a:srgbClr val="336600"/>
    <a:srgbClr val="68A52B"/>
    <a:srgbClr val="73B630"/>
    <a:srgbClr val="7ABC2A"/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23772" autoAdjust="0"/>
    <p:restoredTop sz="90462" autoAdjust="0"/>
  </p:normalViewPr>
  <p:slideViewPr>
    <p:cSldViewPr>
      <p:cViewPr varScale="1">
        <p:scale>
          <a:sx n="93" d="100"/>
          <a:sy n="93" d="100"/>
        </p:scale>
        <p:origin x="55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096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852488" y="744538"/>
            <a:ext cx="4964112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750" y="4714875"/>
            <a:ext cx="5335588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EA322D3-6C0F-4BF8-90F0-AF806466267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323025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D3C55563-7EEA-4DA4-84A0-EBADF80079A8}" type="slidenum">
              <a:rPr lang="en-US" altLang="zh-CN"/>
              <a:pPr eaLnBrk="1" hangingPunct="1"/>
              <a:t>2</a:t>
            </a:fld>
            <a:endParaRPr lang="en-US" altLang="zh-CN"/>
          </a:p>
        </p:txBody>
      </p:sp>
      <p:sp>
        <p:nvSpPr>
          <p:cNvPr id="419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000" y="4714875"/>
            <a:ext cx="48910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2299404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6DA1335A-C2E9-4537-8233-EA8D30799A64}" type="slidenum">
              <a:rPr lang="en-US" altLang="zh-CN"/>
              <a:pPr eaLnBrk="1" hangingPunct="1"/>
              <a:t>11</a:t>
            </a:fld>
            <a:endParaRPr lang="en-US" altLang="zh-CN"/>
          </a:p>
        </p:txBody>
      </p:sp>
      <p:sp>
        <p:nvSpPr>
          <p:cNvPr id="43011" name="Rectangle 7"/>
          <p:cNvSpPr txBox="1">
            <a:spLocks noGrp="1" noChangeArrowheads="1"/>
          </p:cNvSpPr>
          <p:nvPr/>
        </p:nvSpPr>
        <p:spPr bwMode="auto">
          <a:xfrm>
            <a:off x="3779838" y="9429750"/>
            <a:ext cx="288925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FDA3EAF7-E981-4219-B0E7-F2C02F592E12}" type="slidenum">
              <a:rPr kumimoji="1" lang="en-US" altLang="zh-CN" sz="1200" b="1">
                <a:latin typeface="Times New Roman" panose="02020603050405020304" pitchFamily="18" charset="0"/>
              </a:rPr>
              <a:pPr algn="r" eaLnBrk="1" hangingPunct="1"/>
              <a:t>11</a:t>
            </a:fld>
            <a:endParaRPr kumimoji="1" lang="en-US" altLang="zh-CN" sz="1200" b="1">
              <a:latin typeface="Times New Roman" panose="02020603050405020304" pitchFamily="18" charset="0"/>
            </a:endParaRPr>
          </a:p>
        </p:txBody>
      </p:sp>
      <p:sp>
        <p:nvSpPr>
          <p:cNvPr id="4301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000" y="4714875"/>
            <a:ext cx="48910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zh-CN" sz="2400" b="1" smtClean="0">
              <a:solidFill>
                <a:srgbClr val="FF0000"/>
              </a:solidFill>
              <a:latin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4872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3ECC6298-3C4E-4D56-BBBF-D65A72C843E8}" type="slidenum">
              <a:rPr lang="en-US" altLang="zh-CN"/>
              <a:pPr eaLnBrk="1" hangingPunct="1"/>
              <a:t>13</a:t>
            </a:fld>
            <a:endParaRPr lang="en-US" altLang="zh-CN"/>
          </a:p>
        </p:txBody>
      </p:sp>
      <p:sp>
        <p:nvSpPr>
          <p:cNvPr id="440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000" y="4714875"/>
            <a:ext cx="48910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1724704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38E8ECA0-AF65-4380-AB6A-9610699EA37B}" type="slidenum">
              <a:rPr lang="en-US" altLang="zh-CN"/>
              <a:pPr eaLnBrk="1" hangingPunct="1"/>
              <a:t>15</a:t>
            </a:fld>
            <a:endParaRPr lang="en-US" altLang="zh-CN"/>
          </a:p>
        </p:txBody>
      </p:sp>
      <p:sp>
        <p:nvSpPr>
          <p:cNvPr id="45059" name="Rectangle 7"/>
          <p:cNvSpPr txBox="1">
            <a:spLocks noGrp="1" noChangeArrowheads="1"/>
          </p:cNvSpPr>
          <p:nvPr/>
        </p:nvSpPr>
        <p:spPr bwMode="auto">
          <a:xfrm>
            <a:off x="3779838" y="9429750"/>
            <a:ext cx="288925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A6656748-8255-4BD4-BDE7-8C6E1B03D1FA}" type="slidenum">
              <a:rPr kumimoji="1" lang="en-US" altLang="zh-CN" sz="1200" b="1">
                <a:latin typeface="Times New Roman" panose="02020603050405020304" pitchFamily="18" charset="0"/>
              </a:rPr>
              <a:pPr algn="r" eaLnBrk="1" hangingPunct="1"/>
              <a:t>15</a:t>
            </a:fld>
            <a:endParaRPr kumimoji="1" lang="en-US" altLang="zh-CN" sz="1200" b="1">
              <a:latin typeface="Times New Roman" panose="02020603050405020304" pitchFamily="18" charset="0"/>
            </a:endParaRPr>
          </a:p>
        </p:txBody>
      </p:sp>
      <p:sp>
        <p:nvSpPr>
          <p:cNvPr id="45060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854075" y="744538"/>
            <a:ext cx="4964113" cy="3722687"/>
          </a:xfrm>
          <a:ln/>
        </p:spPr>
      </p:sp>
      <p:sp>
        <p:nvSpPr>
          <p:cNvPr id="4506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000" y="4714875"/>
            <a:ext cx="48910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  <p:extLst>
      <p:ext uri="{BB962C8B-B14F-4D97-AF65-F5344CB8AC3E}">
        <p14:creationId xmlns:p14="http://schemas.microsoft.com/office/powerpoint/2010/main" val="27838770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561770A7-98A5-4B43-9331-77A17C6F23F8}" type="slidenum">
              <a:rPr lang="en-US" altLang="zh-CN"/>
              <a:pPr eaLnBrk="1" hangingPunct="1"/>
              <a:t>19</a:t>
            </a:fld>
            <a:endParaRPr lang="en-US" altLang="zh-CN"/>
          </a:p>
        </p:txBody>
      </p:sp>
      <p:sp>
        <p:nvSpPr>
          <p:cNvPr id="460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000" y="4714875"/>
            <a:ext cx="48910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16240665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5A14413C-FC6F-43E6-B1A0-49C1F16EA55A}" type="slidenum">
              <a:rPr lang="en-US" altLang="zh-CN"/>
              <a:pPr eaLnBrk="1" hangingPunct="1"/>
              <a:t>20</a:t>
            </a:fld>
            <a:endParaRPr lang="en-US" altLang="zh-CN"/>
          </a:p>
        </p:txBody>
      </p:sp>
      <p:sp>
        <p:nvSpPr>
          <p:cNvPr id="471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000" y="4714875"/>
            <a:ext cx="48910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6993293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A7F88DCE-0F0B-462F-9BD5-0EC9042CDA28}" type="slidenum">
              <a:rPr lang="en-US" altLang="zh-CN"/>
              <a:pPr eaLnBrk="1" hangingPunct="1"/>
              <a:t>21</a:t>
            </a:fld>
            <a:endParaRPr lang="en-US" altLang="zh-CN"/>
          </a:p>
        </p:txBody>
      </p:sp>
      <p:sp>
        <p:nvSpPr>
          <p:cNvPr id="48131" name="Rectangle 7"/>
          <p:cNvSpPr txBox="1">
            <a:spLocks noGrp="1" noChangeArrowheads="1"/>
          </p:cNvSpPr>
          <p:nvPr/>
        </p:nvSpPr>
        <p:spPr bwMode="auto">
          <a:xfrm>
            <a:off x="3779838" y="9429750"/>
            <a:ext cx="288925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6ED6C724-0DB2-476E-853B-5AB732315478}" type="slidenum">
              <a:rPr kumimoji="1" lang="en-US" altLang="zh-CN" sz="1200" b="1">
                <a:latin typeface="Times New Roman" panose="02020603050405020304" pitchFamily="18" charset="0"/>
              </a:rPr>
              <a:pPr algn="r" eaLnBrk="1" hangingPunct="1"/>
              <a:t>21</a:t>
            </a:fld>
            <a:endParaRPr kumimoji="1" lang="en-US" altLang="zh-CN" sz="1200" b="1">
              <a:latin typeface="Times New Roman" panose="02020603050405020304" pitchFamily="18" charset="0"/>
            </a:endParaRPr>
          </a:p>
        </p:txBody>
      </p:sp>
      <p:sp>
        <p:nvSpPr>
          <p:cNvPr id="48132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854075" y="744538"/>
            <a:ext cx="4964113" cy="3722687"/>
          </a:xfrm>
          <a:ln/>
        </p:spPr>
      </p:sp>
      <p:sp>
        <p:nvSpPr>
          <p:cNvPr id="4813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000" y="4714875"/>
            <a:ext cx="48910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 eaLnBrk="1" hangingPunct="1"/>
            <a:endParaRPr lang="zh-CN" altLang="zh-CN" sz="2000" smtClean="0"/>
          </a:p>
        </p:txBody>
      </p:sp>
    </p:spTree>
    <p:extLst>
      <p:ext uri="{BB962C8B-B14F-4D97-AF65-F5344CB8AC3E}">
        <p14:creationId xmlns:p14="http://schemas.microsoft.com/office/powerpoint/2010/main" val="14670346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BF196E6B-F7AB-4A8A-9DBE-32722551CD81}" type="slidenum">
              <a:rPr lang="en-US" altLang="zh-CN"/>
              <a:pPr eaLnBrk="1" hangingPunct="1"/>
              <a:t>22</a:t>
            </a:fld>
            <a:endParaRPr lang="en-US" altLang="zh-CN"/>
          </a:p>
        </p:txBody>
      </p:sp>
      <p:sp>
        <p:nvSpPr>
          <p:cNvPr id="491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000" y="4714875"/>
            <a:ext cx="48910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b="1" smtClean="0"/>
          </a:p>
        </p:txBody>
      </p:sp>
    </p:spTree>
    <p:extLst>
      <p:ext uri="{BB962C8B-B14F-4D97-AF65-F5344CB8AC3E}">
        <p14:creationId xmlns:p14="http://schemas.microsoft.com/office/powerpoint/2010/main" val="14052388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A4E92A27-D3EF-4E84-9CBC-74A5AC95CBE4}" type="slidenum">
              <a:rPr lang="en-US" altLang="zh-CN"/>
              <a:pPr eaLnBrk="1" hangingPunct="1"/>
              <a:t>23</a:t>
            </a:fld>
            <a:endParaRPr lang="en-US" altLang="zh-CN"/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000" y="4714875"/>
            <a:ext cx="48910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2288464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CCCB7053-318A-4405-A4B4-7F303870E4BA}" type="slidenum">
              <a:rPr lang="en-US" altLang="zh-CN"/>
              <a:pPr eaLnBrk="1" hangingPunct="1"/>
              <a:t>24</a:t>
            </a:fld>
            <a:endParaRPr lang="en-US" altLang="zh-CN"/>
          </a:p>
        </p:txBody>
      </p:sp>
      <p:sp>
        <p:nvSpPr>
          <p:cNvPr id="51203" name="Rectangle 7"/>
          <p:cNvSpPr txBox="1">
            <a:spLocks noGrp="1" noChangeArrowheads="1"/>
          </p:cNvSpPr>
          <p:nvPr/>
        </p:nvSpPr>
        <p:spPr bwMode="auto">
          <a:xfrm>
            <a:off x="3779838" y="9429750"/>
            <a:ext cx="288925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5C8CEBE3-40BC-4E25-B515-6205F259ECE1}" type="slidenum">
              <a:rPr kumimoji="1" lang="en-US" altLang="zh-CN" sz="1200" b="1">
                <a:latin typeface="Times New Roman" panose="02020603050405020304" pitchFamily="18" charset="0"/>
              </a:rPr>
              <a:pPr algn="r" eaLnBrk="1" hangingPunct="1"/>
              <a:t>24</a:t>
            </a:fld>
            <a:endParaRPr kumimoji="1" lang="en-US" altLang="zh-CN" sz="1200" b="1">
              <a:latin typeface="Times New Roman" panose="02020603050405020304" pitchFamily="18" charset="0"/>
            </a:endParaRPr>
          </a:p>
        </p:txBody>
      </p:sp>
      <p:sp>
        <p:nvSpPr>
          <p:cNvPr id="51204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854075" y="744538"/>
            <a:ext cx="4964113" cy="3722687"/>
          </a:xfrm>
          <a:ln/>
        </p:spPr>
      </p:sp>
      <p:sp>
        <p:nvSpPr>
          <p:cNvPr id="5120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000" y="4714875"/>
            <a:ext cx="48910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  <p:extLst>
      <p:ext uri="{BB962C8B-B14F-4D97-AF65-F5344CB8AC3E}">
        <p14:creationId xmlns:p14="http://schemas.microsoft.com/office/powerpoint/2010/main" val="31380469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43FA7629-DB8C-46C4-8C0E-8D21E252A56F}" type="slidenum">
              <a:rPr lang="en-US" altLang="zh-CN"/>
              <a:pPr eaLnBrk="1" hangingPunct="1"/>
              <a:t>26</a:t>
            </a:fld>
            <a:endParaRPr lang="en-US" altLang="zh-CN"/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000" y="4714875"/>
            <a:ext cx="48910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26804391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19659217-C640-4833-AAA5-0EB3554FCDAF}" type="slidenum">
              <a:rPr lang="en-US" altLang="zh-CN"/>
              <a:pPr eaLnBrk="1" hangingPunct="1"/>
              <a:t>27</a:t>
            </a:fld>
            <a:endParaRPr lang="en-US" altLang="zh-CN"/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000" y="4714875"/>
            <a:ext cx="48910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21353969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2088A703-1AFD-44CD-8429-B16CACE33DBE}" type="slidenum">
              <a:rPr lang="en-US" altLang="zh-CN"/>
              <a:pPr eaLnBrk="1" hangingPunct="1"/>
              <a:t>28</a:t>
            </a:fld>
            <a:endParaRPr lang="en-US" altLang="zh-CN"/>
          </a:p>
        </p:txBody>
      </p:sp>
      <p:sp>
        <p:nvSpPr>
          <p:cNvPr id="54275" name="Rectangle 7"/>
          <p:cNvSpPr txBox="1">
            <a:spLocks noGrp="1" noChangeArrowheads="1"/>
          </p:cNvSpPr>
          <p:nvPr/>
        </p:nvSpPr>
        <p:spPr bwMode="auto">
          <a:xfrm>
            <a:off x="3779838" y="9429750"/>
            <a:ext cx="288925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5669D143-ECE0-4609-90E2-32A434E5FDF5}" type="slidenum">
              <a:rPr kumimoji="1" lang="en-US" altLang="zh-CN" sz="1200" b="1">
                <a:latin typeface="Times New Roman" panose="02020603050405020304" pitchFamily="18" charset="0"/>
              </a:rPr>
              <a:pPr algn="r" eaLnBrk="1" hangingPunct="1"/>
              <a:t>28</a:t>
            </a:fld>
            <a:endParaRPr kumimoji="1" lang="en-US" altLang="zh-CN" sz="1200" b="1">
              <a:latin typeface="Times New Roman" panose="02020603050405020304" pitchFamily="18" charset="0"/>
            </a:endParaRPr>
          </a:p>
        </p:txBody>
      </p:sp>
      <p:sp>
        <p:nvSpPr>
          <p:cNvPr id="54276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854075" y="744538"/>
            <a:ext cx="4964113" cy="3722687"/>
          </a:xfrm>
          <a:ln/>
        </p:spPr>
      </p:sp>
      <p:sp>
        <p:nvSpPr>
          <p:cNvPr id="542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000" y="4714875"/>
            <a:ext cx="48910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zh-CN" smtClean="0"/>
          </a:p>
          <a:p>
            <a:pPr eaLnBrk="1" hangingPunct="1"/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464913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AFA0EC8C-6308-45C6-A1DC-933584F38E31}" type="slidenum">
              <a:rPr lang="en-US" altLang="zh-CN"/>
              <a:pPr eaLnBrk="1" hangingPunct="1"/>
              <a:t>29</a:t>
            </a:fld>
            <a:endParaRPr lang="en-US" altLang="zh-CN"/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000" y="4714875"/>
            <a:ext cx="48910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1289624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A2D59E9C-1B68-45E8-B85E-C3F133954803}" type="slidenum">
              <a:rPr lang="en-US" altLang="zh-CN"/>
              <a:pPr eaLnBrk="1" hangingPunct="1"/>
              <a:t>30</a:t>
            </a:fld>
            <a:endParaRPr lang="en-US" altLang="zh-CN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000" y="4714875"/>
            <a:ext cx="48910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190612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75A7E743-876F-4183-B070-B0DC5F3FA997}" type="slidenum">
              <a:rPr lang="en-US" altLang="zh-CN"/>
              <a:pPr eaLnBrk="1" hangingPunct="1"/>
              <a:t>32</a:t>
            </a:fld>
            <a:endParaRPr lang="en-US" altLang="zh-CN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000" y="4714875"/>
            <a:ext cx="48910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6927595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143002D0-BF82-4146-9E6B-4FB58433B4AB}" type="slidenum">
              <a:rPr lang="en-US" altLang="zh-CN"/>
              <a:pPr eaLnBrk="1" hangingPunct="1"/>
              <a:t>33</a:t>
            </a:fld>
            <a:endParaRPr lang="en-US" altLang="zh-CN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000" y="4714875"/>
            <a:ext cx="48910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18109151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004BB3A8-2C09-43F2-A0E3-0E9D3B27856D}" type="slidenum">
              <a:rPr lang="en-US" altLang="zh-CN"/>
              <a:pPr eaLnBrk="1" hangingPunct="1"/>
              <a:t>35</a:t>
            </a:fld>
            <a:endParaRPr lang="en-US" altLang="zh-CN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000" y="4714875"/>
            <a:ext cx="48910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5448414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7DBEACCA-F177-41F6-8691-53F07D7E2F8B}" type="slidenum">
              <a:rPr lang="en-US" altLang="zh-CN"/>
              <a:pPr eaLnBrk="1" hangingPunct="1"/>
              <a:t>36</a:t>
            </a:fld>
            <a:endParaRPr lang="en-US" altLang="zh-CN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000" y="4714875"/>
            <a:ext cx="4891088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  <p:extLst>
      <p:ext uri="{BB962C8B-B14F-4D97-AF65-F5344CB8AC3E}">
        <p14:creationId xmlns:p14="http://schemas.microsoft.com/office/powerpoint/2010/main" val="3418833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8522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54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375954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37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2965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6322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1573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508762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570764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7906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25941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50EED1-C8D4-42E6-9EA2-2BE202AD2C0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12003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6A5B76-F14B-4ED8-A815-6B9DF9E41B9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614467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D59EAD-3D16-441D-8112-2237A82DEC3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53567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7220A5-FDE2-49BF-84BE-C380DDEB84F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081299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53561D-3346-4FA1-9E42-8ACC322DC88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626048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C36263-B1B0-43C4-A93D-1CA3F3F8326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760615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70828B-CBCD-4BC9-82EA-D5203370F91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185563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584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894382-303C-4298-84C1-1FAB376FABE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338970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F52670-BB88-48A5-9FD0-D54AE1E730F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710946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763BF3-FDD8-40AB-B22C-4735BB1B234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453197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8AF965-9015-4118-BB43-FC1CA06223F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86821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4"/>
          <p:cNvSpPr>
            <a:spLocks noChangeArrowheads="1"/>
          </p:cNvSpPr>
          <p:nvPr/>
        </p:nvSpPr>
        <p:spPr bwMode="auto">
          <a:xfrm>
            <a:off x="0" y="6416675"/>
            <a:ext cx="9144000" cy="441325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29" name="Rectangle 37"/>
          <p:cNvSpPr>
            <a:spLocks noChangeArrowheads="1"/>
          </p:cNvSpPr>
          <p:nvPr/>
        </p:nvSpPr>
        <p:spPr bwMode="auto">
          <a:xfrm>
            <a:off x="0" y="6299200"/>
            <a:ext cx="9144000" cy="117475"/>
          </a:xfrm>
          <a:prstGeom prst="rect">
            <a:avLst/>
          </a:prstGeom>
          <a:solidFill>
            <a:srgbClr val="43ADE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pic>
        <p:nvPicPr>
          <p:cNvPr id="1030" name="图片 4" descr="新人135-PPT-02.png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75" y="214313"/>
            <a:ext cx="3484563" cy="264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0058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005800"/>
          </a:solidFill>
          <a:latin typeface="Arial" pitchFamily="34" charset="0"/>
          <a:ea typeface="黑体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005800"/>
          </a:solidFill>
          <a:latin typeface="Arial" pitchFamily="34" charset="0"/>
          <a:ea typeface="黑体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005800"/>
          </a:solidFill>
          <a:latin typeface="Arial" pitchFamily="34" charset="0"/>
          <a:ea typeface="黑体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005800"/>
          </a:solidFill>
          <a:latin typeface="Arial" pitchFamily="34" charset="0"/>
          <a:ea typeface="黑体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800" b="1">
          <a:solidFill>
            <a:srgbClr val="005800"/>
          </a:solidFill>
          <a:latin typeface="Arial" pitchFamily="34" charset="0"/>
          <a:ea typeface="黑体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800" b="1">
          <a:solidFill>
            <a:srgbClr val="005800"/>
          </a:solidFill>
          <a:latin typeface="Arial" pitchFamily="34" charset="0"/>
          <a:ea typeface="黑体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800" b="1">
          <a:solidFill>
            <a:srgbClr val="005800"/>
          </a:solidFill>
          <a:latin typeface="Arial" pitchFamily="34" charset="0"/>
          <a:ea typeface="黑体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800" b="1">
          <a:solidFill>
            <a:srgbClr val="005800"/>
          </a:solidFill>
          <a:latin typeface="Arial" pitchFamily="34" charset="0"/>
          <a:ea typeface="黑体" pitchFamily="49" charset="-122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宋体" pitchFamily="2" charset="-122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宋体" pitchFamily="2" charset="-122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宋体" pitchFamily="2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1"/>
          <p:cNvSpPr>
            <a:spLocks noChangeArrowheads="1"/>
          </p:cNvSpPr>
          <p:nvPr/>
        </p:nvSpPr>
        <p:spPr bwMode="auto">
          <a:xfrm>
            <a:off x="0" y="6669088"/>
            <a:ext cx="9144000" cy="188912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52" name="Oval 34"/>
          <p:cNvSpPr>
            <a:spLocks noChangeArrowheads="1"/>
          </p:cNvSpPr>
          <p:nvPr/>
        </p:nvSpPr>
        <p:spPr bwMode="auto">
          <a:xfrm>
            <a:off x="215900" y="117475"/>
            <a:ext cx="431800" cy="395288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53" name="Oval 35"/>
          <p:cNvSpPr>
            <a:spLocks noChangeArrowheads="1"/>
          </p:cNvSpPr>
          <p:nvPr/>
        </p:nvSpPr>
        <p:spPr bwMode="auto">
          <a:xfrm>
            <a:off x="1044575" y="117475"/>
            <a:ext cx="431800" cy="395288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55" name="AutoShape 37"/>
          <p:cNvSpPr>
            <a:spLocks noChangeArrowheads="1"/>
          </p:cNvSpPr>
          <p:nvPr/>
        </p:nvSpPr>
        <p:spPr bwMode="auto">
          <a:xfrm>
            <a:off x="7667625" y="9525"/>
            <a:ext cx="1117600" cy="647700"/>
          </a:xfrm>
          <a:prstGeom prst="parallelogram">
            <a:avLst>
              <a:gd name="adj" fmla="val 18525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pic>
        <p:nvPicPr>
          <p:cNvPr id="2056" name="Picture 38" descr="新人模版 拷贝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403350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11" name="Rectangle 3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2813" y="549275"/>
            <a:ext cx="57626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FFFFFF"/>
                </a:solidFill>
                <a:latin typeface="Arial Black" panose="020B0A04020102020204" pitchFamily="34" charset="0"/>
              </a:defRPr>
            </a:lvl1pPr>
          </a:lstStyle>
          <a:p>
            <a:fld id="{CE04B88A-1321-4AB4-AB64-20CE69C20D4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pitchFamily="34" charset="0"/>
          <a:ea typeface="黑体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pitchFamily="34" charset="0"/>
          <a:ea typeface="黑体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pitchFamily="34" charset="0"/>
          <a:ea typeface="黑体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pitchFamily="34" charset="0"/>
          <a:ea typeface="黑体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pitchFamily="34" charset="0"/>
          <a:ea typeface="黑体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pitchFamily="34" charset="0"/>
          <a:ea typeface="黑体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pitchFamily="34" charset="0"/>
          <a:ea typeface="黑体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pitchFamily="34" charset="0"/>
          <a:ea typeface="黑体" pitchFamily="49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p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449388" y="1822450"/>
            <a:ext cx="5019675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0" b="1">
                <a:solidFill>
                  <a:srgbClr val="FF8001"/>
                </a:solidFill>
                <a:ea typeface="黑体" panose="02010609060101010101" pitchFamily="49" charset="-122"/>
              </a:rPr>
              <a:t>三 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9EF45732-BFD8-4AA7-ABEF-09B0983A01BA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2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4099" name="Text Box 2"/>
          <p:cNvSpPr txBox="1">
            <a:spLocks noChangeArrowheads="1"/>
          </p:cNvSpPr>
          <p:nvPr/>
        </p:nvSpPr>
        <p:spPr bwMode="auto">
          <a:xfrm>
            <a:off x="2335213" y="625475"/>
            <a:ext cx="424815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6600" b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kumimoji="1" lang="zh-CN" altLang="en-US" sz="6600" b="1">
                <a:latin typeface="Times New Roman" panose="02020603050405020304" pitchFamily="18" charset="0"/>
                <a:ea typeface="黑体" panose="02010609060101010101" pitchFamily="49" charset="-122"/>
              </a:rPr>
              <a:t>目  录</a:t>
            </a:r>
          </a:p>
        </p:txBody>
      </p:sp>
      <p:sp>
        <p:nvSpPr>
          <p:cNvPr id="4100" name="Text Box 3"/>
          <p:cNvSpPr txBox="1">
            <a:spLocks noChangeArrowheads="1"/>
          </p:cNvSpPr>
          <p:nvPr/>
        </p:nvSpPr>
        <p:spPr bwMode="auto">
          <a:xfrm>
            <a:off x="857250" y="1830388"/>
            <a:ext cx="8001000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20000"/>
              </a:spcBef>
              <a:buFont typeface="Wingdings" panose="05000000000000000000" pitchFamily="2" charset="2"/>
              <a:buAutoNum type="ea1JpnChsDbPeriod"/>
            </a:pPr>
            <a:r>
              <a:rPr kumimoji="1" lang="zh-CN" altLang="en-US" sz="4800" b="1">
                <a:solidFill>
                  <a:srgbClr val="FF0000"/>
                </a:solidFill>
                <a:ea typeface="黑体" panose="02010609060101010101" pitchFamily="49" charset="-122"/>
              </a:rPr>
              <a:t>“</a:t>
            </a:r>
            <a:r>
              <a:rPr kumimoji="1" lang="zh-CN" altLang="en-US" sz="4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三讲</a:t>
            </a:r>
            <a:r>
              <a:rPr kumimoji="1" lang="zh-CN" altLang="en-US" sz="4800" b="1">
                <a:solidFill>
                  <a:srgbClr val="FF0000"/>
                </a:solidFill>
                <a:ea typeface="黑体" panose="02010609060101010101" pitchFamily="49" charset="-122"/>
              </a:rPr>
              <a:t>”</a:t>
            </a:r>
            <a:r>
              <a:rPr kumimoji="1" lang="zh-CN" altLang="en-US" sz="4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的重要意义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Font typeface="Wingdings" panose="05000000000000000000" pitchFamily="2" charset="2"/>
              <a:buAutoNum type="ea1JpnChsDbPeriod"/>
            </a:pPr>
            <a:r>
              <a:rPr kumimoji="1" lang="zh-CN" altLang="en-US" sz="4800" b="1">
                <a:ea typeface="黑体" panose="02010609060101010101" pitchFamily="49" charset="-122"/>
              </a:rPr>
              <a:t>“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三讲</a:t>
            </a:r>
            <a:r>
              <a:rPr kumimoji="1" lang="zh-CN" altLang="en-US" sz="4800" b="1">
                <a:ea typeface="黑体" panose="02010609060101010101" pitchFamily="49" charset="-122"/>
              </a:rPr>
              <a:t>”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的正确思维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Font typeface="Wingdings" panose="05000000000000000000" pitchFamily="2" charset="2"/>
              <a:buAutoNum type="ea1JpnChsDbPeriod"/>
            </a:pPr>
            <a:r>
              <a:rPr kumimoji="1" lang="zh-CN" altLang="en-US" sz="4800" b="1">
                <a:ea typeface="黑体" panose="02010609060101010101" pitchFamily="49" charset="-122"/>
              </a:rPr>
              <a:t>“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三讲</a:t>
            </a:r>
            <a:r>
              <a:rPr kumimoji="1" lang="zh-CN" altLang="en-US" sz="4800" b="1">
                <a:ea typeface="黑体" panose="02010609060101010101" pitchFamily="49" charset="-122"/>
              </a:rPr>
              <a:t>”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的运用流程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Font typeface="Wingdings" panose="05000000000000000000" pitchFamily="2" charset="2"/>
              <a:buAutoNum type="ea1JpnChsDbPeriod"/>
            </a:pPr>
            <a:r>
              <a:rPr kumimoji="1" lang="zh-CN" altLang="en-US" sz="4800" b="1">
                <a:ea typeface="黑体" panose="02010609060101010101" pitchFamily="49" charset="-122"/>
              </a:rPr>
              <a:t>“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三讲</a:t>
            </a:r>
            <a:r>
              <a:rPr kumimoji="1" lang="zh-CN" altLang="en-US" sz="4800" b="1">
                <a:ea typeface="黑体" panose="02010609060101010101" pitchFamily="49" charset="-122"/>
              </a:rPr>
              <a:t>”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的课堂演练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4780E2A5-8614-4D7E-B6C3-7FE2DD96D6DA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3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90588" y="427038"/>
            <a:ext cx="77724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r>
              <a:rPr lang="zh-CN" altLang="en-US" smtClean="0">
                <a:latin typeface="黑体" panose="02010609060101010101" pitchFamily="49" charset="-122"/>
              </a:rPr>
              <a:t>案例（</a:t>
            </a:r>
            <a:r>
              <a:rPr lang="en-US" altLang="zh-CN" smtClean="0"/>
              <a:t>1/2</a:t>
            </a:r>
            <a:r>
              <a:rPr lang="zh-CN" altLang="en-US" smtClean="0">
                <a:latin typeface="黑体" panose="02010609060101010101" pitchFamily="49" charset="-122"/>
              </a:rPr>
              <a:t>）</a:t>
            </a:r>
          </a:p>
        </p:txBody>
      </p:sp>
      <p:sp>
        <p:nvSpPr>
          <p:cNvPr id="281603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23863" y="1520825"/>
            <a:ext cx="8386762" cy="566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65125" indent="-365125" eaLnBrk="1" hangingPunct="1">
              <a:lnSpc>
                <a:spcPct val="110000"/>
              </a:lnSpc>
              <a:spcBef>
                <a:spcPct val="35000"/>
              </a:spcBef>
            </a:pPr>
            <a:r>
              <a:rPr lang="zh-CN" altLang="en-US" b="1" smtClean="0">
                <a:latin typeface="黑体" panose="02010609060101010101" pitchFamily="49" charset="-122"/>
              </a:rPr>
              <a:t>某公司业务员甲和张先生是同学，多次谈过保险，但张先生一直没有购买。</a:t>
            </a:r>
          </a:p>
          <a:p>
            <a:pPr marL="365125" indent="-365125" eaLnBrk="1" hangingPunct="1">
              <a:lnSpc>
                <a:spcPct val="110000"/>
              </a:lnSpc>
              <a:spcBef>
                <a:spcPct val="35000"/>
              </a:spcBef>
            </a:pPr>
            <a:r>
              <a:rPr lang="zh-CN" altLang="en-US" b="1" smtClean="0">
                <a:latin typeface="黑体" panose="02010609060101010101" pitchFamily="49" charset="-122"/>
              </a:rPr>
              <a:t>某天，甲找到张先生，对他说</a:t>
            </a:r>
            <a:r>
              <a:rPr lang="en-US" altLang="zh-CN" b="1" smtClean="0">
                <a:latin typeface="黑体" panose="02010609060101010101" pitchFamily="49" charset="-122"/>
              </a:rPr>
              <a:t>:</a:t>
            </a:r>
            <a:r>
              <a:rPr lang="en-US" altLang="zh-CN" b="1" smtClean="0"/>
              <a:t>“</a:t>
            </a:r>
            <a:r>
              <a:rPr lang="zh-CN" altLang="en-US" b="1" smtClean="0">
                <a:latin typeface="黑体" panose="02010609060101010101" pitchFamily="49" charset="-122"/>
              </a:rPr>
              <a:t>今天是公司考核最后一天，如果这个月我还没开单就会被开除了。老同学帮帮忙，买份保险吧</a:t>
            </a:r>
            <a:r>
              <a:rPr lang="zh-CN" altLang="en-US" b="1" smtClean="0"/>
              <a:t>。”</a:t>
            </a:r>
            <a:endParaRPr lang="zh-CN" altLang="en-US" b="1" smtClean="0">
              <a:latin typeface="黑体" panose="02010609060101010101" pitchFamily="49" charset="-122"/>
            </a:endParaRPr>
          </a:p>
          <a:p>
            <a:pPr marL="365125" indent="-365125" eaLnBrk="1" hangingPunct="1">
              <a:lnSpc>
                <a:spcPct val="110000"/>
              </a:lnSpc>
              <a:spcBef>
                <a:spcPct val="35000"/>
              </a:spcBef>
            </a:pPr>
            <a:r>
              <a:rPr lang="zh-CN" altLang="en-US" b="1" smtClean="0">
                <a:latin typeface="黑体" panose="02010609060101010101" pitchFamily="49" charset="-122"/>
              </a:rPr>
              <a:t>碍于情面，张先生勉强买了一份保险，年交保费</a:t>
            </a:r>
            <a:r>
              <a:rPr lang="en-US" altLang="zh-CN" sz="4000" b="1" smtClean="0">
                <a:solidFill>
                  <a:srgbClr val="FF0000"/>
                </a:solidFill>
                <a:latin typeface="黑体" panose="02010609060101010101" pitchFamily="49" charset="-122"/>
              </a:rPr>
              <a:t>500</a:t>
            </a:r>
            <a:r>
              <a:rPr lang="zh-CN" altLang="en-US" sz="4000" b="1" smtClean="0">
                <a:solidFill>
                  <a:srgbClr val="FF0000"/>
                </a:solidFill>
                <a:latin typeface="黑体" panose="02010609060101010101" pitchFamily="49" charset="-122"/>
              </a:rPr>
              <a:t>元</a:t>
            </a:r>
            <a:r>
              <a:rPr lang="zh-CN" altLang="en-US" sz="4000" b="1" smtClean="0">
                <a:latin typeface="黑体" panose="02010609060101010101" pitchFamily="49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CF035383-4428-43D8-8052-1324667805AA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4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65188" y="238125"/>
            <a:ext cx="77724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r>
              <a:rPr lang="zh-CN" altLang="en-US" smtClean="0">
                <a:latin typeface="黑体" panose="02010609060101010101" pitchFamily="49" charset="-122"/>
              </a:rPr>
              <a:t>案例（</a:t>
            </a:r>
            <a:r>
              <a:rPr lang="en-US" altLang="zh-CN" smtClean="0"/>
              <a:t>2/2</a:t>
            </a:r>
            <a:r>
              <a:rPr lang="zh-CN" altLang="en-US" smtClean="0">
                <a:latin typeface="黑体" panose="02010609060101010101" pitchFamily="49" charset="-122"/>
              </a:rPr>
              <a:t>）</a:t>
            </a:r>
          </a:p>
        </p:txBody>
      </p:sp>
      <p:sp>
        <p:nvSpPr>
          <p:cNvPr id="282627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395288" y="1279525"/>
            <a:ext cx="8424862" cy="496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65125" indent="-365125" eaLnBrk="1" hangingPunct="1">
              <a:lnSpc>
                <a:spcPct val="110000"/>
              </a:lnSpc>
              <a:spcBef>
                <a:spcPct val="35000"/>
              </a:spcBef>
            </a:pPr>
            <a:r>
              <a:rPr lang="zh-CN" altLang="en-US" b="1" dirty="0" smtClean="0">
                <a:latin typeface="黑体" panose="02010609060101010101" pitchFamily="49" charset="-122"/>
              </a:rPr>
              <a:t>一个月后</a:t>
            </a:r>
            <a:r>
              <a:rPr lang="zh-CN" altLang="en-US" b="1" dirty="0" smtClean="0">
                <a:latin typeface="黑体" panose="02010609060101010101" pitchFamily="49" charset="-122"/>
              </a:rPr>
              <a:t>，</a:t>
            </a:r>
            <a:r>
              <a:rPr lang="en-US" altLang="zh-CN" b="1" dirty="0" smtClean="0">
                <a:latin typeface="黑体" panose="02010609060101010101" pitchFamily="49" charset="-122"/>
              </a:rPr>
              <a:t>XX</a:t>
            </a:r>
            <a:r>
              <a:rPr lang="zh-CN" altLang="en-US" b="1" dirty="0" smtClean="0">
                <a:latin typeface="黑体" panose="02010609060101010101" pitchFamily="49" charset="-122"/>
              </a:rPr>
              <a:t>人寿的</a:t>
            </a:r>
            <a:r>
              <a:rPr lang="zh-CN" altLang="en-US" b="1" dirty="0" smtClean="0">
                <a:latin typeface="黑体" panose="02010609060101010101" pitchFamily="49" charset="-122"/>
              </a:rPr>
              <a:t>业务员乙通过朋友介绍拜访了张先生。乙跟张先生谈了自己大学毕业后为什么选择寿险营销工作，以及为什么</a:t>
            </a:r>
            <a:r>
              <a:rPr lang="zh-CN" altLang="en-US" b="1" dirty="0" smtClean="0">
                <a:latin typeface="黑体" panose="02010609060101010101" pitchFamily="49" charset="-122"/>
              </a:rPr>
              <a:t>选择</a:t>
            </a:r>
            <a:r>
              <a:rPr lang="en-US" altLang="zh-CN" b="1" dirty="0" smtClean="0">
                <a:latin typeface="黑体" panose="02010609060101010101" pitchFamily="49" charset="-122"/>
              </a:rPr>
              <a:t>XX</a:t>
            </a:r>
            <a:r>
              <a:rPr lang="zh-CN" altLang="en-US" b="1" dirty="0" smtClean="0">
                <a:latin typeface="黑体" panose="02010609060101010101" pitchFamily="49" charset="-122"/>
              </a:rPr>
              <a:t>人寿。</a:t>
            </a:r>
            <a:endParaRPr lang="zh-CN" altLang="en-US" b="1" dirty="0" smtClean="0">
              <a:latin typeface="黑体" panose="02010609060101010101" pitchFamily="49" charset="-122"/>
            </a:endParaRPr>
          </a:p>
          <a:p>
            <a:pPr marL="365125" indent="-365125" eaLnBrk="1" hangingPunct="1">
              <a:lnSpc>
                <a:spcPct val="110000"/>
              </a:lnSpc>
              <a:spcBef>
                <a:spcPct val="35000"/>
              </a:spcBef>
            </a:pPr>
            <a:r>
              <a:rPr lang="zh-CN" altLang="en-US" b="1" dirty="0" smtClean="0">
                <a:latin typeface="黑体" panose="02010609060101010101" pitchFamily="49" charset="-122"/>
              </a:rPr>
              <a:t>张先生被乙的专业和理想所打动，对保险</a:t>
            </a:r>
            <a:r>
              <a:rPr lang="zh-CN" altLang="en-US" b="1" dirty="0" smtClean="0">
                <a:latin typeface="黑体" panose="02010609060101010101" pitchFamily="49" charset="-122"/>
              </a:rPr>
              <a:t>和</a:t>
            </a:r>
            <a:r>
              <a:rPr lang="en-US" altLang="zh-CN" b="1" dirty="0" smtClean="0">
                <a:latin typeface="黑体" panose="02010609060101010101" pitchFamily="49" charset="-122"/>
              </a:rPr>
              <a:t>XX</a:t>
            </a:r>
            <a:r>
              <a:rPr lang="zh-CN" altLang="en-US" b="1" dirty="0" smtClean="0">
                <a:latin typeface="黑体" panose="02010609060101010101" pitchFamily="49" charset="-122"/>
              </a:rPr>
              <a:t>人寿有了</a:t>
            </a:r>
            <a:r>
              <a:rPr lang="zh-CN" altLang="en-US" b="1" dirty="0" smtClean="0">
                <a:latin typeface="黑体" panose="02010609060101010101" pitchFamily="49" charset="-122"/>
              </a:rPr>
              <a:t>新的认识。</a:t>
            </a:r>
          </a:p>
          <a:p>
            <a:pPr marL="365125" indent="-365125" eaLnBrk="1" hangingPunct="1">
              <a:lnSpc>
                <a:spcPct val="110000"/>
              </a:lnSpc>
              <a:spcBef>
                <a:spcPct val="35000"/>
              </a:spcBef>
            </a:pPr>
            <a:r>
              <a:rPr lang="zh-CN" altLang="en-US" b="1" dirty="0" smtClean="0">
                <a:latin typeface="黑体" panose="02010609060101010101" pitchFamily="49" charset="-122"/>
              </a:rPr>
              <a:t>一周后，张先生给自己购买了</a:t>
            </a:r>
            <a:r>
              <a:rPr lang="zh-CN" altLang="en-US" b="1" dirty="0" smtClean="0"/>
              <a:t>“</a:t>
            </a:r>
            <a:r>
              <a:rPr lang="zh-CN" altLang="en-US" b="1" dirty="0" smtClean="0">
                <a:latin typeface="黑体" panose="02010609060101010101" pitchFamily="49" charset="-122"/>
              </a:rPr>
              <a:t>卓越人生</a:t>
            </a:r>
            <a:r>
              <a:rPr lang="zh-CN" altLang="en-US" b="1" dirty="0" smtClean="0"/>
              <a:t>”</a:t>
            </a:r>
            <a:r>
              <a:rPr lang="zh-CN" altLang="en-US" b="1" dirty="0" smtClean="0">
                <a:latin typeface="黑体" panose="02010609060101010101" pitchFamily="49" charset="-122"/>
              </a:rPr>
              <a:t>，年交保费</a:t>
            </a:r>
            <a:r>
              <a:rPr lang="en-US" altLang="zh-CN" sz="4000" b="1" dirty="0" smtClean="0">
                <a:solidFill>
                  <a:srgbClr val="FF0000"/>
                </a:solidFill>
                <a:latin typeface="黑体" panose="02010609060101010101" pitchFamily="49" charset="-122"/>
              </a:rPr>
              <a:t>10</a:t>
            </a:r>
            <a:r>
              <a:rPr lang="zh-CN" altLang="en-US" sz="4000" b="1" dirty="0" smtClean="0">
                <a:solidFill>
                  <a:srgbClr val="FF0000"/>
                </a:solidFill>
                <a:latin typeface="黑体" panose="02010609060101010101" pitchFamily="49" charset="-122"/>
              </a:rPr>
              <a:t>万元</a:t>
            </a:r>
            <a:r>
              <a:rPr lang="zh-CN" altLang="en-US" b="1" dirty="0" smtClean="0">
                <a:latin typeface="黑体" panose="02010609060101010101" pitchFamily="49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262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BE17A398-722C-49DD-BD19-DB000AD05C41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5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83650" name="Rectangle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776288" y="1392238"/>
            <a:ext cx="7993062" cy="417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1262063" eaLnBrk="1" hangingPunct="1">
              <a:lnSpc>
                <a:spcPct val="145000"/>
              </a:lnSpc>
              <a:buFont typeface="Wingdings" panose="05000000000000000000" pitchFamily="2" charset="2"/>
              <a:buNone/>
              <a:tabLst>
                <a:tab pos="1250950" algn="l"/>
                <a:tab pos="1519238" algn="l"/>
              </a:tabLst>
            </a:pPr>
            <a:r>
              <a:rPr lang="zh-CN" altLang="en-US" sz="4800" b="1" smtClean="0">
                <a:latin typeface="黑体" panose="02010609060101010101" pitchFamily="49" charset="-122"/>
              </a:rPr>
              <a:t>同一个客户面对</a:t>
            </a:r>
            <a:r>
              <a:rPr lang="zh-CN" altLang="en-US" sz="4800" b="1" smtClean="0">
                <a:solidFill>
                  <a:srgbClr val="FF0000"/>
                </a:solidFill>
                <a:latin typeface="黑体" panose="02010609060101010101" pitchFamily="49" charset="-122"/>
              </a:rPr>
              <a:t>不同的业务员</a:t>
            </a:r>
            <a:r>
              <a:rPr lang="zh-CN" altLang="en-US" sz="4800" b="1" smtClean="0">
                <a:latin typeface="黑体" panose="02010609060101010101" pitchFamily="49" charset="-122"/>
              </a:rPr>
              <a:t>做出的购买决定相差</a:t>
            </a:r>
            <a:r>
              <a:rPr lang="zh-CN" altLang="en-US" sz="4800" b="1" smtClean="0">
                <a:solidFill>
                  <a:srgbClr val="FF0000"/>
                </a:solidFill>
                <a:latin typeface="黑体" panose="02010609060101010101" pitchFamily="49" charset="-122"/>
              </a:rPr>
              <a:t>几十倍</a:t>
            </a:r>
            <a:r>
              <a:rPr lang="zh-CN" altLang="en-US" sz="4800" b="1" smtClean="0">
                <a:latin typeface="黑体" panose="02010609060101010101" pitchFamily="49" charset="-122"/>
              </a:rPr>
              <a:t>甚至</a:t>
            </a:r>
            <a:r>
              <a:rPr lang="zh-CN" altLang="en-US" sz="4800" b="1" smtClean="0">
                <a:solidFill>
                  <a:srgbClr val="FF0000"/>
                </a:solidFill>
                <a:latin typeface="黑体" panose="02010609060101010101" pitchFamily="49" charset="-122"/>
              </a:rPr>
              <a:t>上百倍</a:t>
            </a:r>
            <a:r>
              <a:rPr lang="zh-CN" altLang="en-US" sz="4800" b="1" smtClean="0">
                <a:latin typeface="黑体" panose="02010609060101010101" pitchFamily="49" charset="-122"/>
              </a:rPr>
              <a:t>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3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3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3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365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B9033A90-A336-44E0-80E4-985C1807E492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6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46100" y="441325"/>
            <a:ext cx="77724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r>
              <a:rPr lang="zh-CN" altLang="en-US" sz="6200" smtClean="0"/>
              <a:t>思  考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238125" y="1636713"/>
            <a:ext cx="8680450" cy="187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450850" indent="-450850" eaLnBrk="1" hangingPunct="1">
              <a:lnSpc>
                <a:spcPct val="115000"/>
              </a:lnSpc>
            </a:pPr>
            <a:r>
              <a:rPr lang="zh-CN" altLang="en-US" sz="4000" b="1" smtClean="0">
                <a:latin typeface="黑体" panose="02010609060101010101" pitchFamily="49" charset="-122"/>
              </a:rPr>
              <a:t>对客户做出不同购买决定影响最大的因素有哪些？请从中选出</a:t>
            </a:r>
            <a:r>
              <a:rPr lang="zh-CN" altLang="en-US" sz="4000" b="1" smtClean="0">
                <a:solidFill>
                  <a:srgbClr val="FF0000"/>
                </a:solidFill>
                <a:latin typeface="黑体" panose="02010609060101010101" pitchFamily="49" charset="-122"/>
              </a:rPr>
              <a:t>前三项</a:t>
            </a:r>
          </a:p>
        </p:txBody>
      </p:sp>
      <p:sp>
        <p:nvSpPr>
          <p:cNvPr id="284676" name="Text Box 4"/>
          <p:cNvSpPr txBox="1">
            <a:spLocks noChangeArrowheads="1"/>
          </p:cNvSpPr>
          <p:nvPr/>
        </p:nvSpPr>
        <p:spPr bwMode="auto">
          <a:xfrm>
            <a:off x="684213" y="3378200"/>
            <a:ext cx="3168650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讲人情关系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讲产品利益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讲销售话术</a:t>
            </a:r>
          </a:p>
        </p:txBody>
      </p:sp>
      <p:sp>
        <p:nvSpPr>
          <p:cNvPr id="284677" name="Text Box 5"/>
          <p:cNvSpPr txBox="1">
            <a:spLocks noChangeArrowheads="1"/>
          </p:cNvSpPr>
          <p:nvPr/>
        </p:nvSpPr>
        <p:spPr bwMode="auto">
          <a:xfrm>
            <a:off x="3867150" y="3378200"/>
            <a:ext cx="5364163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讲自己为什么做保险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讲公司品牌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6.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讲保险理念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4676" grpId="0"/>
      <p:bldP spid="28467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4CA4781F-6BAF-48B8-851A-905A0C79D993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7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554163" y="411163"/>
            <a:ext cx="6427787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r>
              <a:rPr lang="zh-CN" altLang="en-US" sz="5200" smtClean="0"/>
              <a:t>分析</a:t>
            </a:r>
            <a:r>
              <a:rPr lang="zh-CN" altLang="en-US" sz="5200" smtClean="0">
                <a:latin typeface="黑体" panose="02010609060101010101" pitchFamily="49" charset="-122"/>
              </a:rPr>
              <a:t>（</a:t>
            </a:r>
            <a:r>
              <a:rPr lang="en-US" altLang="zh-CN" sz="5200" smtClean="0"/>
              <a:t>1/2</a:t>
            </a:r>
            <a:r>
              <a:rPr lang="zh-CN" altLang="en-US" sz="5200" smtClean="0">
                <a:latin typeface="黑体" panose="02010609060101010101" pitchFamily="49" charset="-122"/>
              </a:rPr>
              <a:t>）</a:t>
            </a:r>
          </a:p>
        </p:txBody>
      </p:sp>
      <p:graphicFrame>
        <p:nvGraphicFramePr>
          <p:cNvPr id="303121" name="Group 17"/>
          <p:cNvGraphicFramePr>
            <a:graphicFrameLocks noGrp="1"/>
          </p:cNvGraphicFramePr>
          <p:nvPr/>
        </p:nvGraphicFramePr>
        <p:xfrm>
          <a:off x="565150" y="1666875"/>
          <a:ext cx="7993063" cy="4100513"/>
        </p:xfrm>
        <a:graphic>
          <a:graphicData uri="http://schemas.openxmlformats.org/drawingml/2006/table">
            <a:tbl>
              <a:tblPr/>
              <a:tblGrid>
                <a:gridCol w="2397125"/>
                <a:gridCol w="5595938"/>
              </a:tblGrid>
              <a:tr h="1036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讲人情关系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2563" marR="0" lvl="0" indent="-182563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引起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客户反感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1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讲产品利益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黑体" pitchFamily="49" charset="-122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客户过度关注产品利益，容易陷入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产品比较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的怪圈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50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讲销售话术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黑体" pitchFamily="49" charset="-122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客户对“口才好”的业务员不一定认同，甚至反感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3F288902-853A-4CFE-B191-63D146963F9D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8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1651000" y="512763"/>
            <a:ext cx="6203950" cy="88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kumimoji="1" lang="zh-CN" altLang="en-US" sz="5200" b="1">
                <a:latin typeface="Times New Roman" panose="02020603050405020304" pitchFamily="18" charset="0"/>
                <a:ea typeface="黑体" panose="02010609060101010101" pitchFamily="49" charset="-122"/>
              </a:rPr>
              <a:t>分析</a:t>
            </a:r>
            <a:r>
              <a:rPr lang="zh-CN" altLang="en-US" sz="52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5200" b="1">
                <a:ea typeface="黑体" panose="02010609060101010101" pitchFamily="49" charset="-122"/>
              </a:rPr>
              <a:t>2/2</a:t>
            </a:r>
            <a:r>
              <a:rPr lang="zh-CN" altLang="en-US" sz="5200" b="1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</a:p>
        </p:txBody>
      </p:sp>
      <p:graphicFrame>
        <p:nvGraphicFramePr>
          <p:cNvPr id="379921" name="Group 17"/>
          <p:cNvGraphicFramePr>
            <a:graphicFrameLocks noGrp="1"/>
          </p:cNvGraphicFramePr>
          <p:nvPr/>
        </p:nvGraphicFramePr>
        <p:xfrm>
          <a:off x="438150" y="1573213"/>
          <a:ext cx="8250238" cy="4321175"/>
        </p:xfrm>
        <a:graphic>
          <a:graphicData uri="http://schemas.openxmlformats.org/drawingml/2006/table">
            <a:tbl>
              <a:tblPr/>
              <a:tblGrid>
                <a:gridCol w="2722563"/>
                <a:gridCol w="5527675"/>
              </a:tblGrid>
              <a:tr h="1468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讲自己为什么做保险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黑体" pitchFamily="49" charset="-122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525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让客户改变对营销员的错误    认知，让客户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认同自己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12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讲公司品牌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525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让客户对公司有正确的认知，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认同公司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39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讲保险理念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525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>
                          <a:tab pos="357188" algn="l"/>
                        </a:tabLst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让客户对保险有正确的认知，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认同保险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0553E9DE-9F62-4541-BEBF-A6E9655378C5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9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624013" y="544513"/>
            <a:ext cx="7772400" cy="1512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 eaLnBrk="1" hangingPunct="1"/>
            <a:r>
              <a:rPr lang="zh-CN" altLang="en-US" sz="7200" smtClean="0"/>
              <a:t>“三讲”</a:t>
            </a:r>
            <a:r>
              <a:rPr lang="zh-CN" altLang="en-US" sz="500" smtClean="0"/>
              <a:t> </a:t>
            </a:r>
            <a:r>
              <a:rPr lang="en-US" altLang="zh-CN" sz="7200" smtClean="0"/>
              <a:t>——</a:t>
            </a:r>
          </a:p>
        </p:txBody>
      </p:sp>
      <p:sp>
        <p:nvSpPr>
          <p:cNvPr id="287747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2771775" y="2041525"/>
            <a:ext cx="3816350" cy="398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801688" indent="-801688" eaLnBrk="1" hangingPunct="1">
              <a:tabLst>
                <a:tab pos="801688" algn="l"/>
              </a:tabLst>
            </a:pPr>
            <a:r>
              <a:rPr lang="zh-CN" altLang="en-US" sz="6600" b="1" smtClean="0">
                <a:solidFill>
                  <a:srgbClr val="FF0000"/>
                </a:solidFill>
              </a:rPr>
              <a:t>讲自己</a:t>
            </a:r>
          </a:p>
          <a:p>
            <a:pPr marL="801688" indent="-801688" eaLnBrk="1" hangingPunct="1">
              <a:tabLst>
                <a:tab pos="801688" algn="l"/>
              </a:tabLst>
            </a:pPr>
            <a:r>
              <a:rPr lang="zh-CN" altLang="en-US" sz="6600" b="1" smtClean="0">
                <a:solidFill>
                  <a:srgbClr val="FF0000"/>
                </a:solidFill>
              </a:rPr>
              <a:t>讲公司</a:t>
            </a:r>
          </a:p>
          <a:p>
            <a:pPr marL="801688" indent="-801688" eaLnBrk="1" hangingPunct="1">
              <a:tabLst>
                <a:tab pos="801688" algn="l"/>
              </a:tabLst>
            </a:pPr>
            <a:r>
              <a:rPr lang="zh-CN" altLang="en-US" sz="6600" b="1" smtClean="0">
                <a:solidFill>
                  <a:srgbClr val="FF0000"/>
                </a:solidFill>
              </a:rPr>
              <a:t>讲保险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74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92BD167A-CCB6-43E7-9C20-A6BCEBD39A23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10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39750" y="739775"/>
            <a:ext cx="77724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r>
              <a:rPr lang="zh-CN" altLang="en-US" sz="6600" smtClean="0"/>
              <a:t>“三讲”的作用</a:t>
            </a:r>
          </a:p>
        </p:txBody>
      </p:sp>
      <p:sp>
        <p:nvSpPr>
          <p:cNvPr id="288771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2484438" y="2144713"/>
            <a:ext cx="5260975" cy="3932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801688" indent="-801688" eaLnBrk="1" hangingPunct="1">
              <a:lnSpc>
                <a:spcPct val="115000"/>
              </a:lnSpc>
            </a:pPr>
            <a:r>
              <a:rPr lang="zh-CN" altLang="en-US" sz="6000" b="1" smtClean="0"/>
              <a:t>产生</a:t>
            </a:r>
            <a:r>
              <a:rPr lang="zh-CN" altLang="en-US" sz="6000" b="1" smtClean="0">
                <a:solidFill>
                  <a:srgbClr val="FF0000"/>
                </a:solidFill>
              </a:rPr>
              <a:t>认同</a:t>
            </a:r>
          </a:p>
          <a:p>
            <a:pPr marL="801688" indent="-801688" eaLnBrk="1" hangingPunct="1">
              <a:lnSpc>
                <a:spcPct val="115000"/>
              </a:lnSpc>
            </a:pPr>
            <a:r>
              <a:rPr lang="zh-CN" altLang="en-US" sz="6000" b="1" smtClean="0"/>
              <a:t>建立</a:t>
            </a:r>
            <a:r>
              <a:rPr lang="zh-CN" altLang="en-US" sz="6000" b="1" smtClean="0">
                <a:solidFill>
                  <a:srgbClr val="FF0000"/>
                </a:solidFill>
              </a:rPr>
              <a:t>信任</a:t>
            </a:r>
            <a:endParaRPr lang="zh-CN" altLang="en-US" sz="4800" b="1" smtClean="0"/>
          </a:p>
          <a:p>
            <a:pPr marL="801688" indent="-801688" eaLnBrk="1" hangingPunct="1">
              <a:lnSpc>
                <a:spcPct val="115000"/>
              </a:lnSpc>
            </a:pPr>
            <a:r>
              <a:rPr lang="zh-CN" altLang="en-US" sz="6000" b="1" smtClean="0"/>
              <a:t>达成</a:t>
            </a:r>
            <a:r>
              <a:rPr lang="zh-CN" altLang="en-US" sz="6000" b="1" smtClean="0">
                <a:solidFill>
                  <a:srgbClr val="FF0000"/>
                </a:solidFill>
              </a:rPr>
              <a:t>委托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77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743862E1-324B-4D37-8653-D92F06E7B95E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11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358775" y="2505075"/>
            <a:ext cx="8461375" cy="216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 algn="ctr"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endParaRPr lang="en-US" altLang="zh-CN" sz="500" b="1" smtClean="0"/>
          </a:p>
          <a:p>
            <a:pPr marL="0" indent="0" algn="ctr"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endParaRPr lang="en-US" altLang="zh-CN" sz="6000" b="1" smtClean="0">
              <a:solidFill>
                <a:srgbClr val="FF0000"/>
              </a:solidFill>
            </a:endParaRPr>
          </a:p>
        </p:txBody>
      </p:sp>
      <p:sp>
        <p:nvSpPr>
          <p:cNvPr id="305155" name="Rectangle 3"/>
          <p:cNvSpPr>
            <a:spLocks noChangeArrowheads="1"/>
          </p:cNvSpPr>
          <p:nvPr/>
        </p:nvSpPr>
        <p:spPr bwMode="auto">
          <a:xfrm>
            <a:off x="669925" y="1363663"/>
            <a:ext cx="8135938" cy="360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5000"/>
              </a:spcBef>
              <a:buClr>
                <a:srgbClr val="FF0000"/>
              </a:buClr>
              <a:buFont typeface="Wingdings" panose="05000000000000000000" pitchFamily="2" charset="2"/>
              <a:buNone/>
            </a:pPr>
            <a:r>
              <a:rPr kumimoji="1" lang="en-US" altLang="zh-CN" sz="5400" b="1">
                <a:ea typeface="黑体" panose="02010609060101010101" pitchFamily="49" charset="-122"/>
              </a:rPr>
              <a:t>        </a:t>
            </a:r>
            <a:r>
              <a:rPr kumimoji="1" lang="zh-CN" altLang="en-US" sz="6000" b="1">
                <a:ea typeface="黑体" panose="02010609060101010101" pitchFamily="49" charset="-122"/>
              </a:rPr>
              <a:t>保险销售中的所有困难和问题，</a:t>
            </a:r>
            <a:r>
              <a:rPr kumimoji="1" lang="zh-CN" altLang="en-US" sz="6000" b="1">
                <a:latin typeface="Times New Roman" panose="02020603050405020304" pitchFamily="18" charset="0"/>
                <a:ea typeface="黑体" panose="02010609060101010101" pitchFamily="49" charset="-122"/>
              </a:rPr>
              <a:t>都可以用</a:t>
            </a:r>
            <a:r>
              <a:rPr kumimoji="1" lang="zh-CN" altLang="en-US" sz="7200" b="1">
                <a:ea typeface="黑体" panose="02010609060101010101" pitchFamily="49" charset="-122"/>
              </a:rPr>
              <a:t>“</a:t>
            </a:r>
            <a:r>
              <a:rPr kumimoji="1" lang="zh-CN" altLang="en-US" sz="7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三讲</a:t>
            </a:r>
            <a:r>
              <a:rPr kumimoji="1" lang="zh-CN" altLang="en-US" sz="7200" b="1">
                <a:ea typeface="黑体" panose="02010609060101010101" pitchFamily="49" charset="-122"/>
              </a:rPr>
              <a:t>”</a:t>
            </a:r>
            <a:r>
              <a:rPr kumimoji="1" lang="zh-CN" altLang="en-US" sz="6000" b="1">
                <a:latin typeface="Times New Roman" panose="02020603050405020304" pitchFamily="18" charset="0"/>
                <a:ea typeface="黑体" panose="02010609060101010101" pitchFamily="49" charset="-122"/>
              </a:rPr>
              <a:t>来化解！</a:t>
            </a:r>
            <a:endParaRPr kumimoji="1" lang="zh-CN" altLang="en-US" sz="6000" b="1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5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5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5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515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9CCAEAA7-7F89-4AFC-979B-55E5313CB3F0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12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384002" name="Rectangle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930275" y="2154238"/>
            <a:ext cx="8423275" cy="338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 eaLnBrk="1" hangingPunct="1">
              <a:lnSpc>
                <a:spcPct val="120000"/>
              </a:lnSpc>
              <a:buFont typeface="Wingdings" panose="05000000000000000000" pitchFamily="2" charset="2"/>
              <a:buNone/>
              <a:tabLst>
                <a:tab pos="1350963" algn="l"/>
              </a:tabLst>
            </a:pPr>
            <a:r>
              <a:rPr lang="zh-CN" altLang="en-US" sz="5000" b="1" smtClean="0"/>
              <a:t>无论是缘故还是陌生客户，</a:t>
            </a:r>
          </a:p>
          <a:p>
            <a:pPr marL="0" indent="0" eaLnBrk="1" hangingPunct="1">
              <a:lnSpc>
                <a:spcPct val="120000"/>
              </a:lnSpc>
              <a:buFont typeface="Wingdings" panose="05000000000000000000" pitchFamily="2" charset="2"/>
              <a:buNone/>
              <a:tabLst>
                <a:tab pos="1350963" algn="l"/>
              </a:tabLst>
            </a:pPr>
            <a:r>
              <a:rPr lang="zh-CN" altLang="en-US" sz="5000" b="1" smtClean="0"/>
              <a:t>无论他多么急于了解产品，</a:t>
            </a:r>
          </a:p>
          <a:p>
            <a:pPr marL="0" indent="0" eaLnBrk="1" hangingPunct="1">
              <a:lnSpc>
                <a:spcPct val="120000"/>
              </a:lnSpc>
              <a:buFont typeface="Wingdings" panose="05000000000000000000" pitchFamily="2" charset="2"/>
              <a:buNone/>
              <a:tabLst>
                <a:tab pos="1350963" algn="l"/>
              </a:tabLst>
            </a:pPr>
            <a:r>
              <a:rPr lang="zh-CN" altLang="en-US" sz="5000" b="1" smtClean="0"/>
              <a:t>都必须</a:t>
            </a:r>
            <a:r>
              <a:rPr lang="zh-CN" altLang="en-US" sz="5000" b="1" smtClean="0">
                <a:solidFill>
                  <a:srgbClr val="FF0000"/>
                </a:solidFill>
              </a:rPr>
              <a:t>先讲“三讲”</a:t>
            </a:r>
            <a:r>
              <a:rPr lang="zh-CN" altLang="en-US" sz="5000" b="1" smtClean="0"/>
              <a:t>！</a:t>
            </a:r>
          </a:p>
        </p:txBody>
      </p:sp>
      <p:sp>
        <p:nvSpPr>
          <p:cNvPr id="14340" name="Rectangle 2"/>
          <p:cNvSpPr>
            <a:spLocks noChangeArrowheads="1"/>
          </p:cNvSpPr>
          <p:nvPr/>
        </p:nvSpPr>
        <p:spPr bwMode="auto">
          <a:xfrm>
            <a:off x="922338" y="857250"/>
            <a:ext cx="7772400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6000" b="1">
                <a:ea typeface="黑体" panose="02010609060101010101" pitchFamily="49" charset="-122"/>
              </a:rPr>
              <a:t>重要提示</a:t>
            </a:r>
            <a:r>
              <a:rPr lang="zh-CN" altLang="en-US" sz="2800" b="1">
                <a:ea typeface="黑体" panose="02010609060101010101" pitchFamily="49" charset="-122"/>
              </a:rPr>
              <a:t> </a:t>
            </a:r>
            <a:r>
              <a:rPr lang="en-US" altLang="zh-CN" sz="6000" b="1">
                <a:ea typeface="黑体" panose="02010609060101010101" pitchFamily="49" charset="-122"/>
              </a:rPr>
              <a:t>——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40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40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40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40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40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840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840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40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40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EDAF1221-536C-4AD0-8510-A4C31C470BF4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13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5363" name="Text Box 2"/>
          <p:cNvSpPr txBox="1">
            <a:spLocks noChangeArrowheads="1"/>
          </p:cNvSpPr>
          <p:nvPr/>
        </p:nvSpPr>
        <p:spPr bwMode="auto">
          <a:xfrm>
            <a:off x="2335213" y="625475"/>
            <a:ext cx="424815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6600" b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kumimoji="1" lang="zh-CN" altLang="en-US" sz="6600" b="1">
                <a:latin typeface="Times New Roman" panose="02020603050405020304" pitchFamily="18" charset="0"/>
                <a:ea typeface="黑体" panose="02010609060101010101" pitchFamily="49" charset="-122"/>
              </a:rPr>
              <a:t>目  录</a:t>
            </a:r>
          </a:p>
        </p:txBody>
      </p:sp>
      <p:sp>
        <p:nvSpPr>
          <p:cNvPr id="15364" name="Text Box 3"/>
          <p:cNvSpPr txBox="1">
            <a:spLocks noChangeArrowheads="1"/>
          </p:cNvSpPr>
          <p:nvPr/>
        </p:nvSpPr>
        <p:spPr bwMode="auto">
          <a:xfrm>
            <a:off x="928688" y="1830388"/>
            <a:ext cx="7304087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20000"/>
              </a:spcBef>
              <a:buFont typeface="Wingdings" panose="05000000000000000000" pitchFamily="2" charset="2"/>
              <a:buAutoNum type="ea1JpnChsDbPeriod"/>
            </a:pPr>
            <a:r>
              <a:rPr kumimoji="1" lang="zh-CN" altLang="en-US" sz="4800" b="1">
                <a:ea typeface="黑体" panose="02010609060101010101" pitchFamily="49" charset="-122"/>
              </a:rPr>
              <a:t>“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三讲</a:t>
            </a:r>
            <a:r>
              <a:rPr kumimoji="1" lang="zh-CN" altLang="en-US" sz="4800" b="1">
                <a:ea typeface="黑体" panose="02010609060101010101" pitchFamily="49" charset="-122"/>
              </a:rPr>
              <a:t>”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的重要意义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Font typeface="Wingdings" panose="05000000000000000000" pitchFamily="2" charset="2"/>
              <a:buAutoNum type="ea1JpnChsDbPeriod"/>
            </a:pPr>
            <a:r>
              <a:rPr kumimoji="1" lang="zh-CN" altLang="en-US" sz="4800" b="1">
                <a:solidFill>
                  <a:srgbClr val="FF0000"/>
                </a:solidFill>
                <a:ea typeface="黑体" panose="02010609060101010101" pitchFamily="49" charset="-122"/>
              </a:rPr>
              <a:t>“</a:t>
            </a:r>
            <a:r>
              <a:rPr kumimoji="1" lang="zh-CN" altLang="en-US" sz="4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三讲</a:t>
            </a:r>
            <a:r>
              <a:rPr kumimoji="1" lang="zh-CN" altLang="en-US" sz="4800" b="1">
                <a:solidFill>
                  <a:srgbClr val="FF0000"/>
                </a:solidFill>
                <a:ea typeface="黑体" panose="02010609060101010101" pitchFamily="49" charset="-122"/>
              </a:rPr>
              <a:t>”</a:t>
            </a:r>
            <a:r>
              <a:rPr kumimoji="1" lang="zh-CN" altLang="en-US" sz="4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的正确思维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Font typeface="Wingdings" panose="05000000000000000000" pitchFamily="2" charset="2"/>
              <a:buAutoNum type="ea1JpnChsDbPeriod"/>
            </a:pPr>
            <a:r>
              <a:rPr kumimoji="1" lang="zh-CN" altLang="en-US" sz="4800" b="1">
                <a:ea typeface="黑体" panose="02010609060101010101" pitchFamily="49" charset="-122"/>
              </a:rPr>
              <a:t>“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三讲</a:t>
            </a:r>
            <a:r>
              <a:rPr kumimoji="1" lang="zh-CN" altLang="en-US" sz="4800" b="1">
                <a:ea typeface="黑体" panose="02010609060101010101" pitchFamily="49" charset="-122"/>
              </a:rPr>
              <a:t>”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的运用流程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Font typeface="Wingdings" panose="05000000000000000000" pitchFamily="2" charset="2"/>
              <a:buAutoNum type="ea1JpnChsDbPeriod"/>
            </a:pPr>
            <a:r>
              <a:rPr kumimoji="1" lang="zh-CN" altLang="en-US" sz="4800" b="1">
                <a:ea typeface="黑体" panose="02010609060101010101" pitchFamily="49" charset="-122"/>
              </a:rPr>
              <a:t>“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三讲</a:t>
            </a:r>
            <a:r>
              <a:rPr kumimoji="1" lang="zh-CN" altLang="en-US" sz="4800" b="1">
                <a:ea typeface="黑体" panose="02010609060101010101" pitchFamily="49" charset="-122"/>
              </a:rPr>
              <a:t>”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的课堂演练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灯片编号占位符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E73C4358-F1FC-49E9-B18C-FF04D44554D4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14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6387" name="Text Box 2"/>
          <p:cNvSpPr txBox="1">
            <a:spLocks noChangeArrowheads="1"/>
          </p:cNvSpPr>
          <p:nvPr/>
        </p:nvSpPr>
        <p:spPr bwMode="auto">
          <a:xfrm>
            <a:off x="2087563" y="874713"/>
            <a:ext cx="493236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6400" b="1">
                <a:ea typeface="黑体" panose="02010609060101010101" pitchFamily="49" charset="-122"/>
              </a:rPr>
              <a:t>思  考</a:t>
            </a:r>
          </a:p>
        </p:txBody>
      </p:sp>
      <p:sp>
        <p:nvSpPr>
          <p:cNvPr id="16388" name="Text Box 3"/>
          <p:cNvSpPr txBox="1">
            <a:spLocks noChangeArrowheads="1"/>
          </p:cNvSpPr>
          <p:nvPr/>
        </p:nvSpPr>
        <p:spPr bwMode="auto">
          <a:xfrm>
            <a:off x="463550" y="2124075"/>
            <a:ext cx="8569325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2550" indent="1255713" eaLnBrk="0" hangingPunct="0">
              <a:tabLst>
                <a:tab pos="12620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tabLst>
                <a:tab pos="12620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tabLst>
                <a:tab pos="12620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tabLst>
                <a:tab pos="12620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tabLst>
                <a:tab pos="12620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2620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2620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2620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2620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30000"/>
              </a:spcBef>
              <a:buFont typeface="Wingdings" panose="05000000000000000000" pitchFamily="2" charset="2"/>
              <a:buNone/>
            </a:pPr>
            <a:r>
              <a:rPr kumimoji="1" lang="zh-CN" altLang="en-US" sz="4800" b="1">
                <a:ea typeface="黑体" panose="02010609060101010101" pitchFamily="49" charset="-122"/>
              </a:rPr>
              <a:t>我们应该如何讲“三讲”？是长期用同一个版本讲，还是用不同的版本讲？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46BB2990-F412-449C-A320-70542BF4C3E7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15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pic>
        <p:nvPicPr>
          <p:cNvPr id="17411" name="Picture 2" descr="B20061020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00" y="1930400"/>
            <a:ext cx="3452813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96970" name="Group 10"/>
          <p:cNvGraphicFramePr>
            <a:graphicFrameLocks noGrp="1"/>
          </p:cNvGraphicFramePr>
          <p:nvPr/>
        </p:nvGraphicFramePr>
        <p:xfrm>
          <a:off x="4745038" y="2098675"/>
          <a:ext cx="3860800" cy="3525838"/>
        </p:xfrm>
        <a:graphic>
          <a:graphicData uri="http://schemas.openxmlformats.org/drawingml/2006/table">
            <a:tbl>
              <a:tblPr/>
              <a:tblGrid>
                <a:gridCol w="3860800"/>
              </a:tblGrid>
              <a:tr h="3525838">
                <a:tc>
                  <a:txBody>
                    <a:bodyPr/>
                    <a:lstStyle/>
                    <a:p>
                      <a:pPr marL="357188" marR="0" lvl="0" indent="-357188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57188" algn="l"/>
                        </a:tabLst>
                      </a:pPr>
                      <a:r>
                        <a:rPr kumimoji="0" lang="zh-CN" altLang="en-US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itchFamily="2" charset="-122"/>
                          <a:ea typeface="黑体" pitchFamily="2" charset="-122"/>
                        </a:rPr>
                        <a:t>连续</a:t>
                      </a:r>
                      <a:r>
                        <a:rPr kumimoji="0" lang="en-US" altLang="zh-CN" sz="6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Black" pitchFamily="34" charset="0"/>
                          <a:ea typeface="黑体" pitchFamily="2" charset="-122"/>
                        </a:rPr>
                        <a:t>936</a:t>
                      </a:r>
                      <a:r>
                        <a:rPr kumimoji="0" lang="zh-CN" altLang="en-US" sz="6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Black" pitchFamily="34" charset="0"/>
                          <a:ea typeface="黑体" pitchFamily="2" charset="-122"/>
                        </a:rPr>
                        <a:t>周</a:t>
                      </a:r>
                      <a:endParaRPr kumimoji="0" lang="zh-CN" altLang="en-US" sz="6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黑体" pitchFamily="2" charset="-122"/>
                        <a:ea typeface="黑体" pitchFamily="2" charset="-122"/>
                      </a:endParaRPr>
                    </a:p>
                    <a:p>
                      <a:pPr marL="357188" marR="0" lvl="0" indent="-357188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57188" algn="l"/>
                        </a:tabLst>
                      </a:pPr>
                      <a:r>
                        <a:rPr kumimoji="0" lang="zh-CN" altLang="en-US" sz="6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黑体" pitchFamily="2" charset="-122"/>
                          <a:ea typeface="黑体" pitchFamily="2" charset="-122"/>
                        </a:rPr>
                        <a:t>每周三件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14" name="Rectangle 17"/>
          <p:cNvSpPr>
            <a:spLocks noChangeArrowheads="1"/>
          </p:cNvSpPr>
          <p:nvPr/>
        </p:nvSpPr>
        <p:spPr bwMode="auto">
          <a:xfrm>
            <a:off x="4743450" y="490538"/>
            <a:ext cx="3816350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6000" b="1">
                <a:ea typeface="黑体" panose="02010609060101010101" pitchFamily="49" charset="-122"/>
              </a:rPr>
              <a:t>齐贺资和</a:t>
            </a:r>
            <a:r>
              <a:rPr lang="zh-CN" altLang="en-US" sz="7200" b="1">
                <a:ea typeface="黑体" panose="02010609060101010101" pitchFamily="49" charset="-122"/>
              </a:rPr>
              <a:t>　</a:t>
            </a:r>
          </a:p>
        </p:txBody>
      </p:sp>
      <p:sp>
        <p:nvSpPr>
          <p:cNvPr id="17415" name="Rectangle 18"/>
          <p:cNvSpPr>
            <a:spLocks noChangeArrowheads="1"/>
          </p:cNvSpPr>
          <p:nvPr/>
        </p:nvSpPr>
        <p:spPr bwMode="auto">
          <a:xfrm>
            <a:off x="179388" y="879475"/>
            <a:ext cx="5867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400" b="1">
                <a:solidFill>
                  <a:srgbClr val="000000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日本寿险营销大师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01904192-A2C3-4A73-ABC3-D020D64AE040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16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712788" y="598488"/>
            <a:ext cx="8007350" cy="158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 eaLnBrk="1" hangingPunct="1">
              <a:lnSpc>
                <a:spcPct val="120000"/>
              </a:lnSpc>
            </a:pPr>
            <a:r>
              <a:rPr lang="zh-CN" altLang="en-US" sz="5200" smtClean="0"/>
              <a:t>卓越营销大师</a:t>
            </a:r>
            <a:r>
              <a:rPr lang="en-US" altLang="zh-CN" sz="5200" i="1" smtClean="0"/>
              <a:t>——</a:t>
            </a:r>
          </a:p>
        </p:txBody>
      </p:sp>
      <p:sp>
        <p:nvSpPr>
          <p:cNvPr id="295939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728663" y="2268538"/>
            <a:ext cx="8172450" cy="324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 eaLnBrk="1" hangingPunct="1">
              <a:spcBef>
                <a:spcPct val="15000"/>
              </a:spcBef>
              <a:buFont typeface="Wingdings" panose="05000000000000000000" pitchFamily="2" charset="2"/>
              <a:buNone/>
              <a:tabLst>
                <a:tab pos="2687638" algn="l"/>
              </a:tabLst>
            </a:pPr>
            <a:r>
              <a:rPr lang="en-US" altLang="zh-CN" sz="6000" smtClean="0">
                <a:solidFill>
                  <a:srgbClr val="FF0000"/>
                </a:solidFill>
                <a:latin typeface="Arial Black" panose="020B0A04020102020204" pitchFamily="34" charset="0"/>
              </a:rPr>
              <a:t>15</a:t>
            </a:r>
            <a:r>
              <a:rPr lang="zh-CN" altLang="en-US" sz="6000" b="1" smtClean="0">
                <a:solidFill>
                  <a:srgbClr val="FF0000"/>
                </a:solidFill>
                <a:latin typeface="Arial Black" panose="020B0A04020102020204" pitchFamily="34" charset="0"/>
              </a:rPr>
              <a:t>年</a:t>
            </a:r>
            <a:r>
              <a:rPr lang="zh-CN" altLang="en-US" sz="6000" b="1" smtClean="0">
                <a:latin typeface="Arial Black" panose="020B0A04020102020204" pitchFamily="34" charset="0"/>
              </a:rPr>
              <a:t>讲</a:t>
            </a:r>
            <a:r>
              <a:rPr lang="en-US" altLang="zh-CN" sz="6000" smtClean="0">
                <a:solidFill>
                  <a:srgbClr val="FF0000"/>
                </a:solidFill>
                <a:latin typeface="Arial Black" panose="020B0A04020102020204" pitchFamily="34" charset="0"/>
              </a:rPr>
              <a:t>1</a:t>
            </a:r>
            <a:r>
              <a:rPr lang="zh-CN" altLang="en-US" sz="6000" b="1" smtClean="0">
                <a:solidFill>
                  <a:srgbClr val="FF0000"/>
                </a:solidFill>
                <a:latin typeface="Arial Black" panose="020B0A04020102020204" pitchFamily="34" charset="0"/>
              </a:rPr>
              <a:t>个</a:t>
            </a:r>
            <a:r>
              <a:rPr lang="zh-CN" altLang="en-US" sz="6000" b="1" smtClean="0">
                <a:latin typeface="Arial Black" panose="020B0A04020102020204" pitchFamily="34" charset="0"/>
              </a:rPr>
              <a:t>版本</a:t>
            </a:r>
          </a:p>
          <a:p>
            <a:pPr marL="0" indent="0" eaLnBrk="1" hangingPunct="1">
              <a:spcBef>
                <a:spcPct val="15000"/>
              </a:spcBef>
              <a:buFont typeface="Wingdings" panose="05000000000000000000" pitchFamily="2" charset="2"/>
              <a:buNone/>
              <a:tabLst>
                <a:tab pos="2687638" algn="l"/>
              </a:tabLst>
            </a:pPr>
            <a:r>
              <a:rPr lang="zh-CN" altLang="en-US" sz="6000" b="1" smtClean="0">
                <a:solidFill>
                  <a:srgbClr val="FF0000"/>
                </a:solidFill>
                <a:latin typeface="Arial Black" panose="020B0A04020102020204" pitchFamily="34" charset="0"/>
              </a:rPr>
              <a:t>          </a:t>
            </a:r>
            <a:r>
              <a:rPr lang="zh-CN" altLang="en-US" sz="1800" b="1" smtClean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zh-CN" altLang="en-US" sz="5000" b="1" smtClean="0">
                <a:latin typeface="Arial Black" panose="020B0A04020102020204" pitchFamily="34" charset="0"/>
              </a:rPr>
              <a:t>而不是</a:t>
            </a:r>
          </a:p>
          <a:p>
            <a:pPr marL="0" indent="0" eaLnBrk="1" hangingPunct="1">
              <a:spcBef>
                <a:spcPct val="15000"/>
              </a:spcBef>
              <a:buFont typeface="Wingdings" panose="05000000000000000000" pitchFamily="2" charset="2"/>
              <a:buNone/>
              <a:tabLst>
                <a:tab pos="2687638" algn="l"/>
              </a:tabLst>
            </a:pPr>
            <a:r>
              <a:rPr lang="zh-CN" altLang="en-US" sz="6000" b="1" smtClean="0">
                <a:solidFill>
                  <a:srgbClr val="FF0000"/>
                </a:solidFill>
                <a:latin typeface="Arial Black" panose="020B0A04020102020204" pitchFamily="34" charset="0"/>
              </a:rPr>
              <a:t>          </a:t>
            </a:r>
            <a:r>
              <a:rPr lang="en-US" altLang="zh-CN" sz="6000" b="1" smtClean="0">
                <a:solidFill>
                  <a:srgbClr val="FF0000"/>
                </a:solidFill>
                <a:latin typeface="Arial Black" panose="020B0A04020102020204" pitchFamily="34" charset="0"/>
              </a:rPr>
              <a:t>1</a:t>
            </a:r>
            <a:r>
              <a:rPr lang="zh-CN" altLang="en-US" sz="6000" b="1" smtClean="0">
                <a:solidFill>
                  <a:srgbClr val="FF0000"/>
                </a:solidFill>
                <a:latin typeface="Arial Black" panose="020B0A04020102020204" pitchFamily="34" charset="0"/>
              </a:rPr>
              <a:t>天</a:t>
            </a:r>
            <a:r>
              <a:rPr lang="zh-CN" altLang="en-US" sz="6000" b="1" smtClean="0">
                <a:latin typeface="Arial Black" panose="020B0A04020102020204" pitchFamily="34" charset="0"/>
              </a:rPr>
              <a:t>讲</a:t>
            </a:r>
            <a:r>
              <a:rPr lang="en-US" altLang="zh-CN" sz="6000" smtClean="0">
                <a:solidFill>
                  <a:srgbClr val="FF0000"/>
                </a:solidFill>
                <a:latin typeface="Arial Black" panose="020B0A04020102020204" pitchFamily="34" charset="0"/>
              </a:rPr>
              <a:t>5</a:t>
            </a:r>
            <a:r>
              <a:rPr lang="zh-CN" altLang="en-US" sz="6000" b="1" smtClean="0">
                <a:solidFill>
                  <a:srgbClr val="FF0000"/>
                </a:solidFill>
                <a:latin typeface="Arial Black" panose="020B0A04020102020204" pitchFamily="34" charset="0"/>
              </a:rPr>
              <a:t>个</a:t>
            </a:r>
            <a:r>
              <a:rPr lang="zh-CN" altLang="en-US" sz="6000" b="1" smtClean="0">
                <a:latin typeface="Arial Black" panose="020B0A04020102020204" pitchFamily="34" charset="0"/>
              </a:rPr>
              <a:t>版本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C2DEF239-A646-430E-ADB1-171A18F49232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17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5613" y="917575"/>
            <a:ext cx="795655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 eaLnBrk="1" hangingPunct="1"/>
            <a:r>
              <a:rPr lang="zh-CN" altLang="en-US" sz="6000" smtClean="0"/>
              <a:t>正确思维</a:t>
            </a:r>
            <a:r>
              <a:rPr lang="zh-CN" altLang="en-US" sz="1400" smtClean="0"/>
              <a:t> </a:t>
            </a:r>
            <a:r>
              <a:rPr lang="en-US" altLang="zh-CN" sz="6000" smtClean="0"/>
              <a:t>——</a:t>
            </a:r>
          </a:p>
        </p:txBody>
      </p:sp>
      <p:sp>
        <p:nvSpPr>
          <p:cNvPr id="396291" name="Rectangle 3"/>
          <p:cNvSpPr>
            <a:spLocks noChangeArrowheads="1"/>
          </p:cNvSpPr>
          <p:nvPr/>
        </p:nvSpPr>
        <p:spPr bwMode="auto">
          <a:xfrm>
            <a:off x="468313" y="2147888"/>
            <a:ext cx="8675687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1258888" eaLnBrk="0" hangingPunct="0">
              <a:tabLst>
                <a:tab pos="1252538" algn="l"/>
                <a:tab pos="1258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tabLst>
                <a:tab pos="1252538" algn="l"/>
                <a:tab pos="1258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tabLst>
                <a:tab pos="1252538" algn="l"/>
                <a:tab pos="1258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tabLst>
                <a:tab pos="1252538" algn="l"/>
                <a:tab pos="1258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tabLst>
                <a:tab pos="1252538" algn="l"/>
                <a:tab pos="1258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252538" algn="l"/>
                <a:tab pos="1258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252538" algn="l"/>
                <a:tab pos="1258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252538" algn="l"/>
                <a:tab pos="1258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252538" algn="l"/>
                <a:tab pos="1258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30000"/>
              </a:spcBef>
            </a:pPr>
            <a:r>
              <a:rPr kumimoji="1" lang="zh-CN" altLang="en-US" sz="4800" b="1">
                <a:ea typeface="黑体" panose="02010609060101010101" pitchFamily="49" charset="-122"/>
              </a:rPr>
              <a:t>坚持在</a:t>
            </a:r>
            <a:r>
              <a:rPr kumimoji="1" lang="zh-CN" altLang="en-US" sz="4800" b="1">
                <a:solidFill>
                  <a:srgbClr val="FF0000"/>
                </a:solidFill>
                <a:ea typeface="黑体" panose="02010609060101010101" pitchFamily="49" charset="-122"/>
              </a:rPr>
              <a:t>不同的时间</a:t>
            </a:r>
            <a:r>
              <a:rPr kumimoji="1" lang="zh-CN" altLang="en-US" sz="4800" b="1">
                <a:ea typeface="黑体" panose="02010609060101010101" pitchFamily="49" charset="-122"/>
              </a:rPr>
              <a:t>、</a:t>
            </a:r>
            <a:r>
              <a:rPr kumimoji="1" lang="zh-CN" altLang="en-US" sz="4800" b="1">
                <a:solidFill>
                  <a:srgbClr val="FF0000"/>
                </a:solidFill>
                <a:ea typeface="黑体" panose="02010609060101010101" pitchFamily="49" charset="-122"/>
              </a:rPr>
              <a:t>不同的地点，</a:t>
            </a:r>
            <a:r>
              <a:rPr kumimoji="1" lang="zh-CN" altLang="en-US" sz="4800" b="1">
                <a:ea typeface="黑体" panose="02010609060101010101" pitchFamily="49" charset="-122"/>
              </a:rPr>
              <a:t>与同一类客户，用</a:t>
            </a:r>
            <a:r>
              <a:rPr kumimoji="1" lang="zh-CN" altLang="en-US" sz="4800" b="1">
                <a:solidFill>
                  <a:srgbClr val="FF0000"/>
                </a:solidFill>
                <a:ea typeface="黑体" panose="02010609060101010101" pitchFamily="49" charset="-122"/>
              </a:rPr>
              <a:t>同一个版本</a:t>
            </a:r>
            <a:r>
              <a:rPr kumimoji="1" lang="zh-CN" altLang="en-US" sz="4800" b="1">
                <a:ea typeface="黑体" panose="02010609060101010101" pitchFamily="49" charset="-122"/>
              </a:rPr>
              <a:t>讲“三讲”。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6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6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6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629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CC2A6BA6-5A74-47DB-92CD-7E126729F0FE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18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85750" y="831850"/>
            <a:ext cx="8534400" cy="216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 eaLnBrk="1" hangingPunct="1">
              <a:lnSpc>
                <a:spcPct val="120000"/>
              </a:lnSpc>
            </a:pPr>
            <a:r>
              <a:rPr lang="zh-CN" altLang="en-US" sz="5200" smtClean="0"/>
              <a:t>坚持用同一个版本</a:t>
            </a:r>
            <a:br>
              <a:rPr lang="zh-CN" altLang="en-US" sz="5200" smtClean="0"/>
            </a:br>
            <a:r>
              <a:rPr lang="zh-CN" altLang="en-US" sz="5200" smtClean="0"/>
              <a:t>       讲 “三讲”的好处</a:t>
            </a:r>
            <a:r>
              <a:rPr lang="zh-CN" altLang="en-US" sz="700" smtClean="0"/>
              <a:t> </a:t>
            </a:r>
            <a:r>
              <a:rPr lang="en-US" altLang="zh-CN" sz="5200" smtClean="0"/>
              <a:t>——</a:t>
            </a:r>
          </a:p>
        </p:txBody>
      </p:sp>
      <p:sp>
        <p:nvSpPr>
          <p:cNvPr id="300035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82625" y="3119438"/>
            <a:ext cx="7777163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>
              <a:lnSpc>
                <a:spcPct val="120000"/>
              </a:lnSpc>
              <a:buSzPct val="80000"/>
              <a:buFont typeface="Wingdings" panose="05000000000000000000" pitchFamily="2" charset="2"/>
              <a:buNone/>
            </a:pPr>
            <a:r>
              <a:rPr lang="zh-CN" altLang="en-US" sz="8000" b="1" smtClean="0">
                <a:solidFill>
                  <a:srgbClr val="FF0000"/>
                </a:solidFill>
              </a:rPr>
              <a:t>简单  高效  轻松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0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0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0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003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7F3BFCD8-7960-485B-8AAA-AA47E903FA35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19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2335213" y="625475"/>
            <a:ext cx="424815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6600" b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kumimoji="1" lang="zh-CN" altLang="en-US" sz="6600" b="1">
                <a:latin typeface="Times New Roman" panose="02020603050405020304" pitchFamily="18" charset="0"/>
                <a:ea typeface="黑体" panose="02010609060101010101" pitchFamily="49" charset="-122"/>
              </a:rPr>
              <a:t>目  录</a:t>
            </a:r>
          </a:p>
        </p:txBody>
      </p:sp>
      <p:sp>
        <p:nvSpPr>
          <p:cNvPr id="21508" name="Text Box 3"/>
          <p:cNvSpPr txBox="1">
            <a:spLocks noChangeArrowheads="1"/>
          </p:cNvSpPr>
          <p:nvPr/>
        </p:nvSpPr>
        <p:spPr bwMode="auto">
          <a:xfrm>
            <a:off x="839788" y="1830388"/>
            <a:ext cx="7804150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20000"/>
              </a:spcBef>
              <a:buFont typeface="Wingdings" panose="05000000000000000000" pitchFamily="2" charset="2"/>
              <a:buAutoNum type="ea1JpnChsDbPeriod"/>
            </a:pPr>
            <a:r>
              <a:rPr kumimoji="1" lang="zh-CN" altLang="en-US" sz="4800" b="1">
                <a:ea typeface="黑体" panose="02010609060101010101" pitchFamily="49" charset="-122"/>
              </a:rPr>
              <a:t>“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三讲</a:t>
            </a:r>
            <a:r>
              <a:rPr kumimoji="1" lang="zh-CN" altLang="en-US" sz="4800" b="1">
                <a:ea typeface="黑体" panose="02010609060101010101" pitchFamily="49" charset="-122"/>
              </a:rPr>
              <a:t>”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的重要意义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Font typeface="Wingdings" panose="05000000000000000000" pitchFamily="2" charset="2"/>
              <a:buAutoNum type="ea1JpnChsDbPeriod"/>
            </a:pPr>
            <a:r>
              <a:rPr kumimoji="1" lang="zh-CN" altLang="en-US" sz="4800" b="1">
                <a:ea typeface="黑体" panose="02010609060101010101" pitchFamily="49" charset="-122"/>
              </a:rPr>
              <a:t>“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三讲</a:t>
            </a:r>
            <a:r>
              <a:rPr kumimoji="1" lang="zh-CN" altLang="en-US" sz="4800" b="1">
                <a:ea typeface="黑体" panose="02010609060101010101" pitchFamily="49" charset="-122"/>
              </a:rPr>
              <a:t>”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的正确思维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Font typeface="Wingdings" panose="05000000000000000000" pitchFamily="2" charset="2"/>
              <a:buAutoNum type="ea1JpnChsDbPeriod"/>
            </a:pPr>
            <a:r>
              <a:rPr kumimoji="1" lang="zh-CN" altLang="en-US" sz="4800" b="1">
                <a:solidFill>
                  <a:srgbClr val="FF0000"/>
                </a:solidFill>
                <a:ea typeface="黑体" panose="02010609060101010101" pitchFamily="49" charset="-122"/>
              </a:rPr>
              <a:t>“</a:t>
            </a:r>
            <a:r>
              <a:rPr kumimoji="1" lang="zh-CN" altLang="en-US" sz="4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三讲</a:t>
            </a:r>
            <a:r>
              <a:rPr kumimoji="1" lang="zh-CN" altLang="en-US" sz="4800" b="1">
                <a:solidFill>
                  <a:srgbClr val="FF0000"/>
                </a:solidFill>
                <a:ea typeface="黑体" panose="02010609060101010101" pitchFamily="49" charset="-122"/>
              </a:rPr>
              <a:t>”</a:t>
            </a:r>
            <a:r>
              <a:rPr kumimoji="1" lang="zh-CN" altLang="en-US" sz="4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的运用流程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Font typeface="Wingdings" panose="05000000000000000000" pitchFamily="2" charset="2"/>
              <a:buAutoNum type="ea1JpnChsDbPeriod"/>
            </a:pPr>
            <a:r>
              <a:rPr kumimoji="1" lang="zh-CN" altLang="en-US" sz="4800" b="1">
                <a:ea typeface="黑体" panose="02010609060101010101" pitchFamily="49" charset="-122"/>
              </a:rPr>
              <a:t>“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三讲</a:t>
            </a:r>
            <a:r>
              <a:rPr kumimoji="1" lang="zh-CN" altLang="en-US" sz="4800" b="1">
                <a:ea typeface="黑体" panose="02010609060101010101" pitchFamily="49" charset="-122"/>
              </a:rPr>
              <a:t>”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的课堂演练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2F794A64-0C78-4033-AEB9-DEBE29DC764C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20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97986" name="Text Box 2"/>
          <p:cNvSpPr txBox="1">
            <a:spLocks noChangeArrowheads="1"/>
          </p:cNvSpPr>
          <p:nvPr/>
        </p:nvSpPr>
        <p:spPr bwMode="auto">
          <a:xfrm>
            <a:off x="0" y="2714625"/>
            <a:ext cx="8785225" cy="3647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6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介绍</a:t>
            </a:r>
            <a:r>
              <a:rPr kumimoji="1" lang="en-US" altLang="zh-CN" sz="6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《</a:t>
            </a:r>
            <a:r>
              <a:rPr kumimoji="1" lang="zh-CN" alt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聚焦</a:t>
            </a:r>
            <a:r>
              <a:rPr kumimoji="1" lang="en-US" altLang="zh-CN" sz="6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XX</a:t>
            </a:r>
            <a:r>
              <a:rPr kumimoji="1" lang="zh-CN" alt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人寿</a:t>
            </a:r>
            <a:r>
              <a:rPr kumimoji="1" lang="en-US" altLang="zh-CN" sz="6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》</a:t>
            </a:r>
            <a:r>
              <a:rPr kumimoji="1" lang="zh-CN" altLang="en-US" sz="6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和</a:t>
            </a:r>
            <a:endParaRPr kumimoji="1" lang="en-US" altLang="zh-CN" sz="66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ctr" eaLnBrk="1" hangingPunct="1">
              <a:spcBef>
                <a:spcPct val="50000"/>
              </a:spcBef>
            </a:pPr>
            <a:r>
              <a:rPr kumimoji="1" lang="en-US" altLang="zh-CN" sz="6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《</a:t>
            </a:r>
            <a:r>
              <a:rPr kumimoji="1" lang="zh-CN" altLang="en-US" sz="6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保险热点话题</a:t>
            </a:r>
            <a:r>
              <a:rPr kumimoji="1" lang="en-US" altLang="zh-CN" sz="6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》</a:t>
            </a:r>
            <a:endParaRPr kumimoji="1" lang="zh-CN" altLang="en-US" sz="66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428625" y="1285875"/>
            <a:ext cx="8713788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kumimoji="1" lang="zh-CN" altLang="en-US" sz="5200" b="1">
                <a:latin typeface="Times New Roman" panose="02020603050405020304" pitchFamily="18" charset="0"/>
                <a:ea typeface="黑体" panose="02010609060101010101" pitchFamily="49" charset="-122"/>
              </a:rPr>
              <a:t>轻松、快乐讲</a:t>
            </a:r>
            <a:r>
              <a:rPr kumimoji="1" lang="zh-CN" altLang="en-US" sz="5200" b="1">
                <a:ea typeface="黑体" panose="02010609060101010101" pitchFamily="49" charset="-122"/>
              </a:rPr>
              <a:t> “</a:t>
            </a:r>
            <a:r>
              <a:rPr kumimoji="1" lang="zh-CN" altLang="en-US" sz="5200" b="1">
                <a:latin typeface="Times New Roman" panose="02020603050405020304" pitchFamily="18" charset="0"/>
                <a:ea typeface="黑体" panose="02010609060101010101" pitchFamily="49" charset="-122"/>
              </a:rPr>
              <a:t>三讲</a:t>
            </a:r>
            <a:r>
              <a:rPr kumimoji="1" lang="zh-CN" altLang="en-US" sz="5200" b="1">
                <a:ea typeface="黑体" panose="02010609060101010101" pitchFamily="49" charset="-122"/>
              </a:rPr>
              <a:t>”</a:t>
            </a:r>
            <a:r>
              <a:rPr kumimoji="1" lang="zh-CN" altLang="en-US" sz="700" b="1">
                <a:ea typeface="黑体" panose="02010609060101010101" pitchFamily="49" charset="-122"/>
              </a:rPr>
              <a:t> </a:t>
            </a:r>
            <a:r>
              <a:rPr kumimoji="1" lang="en-US" altLang="zh-CN" sz="5200" b="1">
                <a:ea typeface="黑体" panose="02010609060101010101" pitchFamily="49" charset="-122"/>
              </a:rPr>
              <a:t>——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98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85955138-EBBB-40C6-8482-305F47E1C724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21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85800" y="976313"/>
            <a:ext cx="77724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r>
              <a:rPr lang="zh-CN" altLang="en-US" sz="8000" smtClean="0"/>
              <a:t>讲自己</a:t>
            </a:r>
          </a:p>
        </p:txBody>
      </p:sp>
      <p:sp>
        <p:nvSpPr>
          <p:cNvPr id="316419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2195513" y="2443163"/>
            <a:ext cx="6100762" cy="276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900113" indent="-900113" eaLnBrk="1" hangingPunct="1">
              <a:lnSpc>
                <a:spcPct val="110000"/>
              </a:lnSpc>
              <a:spcBef>
                <a:spcPct val="25000"/>
              </a:spcBef>
              <a:tabLst>
                <a:tab pos="1617663" algn="l"/>
              </a:tabLst>
            </a:pPr>
            <a:r>
              <a:rPr lang="zh-CN" altLang="en-US" sz="6600" b="1" smtClean="0"/>
              <a:t>认同保险</a:t>
            </a:r>
          </a:p>
          <a:p>
            <a:pPr marL="900113" indent="-900113" eaLnBrk="1" hangingPunct="1">
              <a:lnSpc>
                <a:spcPct val="110000"/>
              </a:lnSpc>
              <a:spcBef>
                <a:spcPct val="25000"/>
              </a:spcBef>
              <a:tabLst>
                <a:tab pos="1617663" algn="l"/>
              </a:tabLst>
            </a:pPr>
            <a:r>
              <a:rPr lang="zh-CN" altLang="en-US" sz="6600" b="1" smtClean="0"/>
              <a:t>追求成长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641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C04F1E1E-6D2D-43F3-B989-0D4AE4FFC9A9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22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56002" name="Text Box 2"/>
          <p:cNvSpPr txBox="1">
            <a:spLocks noChangeArrowheads="1"/>
          </p:cNvSpPr>
          <p:nvPr/>
        </p:nvSpPr>
        <p:spPr bwMode="auto">
          <a:xfrm>
            <a:off x="395288" y="1993900"/>
            <a:ext cx="18510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业务员：</a:t>
            </a:r>
          </a:p>
        </p:txBody>
      </p:sp>
      <p:sp>
        <p:nvSpPr>
          <p:cNvPr id="256003" name="Text Box 3"/>
          <p:cNvSpPr txBox="1">
            <a:spLocks noChangeArrowheads="1"/>
          </p:cNvSpPr>
          <p:nvPr/>
        </p:nvSpPr>
        <p:spPr bwMode="auto">
          <a:xfrm>
            <a:off x="1835150" y="1928813"/>
            <a:ext cx="691356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30000"/>
              </a:spcBef>
            </a:pP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我以前对保险也不了解，但是我身边发生过这么一件事</a:t>
            </a:r>
            <a:r>
              <a:rPr kumimoji="1" lang="en-US" altLang="zh-CN" sz="2800" b="1" u="sng" dirty="0">
                <a:latin typeface="Times New Roman" panose="02020603050405020304" pitchFamily="18" charset="0"/>
                <a:ea typeface="楷体_GB2312" pitchFamily="49" charset="-122"/>
              </a:rPr>
              <a:t>…… </a:t>
            </a:r>
          </a:p>
          <a:p>
            <a:pPr eaLnBrk="1" hangingPunct="1">
              <a:lnSpc>
                <a:spcPct val="115000"/>
              </a:lnSpc>
              <a:spcBef>
                <a:spcPct val="30000"/>
              </a:spcBef>
            </a:pPr>
            <a:r>
              <a:rPr kumimoji="1" lang="en-US" altLang="zh-CN" sz="2800" dirty="0">
                <a:latin typeface="Times New Roman" panose="02020603050405020304" pitchFamily="18" charset="0"/>
                <a:ea typeface="楷体_GB2312" pitchFamily="49" charset="-122"/>
              </a:rPr>
              <a:t>【</a:t>
            </a:r>
            <a:r>
              <a:rPr kumimoji="1"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讲身边发生的真实的风险故事</a:t>
            </a:r>
            <a:r>
              <a:rPr kumimoji="1" lang="en-US" altLang="zh-CN" sz="2800" dirty="0">
                <a:latin typeface="Times New Roman" panose="02020603050405020304" pitchFamily="18" charset="0"/>
                <a:ea typeface="楷体_GB2312" pitchFamily="49" charset="-122"/>
              </a:rPr>
              <a:t>】</a:t>
            </a:r>
          </a:p>
          <a:p>
            <a:pPr eaLnBrk="1" hangingPunct="1">
              <a:lnSpc>
                <a:spcPct val="115000"/>
              </a:lnSpc>
              <a:spcBef>
                <a:spcPct val="30000"/>
              </a:spcBef>
            </a:pP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经过这件事情，我认识到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保险是生活的必需品，人人都需要。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所以我就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到</a:t>
            </a:r>
            <a:r>
              <a:rPr kumimoji="1" lang="en-US" altLang="zh-CN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XX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人寿做保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险了。</a:t>
            </a:r>
          </a:p>
        </p:txBody>
      </p:sp>
      <p:sp>
        <p:nvSpPr>
          <p:cNvPr id="24581" name="Text Box 4"/>
          <p:cNvSpPr txBox="1">
            <a:spLocks noChangeArrowheads="1"/>
          </p:cNvSpPr>
          <p:nvPr/>
        </p:nvSpPr>
        <p:spPr bwMode="auto">
          <a:xfrm>
            <a:off x="393700" y="971550"/>
            <a:ext cx="763428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4400" b="1">
                <a:ea typeface="黑体" panose="02010609060101010101" pitchFamily="49" charset="-122"/>
              </a:rPr>
              <a:t>讲自己，</a:t>
            </a:r>
            <a:r>
              <a:rPr kumimoji="1" lang="zh-CN" altLang="en-US" sz="4400" b="1">
                <a:solidFill>
                  <a:srgbClr val="FF0000"/>
                </a:solidFill>
                <a:ea typeface="黑体" panose="02010609060101010101" pitchFamily="49" charset="-122"/>
              </a:rPr>
              <a:t>认同保险</a:t>
            </a:r>
            <a:r>
              <a:rPr kumimoji="1" lang="zh-CN" altLang="en-US" sz="400" b="1">
                <a:solidFill>
                  <a:schemeClr val="hlink"/>
                </a:solidFill>
                <a:ea typeface="黑体" panose="02010609060101010101" pitchFamily="49" charset="-122"/>
              </a:rPr>
              <a:t>  </a:t>
            </a:r>
            <a:r>
              <a:rPr kumimoji="1" lang="en-US" altLang="zh-CN" sz="4400" b="1">
                <a:ea typeface="黑体" panose="02010609060101010101" pitchFamily="49" charset="-122"/>
              </a:rPr>
              <a:t>——</a:t>
            </a:r>
          </a:p>
        </p:txBody>
      </p:sp>
      <p:sp>
        <p:nvSpPr>
          <p:cNvPr id="256005" name="Text Box 5"/>
          <p:cNvSpPr txBox="1">
            <a:spLocks noChangeArrowheads="1"/>
          </p:cNvSpPr>
          <p:nvPr/>
        </p:nvSpPr>
        <p:spPr bwMode="auto">
          <a:xfrm>
            <a:off x="1890713" y="5378450"/>
            <a:ext cx="6900862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kumimoji="1" lang="en-US" altLang="zh-CN" sz="2800" b="1" u="sng">
                <a:latin typeface="Times New Roman" panose="02020603050405020304" pitchFamily="18" charset="0"/>
                <a:ea typeface="楷体_GB2312" pitchFamily="49" charset="-122"/>
              </a:rPr>
              <a:t>……</a:t>
            </a:r>
          </a:p>
        </p:txBody>
      </p:sp>
      <p:sp>
        <p:nvSpPr>
          <p:cNvPr id="256006" name="Text Box 6"/>
          <p:cNvSpPr txBox="1">
            <a:spLocks noChangeArrowheads="1"/>
          </p:cNvSpPr>
          <p:nvPr/>
        </p:nvSpPr>
        <p:spPr bwMode="auto">
          <a:xfrm>
            <a:off x="420688" y="5438775"/>
            <a:ext cx="1690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客    户：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02" grpId="0"/>
      <p:bldP spid="256003" grpId="0"/>
      <p:bldP spid="256005" grpId="0"/>
      <p:bldP spid="25600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CC92C792-7437-413D-A0AF-7F990F41535A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23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58050" name="Text Box 2"/>
          <p:cNvSpPr txBox="1">
            <a:spLocks noChangeArrowheads="1"/>
          </p:cNvSpPr>
          <p:nvPr/>
        </p:nvSpPr>
        <p:spPr bwMode="auto">
          <a:xfrm>
            <a:off x="323850" y="1582738"/>
            <a:ext cx="18002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业务员：</a:t>
            </a:r>
          </a:p>
        </p:txBody>
      </p:sp>
      <p:sp>
        <p:nvSpPr>
          <p:cNvPr id="258051" name="Text Box 3"/>
          <p:cNvSpPr txBox="1">
            <a:spLocks noChangeArrowheads="1"/>
          </p:cNvSpPr>
          <p:nvPr/>
        </p:nvSpPr>
        <p:spPr bwMode="auto">
          <a:xfrm>
            <a:off x="1687513" y="1536700"/>
            <a:ext cx="6988175" cy="4271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25000"/>
              </a:spcBef>
            </a:pP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我以前对保险也不了解，经过这段时间的学习，我认识到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保险行业前景非常好，也非常锻炼人。</a:t>
            </a:r>
          </a:p>
          <a:p>
            <a:pPr eaLnBrk="1" hangingPunct="1">
              <a:lnSpc>
                <a:spcPct val="115000"/>
              </a:lnSpc>
              <a:spcBef>
                <a:spcPct val="25000"/>
              </a:spcBef>
            </a:pP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特别是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在</a:t>
            </a:r>
            <a:r>
              <a:rPr kumimoji="1" lang="en-US" altLang="zh-CN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XX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人寿，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有最专业的培训支持，个人能力能够快速提升。</a:t>
            </a:r>
          </a:p>
          <a:p>
            <a:pPr eaLnBrk="1" hangingPunct="1">
              <a:lnSpc>
                <a:spcPct val="115000"/>
              </a:lnSpc>
              <a:spcBef>
                <a:spcPct val="25000"/>
              </a:spcBef>
            </a:pP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另外，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这份工作还很有意义，在成就自我的同时还可以帮助别人。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所以我就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到</a:t>
            </a:r>
            <a:r>
              <a:rPr kumimoji="1" lang="en-US" altLang="zh-CN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XX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人寿做保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险了。</a:t>
            </a:r>
            <a:endParaRPr kumimoji="1"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5605" name="Text Box 4"/>
          <p:cNvSpPr txBox="1">
            <a:spLocks noChangeArrowheads="1"/>
          </p:cNvSpPr>
          <p:nvPr/>
        </p:nvSpPr>
        <p:spPr bwMode="auto">
          <a:xfrm>
            <a:off x="288925" y="652463"/>
            <a:ext cx="770413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4400" b="1">
                <a:ea typeface="黑体" panose="02010609060101010101" pitchFamily="49" charset="-122"/>
              </a:rPr>
              <a:t>讲自己，</a:t>
            </a:r>
            <a:r>
              <a:rPr kumimoji="1" lang="zh-CN" altLang="en-US" sz="4400" b="1">
                <a:solidFill>
                  <a:srgbClr val="FF0000"/>
                </a:solidFill>
                <a:ea typeface="黑体" panose="02010609060101010101" pitchFamily="49" charset="-122"/>
              </a:rPr>
              <a:t>追求成长</a:t>
            </a:r>
            <a:r>
              <a:rPr kumimoji="1" lang="zh-CN" altLang="en-US" sz="1400" b="1">
                <a:solidFill>
                  <a:schemeClr val="hlink"/>
                </a:solidFill>
                <a:ea typeface="黑体" panose="02010609060101010101" pitchFamily="49" charset="-122"/>
              </a:rPr>
              <a:t> </a:t>
            </a:r>
            <a:r>
              <a:rPr kumimoji="1" lang="en-US" altLang="zh-CN" sz="4400" b="1">
                <a:ea typeface="黑体" panose="02010609060101010101" pitchFamily="49" charset="-122"/>
              </a:rPr>
              <a:t>——</a:t>
            </a:r>
          </a:p>
        </p:txBody>
      </p:sp>
      <p:sp>
        <p:nvSpPr>
          <p:cNvPr id="258053" name="Text Box 5"/>
          <p:cNvSpPr txBox="1">
            <a:spLocks noChangeArrowheads="1"/>
          </p:cNvSpPr>
          <p:nvPr/>
        </p:nvSpPr>
        <p:spPr bwMode="auto">
          <a:xfrm>
            <a:off x="1733550" y="5716588"/>
            <a:ext cx="6900863" cy="60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kumimoji="1" lang="en-US" altLang="zh-CN" sz="2800" b="1" u="sng">
                <a:latin typeface="Times New Roman" panose="02020603050405020304" pitchFamily="18" charset="0"/>
                <a:ea typeface="楷体_GB2312" pitchFamily="49" charset="-122"/>
              </a:rPr>
              <a:t>……</a:t>
            </a:r>
          </a:p>
        </p:txBody>
      </p:sp>
      <p:sp>
        <p:nvSpPr>
          <p:cNvPr id="258054" name="Text Box 6"/>
          <p:cNvSpPr txBox="1">
            <a:spLocks noChangeArrowheads="1"/>
          </p:cNvSpPr>
          <p:nvPr/>
        </p:nvSpPr>
        <p:spPr bwMode="auto">
          <a:xfrm>
            <a:off x="288925" y="5776913"/>
            <a:ext cx="16906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客    户：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8050" grpId="0"/>
      <p:bldP spid="258051" grpId="0"/>
      <p:bldP spid="258053" grpId="0"/>
      <p:bldP spid="25805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A16AE11C-23EF-4325-AF4F-7FEBE9245BEA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24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6627" name="Rectangle 2"/>
          <p:cNvSpPr>
            <a:spLocks noChangeArrowheads="1"/>
          </p:cNvSpPr>
          <p:nvPr/>
        </p:nvSpPr>
        <p:spPr bwMode="auto">
          <a:xfrm>
            <a:off x="457200" y="4397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kumimoji="1" lang="zh-CN" altLang="zh-CN" sz="4400" b="1">
              <a:solidFill>
                <a:srgbClr val="0066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28" name="Rectangle 3"/>
          <p:cNvSpPr>
            <a:spLocks noChangeArrowheads="1"/>
          </p:cNvSpPr>
          <p:nvPr/>
        </p:nvSpPr>
        <p:spPr bwMode="auto">
          <a:xfrm>
            <a:off x="250825" y="1649413"/>
            <a:ext cx="8713788" cy="199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endParaRPr lang="en-US" altLang="zh-CN" sz="3200" b="1"/>
          </a:p>
          <a:p>
            <a:pPr eaLnBrk="1" hangingPunct="1">
              <a:lnSpc>
                <a:spcPct val="130000"/>
              </a:lnSpc>
            </a:pPr>
            <a:endParaRPr lang="en-US" altLang="zh-CN" sz="3200" b="1"/>
          </a:p>
          <a:p>
            <a:pPr eaLnBrk="1" hangingPunct="1">
              <a:lnSpc>
                <a:spcPct val="130000"/>
              </a:lnSpc>
            </a:pPr>
            <a:endParaRPr lang="en-US" altLang="zh-CN" sz="3200" b="1"/>
          </a:p>
        </p:txBody>
      </p:sp>
      <p:sp>
        <p:nvSpPr>
          <p:cNvPr id="26629" name="Rectangle 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84213" y="735013"/>
            <a:ext cx="77724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r>
              <a:rPr lang="zh-CN" altLang="en-US" sz="6600" smtClean="0"/>
              <a:t>讲公司</a:t>
            </a:r>
          </a:p>
        </p:txBody>
      </p:sp>
      <p:sp>
        <p:nvSpPr>
          <p:cNvPr id="318469" name="Rectangle 5"/>
          <p:cNvSpPr>
            <a:spLocks noChangeArrowheads="1"/>
          </p:cNvSpPr>
          <p:nvPr/>
        </p:nvSpPr>
        <p:spPr bwMode="auto">
          <a:xfrm>
            <a:off x="1268413" y="2038350"/>
            <a:ext cx="7451725" cy="326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717550" indent="-717550" eaLnBrk="0" hangingPunct="0">
              <a:tabLst>
                <a:tab pos="7175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tabLst>
                <a:tab pos="7175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tabLst>
                <a:tab pos="7175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tabLst>
                <a:tab pos="7175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tabLst>
                <a:tab pos="7175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175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175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175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175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Wingdings" panose="05000000000000000000" pitchFamily="2" charset="2"/>
              <a:buChar char="p"/>
            </a:pPr>
            <a:r>
              <a:rPr kumimoji="1" lang="zh-CN" altLang="en-US" sz="5200" b="1">
                <a:latin typeface="Times New Roman" panose="02020603050405020304" pitchFamily="18" charset="0"/>
                <a:ea typeface="黑体" panose="02010609060101010101" pitchFamily="49" charset="-122"/>
              </a:rPr>
              <a:t>民族品牌  </a:t>
            </a:r>
            <a:r>
              <a:rPr kumimoji="1" lang="en-US" altLang="zh-CN" sz="5200" b="1">
                <a:latin typeface="黑体" panose="02010609060101010101" pitchFamily="49" charset="-122"/>
                <a:ea typeface="黑体" panose="02010609060101010101" pitchFamily="49" charset="-122"/>
              </a:rPr>
              <a:t>80</a:t>
            </a:r>
            <a:r>
              <a:rPr kumimoji="1" lang="zh-CN" altLang="en-US" sz="5200" b="1">
                <a:latin typeface="Times New Roman" panose="02020603050405020304" pitchFamily="18" charset="0"/>
                <a:ea typeface="黑体" panose="02010609060101010101" pitchFamily="49" charset="-122"/>
              </a:rPr>
              <a:t>载历史</a:t>
            </a:r>
          </a:p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Wingdings" panose="05000000000000000000" pitchFamily="2" charset="2"/>
              <a:buChar char="p"/>
            </a:pPr>
            <a:r>
              <a:rPr kumimoji="1" lang="zh-CN" altLang="en-US" sz="5200" b="1">
                <a:latin typeface="Times New Roman" panose="02020603050405020304" pitchFamily="18" charset="0"/>
                <a:ea typeface="黑体" panose="02010609060101010101" pitchFamily="49" charset="-122"/>
              </a:rPr>
              <a:t>中央管理  实力雄厚</a:t>
            </a:r>
          </a:p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Wingdings" panose="05000000000000000000" pitchFamily="2" charset="2"/>
              <a:buChar char="p"/>
            </a:pPr>
            <a:r>
              <a:rPr kumimoji="1" lang="zh-CN" altLang="en-US" sz="5200" b="1">
                <a:latin typeface="Times New Roman" panose="02020603050405020304" pitchFamily="18" charset="0"/>
                <a:ea typeface="黑体" panose="02010609060101010101" pitchFamily="49" charset="-122"/>
              </a:rPr>
              <a:t>投资管理  稳健高效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846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E2D4B9C9-7A2A-41B9-A111-9F99CBDCEB75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25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62146" name="Text Box 2"/>
          <p:cNvSpPr txBox="1">
            <a:spLocks noChangeArrowheads="1"/>
          </p:cNvSpPr>
          <p:nvPr/>
        </p:nvSpPr>
        <p:spPr bwMode="auto">
          <a:xfrm>
            <a:off x="1528763" y="2722563"/>
            <a:ext cx="7467600" cy="156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25000"/>
              </a:spcBef>
            </a:pPr>
            <a:r>
              <a:rPr kumimoji="1" lang="en-US" altLang="zh-CN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XX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人寿品牌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创建于</a:t>
            </a:r>
            <a:r>
              <a:rPr kumimoji="1" lang="en-US" altLang="zh-CN" sz="2800" b="1" u="sng" dirty="0">
                <a:latin typeface="楷体_GB2312" pitchFamily="49" charset="-122"/>
                <a:ea typeface="楷体_GB2312" pitchFamily="49" charset="-122"/>
              </a:rPr>
              <a:t>1929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年，已有</a:t>
            </a:r>
            <a:r>
              <a:rPr kumimoji="1" lang="en-US" altLang="zh-CN" sz="28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80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余年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历史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r>
              <a:rPr kumimoji="1" lang="en-US" altLang="zh-CN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XX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人寿是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目前中国保险市场上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经营时间最长、品牌历史最悠久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的中资寿险公司之一</a:t>
            </a:r>
            <a:r>
              <a:rPr kumimoji="1" lang="en-US" altLang="zh-CN" sz="2800" b="1" u="sng" dirty="0">
                <a:latin typeface="Times New Roman" panose="02020603050405020304" pitchFamily="18" charset="0"/>
                <a:ea typeface="楷体_GB2312" pitchFamily="49" charset="-122"/>
              </a:rPr>
              <a:t>……</a:t>
            </a:r>
          </a:p>
        </p:txBody>
      </p:sp>
      <p:sp>
        <p:nvSpPr>
          <p:cNvPr id="262147" name="Text Box 3"/>
          <p:cNvSpPr txBox="1">
            <a:spLocks noChangeArrowheads="1"/>
          </p:cNvSpPr>
          <p:nvPr/>
        </p:nvSpPr>
        <p:spPr bwMode="auto">
          <a:xfrm>
            <a:off x="285750" y="2790825"/>
            <a:ext cx="19446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业务员：</a:t>
            </a:r>
          </a:p>
        </p:txBody>
      </p:sp>
      <p:sp>
        <p:nvSpPr>
          <p:cNvPr id="262148" name="Text Box 4"/>
          <p:cNvSpPr txBox="1">
            <a:spLocks noChangeArrowheads="1"/>
          </p:cNvSpPr>
          <p:nvPr/>
        </p:nvSpPr>
        <p:spPr bwMode="auto">
          <a:xfrm>
            <a:off x="1751013" y="4714875"/>
            <a:ext cx="3960812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kumimoji="1" lang="zh-CN" altLang="en-US" sz="2800" b="1" u="sng">
                <a:latin typeface="Times New Roman" panose="02020603050405020304" pitchFamily="18" charset="0"/>
                <a:ea typeface="楷体_GB2312" pitchFamily="49" charset="-122"/>
              </a:rPr>
              <a:t>原来是老公司啊</a:t>
            </a:r>
            <a:r>
              <a:rPr kumimoji="1" lang="en-US" altLang="zh-CN" sz="2800" b="1" u="sng">
                <a:latin typeface="Times New Roman" panose="02020603050405020304" pitchFamily="18" charset="0"/>
                <a:ea typeface="楷体_GB2312" pitchFamily="49" charset="-122"/>
              </a:rPr>
              <a:t>……</a:t>
            </a:r>
          </a:p>
        </p:txBody>
      </p:sp>
      <p:sp>
        <p:nvSpPr>
          <p:cNvPr id="262149" name="Text Box 5"/>
          <p:cNvSpPr txBox="1">
            <a:spLocks noChangeArrowheads="1"/>
          </p:cNvSpPr>
          <p:nvPr/>
        </p:nvSpPr>
        <p:spPr bwMode="auto">
          <a:xfrm>
            <a:off x="357188" y="4756150"/>
            <a:ext cx="17732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客    户：</a:t>
            </a:r>
          </a:p>
        </p:txBody>
      </p:sp>
      <p:sp>
        <p:nvSpPr>
          <p:cNvPr id="27655" name="Rectangle 6"/>
          <p:cNvSpPr>
            <a:spLocks noChangeArrowheads="1"/>
          </p:cNvSpPr>
          <p:nvPr/>
        </p:nvSpPr>
        <p:spPr bwMode="auto">
          <a:xfrm>
            <a:off x="395288" y="620713"/>
            <a:ext cx="8713787" cy="185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kumimoji="1" lang="zh-CN" altLang="en-US" sz="4400" b="1">
                <a:solidFill>
                  <a:srgbClr val="000000"/>
                </a:solidFill>
                <a:ea typeface="黑体" panose="02010609060101010101" pitchFamily="49" charset="-122"/>
              </a:rPr>
              <a:t>讲历史，突出</a:t>
            </a:r>
            <a:r>
              <a:rPr kumimoji="1" lang="zh-CN" altLang="en-US" sz="4400" b="1">
                <a:solidFill>
                  <a:srgbClr val="FF0000"/>
                </a:solidFill>
                <a:ea typeface="黑体" panose="02010609060101010101" pitchFamily="49" charset="-122"/>
              </a:rPr>
              <a:t>民族品牌</a:t>
            </a:r>
            <a:r>
              <a:rPr kumimoji="1" lang="en-US" altLang="zh-CN" sz="4400" b="1">
                <a:solidFill>
                  <a:srgbClr val="FF0000"/>
                </a:solidFill>
                <a:ea typeface="黑体" panose="02010609060101010101" pitchFamily="49" charset="-122"/>
              </a:rPr>
              <a:t>80</a:t>
            </a:r>
            <a:r>
              <a:rPr kumimoji="1" lang="zh-CN" altLang="en-US" sz="4400" b="1">
                <a:solidFill>
                  <a:srgbClr val="FF0000"/>
                </a:solidFill>
                <a:ea typeface="黑体" panose="02010609060101010101" pitchFamily="49" charset="-122"/>
              </a:rPr>
              <a:t>余载</a:t>
            </a:r>
            <a:r>
              <a:rPr kumimoji="1" lang="zh-CN" altLang="en-US" sz="1400" b="1">
                <a:solidFill>
                  <a:schemeClr val="hlink"/>
                </a:solidFill>
                <a:ea typeface="黑体" panose="02010609060101010101" pitchFamily="49" charset="-122"/>
              </a:rPr>
              <a:t> </a:t>
            </a:r>
            <a:r>
              <a:rPr kumimoji="1" lang="en-US" altLang="zh-CN" sz="4400" b="1">
                <a:ea typeface="黑体" panose="02010609060101010101" pitchFamily="49" charset="-122"/>
              </a:rPr>
              <a:t>——</a:t>
            </a:r>
          </a:p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endParaRPr kumimoji="1" lang="en-US" altLang="zh-CN" sz="4400" i="1">
              <a:solidFill>
                <a:srgbClr val="000000"/>
              </a:solidFill>
              <a:ea typeface="黑体" panose="02010609060101010101" pitchFamily="49" charset="-122"/>
            </a:endParaRPr>
          </a:p>
        </p:txBody>
      </p:sp>
      <p:sp>
        <p:nvSpPr>
          <p:cNvPr id="262151" name="Text Box 7"/>
          <p:cNvSpPr txBox="1">
            <a:spLocks noChangeArrowheads="1"/>
          </p:cNvSpPr>
          <p:nvPr/>
        </p:nvSpPr>
        <p:spPr bwMode="auto">
          <a:xfrm>
            <a:off x="1654175" y="1930400"/>
            <a:ext cx="6481763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现在就来了解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一下</a:t>
            </a:r>
            <a:r>
              <a:rPr kumimoji="1" lang="en-US" altLang="zh-CN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XX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人寿。</a:t>
            </a:r>
            <a:endParaRPr kumimoji="1" lang="zh-CN" altLang="en-US" sz="2800" b="1" u="sng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62152" name="Text Box 8"/>
          <p:cNvSpPr txBox="1">
            <a:spLocks noChangeArrowheads="1"/>
          </p:cNvSpPr>
          <p:nvPr/>
        </p:nvSpPr>
        <p:spPr bwMode="auto">
          <a:xfrm>
            <a:off x="285750" y="2014538"/>
            <a:ext cx="177323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业务员：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146" grpId="0"/>
      <p:bldP spid="262147" grpId="0"/>
      <p:bldP spid="262148" grpId="0"/>
      <p:bldP spid="262149" grpId="0"/>
      <p:bldP spid="262151" grpId="0"/>
      <p:bldP spid="26215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灯片编号占位符 1"/>
          <p:cNvSpPr>
            <a:spLocks noGrp="1"/>
          </p:cNvSpPr>
          <p:nvPr>
            <p:ph type="sldNum" sz="quarter" idx="10"/>
          </p:nvPr>
        </p:nvSpPr>
        <p:spPr>
          <a:xfrm>
            <a:off x="8567738" y="595313"/>
            <a:ext cx="576262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C49F0681-CD5F-4CF7-BCC0-F02EB8E0EB8D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26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63170" name="Text Box 2"/>
          <p:cNvSpPr txBox="1">
            <a:spLocks noChangeArrowheads="1"/>
          </p:cNvSpPr>
          <p:nvPr/>
        </p:nvSpPr>
        <p:spPr bwMode="auto">
          <a:xfrm>
            <a:off x="1566863" y="1643063"/>
            <a:ext cx="7132637" cy="459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5000"/>
              </a:lnSpc>
              <a:spcBef>
                <a:spcPct val="55000"/>
              </a:spcBef>
            </a:pPr>
            <a:r>
              <a:rPr kumimoji="1" lang="en-US" altLang="zh-CN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XX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人寿</a:t>
            </a:r>
            <a:r>
              <a:rPr kumimoji="1" lang="zh-CN" altLang="en-US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实力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雄厚</a:t>
            </a:r>
            <a:r>
              <a:rPr kumimoji="1" lang="en-US" altLang="zh-CN" sz="2800" b="1" u="sng" dirty="0"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，</a:t>
            </a:r>
            <a:r>
              <a:rPr kumimoji="1" lang="en-US" altLang="zh-CN" sz="2800" b="1" u="sng" dirty="0">
                <a:latin typeface="Times New Roman" panose="02020603050405020304" pitchFamily="18" charset="0"/>
                <a:ea typeface="楷体_GB2312" pitchFamily="49" charset="-122"/>
              </a:rPr>
              <a:t> 2012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年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中国</a:t>
            </a:r>
            <a:r>
              <a:rPr kumimoji="1" lang="en-US" altLang="zh-CN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XX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人寿保险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集团正式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列为中央管理单位，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全国仅四家保险公司是中央管理单位，公司提出了“一个客户，一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个</a:t>
            </a:r>
            <a:r>
              <a:rPr kumimoji="1" lang="en-US" altLang="zh-CN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XX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人寿” 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综合经营模式，并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签约国际巨星“成龙”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作为品牌代言人，致力于打造国内一流、国际领先的综合金融保险集团。股东分别是</a:t>
            </a:r>
            <a:r>
              <a:rPr kumimoji="1" lang="en-US" altLang="zh-CN" sz="2800" b="1" u="sng" dirty="0">
                <a:latin typeface="Times New Roman" panose="02020603050405020304" pitchFamily="18" charset="0"/>
                <a:ea typeface="楷体_GB2312" pitchFamily="49" charset="-122"/>
              </a:rPr>
              <a:t>……</a:t>
            </a:r>
            <a:endParaRPr kumimoji="1" lang="en-US" altLang="zh-CN" sz="2800" dirty="0">
              <a:ea typeface="黑体" panose="02010609060101010101" pitchFamily="49" charset="-122"/>
            </a:endParaRPr>
          </a:p>
          <a:p>
            <a:pPr eaLnBrk="1" hangingPunct="1"/>
            <a:r>
              <a:rPr kumimoji="1" lang="en-US" altLang="zh-CN" sz="2800" dirty="0">
                <a:ea typeface="黑体" panose="02010609060101010101" pitchFamily="49" charset="-122"/>
              </a:rPr>
              <a:t>【</a:t>
            </a:r>
            <a:r>
              <a:rPr kumimoji="1" lang="zh-CN" altLang="en-US" sz="2800" b="1" dirty="0">
                <a:ea typeface="黑体" panose="02010609060101010101" pitchFamily="49" charset="-122"/>
              </a:rPr>
              <a:t>借助</a:t>
            </a:r>
            <a:r>
              <a:rPr kumimoji="1" lang="en-US" altLang="zh-CN" sz="2800" b="1" dirty="0">
                <a:ea typeface="黑体" panose="02010609060101010101" pitchFamily="49" charset="-122"/>
              </a:rPr>
              <a:t>《</a:t>
            </a:r>
            <a:r>
              <a:rPr kumimoji="1" lang="zh-CN" altLang="en-US" sz="2800" b="1" dirty="0" smtClean="0">
                <a:ea typeface="黑体" panose="02010609060101010101" pitchFamily="49" charset="-122"/>
              </a:rPr>
              <a:t>聚焦</a:t>
            </a:r>
            <a:r>
              <a:rPr kumimoji="1" lang="en-US" altLang="zh-CN" sz="2800" b="1" dirty="0" smtClean="0">
                <a:ea typeface="黑体" panose="02010609060101010101" pitchFamily="49" charset="-122"/>
              </a:rPr>
              <a:t>XX</a:t>
            </a:r>
            <a:r>
              <a:rPr kumimoji="1" lang="zh-CN" altLang="en-US" sz="2800" b="1" dirty="0" smtClean="0">
                <a:ea typeface="黑体" panose="02010609060101010101" pitchFamily="49" charset="-122"/>
              </a:rPr>
              <a:t>人寿</a:t>
            </a:r>
            <a:r>
              <a:rPr kumimoji="1" lang="en-US" altLang="zh-CN" sz="2800" b="1" dirty="0" smtClean="0">
                <a:ea typeface="黑体" panose="02010609060101010101" pitchFamily="49" charset="-122"/>
              </a:rPr>
              <a:t>》</a:t>
            </a:r>
            <a:r>
              <a:rPr kumimoji="1" lang="zh-CN" altLang="en-US" sz="2800" b="1" dirty="0">
                <a:ea typeface="黑体" panose="02010609060101010101" pitchFamily="49" charset="-122"/>
              </a:rPr>
              <a:t>介绍具体内容</a:t>
            </a:r>
            <a:r>
              <a:rPr kumimoji="1" lang="en-US" altLang="zh-CN" sz="2800" dirty="0">
                <a:ea typeface="黑体" panose="02010609060101010101" pitchFamily="49" charset="-122"/>
              </a:rPr>
              <a:t>】</a:t>
            </a:r>
          </a:p>
        </p:txBody>
      </p:sp>
      <p:sp>
        <p:nvSpPr>
          <p:cNvPr id="263171" name="Text Box 3"/>
          <p:cNvSpPr txBox="1">
            <a:spLocks noChangeArrowheads="1"/>
          </p:cNvSpPr>
          <p:nvPr/>
        </p:nvSpPr>
        <p:spPr bwMode="auto">
          <a:xfrm>
            <a:off x="285750" y="1693863"/>
            <a:ext cx="18383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业务员：</a:t>
            </a:r>
          </a:p>
        </p:txBody>
      </p:sp>
      <p:sp>
        <p:nvSpPr>
          <p:cNvPr id="28677" name="Rectangle 4"/>
          <p:cNvSpPr>
            <a:spLocks noChangeArrowheads="1"/>
          </p:cNvSpPr>
          <p:nvPr/>
        </p:nvSpPr>
        <p:spPr bwMode="auto">
          <a:xfrm>
            <a:off x="422275" y="785813"/>
            <a:ext cx="77660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4400" b="1">
                <a:solidFill>
                  <a:srgbClr val="000000"/>
                </a:solidFill>
                <a:ea typeface="黑体" panose="02010609060101010101" pitchFamily="49" charset="-122"/>
              </a:rPr>
              <a:t>讲股东，突出</a:t>
            </a:r>
            <a:r>
              <a:rPr kumimoji="1" lang="zh-CN" altLang="en-US" sz="4400" b="1">
                <a:solidFill>
                  <a:srgbClr val="FF0000"/>
                </a:solidFill>
                <a:ea typeface="黑体" panose="02010609060101010101" pitchFamily="49" charset="-122"/>
              </a:rPr>
              <a:t>中央管理</a:t>
            </a:r>
            <a:r>
              <a:rPr kumimoji="1" lang="zh-CN" altLang="en-US" sz="800" b="1">
                <a:solidFill>
                  <a:srgbClr val="FF0000"/>
                </a:solidFill>
                <a:ea typeface="黑体" panose="02010609060101010101" pitchFamily="49" charset="-122"/>
              </a:rPr>
              <a:t> </a:t>
            </a:r>
            <a:r>
              <a:rPr kumimoji="1" lang="en-US" altLang="zh-CN" sz="4400" b="1">
                <a:solidFill>
                  <a:srgbClr val="000000"/>
                </a:solidFill>
                <a:ea typeface="黑体" panose="02010609060101010101" pitchFamily="49" charset="-122"/>
              </a:rPr>
              <a:t>——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170" grpId="0"/>
      <p:bldP spid="26317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灯片编号占位符 1"/>
          <p:cNvSpPr>
            <a:spLocks noGrp="1"/>
          </p:cNvSpPr>
          <p:nvPr>
            <p:ph type="sldNum" sz="quarter" idx="10"/>
          </p:nvPr>
        </p:nvSpPr>
        <p:spPr>
          <a:xfrm>
            <a:off x="8567738" y="571500"/>
            <a:ext cx="576262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5EAC1639-1C4C-4781-8A85-A655B4DC44EE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27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65218" name="Text Box 2"/>
          <p:cNvSpPr txBox="1">
            <a:spLocks noChangeArrowheads="1"/>
          </p:cNvSpPr>
          <p:nvPr/>
        </p:nvSpPr>
        <p:spPr bwMode="auto">
          <a:xfrm>
            <a:off x="277813" y="1609725"/>
            <a:ext cx="1657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业务员：</a:t>
            </a:r>
          </a:p>
        </p:txBody>
      </p:sp>
      <p:sp>
        <p:nvSpPr>
          <p:cNvPr id="265219" name="Text Box 3"/>
          <p:cNvSpPr txBox="1">
            <a:spLocks noChangeArrowheads="1"/>
          </p:cNvSpPr>
          <p:nvPr/>
        </p:nvSpPr>
        <p:spPr bwMode="auto">
          <a:xfrm>
            <a:off x="1558925" y="1554163"/>
            <a:ext cx="7200900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35000"/>
              </a:spcBef>
            </a:pPr>
            <a:r>
              <a:rPr kumimoji="1" lang="en-US" altLang="zh-CN" sz="2800" b="1" u="sng" dirty="0">
                <a:latin typeface="Times New Roman" panose="02020603050405020304" pitchFamily="18" charset="0"/>
                <a:ea typeface="楷体_GB2312" pitchFamily="49" charset="-122"/>
              </a:rPr>
              <a:t>2012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年</a:t>
            </a:r>
            <a:r>
              <a:rPr kumimoji="1" lang="en-US" altLang="zh-CN" sz="2800" b="1" u="sng" dirty="0"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月，在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中国</a:t>
            </a:r>
            <a:r>
              <a:rPr kumimoji="1" lang="en-US" altLang="zh-CN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XX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人寿保险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集团成为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中央管理单位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后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，</a:t>
            </a:r>
            <a:r>
              <a:rPr kumimoji="1" lang="en-US" altLang="zh-CN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XX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人寿依托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集团资源，内外互动、优势互补，并进行更多的总对总合作，为客户提供长期、稳定、可持续的保障与收益，公司历年来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投资收益高于行业平均水平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。 </a:t>
            </a:r>
          </a:p>
          <a:p>
            <a:pPr eaLnBrk="1" hangingPunct="1">
              <a:lnSpc>
                <a:spcPct val="120000"/>
              </a:lnSpc>
              <a:spcBef>
                <a:spcPct val="35000"/>
              </a:spcBef>
            </a:pPr>
            <a:r>
              <a:rPr kumimoji="1" lang="en-US" altLang="zh-CN" sz="2800" dirty="0">
                <a:ea typeface="黑体" panose="02010609060101010101" pitchFamily="49" charset="-122"/>
              </a:rPr>
              <a:t>【</a:t>
            </a:r>
            <a:r>
              <a:rPr kumimoji="1" lang="zh-CN" altLang="en-US" sz="2800" b="1" dirty="0">
                <a:ea typeface="黑体" panose="02010609060101010101" pitchFamily="49" charset="-122"/>
              </a:rPr>
              <a:t>借助</a:t>
            </a:r>
            <a:r>
              <a:rPr kumimoji="1" lang="en-US" altLang="zh-CN" sz="2800" b="1" dirty="0">
                <a:ea typeface="黑体" panose="02010609060101010101" pitchFamily="49" charset="-122"/>
              </a:rPr>
              <a:t>《</a:t>
            </a:r>
            <a:r>
              <a:rPr kumimoji="1" lang="zh-CN" altLang="en-US" sz="2800" b="1" dirty="0" smtClean="0">
                <a:ea typeface="黑体" panose="02010609060101010101" pitchFamily="49" charset="-122"/>
              </a:rPr>
              <a:t>聚焦</a:t>
            </a:r>
            <a:r>
              <a:rPr kumimoji="1" lang="en-US" altLang="zh-CN" sz="2800" b="1" dirty="0" smtClean="0">
                <a:ea typeface="黑体" panose="02010609060101010101" pitchFamily="49" charset="-122"/>
              </a:rPr>
              <a:t>XX</a:t>
            </a:r>
            <a:r>
              <a:rPr kumimoji="1" lang="zh-CN" altLang="en-US" sz="2800" b="1" dirty="0" smtClean="0">
                <a:ea typeface="黑体" panose="02010609060101010101" pitchFamily="49" charset="-122"/>
              </a:rPr>
              <a:t>人寿</a:t>
            </a:r>
            <a:r>
              <a:rPr kumimoji="1" lang="en-US" altLang="zh-CN" sz="2800" b="1" dirty="0" smtClean="0">
                <a:ea typeface="黑体" panose="02010609060101010101" pitchFamily="49" charset="-122"/>
              </a:rPr>
              <a:t>》</a:t>
            </a:r>
            <a:r>
              <a:rPr kumimoji="1" lang="zh-CN" altLang="en-US" sz="2800" b="1" dirty="0">
                <a:ea typeface="黑体" panose="02010609060101010101" pitchFamily="49" charset="-122"/>
              </a:rPr>
              <a:t>介绍具体内容</a:t>
            </a:r>
            <a:r>
              <a:rPr kumimoji="1" lang="en-US" altLang="zh-CN" sz="2800" dirty="0">
                <a:ea typeface="黑体" panose="02010609060101010101" pitchFamily="49" charset="-122"/>
              </a:rPr>
              <a:t>】</a:t>
            </a:r>
          </a:p>
        </p:txBody>
      </p:sp>
      <p:sp>
        <p:nvSpPr>
          <p:cNvPr id="29701" name="Rectangle 4"/>
          <p:cNvSpPr>
            <a:spLocks noChangeArrowheads="1"/>
          </p:cNvSpPr>
          <p:nvPr/>
        </p:nvSpPr>
        <p:spPr bwMode="auto">
          <a:xfrm>
            <a:off x="280988" y="606425"/>
            <a:ext cx="84963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4400" b="1">
                <a:ea typeface="黑体" panose="02010609060101010101" pitchFamily="49" charset="-122"/>
              </a:rPr>
              <a:t>讲投资优势，突出</a:t>
            </a:r>
            <a:r>
              <a:rPr kumimoji="1" lang="zh-CN" altLang="en-US" sz="4400" b="1">
                <a:solidFill>
                  <a:srgbClr val="FF0000"/>
                </a:solidFill>
                <a:ea typeface="黑体" panose="02010609060101010101" pitchFamily="49" charset="-122"/>
              </a:rPr>
              <a:t>投资稳健</a:t>
            </a:r>
            <a:r>
              <a:rPr kumimoji="1" lang="zh-CN" altLang="en-US" sz="900" b="1">
                <a:solidFill>
                  <a:schemeClr val="hlink"/>
                </a:solidFill>
                <a:ea typeface="黑体" panose="02010609060101010101" pitchFamily="49" charset="-122"/>
              </a:rPr>
              <a:t> </a:t>
            </a:r>
            <a:r>
              <a:rPr kumimoji="1" lang="en-US" altLang="zh-CN" sz="4400" b="1">
                <a:solidFill>
                  <a:srgbClr val="000000"/>
                </a:solidFill>
                <a:ea typeface="黑体" panose="02010609060101010101" pitchFamily="49" charset="-122"/>
              </a:rPr>
              <a:t>——</a:t>
            </a:r>
          </a:p>
        </p:txBody>
      </p:sp>
      <p:sp>
        <p:nvSpPr>
          <p:cNvPr id="265221" name="Text Box 5"/>
          <p:cNvSpPr txBox="1">
            <a:spLocks noChangeArrowheads="1"/>
          </p:cNvSpPr>
          <p:nvPr/>
        </p:nvSpPr>
        <p:spPr bwMode="auto">
          <a:xfrm>
            <a:off x="277813" y="4935538"/>
            <a:ext cx="17541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业务员：</a:t>
            </a:r>
          </a:p>
        </p:txBody>
      </p:sp>
      <p:sp>
        <p:nvSpPr>
          <p:cNvPr id="265222" name="Text Box 6"/>
          <p:cNvSpPr txBox="1">
            <a:spLocks noChangeArrowheads="1"/>
          </p:cNvSpPr>
          <p:nvPr/>
        </p:nvSpPr>
        <p:spPr bwMode="auto">
          <a:xfrm>
            <a:off x="1560513" y="4889500"/>
            <a:ext cx="7332662" cy="177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35000"/>
              </a:spcBef>
            </a:pP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你看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，</a:t>
            </a:r>
            <a:r>
              <a:rPr kumimoji="1" lang="en-US" altLang="zh-CN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XX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人寿</a:t>
            </a:r>
            <a:r>
              <a:rPr kumimoji="1" lang="zh-CN" altLang="en-US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投资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管理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的确是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稳健高效的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，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非常值得客户信赖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，你说是吧</a:t>
            </a:r>
            <a:r>
              <a:rPr kumimoji="1" lang="en-US" altLang="zh-CN" sz="2800" b="1" u="sng" dirty="0">
                <a:latin typeface="Times New Roman" panose="02020603050405020304" pitchFamily="18" charset="0"/>
                <a:ea typeface="楷体_GB2312" pitchFamily="49" charset="-122"/>
              </a:rPr>
              <a:t>?</a:t>
            </a:r>
          </a:p>
          <a:p>
            <a:pPr eaLnBrk="1" hangingPunct="1">
              <a:lnSpc>
                <a:spcPct val="120000"/>
              </a:lnSpc>
              <a:spcBef>
                <a:spcPct val="35000"/>
              </a:spcBef>
            </a:pP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所以我选择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到</a:t>
            </a:r>
            <a:r>
              <a:rPr kumimoji="1" lang="en-US" altLang="zh-CN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XX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人寿做保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险了。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5218" grpId="0" build="p"/>
      <p:bldP spid="265219" grpId="0" build="p"/>
      <p:bldP spid="265221" grpId="0"/>
      <p:bldP spid="26522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EF9E826A-C009-46DD-8409-CAD9D1D42567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28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684213" y="998538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kumimoji="1" lang="zh-CN" altLang="en-US" sz="6400" b="1">
                <a:latin typeface="Times New Roman" panose="02020603050405020304" pitchFamily="18" charset="0"/>
                <a:ea typeface="黑体" panose="02010609060101010101" pitchFamily="49" charset="-122"/>
              </a:rPr>
              <a:t>讲保险</a:t>
            </a:r>
          </a:p>
        </p:txBody>
      </p:sp>
      <p:sp>
        <p:nvSpPr>
          <p:cNvPr id="320515" name="Rectangle 3"/>
          <p:cNvSpPr>
            <a:spLocks noChangeArrowheads="1"/>
          </p:cNvSpPr>
          <p:nvPr/>
        </p:nvSpPr>
        <p:spPr bwMode="auto">
          <a:xfrm>
            <a:off x="569913" y="2265363"/>
            <a:ext cx="8101012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5000"/>
              </a:lnSpc>
              <a:spcBef>
                <a:spcPct val="25000"/>
              </a:spcBef>
              <a:buFont typeface="Wingdings" panose="05000000000000000000" pitchFamily="2" charset="2"/>
              <a:buChar char="p"/>
            </a:pP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保险是一种科学的制度安排</a:t>
            </a:r>
          </a:p>
          <a:p>
            <a:pPr eaLnBrk="1" hangingPunct="1">
              <a:lnSpc>
                <a:spcPct val="135000"/>
              </a:lnSpc>
              <a:spcBef>
                <a:spcPct val="25000"/>
              </a:spcBef>
              <a:buFont typeface="Wingdings" panose="05000000000000000000" pitchFamily="2" charset="2"/>
              <a:buChar char="p"/>
            </a:pP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保险是尊严，是爱与责任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0515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D608706-C004-420F-9449-573F8FEB87B9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29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74434" name="Text Box 2"/>
          <p:cNvSpPr txBox="1">
            <a:spLocks noChangeArrowheads="1"/>
          </p:cNvSpPr>
          <p:nvPr/>
        </p:nvSpPr>
        <p:spPr bwMode="auto">
          <a:xfrm>
            <a:off x="1584325" y="1428750"/>
            <a:ext cx="7345363" cy="412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35000"/>
              </a:spcBef>
            </a:pPr>
            <a:r>
              <a:rPr kumimoji="1" lang="zh-CN" altLang="en-US" sz="2800" b="1" u="sng">
                <a:latin typeface="Times New Roman" panose="02020603050405020304" pitchFamily="18" charset="0"/>
                <a:ea typeface="楷体_GB2312" pitchFamily="49" charset="-122"/>
              </a:rPr>
              <a:t>首先，保险是一种科学的制度安排。</a:t>
            </a:r>
            <a:endParaRPr kumimoji="1" lang="en-US" altLang="zh-CN" sz="2800" b="1" u="sng">
              <a:latin typeface="Times New Roman" panose="02020603050405020304" pitchFamily="18" charset="0"/>
              <a:ea typeface="楷体_GB2312" pitchFamily="49" charset="-122"/>
            </a:endParaRPr>
          </a:p>
          <a:p>
            <a:pPr eaLnBrk="1" hangingPunct="1">
              <a:lnSpc>
                <a:spcPct val="120000"/>
              </a:lnSpc>
              <a:spcBef>
                <a:spcPct val="35000"/>
              </a:spcBef>
            </a:pPr>
            <a:r>
              <a:rPr kumimoji="1" lang="en-US" altLang="zh-CN" sz="2800" b="1" u="sng">
                <a:latin typeface="Times New Roman" panose="02020603050405020304" pitchFamily="18" charset="0"/>
                <a:ea typeface="楷体_GB2312" pitchFamily="49" charset="-122"/>
              </a:rPr>
              <a:t>1. </a:t>
            </a:r>
            <a:r>
              <a:rPr kumimoji="1" lang="zh-CN" altLang="zh-CN" sz="2800" b="1" u="sng">
                <a:latin typeface="Times New Roman" panose="02020603050405020304" pitchFamily="18" charset="0"/>
                <a:ea typeface="楷体_GB2312" pitchFamily="49" charset="-122"/>
              </a:rPr>
              <a:t>保险制度是建立在</a:t>
            </a:r>
            <a:r>
              <a:rPr kumimoji="1" lang="zh-CN" altLang="zh-CN" sz="2800" b="1" u="sng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大数法则</a:t>
            </a:r>
            <a:r>
              <a:rPr kumimoji="1" lang="zh-CN" altLang="zh-CN" sz="2800" b="1" u="sng">
                <a:latin typeface="Times New Roman" panose="02020603050405020304" pitchFamily="18" charset="0"/>
                <a:ea typeface="楷体_GB2312" pitchFamily="49" charset="-122"/>
              </a:rPr>
              <a:t>基础上来应对人类所面临人生风险的制度安排</a:t>
            </a:r>
            <a:r>
              <a:rPr kumimoji="1" lang="zh-CN" altLang="en-US" sz="2800" b="1" u="sng">
                <a:latin typeface="Times New Roman" panose="02020603050405020304" pitchFamily="18" charset="0"/>
                <a:ea typeface="楷体_GB2312" pitchFamily="49" charset="-122"/>
              </a:rPr>
              <a:t>；</a:t>
            </a:r>
            <a:endParaRPr kumimoji="1" lang="en-US" altLang="zh-CN" sz="2800" b="1" u="sng">
              <a:latin typeface="Times New Roman" panose="02020603050405020304" pitchFamily="18" charset="0"/>
              <a:ea typeface="楷体_GB2312" pitchFamily="49" charset="-122"/>
            </a:endParaRPr>
          </a:p>
          <a:p>
            <a:pPr eaLnBrk="1" hangingPunct="1">
              <a:lnSpc>
                <a:spcPct val="120000"/>
              </a:lnSpc>
              <a:spcBef>
                <a:spcPct val="35000"/>
              </a:spcBef>
            </a:pPr>
            <a:r>
              <a:rPr kumimoji="1" lang="en-US" altLang="zh-CN" sz="2800" b="1" u="sng">
                <a:latin typeface="Times New Roman" panose="02020603050405020304" pitchFamily="18" charset="0"/>
                <a:ea typeface="楷体_GB2312" pitchFamily="49" charset="-122"/>
              </a:rPr>
              <a:t>2. </a:t>
            </a:r>
            <a:r>
              <a:rPr kumimoji="1" lang="zh-CN" altLang="zh-CN" sz="2800" b="1" u="sng">
                <a:latin typeface="Times New Roman" panose="02020603050405020304" pitchFamily="18" charset="0"/>
                <a:ea typeface="楷体_GB2312" pitchFamily="49" charset="-122"/>
              </a:rPr>
              <a:t>人类整体上面临着生老病死残各种风险，保险制度是</a:t>
            </a:r>
            <a:r>
              <a:rPr kumimoji="1" lang="zh-CN" altLang="zh-CN" sz="2800" b="1" u="sng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“唯一”的科学解决办法</a:t>
            </a:r>
            <a:r>
              <a:rPr kumimoji="1" lang="zh-CN" altLang="en-US" sz="2800" b="1" u="sng">
                <a:latin typeface="Times New Roman" panose="02020603050405020304" pitchFamily="18" charset="0"/>
                <a:ea typeface="楷体_GB2312" pitchFamily="49" charset="-122"/>
              </a:rPr>
              <a:t>；</a:t>
            </a:r>
            <a:endParaRPr kumimoji="1" lang="en-US" altLang="zh-CN" sz="2800" b="1" u="sng">
              <a:latin typeface="Times New Roman" panose="02020603050405020304" pitchFamily="18" charset="0"/>
              <a:ea typeface="楷体_GB2312" pitchFamily="49" charset="-122"/>
            </a:endParaRPr>
          </a:p>
          <a:p>
            <a:pPr eaLnBrk="1" hangingPunct="1">
              <a:lnSpc>
                <a:spcPct val="120000"/>
              </a:lnSpc>
              <a:spcBef>
                <a:spcPct val="35000"/>
              </a:spcBef>
            </a:pPr>
            <a:r>
              <a:rPr kumimoji="1" lang="en-US" altLang="zh-CN" sz="2800" b="1" u="sng">
                <a:latin typeface="Times New Roman" panose="02020603050405020304" pitchFamily="18" charset="0"/>
                <a:ea typeface="楷体_GB2312" pitchFamily="49" charset="-122"/>
              </a:rPr>
              <a:t>3. </a:t>
            </a:r>
            <a:r>
              <a:rPr kumimoji="1" lang="zh-CN" altLang="zh-CN" sz="2800" b="1" u="sng">
                <a:latin typeface="Times New Roman" panose="02020603050405020304" pitchFamily="18" charset="0"/>
                <a:ea typeface="楷体_GB2312" pitchFamily="49" charset="-122"/>
              </a:rPr>
              <a:t>如果没有保险制度，会让没有</a:t>
            </a:r>
            <a:r>
              <a:rPr kumimoji="1" lang="zh-CN" altLang="en-US" sz="2800" b="1" u="sng">
                <a:latin typeface="Times New Roman" panose="02020603050405020304" pitchFamily="18" charset="0"/>
                <a:ea typeface="楷体_GB2312" pitchFamily="49" charset="-122"/>
              </a:rPr>
              <a:t>遇到</a:t>
            </a:r>
            <a:r>
              <a:rPr kumimoji="1" lang="zh-CN" altLang="zh-CN" sz="2800" b="1" u="sng">
                <a:latin typeface="Times New Roman" panose="02020603050405020304" pitchFamily="18" charset="0"/>
                <a:ea typeface="楷体_GB2312" pitchFamily="49" charset="-122"/>
              </a:rPr>
              <a:t>人生风险的人也会</a:t>
            </a:r>
            <a:r>
              <a:rPr kumimoji="1" lang="zh-CN" altLang="en-US" sz="2800" b="1" u="sng">
                <a:latin typeface="Times New Roman" panose="02020603050405020304" pitchFamily="18" charset="0"/>
                <a:ea typeface="楷体_GB2312" pitchFamily="49" charset="-122"/>
              </a:rPr>
              <a:t>遭受</a:t>
            </a:r>
            <a:r>
              <a:rPr kumimoji="1" lang="zh-CN" altLang="zh-CN" sz="2800" b="1" u="sng">
                <a:latin typeface="Times New Roman" panose="02020603050405020304" pitchFamily="18" charset="0"/>
                <a:ea typeface="楷体_GB2312" pitchFamily="49" charset="-122"/>
              </a:rPr>
              <a:t>财产损失。</a:t>
            </a:r>
            <a:endParaRPr kumimoji="1" lang="en-US" altLang="zh-CN" sz="2800" b="1" u="sng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4435" name="Text Box 3"/>
          <p:cNvSpPr txBox="1">
            <a:spLocks noChangeArrowheads="1"/>
          </p:cNvSpPr>
          <p:nvPr/>
        </p:nvSpPr>
        <p:spPr bwMode="auto">
          <a:xfrm>
            <a:off x="250825" y="1477963"/>
            <a:ext cx="18732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业务员：</a:t>
            </a:r>
          </a:p>
        </p:txBody>
      </p:sp>
      <p:sp>
        <p:nvSpPr>
          <p:cNvPr id="274436" name="Text Box 4"/>
          <p:cNvSpPr txBox="1">
            <a:spLocks noChangeArrowheads="1"/>
          </p:cNvSpPr>
          <p:nvPr/>
        </p:nvSpPr>
        <p:spPr bwMode="auto">
          <a:xfrm>
            <a:off x="1584325" y="5538788"/>
            <a:ext cx="7524750" cy="60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kumimoji="1" lang="zh-CN" altLang="en-US" sz="2800" b="1" u="sng">
                <a:latin typeface="Times New Roman" panose="02020603050405020304" pitchFamily="18" charset="0"/>
                <a:ea typeface="楷体_GB2312" pitchFamily="49" charset="-122"/>
              </a:rPr>
              <a:t>你认为我说得有道理吧？</a:t>
            </a:r>
          </a:p>
        </p:txBody>
      </p:sp>
      <p:sp>
        <p:nvSpPr>
          <p:cNvPr id="274437" name="Text Box 5"/>
          <p:cNvSpPr txBox="1">
            <a:spLocks noChangeArrowheads="1"/>
          </p:cNvSpPr>
          <p:nvPr/>
        </p:nvSpPr>
        <p:spPr bwMode="auto">
          <a:xfrm>
            <a:off x="250825" y="5562600"/>
            <a:ext cx="17287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业务员：</a:t>
            </a:r>
          </a:p>
        </p:txBody>
      </p:sp>
      <p:sp>
        <p:nvSpPr>
          <p:cNvPr id="274438" name="Text Box 6"/>
          <p:cNvSpPr txBox="1">
            <a:spLocks noChangeArrowheads="1"/>
          </p:cNvSpPr>
          <p:nvPr/>
        </p:nvSpPr>
        <p:spPr bwMode="auto">
          <a:xfrm>
            <a:off x="1584325" y="6110288"/>
            <a:ext cx="7129463" cy="60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kumimoji="1" lang="zh-CN" altLang="en-US" sz="2800" b="1" u="sng">
                <a:latin typeface="Times New Roman" panose="02020603050405020304" pitchFamily="18" charset="0"/>
                <a:ea typeface="楷体_GB2312" pitchFamily="49" charset="-122"/>
              </a:rPr>
              <a:t>挺有道理的</a:t>
            </a:r>
            <a:r>
              <a:rPr kumimoji="1" lang="en-US" altLang="zh-CN" sz="2800" b="1" u="sng">
                <a:latin typeface="Times New Roman" panose="02020603050405020304" pitchFamily="18" charset="0"/>
                <a:ea typeface="楷体_GB2312" pitchFamily="49" charset="-122"/>
              </a:rPr>
              <a:t>……</a:t>
            </a:r>
          </a:p>
        </p:txBody>
      </p:sp>
      <p:sp>
        <p:nvSpPr>
          <p:cNvPr id="274439" name="Text Box 7"/>
          <p:cNvSpPr txBox="1">
            <a:spLocks noChangeArrowheads="1"/>
          </p:cNvSpPr>
          <p:nvPr/>
        </p:nvSpPr>
        <p:spPr bwMode="auto">
          <a:xfrm>
            <a:off x="250825" y="6122988"/>
            <a:ext cx="18732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客    户：</a:t>
            </a:r>
          </a:p>
        </p:txBody>
      </p:sp>
      <p:sp>
        <p:nvSpPr>
          <p:cNvPr id="31753" name="Rectangle 8"/>
          <p:cNvSpPr>
            <a:spLocks noChangeArrowheads="1"/>
          </p:cNvSpPr>
          <p:nvPr/>
        </p:nvSpPr>
        <p:spPr bwMode="auto">
          <a:xfrm>
            <a:off x="241300" y="714375"/>
            <a:ext cx="86423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讲保险，是一种</a:t>
            </a:r>
            <a:r>
              <a:rPr kumimoji="1"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科学的制度安排</a:t>
            </a:r>
            <a:r>
              <a:rPr kumimoji="1" lang="zh-CN" altLang="en-US" sz="2000" b="1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kumimoji="1" lang="en-US" altLang="zh-CN" sz="4400" b="1">
                <a:solidFill>
                  <a:srgbClr val="000000"/>
                </a:solidFill>
                <a:ea typeface="黑体" panose="02010609060101010101" pitchFamily="49" charset="-122"/>
              </a:rPr>
              <a:t>——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4434" grpId="0"/>
      <p:bldP spid="274435" grpId="0"/>
      <p:bldP spid="274436" grpId="0"/>
      <p:bldP spid="274437" grpId="0"/>
      <p:bldP spid="274438" grpId="0"/>
      <p:bldP spid="27443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315AA9A1-ADE0-4762-9D78-2C8CB5D896F6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30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76482" name="Text Box 2"/>
          <p:cNvSpPr txBox="1">
            <a:spLocks noChangeArrowheads="1"/>
          </p:cNvSpPr>
          <p:nvPr/>
        </p:nvSpPr>
        <p:spPr bwMode="auto">
          <a:xfrm>
            <a:off x="1692275" y="2127250"/>
            <a:ext cx="7127875" cy="280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30000"/>
              </a:spcBef>
            </a:pPr>
            <a:r>
              <a:rPr kumimoji="1" lang="zh-CN" altLang="en-US" sz="2800" b="1" u="sng">
                <a:latin typeface="Times New Roman" panose="02020603050405020304" pitchFamily="18" charset="0"/>
                <a:ea typeface="楷体_GB2312" pitchFamily="49" charset="-122"/>
              </a:rPr>
              <a:t>其次，保险是尊严，是爱与责任</a:t>
            </a:r>
            <a:r>
              <a:rPr kumimoji="1" lang="zh-CN" altLang="en-US" sz="2800" b="1" u="sng">
                <a:ea typeface="楷体_GB2312" pitchFamily="49" charset="-122"/>
              </a:rPr>
              <a:t>。</a:t>
            </a:r>
          </a:p>
          <a:p>
            <a:pPr eaLnBrk="1" hangingPunct="1">
              <a:lnSpc>
                <a:spcPct val="115000"/>
              </a:lnSpc>
              <a:spcBef>
                <a:spcPct val="30000"/>
              </a:spcBef>
            </a:pPr>
            <a:r>
              <a:rPr kumimoji="1" lang="en-US" altLang="zh-CN" sz="2800" b="1" u="sng">
                <a:latin typeface="Times New Roman" panose="02020603050405020304" pitchFamily="18" charset="0"/>
                <a:ea typeface="楷体_GB2312" pitchFamily="49" charset="-122"/>
              </a:rPr>
              <a:t>1. </a:t>
            </a:r>
            <a:r>
              <a:rPr kumimoji="1" lang="zh-CN" altLang="zh-CN" sz="2800" b="1" u="sng">
                <a:latin typeface="Times New Roman" panose="02020603050405020304" pitchFamily="18" charset="0"/>
                <a:ea typeface="楷体_GB2312" pitchFamily="49" charset="-122"/>
              </a:rPr>
              <a:t>保险制度可以</a:t>
            </a:r>
            <a:r>
              <a:rPr kumimoji="1" lang="zh-CN" altLang="en-US" sz="2800" b="1" u="sng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减轻</a:t>
            </a:r>
            <a:r>
              <a:rPr kumimoji="1" lang="zh-CN" altLang="zh-CN" sz="2800" b="1" u="sng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人们的财务</a:t>
            </a:r>
            <a:r>
              <a:rPr kumimoji="1" lang="zh-CN" altLang="en-US" sz="2800" b="1" u="sng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负担</a:t>
            </a:r>
            <a:r>
              <a:rPr kumimoji="1" lang="zh-CN" altLang="zh-CN" sz="2800" b="1" u="sng">
                <a:latin typeface="Times New Roman" panose="02020603050405020304" pitchFamily="18" charset="0"/>
                <a:ea typeface="楷体_GB2312" pitchFamily="49" charset="-122"/>
              </a:rPr>
              <a:t>，让我们生病</a:t>
            </a:r>
            <a:r>
              <a:rPr kumimoji="1" lang="zh-CN" altLang="en-US" sz="2800" b="1" u="sng">
                <a:latin typeface="Times New Roman" panose="02020603050405020304" pitchFamily="18" charset="0"/>
                <a:ea typeface="楷体_GB2312" pitchFamily="49" charset="-122"/>
              </a:rPr>
              <a:t>、养老</a:t>
            </a:r>
            <a:r>
              <a:rPr kumimoji="1" lang="zh-CN" altLang="zh-CN" sz="2800" b="1" u="sng">
                <a:latin typeface="Times New Roman" panose="02020603050405020304" pitchFamily="18" charset="0"/>
                <a:ea typeface="楷体_GB2312" pitchFamily="49" charset="-122"/>
              </a:rPr>
              <a:t>都有尊严</a:t>
            </a:r>
            <a:r>
              <a:rPr kumimoji="1" lang="zh-CN" altLang="en-US" sz="2800" b="1" u="sng">
                <a:latin typeface="Times New Roman" panose="02020603050405020304" pitchFamily="18" charset="0"/>
                <a:ea typeface="楷体_GB2312" pitchFamily="49" charset="-122"/>
              </a:rPr>
              <a:t>；</a:t>
            </a:r>
            <a:endParaRPr kumimoji="1" lang="en-US" altLang="zh-CN" sz="2800" b="1" u="sng">
              <a:latin typeface="Times New Roman" panose="02020603050405020304" pitchFamily="18" charset="0"/>
              <a:ea typeface="楷体_GB2312" pitchFamily="49" charset="-122"/>
            </a:endParaRPr>
          </a:p>
          <a:p>
            <a:pPr eaLnBrk="1" hangingPunct="1">
              <a:lnSpc>
                <a:spcPct val="115000"/>
              </a:lnSpc>
              <a:spcBef>
                <a:spcPct val="30000"/>
              </a:spcBef>
            </a:pPr>
            <a:r>
              <a:rPr kumimoji="1" lang="en-US" altLang="zh-CN" sz="2800" b="1" u="sng">
                <a:latin typeface="Times New Roman" panose="02020603050405020304" pitchFamily="18" charset="0"/>
                <a:ea typeface="楷体_GB2312" pitchFamily="49" charset="-122"/>
              </a:rPr>
              <a:t>2. </a:t>
            </a:r>
            <a:r>
              <a:rPr kumimoji="1" lang="zh-CN" altLang="zh-CN" sz="2800" b="1" u="sng">
                <a:latin typeface="Times New Roman" panose="02020603050405020304" pitchFamily="18" charset="0"/>
                <a:ea typeface="楷体_GB2312" pitchFamily="49" charset="-122"/>
              </a:rPr>
              <a:t>为家庭成员</a:t>
            </a:r>
            <a:r>
              <a:rPr kumimoji="1" lang="zh-CN" altLang="zh-CN" sz="2800" b="1" u="sng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做好人生风险规划</a:t>
            </a:r>
            <a:r>
              <a:rPr kumimoji="1" lang="zh-CN" altLang="zh-CN" sz="2800" b="1" u="sng">
                <a:latin typeface="Times New Roman" panose="02020603050405020304" pitchFamily="18" charset="0"/>
                <a:ea typeface="楷体_GB2312" pitchFamily="49" charset="-122"/>
              </a:rPr>
              <a:t>，</a:t>
            </a:r>
            <a:r>
              <a:rPr kumimoji="1" lang="zh-CN" altLang="en-US" sz="2800" b="1" u="sng">
                <a:latin typeface="Times New Roman" panose="02020603050405020304" pitchFamily="18" charset="0"/>
                <a:ea typeface="楷体_GB2312" pitchFamily="49" charset="-122"/>
              </a:rPr>
              <a:t>当</a:t>
            </a:r>
            <a:r>
              <a:rPr kumimoji="1" lang="zh-CN" altLang="zh-CN" sz="2800" b="1" u="sng">
                <a:latin typeface="Times New Roman" panose="02020603050405020304" pitchFamily="18" charset="0"/>
                <a:ea typeface="楷体_GB2312" pitchFamily="49" charset="-122"/>
              </a:rPr>
              <a:t>灾难</a:t>
            </a:r>
            <a:r>
              <a:rPr kumimoji="1" lang="zh-CN" altLang="en-US" sz="2800" b="1" u="sng">
                <a:latin typeface="Times New Roman" panose="02020603050405020304" pitchFamily="18" charset="0"/>
                <a:ea typeface="楷体_GB2312" pitchFamily="49" charset="-122"/>
              </a:rPr>
              <a:t>发生</a:t>
            </a:r>
            <a:r>
              <a:rPr kumimoji="1" lang="zh-CN" altLang="zh-CN" sz="2800" b="1" u="sng">
                <a:latin typeface="Times New Roman" panose="02020603050405020304" pitchFamily="18" charset="0"/>
                <a:ea typeface="楷体_GB2312" pitchFamily="49" charset="-122"/>
              </a:rPr>
              <a:t>时，能让子女和配偶维持高品质的生活。</a:t>
            </a:r>
            <a:endParaRPr kumimoji="1" lang="en-US" altLang="zh-CN" sz="2800" b="1" u="sng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6483" name="Text Box 3"/>
          <p:cNvSpPr txBox="1">
            <a:spLocks noChangeArrowheads="1"/>
          </p:cNvSpPr>
          <p:nvPr/>
        </p:nvSpPr>
        <p:spPr bwMode="auto">
          <a:xfrm>
            <a:off x="250825" y="2127250"/>
            <a:ext cx="19446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业务员：</a:t>
            </a:r>
          </a:p>
        </p:txBody>
      </p:sp>
      <p:sp>
        <p:nvSpPr>
          <p:cNvPr id="32773" name="Rectangle 4"/>
          <p:cNvSpPr>
            <a:spLocks noChangeArrowheads="1"/>
          </p:cNvSpPr>
          <p:nvPr/>
        </p:nvSpPr>
        <p:spPr bwMode="auto">
          <a:xfrm>
            <a:off x="222250" y="809625"/>
            <a:ext cx="842486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讲保险，</a:t>
            </a:r>
            <a:r>
              <a:rPr kumimoji="1"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是尊严、是爱与责任 </a:t>
            </a:r>
            <a:r>
              <a:rPr kumimoji="1" lang="en-US" altLang="zh-CN" sz="4400" b="1">
                <a:solidFill>
                  <a:srgbClr val="000000"/>
                </a:solidFill>
                <a:ea typeface="黑体" panose="02010609060101010101" pitchFamily="49" charset="-122"/>
              </a:rPr>
              <a:t>——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482" grpId="0" build="p"/>
      <p:bldP spid="27648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灯片编号占位符 1"/>
          <p:cNvSpPr>
            <a:spLocks noGrp="1"/>
          </p:cNvSpPr>
          <p:nvPr>
            <p:ph type="sldNum" sz="quarter" idx="10"/>
          </p:nvPr>
        </p:nvSpPr>
        <p:spPr>
          <a:xfrm>
            <a:off x="8532813" y="571500"/>
            <a:ext cx="576262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2E2C8914-2F80-4DE7-9BC6-5EB21ABABF6B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31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905000" y="1503363"/>
            <a:ext cx="7524750" cy="60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kumimoji="1" lang="zh-CN" altLang="en-US" sz="2800" b="1" u="sng">
                <a:latin typeface="Times New Roman" panose="02020603050405020304" pitchFamily="18" charset="0"/>
                <a:ea typeface="楷体_GB2312" pitchFamily="49" charset="-122"/>
              </a:rPr>
              <a:t>这些观点你认同吧？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463550" y="1571625"/>
            <a:ext cx="18002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业务员：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905000" y="2195513"/>
            <a:ext cx="6192838" cy="60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kumimoji="1" lang="zh-CN" altLang="en-US" sz="2800" b="1" u="sng">
                <a:latin typeface="Times New Roman" panose="02020603050405020304" pitchFamily="18" charset="0"/>
                <a:ea typeface="楷体_GB2312" pitchFamily="49" charset="-122"/>
              </a:rPr>
              <a:t>认同</a:t>
            </a:r>
            <a:r>
              <a:rPr kumimoji="1" lang="en-US" altLang="zh-CN" sz="2800" b="1" u="sng">
                <a:latin typeface="Times New Roman" panose="02020603050405020304" pitchFamily="18" charset="0"/>
                <a:ea typeface="楷体_GB2312" pitchFamily="49" charset="-122"/>
              </a:rPr>
              <a:t>……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63550" y="2262188"/>
            <a:ext cx="18732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客    户：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463550" y="2978150"/>
            <a:ext cx="18002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业务员：</a:t>
            </a: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1905000" y="2952750"/>
            <a:ext cx="7200900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15000"/>
              </a:spcBef>
            </a:pP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所以，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保险是生活的必需品，人人都需要。</a:t>
            </a:r>
            <a:endParaRPr kumimoji="1" lang="zh-CN" altLang="en-US" sz="2800" b="1" u="sng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eaLnBrk="1" hangingPunct="1">
              <a:lnSpc>
                <a:spcPct val="115000"/>
              </a:lnSpc>
              <a:spcBef>
                <a:spcPct val="15000"/>
              </a:spcBef>
            </a:pP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我认为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做保险真的很有意义！</a:t>
            </a:r>
          </a:p>
          <a:p>
            <a:pPr eaLnBrk="1" hangingPunct="1">
              <a:lnSpc>
                <a:spcPct val="115000"/>
              </a:lnSpc>
              <a:spcBef>
                <a:spcPct val="15000"/>
              </a:spcBef>
            </a:pP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所以我就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到</a:t>
            </a:r>
            <a:r>
              <a:rPr kumimoji="1" lang="en-US" altLang="zh-CN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XX</a:t>
            </a:r>
            <a:r>
              <a:rPr kumimoji="1" lang="zh-CN" altLang="en-US" sz="2800" b="1" u="sng" dirty="0" smtClean="0">
                <a:latin typeface="Times New Roman" panose="02020603050405020304" pitchFamily="18" charset="0"/>
                <a:ea typeface="楷体_GB2312" pitchFamily="49" charset="-122"/>
              </a:rPr>
              <a:t>人寿做保</a:t>
            </a:r>
            <a:r>
              <a:rPr kumimoji="1"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险了。</a:t>
            </a:r>
            <a:r>
              <a:rPr lang="zh-CN" altLang="en-US" sz="2800" b="1" dirty="0">
                <a:latin typeface="Times New Roman" panose="02020603050405020304" pitchFamily="18" charset="0"/>
              </a:rPr>
              <a:t>      </a:t>
            </a:r>
            <a:endParaRPr kumimoji="1" lang="zh-CN" altLang="en-US" sz="28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BB319C06-4034-42B9-A569-3F8527F59611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32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36588" y="876300"/>
            <a:ext cx="8066087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 eaLnBrk="1" hangingPunct="1"/>
            <a:r>
              <a:rPr lang="zh-CN" altLang="en-US" sz="5400" smtClean="0"/>
              <a:t>重要提示</a:t>
            </a:r>
            <a:r>
              <a:rPr lang="en-US" altLang="zh-CN" sz="5400" smtClean="0"/>
              <a:t>——</a:t>
            </a:r>
          </a:p>
        </p:txBody>
      </p:sp>
      <p:sp>
        <p:nvSpPr>
          <p:cNvPr id="400387" name="Text Box 3"/>
          <p:cNvSpPr txBox="1">
            <a:spLocks noChangeArrowheads="1"/>
          </p:cNvSpPr>
          <p:nvPr/>
        </p:nvSpPr>
        <p:spPr bwMode="auto">
          <a:xfrm>
            <a:off x="655638" y="2112963"/>
            <a:ext cx="7848600" cy="393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0850" indent="-4508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p"/>
            </a:pPr>
            <a:r>
              <a:rPr kumimoji="1"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拜访客户前，要</a:t>
            </a:r>
            <a:r>
              <a:rPr kumimoji="1"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熟悉</a:t>
            </a:r>
            <a:r>
              <a:rPr kumimoji="1"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《</a:t>
            </a:r>
            <a:r>
              <a:rPr kumimoji="1"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聚焦</a:t>
            </a:r>
            <a:r>
              <a:rPr kumimoji="1"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XX</a:t>
            </a:r>
            <a:r>
              <a:rPr kumimoji="1"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人寿</a:t>
            </a:r>
            <a:r>
              <a:rPr kumimoji="1"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》</a:t>
            </a:r>
            <a:r>
              <a:rPr kumimoji="1"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和</a:t>
            </a:r>
            <a:r>
              <a:rPr kumimoji="1"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《</a:t>
            </a:r>
            <a:r>
              <a:rPr kumimoji="1" lang="zh-CN" altLang="zh-CN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保险热点话题</a:t>
            </a:r>
            <a:r>
              <a:rPr kumimoji="1"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》</a:t>
            </a: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p"/>
            </a:pPr>
            <a:r>
              <a:rPr kumimoji="1"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向客户展示相关资料时 ，用笔</a:t>
            </a:r>
            <a:r>
              <a:rPr kumimoji="1"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引导</a:t>
            </a:r>
            <a:r>
              <a:rPr kumimoji="1"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并轻声</a:t>
            </a:r>
            <a:r>
              <a:rPr kumimoji="1"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读出</a:t>
            </a:r>
            <a:r>
              <a:rPr kumimoji="1"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相关内容</a:t>
            </a: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Font typeface="Wingdings" panose="05000000000000000000" pitchFamily="2" charset="2"/>
              <a:buChar char="p"/>
            </a:pPr>
            <a:r>
              <a:rPr kumimoji="1"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随时</a:t>
            </a:r>
            <a:r>
              <a:rPr kumimoji="1"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关注客户反应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0387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C254FA1C-A4BE-4C5C-B165-1BD385101239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33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35843" name="Text Box 2"/>
          <p:cNvSpPr txBox="1">
            <a:spLocks noChangeArrowheads="1"/>
          </p:cNvSpPr>
          <p:nvPr/>
        </p:nvSpPr>
        <p:spPr bwMode="auto">
          <a:xfrm>
            <a:off x="2335213" y="625475"/>
            <a:ext cx="424815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6600" b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kumimoji="1" lang="zh-CN" altLang="en-US" sz="6600" b="1">
                <a:latin typeface="Times New Roman" panose="02020603050405020304" pitchFamily="18" charset="0"/>
                <a:ea typeface="黑体" panose="02010609060101010101" pitchFamily="49" charset="-122"/>
              </a:rPr>
              <a:t>目  录</a:t>
            </a:r>
          </a:p>
        </p:txBody>
      </p:sp>
      <p:sp>
        <p:nvSpPr>
          <p:cNvPr id="35844" name="Text Box 3"/>
          <p:cNvSpPr txBox="1">
            <a:spLocks noChangeArrowheads="1"/>
          </p:cNvSpPr>
          <p:nvPr/>
        </p:nvSpPr>
        <p:spPr bwMode="auto">
          <a:xfrm>
            <a:off x="1071563" y="1965325"/>
            <a:ext cx="7824787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20000"/>
              </a:spcBef>
              <a:buFont typeface="Wingdings" panose="05000000000000000000" pitchFamily="2" charset="2"/>
              <a:buAutoNum type="ea1JpnChsDbPeriod"/>
            </a:pPr>
            <a:r>
              <a:rPr kumimoji="1" lang="zh-CN" altLang="en-US" sz="4800" b="1">
                <a:ea typeface="黑体" panose="02010609060101010101" pitchFamily="49" charset="-122"/>
              </a:rPr>
              <a:t>“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三讲</a:t>
            </a:r>
            <a:r>
              <a:rPr kumimoji="1" lang="zh-CN" altLang="en-US" sz="4800" b="1">
                <a:ea typeface="黑体" panose="02010609060101010101" pitchFamily="49" charset="-122"/>
              </a:rPr>
              <a:t>”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的重要意义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Font typeface="Wingdings" panose="05000000000000000000" pitchFamily="2" charset="2"/>
              <a:buAutoNum type="ea1JpnChsDbPeriod"/>
            </a:pPr>
            <a:r>
              <a:rPr kumimoji="1" lang="zh-CN" altLang="en-US" sz="4800" b="1">
                <a:ea typeface="黑体" panose="02010609060101010101" pitchFamily="49" charset="-122"/>
              </a:rPr>
              <a:t>“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三讲</a:t>
            </a:r>
            <a:r>
              <a:rPr kumimoji="1" lang="zh-CN" altLang="en-US" sz="4800" b="1">
                <a:ea typeface="黑体" panose="02010609060101010101" pitchFamily="49" charset="-122"/>
              </a:rPr>
              <a:t>”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的正确思维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Font typeface="Wingdings" panose="05000000000000000000" pitchFamily="2" charset="2"/>
              <a:buAutoNum type="ea1JpnChsDbPeriod"/>
            </a:pPr>
            <a:r>
              <a:rPr kumimoji="1" lang="zh-CN" altLang="en-US" sz="4800" b="1">
                <a:ea typeface="黑体" panose="02010609060101010101" pitchFamily="49" charset="-122"/>
              </a:rPr>
              <a:t>“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三讲</a:t>
            </a:r>
            <a:r>
              <a:rPr kumimoji="1" lang="zh-CN" altLang="en-US" sz="4800" b="1">
                <a:ea typeface="黑体" panose="02010609060101010101" pitchFamily="49" charset="-122"/>
              </a:rPr>
              <a:t>”</a:t>
            </a:r>
            <a:r>
              <a:rPr kumimoji="1" lang="zh-CN" altLang="en-US" sz="4800" b="1">
                <a:latin typeface="Times New Roman" panose="02020603050405020304" pitchFamily="18" charset="0"/>
                <a:ea typeface="黑体" panose="02010609060101010101" pitchFamily="49" charset="-122"/>
              </a:rPr>
              <a:t>的运用流程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Font typeface="Wingdings" panose="05000000000000000000" pitchFamily="2" charset="2"/>
              <a:buAutoNum type="ea1JpnChsDbPeriod"/>
            </a:pPr>
            <a:r>
              <a:rPr kumimoji="1" lang="zh-CN" altLang="en-US" sz="4800" b="1">
                <a:solidFill>
                  <a:srgbClr val="FF0000"/>
                </a:solidFill>
                <a:ea typeface="黑体" panose="02010609060101010101" pitchFamily="49" charset="-122"/>
              </a:rPr>
              <a:t>“</a:t>
            </a:r>
            <a:r>
              <a:rPr kumimoji="1" lang="zh-CN" altLang="en-US" sz="4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三讲</a:t>
            </a:r>
            <a:r>
              <a:rPr kumimoji="1" lang="zh-CN" altLang="en-US" sz="4800" b="1">
                <a:solidFill>
                  <a:srgbClr val="FF0000"/>
                </a:solidFill>
                <a:ea typeface="黑体" panose="02010609060101010101" pitchFamily="49" charset="-122"/>
              </a:rPr>
              <a:t>”</a:t>
            </a:r>
            <a:r>
              <a:rPr kumimoji="1" lang="zh-CN" altLang="en-US" sz="4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的课堂演练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0984E441-6BAE-4BF3-9735-785626863CC3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34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36867" name="Text Box 2"/>
          <p:cNvSpPr txBox="1">
            <a:spLocks noChangeArrowheads="1"/>
          </p:cNvSpPr>
          <p:nvPr/>
        </p:nvSpPr>
        <p:spPr bwMode="auto">
          <a:xfrm>
            <a:off x="712788" y="2185988"/>
            <a:ext cx="76327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9000" b="1">
                <a:solidFill>
                  <a:srgbClr val="FF0000"/>
                </a:solidFill>
                <a:ea typeface="黑体" panose="02010609060101010101" pitchFamily="49" charset="-122"/>
              </a:rPr>
              <a:t>“三讲” 范例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0E82DD3B-E010-48A6-8A38-A12B69BF56A9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35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3789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96900" y="893763"/>
            <a:ext cx="77724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r>
              <a:rPr lang="zh-CN" altLang="en-US" sz="5600" smtClean="0"/>
              <a:t>“三讲”课堂演练</a:t>
            </a:r>
          </a:p>
        </p:txBody>
      </p:sp>
      <p:sp>
        <p:nvSpPr>
          <p:cNvPr id="312323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41350" y="2173288"/>
            <a:ext cx="8288338" cy="316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633413" indent="-633413" eaLnBrk="1" hangingPunct="1">
              <a:lnSpc>
                <a:spcPct val="120000"/>
              </a:lnSpc>
              <a:spcBef>
                <a:spcPct val="40000"/>
              </a:spcBef>
              <a:tabLst>
                <a:tab pos="633413" algn="l"/>
              </a:tabLst>
            </a:pPr>
            <a:r>
              <a:rPr lang="zh-CN" altLang="en-US" sz="4600" b="1" smtClean="0"/>
              <a:t>一对一演练</a:t>
            </a:r>
          </a:p>
          <a:p>
            <a:pPr marL="633413" indent="-633413" eaLnBrk="1" hangingPunct="1">
              <a:lnSpc>
                <a:spcPct val="120000"/>
              </a:lnSpc>
              <a:spcBef>
                <a:spcPct val="40000"/>
              </a:spcBef>
              <a:buFont typeface="Wingdings" panose="05000000000000000000" pitchFamily="2" charset="2"/>
              <a:buNone/>
              <a:tabLst>
                <a:tab pos="633413" algn="l"/>
              </a:tabLst>
            </a:pPr>
            <a:r>
              <a:rPr lang="zh-CN" altLang="en-US" sz="3000" b="1" smtClean="0"/>
              <a:t>      选择适合自己的版本，自然、流畅讲“三讲”</a:t>
            </a:r>
          </a:p>
          <a:p>
            <a:pPr marL="633413" indent="-633413" eaLnBrk="1" hangingPunct="1">
              <a:lnSpc>
                <a:spcPct val="120000"/>
              </a:lnSpc>
              <a:spcBef>
                <a:spcPct val="40000"/>
              </a:spcBef>
              <a:tabLst>
                <a:tab pos="633413" algn="l"/>
              </a:tabLst>
            </a:pPr>
            <a:r>
              <a:rPr lang="zh-CN" altLang="en-US" sz="4600" b="1" smtClean="0"/>
              <a:t>上台演练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232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E48C59B5-B4A5-4807-B0D7-CE95AC6F0AD6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36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38915" name="Rectangle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750888" y="1479550"/>
            <a:ext cx="7599362" cy="312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 eaLnBrk="1" hangingPunct="1">
              <a:lnSpc>
                <a:spcPct val="135000"/>
              </a:lnSpc>
              <a:spcBef>
                <a:spcPct val="30000"/>
              </a:spcBef>
              <a:buFont typeface="Wingdings" panose="05000000000000000000" pitchFamily="2" charset="2"/>
              <a:buNone/>
              <a:tabLst>
                <a:tab pos="1262063" algn="l"/>
                <a:tab pos="1339850" algn="l"/>
                <a:tab pos="1438275" algn="l"/>
              </a:tabLst>
            </a:pPr>
            <a:r>
              <a:rPr lang="en-US" altLang="zh-CN" sz="4800" b="1" smtClean="0"/>
              <a:t>	</a:t>
            </a:r>
            <a:r>
              <a:rPr lang="zh-CN" altLang="en-US" sz="4800" b="1" smtClean="0"/>
              <a:t>选择一个</a:t>
            </a:r>
            <a:r>
              <a:rPr lang="zh-CN" altLang="en-US" sz="4800" b="1" smtClean="0">
                <a:solidFill>
                  <a:srgbClr val="FF0000"/>
                </a:solidFill>
              </a:rPr>
              <a:t>最适合自己</a:t>
            </a:r>
            <a:r>
              <a:rPr lang="zh-CN" altLang="en-US" sz="4800" b="1" smtClean="0"/>
              <a:t>的“三讲”版本，</a:t>
            </a:r>
            <a:r>
              <a:rPr lang="zh-CN" altLang="en-US" sz="4800" b="1" smtClean="0">
                <a:solidFill>
                  <a:srgbClr val="FF0000"/>
                </a:solidFill>
              </a:rPr>
              <a:t>坚持讲</a:t>
            </a:r>
            <a:r>
              <a:rPr lang="zh-CN" altLang="en-US" sz="4800" b="1" smtClean="0"/>
              <a:t>，一定会产生意想不到的效果。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灯片编号占位符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AA7F269F-9377-4A66-8735-5DF7771FCBBC}" type="slidenum">
              <a:rPr lang="en-US" altLang="zh-CN">
                <a:solidFill>
                  <a:srgbClr val="FFFFFF"/>
                </a:solidFill>
                <a:latin typeface="Arial Black" panose="020B0A04020102020204" pitchFamily="34" charset="0"/>
              </a:rPr>
              <a:pPr eaLnBrk="1" hangingPunct="1"/>
              <a:t>37</a:t>
            </a:fld>
            <a:endParaRPr lang="en-US" altLang="zh-CN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39939" name="Text Box 2"/>
          <p:cNvSpPr txBox="1">
            <a:spLocks noChangeArrowheads="1"/>
          </p:cNvSpPr>
          <p:nvPr/>
        </p:nvSpPr>
        <p:spPr bwMode="auto">
          <a:xfrm>
            <a:off x="982663" y="1973263"/>
            <a:ext cx="7305675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kumimoji="1" lang="zh-CN" altLang="en-US" sz="7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知、信、行合一</a:t>
            </a:r>
          </a:p>
        </p:txBody>
      </p:sp>
      <p:sp>
        <p:nvSpPr>
          <p:cNvPr id="39940" name="Text Box 3"/>
          <p:cNvSpPr txBox="1">
            <a:spLocks noChangeArrowheads="1"/>
          </p:cNvSpPr>
          <p:nvPr/>
        </p:nvSpPr>
        <p:spPr bwMode="auto">
          <a:xfrm>
            <a:off x="6015038" y="4681538"/>
            <a:ext cx="2157412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4800" b="1" i="1">
                <a:latin typeface="Times New Roman" panose="02020603050405020304" pitchFamily="18" charset="0"/>
                <a:ea typeface="黑体" panose="02010609060101010101" pitchFamily="49" charset="-122"/>
              </a:rPr>
              <a:t>谢谢！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自定义设计方案">
  <a:themeElements>
    <a:clrScheme name="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定义设计方案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2049</TotalTime>
  <Words>1377</Words>
  <Application>Microsoft Office PowerPoint</Application>
  <PresentationFormat>全屏显示(4:3)</PresentationFormat>
  <Paragraphs>220</Paragraphs>
  <Slides>37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37</vt:i4>
      </vt:variant>
    </vt:vector>
  </HeadingPairs>
  <TitlesOfParts>
    <vt:vector size="46" baseType="lpstr">
      <vt:lpstr>Arial</vt:lpstr>
      <vt:lpstr>宋体</vt:lpstr>
      <vt:lpstr>黑体</vt:lpstr>
      <vt:lpstr>Wingdings</vt:lpstr>
      <vt:lpstr>Arial Black</vt:lpstr>
      <vt:lpstr>Times New Roman</vt:lpstr>
      <vt:lpstr>楷体_GB2312</vt:lpstr>
      <vt:lpstr>默认设计模板</vt:lpstr>
      <vt:lpstr>自定义设计方案</vt:lpstr>
      <vt:lpstr>PowerPoint 演示文稿</vt:lpstr>
      <vt:lpstr>PowerPoint 演示文稿</vt:lpstr>
      <vt:lpstr>案例（1/2）</vt:lpstr>
      <vt:lpstr>案例（2/2）</vt:lpstr>
      <vt:lpstr>PowerPoint 演示文稿</vt:lpstr>
      <vt:lpstr>思  考</vt:lpstr>
      <vt:lpstr>分析（1/2）</vt:lpstr>
      <vt:lpstr>PowerPoint 演示文稿</vt:lpstr>
      <vt:lpstr>“三讲” ——</vt:lpstr>
      <vt:lpstr>“三讲”的作用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卓越营销大师——</vt:lpstr>
      <vt:lpstr>正确思维 ——</vt:lpstr>
      <vt:lpstr>坚持用同一个版本        讲 “三讲”的好处 ——</vt:lpstr>
      <vt:lpstr>PowerPoint 演示文稿</vt:lpstr>
      <vt:lpstr>PowerPoint 演示文稿</vt:lpstr>
      <vt:lpstr>讲自己</vt:lpstr>
      <vt:lpstr>PowerPoint 演示文稿</vt:lpstr>
      <vt:lpstr>PowerPoint 演示文稿</vt:lpstr>
      <vt:lpstr>讲公司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重要提示——</vt:lpstr>
      <vt:lpstr>PowerPoint 演示文稿</vt:lpstr>
      <vt:lpstr>PowerPoint 演示文稿</vt:lpstr>
      <vt:lpstr>“三讲”课堂演练</vt:lpstr>
      <vt:lpstr>PowerPoint 演示文稿</vt:lpstr>
      <vt:lpstr>PowerPoint 演示文稿</vt:lpstr>
    </vt:vector>
  </TitlesOfParts>
  <Company>Lenovo (Beijing) Limited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</dc:title>
  <dc:creator>中国太平</dc:creator>
  <cp:lastModifiedBy>User</cp:lastModifiedBy>
  <cp:revision>322</cp:revision>
  <dcterms:created xsi:type="dcterms:W3CDTF">2010-09-30T00:53:40Z</dcterms:created>
  <dcterms:modified xsi:type="dcterms:W3CDTF">2013-08-10T02:55:32Z</dcterms:modified>
</cp:coreProperties>
</file>