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84" r:id="rId3"/>
  </p:sldMasterIdLst>
  <p:notesMasterIdLst>
    <p:notesMasterId r:id="rId27"/>
  </p:notesMasterIdLst>
  <p:sldIdLst>
    <p:sldId id="256" r:id="rId4"/>
    <p:sldId id="257" r:id="rId5"/>
    <p:sldId id="275" r:id="rId6"/>
    <p:sldId id="265" r:id="rId7"/>
    <p:sldId id="277" r:id="rId8"/>
    <p:sldId id="276" r:id="rId9"/>
    <p:sldId id="280" r:id="rId10"/>
    <p:sldId id="278" r:id="rId11"/>
    <p:sldId id="266" r:id="rId12"/>
    <p:sldId id="281" r:id="rId13"/>
    <p:sldId id="283" r:id="rId14"/>
    <p:sldId id="284" r:id="rId15"/>
    <p:sldId id="268" r:id="rId16"/>
    <p:sldId id="287" r:id="rId17"/>
    <p:sldId id="285" r:id="rId18"/>
    <p:sldId id="269" r:id="rId19"/>
    <p:sldId id="286" r:id="rId20"/>
    <p:sldId id="289" r:id="rId21"/>
    <p:sldId id="290" r:id="rId22"/>
    <p:sldId id="301" r:id="rId23"/>
    <p:sldId id="302" r:id="rId24"/>
    <p:sldId id="303" r:id="rId25"/>
    <p:sldId id="304" r:id="rId26"/>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主题样式 1 - 强调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D27102A9-8310-4765-A935-A1911B00CA55}" styleName="浅色样式 1 - 强调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17292A2E-F333-43FB-9621-5CBBE7FDCDCB}" styleName="浅色样式 2 - 强调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74C1A8A3-306A-4EB7-A6B1-4F7E0EB9C5D6}" styleName="中度样式 3 - 强调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EADF65-37C9-4BB6-B48D-EAFBE2AAFCB1}" type="doc">
      <dgm:prSet loTypeId="urn:microsoft.com/office/officeart/2008/layout/SquareAccentList" loCatId="list" qsTypeId="urn:microsoft.com/office/officeart/2005/8/quickstyle/3d1" qsCatId="3D" csTypeId="urn:microsoft.com/office/officeart/2005/8/colors/accent1_2" csCatId="accent1" phldr="1"/>
      <dgm:spPr/>
      <dgm:t>
        <a:bodyPr/>
        <a:lstStyle/>
        <a:p>
          <a:endParaRPr lang="zh-CN" altLang="en-US"/>
        </a:p>
      </dgm:t>
    </dgm:pt>
    <dgm:pt modelId="{DF058FBA-E1D0-4A83-9C10-87BA480C08EE}">
      <dgm:prSet phldrT="[文本]"/>
      <dgm:spPr>
        <a:xfrm>
          <a:off x="1068" y="0"/>
          <a:ext cx="2948987" cy="623249"/>
        </a:xfrm>
        <a:prstGeom prst="rect">
          <a:avLst/>
        </a:prstGeom>
        <a:noFill/>
        <a:ln>
          <a:noFill/>
        </a:ln>
        <a:effectLst/>
      </dgm:spPr>
      <dgm:t>
        <a:bodyPr/>
        <a:lstStyle/>
        <a:p>
          <a:r>
            <a:rPr lang="zh-CN" altLang="en-US" dirty="0" smtClean="0">
              <a:solidFill>
                <a:sysClr val="windowText" lastClr="000000">
                  <a:hueOff val="0"/>
                  <a:satOff val="0"/>
                  <a:lumOff val="0"/>
                  <a:alphaOff val="0"/>
                </a:sysClr>
              </a:solidFill>
              <a:latin typeface="Verdana"/>
              <a:ea typeface="微软雅黑"/>
              <a:cs typeface="+mn-cs"/>
            </a:rPr>
            <a:t>监管要求</a:t>
          </a:r>
          <a:endParaRPr lang="zh-CN" altLang="en-US" dirty="0">
            <a:solidFill>
              <a:sysClr val="windowText" lastClr="000000">
                <a:hueOff val="0"/>
                <a:satOff val="0"/>
                <a:lumOff val="0"/>
                <a:alphaOff val="0"/>
              </a:sysClr>
            </a:solidFill>
            <a:latin typeface="Verdana"/>
            <a:ea typeface="微软雅黑"/>
            <a:cs typeface="+mn-cs"/>
          </a:endParaRPr>
        </a:p>
      </dgm:t>
    </dgm:pt>
    <dgm:pt modelId="{10677E3A-1349-4C3E-B45F-B488C5673BB5}" type="parTrans" cxnId="{6BDA5C10-29A5-4788-82A0-4D89C2C9250B}">
      <dgm:prSet/>
      <dgm:spPr/>
      <dgm:t>
        <a:bodyPr/>
        <a:lstStyle/>
        <a:p>
          <a:endParaRPr lang="zh-CN" altLang="en-US"/>
        </a:p>
      </dgm:t>
    </dgm:pt>
    <dgm:pt modelId="{43CB0206-4D2A-4B60-8385-3630B5E0B798}" type="sibTrans" cxnId="{6BDA5C10-29A5-4788-82A0-4D89C2C9250B}">
      <dgm:prSet/>
      <dgm:spPr/>
      <dgm:t>
        <a:bodyPr/>
        <a:lstStyle/>
        <a:p>
          <a:endParaRPr lang="zh-CN" altLang="en-US"/>
        </a:p>
      </dgm:t>
    </dgm:pt>
    <dgm:pt modelId="{F9F682CE-00D5-40E7-A75D-A34F10F69B92}">
      <dgm:prSet phldrT="[文本]" custT="1"/>
      <dgm:spPr>
        <a:xfrm>
          <a:off x="207497" y="1114362"/>
          <a:ext cx="2742558" cy="504983"/>
        </a:xfrm>
        <a:prstGeom prst="rect">
          <a:avLst/>
        </a:prstGeom>
        <a:noFill/>
        <a:ln>
          <a:noFill/>
        </a:ln>
        <a:effectLst/>
      </dgm:spPr>
      <dgm:t>
        <a:bodyPr/>
        <a:lstStyle/>
        <a:p>
          <a:r>
            <a:rPr lang="zh-CN" altLang="en-US" sz="1200" dirty="0" smtClean="0">
              <a:solidFill>
                <a:prstClr val="black"/>
              </a:solidFill>
              <a:latin typeface="微软雅黑"/>
              <a:ea typeface="微软雅黑"/>
              <a:cs typeface="+mn-cs"/>
            </a:rPr>
            <a:t>生存金给付需保单生效满</a:t>
          </a:r>
          <a:r>
            <a:rPr lang="en-US" altLang="zh-CN" sz="1200" dirty="0" smtClean="0">
              <a:solidFill>
                <a:prstClr val="black"/>
              </a:solidFill>
              <a:latin typeface="微软雅黑"/>
              <a:ea typeface="微软雅黑"/>
              <a:cs typeface="+mn-cs"/>
            </a:rPr>
            <a:t>5</a:t>
          </a:r>
          <a:r>
            <a:rPr lang="zh-CN" altLang="en-US" sz="1200" dirty="0" smtClean="0">
              <a:solidFill>
                <a:prstClr val="black"/>
              </a:solidFill>
              <a:latin typeface="微软雅黑"/>
              <a:ea typeface="微软雅黑"/>
              <a:cs typeface="+mn-cs"/>
            </a:rPr>
            <a:t>年</a:t>
          </a:r>
          <a:endParaRPr lang="zh-CN" altLang="en-US" sz="1200" dirty="0">
            <a:solidFill>
              <a:sysClr val="windowText" lastClr="000000">
                <a:hueOff val="0"/>
                <a:satOff val="0"/>
                <a:lumOff val="0"/>
                <a:alphaOff val="0"/>
              </a:sysClr>
            </a:solidFill>
            <a:latin typeface="微软雅黑"/>
            <a:ea typeface="微软雅黑"/>
            <a:cs typeface="+mn-cs"/>
          </a:endParaRPr>
        </a:p>
      </dgm:t>
    </dgm:pt>
    <dgm:pt modelId="{71CB447B-888F-4942-A42B-8908E8EBDBB6}" type="parTrans" cxnId="{6118434E-F336-4846-8DC7-0CE3E6C0045A}">
      <dgm:prSet/>
      <dgm:spPr/>
      <dgm:t>
        <a:bodyPr/>
        <a:lstStyle/>
        <a:p>
          <a:endParaRPr lang="zh-CN" altLang="en-US"/>
        </a:p>
      </dgm:t>
    </dgm:pt>
    <dgm:pt modelId="{59684343-677A-4E1E-A90F-BCB0EEC4E961}" type="sibTrans" cxnId="{6118434E-F336-4846-8DC7-0CE3E6C0045A}">
      <dgm:prSet/>
      <dgm:spPr/>
      <dgm:t>
        <a:bodyPr/>
        <a:lstStyle/>
        <a:p>
          <a:endParaRPr lang="zh-CN" altLang="en-US"/>
        </a:p>
      </dgm:t>
    </dgm:pt>
    <dgm:pt modelId="{17211046-E92E-4065-A44B-88E9BD679CA6}">
      <dgm:prSet phldrT="[文本]" custT="1"/>
      <dgm:spPr>
        <a:xfrm>
          <a:off x="207497" y="2629313"/>
          <a:ext cx="2742558" cy="504983"/>
        </a:xfrm>
        <a:prstGeom prst="rect">
          <a:avLst/>
        </a:prstGeom>
        <a:noFill/>
        <a:ln>
          <a:noFill/>
        </a:ln>
        <a:effectLst/>
      </dgm:spPr>
      <dgm:t>
        <a:bodyPr/>
        <a:lstStyle/>
        <a:p>
          <a:endParaRPr lang="zh-CN" altLang="en-US" sz="1200" dirty="0">
            <a:solidFill>
              <a:sysClr val="windowText" lastClr="000000">
                <a:hueOff val="0"/>
                <a:satOff val="0"/>
                <a:lumOff val="0"/>
                <a:alphaOff val="0"/>
              </a:sysClr>
            </a:solidFill>
            <a:latin typeface="微软雅黑"/>
            <a:ea typeface="微软雅黑"/>
            <a:cs typeface="+mn-cs"/>
          </a:endParaRPr>
        </a:p>
      </dgm:t>
    </dgm:pt>
    <dgm:pt modelId="{F8684EB9-8E44-422F-ACDA-6013A989DF3E}" type="parTrans" cxnId="{23B8538C-4AE0-48D2-85AF-327FCA0B77D0}">
      <dgm:prSet/>
      <dgm:spPr/>
      <dgm:t>
        <a:bodyPr/>
        <a:lstStyle/>
        <a:p>
          <a:endParaRPr lang="zh-CN" altLang="en-US"/>
        </a:p>
      </dgm:t>
    </dgm:pt>
    <dgm:pt modelId="{8C90814F-7CFE-4DF9-9FFB-77DC038169DD}" type="sibTrans" cxnId="{23B8538C-4AE0-48D2-85AF-327FCA0B77D0}">
      <dgm:prSet/>
      <dgm:spPr/>
      <dgm:t>
        <a:bodyPr/>
        <a:lstStyle/>
        <a:p>
          <a:endParaRPr lang="zh-CN" altLang="en-US"/>
        </a:p>
      </dgm:t>
    </dgm:pt>
    <dgm:pt modelId="{E0A3AC1B-E403-4498-B625-892EDEE95054}">
      <dgm:prSet phldrT="[文本]"/>
      <dgm:spPr>
        <a:xfrm>
          <a:off x="3097506" y="0"/>
          <a:ext cx="2948987" cy="623249"/>
        </a:xfrm>
        <a:prstGeom prst="rect">
          <a:avLst/>
        </a:prstGeom>
        <a:noFill/>
        <a:ln>
          <a:noFill/>
        </a:ln>
        <a:effectLst/>
      </dgm:spPr>
      <dgm:t>
        <a:bodyPr/>
        <a:lstStyle/>
        <a:p>
          <a:r>
            <a:rPr lang="zh-CN" altLang="en-US" dirty="0" smtClean="0">
              <a:solidFill>
                <a:sysClr val="windowText" lastClr="000000">
                  <a:hueOff val="0"/>
                  <a:satOff val="0"/>
                  <a:lumOff val="0"/>
                  <a:alphaOff val="0"/>
                </a:sysClr>
              </a:solidFill>
              <a:latin typeface="Verdana"/>
              <a:ea typeface="微软雅黑"/>
              <a:cs typeface="+mn-cs"/>
            </a:rPr>
            <a:t>应对举措</a:t>
          </a:r>
          <a:endParaRPr lang="zh-CN" altLang="en-US" dirty="0">
            <a:solidFill>
              <a:sysClr val="windowText" lastClr="000000">
                <a:hueOff val="0"/>
                <a:satOff val="0"/>
                <a:lumOff val="0"/>
                <a:alphaOff val="0"/>
              </a:sysClr>
            </a:solidFill>
            <a:latin typeface="Verdana"/>
            <a:ea typeface="微软雅黑"/>
            <a:cs typeface="+mn-cs"/>
          </a:endParaRPr>
        </a:p>
      </dgm:t>
    </dgm:pt>
    <dgm:pt modelId="{85E008E2-D4E5-49C9-9291-C285CA2325E7}" type="parTrans" cxnId="{AA249F00-5F85-40BD-BFB2-10E8A44CEAFB}">
      <dgm:prSet/>
      <dgm:spPr/>
      <dgm:t>
        <a:bodyPr/>
        <a:lstStyle/>
        <a:p>
          <a:endParaRPr lang="zh-CN" altLang="en-US"/>
        </a:p>
      </dgm:t>
    </dgm:pt>
    <dgm:pt modelId="{20F8696C-4849-4262-853F-CCFEF392160A}" type="sibTrans" cxnId="{AA249F00-5F85-40BD-BFB2-10E8A44CEAFB}">
      <dgm:prSet/>
      <dgm:spPr/>
      <dgm:t>
        <a:bodyPr/>
        <a:lstStyle/>
        <a:p>
          <a:endParaRPr lang="zh-CN" altLang="en-US"/>
        </a:p>
      </dgm:t>
    </dgm:pt>
    <dgm:pt modelId="{E795780A-5576-44B5-A979-149258731B2C}">
      <dgm:prSet phldrT="[文本]" custT="1"/>
      <dgm:spPr>
        <a:xfrm>
          <a:off x="3303935" y="1114362"/>
          <a:ext cx="2742558" cy="504983"/>
        </a:xfrm>
        <a:prstGeom prst="rect">
          <a:avLst/>
        </a:prstGeom>
        <a:noFill/>
        <a:ln>
          <a:noFill/>
        </a:ln>
        <a:effectLst/>
      </dgm:spPr>
      <dgm:t>
        <a:bodyPr/>
        <a:lstStyle/>
        <a:p>
          <a:r>
            <a:rPr lang="zh-CN" altLang="en-US" sz="1200" dirty="0" smtClean="0">
              <a:solidFill>
                <a:prstClr val="black"/>
              </a:solidFill>
              <a:latin typeface="微软雅黑"/>
              <a:ea typeface="微软雅黑"/>
              <a:cs typeface="+mn-cs"/>
            </a:rPr>
            <a:t>特别生存金在第</a:t>
          </a:r>
          <a:r>
            <a:rPr lang="en-US" altLang="zh-CN" sz="1200" dirty="0" smtClean="0">
              <a:solidFill>
                <a:prstClr val="black"/>
              </a:solidFill>
              <a:latin typeface="微软雅黑"/>
              <a:ea typeface="微软雅黑"/>
              <a:cs typeface="+mn-cs"/>
            </a:rPr>
            <a:t>5</a:t>
          </a:r>
          <a:r>
            <a:rPr lang="zh-CN" altLang="en-US" sz="1200" dirty="0" smtClean="0">
              <a:solidFill>
                <a:prstClr val="black"/>
              </a:solidFill>
              <a:latin typeface="微软雅黑"/>
              <a:ea typeface="微软雅黑"/>
              <a:cs typeface="+mn-cs"/>
            </a:rPr>
            <a:t>个保单年度末</a:t>
          </a:r>
          <a:endParaRPr lang="zh-CN" altLang="en-US" sz="1200" dirty="0">
            <a:solidFill>
              <a:sysClr val="windowText" lastClr="000000">
                <a:hueOff val="0"/>
                <a:satOff val="0"/>
                <a:lumOff val="0"/>
                <a:alphaOff val="0"/>
              </a:sysClr>
            </a:solidFill>
            <a:latin typeface="微软雅黑"/>
            <a:ea typeface="微软雅黑"/>
            <a:cs typeface="+mn-cs"/>
          </a:endParaRPr>
        </a:p>
      </dgm:t>
    </dgm:pt>
    <dgm:pt modelId="{50E61A66-1DB3-48A2-9717-79D4D48B3C87}" type="parTrans" cxnId="{2A6E9F88-B765-404F-84D3-BEB8C8A2D6FD}">
      <dgm:prSet/>
      <dgm:spPr/>
      <dgm:t>
        <a:bodyPr/>
        <a:lstStyle/>
        <a:p>
          <a:endParaRPr lang="zh-CN" altLang="en-US"/>
        </a:p>
      </dgm:t>
    </dgm:pt>
    <dgm:pt modelId="{231B0CB8-C42C-4F66-91D9-3CCE50149EC7}" type="sibTrans" cxnId="{2A6E9F88-B765-404F-84D3-BEB8C8A2D6FD}">
      <dgm:prSet/>
      <dgm:spPr/>
      <dgm:t>
        <a:bodyPr/>
        <a:lstStyle/>
        <a:p>
          <a:endParaRPr lang="zh-CN" altLang="en-US"/>
        </a:p>
      </dgm:t>
    </dgm:pt>
    <dgm:pt modelId="{B506839B-9EE6-4A30-A654-37E47EA5D078}">
      <dgm:prSet phldrT="[文本]" custT="1"/>
      <dgm:spPr>
        <a:xfrm>
          <a:off x="6401435" y="1599954"/>
          <a:ext cx="2742558" cy="504983"/>
        </a:xfrm>
        <a:prstGeom prst="rect">
          <a:avLst/>
        </a:prstGeom>
        <a:noFill/>
        <a:ln>
          <a:noFill/>
        </a:ln>
        <a:effectLst/>
      </dgm:spPr>
      <dgm:t>
        <a:bodyPr/>
        <a:lstStyle/>
        <a:p>
          <a:r>
            <a:rPr lang="zh-CN" altLang="en-US" sz="1200" dirty="0" smtClean="0">
              <a:solidFill>
                <a:sysClr val="windowText" lastClr="000000">
                  <a:hueOff val="0"/>
                  <a:satOff val="0"/>
                  <a:lumOff val="0"/>
                  <a:alphaOff val="0"/>
                </a:sysClr>
              </a:solidFill>
              <a:latin typeface="微软雅黑"/>
              <a:ea typeface="微软雅黑"/>
              <a:cs typeface="+mn-cs"/>
            </a:rPr>
            <a:t>不算件数</a:t>
          </a:r>
          <a:endParaRPr lang="zh-CN" altLang="en-US" sz="1200" dirty="0">
            <a:solidFill>
              <a:sysClr val="windowText" lastClr="000000">
                <a:hueOff val="0"/>
                <a:satOff val="0"/>
                <a:lumOff val="0"/>
                <a:alphaOff val="0"/>
              </a:sysClr>
            </a:solidFill>
            <a:latin typeface="微软雅黑"/>
            <a:ea typeface="微软雅黑"/>
            <a:cs typeface="+mn-cs"/>
          </a:endParaRPr>
        </a:p>
      </dgm:t>
    </dgm:pt>
    <dgm:pt modelId="{A08D0DDC-43CF-41CE-B039-A40471E0454E}" type="parTrans" cxnId="{EA28949A-45B4-42F1-B8C5-0B88C590E3FB}">
      <dgm:prSet/>
      <dgm:spPr/>
      <dgm:t>
        <a:bodyPr/>
        <a:lstStyle/>
        <a:p>
          <a:endParaRPr lang="zh-CN" altLang="en-US"/>
        </a:p>
      </dgm:t>
    </dgm:pt>
    <dgm:pt modelId="{BDDCF37F-0F0D-491A-A2BA-0931C5BAFDF7}" type="sibTrans" cxnId="{EA28949A-45B4-42F1-B8C5-0B88C590E3FB}">
      <dgm:prSet/>
      <dgm:spPr/>
      <dgm:t>
        <a:bodyPr/>
        <a:lstStyle/>
        <a:p>
          <a:endParaRPr lang="zh-CN" altLang="en-US"/>
        </a:p>
      </dgm:t>
    </dgm:pt>
    <dgm:pt modelId="{20EA021A-28CB-4328-B4FD-C9F540527A4E}">
      <dgm:prSet/>
      <dgm:spPr>
        <a:xfrm>
          <a:off x="6193943" y="0"/>
          <a:ext cx="2948987" cy="623249"/>
        </a:xfrm>
        <a:prstGeom prst="rect">
          <a:avLst/>
        </a:prstGeom>
        <a:noFill/>
        <a:ln>
          <a:noFill/>
        </a:ln>
        <a:effectLst/>
      </dgm:spPr>
      <dgm:t>
        <a:bodyPr/>
        <a:lstStyle/>
        <a:p>
          <a:r>
            <a:rPr lang="zh-CN" altLang="en-US" dirty="0" smtClean="0">
              <a:solidFill>
                <a:prstClr val="black"/>
              </a:solidFill>
              <a:latin typeface="微软雅黑" pitchFamily="34" charset="-122"/>
              <a:ea typeface="微软雅黑"/>
              <a:cs typeface="+mn-cs"/>
            </a:rPr>
            <a:t>设计解读</a:t>
          </a:r>
          <a:endParaRPr lang="en-US" altLang="zh-CN" dirty="0" smtClean="0">
            <a:solidFill>
              <a:prstClr val="black"/>
            </a:solidFill>
            <a:latin typeface="微软雅黑" pitchFamily="34" charset="-122"/>
            <a:ea typeface="微软雅黑"/>
            <a:cs typeface="+mn-cs"/>
          </a:endParaRPr>
        </a:p>
      </dgm:t>
    </dgm:pt>
    <dgm:pt modelId="{2D14B670-3F0F-43D5-AD26-827398C06D30}" type="parTrans" cxnId="{238134F3-49A2-4734-9B09-9E4DD6E72BD5}">
      <dgm:prSet/>
      <dgm:spPr/>
      <dgm:t>
        <a:bodyPr/>
        <a:lstStyle/>
        <a:p>
          <a:endParaRPr lang="zh-CN" altLang="en-US"/>
        </a:p>
      </dgm:t>
    </dgm:pt>
    <dgm:pt modelId="{2CB55EE3-9998-4D8F-8B9C-4F846732B38F}" type="sibTrans" cxnId="{238134F3-49A2-4734-9B09-9E4DD6E72BD5}">
      <dgm:prSet/>
      <dgm:spPr/>
      <dgm:t>
        <a:bodyPr/>
        <a:lstStyle/>
        <a:p>
          <a:endParaRPr lang="zh-CN" altLang="en-US"/>
        </a:p>
      </dgm:t>
    </dgm:pt>
    <dgm:pt modelId="{D40C57AF-DFC4-4AEA-8ED3-4B9375A8224A}">
      <dgm:prSet phldrT="[文本]" custT="1"/>
      <dgm:spPr>
        <a:xfrm>
          <a:off x="207497" y="1619345"/>
          <a:ext cx="2742558" cy="504983"/>
        </a:xfrm>
        <a:prstGeom prst="rect">
          <a:avLst/>
        </a:prstGeom>
        <a:noFill/>
        <a:ln>
          <a:noFill/>
        </a:ln>
        <a:effectLst/>
      </dgm:spPr>
      <dgm:t>
        <a:bodyPr/>
        <a:lstStyle/>
        <a:p>
          <a:r>
            <a:rPr lang="zh-CN" altLang="en-US" sz="1200" dirty="0" smtClean="0">
              <a:solidFill>
                <a:prstClr val="black"/>
              </a:solidFill>
              <a:latin typeface="微软雅黑"/>
              <a:ea typeface="微软雅黑"/>
              <a:cs typeface="+mn-cs"/>
            </a:rPr>
            <a:t>不能设计万能型附加险</a:t>
          </a:r>
          <a:endParaRPr lang="zh-CN" altLang="en-US" sz="1200" dirty="0">
            <a:solidFill>
              <a:sysClr val="windowText" lastClr="000000">
                <a:hueOff val="0"/>
                <a:satOff val="0"/>
                <a:lumOff val="0"/>
                <a:alphaOff val="0"/>
              </a:sysClr>
            </a:solidFill>
            <a:latin typeface="微软雅黑"/>
            <a:ea typeface="微软雅黑"/>
            <a:cs typeface="+mn-cs"/>
          </a:endParaRPr>
        </a:p>
      </dgm:t>
    </dgm:pt>
    <dgm:pt modelId="{CBE15EA7-7A96-4EDA-AA1A-3F7A4B40BEBB}" type="parTrans" cxnId="{DFFBC18F-7956-41CC-891F-A0680AE33269}">
      <dgm:prSet/>
      <dgm:spPr/>
      <dgm:t>
        <a:bodyPr/>
        <a:lstStyle/>
        <a:p>
          <a:endParaRPr lang="zh-CN" altLang="en-US"/>
        </a:p>
      </dgm:t>
    </dgm:pt>
    <dgm:pt modelId="{E7410C34-66CD-4775-92CE-388DB7E3D8E2}" type="sibTrans" cxnId="{DFFBC18F-7956-41CC-891F-A0680AE33269}">
      <dgm:prSet/>
      <dgm:spPr/>
      <dgm:t>
        <a:bodyPr/>
        <a:lstStyle/>
        <a:p>
          <a:endParaRPr lang="zh-CN" altLang="en-US"/>
        </a:p>
      </dgm:t>
    </dgm:pt>
    <dgm:pt modelId="{EA0E2096-1DF6-4698-BE41-054A7EC8E875}">
      <dgm:prSet phldrT="[文本]" custT="1"/>
      <dgm:spPr>
        <a:xfrm>
          <a:off x="3303935" y="2124329"/>
          <a:ext cx="2742558" cy="504983"/>
        </a:xfrm>
        <a:prstGeom prst="rect">
          <a:avLst/>
        </a:prstGeom>
        <a:noFill/>
        <a:ln>
          <a:noFill/>
        </a:ln>
        <a:effectLst/>
      </dgm:spPr>
      <dgm:t>
        <a:bodyPr/>
        <a:lstStyle/>
        <a:p>
          <a:r>
            <a:rPr lang="zh-CN" altLang="en-US" sz="1200" dirty="0" smtClean="0">
              <a:solidFill>
                <a:prstClr val="black"/>
              </a:solidFill>
              <a:latin typeface="微软雅黑"/>
              <a:ea typeface="微软雅黑"/>
              <a:cs typeface="+mn-cs"/>
            </a:rPr>
            <a:t>年金领取每年可领取所交保费的</a:t>
          </a:r>
          <a:r>
            <a:rPr lang="en-US" altLang="zh-CN" sz="1200" dirty="0" smtClean="0">
              <a:solidFill>
                <a:prstClr val="black"/>
              </a:solidFill>
              <a:latin typeface="微软雅黑"/>
              <a:ea typeface="微软雅黑"/>
              <a:cs typeface="+mn-cs"/>
            </a:rPr>
            <a:t>20%</a:t>
          </a:r>
          <a:endParaRPr lang="zh-CN" altLang="en-US" sz="1200" dirty="0">
            <a:solidFill>
              <a:sysClr val="windowText" lastClr="000000">
                <a:hueOff val="0"/>
                <a:satOff val="0"/>
                <a:lumOff val="0"/>
                <a:alphaOff val="0"/>
              </a:sysClr>
            </a:solidFill>
            <a:latin typeface="微软雅黑"/>
            <a:ea typeface="微软雅黑"/>
            <a:cs typeface="+mn-cs"/>
          </a:endParaRPr>
        </a:p>
      </dgm:t>
    </dgm:pt>
    <dgm:pt modelId="{F09614E0-A063-4205-BD20-E1974B59A0D8}" type="parTrans" cxnId="{A9C7EFDE-0DF0-4F35-A68C-666087F45EC8}">
      <dgm:prSet/>
      <dgm:spPr/>
      <dgm:t>
        <a:bodyPr/>
        <a:lstStyle/>
        <a:p>
          <a:endParaRPr lang="zh-CN" altLang="en-US"/>
        </a:p>
      </dgm:t>
    </dgm:pt>
    <dgm:pt modelId="{01C7492F-F674-4530-A98A-34845CC8B5AE}" type="sibTrans" cxnId="{A9C7EFDE-0DF0-4F35-A68C-666087F45EC8}">
      <dgm:prSet/>
      <dgm:spPr/>
      <dgm:t>
        <a:bodyPr/>
        <a:lstStyle/>
        <a:p>
          <a:endParaRPr lang="zh-CN" altLang="en-US"/>
        </a:p>
      </dgm:t>
    </dgm:pt>
    <dgm:pt modelId="{673046CD-7149-493F-998C-52B241DA7D6A}">
      <dgm:prSet phldrT="[文本]" custT="1"/>
      <dgm:spPr>
        <a:xfrm>
          <a:off x="207497" y="2124329"/>
          <a:ext cx="2742558" cy="504983"/>
        </a:xfrm>
        <a:prstGeom prst="rect">
          <a:avLst/>
        </a:prstGeom>
        <a:noFill/>
        <a:ln>
          <a:noFill/>
        </a:ln>
        <a:effectLst/>
      </dgm:spPr>
      <dgm:t>
        <a:bodyPr/>
        <a:lstStyle/>
        <a:p>
          <a:r>
            <a:rPr lang="zh-CN" altLang="en-US" sz="1200" dirty="0" smtClean="0">
              <a:solidFill>
                <a:prstClr val="black"/>
              </a:solidFill>
              <a:latin typeface="微软雅黑"/>
              <a:ea typeface="微软雅黑"/>
              <a:cs typeface="+mn-cs"/>
            </a:rPr>
            <a:t>年金领取每年不超过已交保费</a:t>
          </a:r>
          <a:r>
            <a:rPr lang="en-US" altLang="zh-CN" sz="1200" dirty="0" smtClean="0">
              <a:solidFill>
                <a:prstClr val="black"/>
              </a:solidFill>
              <a:latin typeface="微软雅黑"/>
              <a:ea typeface="微软雅黑"/>
              <a:cs typeface="+mn-cs"/>
            </a:rPr>
            <a:t>20%</a:t>
          </a:r>
          <a:endParaRPr lang="zh-CN" altLang="en-US" sz="1200" dirty="0">
            <a:solidFill>
              <a:sysClr val="windowText" lastClr="000000">
                <a:hueOff val="0"/>
                <a:satOff val="0"/>
                <a:lumOff val="0"/>
                <a:alphaOff val="0"/>
              </a:sysClr>
            </a:solidFill>
            <a:latin typeface="微软雅黑"/>
            <a:ea typeface="微软雅黑"/>
            <a:cs typeface="+mn-cs"/>
          </a:endParaRPr>
        </a:p>
      </dgm:t>
    </dgm:pt>
    <dgm:pt modelId="{34F5C5F7-7798-40FF-B401-9B430A92DF36}" type="parTrans" cxnId="{16263EC2-3D66-4C62-8623-8245B921F022}">
      <dgm:prSet/>
      <dgm:spPr/>
      <dgm:t>
        <a:bodyPr/>
        <a:lstStyle/>
        <a:p>
          <a:endParaRPr lang="zh-CN" altLang="en-US"/>
        </a:p>
      </dgm:t>
    </dgm:pt>
    <dgm:pt modelId="{DB37A36E-9332-40AC-9D22-8D1C61AD9688}" type="sibTrans" cxnId="{16263EC2-3D66-4C62-8623-8245B921F022}">
      <dgm:prSet/>
      <dgm:spPr/>
      <dgm:t>
        <a:bodyPr/>
        <a:lstStyle/>
        <a:p>
          <a:endParaRPr lang="zh-CN" altLang="en-US"/>
        </a:p>
      </dgm:t>
    </dgm:pt>
    <dgm:pt modelId="{331060F6-7B9F-4E15-9E6B-B969E3ED1539}">
      <dgm:prSet phldrT="[文本]" custT="1"/>
      <dgm:spPr>
        <a:xfrm>
          <a:off x="3303935" y="1619345"/>
          <a:ext cx="2742558" cy="504983"/>
        </a:xfrm>
        <a:prstGeom prst="rect">
          <a:avLst/>
        </a:prstGeom>
        <a:noFill/>
        <a:ln>
          <a:noFill/>
        </a:ln>
        <a:effectLst/>
      </dgm:spPr>
      <dgm:t>
        <a:bodyPr/>
        <a:lstStyle/>
        <a:p>
          <a:r>
            <a:rPr lang="zh-CN" altLang="en-US" sz="1200" dirty="0" smtClean="0">
              <a:solidFill>
                <a:prstClr val="black"/>
              </a:solidFill>
              <a:latin typeface="微软雅黑"/>
              <a:ea typeface="微软雅黑"/>
              <a:cs typeface="+mn-cs"/>
            </a:rPr>
            <a:t>聚财宝调整为主险</a:t>
          </a:r>
          <a:endParaRPr lang="zh-CN" altLang="en-US" sz="1200" dirty="0">
            <a:solidFill>
              <a:sysClr val="windowText" lastClr="000000">
                <a:hueOff val="0"/>
                <a:satOff val="0"/>
                <a:lumOff val="0"/>
                <a:alphaOff val="0"/>
              </a:sysClr>
            </a:solidFill>
            <a:latin typeface="微软雅黑"/>
            <a:ea typeface="微软雅黑"/>
            <a:cs typeface="+mn-cs"/>
          </a:endParaRPr>
        </a:p>
      </dgm:t>
    </dgm:pt>
    <dgm:pt modelId="{3A1C0C53-F9DD-4F36-8ACA-F1AEBFD9AB6D}" type="parTrans" cxnId="{73468D41-58F8-4C5B-8F69-BD261C79B025}">
      <dgm:prSet/>
      <dgm:spPr/>
      <dgm:t>
        <a:bodyPr/>
        <a:lstStyle/>
        <a:p>
          <a:endParaRPr lang="zh-CN" altLang="en-US"/>
        </a:p>
      </dgm:t>
    </dgm:pt>
    <dgm:pt modelId="{75BB846B-43AF-4DA9-A16B-B9DF17717270}" type="sibTrans" cxnId="{73468D41-58F8-4C5B-8F69-BD261C79B025}">
      <dgm:prSet/>
      <dgm:spPr/>
      <dgm:t>
        <a:bodyPr/>
        <a:lstStyle/>
        <a:p>
          <a:endParaRPr lang="zh-CN" altLang="en-US"/>
        </a:p>
      </dgm:t>
    </dgm:pt>
    <dgm:pt modelId="{BBBB16D7-B2F9-4FF9-B14D-66467ADD3C14}">
      <dgm:prSet phldrT="[文本]" custT="1"/>
      <dgm:spPr>
        <a:xfrm>
          <a:off x="6401441" y="2151452"/>
          <a:ext cx="2742558" cy="504983"/>
        </a:xfrm>
        <a:prstGeom prst="rect">
          <a:avLst/>
        </a:prstGeom>
        <a:noFill/>
        <a:ln>
          <a:noFill/>
        </a:ln>
        <a:effectLst/>
      </dgm:spPr>
      <dgm:t>
        <a:bodyPr/>
        <a:lstStyle/>
        <a:p>
          <a:r>
            <a:rPr lang="zh-CN" altLang="en-US" sz="1200" dirty="0" smtClean="0">
              <a:solidFill>
                <a:sysClr val="windowText" lastClr="000000">
                  <a:hueOff val="0"/>
                  <a:satOff val="0"/>
                  <a:lumOff val="0"/>
                  <a:alphaOff val="0"/>
                </a:sysClr>
              </a:solidFill>
              <a:latin typeface="微软雅黑"/>
              <a:ea typeface="微软雅黑"/>
              <a:cs typeface="+mn-cs"/>
            </a:rPr>
            <a:t>①领：年金</a:t>
          </a:r>
          <a:r>
            <a:rPr lang="en-US" altLang="zh-CN" sz="1200" dirty="0" smtClean="0">
              <a:solidFill>
                <a:sysClr val="windowText" lastClr="000000">
                  <a:hueOff val="0"/>
                  <a:satOff val="0"/>
                  <a:lumOff val="0"/>
                  <a:alphaOff val="0"/>
                </a:sysClr>
              </a:solidFill>
              <a:latin typeface="微软雅黑"/>
              <a:ea typeface="微软雅黑"/>
              <a:cs typeface="+mn-cs"/>
            </a:rPr>
            <a:t>20%+</a:t>
          </a:r>
          <a:r>
            <a:rPr lang="zh-CN" altLang="en-US" sz="1200" dirty="0" smtClean="0">
              <a:solidFill>
                <a:sysClr val="windowText" lastClr="000000">
                  <a:hueOff val="0"/>
                  <a:satOff val="0"/>
                  <a:lumOff val="0"/>
                  <a:alphaOff val="0"/>
                </a:sysClr>
              </a:solidFill>
              <a:latin typeface="微软雅黑"/>
              <a:ea typeface="微软雅黑"/>
              <a:cs typeface="+mn-cs"/>
            </a:rPr>
            <a:t>部分</a:t>
          </a:r>
          <a:r>
            <a:rPr lang="en-US" altLang="zh-CN" sz="1200" dirty="0" smtClean="0">
              <a:solidFill>
                <a:sysClr val="windowText" lastClr="000000">
                  <a:hueOff val="0"/>
                  <a:satOff val="0"/>
                  <a:lumOff val="0"/>
                  <a:alphaOff val="0"/>
                </a:sysClr>
              </a:solidFill>
              <a:latin typeface="微软雅黑"/>
              <a:ea typeface="微软雅黑"/>
              <a:cs typeface="+mn-cs"/>
            </a:rPr>
            <a:t>20%=40%</a:t>
          </a:r>
          <a:r>
            <a:rPr lang="zh-CN" altLang="en-US" sz="1200" dirty="0" smtClean="0">
              <a:solidFill>
                <a:sysClr val="windowText" lastClr="000000">
                  <a:hueOff val="0"/>
                  <a:satOff val="0"/>
                  <a:lumOff val="0"/>
                  <a:alphaOff val="0"/>
                </a:sysClr>
              </a:solidFill>
              <a:latin typeface="微软雅黑"/>
              <a:ea typeface="微软雅黑"/>
              <a:cs typeface="+mn-cs"/>
            </a:rPr>
            <a:t>可领</a:t>
          </a:r>
          <a:endParaRPr lang="zh-CN" altLang="en-US" sz="1200" dirty="0">
            <a:solidFill>
              <a:sysClr val="windowText" lastClr="000000">
                <a:hueOff val="0"/>
                <a:satOff val="0"/>
                <a:lumOff val="0"/>
                <a:alphaOff val="0"/>
              </a:sysClr>
            </a:solidFill>
            <a:latin typeface="微软雅黑"/>
            <a:ea typeface="微软雅黑"/>
            <a:cs typeface="+mn-cs"/>
          </a:endParaRPr>
        </a:p>
      </dgm:t>
    </dgm:pt>
    <dgm:pt modelId="{564A6E2A-5B9B-4366-BF21-EC83A9A47850}" type="parTrans" cxnId="{B8777ABB-BBA4-46CA-8CAD-C172286A869A}">
      <dgm:prSet/>
      <dgm:spPr/>
      <dgm:t>
        <a:bodyPr/>
        <a:lstStyle/>
        <a:p>
          <a:endParaRPr lang="zh-CN" altLang="en-US"/>
        </a:p>
      </dgm:t>
    </dgm:pt>
    <dgm:pt modelId="{8AA96F8C-E1C7-40EA-85E3-A4DBC7BDCD81}" type="sibTrans" cxnId="{B8777ABB-BBA4-46CA-8CAD-C172286A869A}">
      <dgm:prSet/>
      <dgm:spPr/>
      <dgm:t>
        <a:bodyPr/>
        <a:lstStyle/>
        <a:p>
          <a:endParaRPr lang="zh-CN" altLang="en-US"/>
        </a:p>
      </dgm:t>
    </dgm:pt>
    <dgm:pt modelId="{87024A66-9F89-4C8C-9690-107241FCDDA4}">
      <dgm:prSet phldrT="[文本]" custT="1"/>
      <dgm:spPr>
        <a:xfrm>
          <a:off x="6401441" y="2573987"/>
          <a:ext cx="2742558" cy="504983"/>
        </a:xfrm>
        <a:prstGeom prst="rect">
          <a:avLst/>
        </a:prstGeom>
        <a:noFill/>
        <a:ln>
          <a:noFill/>
        </a:ln>
        <a:effectLst/>
      </dgm:spPr>
      <dgm:t>
        <a:bodyPr/>
        <a:lstStyle/>
        <a:p>
          <a:r>
            <a:rPr lang="zh-CN" altLang="en-US" sz="1200" dirty="0" smtClean="0">
              <a:solidFill>
                <a:sysClr val="windowText" lastClr="000000">
                  <a:hueOff val="0"/>
                  <a:satOff val="0"/>
                  <a:lumOff val="0"/>
                  <a:alphaOff val="0"/>
                </a:sysClr>
              </a:solidFill>
              <a:latin typeface="微软雅黑"/>
              <a:ea typeface="微软雅黑"/>
              <a:cs typeface="+mn-cs"/>
            </a:rPr>
            <a:t>②贷：最高可贷账户价值</a:t>
          </a:r>
          <a:r>
            <a:rPr lang="en-US" altLang="zh-CN" sz="1200" dirty="0" smtClean="0">
              <a:solidFill>
                <a:sysClr val="windowText" lastClr="000000">
                  <a:hueOff val="0"/>
                  <a:satOff val="0"/>
                  <a:lumOff val="0"/>
                  <a:alphaOff val="0"/>
                </a:sysClr>
              </a:solidFill>
              <a:latin typeface="微软雅黑"/>
              <a:ea typeface="微软雅黑"/>
              <a:cs typeface="+mn-cs"/>
            </a:rPr>
            <a:t>80%</a:t>
          </a:r>
          <a:r>
            <a:rPr lang="zh-CN" altLang="en-US" sz="1200" dirty="0" smtClean="0">
              <a:solidFill>
                <a:sysClr val="windowText" lastClr="000000">
                  <a:hueOff val="0"/>
                  <a:satOff val="0"/>
                  <a:lumOff val="0"/>
                  <a:alphaOff val="0"/>
                </a:sysClr>
              </a:solidFill>
              <a:latin typeface="微软雅黑"/>
              <a:ea typeface="微软雅黑"/>
              <a:cs typeface="+mn-cs"/>
            </a:rPr>
            <a:t>，目前的贷款利率</a:t>
          </a:r>
          <a:r>
            <a:rPr lang="en-US" altLang="zh-CN" sz="1200" dirty="0" smtClean="0">
              <a:solidFill>
                <a:sysClr val="windowText" lastClr="000000">
                  <a:hueOff val="0"/>
                  <a:satOff val="0"/>
                  <a:lumOff val="0"/>
                  <a:alphaOff val="0"/>
                </a:sysClr>
              </a:solidFill>
              <a:latin typeface="微软雅黑"/>
              <a:ea typeface="微软雅黑"/>
              <a:cs typeface="+mn-cs"/>
            </a:rPr>
            <a:t>=</a:t>
          </a:r>
          <a:r>
            <a:rPr lang="zh-CN" altLang="en-US" sz="1200" dirty="0" smtClean="0">
              <a:solidFill>
                <a:sysClr val="windowText" lastClr="000000">
                  <a:hueOff val="0"/>
                  <a:satOff val="0"/>
                  <a:lumOff val="0"/>
                  <a:alphaOff val="0"/>
                </a:sysClr>
              </a:solidFill>
              <a:latin typeface="微软雅黑"/>
              <a:ea typeface="微软雅黑"/>
              <a:cs typeface="+mn-cs"/>
            </a:rPr>
            <a:t>结算利率，无使用成本</a:t>
          </a:r>
          <a:endParaRPr lang="zh-CN" altLang="en-US" sz="1200" dirty="0">
            <a:solidFill>
              <a:sysClr val="windowText" lastClr="000000">
                <a:hueOff val="0"/>
                <a:satOff val="0"/>
                <a:lumOff val="0"/>
                <a:alphaOff val="0"/>
              </a:sysClr>
            </a:solidFill>
            <a:latin typeface="微软雅黑"/>
            <a:ea typeface="微软雅黑"/>
            <a:cs typeface="+mn-cs"/>
          </a:endParaRPr>
        </a:p>
      </dgm:t>
    </dgm:pt>
    <dgm:pt modelId="{591B4130-9323-4438-8363-22D8C9886BB3}" type="sibTrans" cxnId="{84251705-E44F-43F4-9AE2-A622CD803937}">
      <dgm:prSet/>
      <dgm:spPr/>
      <dgm:t>
        <a:bodyPr/>
        <a:lstStyle/>
        <a:p>
          <a:endParaRPr lang="zh-CN" altLang="en-US"/>
        </a:p>
      </dgm:t>
    </dgm:pt>
    <dgm:pt modelId="{C808E6C0-0F95-4033-BA26-00BD088E7094}" type="parTrans" cxnId="{84251705-E44F-43F4-9AE2-A622CD803937}">
      <dgm:prSet/>
      <dgm:spPr/>
      <dgm:t>
        <a:bodyPr/>
        <a:lstStyle/>
        <a:p>
          <a:endParaRPr lang="zh-CN" altLang="en-US"/>
        </a:p>
      </dgm:t>
    </dgm:pt>
    <dgm:pt modelId="{FB006CCC-C7D7-409A-83A3-95AB3BC8BAA5}">
      <dgm:prSet phldrT="[文本]" custT="1"/>
      <dgm:spPr>
        <a:xfrm>
          <a:off x="3303935" y="2751155"/>
          <a:ext cx="2742558" cy="504983"/>
        </a:xfrm>
        <a:prstGeom prst="rect">
          <a:avLst/>
        </a:prstGeom>
        <a:noFill/>
        <a:ln>
          <a:noFill/>
        </a:ln>
        <a:effectLst/>
      </dgm:spPr>
      <dgm:t>
        <a:bodyPr/>
        <a:lstStyle/>
        <a:p>
          <a:r>
            <a:rPr lang="zh-CN" altLang="en-US" sz="1200" dirty="0" smtClean="0">
              <a:solidFill>
                <a:prstClr val="black"/>
              </a:solidFill>
              <a:latin typeface="微软雅黑" pitchFamily="34" charset="-122"/>
              <a:ea typeface="微软雅黑"/>
              <a:cs typeface="+mn-cs"/>
            </a:rPr>
            <a:t>初始费用：转入</a:t>
          </a:r>
          <a:r>
            <a:rPr lang="en-US" altLang="zh-CN" sz="1200" dirty="0" smtClean="0">
              <a:solidFill>
                <a:prstClr val="black"/>
              </a:solidFill>
              <a:latin typeface="微软雅黑" pitchFamily="34" charset="-122"/>
              <a:ea typeface="微软雅黑"/>
              <a:cs typeface="+mn-cs"/>
            </a:rPr>
            <a:t>1%</a:t>
          </a:r>
          <a:r>
            <a:rPr lang="zh-CN" altLang="en-US" sz="1200" dirty="0" smtClean="0">
              <a:solidFill>
                <a:prstClr val="black"/>
              </a:solidFill>
              <a:latin typeface="微软雅黑" pitchFamily="34" charset="-122"/>
              <a:ea typeface="微软雅黑"/>
              <a:cs typeface="+mn-cs"/>
            </a:rPr>
            <a:t>，追加</a:t>
          </a:r>
          <a:r>
            <a:rPr lang="en-US" altLang="zh-CN" sz="1200" dirty="0" smtClean="0">
              <a:solidFill>
                <a:prstClr val="black"/>
              </a:solidFill>
              <a:latin typeface="微软雅黑" pitchFamily="34" charset="-122"/>
              <a:ea typeface="微软雅黑"/>
              <a:cs typeface="+mn-cs"/>
            </a:rPr>
            <a:t>2%</a:t>
          </a:r>
          <a:r>
            <a:rPr lang="zh-CN" altLang="en-US" sz="1200" dirty="0" smtClean="0">
              <a:solidFill>
                <a:prstClr val="black"/>
              </a:solidFill>
              <a:latin typeface="微软雅黑" pitchFamily="34" charset="-122"/>
              <a:ea typeface="微软雅黑"/>
              <a:cs typeface="+mn-cs"/>
            </a:rPr>
            <a:t>（不变）</a:t>
          </a:r>
          <a:endParaRPr lang="en-US" altLang="zh-CN" sz="1200" dirty="0" smtClean="0">
            <a:solidFill>
              <a:prstClr val="black"/>
            </a:solidFill>
            <a:latin typeface="微软雅黑" pitchFamily="34" charset="-122"/>
            <a:ea typeface="微软雅黑"/>
            <a:cs typeface="+mn-cs"/>
          </a:endParaRPr>
        </a:p>
        <a:p>
          <a:r>
            <a:rPr lang="zh-CN" altLang="en-US" sz="1200" dirty="0" smtClean="0">
              <a:solidFill>
                <a:prstClr val="black"/>
              </a:solidFill>
              <a:latin typeface="微软雅黑" pitchFamily="34" charset="-122"/>
              <a:ea typeface="微软雅黑"/>
              <a:cs typeface="+mn-cs"/>
            </a:rPr>
            <a:t>退保费用：转入和追加前</a:t>
          </a:r>
          <a:r>
            <a:rPr lang="en-US" altLang="zh-CN" sz="1200" dirty="0" smtClean="0">
              <a:solidFill>
                <a:prstClr val="black"/>
              </a:solidFill>
              <a:latin typeface="微软雅黑" pitchFamily="34" charset="-122"/>
              <a:ea typeface="微软雅黑"/>
              <a:cs typeface="+mn-cs"/>
            </a:rPr>
            <a:t>5</a:t>
          </a:r>
          <a:r>
            <a:rPr lang="zh-CN" altLang="en-US" sz="1200" dirty="0" smtClean="0">
              <a:solidFill>
                <a:prstClr val="black"/>
              </a:solidFill>
              <a:latin typeface="微软雅黑" pitchFamily="34" charset="-122"/>
              <a:ea typeface="微软雅黑"/>
              <a:cs typeface="+mn-cs"/>
            </a:rPr>
            <a:t>年按</a:t>
          </a:r>
          <a:r>
            <a:rPr lang="en-US" altLang="zh-CN" sz="1200" dirty="0" smtClean="0">
              <a:solidFill>
                <a:prstClr val="black"/>
              </a:solidFill>
              <a:latin typeface="微软雅黑" pitchFamily="34" charset="-122"/>
              <a:ea typeface="微软雅黑"/>
              <a:cs typeface="+mn-cs"/>
            </a:rPr>
            <a:t>3%</a:t>
          </a:r>
          <a:r>
            <a:rPr lang="zh-CN" altLang="en-US" sz="1200" dirty="0" smtClean="0">
              <a:solidFill>
                <a:prstClr val="black"/>
              </a:solidFill>
              <a:latin typeface="微软雅黑" pitchFamily="34" charset="-122"/>
              <a:ea typeface="微软雅黑"/>
              <a:cs typeface="+mn-cs"/>
            </a:rPr>
            <a:t>，</a:t>
          </a:r>
          <a:r>
            <a:rPr lang="en-US" altLang="zh-CN" sz="1200" dirty="0" smtClean="0">
              <a:solidFill>
                <a:prstClr val="black"/>
              </a:solidFill>
              <a:latin typeface="微软雅黑" pitchFamily="34" charset="-122"/>
              <a:ea typeface="微软雅黑"/>
              <a:cs typeface="+mn-cs"/>
            </a:rPr>
            <a:t>2%</a:t>
          </a:r>
          <a:r>
            <a:rPr lang="zh-CN" altLang="en-US" sz="1200" dirty="0" smtClean="0">
              <a:solidFill>
                <a:prstClr val="black"/>
              </a:solidFill>
              <a:latin typeface="微软雅黑" pitchFamily="34" charset="-122"/>
              <a:ea typeface="微软雅黑"/>
              <a:cs typeface="+mn-cs"/>
            </a:rPr>
            <a:t>，</a:t>
          </a:r>
          <a:r>
            <a:rPr lang="en-US" altLang="zh-CN" sz="1200" dirty="0" smtClean="0">
              <a:solidFill>
                <a:prstClr val="black"/>
              </a:solidFill>
              <a:latin typeface="微软雅黑" pitchFamily="34" charset="-122"/>
              <a:ea typeface="微软雅黑"/>
              <a:cs typeface="+mn-cs"/>
            </a:rPr>
            <a:t>1%</a:t>
          </a:r>
          <a:r>
            <a:rPr lang="zh-CN" altLang="en-US" sz="1200" dirty="0" smtClean="0">
              <a:solidFill>
                <a:prstClr val="black"/>
              </a:solidFill>
              <a:latin typeface="微软雅黑" pitchFamily="34" charset="-122"/>
              <a:ea typeface="微软雅黑"/>
              <a:cs typeface="+mn-cs"/>
            </a:rPr>
            <a:t>，</a:t>
          </a:r>
          <a:r>
            <a:rPr lang="en-US" altLang="zh-CN" sz="1200" dirty="0" smtClean="0">
              <a:solidFill>
                <a:prstClr val="black"/>
              </a:solidFill>
              <a:latin typeface="微软雅黑" pitchFamily="34" charset="-122"/>
              <a:ea typeface="微软雅黑"/>
              <a:cs typeface="+mn-cs"/>
            </a:rPr>
            <a:t>1%</a:t>
          </a:r>
          <a:r>
            <a:rPr lang="zh-CN" altLang="en-US" sz="1200" dirty="0" smtClean="0">
              <a:solidFill>
                <a:prstClr val="black"/>
              </a:solidFill>
              <a:latin typeface="微软雅黑" pitchFamily="34" charset="-122"/>
              <a:ea typeface="微软雅黑"/>
              <a:cs typeface="+mn-cs"/>
            </a:rPr>
            <a:t>，</a:t>
          </a:r>
          <a:r>
            <a:rPr lang="en-US" altLang="zh-CN" sz="1200" dirty="0" smtClean="0">
              <a:solidFill>
                <a:prstClr val="black"/>
              </a:solidFill>
              <a:latin typeface="微软雅黑" pitchFamily="34" charset="-122"/>
              <a:ea typeface="微软雅黑"/>
              <a:cs typeface="+mn-cs"/>
            </a:rPr>
            <a:t>1%</a:t>
          </a:r>
          <a:r>
            <a:rPr lang="zh-CN" altLang="en-US" sz="1200" dirty="0" smtClean="0">
              <a:solidFill>
                <a:prstClr val="black"/>
              </a:solidFill>
              <a:latin typeface="微软雅黑" pitchFamily="34" charset="-122"/>
              <a:ea typeface="微软雅黑"/>
              <a:cs typeface="+mn-cs"/>
            </a:rPr>
            <a:t>收取</a:t>
          </a:r>
          <a:endParaRPr lang="zh-CN" altLang="en-US" sz="1200" dirty="0">
            <a:solidFill>
              <a:sysClr val="windowText" lastClr="000000">
                <a:hueOff val="0"/>
                <a:satOff val="0"/>
                <a:lumOff val="0"/>
                <a:alphaOff val="0"/>
              </a:sysClr>
            </a:solidFill>
            <a:latin typeface="微软雅黑"/>
            <a:ea typeface="微软雅黑"/>
            <a:cs typeface="+mn-cs"/>
          </a:endParaRPr>
        </a:p>
      </dgm:t>
    </dgm:pt>
    <dgm:pt modelId="{A7610D8B-B73B-4356-BE97-B7A9F4DA6E48}" type="sibTrans" cxnId="{3A969662-8FBE-4A59-BD58-650C569B55C8}">
      <dgm:prSet/>
      <dgm:spPr/>
      <dgm:t>
        <a:bodyPr/>
        <a:lstStyle/>
        <a:p>
          <a:endParaRPr lang="zh-CN" altLang="en-US"/>
        </a:p>
      </dgm:t>
    </dgm:pt>
    <dgm:pt modelId="{68E8710E-A891-4AC4-9ECE-63408FD089DB}" type="parTrans" cxnId="{3A969662-8FBE-4A59-BD58-650C569B55C8}">
      <dgm:prSet/>
      <dgm:spPr/>
      <dgm:t>
        <a:bodyPr/>
        <a:lstStyle/>
        <a:p>
          <a:endParaRPr lang="zh-CN" altLang="en-US"/>
        </a:p>
      </dgm:t>
    </dgm:pt>
    <dgm:pt modelId="{BFF11808-4D05-45EA-9C33-F21E45D5120B}">
      <dgm:prSet phldrT="[文本]" custT="1"/>
      <dgm:spPr>
        <a:xfrm>
          <a:off x="6401441" y="3112117"/>
          <a:ext cx="2742558" cy="504983"/>
        </a:xfrm>
        <a:prstGeom prst="rect">
          <a:avLst/>
        </a:prstGeom>
        <a:noFill/>
        <a:ln>
          <a:noFill/>
        </a:ln>
        <a:effectLst/>
      </dgm:spPr>
      <dgm:t>
        <a:bodyPr/>
        <a:lstStyle/>
        <a:p>
          <a:r>
            <a:rPr lang="zh-CN" altLang="en-US" sz="1200" dirty="0" smtClean="0">
              <a:solidFill>
                <a:prstClr val="black"/>
              </a:solidFill>
              <a:latin typeface="微软雅黑"/>
              <a:ea typeface="微软雅黑"/>
              <a:cs typeface="+mn-cs"/>
            </a:rPr>
            <a:t>③退：可全额退保聚财宝账户，获取</a:t>
          </a:r>
          <a:r>
            <a:rPr lang="en-US" altLang="zh-CN" sz="1200" dirty="0" smtClean="0">
              <a:solidFill>
                <a:prstClr val="black"/>
              </a:solidFill>
              <a:latin typeface="微软雅黑"/>
              <a:ea typeface="微软雅黑"/>
              <a:cs typeface="+mn-cs"/>
            </a:rPr>
            <a:t>l</a:t>
          </a:r>
          <a:r>
            <a:rPr lang="zh-CN" altLang="en-US" sz="1200" dirty="0" smtClean="0">
              <a:solidFill>
                <a:prstClr val="black"/>
              </a:solidFill>
              <a:latin typeface="微软雅黑"/>
              <a:ea typeface="微软雅黑"/>
              <a:cs typeface="+mn-cs"/>
            </a:rPr>
            <a:t>流动资金，退保后可保全新增</a:t>
          </a:r>
          <a:endParaRPr lang="zh-CN" altLang="en-US" sz="1200" dirty="0">
            <a:solidFill>
              <a:sysClr val="windowText" lastClr="000000">
                <a:hueOff val="0"/>
                <a:satOff val="0"/>
                <a:lumOff val="0"/>
                <a:alphaOff val="0"/>
              </a:sysClr>
            </a:solidFill>
            <a:latin typeface="微软雅黑"/>
            <a:ea typeface="微软雅黑"/>
            <a:cs typeface="+mn-cs"/>
          </a:endParaRPr>
        </a:p>
      </dgm:t>
    </dgm:pt>
    <dgm:pt modelId="{2FF22402-558E-4847-B84B-7E1E4E25F74A}" type="parTrans" cxnId="{76AE46E2-3874-4C98-AB57-CEAC9439A6C6}">
      <dgm:prSet/>
      <dgm:spPr/>
      <dgm:t>
        <a:bodyPr/>
        <a:lstStyle/>
        <a:p>
          <a:endParaRPr lang="zh-CN" altLang="en-US"/>
        </a:p>
      </dgm:t>
    </dgm:pt>
    <dgm:pt modelId="{59838F3B-A843-4292-A7E0-848533CFC831}" type="sibTrans" cxnId="{76AE46E2-3874-4C98-AB57-CEAC9439A6C6}">
      <dgm:prSet/>
      <dgm:spPr/>
      <dgm:t>
        <a:bodyPr/>
        <a:lstStyle/>
        <a:p>
          <a:endParaRPr lang="zh-CN" altLang="en-US"/>
        </a:p>
      </dgm:t>
    </dgm:pt>
    <dgm:pt modelId="{565222F5-DF20-47F6-8027-56D5B5653E46}">
      <dgm:prSet phldrT="[文本]" custT="1"/>
      <dgm:spPr>
        <a:xfrm>
          <a:off x="198392" y="2626919"/>
          <a:ext cx="2742558" cy="504983"/>
        </a:xfrm>
        <a:prstGeom prst="rect">
          <a:avLst/>
        </a:prstGeom>
        <a:noFill/>
        <a:ln>
          <a:noFill/>
        </a:ln>
        <a:effectLst/>
      </dgm:spPr>
      <dgm:t>
        <a:bodyPr/>
        <a:lstStyle/>
        <a:p>
          <a:r>
            <a:rPr lang="zh-CN" altLang="en-US" sz="1200" dirty="0" smtClean="0">
              <a:solidFill>
                <a:prstClr val="black"/>
              </a:solidFill>
              <a:latin typeface="微软雅黑"/>
              <a:ea typeface="微软雅黑"/>
              <a:cs typeface="+mn-cs"/>
            </a:rPr>
            <a:t>生存金和红利转入及退保收取费用</a:t>
          </a:r>
          <a:endParaRPr lang="zh-CN" altLang="en-US" sz="1200" dirty="0">
            <a:solidFill>
              <a:sysClr val="windowText" lastClr="000000">
                <a:hueOff val="0"/>
                <a:satOff val="0"/>
                <a:lumOff val="0"/>
                <a:alphaOff val="0"/>
              </a:sysClr>
            </a:solidFill>
            <a:latin typeface="微软雅黑"/>
            <a:ea typeface="微软雅黑"/>
            <a:cs typeface="+mn-cs"/>
          </a:endParaRPr>
        </a:p>
      </dgm:t>
    </dgm:pt>
    <dgm:pt modelId="{1C65FD49-C37B-4ACB-A08D-255D2D340231}" type="parTrans" cxnId="{C0A4F0F2-B8FC-49AB-92E7-E6C1716EAEAA}">
      <dgm:prSet/>
      <dgm:spPr/>
      <dgm:t>
        <a:bodyPr/>
        <a:lstStyle/>
        <a:p>
          <a:endParaRPr lang="zh-CN" altLang="en-US"/>
        </a:p>
      </dgm:t>
    </dgm:pt>
    <dgm:pt modelId="{CBD9294E-CDEE-4936-805C-92923B47FB6A}" type="sibTrans" cxnId="{C0A4F0F2-B8FC-49AB-92E7-E6C1716EAEAA}">
      <dgm:prSet/>
      <dgm:spPr/>
      <dgm:t>
        <a:bodyPr/>
        <a:lstStyle/>
        <a:p>
          <a:endParaRPr lang="zh-CN" altLang="en-US"/>
        </a:p>
      </dgm:t>
    </dgm:pt>
    <dgm:pt modelId="{3B27A34D-7004-4A2F-AC5D-94513A557684}">
      <dgm:prSet phldrT="[文本]" custT="1"/>
      <dgm:spPr>
        <a:xfrm>
          <a:off x="6401429" y="4120231"/>
          <a:ext cx="2742558" cy="504983"/>
        </a:xfrm>
        <a:prstGeom prst="rect">
          <a:avLst/>
        </a:prstGeom>
        <a:noFill/>
        <a:ln>
          <a:noFill/>
        </a:ln>
        <a:effectLst/>
      </dgm:spPr>
      <dgm:t>
        <a:bodyPr/>
        <a:lstStyle/>
        <a:p>
          <a:r>
            <a:rPr lang="zh-CN" altLang="en-US" sz="1200" dirty="0" smtClean="0">
              <a:solidFill>
                <a:sysClr val="windowText" lastClr="000000">
                  <a:hueOff val="0"/>
                  <a:satOff val="0"/>
                  <a:lumOff val="0"/>
                  <a:alphaOff val="0"/>
                </a:sysClr>
              </a:solidFill>
              <a:latin typeface="微软雅黑"/>
              <a:ea typeface="微软雅黑"/>
              <a:cs typeface="+mn-cs"/>
            </a:rPr>
            <a:t>①转入初始费用公司会在保单条款中用万能持续交费奖励的形式返还客户</a:t>
          </a:r>
          <a:endParaRPr lang="en-US" altLang="zh-CN" sz="1200" dirty="0" smtClean="0">
            <a:solidFill>
              <a:sysClr val="windowText" lastClr="000000">
                <a:hueOff val="0"/>
                <a:satOff val="0"/>
                <a:lumOff val="0"/>
                <a:alphaOff val="0"/>
              </a:sysClr>
            </a:solidFill>
            <a:latin typeface="微软雅黑"/>
            <a:ea typeface="微软雅黑"/>
            <a:cs typeface="+mn-cs"/>
          </a:endParaRPr>
        </a:p>
        <a:p>
          <a:r>
            <a:rPr lang="zh-CN" altLang="zh-CN" sz="1200" dirty="0" smtClean="0">
              <a:solidFill>
                <a:sysClr val="windowText" lastClr="000000">
                  <a:hueOff val="0"/>
                  <a:satOff val="0"/>
                  <a:lumOff val="0"/>
                  <a:alphaOff val="0"/>
                </a:sysClr>
              </a:solidFill>
              <a:latin typeface="微软雅黑"/>
              <a:ea typeface="微软雅黑"/>
              <a:cs typeface="+mn-cs"/>
            </a:rPr>
            <a:t>②</a:t>
          </a:r>
          <a:r>
            <a:rPr lang="zh-CN" altLang="en-US" sz="1200" dirty="0" smtClean="0">
              <a:solidFill>
                <a:sysClr val="windowText" lastClr="000000">
                  <a:hueOff val="0"/>
                  <a:satOff val="0"/>
                  <a:lumOff val="0"/>
                  <a:alphaOff val="0"/>
                </a:sysClr>
              </a:solidFill>
              <a:latin typeface="微软雅黑"/>
              <a:ea typeface="微软雅黑"/>
              <a:cs typeface="+mn-cs"/>
            </a:rPr>
            <a:t>客户如需取用聚财宝，一般会在第</a:t>
          </a:r>
          <a:r>
            <a:rPr lang="en-US" altLang="zh-CN" sz="1200" dirty="0" smtClean="0">
              <a:solidFill>
                <a:sysClr val="windowText" lastClr="000000">
                  <a:hueOff val="0"/>
                  <a:satOff val="0"/>
                  <a:lumOff val="0"/>
                  <a:alphaOff val="0"/>
                </a:sysClr>
              </a:solidFill>
              <a:latin typeface="微软雅黑"/>
              <a:ea typeface="微软雅黑"/>
              <a:cs typeface="+mn-cs"/>
            </a:rPr>
            <a:t>5</a:t>
          </a:r>
          <a:r>
            <a:rPr lang="zh-CN" altLang="en-US" sz="1200" dirty="0" smtClean="0">
              <a:solidFill>
                <a:sysClr val="windowText" lastClr="000000">
                  <a:hueOff val="0"/>
                  <a:satOff val="0"/>
                  <a:lumOff val="0"/>
                  <a:alphaOff val="0"/>
                </a:sysClr>
              </a:solidFill>
              <a:latin typeface="微软雅黑"/>
              <a:ea typeface="微软雅黑"/>
              <a:cs typeface="+mn-cs"/>
            </a:rPr>
            <a:t>个保单年度及以后，退保无需收费</a:t>
          </a:r>
          <a:endParaRPr lang="en-US" altLang="zh-CN" sz="1200" dirty="0" smtClean="0">
            <a:solidFill>
              <a:sysClr val="windowText" lastClr="000000">
                <a:hueOff val="0"/>
                <a:satOff val="0"/>
                <a:lumOff val="0"/>
                <a:alphaOff val="0"/>
              </a:sysClr>
            </a:solidFill>
            <a:latin typeface="微软雅黑"/>
            <a:ea typeface="微软雅黑"/>
            <a:cs typeface="+mn-cs"/>
          </a:endParaRPr>
        </a:p>
        <a:p>
          <a:endParaRPr lang="zh-CN" altLang="en-US" sz="1200" dirty="0">
            <a:solidFill>
              <a:sysClr val="windowText" lastClr="000000">
                <a:hueOff val="0"/>
                <a:satOff val="0"/>
                <a:lumOff val="0"/>
                <a:alphaOff val="0"/>
              </a:sysClr>
            </a:solidFill>
            <a:latin typeface="微软雅黑"/>
            <a:ea typeface="微软雅黑"/>
            <a:cs typeface="+mn-cs"/>
          </a:endParaRPr>
        </a:p>
      </dgm:t>
    </dgm:pt>
    <dgm:pt modelId="{345C9A4E-E9F8-4567-831C-1FE71D906978}" type="sibTrans" cxnId="{9D016580-B3F9-4756-9FC9-8EEE7AA09424}">
      <dgm:prSet/>
      <dgm:spPr/>
      <dgm:t>
        <a:bodyPr/>
        <a:lstStyle/>
        <a:p>
          <a:endParaRPr lang="zh-CN" altLang="en-US"/>
        </a:p>
      </dgm:t>
    </dgm:pt>
    <dgm:pt modelId="{879EDCF0-B046-4F66-8176-B91E08CEB512}" type="parTrans" cxnId="{9D016580-B3F9-4756-9FC9-8EEE7AA09424}">
      <dgm:prSet/>
      <dgm:spPr/>
      <dgm:t>
        <a:bodyPr/>
        <a:lstStyle/>
        <a:p>
          <a:endParaRPr lang="zh-CN" altLang="en-US"/>
        </a:p>
      </dgm:t>
    </dgm:pt>
    <dgm:pt modelId="{5176B95B-3AD0-4A0A-A97A-52B4D6175D8A}" type="pres">
      <dgm:prSet presAssocID="{40EADF65-37C9-4BB6-B48D-EAFBE2AAFCB1}" presName="layout" presStyleCnt="0">
        <dgm:presLayoutVars>
          <dgm:chMax/>
          <dgm:chPref/>
          <dgm:dir/>
          <dgm:resizeHandles/>
        </dgm:presLayoutVars>
      </dgm:prSet>
      <dgm:spPr/>
      <dgm:t>
        <a:bodyPr/>
        <a:lstStyle/>
        <a:p>
          <a:endParaRPr lang="zh-CN" altLang="en-US"/>
        </a:p>
      </dgm:t>
    </dgm:pt>
    <dgm:pt modelId="{703C5AD8-03DF-42FC-A6CC-25D134F54319}" type="pres">
      <dgm:prSet presAssocID="{DF058FBA-E1D0-4A83-9C10-87BA480C08EE}" presName="root" presStyleCnt="0">
        <dgm:presLayoutVars>
          <dgm:chMax/>
          <dgm:chPref/>
        </dgm:presLayoutVars>
      </dgm:prSet>
      <dgm:spPr/>
    </dgm:pt>
    <dgm:pt modelId="{98F66B2C-4C13-41F5-9FB7-3E052CB35297}" type="pres">
      <dgm:prSet presAssocID="{DF058FBA-E1D0-4A83-9C10-87BA480C08EE}" presName="rootComposite" presStyleCnt="0">
        <dgm:presLayoutVars/>
      </dgm:prSet>
      <dgm:spPr/>
    </dgm:pt>
    <dgm:pt modelId="{5E42C64D-5684-459B-9F1D-0E69FF815CD5}" type="pres">
      <dgm:prSet presAssocID="{DF058FBA-E1D0-4A83-9C10-87BA480C08EE}" presName="ParentAccent" presStyleLbl="alignNode1" presStyleIdx="0" presStyleCnt="3"/>
      <dgm:spPr>
        <a:xfrm>
          <a:off x="1068" y="623249"/>
          <a:ext cx="2948987" cy="346939"/>
        </a:xfrm>
        <a:prstGeom prst="rect">
          <a:avLst/>
        </a:prstGeom>
        <a:gradFill rotWithShape="0">
          <a:gsLst>
            <a:gs pos="0">
              <a:srgbClr val="AD0101">
                <a:hueOff val="0"/>
                <a:satOff val="0"/>
                <a:lumOff val="0"/>
                <a:alphaOff val="0"/>
                <a:shade val="51000"/>
                <a:satMod val="130000"/>
              </a:srgbClr>
            </a:gs>
            <a:gs pos="80000">
              <a:srgbClr val="AD0101">
                <a:hueOff val="0"/>
                <a:satOff val="0"/>
                <a:lumOff val="0"/>
                <a:alphaOff val="0"/>
                <a:shade val="93000"/>
                <a:satMod val="130000"/>
              </a:srgbClr>
            </a:gs>
            <a:gs pos="100000">
              <a:srgbClr val="AD0101">
                <a:hueOff val="0"/>
                <a:satOff val="0"/>
                <a:lumOff val="0"/>
                <a:alphaOff val="0"/>
                <a:shade val="94000"/>
                <a:satMod val="135000"/>
              </a:srgbClr>
            </a:gs>
          </a:gsLst>
          <a:lin ang="16200000" scaled="0"/>
        </a:gradFill>
        <a:ln w="9525" cap="flat" cmpd="sng" algn="ctr">
          <a:solidFill>
            <a:srgbClr val="AD0101">
              <a:hueOff val="0"/>
              <a:satOff val="0"/>
              <a:lumOff val="0"/>
              <a:alphaOff val="0"/>
            </a:srgbClr>
          </a:solid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gm:spPr>
      <dgm:t>
        <a:bodyPr/>
        <a:lstStyle/>
        <a:p>
          <a:endParaRPr lang="zh-CN" altLang="en-US"/>
        </a:p>
      </dgm:t>
    </dgm:pt>
    <dgm:pt modelId="{56877184-6ACF-430A-9422-7E2A3F0D8FF0}" type="pres">
      <dgm:prSet presAssocID="{DF058FBA-E1D0-4A83-9C10-87BA480C08EE}" presName="ParentSmallAccent" presStyleLbl="fgAcc1" presStyleIdx="0" presStyleCnt="3"/>
      <dgm:spPr>
        <a:xfrm>
          <a:off x="1068" y="753546"/>
          <a:ext cx="216643" cy="216643"/>
        </a:xfrm>
        <a:prstGeom prst="rect">
          <a:avLst/>
        </a:prstGeom>
        <a:solidFill>
          <a:sysClr val="window" lastClr="FFFFFF">
            <a:alpha val="90000"/>
            <a:hueOff val="0"/>
            <a:satOff val="0"/>
            <a:lumOff val="0"/>
            <a:alphaOff val="0"/>
          </a:sysClr>
        </a:solidFill>
        <a:ln w="9525" cap="flat" cmpd="sng" algn="ctr">
          <a:solidFill>
            <a:srgbClr val="AD0101">
              <a:hueOff val="0"/>
              <a:satOff val="0"/>
              <a:lumOff val="0"/>
              <a:alphaOff val="0"/>
            </a:srgb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gm:spPr>
      <dgm:t>
        <a:bodyPr/>
        <a:lstStyle/>
        <a:p>
          <a:endParaRPr lang="zh-CN" altLang="en-US"/>
        </a:p>
      </dgm:t>
    </dgm:pt>
    <dgm:pt modelId="{36A3246D-5FB0-4089-A7E3-0E662637F215}" type="pres">
      <dgm:prSet presAssocID="{DF058FBA-E1D0-4A83-9C10-87BA480C08EE}" presName="Parent" presStyleLbl="revTx" presStyleIdx="0" presStyleCnt="17">
        <dgm:presLayoutVars>
          <dgm:chMax/>
          <dgm:chPref val="4"/>
          <dgm:bulletEnabled val="1"/>
        </dgm:presLayoutVars>
      </dgm:prSet>
      <dgm:spPr/>
      <dgm:t>
        <a:bodyPr/>
        <a:lstStyle/>
        <a:p>
          <a:endParaRPr lang="zh-CN" altLang="en-US"/>
        </a:p>
      </dgm:t>
    </dgm:pt>
    <dgm:pt modelId="{CD7830E9-C9E9-4E61-BEA4-33A82CA73C9E}" type="pres">
      <dgm:prSet presAssocID="{DF058FBA-E1D0-4A83-9C10-87BA480C08EE}" presName="childShape" presStyleCnt="0">
        <dgm:presLayoutVars>
          <dgm:chMax val="0"/>
          <dgm:chPref val="0"/>
        </dgm:presLayoutVars>
      </dgm:prSet>
      <dgm:spPr/>
    </dgm:pt>
    <dgm:pt modelId="{C3F01CAE-EFF4-4069-B031-0E825C2B17D3}" type="pres">
      <dgm:prSet presAssocID="{F9F682CE-00D5-40E7-A75D-A34F10F69B92}" presName="childComposite" presStyleCnt="0">
        <dgm:presLayoutVars>
          <dgm:chMax val="0"/>
          <dgm:chPref val="0"/>
        </dgm:presLayoutVars>
      </dgm:prSet>
      <dgm:spPr/>
    </dgm:pt>
    <dgm:pt modelId="{8C042616-6E19-4CAC-ADD2-4B5304A8E739}" type="pres">
      <dgm:prSet presAssocID="{F9F682CE-00D5-40E7-A75D-A34F10F69B92}" presName="ChildAccent" presStyleLbl="solidFgAcc1" presStyleIdx="0" presStyleCnt="14"/>
      <dgm:spPr>
        <a:xfrm>
          <a:off x="1068" y="1258535"/>
          <a:ext cx="216637" cy="216637"/>
        </a:xfrm>
        <a:prstGeom prst="rect">
          <a:avLst/>
        </a:prstGeom>
        <a:solidFill>
          <a:sysClr val="window" lastClr="FFFFFF">
            <a:hueOff val="0"/>
            <a:satOff val="0"/>
            <a:lumOff val="0"/>
            <a:alphaOff val="0"/>
          </a:sysClr>
        </a:solidFill>
        <a:ln w="9525" cap="flat" cmpd="sng" algn="ctr">
          <a:solidFill>
            <a:srgbClr val="AD0101">
              <a:hueOff val="0"/>
              <a:satOff val="0"/>
              <a:lumOff val="0"/>
              <a:alphaOff val="0"/>
            </a:srgb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gm:spPr>
      <dgm:t>
        <a:bodyPr/>
        <a:lstStyle/>
        <a:p>
          <a:endParaRPr lang="zh-CN" altLang="en-US"/>
        </a:p>
      </dgm:t>
    </dgm:pt>
    <dgm:pt modelId="{13CB20C6-064A-4925-99D3-2ECE6896BC31}" type="pres">
      <dgm:prSet presAssocID="{F9F682CE-00D5-40E7-A75D-A34F10F69B92}" presName="Child" presStyleLbl="revTx" presStyleIdx="1" presStyleCnt="17">
        <dgm:presLayoutVars>
          <dgm:chMax val="0"/>
          <dgm:chPref val="0"/>
          <dgm:bulletEnabled val="1"/>
        </dgm:presLayoutVars>
      </dgm:prSet>
      <dgm:spPr/>
      <dgm:t>
        <a:bodyPr/>
        <a:lstStyle/>
        <a:p>
          <a:endParaRPr lang="zh-CN" altLang="en-US"/>
        </a:p>
      </dgm:t>
    </dgm:pt>
    <dgm:pt modelId="{6A8BFBC2-5C70-45DB-90D3-8D0F3543A2A5}" type="pres">
      <dgm:prSet presAssocID="{D40C57AF-DFC4-4AEA-8ED3-4B9375A8224A}" presName="childComposite" presStyleCnt="0">
        <dgm:presLayoutVars>
          <dgm:chMax val="0"/>
          <dgm:chPref val="0"/>
        </dgm:presLayoutVars>
      </dgm:prSet>
      <dgm:spPr/>
    </dgm:pt>
    <dgm:pt modelId="{78FF077F-81B7-4AEE-89B0-3DC535CB38C8}" type="pres">
      <dgm:prSet presAssocID="{D40C57AF-DFC4-4AEA-8ED3-4B9375A8224A}" presName="ChildAccent" presStyleLbl="solidFgAcc1" presStyleIdx="1" presStyleCnt="14"/>
      <dgm:spPr>
        <a:xfrm>
          <a:off x="1068" y="1763518"/>
          <a:ext cx="216637" cy="216637"/>
        </a:xfrm>
        <a:prstGeom prst="rect">
          <a:avLst/>
        </a:prstGeom>
        <a:solidFill>
          <a:sysClr val="window" lastClr="FFFFFF">
            <a:hueOff val="0"/>
            <a:satOff val="0"/>
            <a:lumOff val="0"/>
            <a:alphaOff val="0"/>
          </a:sysClr>
        </a:solidFill>
        <a:ln w="9525" cap="flat" cmpd="sng" algn="ctr">
          <a:solidFill>
            <a:srgbClr val="AD0101">
              <a:hueOff val="0"/>
              <a:satOff val="0"/>
              <a:lumOff val="0"/>
              <a:alphaOff val="0"/>
            </a:srgb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gm:spPr>
      <dgm:t>
        <a:bodyPr/>
        <a:lstStyle/>
        <a:p>
          <a:endParaRPr lang="zh-CN" altLang="en-US"/>
        </a:p>
      </dgm:t>
    </dgm:pt>
    <dgm:pt modelId="{1508270C-319B-4A8D-812A-8C5230743C51}" type="pres">
      <dgm:prSet presAssocID="{D40C57AF-DFC4-4AEA-8ED3-4B9375A8224A}" presName="Child" presStyleLbl="revTx" presStyleIdx="2" presStyleCnt="17">
        <dgm:presLayoutVars>
          <dgm:chMax val="0"/>
          <dgm:chPref val="0"/>
          <dgm:bulletEnabled val="1"/>
        </dgm:presLayoutVars>
      </dgm:prSet>
      <dgm:spPr/>
      <dgm:t>
        <a:bodyPr/>
        <a:lstStyle/>
        <a:p>
          <a:endParaRPr lang="zh-CN" altLang="en-US"/>
        </a:p>
      </dgm:t>
    </dgm:pt>
    <dgm:pt modelId="{B6E19A04-2D11-4942-90F2-690B0519DE35}" type="pres">
      <dgm:prSet presAssocID="{673046CD-7149-493F-998C-52B241DA7D6A}" presName="childComposite" presStyleCnt="0">
        <dgm:presLayoutVars>
          <dgm:chMax val="0"/>
          <dgm:chPref val="0"/>
        </dgm:presLayoutVars>
      </dgm:prSet>
      <dgm:spPr/>
    </dgm:pt>
    <dgm:pt modelId="{C7CE8840-C716-497D-910B-BA121B5709D0}" type="pres">
      <dgm:prSet presAssocID="{673046CD-7149-493F-998C-52B241DA7D6A}" presName="ChildAccent" presStyleLbl="solidFgAcc1" presStyleIdx="2" presStyleCnt="14"/>
      <dgm:spPr>
        <a:xfrm>
          <a:off x="1068" y="2268502"/>
          <a:ext cx="216637" cy="216637"/>
        </a:xfrm>
        <a:prstGeom prst="rect">
          <a:avLst/>
        </a:prstGeom>
        <a:solidFill>
          <a:sysClr val="window" lastClr="FFFFFF">
            <a:hueOff val="0"/>
            <a:satOff val="0"/>
            <a:lumOff val="0"/>
            <a:alphaOff val="0"/>
          </a:sysClr>
        </a:solidFill>
        <a:ln w="9525" cap="flat" cmpd="sng" algn="ctr">
          <a:solidFill>
            <a:srgbClr val="AD0101">
              <a:hueOff val="0"/>
              <a:satOff val="0"/>
              <a:lumOff val="0"/>
              <a:alphaOff val="0"/>
            </a:srgb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gm:spPr>
      <dgm:t>
        <a:bodyPr/>
        <a:lstStyle/>
        <a:p>
          <a:endParaRPr lang="zh-CN" altLang="en-US"/>
        </a:p>
      </dgm:t>
    </dgm:pt>
    <dgm:pt modelId="{72B6A927-2DF2-4BFB-90F7-D2389B46EB4C}" type="pres">
      <dgm:prSet presAssocID="{673046CD-7149-493F-998C-52B241DA7D6A}" presName="Child" presStyleLbl="revTx" presStyleIdx="3" presStyleCnt="17">
        <dgm:presLayoutVars>
          <dgm:chMax val="0"/>
          <dgm:chPref val="0"/>
          <dgm:bulletEnabled val="1"/>
        </dgm:presLayoutVars>
      </dgm:prSet>
      <dgm:spPr/>
      <dgm:t>
        <a:bodyPr/>
        <a:lstStyle/>
        <a:p>
          <a:endParaRPr lang="zh-CN" altLang="en-US"/>
        </a:p>
      </dgm:t>
    </dgm:pt>
    <dgm:pt modelId="{2F7ED236-CD6F-4A1B-8B1A-4B38AD3FB3AB}" type="pres">
      <dgm:prSet presAssocID="{17211046-E92E-4065-A44B-88E9BD679CA6}" presName="childComposite" presStyleCnt="0">
        <dgm:presLayoutVars>
          <dgm:chMax val="0"/>
          <dgm:chPref val="0"/>
        </dgm:presLayoutVars>
      </dgm:prSet>
      <dgm:spPr/>
    </dgm:pt>
    <dgm:pt modelId="{E4697DE7-C872-4055-9216-041688D21FDD}" type="pres">
      <dgm:prSet presAssocID="{17211046-E92E-4065-A44B-88E9BD679CA6}" presName="ChildAccent" presStyleLbl="solidFgAcc1" presStyleIdx="3" presStyleCnt="14"/>
      <dgm:spPr>
        <a:xfrm>
          <a:off x="1068" y="2773486"/>
          <a:ext cx="216637" cy="216637"/>
        </a:xfrm>
        <a:prstGeom prst="rect">
          <a:avLst/>
        </a:prstGeom>
        <a:solidFill>
          <a:sysClr val="window" lastClr="FFFFFF">
            <a:hueOff val="0"/>
            <a:satOff val="0"/>
            <a:lumOff val="0"/>
            <a:alphaOff val="0"/>
          </a:sysClr>
        </a:solidFill>
        <a:ln w="9525" cap="flat" cmpd="sng" algn="ctr">
          <a:solidFill>
            <a:srgbClr val="AD0101">
              <a:hueOff val="0"/>
              <a:satOff val="0"/>
              <a:lumOff val="0"/>
              <a:alphaOff val="0"/>
            </a:srgb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gm:spPr>
      <dgm:t>
        <a:bodyPr/>
        <a:lstStyle/>
        <a:p>
          <a:endParaRPr lang="zh-CN" altLang="en-US"/>
        </a:p>
      </dgm:t>
    </dgm:pt>
    <dgm:pt modelId="{43842045-DAD3-4D6B-B457-ABA41C849C48}" type="pres">
      <dgm:prSet presAssocID="{17211046-E92E-4065-A44B-88E9BD679CA6}" presName="Child" presStyleLbl="revTx" presStyleIdx="4" presStyleCnt="17">
        <dgm:presLayoutVars>
          <dgm:chMax val="0"/>
          <dgm:chPref val="0"/>
          <dgm:bulletEnabled val="1"/>
        </dgm:presLayoutVars>
      </dgm:prSet>
      <dgm:spPr/>
      <dgm:t>
        <a:bodyPr/>
        <a:lstStyle/>
        <a:p>
          <a:endParaRPr lang="zh-CN" altLang="en-US"/>
        </a:p>
      </dgm:t>
    </dgm:pt>
    <dgm:pt modelId="{0D40C7BF-61C9-449F-9A11-E875A970A0C0}" type="pres">
      <dgm:prSet presAssocID="{3B27A34D-7004-4A2F-AC5D-94513A557684}" presName="childComposite" presStyleCnt="0">
        <dgm:presLayoutVars>
          <dgm:chMax val="0"/>
          <dgm:chPref val="0"/>
        </dgm:presLayoutVars>
      </dgm:prSet>
      <dgm:spPr/>
    </dgm:pt>
    <dgm:pt modelId="{9BD5F8F9-B448-4B26-8F92-2F797DA170B5}" type="pres">
      <dgm:prSet presAssocID="{3B27A34D-7004-4A2F-AC5D-94513A557684}" presName="ChildAccent" presStyleLbl="solidFgAcc1" presStyleIdx="4" presStyleCnt="14" custLinFactX="1400000" custLinFactY="-142698" custLinFactNeighborX="1454248" custLinFactNeighborY="-200000"/>
      <dgm:spPr>
        <a:xfrm>
          <a:off x="6184453" y="2536055"/>
          <a:ext cx="216637" cy="216637"/>
        </a:xfrm>
        <a:prstGeom prst="rect">
          <a:avLst/>
        </a:prstGeom>
        <a:solidFill>
          <a:sysClr val="window" lastClr="FFFFFF">
            <a:hueOff val="0"/>
            <a:satOff val="0"/>
            <a:lumOff val="0"/>
            <a:alphaOff val="0"/>
          </a:sysClr>
        </a:solidFill>
        <a:ln w="9525" cap="flat" cmpd="sng" algn="ctr">
          <a:solidFill>
            <a:srgbClr val="AD0101">
              <a:hueOff val="0"/>
              <a:satOff val="0"/>
              <a:lumOff val="0"/>
              <a:alphaOff val="0"/>
            </a:srgb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gm:spPr>
      <dgm:t>
        <a:bodyPr/>
        <a:lstStyle/>
        <a:p>
          <a:endParaRPr lang="zh-CN" altLang="en-US"/>
        </a:p>
      </dgm:t>
    </dgm:pt>
    <dgm:pt modelId="{EE13CCDE-3D74-4A00-86E2-038D95165EF6}" type="pres">
      <dgm:prSet presAssocID="{3B27A34D-7004-4A2F-AC5D-94513A557684}" presName="Child" presStyleLbl="revTx" presStyleIdx="5" presStyleCnt="17" custLinFactX="100000" custLinFactY="95241" custLinFactNeighborX="125845" custLinFactNeighborY="100000">
        <dgm:presLayoutVars>
          <dgm:chMax val="0"/>
          <dgm:chPref val="0"/>
          <dgm:bulletEnabled val="1"/>
        </dgm:presLayoutVars>
      </dgm:prSet>
      <dgm:spPr/>
      <dgm:t>
        <a:bodyPr/>
        <a:lstStyle/>
        <a:p>
          <a:endParaRPr lang="zh-CN" altLang="en-US"/>
        </a:p>
      </dgm:t>
    </dgm:pt>
    <dgm:pt modelId="{9FD3CCFB-FC68-484C-B511-93A64BCF06A2}" type="pres">
      <dgm:prSet presAssocID="{565222F5-DF20-47F6-8027-56D5B5653E46}" presName="childComposite" presStyleCnt="0">
        <dgm:presLayoutVars>
          <dgm:chMax val="0"/>
          <dgm:chPref val="0"/>
        </dgm:presLayoutVars>
      </dgm:prSet>
      <dgm:spPr/>
    </dgm:pt>
    <dgm:pt modelId="{806C10B5-6DDA-4686-ACB1-363ED4ED878A}" type="pres">
      <dgm:prSet presAssocID="{565222F5-DF20-47F6-8027-56D5B5653E46}" presName="ChildAccent" presStyleLbl="solidFgAcc1" presStyleIdx="5" presStyleCnt="14" custLinFactX="1400000" custLinFactNeighborX="1461381" custLinFactNeighborY="-10737"/>
      <dgm:spPr>
        <a:xfrm>
          <a:off x="6199906" y="3760192"/>
          <a:ext cx="216637" cy="216637"/>
        </a:xfrm>
        <a:prstGeom prst="rect">
          <a:avLst/>
        </a:prstGeom>
        <a:solidFill>
          <a:sysClr val="window" lastClr="FFFFFF">
            <a:hueOff val="0"/>
            <a:satOff val="0"/>
            <a:lumOff val="0"/>
            <a:alphaOff val="0"/>
          </a:sysClr>
        </a:solidFill>
        <a:ln w="9525" cap="flat" cmpd="sng" algn="ctr">
          <a:solidFill>
            <a:srgbClr val="AD0101">
              <a:hueOff val="0"/>
              <a:satOff val="0"/>
              <a:lumOff val="0"/>
              <a:alphaOff val="0"/>
            </a:srgb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gm:spPr>
      <dgm:t>
        <a:bodyPr/>
        <a:lstStyle/>
        <a:p>
          <a:endParaRPr lang="zh-CN" altLang="en-US"/>
        </a:p>
      </dgm:t>
    </dgm:pt>
    <dgm:pt modelId="{10F569C2-BB60-4430-A47A-2B58732A3123}" type="pres">
      <dgm:prSet presAssocID="{565222F5-DF20-47F6-8027-56D5B5653E46}" presName="Child" presStyleLbl="revTx" presStyleIdx="6" presStyleCnt="17" custLinFactY="-100000" custLinFactNeighborX="-332" custLinFactNeighborY="-100474">
        <dgm:presLayoutVars>
          <dgm:chMax val="0"/>
          <dgm:chPref val="0"/>
          <dgm:bulletEnabled val="1"/>
        </dgm:presLayoutVars>
      </dgm:prSet>
      <dgm:spPr/>
      <dgm:t>
        <a:bodyPr/>
        <a:lstStyle/>
        <a:p>
          <a:endParaRPr lang="zh-CN" altLang="en-US"/>
        </a:p>
      </dgm:t>
    </dgm:pt>
    <dgm:pt modelId="{AF36274D-C288-4986-AAF6-F7BEC29BB17E}" type="pres">
      <dgm:prSet presAssocID="{BFF11808-4D05-45EA-9C33-F21E45D5120B}" presName="childComposite" presStyleCnt="0">
        <dgm:presLayoutVars>
          <dgm:chMax val="0"/>
          <dgm:chPref val="0"/>
        </dgm:presLayoutVars>
      </dgm:prSet>
      <dgm:spPr/>
    </dgm:pt>
    <dgm:pt modelId="{88BD1F37-AEF1-4162-B679-B3A1234D77A1}" type="pres">
      <dgm:prSet presAssocID="{BFF11808-4D05-45EA-9C33-F21E45D5120B}" presName="ChildAccent" presStyleLbl="solidFgAcc1" presStyleIdx="6" presStyleCnt="14" custLinFactX="1400000" custLinFactY="-309181" custLinFactNeighborX="1454248" custLinFactNeighborY="-400000"/>
      <dgm:spPr>
        <a:xfrm>
          <a:off x="6184453" y="2752081"/>
          <a:ext cx="216637" cy="216637"/>
        </a:xfrm>
        <a:prstGeom prst="rect">
          <a:avLst/>
        </a:prstGeom>
        <a:solidFill>
          <a:sysClr val="window" lastClr="FFFFFF">
            <a:hueOff val="0"/>
            <a:satOff val="0"/>
            <a:lumOff val="0"/>
            <a:alphaOff val="0"/>
          </a:sysClr>
        </a:solidFill>
        <a:ln w="9525" cap="flat" cmpd="sng" algn="ctr">
          <a:solidFill>
            <a:srgbClr val="AD0101">
              <a:hueOff val="0"/>
              <a:satOff val="0"/>
              <a:lumOff val="0"/>
              <a:alphaOff val="0"/>
            </a:srgb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gm:spPr>
      <dgm:t>
        <a:bodyPr/>
        <a:lstStyle/>
        <a:p>
          <a:endParaRPr lang="zh-CN" altLang="en-US"/>
        </a:p>
      </dgm:t>
    </dgm:pt>
    <dgm:pt modelId="{C5E3DED8-8C77-4582-924C-73FF9FA52A2E}" type="pres">
      <dgm:prSet presAssocID="{BFF11808-4D05-45EA-9C33-F21E45D5120B}" presName="Child" presStyleLbl="revTx" presStyleIdx="7" presStyleCnt="17" custLinFactX="100000" custLinFactY="-100000" custLinFactNeighborX="126253" custLinFactNeighborY="-104392">
        <dgm:presLayoutVars>
          <dgm:chMax val="0"/>
          <dgm:chPref val="0"/>
          <dgm:bulletEnabled val="1"/>
        </dgm:presLayoutVars>
      </dgm:prSet>
      <dgm:spPr/>
      <dgm:t>
        <a:bodyPr/>
        <a:lstStyle/>
        <a:p>
          <a:endParaRPr lang="zh-CN" altLang="en-US"/>
        </a:p>
      </dgm:t>
    </dgm:pt>
    <dgm:pt modelId="{C2CA00C0-0DF5-4462-829E-7072C8CB07CC}" type="pres">
      <dgm:prSet presAssocID="{E0A3AC1B-E403-4498-B625-892EDEE95054}" presName="root" presStyleCnt="0">
        <dgm:presLayoutVars>
          <dgm:chMax/>
          <dgm:chPref/>
        </dgm:presLayoutVars>
      </dgm:prSet>
      <dgm:spPr/>
    </dgm:pt>
    <dgm:pt modelId="{57C753D9-5FC7-48EF-A33E-CC3BF8F01319}" type="pres">
      <dgm:prSet presAssocID="{E0A3AC1B-E403-4498-B625-892EDEE95054}" presName="rootComposite" presStyleCnt="0">
        <dgm:presLayoutVars/>
      </dgm:prSet>
      <dgm:spPr/>
    </dgm:pt>
    <dgm:pt modelId="{6502E4C8-11F0-4E49-820C-175E0D6F6B98}" type="pres">
      <dgm:prSet presAssocID="{E0A3AC1B-E403-4498-B625-892EDEE95054}" presName="ParentAccent" presStyleLbl="alignNode1" presStyleIdx="1" presStyleCnt="3"/>
      <dgm:spPr>
        <a:xfrm>
          <a:off x="3097506" y="623249"/>
          <a:ext cx="2948987" cy="346939"/>
        </a:xfrm>
        <a:prstGeom prst="rect">
          <a:avLst/>
        </a:prstGeom>
        <a:gradFill rotWithShape="0">
          <a:gsLst>
            <a:gs pos="0">
              <a:srgbClr val="AD0101">
                <a:hueOff val="0"/>
                <a:satOff val="0"/>
                <a:lumOff val="0"/>
                <a:alphaOff val="0"/>
                <a:shade val="51000"/>
                <a:satMod val="130000"/>
              </a:srgbClr>
            </a:gs>
            <a:gs pos="80000">
              <a:srgbClr val="AD0101">
                <a:hueOff val="0"/>
                <a:satOff val="0"/>
                <a:lumOff val="0"/>
                <a:alphaOff val="0"/>
                <a:shade val="93000"/>
                <a:satMod val="130000"/>
              </a:srgbClr>
            </a:gs>
            <a:gs pos="100000">
              <a:srgbClr val="AD0101">
                <a:hueOff val="0"/>
                <a:satOff val="0"/>
                <a:lumOff val="0"/>
                <a:alphaOff val="0"/>
                <a:shade val="94000"/>
                <a:satMod val="135000"/>
              </a:srgbClr>
            </a:gs>
          </a:gsLst>
          <a:lin ang="16200000" scaled="0"/>
        </a:gradFill>
        <a:ln w="9525" cap="flat" cmpd="sng" algn="ctr">
          <a:solidFill>
            <a:srgbClr val="AD0101">
              <a:hueOff val="0"/>
              <a:satOff val="0"/>
              <a:lumOff val="0"/>
              <a:alphaOff val="0"/>
            </a:srgbClr>
          </a:solid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gm:spPr>
      <dgm:t>
        <a:bodyPr/>
        <a:lstStyle/>
        <a:p>
          <a:endParaRPr lang="zh-CN" altLang="en-US"/>
        </a:p>
      </dgm:t>
    </dgm:pt>
    <dgm:pt modelId="{3F21EFEB-CC44-48E2-BE68-C87B19B11413}" type="pres">
      <dgm:prSet presAssocID="{E0A3AC1B-E403-4498-B625-892EDEE95054}" presName="ParentSmallAccent" presStyleLbl="fgAcc1" presStyleIdx="1" presStyleCnt="3"/>
      <dgm:spPr>
        <a:xfrm>
          <a:off x="3097506" y="753546"/>
          <a:ext cx="216643" cy="216643"/>
        </a:xfrm>
        <a:prstGeom prst="rect">
          <a:avLst/>
        </a:prstGeom>
        <a:solidFill>
          <a:sysClr val="window" lastClr="FFFFFF">
            <a:alpha val="90000"/>
            <a:hueOff val="0"/>
            <a:satOff val="0"/>
            <a:lumOff val="0"/>
            <a:alphaOff val="0"/>
          </a:sysClr>
        </a:solidFill>
        <a:ln w="9525" cap="flat" cmpd="sng" algn="ctr">
          <a:solidFill>
            <a:srgbClr val="AD0101">
              <a:hueOff val="0"/>
              <a:satOff val="0"/>
              <a:lumOff val="0"/>
              <a:alphaOff val="0"/>
            </a:srgb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gm:spPr>
      <dgm:t>
        <a:bodyPr/>
        <a:lstStyle/>
        <a:p>
          <a:endParaRPr lang="zh-CN" altLang="en-US"/>
        </a:p>
      </dgm:t>
    </dgm:pt>
    <dgm:pt modelId="{528DD506-25F2-490B-A557-9D1A17A42896}" type="pres">
      <dgm:prSet presAssocID="{E0A3AC1B-E403-4498-B625-892EDEE95054}" presName="Parent" presStyleLbl="revTx" presStyleIdx="8" presStyleCnt="17">
        <dgm:presLayoutVars>
          <dgm:chMax/>
          <dgm:chPref val="4"/>
          <dgm:bulletEnabled val="1"/>
        </dgm:presLayoutVars>
      </dgm:prSet>
      <dgm:spPr/>
      <dgm:t>
        <a:bodyPr/>
        <a:lstStyle/>
        <a:p>
          <a:endParaRPr lang="zh-CN" altLang="en-US"/>
        </a:p>
      </dgm:t>
    </dgm:pt>
    <dgm:pt modelId="{2E1A2B5B-E8C4-4C39-845E-35D50B3039A5}" type="pres">
      <dgm:prSet presAssocID="{E0A3AC1B-E403-4498-B625-892EDEE95054}" presName="childShape" presStyleCnt="0">
        <dgm:presLayoutVars>
          <dgm:chMax val="0"/>
          <dgm:chPref val="0"/>
        </dgm:presLayoutVars>
      </dgm:prSet>
      <dgm:spPr/>
    </dgm:pt>
    <dgm:pt modelId="{849E9C9A-AEF4-4362-B443-5B140BA3DE75}" type="pres">
      <dgm:prSet presAssocID="{E795780A-5576-44B5-A979-149258731B2C}" presName="childComposite" presStyleCnt="0">
        <dgm:presLayoutVars>
          <dgm:chMax val="0"/>
          <dgm:chPref val="0"/>
        </dgm:presLayoutVars>
      </dgm:prSet>
      <dgm:spPr/>
    </dgm:pt>
    <dgm:pt modelId="{0F318260-D14D-4545-9561-7E01F585AD38}" type="pres">
      <dgm:prSet presAssocID="{E795780A-5576-44B5-A979-149258731B2C}" presName="ChildAccent" presStyleLbl="solidFgAcc1" presStyleIdx="7" presStyleCnt="14"/>
      <dgm:spPr>
        <a:xfrm>
          <a:off x="3097506" y="1258535"/>
          <a:ext cx="216637" cy="216637"/>
        </a:xfrm>
        <a:prstGeom prst="rect">
          <a:avLst/>
        </a:prstGeom>
        <a:solidFill>
          <a:sysClr val="window" lastClr="FFFFFF">
            <a:hueOff val="0"/>
            <a:satOff val="0"/>
            <a:lumOff val="0"/>
            <a:alphaOff val="0"/>
          </a:sysClr>
        </a:solidFill>
        <a:ln w="9525" cap="flat" cmpd="sng" algn="ctr">
          <a:solidFill>
            <a:srgbClr val="AD0101">
              <a:hueOff val="0"/>
              <a:satOff val="0"/>
              <a:lumOff val="0"/>
              <a:alphaOff val="0"/>
            </a:srgb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gm:spPr>
      <dgm:t>
        <a:bodyPr/>
        <a:lstStyle/>
        <a:p>
          <a:endParaRPr lang="zh-CN" altLang="en-US"/>
        </a:p>
      </dgm:t>
    </dgm:pt>
    <dgm:pt modelId="{154DD94A-4FB0-4401-9478-F421D58AD0C6}" type="pres">
      <dgm:prSet presAssocID="{E795780A-5576-44B5-A979-149258731B2C}" presName="Child" presStyleLbl="revTx" presStyleIdx="9" presStyleCnt="17">
        <dgm:presLayoutVars>
          <dgm:chMax val="0"/>
          <dgm:chPref val="0"/>
          <dgm:bulletEnabled val="1"/>
        </dgm:presLayoutVars>
      </dgm:prSet>
      <dgm:spPr/>
      <dgm:t>
        <a:bodyPr/>
        <a:lstStyle/>
        <a:p>
          <a:endParaRPr lang="zh-CN" altLang="en-US"/>
        </a:p>
      </dgm:t>
    </dgm:pt>
    <dgm:pt modelId="{382B4CE1-2F50-4501-A651-91CB14F2ECE6}" type="pres">
      <dgm:prSet presAssocID="{331060F6-7B9F-4E15-9E6B-B969E3ED1539}" presName="childComposite" presStyleCnt="0">
        <dgm:presLayoutVars>
          <dgm:chMax val="0"/>
          <dgm:chPref val="0"/>
        </dgm:presLayoutVars>
      </dgm:prSet>
      <dgm:spPr/>
    </dgm:pt>
    <dgm:pt modelId="{76FF4463-28F4-4202-9AD6-57748AAF9E47}" type="pres">
      <dgm:prSet presAssocID="{331060F6-7B9F-4E15-9E6B-B969E3ED1539}" presName="ChildAccent" presStyleLbl="solidFgAcc1" presStyleIdx="8" presStyleCnt="14"/>
      <dgm:spPr>
        <a:xfrm>
          <a:off x="3097506" y="1763518"/>
          <a:ext cx="216637" cy="216637"/>
        </a:xfrm>
        <a:prstGeom prst="rect">
          <a:avLst/>
        </a:prstGeom>
        <a:solidFill>
          <a:sysClr val="window" lastClr="FFFFFF">
            <a:hueOff val="0"/>
            <a:satOff val="0"/>
            <a:lumOff val="0"/>
            <a:alphaOff val="0"/>
          </a:sysClr>
        </a:solidFill>
        <a:ln w="9525" cap="flat" cmpd="sng" algn="ctr">
          <a:solidFill>
            <a:srgbClr val="AD0101">
              <a:hueOff val="0"/>
              <a:satOff val="0"/>
              <a:lumOff val="0"/>
              <a:alphaOff val="0"/>
            </a:srgb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gm:spPr>
      <dgm:t>
        <a:bodyPr/>
        <a:lstStyle/>
        <a:p>
          <a:endParaRPr lang="zh-CN" altLang="en-US"/>
        </a:p>
      </dgm:t>
    </dgm:pt>
    <dgm:pt modelId="{3DCCCF0E-B048-41C6-8F94-8EA0CAAC2EE5}" type="pres">
      <dgm:prSet presAssocID="{331060F6-7B9F-4E15-9E6B-B969E3ED1539}" presName="Child" presStyleLbl="revTx" presStyleIdx="10" presStyleCnt="17">
        <dgm:presLayoutVars>
          <dgm:chMax val="0"/>
          <dgm:chPref val="0"/>
          <dgm:bulletEnabled val="1"/>
        </dgm:presLayoutVars>
      </dgm:prSet>
      <dgm:spPr/>
      <dgm:t>
        <a:bodyPr/>
        <a:lstStyle/>
        <a:p>
          <a:endParaRPr lang="zh-CN" altLang="en-US"/>
        </a:p>
      </dgm:t>
    </dgm:pt>
    <dgm:pt modelId="{BAB58D65-5545-4FA4-8EC0-0635C5A97DE9}" type="pres">
      <dgm:prSet presAssocID="{EA0E2096-1DF6-4698-BE41-054A7EC8E875}" presName="childComposite" presStyleCnt="0">
        <dgm:presLayoutVars>
          <dgm:chMax val="0"/>
          <dgm:chPref val="0"/>
        </dgm:presLayoutVars>
      </dgm:prSet>
      <dgm:spPr/>
    </dgm:pt>
    <dgm:pt modelId="{24CCBF5E-E108-46B7-BE9D-C468E246F0D5}" type="pres">
      <dgm:prSet presAssocID="{EA0E2096-1DF6-4698-BE41-054A7EC8E875}" presName="ChildAccent" presStyleLbl="solidFgAcc1" presStyleIdx="9" presStyleCnt="14"/>
      <dgm:spPr>
        <a:xfrm>
          <a:off x="3097506" y="2268502"/>
          <a:ext cx="216637" cy="216637"/>
        </a:xfrm>
        <a:prstGeom prst="rect">
          <a:avLst/>
        </a:prstGeom>
        <a:solidFill>
          <a:sysClr val="window" lastClr="FFFFFF">
            <a:hueOff val="0"/>
            <a:satOff val="0"/>
            <a:lumOff val="0"/>
            <a:alphaOff val="0"/>
          </a:sysClr>
        </a:solidFill>
        <a:ln w="9525" cap="flat" cmpd="sng" algn="ctr">
          <a:solidFill>
            <a:srgbClr val="AD0101">
              <a:hueOff val="0"/>
              <a:satOff val="0"/>
              <a:lumOff val="0"/>
              <a:alphaOff val="0"/>
            </a:srgb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gm:spPr>
      <dgm:t>
        <a:bodyPr/>
        <a:lstStyle/>
        <a:p>
          <a:endParaRPr lang="zh-CN" altLang="en-US"/>
        </a:p>
      </dgm:t>
    </dgm:pt>
    <dgm:pt modelId="{BAF97404-EF45-4F77-B578-BBED4F0643B9}" type="pres">
      <dgm:prSet presAssocID="{EA0E2096-1DF6-4698-BE41-054A7EC8E875}" presName="Child" presStyleLbl="revTx" presStyleIdx="11" presStyleCnt="17">
        <dgm:presLayoutVars>
          <dgm:chMax val="0"/>
          <dgm:chPref val="0"/>
          <dgm:bulletEnabled val="1"/>
        </dgm:presLayoutVars>
      </dgm:prSet>
      <dgm:spPr/>
      <dgm:t>
        <a:bodyPr/>
        <a:lstStyle/>
        <a:p>
          <a:endParaRPr lang="zh-CN" altLang="en-US"/>
        </a:p>
      </dgm:t>
    </dgm:pt>
    <dgm:pt modelId="{C295B5E0-134F-4511-A841-2F87121BD603}" type="pres">
      <dgm:prSet presAssocID="{FB006CCC-C7D7-409A-83A3-95AB3BC8BAA5}" presName="childComposite" presStyleCnt="0">
        <dgm:presLayoutVars>
          <dgm:chMax val="0"/>
          <dgm:chPref val="0"/>
        </dgm:presLayoutVars>
      </dgm:prSet>
      <dgm:spPr/>
    </dgm:pt>
    <dgm:pt modelId="{8D61A2E8-D4C5-4326-B168-E3688E4CF58C}" type="pres">
      <dgm:prSet presAssocID="{FB006CCC-C7D7-409A-83A3-95AB3BC8BAA5}" presName="ChildAccent" presStyleLbl="solidFgAcc1" presStyleIdx="10" presStyleCnt="14"/>
      <dgm:spPr>
        <a:xfrm>
          <a:off x="3097506" y="2773486"/>
          <a:ext cx="216637" cy="216637"/>
        </a:xfrm>
        <a:prstGeom prst="rect">
          <a:avLst/>
        </a:prstGeom>
        <a:solidFill>
          <a:sysClr val="window" lastClr="FFFFFF">
            <a:hueOff val="0"/>
            <a:satOff val="0"/>
            <a:lumOff val="0"/>
            <a:alphaOff val="0"/>
          </a:sysClr>
        </a:solidFill>
        <a:ln w="9525" cap="flat" cmpd="sng" algn="ctr">
          <a:solidFill>
            <a:srgbClr val="AD0101">
              <a:hueOff val="0"/>
              <a:satOff val="0"/>
              <a:lumOff val="0"/>
              <a:alphaOff val="0"/>
            </a:srgb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gm:spPr>
      <dgm:t>
        <a:bodyPr/>
        <a:lstStyle/>
        <a:p>
          <a:endParaRPr lang="zh-CN" altLang="en-US"/>
        </a:p>
      </dgm:t>
    </dgm:pt>
    <dgm:pt modelId="{B403A622-EF10-487F-BD74-99A84FFEA4EC}" type="pres">
      <dgm:prSet presAssocID="{FB006CCC-C7D7-409A-83A3-95AB3BC8BAA5}" presName="Child" presStyleLbl="revTx" presStyleIdx="12" presStyleCnt="17" custLinFactNeighborY="38387">
        <dgm:presLayoutVars>
          <dgm:chMax val="0"/>
          <dgm:chPref val="0"/>
          <dgm:bulletEnabled val="1"/>
        </dgm:presLayoutVars>
      </dgm:prSet>
      <dgm:spPr/>
      <dgm:t>
        <a:bodyPr/>
        <a:lstStyle/>
        <a:p>
          <a:endParaRPr lang="zh-CN" altLang="en-US"/>
        </a:p>
      </dgm:t>
    </dgm:pt>
    <dgm:pt modelId="{B1E54464-7402-4920-BBE6-7C9D8B3EC1FE}" type="pres">
      <dgm:prSet presAssocID="{87024A66-9F89-4C8C-9690-107241FCDDA4}" presName="childComposite" presStyleCnt="0">
        <dgm:presLayoutVars>
          <dgm:chMax val="0"/>
          <dgm:chPref val="0"/>
        </dgm:presLayoutVars>
      </dgm:prSet>
      <dgm:spPr/>
    </dgm:pt>
    <dgm:pt modelId="{9C363D22-3016-4495-B2DE-6D5FAE061CE0}" type="pres">
      <dgm:prSet presAssocID="{87024A66-9F89-4C8C-9690-107241FCDDA4}" presName="ChildAccent" presStyleLbl="solidFgAcc1" presStyleIdx="11" presStyleCnt="14" custLinFactX="700000" custLinFactY="-440997" custLinFactNeighborX="729285" custLinFactNeighborY="-500000"/>
      <dgm:spPr>
        <a:xfrm>
          <a:off x="6193880" y="1239912"/>
          <a:ext cx="216637" cy="216637"/>
        </a:xfrm>
        <a:prstGeom prst="rect">
          <a:avLst/>
        </a:prstGeom>
        <a:solidFill>
          <a:sysClr val="window" lastClr="FFFFFF">
            <a:hueOff val="0"/>
            <a:satOff val="0"/>
            <a:lumOff val="0"/>
            <a:alphaOff val="0"/>
          </a:sysClr>
        </a:solidFill>
        <a:ln w="9525" cap="flat" cmpd="sng" algn="ctr">
          <a:solidFill>
            <a:srgbClr val="AD0101">
              <a:hueOff val="0"/>
              <a:satOff val="0"/>
              <a:lumOff val="0"/>
              <a:alphaOff val="0"/>
            </a:srgb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gm:spPr>
      <dgm:t>
        <a:bodyPr/>
        <a:lstStyle/>
        <a:p>
          <a:endParaRPr lang="zh-CN" altLang="en-US"/>
        </a:p>
      </dgm:t>
    </dgm:pt>
    <dgm:pt modelId="{DFC168B0-AAE8-46D7-ADFA-60A6E85AF20F}" type="pres">
      <dgm:prSet presAssocID="{87024A66-9F89-4C8C-9690-107241FCDDA4}" presName="Child" presStyleLbl="revTx" presStyleIdx="13" presStyleCnt="17" custLinFactX="18387" custLinFactY="-10956" custLinFactNeighborX="100000" custLinFactNeighborY="-100000">
        <dgm:presLayoutVars>
          <dgm:chMax val="0"/>
          <dgm:chPref val="0"/>
          <dgm:bulletEnabled val="1"/>
        </dgm:presLayoutVars>
      </dgm:prSet>
      <dgm:spPr/>
      <dgm:t>
        <a:bodyPr/>
        <a:lstStyle/>
        <a:p>
          <a:endParaRPr lang="zh-CN" altLang="en-US"/>
        </a:p>
      </dgm:t>
    </dgm:pt>
    <dgm:pt modelId="{38F3D36C-1754-4076-A04E-BD1FE73B7201}" type="pres">
      <dgm:prSet presAssocID="{BBBB16D7-B2F9-4FF9-B14D-66467ADD3C14}" presName="childComposite" presStyleCnt="0">
        <dgm:presLayoutVars>
          <dgm:chMax val="0"/>
          <dgm:chPref val="0"/>
        </dgm:presLayoutVars>
      </dgm:prSet>
      <dgm:spPr/>
    </dgm:pt>
    <dgm:pt modelId="{F47F274A-9B94-4277-8CE6-709A1FC258D4}" type="pres">
      <dgm:prSet presAssocID="{BBBB16D7-B2F9-4FF9-B14D-66467ADD3C14}" presName="ChildAccent" presStyleLbl="solidFgAcc1" presStyleIdx="12" presStyleCnt="14" custLinFactX="700000" custLinFactY="-300000" custLinFactNeighborX="726849" custLinFactNeighborY="-382200"/>
      <dgm:spPr>
        <a:xfrm>
          <a:off x="6188602" y="2305549"/>
          <a:ext cx="216637" cy="216637"/>
        </a:xfrm>
        <a:prstGeom prst="rect">
          <a:avLst/>
        </a:prstGeom>
        <a:solidFill>
          <a:sysClr val="window" lastClr="FFFFFF">
            <a:hueOff val="0"/>
            <a:satOff val="0"/>
            <a:lumOff val="0"/>
            <a:alphaOff val="0"/>
          </a:sysClr>
        </a:solidFill>
        <a:ln w="9525" cap="flat" cmpd="sng" algn="ctr">
          <a:solidFill>
            <a:srgbClr val="AD0101">
              <a:hueOff val="0"/>
              <a:satOff val="0"/>
              <a:lumOff val="0"/>
              <a:alphaOff val="0"/>
            </a:srgb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gm:spPr>
      <dgm:t>
        <a:bodyPr/>
        <a:lstStyle/>
        <a:p>
          <a:endParaRPr lang="zh-CN" altLang="en-US"/>
        </a:p>
      </dgm:t>
    </dgm:pt>
    <dgm:pt modelId="{19A6601E-EE57-46FE-A10D-62E14AAD8B81}" type="pres">
      <dgm:prSet presAssocID="{BBBB16D7-B2F9-4FF9-B14D-66467ADD3C14}" presName="Child" presStyleLbl="revTx" presStyleIdx="14" presStyleCnt="17" custLinFactX="18387" custLinFactY="-100000" custLinFactNeighborX="100000" custLinFactNeighborY="-194629">
        <dgm:presLayoutVars>
          <dgm:chMax val="0"/>
          <dgm:chPref val="0"/>
          <dgm:bulletEnabled val="1"/>
        </dgm:presLayoutVars>
      </dgm:prSet>
      <dgm:spPr/>
      <dgm:t>
        <a:bodyPr/>
        <a:lstStyle/>
        <a:p>
          <a:endParaRPr lang="zh-CN" altLang="en-US"/>
        </a:p>
      </dgm:t>
    </dgm:pt>
    <dgm:pt modelId="{C9CF360E-3F58-40D9-ACE5-0C1CED71E736}" type="pres">
      <dgm:prSet presAssocID="{B506839B-9EE6-4A30-A654-37E47EA5D078}" presName="childComposite" presStyleCnt="0">
        <dgm:presLayoutVars>
          <dgm:chMax val="0"/>
          <dgm:chPref val="0"/>
        </dgm:presLayoutVars>
      </dgm:prSet>
      <dgm:spPr/>
    </dgm:pt>
    <dgm:pt modelId="{1C7EAE3B-6135-4189-91A7-B12D50F37DD3}" type="pres">
      <dgm:prSet presAssocID="{B506839B-9EE6-4A30-A654-37E47EA5D078}" presName="ChildAccent" presStyleLbl="solidFgAcc1" presStyleIdx="13" presStyleCnt="14" custLinFactX="700000" custLinFactY="-566882" custLinFactNeighborX="727637" custLinFactNeighborY="-600000"/>
      <dgm:spPr>
        <a:xfrm>
          <a:off x="6190309" y="1760527"/>
          <a:ext cx="216637" cy="216637"/>
        </a:xfrm>
        <a:prstGeom prst="rect">
          <a:avLst/>
        </a:prstGeom>
        <a:solidFill>
          <a:sysClr val="window" lastClr="FFFFFF">
            <a:hueOff val="0"/>
            <a:satOff val="0"/>
            <a:lumOff val="0"/>
            <a:alphaOff val="0"/>
          </a:sysClr>
        </a:solidFill>
        <a:ln w="9525" cap="flat" cmpd="sng" algn="ctr">
          <a:solidFill>
            <a:srgbClr val="AD0101">
              <a:hueOff val="0"/>
              <a:satOff val="0"/>
              <a:lumOff val="0"/>
              <a:alphaOff val="0"/>
            </a:srgb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gm:spPr>
      <dgm:t>
        <a:bodyPr/>
        <a:lstStyle/>
        <a:p>
          <a:endParaRPr lang="zh-CN" altLang="en-US"/>
        </a:p>
      </dgm:t>
    </dgm:pt>
    <dgm:pt modelId="{D90C3E2A-0A8C-45D1-87FA-5A55BAD0198D}" type="pres">
      <dgm:prSet presAssocID="{B506839B-9EE6-4A30-A654-37E47EA5D078}" presName="Child" presStyleLbl="revTx" presStyleIdx="15" presStyleCnt="17" custLinFactX="12942" custLinFactY="-203840" custLinFactNeighborX="100000" custLinFactNeighborY="-300000">
        <dgm:presLayoutVars>
          <dgm:chMax val="0"/>
          <dgm:chPref val="0"/>
          <dgm:bulletEnabled val="1"/>
        </dgm:presLayoutVars>
      </dgm:prSet>
      <dgm:spPr/>
      <dgm:t>
        <a:bodyPr/>
        <a:lstStyle/>
        <a:p>
          <a:endParaRPr lang="zh-CN" altLang="en-US"/>
        </a:p>
      </dgm:t>
    </dgm:pt>
    <dgm:pt modelId="{51B4F748-C7A7-411D-A916-93BAF57F06F2}" type="pres">
      <dgm:prSet presAssocID="{20EA021A-28CB-4328-B4FD-C9F540527A4E}" presName="root" presStyleCnt="0">
        <dgm:presLayoutVars>
          <dgm:chMax/>
          <dgm:chPref/>
        </dgm:presLayoutVars>
      </dgm:prSet>
      <dgm:spPr/>
    </dgm:pt>
    <dgm:pt modelId="{58D95312-8BB2-4801-A219-B6EC3F6DE6A8}" type="pres">
      <dgm:prSet presAssocID="{20EA021A-28CB-4328-B4FD-C9F540527A4E}" presName="rootComposite" presStyleCnt="0">
        <dgm:presLayoutVars/>
      </dgm:prSet>
      <dgm:spPr/>
    </dgm:pt>
    <dgm:pt modelId="{B7873FCC-9118-46BE-B942-5CF61F7C078E}" type="pres">
      <dgm:prSet presAssocID="{20EA021A-28CB-4328-B4FD-C9F540527A4E}" presName="ParentAccent" presStyleLbl="alignNode1" presStyleIdx="2" presStyleCnt="3"/>
      <dgm:spPr>
        <a:xfrm>
          <a:off x="6193943" y="623249"/>
          <a:ext cx="2948987" cy="346939"/>
        </a:xfrm>
        <a:prstGeom prst="rect">
          <a:avLst/>
        </a:prstGeom>
        <a:gradFill rotWithShape="0">
          <a:gsLst>
            <a:gs pos="0">
              <a:srgbClr val="AD0101">
                <a:hueOff val="0"/>
                <a:satOff val="0"/>
                <a:lumOff val="0"/>
                <a:alphaOff val="0"/>
                <a:shade val="51000"/>
                <a:satMod val="130000"/>
              </a:srgbClr>
            </a:gs>
            <a:gs pos="80000">
              <a:srgbClr val="AD0101">
                <a:hueOff val="0"/>
                <a:satOff val="0"/>
                <a:lumOff val="0"/>
                <a:alphaOff val="0"/>
                <a:shade val="93000"/>
                <a:satMod val="130000"/>
              </a:srgbClr>
            </a:gs>
            <a:gs pos="100000">
              <a:srgbClr val="AD0101">
                <a:hueOff val="0"/>
                <a:satOff val="0"/>
                <a:lumOff val="0"/>
                <a:alphaOff val="0"/>
                <a:shade val="94000"/>
                <a:satMod val="135000"/>
              </a:srgbClr>
            </a:gs>
          </a:gsLst>
          <a:lin ang="16200000" scaled="0"/>
        </a:gradFill>
        <a:ln w="9525" cap="flat" cmpd="sng" algn="ctr">
          <a:solidFill>
            <a:srgbClr val="AD0101">
              <a:hueOff val="0"/>
              <a:satOff val="0"/>
              <a:lumOff val="0"/>
              <a:alphaOff val="0"/>
            </a:srgbClr>
          </a:solid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gm:spPr>
      <dgm:t>
        <a:bodyPr/>
        <a:lstStyle/>
        <a:p>
          <a:endParaRPr lang="zh-CN" altLang="en-US"/>
        </a:p>
      </dgm:t>
    </dgm:pt>
    <dgm:pt modelId="{2754BCE5-7371-40FB-9929-B2425AE104EA}" type="pres">
      <dgm:prSet presAssocID="{20EA021A-28CB-4328-B4FD-C9F540527A4E}" presName="ParentSmallAccent" presStyleLbl="fgAcc1" presStyleIdx="2" presStyleCnt="3"/>
      <dgm:spPr>
        <a:xfrm>
          <a:off x="6193943" y="753546"/>
          <a:ext cx="216643" cy="216643"/>
        </a:xfrm>
        <a:prstGeom prst="rect">
          <a:avLst/>
        </a:prstGeom>
        <a:solidFill>
          <a:sysClr val="window" lastClr="FFFFFF">
            <a:alpha val="90000"/>
            <a:hueOff val="0"/>
            <a:satOff val="0"/>
            <a:lumOff val="0"/>
            <a:alphaOff val="0"/>
          </a:sysClr>
        </a:solidFill>
        <a:ln w="9525" cap="flat" cmpd="sng" algn="ctr">
          <a:solidFill>
            <a:srgbClr val="AD0101">
              <a:hueOff val="0"/>
              <a:satOff val="0"/>
              <a:lumOff val="0"/>
              <a:alphaOff val="0"/>
            </a:srgb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gm:spPr>
      <dgm:t>
        <a:bodyPr/>
        <a:lstStyle/>
        <a:p>
          <a:endParaRPr lang="zh-CN" altLang="en-US"/>
        </a:p>
      </dgm:t>
    </dgm:pt>
    <dgm:pt modelId="{58B5C4D8-CC54-4457-A517-C98D96CD4A12}" type="pres">
      <dgm:prSet presAssocID="{20EA021A-28CB-4328-B4FD-C9F540527A4E}" presName="Parent" presStyleLbl="revTx" presStyleIdx="16" presStyleCnt="17">
        <dgm:presLayoutVars>
          <dgm:chMax/>
          <dgm:chPref val="4"/>
          <dgm:bulletEnabled val="1"/>
        </dgm:presLayoutVars>
      </dgm:prSet>
      <dgm:spPr/>
      <dgm:t>
        <a:bodyPr/>
        <a:lstStyle/>
        <a:p>
          <a:endParaRPr lang="zh-CN" altLang="en-US"/>
        </a:p>
      </dgm:t>
    </dgm:pt>
    <dgm:pt modelId="{E902C4AE-E850-4E1B-A8B9-BE052CC1195C}" type="pres">
      <dgm:prSet presAssocID="{20EA021A-28CB-4328-B4FD-C9F540527A4E}" presName="childShape" presStyleCnt="0">
        <dgm:presLayoutVars>
          <dgm:chMax val="0"/>
          <dgm:chPref val="0"/>
        </dgm:presLayoutVars>
      </dgm:prSet>
      <dgm:spPr/>
    </dgm:pt>
  </dgm:ptLst>
  <dgm:cxnLst>
    <dgm:cxn modelId="{0D075B3F-76B2-4BEC-917A-5F9B510001C3}" type="presOf" srcId="{F9F682CE-00D5-40E7-A75D-A34F10F69B92}" destId="{13CB20C6-064A-4925-99D3-2ECE6896BC31}" srcOrd="0" destOrd="0" presId="urn:microsoft.com/office/officeart/2008/layout/SquareAccentList"/>
    <dgm:cxn modelId="{A9C7EFDE-0DF0-4F35-A68C-666087F45EC8}" srcId="{E0A3AC1B-E403-4498-B625-892EDEE95054}" destId="{EA0E2096-1DF6-4698-BE41-054A7EC8E875}" srcOrd="2" destOrd="0" parTransId="{F09614E0-A063-4205-BD20-E1974B59A0D8}" sibTransId="{01C7492F-F674-4530-A98A-34845CC8B5AE}"/>
    <dgm:cxn modelId="{E95CBCBF-1733-4EB5-AD2B-72C3CE0FAD45}" type="presOf" srcId="{DF058FBA-E1D0-4A83-9C10-87BA480C08EE}" destId="{36A3246D-5FB0-4089-A7E3-0E662637F215}" srcOrd="0" destOrd="0" presId="urn:microsoft.com/office/officeart/2008/layout/SquareAccentList"/>
    <dgm:cxn modelId="{C0A4F0F2-B8FC-49AB-92E7-E6C1716EAEAA}" srcId="{DF058FBA-E1D0-4A83-9C10-87BA480C08EE}" destId="{565222F5-DF20-47F6-8027-56D5B5653E46}" srcOrd="5" destOrd="0" parTransId="{1C65FD49-C37B-4ACB-A08D-255D2D340231}" sibTransId="{CBD9294E-CDEE-4936-805C-92923B47FB6A}"/>
    <dgm:cxn modelId="{C31A5F01-4EDC-4603-B8FA-70DEDD1D331D}" type="presOf" srcId="{20EA021A-28CB-4328-B4FD-C9F540527A4E}" destId="{58B5C4D8-CC54-4457-A517-C98D96CD4A12}" srcOrd="0" destOrd="0" presId="urn:microsoft.com/office/officeart/2008/layout/SquareAccentList"/>
    <dgm:cxn modelId="{CEE52B85-914D-48B0-9DA7-176CF123267B}" type="presOf" srcId="{87024A66-9F89-4C8C-9690-107241FCDDA4}" destId="{DFC168B0-AAE8-46D7-ADFA-60A6E85AF20F}" srcOrd="0" destOrd="0" presId="urn:microsoft.com/office/officeart/2008/layout/SquareAccentList"/>
    <dgm:cxn modelId="{B8777ABB-BBA4-46CA-8CAD-C172286A869A}" srcId="{E0A3AC1B-E403-4498-B625-892EDEE95054}" destId="{BBBB16D7-B2F9-4FF9-B14D-66467ADD3C14}" srcOrd="5" destOrd="0" parTransId="{564A6E2A-5B9B-4366-BF21-EC83A9A47850}" sibTransId="{8AA96F8C-E1C7-40EA-85E3-A4DBC7BDCD81}"/>
    <dgm:cxn modelId="{43E8C035-A8E8-486C-8D22-EED33B6118AB}" type="presOf" srcId="{B506839B-9EE6-4A30-A654-37E47EA5D078}" destId="{D90C3E2A-0A8C-45D1-87FA-5A55BAD0198D}" srcOrd="0" destOrd="0" presId="urn:microsoft.com/office/officeart/2008/layout/SquareAccentList"/>
    <dgm:cxn modelId="{EA28949A-45B4-42F1-B8C5-0B88C590E3FB}" srcId="{E0A3AC1B-E403-4498-B625-892EDEE95054}" destId="{B506839B-9EE6-4A30-A654-37E47EA5D078}" srcOrd="6" destOrd="0" parTransId="{A08D0DDC-43CF-41CE-B039-A40471E0454E}" sibTransId="{BDDCF37F-0F0D-491A-A2BA-0931C5BAFDF7}"/>
    <dgm:cxn modelId="{6BDA5C10-29A5-4788-82A0-4D89C2C9250B}" srcId="{40EADF65-37C9-4BB6-B48D-EAFBE2AAFCB1}" destId="{DF058FBA-E1D0-4A83-9C10-87BA480C08EE}" srcOrd="0" destOrd="0" parTransId="{10677E3A-1349-4C3E-B45F-B488C5673BB5}" sibTransId="{43CB0206-4D2A-4B60-8385-3630B5E0B798}"/>
    <dgm:cxn modelId="{ECAD6534-BF32-4EF1-8744-9F066D167261}" type="presOf" srcId="{40EADF65-37C9-4BB6-B48D-EAFBE2AAFCB1}" destId="{5176B95B-3AD0-4A0A-A97A-52B4D6175D8A}" srcOrd="0" destOrd="0" presId="urn:microsoft.com/office/officeart/2008/layout/SquareAccentList"/>
    <dgm:cxn modelId="{73468D41-58F8-4C5B-8F69-BD261C79B025}" srcId="{E0A3AC1B-E403-4498-B625-892EDEE95054}" destId="{331060F6-7B9F-4E15-9E6B-B969E3ED1539}" srcOrd="1" destOrd="0" parTransId="{3A1C0C53-F9DD-4F36-8ACA-F1AEBFD9AB6D}" sibTransId="{75BB846B-43AF-4DA9-A16B-B9DF17717270}"/>
    <dgm:cxn modelId="{D5D1C700-B0A8-42F8-A3AC-E1A825848A81}" type="presOf" srcId="{17211046-E92E-4065-A44B-88E9BD679CA6}" destId="{43842045-DAD3-4D6B-B457-ABA41C849C48}" srcOrd="0" destOrd="0" presId="urn:microsoft.com/office/officeart/2008/layout/SquareAccentList"/>
    <dgm:cxn modelId="{84251705-E44F-43F4-9AE2-A622CD803937}" srcId="{E0A3AC1B-E403-4498-B625-892EDEE95054}" destId="{87024A66-9F89-4C8C-9690-107241FCDDA4}" srcOrd="4" destOrd="0" parTransId="{C808E6C0-0F95-4033-BA26-00BD088E7094}" sibTransId="{591B4130-9323-4438-8363-22D8C9886BB3}"/>
    <dgm:cxn modelId="{44DC23BF-7567-4976-B8E8-D489A83B1E43}" type="presOf" srcId="{BBBB16D7-B2F9-4FF9-B14D-66467ADD3C14}" destId="{19A6601E-EE57-46FE-A10D-62E14AAD8B81}" srcOrd="0" destOrd="0" presId="urn:microsoft.com/office/officeart/2008/layout/SquareAccentList"/>
    <dgm:cxn modelId="{2A6E9F88-B765-404F-84D3-BEB8C8A2D6FD}" srcId="{E0A3AC1B-E403-4498-B625-892EDEE95054}" destId="{E795780A-5576-44B5-A979-149258731B2C}" srcOrd="0" destOrd="0" parTransId="{50E61A66-1DB3-48A2-9717-79D4D48B3C87}" sibTransId="{231B0CB8-C42C-4F66-91D9-3CCE50149EC7}"/>
    <dgm:cxn modelId="{EC323F2A-59EA-4664-B34F-BBAB0EF6F45A}" type="presOf" srcId="{FB006CCC-C7D7-409A-83A3-95AB3BC8BAA5}" destId="{B403A622-EF10-487F-BD74-99A84FFEA4EC}" srcOrd="0" destOrd="0" presId="urn:microsoft.com/office/officeart/2008/layout/SquareAccentList"/>
    <dgm:cxn modelId="{3A969662-8FBE-4A59-BD58-650C569B55C8}" srcId="{E0A3AC1B-E403-4498-B625-892EDEE95054}" destId="{FB006CCC-C7D7-409A-83A3-95AB3BC8BAA5}" srcOrd="3" destOrd="0" parTransId="{68E8710E-A891-4AC4-9ECE-63408FD089DB}" sibTransId="{A7610D8B-B73B-4356-BE97-B7A9F4DA6E48}"/>
    <dgm:cxn modelId="{2244BD90-0036-4C9C-9B4B-308BC7BF9DF3}" type="presOf" srcId="{E0A3AC1B-E403-4498-B625-892EDEE95054}" destId="{528DD506-25F2-490B-A557-9D1A17A42896}" srcOrd="0" destOrd="0" presId="urn:microsoft.com/office/officeart/2008/layout/SquareAccentList"/>
    <dgm:cxn modelId="{6118434E-F336-4846-8DC7-0CE3E6C0045A}" srcId="{DF058FBA-E1D0-4A83-9C10-87BA480C08EE}" destId="{F9F682CE-00D5-40E7-A75D-A34F10F69B92}" srcOrd="0" destOrd="0" parTransId="{71CB447B-888F-4942-A42B-8908E8EBDBB6}" sibTransId="{59684343-677A-4E1E-A90F-BCB0EEC4E961}"/>
    <dgm:cxn modelId="{16263EC2-3D66-4C62-8623-8245B921F022}" srcId="{DF058FBA-E1D0-4A83-9C10-87BA480C08EE}" destId="{673046CD-7149-493F-998C-52B241DA7D6A}" srcOrd="2" destOrd="0" parTransId="{34F5C5F7-7798-40FF-B401-9B430A92DF36}" sibTransId="{DB37A36E-9332-40AC-9D22-8D1C61AD9688}"/>
    <dgm:cxn modelId="{DF830EC1-3891-4771-A00E-9E002423D32C}" type="presOf" srcId="{D40C57AF-DFC4-4AEA-8ED3-4B9375A8224A}" destId="{1508270C-319B-4A8D-812A-8C5230743C51}" srcOrd="0" destOrd="0" presId="urn:microsoft.com/office/officeart/2008/layout/SquareAccentList"/>
    <dgm:cxn modelId="{76AE46E2-3874-4C98-AB57-CEAC9439A6C6}" srcId="{DF058FBA-E1D0-4A83-9C10-87BA480C08EE}" destId="{BFF11808-4D05-45EA-9C33-F21E45D5120B}" srcOrd="6" destOrd="0" parTransId="{2FF22402-558E-4847-B84B-7E1E4E25F74A}" sibTransId="{59838F3B-A843-4292-A7E0-848533CFC831}"/>
    <dgm:cxn modelId="{3CF4A909-7C5A-4141-8573-B3E920B4D9FA}" type="presOf" srcId="{BFF11808-4D05-45EA-9C33-F21E45D5120B}" destId="{C5E3DED8-8C77-4582-924C-73FF9FA52A2E}" srcOrd="0" destOrd="0" presId="urn:microsoft.com/office/officeart/2008/layout/SquareAccentList"/>
    <dgm:cxn modelId="{23B8538C-4AE0-48D2-85AF-327FCA0B77D0}" srcId="{DF058FBA-E1D0-4A83-9C10-87BA480C08EE}" destId="{17211046-E92E-4065-A44B-88E9BD679CA6}" srcOrd="3" destOrd="0" parTransId="{F8684EB9-8E44-422F-ACDA-6013A989DF3E}" sibTransId="{8C90814F-7CFE-4DF9-9FFB-77DC038169DD}"/>
    <dgm:cxn modelId="{40101D88-4F7E-4A8B-88E4-6CB1C4993966}" type="presOf" srcId="{331060F6-7B9F-4E15-9E6B-B969E3ED1539}" destId="{3DCCCF0E-B048-41C6-8F94-8EA0CAAC2EE5}" srcOrd="0" destOrd="0" presId="urn:microsoft.com/office/officeart/2008/layout/SquareAccentList"/>
    <dgm:cxn modelId="{056AFF75-E969-4E25-9828-DB42FFEF93AB}" type="presOf" srcId="{673046CD-7149-493F-998C-52B241DA7D6A}" destId="{72B6A927-2DF2-4BFB-90F7-D2389B46EB4C}" srcOrd="0" destOrd="0" presId="urn:microsoft.com/office/officeart/2008/layout/SquareAccentList"/>
    <dgm:cxn modelId="{238134F3-49A2-4734-9B09-9E4DD6E72BD5}" srcId="{40EADF65-37C9-4BB6-B48D-EAFBE2AAFCB1}" destId="{20EA021A-28CB-4328-B4FD-C9F540527A4E}" srcOrd="2" destOrd="0" parTransId="{2D14B670-3F0F-43D5-AD26-827398C06D30}" sibTransId="{2CB55EE3-9998-4D8F-8B9C-4F846732B38F}"/>
    <dgm:cxn modelId="{E02EBB61-444A-4E7B-9B72-567F437BA12E}" type="presOf" srcId="{565222F5-DF20-47F6-8027-56D5B5653E46}" destId="{10F569C2-BB60-4430-A47A-2B58732A3123}" srcOrd="0" destOrd="0" presId="urn:microsoft.com/office/officeart/2008/layout/SquareAccentList"/>
    <dgm:cxn modelId="{DFFBC18F-7956-41CC-891F-A0680AE33269}" srcId="{DF058FBA-E1D0-4A83-9C10-87BA480C08EE}" destId="{D40C57AF-DFC4-4AEA-8ED3-4B9375A8224A}" srcOrd="1" destOrd="0" parTransId="{CBE15EA7-7A96-4EDA-AA1A-3F7A4B40BEBB}" sibTransId="{E7410C34-66CD-4775-92CE-388DB7E3D8E2}"/>
    <dgm:cxn modelId="{AA249F00-5F85-40BD-BFB2-10E8A44CEAFB}" srcId="{40EADF65-37C9-4BB6-B48D-EAFBE2AAFCB1}" destId="{E0A3AC1B-E403-4498-B625-892EDEE95054}" srcOrd="1" destOrd="0" parTransId="{85E008E2-D4E5-49C9-9291-C285CA2325E7}" sibTransId="{20F8696C-4849-4262-853F-CCFEF392160A}"/>
    <dgm:cxn modelId="{3DE0FFC0-0AED-439E-8719-B9AF224D1465}" type="presOf" srcId="{E795780A-5576-44B5-A979-149258731B2C}" destId="{154DD94A-4FB0-4401-9478-F421D58AD0C6}" srcOrd="0" destOrd="0" presId="urn:microsoft.com/office/officeart/2008/layout/SquareAccentList"/>
    <dgm:cxn modelId="{2679774E-AA89-412A-AD16-02160E818D15}" type="presOf" srcId="{3B27A34D-7004-4A2F-AC5D-94513A557684}" destId="{EE13CCDE-3D74-4A00-86E2-038D95165EF6}" srcOrd="0" destOrd="0" presId="urn:microsoft.com/office/officeart/2008/layout/SquareAccentList"/>
    <dgm:cxn modelId="{9D016580-B3F9-4756-9FC9-8EEE7AA09424}" srcId="{DF058FBA-E1D0-4A83-9C10-87BA480C08EE}" destId="{3B27A34D-7004-4A2F-AC5D-94513A557684}" srcOrd="4" destOrd="0" parTransId="{879EDCF0-B046-4F66-8176-B91E08CEB512}" sibTransId="{345C9A4E-E9F8-4567-831C-1FE71D906978}"/>
    <dgm:cxn modelId="{9148BEBE-0126-4FF6-BB39-5D9DB8C7C6A4}" type="presOf" srcId="{EA0E2096-1DF6-4698-BE41-054A7EC8E875}" destId="{BAF97404-EF45-4F77-B578-BBED4F0643B9}" srcOrd="0" destOrd="0" presId="urn:microsoft.com/office/officeart/2008/layout/SquareAccentList"/>
    <dgm:cxn modelId="{46969A5A-327E-425B-904F-26CD8E96572D}" type="presParOf" srcId="{5176B95B-3AD0-4A0A-A97A-52B4D6175D8A}" destId="{703C5AD8-03DF-42FC-A6CC-25D134F54319}" srcOrd="0" destOrd="0" presId="urn:microsoft.com/office/officeart/2008/layout/SquareAccentList"/>
    <dgm:cxn modelId="{B8DC0883-19E1-494F-8A47-E8F80EF911D6}" type="presParOf" srcId="{703C5AD8-03DF-42FC-A6CC-25D134F54319}" destId="{98F66B2C-4C13-41F5-9FB7-3E052CB35297}" srcOrd="0" destOrd="0" presId="urn:microsoft.com/office/officeart/2008/layout/SquareAccentList"/>
    <dgm:cxn modelId="{734A32E9-96C8-441F-9AFD-CE764C8CD3BB}" type="presParOf" srcId="{98F66B2C-4C13-41F5-9FB7-3E052CB35297}" destId="{5E42C64D-5684-459B-9F1D-0E69FF815CD5}" srcOrd="0" destOrd="0" presId="urn:microsoft.com/office/officeart/2008/layout/SquareAccentList"/>
    <dgm:cxn modelId="{691896C6-9079-43BC-862E-DAC8AEF18A1A}" type="presParOf" srcId="{98F66B2C-4C13-41F5-9FB7-3E052CB35297}" destId="{56877184-6ACF-430A-9422-7E2A3F0D8FF0}" srcOrd="1" destOrd="0" presId="urn:microsoft.com/office/officeart/2008/layout/SquareAccentList"/>
    <dgm:cxn modelId="{B13FC7E1-7F69-42A2-81E9-9A2A4B6AA21F}" type="presParOf" srcId="{98F66B2C-4C13-41F5-9FB7-3E052CB35297}" destId="{36A3246D-5FB0-4089-A7E3-0E662637F215}" srcOrd="2" destOrd="0" presId="urn:microsoft.com/office/officeart/2008/layout/SquareAccentList"/>
    <dgm:cxn modelId="{7ED18D1B-0636-4760-90BA-1166C1B92CF1}" type="presParOf" srcId="{703C5AD8-03DF-42FC-A6CC-25D134F54319}" destId="{CD7830E9-C9E9-4E61-BEA4-33A82CA73C9E}" srcOrd="1" destOrd="0" presId="urn:microsoft.com/office/officeart/2008/layout/SquareAccentList"/>
    <dgm:cxn modelId="{7CB930BB-F3FC-433C-9974-905FC071760A}" type="presParOf" srcId="{CD7830E9-C9E9-4E61-BEA4-33A82CA73C9E}" destId="{C3F01CAE-EFF4-4069-B031-0E825C2B17D3}" srcOrd="0" destOrd="0" presId="urn:microsoft.com/office/officeart/2008/layout/SquareAccentList"/>
    <dgm:cxn modelId="{9858A8AD-38FB-4F63-A477-6BA5A8F87D26}" type="presParOf" srcId="{C3F01CAE-EFF4-4069-B031-0E825C2B17D3}" destId="{8C042616-6E19-4CAC-ADD2-4B5304A8E739}" srcOrd="0" destOrd="0" presId="urn:microsoft.com/office/officeart/2008/layout/SquareAccentList"/>
    <dgm:cxn modelId="{E981C461-0B05-4838-BFB8-3EAB7ADF6D94}" type="presParOf" srcId="{C3F01CAE-EFF4-4069-B031-0E825C2B17D3}" destId="{13CB20C6-064A-4925-99D3-2ECE6896BC31}" srcOrd="1" destOrd="0" presId="urn:microsoft.com/office/officeart/2008/layout/SquareAccentList"/>
    <dgm:cxn modelId="{0A47E383-7950-4A6B-95BF-DD8872E79159}" type="presParOf" srcId="{CD7830E9-C9E9-4E61-BEA4-33A82CA73C9E}" destId="{6A8BFBC2-5C70-45DB-90D3-8D0F3543A2A5}" srcOrd="1" destOrd="0" presId="urn:microsoft.com/office/officeart/2008/layout/SquareAccentList"/>
    <dgm:cxn modelId="{305E1D89-82FD-4DE4-A553-0832BB5F415F}" type="presParOf" srcId="{6A8BFBC2-5C70-45DB-90D3-8D0F3543A2A5}" destId="{78FF077F-81B7-4AEE-89B0-3DC535CB38C8}" srcOrd="0" destOrd="0" presId="urn:microsoft.com/office/officeart/2008/layout/SquareAccentList"/>
    <dgm:cxn modelId="{013E7E4E-BC7F-4001-AF79-9BC99DE56B6C}" type="presParOf" srcId="{6A8BFBC2-5C70-45DB-90D3-8D0F3543A2A5}" destId="{1508270C-319B-4A8D-812A-8C5230743C51}" srcOrd="1" destOrd="0" presId="urn:microsoft.com/office/officeart/2008/layout/SquareAccentList"/>
    <dgm:cxn modelId="{9DFCE027-5651-46A0-8F4C-CC6987B10C9E}" type="presParOf" srcId="{CD7830E9-C9E9-4E61-BEA4-33A82CA73C9E}" destId="{B6E19A04-2D11-4942-90F2-690B0519DE35}" srcOrd="2" destOrd="0" presId="urn:microsoft.com/office/officeart/2008/layout/SquareAccentList"/>
    <dgm:cxn modelId="{9DE44526-0E44-48DE-AD02-FE218FB84720}" type="presParOf" srcId="{B6E19A04-2D11-4942-90F2-690B0519DE35}" destId="{C7CE8840-C716-497D-910B-BA121B5709D0}" srcOrd="0" destOrd="0" presId="urn:microsoft.com/office/officeart/2008/layout/SquareAccentList"/>
    <dgm:cxn modelId="{AFBE6288-AFE1-4EE1-83A1-E7C03A057D0F}" type="presParOf" srcId="{B6E19A04-2D11-4942-90F2-690B0519DE35}" destId="{72B6A927-2DF2-4BFB-90F7-D2389B46EB4C}" srcOrd="1" destOrd="0" presId="urn:microsoft.com/office/officeart/2008/layout/SquareAccentList"/>
    <dgm:cxn modelId="{173479B8-5EA1-4EA2-A719-3F996E5C7E41}" type="presParOf" srcId="{CD7830E9-C9E9-4E61-BEA4-33A82CA73C9E}" destId="{2F7ED236-CD6F-4A1B-8B1A-4B38AD3FB3AB}" srcOrd="3" destOrd="0" presId="urn:microsoft.com/office/officeart/2008/layout/SquareAccentList"/>
    <dgm:cxn modelId="{D03670F8-82D4-4836-87C2-E54B21FCD78A}" type="presParOf" srcId="{2F7ED236-CD6F-4A1B-8B1A-4B38AD3FB3AB}" destId="{E4697DE7-C872-4055-9216-041688D21FDD}" srcOrd="0" destOrd="0" presId="urn:microsoft.com/office/officeart/2008/layout/SquareAccentList"/>
    <dgm:cxn modelId="{A892FA41-3B68-4882-868F-151DD8ED3265}" type="presParOf" srcId="{2F7ED236-CD6F-4A1B-8B1A-4B38AD3FB3AB}" destId="{43842045-DAD3-4D6B-B457-ABA41C849C48}" srcOrd="1" destOrd="0" presId="urn:microsoft.com/office/officeart/2008/layout/SquareAccentList"/>
    <dgm:cxn modelId="{C023DE73-98AB-44A3-92C8-5D75DCCF6DF4}" type="presParOf" srcId="{CD7830E9-C9E9-4E61-BEA4-33A82CA73C9E}" destId="{0D40C7BF-61C9-449F-9A11-E875A970A0C0}" srcOrd="4" destOrd="0" presId="urn:microsoft.com/office/officeart/2008/layout/SquareAccentList"/>
    <dgm:cxn modelId="{704635C8-80C5-43DF-966A-0395B177CD19}" type="presParOf" srcId="{0D40C7BF-61C9-449F-9A11-E875A970A0C0}" destId="{9BD5F8F9-B448-4B26-8F92-2F797DA170B5}" srcOrd="0" destOrd="0" presId="urn:microsoft.com/office/officeart/2008/layout/SquareAccentList"/>
    <dgm:cxn modelId="{456CF687-2491-4C85-8B44-1C9D4FB926B2}" type="presParOf" srcId="{0D40C7BF-61C9-449F-9A11-E875A970A0C0}" destId="{EE13CCDE-3D74-4A00-86E2-038D95165EF6}" srcOrd="1" destOrd="0" presId="urn:microsoft.com/office/officeart/2008/layout/SquareAccentList"/>
    <dgm:cxn modelId="{548999B3-C815-454C-A688-CF1F8366149E}" type="presParOf" srcId="{CD7830E9-C9E9-4E61-BEA4-33A82CA73C9E}" destId="{9FD3CCFB-FC68-484C-B511-93A64BCF06A2}" srcOrd="5" destOrd="0" presId="urn:microsoft.com/office/officeart/2008/layout/SquareAccentList"/>
    <dgm:cxn modelId="{39602C9B-0610-40D5-B8BA-06441EEF888A}" type="presParOf" srcId="{9FD3CCFB-FC68-484C-B511-93A64BCF06A2}" destId="{806C10B5-6DDA-4686-ACB1-363ED4ED878A}" srcOrd="0" destOrd="0" presId="urn:microsoft.com/office/officeart/2008/layout/SquareAccentList"/>
    <dgm:cxn modelId="{BD248C17-A950-4721-B406-08F3701A4E33}" type="presParOf" srcId="{9FD3CCFB-FC68-484C-B511-93A64BCF06A2}" destId="{10F569C2-BB60-4430-A47A-2B58732A3123}" srcOrd="1" destOrd="0" presId="urn:microsoft.com/office/officeart/2008/layout/SquareAccentList"/>
    <dgm:cxn modelId="{68A223D7-4ECA-4F1B-99F7-0AF50EA6856B}" type="presParOf" srcId="{CD7830E9-C9E9-4E61-BEA4-33A82CA73C9E}" destId="{AF36274D-C288-4986-AAF6-F7BEC29BB17E}" srcOrd="6" destOrd="0" presId="urn:microsoft.com/office/officeart/2008/layout/SquareAccentList"/>
    <dgm:cxn modelId="{3C7493AA-B8B6-4E92-A952-0D84C2EC6942}" type="presParOf" srcId="{AF36274D-C288-4986-AAF6-F7BEC29BB17E}" destId="{88BD1F37-AEF1-4162-B679-B3A1234D77A1}" srcOrd="0" destOrd="0" presId="urn:microsoft.com/office/officeart/2008/layout/SquareAccentList"/>
    <dgm:cxn modelId="{75F20C2D-72DC-4FFE-AF78-9E0D089953E3}" type="presParOf" srcId="{AF36274D-C288-4986-AAF6-F7BEC29BB17E}" destId="{C5E3DED8-8C77-4582-924C-73FF9FA52A2E}" srcOrd="1" destOrd="0" presId="urn:microsoft.com/office/officeart/2008/layout/SquareAccentList"/>
    <dgm:cxn modelId="{DE916B28-8A4A-4BE3-8FE8-CCED113BFBD6}" type="presParOf" srcId="{5176B95B-3AD0-4A0A-A97A-52B4D6175D8A}" destId="{C2CA00C0-0DF5-4462-829E-7072C8CB07CC}" srcOrd="1" destOrd="0" presId="urn:microsoft.com/office/officeart/2008/layout/SquareAccentList"/>
    <dgm:cxn modelId="{832D769C-3274-4C10-B284-37716F69C2DD}" type="presParOf" srcId="{C2CA00C0-0DF5-4462-829E-7072C8CB07CC}" destId="{57C753D9-5FC7-48EF-A33E-CC3BF8F01319}" srcOrd="0" destOrd="0" presId="urn:microsoft.com/office/officeart/2008/layout/SquareAccentList"/>
    <dgm:cxn modelId="{B1B0E499-0F27-4916-BA76-A3BFD3300D65}" type="presParOf" srcId="{57C753D9-5FC7-48EF-A33E-CC3BF8F01319}" destId="{6502E4C8-11F0-4E49-820C-175E0D6F6B98}" srcOrd="0" destOrd="0" presId="urn:microsoft.com/office/officeart/2008/layout/SquareAccentList"/>
    <dgm:cxn modelId="{711012D2-4725-46A0-864B-C7F41A17628C}" type="presParOf" srcId="{57C753D9-5FC7-48EF-A33E-CC3BF8F01319}" destId="{3F21EFEB-CC44-48E2-BE68-C87B19B11413}" srcOrd="1" destOrd="0" presId="urn:microsoft.com/office/officeart/2008/layout/SquareAccentList"/>
    <dgm:cxn modelId="{5D86D02E-0212-4997-9543-30E69BF4B2D7}" type="presParOf" srcId="{57C753D9-5FC7-48EF-A33E-CC3BF8F01319}" destId="{528DD506-25F2-490B-A557-9D1A17A42896}" srcOrd="2" destOrd="0" presId="urn:microsoft.com/office/officeart/2008/layout/SquareAccentList"/>
    <dgm:cxn modelId="{6B66018D-2514-4B67-AC6E-4B3E5BA0BDFD}" type="presParOf" srcId="{C2CA00C0-0DF5-4462-829E-7072C8CB07CC}" destId="{2E1A2B5B-E8C4-4C39-845E-35D50B3039A5}" srcOrd="1" destOrd="0" presId="urn:microsoft.com/office/officeart/2008/layout/SquareAccentList"/>
    <dgm:cxn modelId="{EE323E2A-7A93-46EB-B04E-4EFF306DCFF4}" type="presParOf" srcId="{2E1A2B5B-E8C4-4C39-845E-35D50B3039A5}" destId="{849E9C9A-AEF4-4362-B443-5B140BA3DE75}" srcOrd="0" destOrd="0" presId="urn:microsoft.com/office/officeart/2008/layout/SquareAccentList"/>
    <dgm:cxn modelId="{D7DA14F1-BD9E-4DDF-A559-8F4C17872978}" type="presParOf" srcId="{849E9C9A-AEF4-4362-B443-5B140BA3DE75}" destId="{0F318260-D14D-4545-9561-7E01F585AD38}" srcOrd="0" destOrd="0" presId="urn:microsoft.com/office/officeart/2008/layout/SquareAccentList"/>
    <dgm:cxn modelId="{84D91A12-B7F5-480B-9415-ED4ED049B11F}" type="presParOf" srcId="{849E9C9A-AEF4-4362-B443-5B140BA3DE75}" destId="{154DD94A-4FB0-4401-9478-F421D58AD0C6}" srcOrd="1" destOrd="0" presId="urn:microsoft.com/office/officeart/2008/layout/SquareAccentList"/>
    <dgm:cxn modelId="{AB128516-1D6E-4845-B280-5548AFE8A5E1}" type="presParOf" srcId="{2E1A2B5B-E8C4-4C39-845E-35D50B3039A5}" destId="{382B4CE1-2F50-4501-A651-91CB14F2ECE6}" srcOrd="1" destOrd="0" presId="urn:microsoft.com/office/officeart/2008/layout/SquareAccentList"/>
    <dgm:cxn modelId="{54FAF99F-92B6-44D9-9D1C-890608345E17}" type="presParOf" srcId="{382B4CE1-2F50-4501-A651-91CB14F2ECE6}" destId="{76FF4463-28F4-4202-9AD6-57748AAF9E47}" srcOrd="0" destOrd="0" presId="urn:microsoft.com/office/officeart/2008/layout/SquareAccentList"/>
    <dgm:cxn modelId="{223A3141-A365-40A6-8FA3-161670915908}" type="presParOf" srcId="{382B4CE1-2F50-4501-A651-91CB14F2ECE6}" destId="{3DCCCF0E-B048-41C6-8F94-8EA0CAAC2EE5}" srcOrd="1" destOrd="0" presId="urn:microsoft.com/office/officeart/2008/layout/SquareAccentList"/>
    <dgm:cxn modelId="{8C2CFDF9-A846-46AB-AF2A-1912FDE86C9F}" type="presParOf" srcId="{2E1A2B5B-E8C4-4C39-845E-35D50B3039A5}" destId="{BAB58D65-5545-4FA4-8EC0-0635C5A97DE9}" srcOrd="2" destOrd="0" presId="urn:microsoft.com/office/officeart/2008/layout/SquareAccentList"/>
    <dgm:cxn modelId="{BB7B889E-D546-43BD-9031-C93124E6E76B}" type="presParOf" srcId="{BAB58D65-5545-4FA4-8EC0-0635C5A97DE9}" destId="{24CCBF5E-E108-46B7-BE9D-C468E246F0D5}" srcOrd="0" destOrd="0" presId="urn:microsoft.com/office/officeart/2008/layout/SquareAccentList"/>
    <dgm:cxn modelId="{B4CC05C6-612D-4EE8-9790-FD060D4B7CE3}" type="presParOf" srcId="{BAB58D65-5545-4FA4-8EC0-0635C5A97DE9}" destId="{BAF97404-EF45-4F77-B578-BBED4F0643B9}" srcOrd="1" destOrd="0" presId="urn:microsoft.com/office/officeart/2008/layout/SquareAccentList"/>
    <dgm:cxn modelId="{623170DE-A641-48DB-A289-50BD7C9E1AED}" type="presParOf" srcId="{2E1A2B5B-E8C4-4C39-845E-35D50B3039A5}" destId="{C295B5E0-134F-4511-A841-2F87121BD603}" srcOrd="3" destOrd="0" presId="urn:microsoft.com/office/officeart/2008/layout/SquareAccentList"/>
    <dgm:cxn modelId="{F199AFC9-A9F3-414E-994C-0FABEEE829C5}" type="presParOf" srcId="{C295B5E0-134F-4511-A841-2F87121BD603}" destId="{8D61A2E8-D4C5-4326-B168-E3688E4CF58C}" srcOrd="0" destOrd="0" presId="urn:microsoft.com/office/officeart/2008/layout/SquareAccentList"/>
    <dgm:cxn modelId="{2AA8E8ED-CD29-462D-9389-B7339D27F843}" type="presParOf" srcId="{C295B5E0-134F-4511-A841-2F87121BD603}" destId="{B403A622-EF10-487F-BD74-99A84FFEA4EC}" srcOrd="1" destOrd="0" presId="urn:microsoft.com/office/officeart/2008/layout/SquareAccentList"/>
    <dgm:cxn modelId="{150E274C-A20E-4DCC-A55D-1897F90FBD4E}" type="presParOf" srcId="{2E1A2B5B-E8C4-4C39-845E-35D50B3039A5}" destId="{B1E54464-7402-4920-BBE6-7C9D8B3EC1FE}" srcOrd="4" destOrd="0" presId="urn:microsoft.com/office/officeart/2008/layout/SquareAccentList"/>
    <dgm:cxn modelId="{E0CB2CB0-C0F2-4726-8DD3-7D2DB01604F6}" type="presParOf" srcId="{B1E54464-7402-4920-BBE6-7C9D8B3EC1FE}" destId="{9C363D22-3016-4495-B2DE-6D5FAE061CE0}" srcOrd="0" destOrd="0" presId="urn:microsoft.com/office/officeart/2008/layout/SquareAccentList"/>
    <dgm:cxn modelId="{1CE7A9BA-2410-45E8-85D9-C23891FF8733}" type="presParOf" srcId="{B1E54464-7402-4920-BBE6-7C9D8B3EC1FE}" destId="{DFC168B0-AAE8-46D7-ADFA-60A6E85AF20F}" srcOrd="1" destOrd="0" presId="urn:microsoft.com/office/officeart/2008/layout/SquareAccentList"/>
    <dgm:cxn modelId="{5A606FA7-8579-4748-B528-9D54B721742D}" type="presParOf" srcId="{2E1A2B5B-E8C4-4C39-845E-35D50B3039A5}" destId="{38F3D36C-1754-4076-A04E-BD1FE73B7201}" srcOrd="5" destOrd="0" presId="urn:microsoft.com/office/officeart/2008/layout/SquareAccentList"/>
    <dgm:cxn modelId="{536EA0B2-9F77-4D94-93A7-CD8314AC64A2}" type="presParOf" srcId="{38F3D36C-1754-4076-A04E-BD1FE73B7201}" destId="{F47F274A-9B94-4277-8CE6-709A1FC258D4}" srcOrd="0" destOrd="0" presId="urn:microsoft.com/office/officeart/2008/layout/SquareAccentList"/>
    <dgm:cxn modelId="{30E8D26E-104E-44B8-A7CF-DC18A8BBDAE7}" type="presParOf" srcId="{38F3D36C-1754-4076-A04E-BD1FE73B7201}" destId="{19A6601E-EE57-46FE-A10D-62E14AAD8B81}" srcOrd="1" destOrd="0" presId="urn:microsoft.com/office/officeart/2008/layout/SquareAccentList"/>
    <dgm:cxn modelId="{467E9C70-C4DD-40C2-A02A-61E00EF36600}" type="presParOf" srcId="{2E1A2B5B-E8C4-4C39-845E-35D50B3039A5}" destId="{C9CF360E-3F58-40D9-ACE5-0C1CED71E736}" srcOrd="6" destOrd="0" presId="urn:microsoft.com/office/officeart/2008/layout/SquareAccentList"/>
    <dgm:cxn modelId="{655C6638-2293-49BA-B499-A139B65932AE}" type="presParOf" srcId="{C9CF360E-3F58-40D9-ACE5-0C1CED71E736}" destId="{1C7EAE3B-6135-4189-91A7-B12D50F37DD3}" srcOrd="0" destOrd="0" presId="urn:microsoft.com/office/officeart/2008/layout/SquareAccentList"/>
    <dgm:cxn modelId="{DA7EF22A-5314-4F82-9034-084F6CF9B678}" type="presParOf" srcId="{C9CF360E-3F58-40D9-ACE5-0C1CED71E736}" destId="{D90C3E2A-0A8C-45D1-87FA-5A55BAD0198D}" srcOrd="1" destOrd="0" presId="urn:microsoft.com/office/officeart/2008/layout/SquareAccentList"/>
    <dgm:cxn modelId="{5973C267-83B4-437C-A49F-17BD57005313}" type="presParOf" srcId="{5176B95B-3AD0-4A0A-A97A-52B4D6175D8A}" destId="{51B4F748-C7A7-411D-A916-93BAF57F06F2}" srcOrd="2" destOrd="0" presId="urn:microsoft.com/office/officeart/2008/layout/SquareAccentList"/>
    <dgm:cxn modelId="{2B70B837-6A49-4CB0-9D66-21F7D8053E51}" type="presParOf" srcId="{51B4F748-C7A7-411D-A916-93BAF57F06F2}" destId="{58D95312-8BB2-4801-A219-B6EC3F6DE6A8}" srcOrd="0" destOrd="0" presId="urn:microsoft.com/office/officeart/2008/layout/SquareAccentList"/>
    <dgm:cxn modelId="{F079C17E-705C-45BB-B0A7-A25B56A90A07}" type="presParOf" srcId="{58D95312-8BB2-4801-A219-B6EC3F6DE6A8}" destId="{B7873FCC-9118-46BE-B942-5CF61F7C078E}" srcOrd="0" destOrd="0" presId="urn:microsoft.com/office/officeart/2008/layout/SquareAccentList"/>
    <dgm:cxn modelId="{B99A52D4-2CF4-498E-9975-263AFED44A00}" type="presParOf" srcId="{58D95312-8BB2-4801-A219-B6EC3F6DE6A8}" destId="{2754BCE5-7371-40FB-9929-B2425AE104EA}" srcOrd="1" destOrd="0" presId="urn:microsoft.com/office/officeart/2008/layout/SquareAccentList"/>
    <dgm:cxn modelId="{E3F09C31-955C-4EC7-9D8B-A30FF759E32F}" type="presParOf" srcId="{58D95312-8BB2-4801-A219-B6EC3F6DE6A8}" destId="{58B5C4D8-CC54-4457-A517-C98D96CD4A12}" srcOrd="2" destOrd="0" presId="urn:microsoft.com/office/officeart/2008/layout/SquareAccentList"/>
    <dgm:cxn modelId="{7716BE88-5655-46CE-9C7E-B4C9A6B6ACD0}" type="presParOf" srcId="{51B4F748-C7A7-411D-A916-93BAF57F06F2}" destId="{E902C4AE-E850-4E1B-A8B9-BE052CC1195C}" srcOrd="1" destOrd="0" presId="urn:microsoft.com/office/officeart/2008/layout/Square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C8B3455-AE06-4452-B7A8-094AA84DF7E9}" type="datetimeFigureOut">
              <a:rPr lang="zh-CN" altLang="en-US" smtClean="0"/>
              <a:t>2018/12/29</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630F77C-ADB8-4C42-B584-43B9A6B28E6F}" type="slidenum">
              <a:rPr lang="zh-CN" altLang="en-US" smtClean="0"/>
              <a:t>‹#›</a:t>
            </a:fld>
            <a:endParaRPr lang="zh-CN" altLang="en-US"/>
          </a:p>
        </p:txBody>
      </p:sp>
    </p:spTree>
    <p:extLst>
      <p:ext uri="{BB962C8B-B14F-4D97-AF65-F5344CB8AC3E}">
        <p14:creationId xmlns:p14="http://schemas.microsoft.com/office/powerpoint/2010/main" val="456075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a:xfrm>
            <a:off x="685800" y="4343400"/>
            <a:ext cx="5486400" cy="4114800"/>
          </a:xfrm>
          <a:prstGeom prst="rect">
            <a:avLst/>
          </a:prstGeom>
        </p:spPr>
        <p:txBody>
          <a:bodyPr/>
          <a:lstStyle/>
          <a:p>
            <a:endParaRPr kumimoji="1" lang="zh-CN" altLang="en-US" dirty="0"/>
          </a:p>
        </p:txBody>
      </p:sp>
      <p:sp>
        <p:nvSpPr>
          <p:cNvPr id="4" name="幻灯片编号占位符 3"/>
          <p:cNvSpPr>
            <a:spLocks noGrp="1"/>
          </p:cNvSpPr>
          <p:nvPr>
            <p:ph type="sldNum" sz="quarter" idx="10"/>
          </p:nvPr>
        </p:nvSpPr>
        <p:spPr/>
        <p:txBody>
          <a:bodyPr/>
          <a:lstStyle/>
          <a:p>
            <a:fld id="{A82D2A04-56DB-B24A-9C3A-7C63CE6CE4A3}" type="slidenum">
              <a:rPr kumimoji="1" lang="zh-CN" altLang="en-US" smtClean="0">
                <a:solidFill>
                  <a:prstClr val="black"/>
                </a:solidFill>
              </a:rPr>
              <a:pPr/>
              <a:t>2</a:t>
            </a:fld>
            <a:endParaRPr kumimoji="1" lang="zh-CN" altLang="en-US">
              <a:solidFill>
                <a:prstClr val="black"/>
              </a:solidFill>
            </a:endParaRPr>
          </a:p>
        </p:txBody>
      </p:sp>
    </p:spTree>
    <p:extLst>
      <p:ext uri="{BB962C8B-B14F-4D97-AF65-F5344CB8AC3E}">
        <p14:creationId xmlns:p14="http://schemas.microsoft.com/office/powerpoint/2010/main" val="3094110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18408021-1401-4BA8-BD2C-6EFAD044298D}" type="slidenum">
              <a:rPr lang="zh-CN" altLang="en-US" smtClean="0">
                <a:solidFill>
                  <a:prstClr val="black"/>
                </a:solidFill>
              </a:rPr>
              <a:pPr/>
              <a:t>3</a:t>
            </a:fld>
            <a:endParaRPr lang="zh-CN" altLang="en-US">
              <a:solidFill>
                <a:prstClr val="black"/>
              </a:solidFill>
            </a:endParaRPr>
          </a:p>
        </p:txBody>
      </p:sp>
    </p:spTree>
    <p:extLst>
      <p:ext uri="{BB962C8B-B14F-4D97-AF65-F5344CB8AC3E}">
        <p14:creationId xmlns:p14="http://schemas.microsoft.com/office/powerpoint/2010/main" val="1666340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18408021-1401-4BA8-BD2C-6EFAD044298D}" type="slidenum">
              <a:rPr lang="zh-CN" altLang="en-US" smtClean="0">
                <a:solidFill>
                  <a:prstClr val="black"/>
                </a:solidFill>
              </a:rPr>
              <a:pPr/>
              <a:t>4</a:t>
            </a:fld>
            <a:endParaRPr lang="zh-CN" altLang="en-US">
              <a:solidFill>
                <a:prstClr val="black"/>
              </a:solidFill>
            </a:endParaRPr>
          </a:p>
        </p:txBody>
      </p:sp>
    </p:spTree>
    <p:extLst>
      <p:ext uri="{BB962C8B-B14F-4D97-AF65-F5344CB8AC3E}">
        <p14:creationId xmlns:p14="http://schemas.microsoft.com/office/powerpoint/2010/main" val="1666340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18408021-1401-4BA8-BD2C-6EFAD044298D}" type="slidenum">
              <a:rPr lang="zh-CN" altLang="en-US" smtClean="0">
                <a:solidFill>
                  <a:prstClr val="black"/>
                </a:solidFill>
              </a:rPr>
              <a:pPr/>
              <a:t>5</a:t>
            </a:fld>
            <a:endParaRPr lang="zh-CN" altLang="en-US">
              <a:solidFill>
                <a:prstClr val="black"/>
              </a:solidFill>
            </a:endParaRPr>
          </a:p>
        </p:txBody>
      </p:sp>
    </p:spTree>
    <p:extLst>
      <p:ext uri="{BB962C8B-B14F-4D97-AF65-F5344CB8AC3E}">
        <p14:creationId xmlns:p14="http://schemas.microsoft.com/office/powerpoint/2010/main" val="1666340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18408021-1401-4BA8-BD2C-6EFAD044298D}" type="slidenum">
              <a:rPr lang="zh-CN" altLang="en-US" smtClean="0">
                <a:solidFill>
                  <a:prstClr val="black"/>
                </a:solidFill>
              </a:rPr>
              <a:pPr/>
              <a:t>6</a:t>
            </a:fld>
            <a:endParaRPr lang="zh-CN" altLang="en-US">
              <a:solidFill>
                <a:prstClr val="black"/>
              </a:solidFill>
            </a:endParaRPr>
          </a:p>
        </p:txBody>
      </p:sp>
    </p:spTree>
    <p:extLst>
      <p:ext uri="{BB962C8B-B14F-4D97-AF65-F5344CB8AC3E}">
        <p14:creationId xmlns:p14="http://schemas.microsoft.com/office/powerpoint/2010/main" val="1666340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18408021-1401-4BA8-BD2C-6EFAD044298D}" type="slidenum">
              <a:rPr lang="zh-CN" altLang="en-US" smtClean="0">
                <a:solidFill>
                  <a:prstClr val="black"/>
                </a:solidFill>
              </a:rPr>
              <a:pPr/>
              <a:t>7</a:t>
            </a:fld>
            <a:endParaRPr lang="zh-CN" altLang="en-US">
              <a:solidFill>
                <a:prstClr val="black"/>
              </a:solidFill>
            </a:endParaRPr>
          </a:p>
        </p:txBody>
      </p:sp>
    </p:spTree>
    <p:extLst>
      <p:ext uri="{BB962C8B-B14F-4D97-AF65-F5344CB8AC3E}">
        <p14:creationId xmlns:p14="http://schemas.microsoft.com/office/powerpoint/2010/main" val="1666340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18408021-1401-4BA8-BD2C-6EFAD044298D}" type="slidenum">
              <a:rPr lang="zh-CN" altLang="en-US" smtClean="0">
                <a:solidFill>
                  <a:prstClr val="black"/>
                </a:solidFill>
              </a:rPr>
              <a:pPr/>
              <a:t>8</a:t>
            </a:fld>
            <a:endParaRPr lang="zh-CN" altLang="en-US">
              <a:solidFill>
                <a:prstClr val="black"/>
              </a:solidFill>
            </a:endParaRPr>
          </a:p>
        </p:txBody>
      </p:sp>
    </p:spTree>
    <p:extLst>
      <p:ext uri="{BB962C8B-B14F-4D97-AF65-F5344CB8AC3E}">
        <p14:creationId xmlns:p14="http://schemas.microsoft.com/office/powerpoint/2010/main" val="1666340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18408021-1401-4BA8-BD2C-6EFAD044298D}" type="slidenum">
              <a:rPr lang="zh-CN" altLang="en-US" smtClean="0">
                <a:solidFill>
                  <a:prstClr val="black"/>
                </a:solidFill>
              </a:rPr>
              <a:pPr/>
              <a:t>9</a:t>
            </a:fld>
            <a:endParaRPr lang="zh-CN" altLang="en-US">
              <a:solidFill>
                <a:prstClr val="black"/>
              </a:solidFill>
            </a:endParaRPr>
          </a:p>
        </p:txBody>
      </p:sp>
    </p:spTree>
    <p:extLst>
      <p:ext uri="{BB962C8B-B14F-4D97-AF65-F5344CB8AC3E}">
        <p14:creationId xmlns:p14="http://schemas.microsoft.com/office/powerpoint/2010/main" val="42591981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18408021-1401-4BA8-BD2C-6EFAD044298D}" type="slidenum">
              <a:rPr lang="zh-CN" altLang="en-US" smtClean="0">
                <a:solidFill>
                  <a:prstClr val="black"/>
                </a:solidFill>
              </a:rPr>
              <a:pPr/>
              <a:t>10</a:t>
            </a:fld>
            <a:endParaRPr lang="zh-CN" altLang="en-US">
              <a:solidFill>
                <a:prstClr val="black"/>
              </a:solidFill>
            </a:endParaRPr>
          </a:p>
        </p:txBody>
      </p:sp>
    </p:spTree>
    <p:extLst>
      <p:ext uri="{BB962C8B-B14F-4D97-AF65-F5344CB8AC3E}">
        <p14:creationId xmlns:p14="http://schemas.microsoft.com/office/powerpoint/2010/main" val="1666340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a:xfrm>
            <a:off x="685800" y="4343400"/>
            <a:ext cx="5486400" cy="4114800"/>
          </a:xfrm>
          <a:prstGeom prst="rect">
            <a:avLst/>
          </a:prstGeom>
        </p:spPr>
        <p:txBody>
          <a:bodyPr/>
          <a:lstStyle/>
          <a:p>
            <a:endParaRPr kumimoji="1" lang="zh-CN" altLang="en-US" dirty="0"/>
          </a:p>
        </p:txBody>
      </p:sp>
      <p:sp>
        <p:nvSpPr>
          <p:cNvPr id="4" name="幻灯片编号占位符 3"/>
          <p:cNvSpPr>
            <a:spLocks noGrp="1"/>
          </p:cNvSpPr>
          <p:nvPr>
            <p:ph type="sldNum" sz="quarter" idx="10"/>
          </p:nvPr>
        </p:nvSpPr>
        <p:spPr/>
        <p:txBody>
          <a:bodyPr/>
          <a:lstStyle/>
          <a:p>
            <a:fld id="{A82D2A04-56DB-B24A-9C3A-7C63CE6CE4A3}" type="slidenum">
              <a:rPr kumimoji="1" lang="zh-CN" altLang="en-US" smtClean="0">
                <a:solidFill>
                  <a:prstClr val="black"/>
                </a:solidFill>
              </a:rPr>
              <a:pPr/>
              <a:t>11</a:t>
            </a:fld>
            <a:endParaRPr kumimoji="1" lang="zh-CN" altLang="en-US">
              <a:solidFill>
                <a:prstClr val="black"/>
              </a:solidFill>
            </a:endParaRPr>
          </a:p>
        </p:txBody>
      </p:sp>
    </p:spTree>
    <p:extLst>
      <p:ext uri="{BB962C8B-B14F-4D97-AF65-F5344CB8AC3E}">
        <p14:creationId xmlns:p14="http://schemas.microsoft.com/office/powerpoint/2010/main" val="3094110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18408021-1401-4BA8-BD2C-6EFAD044298D}" type="slidenum">
              <a:rPr lang="zh-CN" altLang="en-US" smtClean="0">
                <a:solidFill>
                  <a:prstClr val="black"/>
                </a:solidFill>
              </a:rPr>
              <a:pPr/>
              <a:t>12</a:t>
            </a:fld>
            <a:endParaRPr lang="zh-CN" altLang="en-US">
              <a:solidFill>
                <a:prstClr val="black"/>
              </a:solidFill>
            </a:endParaRPr>
          </a:p>
        </p:txBody>
      </p:sp>
    </p:spTree>
    <p:extLst>
      <p:ext uri="{BB962C8B-B14F-4D97-AF65-F5344CB8AC3E}">
        <p14:creationId xmlns:p14="http://schemas.microsoft.com/office/powerpoint/2010/main" val="1666340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18408021-1401-4BA8-BD2C-6EFAD044298D}" type="slidenum">
              <a:rPr lang="zh-CN" altLang="en-US" smtClean="0">
                <a:solidFill>
                  <a:prstClr val="black"/>
                </a:solidFill>
              </a:rPr>
              <a:pPr/>
              <a:t>13</a:t>
            </a:fld>
            <a:endParaRPr lang="zh-CN" altLang="en-US">
              <a:solidFill>
                <a:prstClr val="black"/>
              </a:solidFill>
            </a:endParaRPr>
          </a:p>
        </p:txBody>
      </p:sp>
    </p:spTree>
    <p:extLst>
      <p:ext uri="{BB962C8B-B14F-4D97-AF65-F5344CB8AC3E}">
        <p14:creationId xmlns:p14="http://schemas.microsoft.com/office/powerpoint/2010/main" val="30000489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18408021-1401-4BA8-BD2C-6EFAD044298D}" type="slidenum">
              <a:rPr lang="zh-CN" altLang="en-US" smtClean="0">
                <a:solidFill>
                  <a:prstClr val="black"/>
                </a:solidFill>
              </a:rPr>
              <a:pPr/>
              <a:t>14</a:t>
            </a:fld>
            <a:endParaRPr lang="zh-CN" altLang="en-US">
              <a:solidFill>
                <a:prstClr val="black"/>
              </a:solidFill>
            </a:endParaRPr>
          </a:p>
        </p:txBody>
      </p:sp>
    </p:spTree>
    <p:extLst>
      <p:ext uri="{BB962C8B-B14F-4D97-AF65-F5344CB8AC3E}">
        <p14:creationId xmlns:p14="http://schemas.microsoft.com/office/powerpoint/2010/main" val="30000489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18408021-1401-4BA8-BD2C-6EFAD044298D}" type="slidenum">
              <a:rPr lang="zh-CN" altLang="en-US" smtClean="0">
                <a:solidFill>
                  <a:prstClr val="black"/>
                </a:solidFill>
              </a:rPr>
              <a:pPr/>
              <a:t>15</a:t>
            </a:fld>
            <a:endParaRPr lang="zh-CN" altLang="en-US">
              <a:solidFill>
                <a:prstClr val="black"/>
              </a:solidFill>
            </a:endParaRPr>
          </a:p>
        </p:txBody>
      </p:sp>
    </p:spTree>
    <p:extLst>
      <p:ext uri="{BB962C8B-B14F-4D97-AF65-F5344CB8AC3E}">
        <p14:creationId xmlns:p14="http://schemas.microsoft.com/office/powerpoint/2010/main" val="1666340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18408021-1401-4BA8-BD2C-6EFAD044298D}" type="slidenum">
              <a:rPr lang="zh-CN" altLang="en-US" smtClean="0">
                <a:solidFill>
                  <a:prstClr val="black"/>
                </a:solidFill>
              </a:rPr>
              <a:pPr/>
              <a:t>16</a:t>
            </a:fld>
            <a:endParaRPr lang="zh-CN" altLang="en-US">
              <a:solidFill>
                <a:prstClr val="black"/>
              </a:solidFill>
            </a:endParaRPr>
          </a:p>
        </p:txBody>
      </p:sp>
    </p:spTree>
    <p:extLst>
      <p:ext uri="{BB962C8B-B14F-4D97-AF65-F5344CB8AC3E}">
        <p14:creationId xmlns:p14="http://schemas.microsoft.com/office/powerpoint/2010/main" val="6886438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a:xfrm>
            <a:off x="685800" y="4343400"/>
            <a:ext cx="5486400" cy="4114800"/>
          </a:xfrm>
          <a:prstGeom prst="rect">
            <a:avLst/>
          </a:prstGeom>
        </p:spPr>
        <p:txBody>
          <a:bodyPr/>
          <a:lstStyle/>
          <a:p>
            <a:endParaRPr kumimoji="1" lang="zh-CN" altLang="en-US" dirty="0"/>
          </a:p>
        </p:txBody>
      </p:sp>
      <p:sp>
        <p:nvSpPr>
          <p:cNvPr id="4" name="幻灯片编号占位符 3"/>
          <p:cNvSpPr>
            <a:spLocks noGrp="1"/>
          </p:cNvSpPr>
          <p:nvPr>
            <p:ph type="sldNum" sz="quarter" idx="10"/>
          </p:nvPr>
        </p:nvSpPr>
        <p:spPr/>
        <p:txBody>
          <a:bodyPr/>
          <a:lstStyle/>
          <a:p>
            <a:fld id="{A82D2A04-56DB-B24A-9C3A-7C63CE6CE4A3}" type="slidenum">
              <a:rPr kumimoji="1" lang="zh-CN" altLang="en-US" smtClean="0">
                <a:solidFill>
                  <a:prstClr val="black"/>
                </a:solidFill>
              </a:rPr>
              <a:pPr/>
              <a:t>17</a:t>
            </a:fld>
            <a:endParaRPr kumimoji="1" lang="zh-CN" altLang="en-US">
              <a:solidFill>
                <a:prstClr val="black"/>
              </a:solidFill>
            </a:endParaRPr>
          </a:p>
        </p:txBody>
      </p:sp>
    </p:spTree>
    <p:extLst>
      <p:ext uri="{BB962C8B-B14F-4D97-AF65-F5344CB8AC3E}">
        <p14:creationId xmlns:p14="http://schemas.microsoft.com/office/powerpoint/2010/main" val="3094110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18408021-1401-4BA8-BD2C-6EFAD044298D}" type="slidenum">
              <a:rPr lang="zh-CN" altLang="en-US" smtClean="0">
                <a:solidFill>
                  <a:prstClr val="black"/>
                </a:solidFill>
              </a:rPr>
              <a:pPr/>
              <a:t>18</a:t>
            </a:fld>
            <a:endParaRPr lang="zh-CN" altLang="en-US">
              <a:solidFill>
                <a:prstClr val="black"/>
              </a:solidFill>
            </a:endParaRPr>
          </a:p>
        </p:txBody>
      </p:sp>
    </p:spTree>
    <p:extLst>
      <p:ext uri="{BB962C8B-B14F-4D97-AF65-F5344CB8AC3E}">
        <p14:creationId xmlns:p14="http://schemas.microsoft.com/office/powerpoint/2010/main" val="6886438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18408021-1401-4BA8-BD2C-6EFAD044298D}" type="slidenum">
              <a:rPr lang="zh-CN" altLang="en-US" smtClean="0">
                <a:solidFill>
                  <a:prstClr val="black"/>
                </a:solidFill>
              </a:rPr>
              <a:pPr/>
              <a:t>19</a:t>
            </a:fld>
            <a:endParaRPr lang="zh-CN" altLang="en-US">
              <a:solidFill>
                <a:prstClr val="black"/>
              </a:solidFill>
            </a:endParaRPr>
          </a:p>
        </p:txBody>
      </p:sp>
    </p:spTree>
    <p:extLst>
      <p:ext uri="{BB962C8B-B14F-4D97-AF65-F5344CB8AC3E}">
        <p14:creationId xmlns:p14="http://schemas.microsoft.com/office/powerpoint/2010/main" val="6886438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18408021-1401-4BA8-BD2C-6EFAD044298D}" type="slidenum">
              <a:rPr lang="zh-CN" altLang="en-US" smtClean="0">
                <a:solidFill>
                  <a:prstClr val="black"/>
                </a:solidFill>
              </a:rPr>
              <a:pPr/>
              <a:t>20</a:t>
            </a:fld>
            <a:endParaRPr lang="zh-CN" altLang="en-US">
              <a:solidFill>
                <a:prstClr val="black"/>
              </a:solidFill>
            </a:endParaRPr>
          </a:p>
        </p:txBody>
      </p:sp>
    </p:spTree>
    <p:extLst>
      <p:ext uri="{BB962C8B-B14F-4D97-AF65-F5344CB8AC3E}">
        <p14:creationId xmlns:p14="http://schemas.microsoft.com/office/powerpoint/2010/main" val="6886438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18408021-1401-4BA8-BD2C-6EFAD044298D}" type="slidenum">
              <a:rPr lang="zh-CN" altLang="en-US" smtClean="0">
                <a:solidFill>
                  <a:prstClr val="black"/>
                </a:solidFill>
              </a:rPr>
              <a:pPr/>
              <a:t>21</a:t>
            </a:fld>
            <a:endParaRPr lang="zh-CN" altLang="en-US">
              <a:solidFill>
                <a:prstClr val="black"/>
              </a:solidFill>
            </a:endParaRPr>
          </a:p>
        </p:txBody>
      </p:sp>
    </p:spTree>
    <p:extLst>
      <p:ext uri="{BB962C8B-B14F-4D97-AF65-F5344CB8AC3E}">
        <p14:creationId xmlns:p14="http://schemas.microsoft.com/office/powerpoint/2010/main" val="6886438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18408021-1401-4BA8-BD2C-6EFAD044298D}" type="slidenum">
              <a:rPr lang="zh-CN" altLang="en-US" smtClean="0">
                <a:solidFill>
                  <a:prstClr val="black"/>
                </a:solidFill>
              </a:rPr>
              <a:pPr/>
              <a:t>22</a:t>
            </a:fld>
            <a:endParaRPr lang="zh-CN" altLang="en-US">
              <a:solidFill>
                <a:prstClr val="black"/>
              </a:solidFill>
            </a:endParaRPr>
          </a:p>
        </p:txBody>
      </p:sp>
    </p:spTree>
    <p:extLst>
      <p:ext uri="{BB962C8B-B14F-4D97-AF65-F5344CB8AC3E}">
        <p14:creationId xmlns:p14="http://schemas.microsoft.com/office/powerpoint/2010/main" val="6886438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8408021-1401-4BA8-BD2C-6EFAD044298D}" type="slidenum">
              <a:rPr lang="zh-CN" altLang="en-US" smtClean="0">
                <a:solidFill>
                  <a:prstClr val="black"/>
                </a:solidFill>
              </a:rPr>
              <a:pPr/>
              <a:t>23</a:t>
            </a:fld>
            <a:endParaRPr lang="zh-CN" altLang="en-US">
              <a:solidFill>
                <a:prstClr val="black"/>
              </a:solidFill>
            </a:endParaRPr>
          </a:p>
        </p:txBody>
      </p:sp>
    </p:spTree>
    <p:extLst>
      <p:ext uri="{BB962C8B-B14F-4D97-AF65-F5344CB8AC3E}">
        <p14:creationId xmlns:p14="http://schemas.microsoft.com/office/powerpoint/2010/main" val="2745927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2018/12/29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2018/12/29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2018/12/29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2018/12/29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2018/12/29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2018/12/29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2018/12/29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2018/12/29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2018/12/29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2018/12/29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2018/12/29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rotWithShape="1">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341606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72102747"/>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Title Slide">
    <p:bg>
      <p:bgPr>
        <a:solidFill>
          <a:srgbClr val="1A1E2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34649967"/>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Title Slide">
    <p:bg>
      <p:bgPr>
        <a:solidFill>
          <a:srgbClr val="2CBD94"/>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5402581"/>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Title Slide">
    <p:bg>
      <p:bgPr>
        <a:solidFill>
          <a:srgbClr val="324444"/>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7853496"/>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5_Title Slide">
    <p:bg>
      <p:bgPr>
        <a:solidFill>
          <a:srgbClr val="2B2F3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85268"/>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_Title Slide">
    <p:bg>
      <p:bgPr>
        <a:solidFill>
          <a:srgbClr val="393F4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518603"/>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674440762"/>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8145020"/>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两栏内容">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547826" y="1990725"/>
            <a:ext cx="995363" cy="1238251"/>
          </a:xfrm>
          <a:prstGeom prst="rect">
            <a:avLst/>
          </a:prstGeom>
          <a:solidFill>
            <a:schemeClr val="bg1">
              <a:lumMod val="95000"/>
            </a:schemeClr>
          </a:solidFill>
        </p:spPr>
        <p:txBody>
          <a:bodyPr lIns="91430" tIns="45715" rIns="91430" bIns="45715">
            <a:normAutofit/>
          </a:bodyPr>
          <a:lstStyle>
            <a:lvl1pPr>
              <a:defRPr sz="800">
                <a:latin typeface="微软雅黑" panose="020B0503020204020204" pitchFamily="34" charset="-122"/>
                <a:ea typeface="微软雅黑" panose="020B0503020204020204" pitchFamily="34" charset="-122"/>
              </a:defRPr>
            </a:lvl1pPr>
          </a:lstStyle>
          <a:p>
            <a:endParaRPr lang="zh-CN" altLang="en-US"/>
          </a:p>
        </p:txBody>
      </p:sp>
      <p:sp>
        <p:nvSpPr>
          <p:cNvPr id="11" name="图片占位符 9"/>
          <p:cNvSpPr>
            <a:spLocks noGrp="1"/>
          </p:cNvSpPr>
          <p:nvPr>
            <p:ph type="pic" sz="quarter" idx="11"/>
          </p:nvPr>
        </p:nvSpPr>
        <p:spPr>
          <a:xfrm>
            <a:off x="1547826" y="3568673"/>
            <a:ext cx="995363" cy="1238251"/>
          </a:xfrm>
          <a:prstGeom prst="rect">
            <a:avLst/>
          </a:prstGeom>
          <a:solidFill>
            <a:schemeClr val="bg1">
              <a:lumMod val="95000"/>
            </a:schemeClr>
          </a:solidFill>
        </p:spPr>
        <p:txBody>
          <a:bodyPr lIns="91430" tIns="45715" rIns="91430" bIns="45715">
            <a:normAutofit/>
          </a:bodyPr>
          <a:lstStyle>
            <a:lvl1pPr>
              <a:defRPr sz="800">
                <a:latin typeface="微软雅黑" panose="020B0503020204020204" pitchFamily="34" charset="-122"/>
                <a:ea typeface="微软雅黑" panose="020B0503020204020204" pitchFamily="34" charset="-122"/>
              </a:defRPr>
            </a:lvl1pPr>
          </a:lstStyle>
          <a:p>
            <a:endParaRPr lang="zh-CN" altLang="en-US"/>
          </a:p>
        </p:txBody>
      </p:sp>
      <p:sp>
        <p:nvSpPr>
          <p:cNvPr id="12" name="图片占位符 9"/>
          <p:cNvSpPr>
            <a:spLocks noGrp="1"/>
          </p:cNvSpPr>
          <p:nvPr>
            <p:ph type="pic" sz="quarter" idx="12"/>
          </p:nvPr>
        </p:nvSpPr>
        <p:spPr>
          <a:xfrm>
            <a:off x="2907288" y="1990725"/>
            <a:ext cx="995363" cy="1238251"/>
          </a:xfrm>
          <a:prstGeom prst="rect">
            <a:avLst/>
          </a:prstGeom>
          <a:solidFill>
            <a:schemeClr val="bg1">
              <a:lumMod val="95000"/>
            </a:schemeClr>
          </a:solidFill>
        </p:spPr>
        <p:txBody>
          <a:bodyPr lIns="91430" tIns="45715" rIns="91430" bIns="45715">
            <a:normAutofit/>
          </a:bodyPr>
          <a:lstStyle>
            <a:lvl1pPr>
              <a:defRPr sz="800">
                <a:latin typeface="微软雅黑" panose="020B0503020204020204" pitchFamily="34" charset="-122"/>
                <a:ea typeface="微软雅黑" panose="020B0503020204020204" pitchFamily="34" charset="-122"/>
              </a:defRPr>
            </a:lvl1pPr>
          </a:lstStyle>
          <a:p>
            <a:endParaRPr lang="zh-CN" altLang="en-US"/>
          </a:p>
        </p:txBody>
      </p:sp>
      <p:sp>
        <p:nvSpPr>
          <p:cNvPr id="13" name="图片占位符 9"/>
          <p:cNvSpPr>
            <a:spLocks noGrp="1"/>
          </p:cNvSpPr>
          <p:nvPr>
            <p:ph type="pic" sz="quarter" idx="13"/>
          </p:nvPr>
        </p:nvSpPr>
        <p:spPr>
          <a:xfrm>
            <a:off x="2907288" y="3568673"/>
            <a:ext cx="995363" cy="1238251"/>
          </a:xfrm>
          <a:prstGeom prst="rect">
            <a:avLst/>
          </a:prstGeom>
          <a:solidFill>
            <a:schemeClr val="bg1">
              <a:lumMod val="95000"/>
            </a:schemeClr>
          </a:solidFill>
        </p:spPr>
        <p:txBody>
          <a:bodyPr lIns="91430" tIns="45715" rIns="91430" bIns="45715">
            <a:normAutofit/>
          </a:bodyPr>
          <a:lstStyle>
            <a:lvl1pPr>
              <a:defRPr sz="800">
                <a:latin typeface="微软雅黑" panose="020B0503020204020204" pitchFamily="34" charset="-122"/>
                <a:ea typeface="微软雅黑" panose="020B0503020204020204" pitchFamily="34" charset="-122"/>
              </a:defRPr>
            </a:lvl1pPr>
          </a:lstStyle>
          <a:p>
            <a:endParaRPr lang="zh-CN" altLang="en-US"/>
          </a:p>
        </p:txBody>
      </p:sp>
      <p:sp>
        <p:nvSpPr>
          <p:cNvPr id="14" name="图片占位符 9"/>
          <p:cNvSpPr>
            <a:spLocks noGrp="1"/>
          </p:cNvSpPr>
          <p:nvPr>
            <p:ph type="pic" sz="quarter" idx="14"/>
          </p:nvPr>
        </p:nvSpPr>
        <p:spPr>
          <a:xfrm>
            <a:off x="4266744" y="1990725"/>
            <a:ext cx="995363" cy="1238251"/>
          </a:xfrm>
          <a:prstGeom prst="rect">
            <a:avLst/>
          </a:prstGeom>
          <a:solidFill>
            <a:schemeClr val="bg1">
              <a:lumMod val="95000"/>
            </a:schemeClr>
          </a:solidFill>
        </p:spPr>
        <p:txBody>
          <a:bodyPr lIns="91430" tIns="45715" rIns="91430" bIns="45715">
            <a:normAutofit/>
          </a:bodyPr>
          <a:lstStyle>
            <a:lvl1pPr>
              <a:defRPr sz="800">
                <a:latin typeface="微软雅黑" panose="020B0503020204020204" pitchFamily="34" charset="-122"/>
                <a:ea typeface="微软雅黑" panose="020B0503020204020204" pitchFamily="34" charset="-122"/>
              </a:defRPr>
            </a:lvl1pPr>
          </a:lstStyle>
          <a:p>
            <a:endParaRPr lang="zh-CN" altLang="en-US"/>
          </a:p>
        </p:txBody>
      </p:sp>
      <p:sp>
        <p:nvSpPr>
          <p:cNvPr id="15" name="图片占位符 9"/>
          <p:cNvSpPr>
            <a:spLocks noGrp="1"/>
          </p:cNvSpPr>
          <p:nvPr>
            <p:ph type="pic" sz="quarter" idx="15"/>
          </p:nvPr>
        </p:nvSpPr>
        <p:spPr>
          <a:xfrm>
            <a:off x="4266744" y="3568673"/>
            <a:ext cx="995363" cy="1238251"/>
          </a:xfrm>
          <a:prstGeom prst="rect">
            <a:avLst/>
          </a:prstGeom>
          <a:solidFill>
            <a:schemeClr val="bg1">
              <a:lumMod val="95000"/>
            </a:schemeClr>
          </a:solidFill>
        </p:spPr>
        <p:txBody>
          <a:bodyPr lIns="91430" tIns="45715" rIns="91430" bIns="45715">
            <a:normAutofit/>
          </a:bodyPr>
          <a:lstStyle>
            <a:lvl1pPr>
              <a:defRPr sz="800">
                <a:latin typeface="微软雅黑" panose="020B0503020204020204" pitchFamily="34" charset="-122"/>
                <a:ea typeface="微软雅黑" panose="020B0503020204020204" pitchFamily="34" charset="-122"/>
              </a:defRPr>
            </a:lvl1pPr>
          </a:lstStyle>
          <a:p>
            <a:endParaRPr lang="zh-CN" altLang="en-US"/>
          </a:p>
        </p:txBody>
      </p:sp>
      <p:sp>
        <p:nvSpPr>
          <p:cNvPr id="16" name="图片占位符 9"/>
          <p:cNvSpPr>
            <a:spLocks noGrp="1"/>
          </p:cNvSpPr>
          <p:nvPr>
            <p:ph type="pic" sz="quarter" idx="16"/>
          </p:nvPr>
        </p:nvSpPr>
        <p:spPr>
          <a:xfrm>
            <a:off x="5626205" y="1990725"/>
            <a:ext cx="995363" cy="1238251"/>
          </a:xfrm>
          <a:prstGeom prst="rect">
            <a:avLst/>
          </a:prstGeom>
          <a:solidFill>
            <a:schemeClr val="bg1">
              <a:lumMod val="95000"/>
            </a:schemeClr>
          </a:solidFill>
        </p:spPr>
        <p:txBody>
          <a:bodyPr lIns="91430" tIns="45715" rIns="91430" bIns="45715">
            <a:normAutofit/>
          </a:bodyPr>
          <a:lstStyle>
            <a:lvl1pPr>
              <a:defRPr sz="800">
                <a:latin typeface="微软雅黑" panose="020B0503020204020204" pitchFamily="34" charset="-122"/>
                <a:ea typeface="微软雅黑" panose="020B0503020204020204" pitchFamily="34" charset="-122"/>
              </a:defRPr>
            </a:lvl1pPr>
          </a:lstStyle>
          <a:p>
            <a:endParaRPr lang="zh-CN" altLang="en-US"/>
          </a:p>
        </p:txBody>
      </p:sp>
      <p:sp>
        <p:nvSpPr>
          <p:cNvPr id="17" name="图片占位符 9"/>
          <p:cNvSpPr>
            <a:spLocks noGrp="1"/>
          </p:cNvSpPr>
          <p:nvPr>
            <p:ph type="pic" sz="quarter" idx="17"/>
          </p:nvPr>
        </p:nvSpPr>
        <p:spPr>
          <a:xfrm>
            <a:off x="5626205" y="3568673"/>
            <a:ext cx="995363" cy="1238251"/>
          </a:xfrm>
          <a:prstGeom prst="rect">
            <a:avLst/>
          </a:prstGeom>
          <a:solidFill>
            <a:schemeClr val="bg1">
              <a:lumMod val="95000"/>
            </a:schemeClr>
          </a:solidFill>
        </p:spPr>
        <p:txBody>
          <a:bodyPr lIns="91430" tIns="45715" rIns="91430" bIns="45715">
            <a:normAutofit/>
          </a:bodyPr>
          <a:lstStyle>
            <a:lvl1pPr>
              <a:defRPr sz="800">
                <a:latin typeface="微软雅黑" panose="020B0503020204020204" pitchFamily="34" charset="-122"/>
                <a:ea typeface="微软雅黑" panose="020B0503020204020204" pitchFamily="34" charset="-122"/>
              </a:defRPr>
            </a:lvl1pPr>
          </a:lstStyle>
          <a:p>
            <a:endParaRPr lang="zh-CN" altLang="en-US"/>
          </a:p>
        </p:txBody>
      </p:sp>
    </p:spTree>
    <p:extLst>
      <p:ext uri="{BB962C8B-B14F-4D97-AF65-F5344CB8AC3E}">
        <p14:creationId xmlns:p14="http://schemas.microsoft.com/office/powerpoint/2010/main" val="1342745043"/>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a:xfrm>
            <a:off x="628650" y="6356353"/>
            <a:ext cx="2057400" cy="365125"/>
          </a:xfrm>
          <a:prstGeom prst="rect">
            <a:avLst/>
          </a:prstGeom>
        </p:spPr>
        <p:txBody>
          <a:bodyPr/>
          <a:lstStyle/>
          <a:p>
            <a:fld id="{D83D26D5-6AD0-4E52-9D53-998761297F9D}" type="datetime1">
              <a:rPr lang="zh-CN" altLang="en-US" smtClean="0">
                <a:solidFill>
                  <a:prstClr val="black">
                    <a:tint val="75000"/>
                  </a:prstClr>
                </a:solidFill>
              </a:rPr>
              <a:pPr/>
              <a:t>2018/12/29</a:t>
            </a:fld>
            <a:endParaRPr lang="zh-CN" altLang="en-US">
              <a:solidFill>
                <a:prstClr val="black">
                  <a:tint val="75000"/>
                </a:prstClr>
              </a:solidFill>
            </a:endParaRPr>
          </a:p>
        </p:txBody>
      </p:sp>
      <p:sp>
        <p:nvSpPr>
          <p:cNvPr id="5" name="页脚占位符 4"/>
          <p:cNvSpPr>
            <a:spLocks noGrp="1"/>
          </p:cNvSpPr>
          <p:nvPr>
            <p:ph type="ftr" sz="quarter" idx="11"/>
          </p:nvPr>
        </p:nvSpPr>
        <p:spPr>
          <a:xfrm>
            <a:off x="3028950" y="6356353"/>
            <a:ext cx="3086100" cy="365125"/>
          </a:xfrm>
          <a:prstGeom prst="rect">
            <a:avLst/>
          </a:prstGeom>
        </p:spPr>
        <p:txBody>
          <a:bodyPr/>
          <a:lstStyle/>
          <a:p>
            <a:endParaRPr lang="zh-CN" altLang="en-US" dirty="0">
              <a:solidFill>
                <a:prstClr val="black">
                  <a:tint val="75000"/>
                </a:prstClr>
              </a:solidFill>
            </a:endParaRPr>
          </a:p>
        </p:txBody>
      </p:sp>
      <p:sp>
        <p:nvSpPr>
          <p:cNvPr id="6" name="灯片编号占位符 5"/>
          <p:cNvSpPr>
            <a:spLocks noGrp="1"/>
          </p:cNvSpPr>
          <p:nvPr>
            <p:ph type="sldNum" sz="quarter" idx="12"/>
          </p:nvPr>
        </p:nvSpPr>
        <p:spPr>
          <a:xfrm>
            <a:off x="6457950" y="6356353"/>
            <a:ext cx="2057400" cy="365125"/>
          </a:xfrm>
          <a:prstGeom prst="rect">
            <a:avLst/>
          </a:prstGeom>
        </p:spPr>
        <p:txBody>
          <a:bodyPr/>
          <a:lstStyle/>
          <a:p>
            <a:fld id="{102B92CD-2A3E-4BB3-893F-186BC64CA372}"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7761904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D83D26D5-6AD0-4E52-9D53-998761297F9D}" type="datetime1">
              <a:rPr lang="zh-CN" altLang="en-US" smtClean="0">
                <a:solidFill>
                  <a:prstClr val="black">
                    <a:tint val="75000"/>
                  </a:prstClr>
                </a:solidFill>
              </a:rPr>
              <a:pPr/>
              <a:t>2018/12/29</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102B92CD-2A3E-4BB3-893F-186BC64CA372}"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2416284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ABB6CA92-FE9B-48EC-8927-00BF2DC6A3B1}" type="datetime1">
              <a:rPr lang="zh-CN" altLang="en-US" smtClean="0">
                <a:solidFill>
                  <a:prstClr val="black">
                    <a:tint val="75000"/>
                  </a:prstClr>
                </a:solidFill>
              </a:rPr>
              <a:pPr/>
              <a:t>2018/12/29</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102B92CD-2A3E-4BB3-893F-186BC64CA372}"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7740635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7" y="1709738"/>
            <a:ext cx="78867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7" y="4589466"/>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C6CBA000-D010-4B85-98E7-CDAF9951C2B5}" type="datetime1">
              <a:rPr lang="zh-CN" altLang="en-US" smtClean="0">
                <a:solidFill>
                  <a:prstClr val="black">
                    <a:tint val="75000"/>
                  </a:prstClr>
                </a:solidFill>
              </a:rPr>
              <a:pPr/>
              <a:t>2018/12/29</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102B92CD-2A3E-4BB3-893F-186BC64CA372}"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712789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6414A89-878E-43F4-972A-70519AA5B1C7}" type="datetime1">
              <a:rPr lang="zh-CN" altLang="en-US" smtClean="0">
                <a:solidFill>
                  <a:prstClr val="black">
                    <a:tint val="75000"/>
                  </a:prstClr>
                </a:solidFill>
              </a:rPr>
              <a:pPr/>
              <a:t>2018/12/29</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102B92CD-2A3E-4BB3-893F-186BC64CA372}"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6645579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6"/>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629842" y="2505075"/>
            <a:ext cx="3868340"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4629151" y="2505075"/>
            <a:ext cx="3887391"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8DFEEF7-4925-46B0-BCF4-1928C7C33955}" type="datetime1">
              <a:rPr lang="zh-CN" altLang="en-US" smtClean="0">
                <a:solidFill>
                  <a:prstClr val="black">
                    <a:tint val="75000"/>
                  </a:prstClr>
                </a:solidFill>
              </a:rPr>
              <a:pPr/>
              <a:t>2018/12/29</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102B92CD-2A3E-4BB3-893F-186BC64CA372}"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9939153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BE96853-8429-42D6-B731-F92065374954}" type="datetime1">
              <a:rPr lang="zh-CN" altLang="en-US" smtClean="0">
                <a:solidFill>
                  <a:prstClr val="black">
                    <a:tint val="75000"/>
                  </a:prstClr>
                </a:solidFill>
              </a:rPr>
              <a:pPr/>
              <a:t>2018/12/29</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102B92CD-2A3E-4BB3-893F-186BC64CA372}"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19616855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E7DB471-4A78-4D2C-888A-21EB0DB1612B}" type="datetime1">
              <a:rPr lang="zh-CN" altLang="en-US" smtClean="0">
                <a:solidFill>
                  <a:prstClr val="black">
                    <a:tint val="75000"/>
                  </a:prstClr>
                </a:solidFill>
              </a:rPr>
              <a:pPr/>
              <a:t>2018/12/29</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102B92CD-2A3E-4BB3-893F-186BC64CA372}"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51099842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B03C5BAF-C011-44DB-AD5B-643C8BCB9A93}" type="datetime1">
              <a:rPr lang="zh-CN" altLang="en-US" smtClean="0">
                <a:solidFill>
                  <a:prstClr val="black">
                    <a:tint val="75000"/>
                  </a:prstClr>
                </a:solidFill>
              </a:rPr>
              <a:pPr/>
              <a:t>2018/12/29</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102B92CD-2A3E-4BB3-893F-186BC64CA372}"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1111170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987426"/>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FFDBDD7A-A5BB-40BA-A2F0-1FAF493677DC}" type="datetime1">
              <a:rPr lang="zh-CN" altLang="en-US" smtClean="0">
                <a:solidFill>
                  <a:prstClr val="black">
                    <a:tint val="75000"/>
                  </a:prstClr>
                </a:solidFill>
              </a:rPr>
              <a:pPr/>
              <a:t>2018/12/29</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102B92CD-2A3E-4BB3-893F-186BC64CA372}"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53672815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D6BF9E4-A12F-47B6-9EE0-DF54A9C17222}" type="datetime1">
              <a:rPr lang="zh-CN" altLang="en-US" smtClean="0">
                <a:solidFill>
                  <a:prstClr val="black">
                    <a:tint val="75000"/>
                  </a:prstClr>
                </a:solidFill>
              </a:rPr>
              <a:pPr/>
              <a:t>2018/12/29</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102B92CD-2A3E-4BB3-893F-186BC64CA372}"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65202176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6" y="365125"/>
            <a:ext cx="1971675"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1" y="365125"/>
            <a:ext cx="5800725"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AC90559-9441-470C-B130-BB80F17DCBF2}" type="datetime1">
              <a:rPr lang="zh-CN" altLang="en-US" smtClean="0">
                <a:solidFill>
                  <a:prstClr val="black">
                    <a:tint val="75000"/>
                  </a:prstClr>
                </a:solidFill>
              </a:rPr>
              <a:pPr/>
              <a:t>2018/12/29</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102B92CD-2A3E-4BB3-893F-186BC64CA372}"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7555441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2018/12/29</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21748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96" r:id="rId11"/>
  </p:sldLayoutIdLst>
  <p:timing>
    <p:tnLst>
      <p:par>
        <p:cTn id="1" dur="indefinite" restart="never" nodeType="tmRoot"/>
      </p:par>
    </p:tnLst>
  </p:timing>
  <p:hf hdr="0" ftr="0" dt="0"/>
  <p:txStyles>
    <p:titleStyle>
      <a:lvl1pPr algn="ctr" defTabSz="457052" rtl="0" eaLnBrk="1" latinLnBrk="0" hangingPunct="1">
        <a:spcBef>
          <a:spcPct val="0"/>
        </a:spcBef>
        <a:buNone/>
        <a:defRPr sz="4400" kern="1200">
          <a:solidFill>
            <a:schemeClr val="tx1"/>
          </a:solidFill>
          <a:latin typeface="+mj-lt"/>
          <a:ea typeface="+mj-ea"/>
          <a:cs typeface="+mj-cs"/>
        </a:defRPr>
      </a:lvl1pPr>
    </p:titleStyle>
    <p:bodyStyle>
      <a:lvl1pPr marL="342790" indent="-342790" algn="l" defTabSz="457052" rtl="0" eaLnBrk="1" latinLnBrk="0" hangingPunct="1">
        <a:spcBef>
          <a:spcPct val="20000"/>
        </a:spcBef>
        <a:buFont typeface="Arial"/>
        <a:buChar char="•"/>
        <a:defRPr sz="3200" kern="1200">
          <a:solidFill>
            <a:schemeClr val="tx1"/>
          </a:solidFill>
          <a:latin typeface="+mn-lt"/>
          <a:ea typeface="+mn-ea"/>
          <a:cs typeface="+mn-cs"/>
        </a:defRPr>
      </a:lvl1pPr>
      <a:lvl2pPr marL="742708" indent="-285656" algn="l" defTabSz="457052" rtl="0" eaLnBrk="1" latinLnBrk="0" hangingPunct="1">
        <a:spcBef>
          <a:spcPct val="20000"/>
        </a:spcBef>
        <a:buFont typeface="Arial"/>
        <a:buChar char="–"/>
        <a:defRPr sz="2800" kern="1200">
          <a:solidFill>
            <a:schemeClr val="tx1"/>
          </a:solidFill>
          <a:latin typeface="+mn-lt"/>
          <a:ea typeface="+mn-ea"/>
          <a:cs typeface="+mn-cs"/>
        </a:defRPr>
      </a:lvl2pPr>
      <a:lvl3pPr marL="1142629" indent="-228526" algn="l" defTabSz="457052" rtl="0" eaLnBrk="1" latinLnBrk="0" hangingPunct="1">
        <a:spcBef>
          <a:spcPct val="20000"/>
        </a:spcBef>
        <a:buFont typeface="Arial"/>
        <a:buChar char="•"/>
        <a:defRPr sz="2400" kern="1200">
          <a:solidFill>
            <a:schemeClr val="tx1"/>
          </a:solidFill>
          <a:latin typeface="+mn-lt"/>
          <a:ea typeface="+mn-ea"/>
          <a:cs typeface="+mn-cs"/>
        </a:defRPr>
      </a:lvl3pPr>
      <a:lvl4pPr marL="1599680" indent="-228526" algn="l" defTabSz="457052" rtl="0" eaLnBrk="1" latinLnBrk="0" hangingPunct="1">
        <a:spcBef>
          <a:spcPct val="20000"/>
        </a:spcBef>
        <a:buFont typeface="Arial"/>
        <a:buChar char="–"/>
        <a:defRPr sz="2000" kern="1200">
          <a:solidFill>
            <a:schemeClr val="tx1"/>
          </a:solidFill>
          <a:latin typeface="+mn-lt"/>
          <a:ea typeface="+mn-ea"/>
          <a:cs typeface="+mn-cs"/>
        </a:defRPr>
      </a:lvl4pPr>
      <a:lvl5pPr marL="2056730" indent="-228526" algn="l" defTabSz="457052" rtl="0" eaLnBrk="1" latinLnBrk="0" hangingPunct="1">
        <a:spcBef>
          <a:spcPct val="20000"/>
        </a:spcBef>
        <a:buFont typeface="Arial"/>
        <a:buChar char="»"/>
        <a:defRPr sz="2000" kern="1200">
          <a:solidFill>
            <a:schemeClr val="tx1"/>
          </a:solidFill>
          <a:latin typeface="+mn-lt"/>
          <a:ea typeface="+mn-ea"/>
          <a:cs typeface="+mn-cs"/>
        </a:defRPr>
      </a:lvl5pPr>
      <a:lvl6pPr marL="2513783" indent="-228526" algn="l" defTabSz="457052" rtl="0" eaLnBrk="1" latinLnBrk="0" hangingPunct="1">
        <a:spcBef>
          <a:spcPct val="20000"/>
        </a:spcBef>
        <a:buFont typeface="Arial"/>
        <a:buChar char="•"/>
        <a:defRPr sz="2000" kern="1200">
          <a:solidFill>
            <a:schemeClr val="tx1"/>
          </a:solidFill>
          <a:latin typeface="+mn-lt"/>
          <a:ea typeface="+mn-ea"/>
          <a:cs typeface="+mn-cs"/>
        </a:defRPr>
      </a:lvl6pPr>
      <a:lvl7pPr marL="2970835" indent="-228526" algn="l" defTabSz="457052" rtl="0" eaLnBrk="1" latinLnBrk="0" hangingPunct="1">
        <a:spcBef>
          <a:spcPct val="20000"/>
        </a:spcBef>
        <a:buFont typeface="Arial"/>
        <a:buChar char="•"/>
        <a:defRPr sz="2000" kern="1200">
          <a:solidFill>
            <a:schemeClr val="tx1"/>
          </a:solidFill>
          <a:latin typeface="+mn-lt"/>
          <a:ea typeface="+mn-ea"/>
          <a:cs typeface="+mn-cs"/>
        </a:defRPr>
      </a:lvl7pPr>
      <a:lvl8pPr marL="3427887" indent="-228526" algn="l" defTabSz="457052" rtl="0" eaLnBrk="1" latinLnBrk="0" hangingPunct="1">
        <a:spcBef>
          <a:spcPct val="20000"/>
        </a:spcBef>
        <a:buFont typeface="Arial"/>
        <a:buChar char="•"/>
        <a:defRPr sz="2000" kern="1200">
          <a:solidFill>
            <a:schemeClr val="tx1"/>
          </a:solidFill>
          <a:latin typeface="+mn-lt"/>
          <a:ea typeface="+mn-ea"/>
          <a:cs typeface="+mn-cs"/>
        </a:defRPr>
      </a:lvl8pPr>
      <a:lvl9pPr marL="3884936" indent="-228526" algn="l" defTabSz="457052"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052" rtl="0" eaLnBrk="1" latinLnBrk="0" hangingPunct="1">
        <a:defRPr sz="1800" kern="1200">
          <a:solidFill>
            <a:schemeClr val="tx1"/>
          </a:solidFill>
          <a:latin typeface="+mn-lt"/>
          <a:ea typeface="+mn-ea"/>
          <a:cs typeface="+mn-cs"/>
        </a:defRPr>
      </a:lvl1pPr>
      <a:lvl2pPr marL="457052" algn="l" defTabSz="457052" rtl="0" eaLnBrk="1" latinLnBrk="0" hangingPunct="1">
        <a:defRPr sz="1800" kern="1200">
          <a:solidFill>
            <a:schemeClr val="tx1"/>
          </a:solidFill>
          <a:latin typeface="+mn-lt"/>
          <a:ea typeface="+mn-ea"/>
          <a:cs typeface="+mn-cs"/>
        </a:defRPr>
      </a:lvl2pPr>
      <a:lvl3pPr marL="914104" algn="l" defTabSz="457052" rtl="0" eaLnBrk="1" latinLnBrk="0" hangingPunct="1">
        <a:defRPr sz="1800" kern="1200">
          <a:solidFill>
            <a:schemeClr val="tx1"/>
          </a:solidFill>
          <a:latin typeface="+mn-lt"/>
          <a:ea typeface="+mn-ea"/>
          <a:cs typeface="+mn-cs"/>
        </a:defRPr>
      </a:lvl3pPr>
      <a:lvl4pPr marL="1371155" algn="l" defTabSz="457052" rtl="0" eaLnBrk="1" latinLnBrk="0" hangingPunct="1">
        <a:defRPr sz="1800" kern="1200">
          <a:solidFill>
            <a:schemeClr val="tx1"/>
          </a:solidFill>
          <a:latin typeface="+mn-lt"/>
          <a:ea typeface="+mn-ea"/>
          <a:cs typeface="+mn-cs"/>
        </a:defRPr>
      </a:lvl4pPr>
      <a:lvl5pPr marL="1828204" algn="l" defTabSz="457052" rtl="0" eaLnBrk="1" latinLnBrk="0" hangingPunct="1">
        <a:defRPr sz="1800" kern="1200">
          <a:solidFill>
            <a:schemeClr val="tx1"/>
          </a:solidFill>
          <a:latin typeface="+mn-lt"/>
          <a:ea typeface="+mn-ea"/>
          <a:cs typeface="+mn-cs"/>
        </a:defRPr>
      </a:lvl5pPr>
      <a:lvl6pPr marL="2285257" algn="l" defTabSz="457052" rtl="0" eaLnBrk="1" latinLnBrk="0" hangingPunct="1">
        <a:defRPr sz="1800" kern="1200">
          <a:solidFill>
            <a:schemeClr val="tx1"/>
          </a:solidFill>
          <a:latin typeface="+mn-lt"/>
          <a:ea typeface="+mn-ea"/>
          <a:cs typeface="+mn-cs"/>
        </a:defRPr>
      </a:lvl6pPr>
      <a:lvl7pPr marL="2742309" algn="l" defTabSz="457052" rtl="0" eaLnBrk="1" latinLnBrk="0" hangingPunct="1">
        <a:defRPr sz="1800" kern="1200">
          <a:solidFill>
            <a:schemeClr val="tx1"/>
          </a:solidFill>
          <a:latin typeface="+mn-lt"/>
          <a:ea typeface="+mn-ea"/>
          <a:cs typeface="+mn-cs"/>
        </a:defRPr>
      </a:lvl7pPr>
      <a:lvl8pPr marL="3199359" algn="l" defTabSz="457052" rtl="0" eaLnBrk="1" latinLnBrk="0" hangingPunct="1">
        <a:defRPr sz="1800" kern="1200">
          <a:solidFill>
            <a:schemeClr val="tx1"/>
          </a:solidFill>
          <a:latin typeface="+mn-lt"/>
          <a:ea typeface="+mn-ea"/>
          <a:cs typeface="+mn-cs"/>
        </a:defRPr>
      </a:lvl8pPr>
      <a:lvl9pPr marL="3656411" algn="l" defTabSz="457052"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69C528-4031-4A25-891F-321F9F7AFFEF}" type="datetime1">
              <a:rPr lang="zh-CN" altLang="en-US" smtClean="0">
                <a:solidFill>
                  <a:prstClr val="black">
                    <a:tint val="75000"/>
                  </a:prstClr>
                </a:solidFill>
              </a:rPr>
              <a:pPr/>
              <a:t>2018/12/29</a:t>
            </a:fld>
            <a:endParaRPr lang="zh-CN" altLang="en-US">
              <a:solidFill>
                <a:prstClr val="black">
                  <a:tint val="75000"/>
                </a:prstClr>
              </a:solidFill>
            </a:endParaRPr>
          </a:p>
        </p:txBody>
      </p:sp>
      <p:sp>
        <p:nvSpPr>
          <p:cNvPr id="5" name="页脚占位符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2B92CD-2A3E-4BB3-893F-186BC64CA372}"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3943243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3.xml"/><Relationship Id="rId1" Type="http://schemas.openxmlformats.org/officeDocument/2006/relationships/vmlDrawing" Target="../drawings/vmlDrawing1.vml"/><Relationship Id="rId5" Type="http://schemas.openxmlformats.org/officeDocument/2006/relationships/image" Target="../media/image4.wmf"/><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9.xml"/><Relationship Id="rId1" Type="http://schemas.openxmlformats.org/officeDocument/2006/relationships/vmlDrawing" Target="../drawings/vmlDrawing2.vml"/><Relationship Id="rId5" Type="http://schemas.openxmlformats.org/officeDocument/2006/relationships/image" Target="../media/image5.emf"/><Relationship Id="rId4" Type="http://schemas.openxmlformats.org/officeDocument/2006/relationships/oleObject" Target="../embeddings/oleObject2.bin"/></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9.xml"/><Relationship Id="rId1" Type="http://schemas.openxmlformats.org/officeDocument/2006/relationships/vmlDrawing" Target="../drawings/vmlDrawing3.vml"/><Relationship Id="rId5" Type="http://schemas.openxmlformats.org/officeDocument/2006/relationships/image" Target="../media/image6.emf"/><Relationship Id="rId4" Type="http://schemas.openxmlformats.org/officeDocument/2006/relationships/oleObject" Target="../embeddings/oleObject3.bin"/></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9.xml"/><Relationship Id="rId1" Type="http://schemas.openxmlformats.org/officeDocument/2006/relationships/vmlDrawing" Target="../drawings/vmlDrawing4.vml"/><Relationship Id="rId5" Type="http://schemas.openxmlformats.org/officeDocument/2006/relationships/image" Target="../media/image7.emf"/><Relationship Id="rId4" Type="http://schemas.openxmlformats.org/officeDocument/2006/relationships/oleObject" Target="../embeddings/oleObject4.bin"/></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8.xml"/><Relationship Id="rId1" Type="http://schemas.openxmlformats.org/officeDocument/2006/relationships/slideLayout" Target="../slideLayouts/slideLayout2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矩形 2"/>
          <p:cNvSpPr/>
          <p:nvPr/>
        </p:nvSpPr>
        <p:spPr>
          <a:xfrm>
            <a:off x="5" y="4262284"/>
            <a:ext cx="9142809" cy="2625213"/>
          </a:xfrm>
          <a:prstGeom prst="rect">
            <a:avLst/>
          </a:prstGeom>
          <a:solidFill>
            <a:srgbClr val="1A1E21">
              <a:alpha val="58000"/>
            </a:srgbClr>
          </a:solidFill>
          <a:ln>
            <a:noFill/>
          </a:ln>
          <a:effectLst/>
        </p:spPr>
        <p:style>
          <a:lnRef idx="1">
            <a:schemeClr val="accent1"/>
          </a:lnRef>
          <a:fillRef idx="3">
            <a:schemeClr val="accent1"/>
          </a:fillRef>
          <a:effectRef idx="2">
            <a:schemeClr val="accent1"/>
          </a:effectRef>
          <a:fontRef idx="minor">
            <a:schemeClr val="lt1"/>
          </a:fontRef>
        </p:style>
        <p:txBody>
          <a:bodyPr lIns="68554" tIns="34276" rIns="68554" bIns="34276" rtlCol="0" anchor="ctr"/>
          <a:lstStyle/>
          <a:p>
            <a:pPr algn="ctr" defTabSz="457048"/>
            <a:endParaRPr kumimoji="1" lang="zh-CN" altLang="en-US" sz="2400">
              <a:solidFill>
                <a:srgbClr val="2CBD94"/>
              </a:solidFill>
            </a:endParaRPr>
          </a:p>
        </p:txBody>
      </p:sp>
      <p:sp>
        <p:nvSpPr>
          <p:cNvPr id="5" name="矩形 4"/>
          <p:cNvSpPr/>
          <p:nvPr/>
        </p:nvSpPr>
        <p:spPr>
          <a:xfrm>
            <a:off x="1712939" y="4768871"/>
            <a:ext cx="5704284" cy="802307"/>
          </a:xfrm>
          <a:prstGeom prst="rect">
            <a:avLst/>
          </a:prstGeom>
        </p:spPr>
        <p:txBody>
          <a:bodyPr wrap="square" lIns="68554" tIns="34276" rIns="68554" bIns="34276">
            <a:spAutoFit/>
          </a:bodyPr>
          <a:lstStyle/>
          <a:p>
            <a:pPr algn="ctr" defTabSz="457048">
              <a:lnSpc>
                <a:spcPct val="150000"/>
              </a:lnSpc>
            </a:pPr>
            <a:r>
              <a:rPr kumimoji="1" lang="en-US" altLang="zh-CN" sz="3600" b="1" dirty="0" smtClean="0">
                <a:solidFill>
                  <a:srgbClr val="FF0000"/>
                </a:solidFill>
                <a:latin typeface="+mn-ea"/>
              </a:rPr>
              <a:t>2019</a:t>
            </a:r>
            <a:r>
              <a:rPr kumimoji="1" lang="zh-CN" altLang="en-US" sz="3600" b="1" dirty="0" smtClean="0">
                <a:solidFill>
                  <a:srgbClr val="FF0000"/>
                </a:solidFill>
                <a:latin typeface="+mn-ea"/>
              </a:rPr>
              <a:t>年</a:t>
            </a:r>
            <a:r>
              <a:rPr kumimoji="1" lang="zh-CN" altLang="en-US" sz="3600" b="1" dirty="0">
                <a:solidFill>
                  <a:srgbClr val="FF0000"/>
                </a:solidFill>
                <a:latin typeface="+mn-ea"/>
              </a:rPr>
              <a:t>开门</a:t>
            </a:r>
            <a:r>
              <a:rPr kumimoji="1" lang="zh-CN" altLang="en-US" sz="3600" b="1" dirty="0" smtClean="0">
                <a:solidFill>
                  <a:srgbClr val="FF0000"/>
                </a:solidFill>
                <a:latin typeface="+mn-ea"/>
              </a:rPr>
              <a:t>红</a:t>
            </a:r>
            <a:r>
              <a:rPr kumimoji="1" lang="zh-CN" altLang="en-US" sz="3600" b="1" dirty="0">
                <a:solidFill>
                  <a:srgbClr val="FF0000"/>
                </a:solidFill>
                <a:latin typeface="+mn-ea"/>
              </a:rPr>
              <a:t>产</a:t>
            </a:r>
            <a:r>
              <a:rPr kumimoji="1" lang="zh-CN" altLang="en-US" sz="3600" b="1" dirty="0" smtClean="0">
                <a:solidFill>
                  <a:srgbClr val="FF0000"/>
                </a:solidFill>
                <a:latin typeface="+mn-ea"/>
              </a:rPr>
              <a:t>品介绍</a:t>
            </a:r>
            <a:endParaRPr kumimoji="1" lang="en-US" altLang="zh-CN" sz="3600" b="1" dirty="0" smtClean="0">
              <a:solidFill>
                <a:srgbClr val="FF0000"/>
              </a:solidFill>
              <a:latin typeface="+mn-ea"/>
            </a:endParaRPr>
          </a:p>
        </p:txBody>
      </p:sp>
      <p:cxnSp>
        <p:nvCxnSpPr>
          <p:cNvPr id="7" name="直线连接符 6"/>
          <p:cNvCxnSpPr/>
          <p:nvPr/>
        </p:nvCxnSpPr>
        <p:spPr>
          <a:xfrm flipH="1">
            <a:off x="7013456" y="5243200"/>
            <a:ext cx="1143835" cy="0"/>
          </a:xfrm>
          <a:prstGeom prst="line">
            <a:avLst/>
          </a:prstGeom>
          <a:ln w="6350" cmpd="sng">
            <a:solidFill>
              <a:srgbClr val="FFFFFF"/>
            </a:solidFill>
          </a:ln>
          <a:effectLst/>
        </p:spPr>
        <p:style>
          <a:lnRef idx="2">
            <a:schemeClr val="accent1"/>
          </a:lnRef>
          <a:fillRef idx="0">
            <a:schemeClr val="accent1"/>
          </a:fillRef>
          <a:effectRef idx="1">
            <a:schemeClr val="accent1"/>
          </a:effectRef>
          <a:fontRef idx="minor">
            <a:schemeClr val="tx1"/>
          </a:fontRef>
        </p:style>
      </p:cxnSp>
      <p:cxnSp>
        <p:nvCxnSpPr>
          <p:cNvPr id="10" name="直线连接符 9"/>
          <p:cNvCxnSpPr/>
          <p:nvPr/>
        </p:nvCxnSpPr>
        <p:spPr>
          <a:xfrm flipH="1">
            <a:off x="973077" y="5257481"/>
            <a:ext cx="1143835" cy="0"/>
          </a:xfrm>
          <a:prstGeom prst="line">
            <a:avLst/>
          </a:prstGeom>
          <a:ln w="6350" cmpd="sng">
            <a:solidFill>
              <a:srgbClr val="FFFFFF"/>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46623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alphaModFix amt="92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7" name="灯片编号占位符 3"/>
          <p:cNvSpPr txBox="1">
            <a:spLocks/>
          </p:cNvSpPr>
          <p:nvPr/>
        </p:nvSpPr>
        <p:spPr bwMode="auto">
          <a:xfrm>
            <a:off x="6553200" y="6356362"/>
            <a:ext cx="2133600" cy="3661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defPPr>
              <a:defRPr lang="zh-CN"/>
            </a:defPPr>
            <a:lvl1pPr algn="r" rtl="0" fontAlgn="base">
              <a:spcBef>
                <a:spcPct val="0"/>
              </a:spcBef>
              <a:spcAft>
                <a:spcPct val="0"/>
              </a:spcAft>
              <a:defRPr sz="1200" kern="1200" smtClean="0">
                <a:solidFill>
                  <a:srgbClr val="898989"/>
                </a:solidFill>
                <a:latin typeface="Arial" pitchFamily="34" charset="0"/>
                <a:ea typeface="宋体" pitchFamily="2" charset="-122"/>
                <a:cs typeface="+mn-cs"/>
              </a:defRPr>
            </a:lvl1pPr>
            <a:lvl2pPr marL="457124" algn="l" rtl="0" fontAlgn="base">
              <a:spcBef>
                <a:spcPct val="0"/>
              </a:spcBef>
              <a:spcAft>
                <a:spcPct val="0"/>
              </a:spcAft>
              <a:defRPr kern="1200">
                <a:solidFill>
                  <a:schemeClr val="tx1"/>
                </a:solidFill>
                <a:latin typeface="Arial" pitchFamily="34" charset="0"/>
                <a:ea typeface="宋体" pitchFamily="2" charset="-122"/>
                <a:cs typeface="+mn-cs"/>
              </a:defRPr>
            </a:lvl2pPr>
            <a:lvl3pPr marL="914248" algn="l" rtl="0" fontAlgn="base">
              <a:spcBef>
                <a:spcPct val="0"/>
              </a:spcBef>
              <a:spcAft>
                <a:spcPct val="0"/>
              </a:spcAft>
              <a:defRPr kern="1200">
                <a:solidFill>
                  <a:schemeClr val="tx1"/>
                </a:solidFill>
                <a:latin typeface="Arial" pitchFamily="34" charset="0"/>
                <a:ea typeface="宋体" pitchFamily="2" charset="-122"/>
                <a:cs typeface="+mn-cs"/>
              </a:defRPr>
            </a:lvl3pPr>
            <a:lvl4pPr marL="1371371" algn="l" rtl="0" fontAlgn="base">
              <a:spcBef>
                <a:spcPct val="0"/>
              </a:spcBef>
              <a:spcAft>
                <a:spcPct val="0"/>
              </a:spcAft>
              <a:defRPr kern="1200">
                <a:solidFill>
                  <a:schemeClr val="tx1"/>
                </a:solidFill>
                <a:latin typeface="Arial" pitchFamily="34" charset="0"/>
                <a:ea typeface="宋体" pitchFamily="2" charset="-122"/>
                <a:cs typeface="+mn-cs"/>
              </a:defRPr>
            </a:lvl4pPr>
            <a:lvl5pPr marL="1828495" algn="l" rtl="0" fontAlgn="base">
              <a:spcBef>
                <a:spcPct val="0"/>
              </a:spcBef>
              <a:spcAft>
                <a:spcPct val="0"/>
              </a:spcAft>
              <a:defRPr kern="1200">
                <a:solidFill>
                  <a:schemeClr val="tx1"/>
                </a:solidFill>
                <a:latin typeface="Arial" pitchFamily="34" charset="0"/>
                <a:ea typeface="宋体" pitchFamily="2" charset="-122"/>
                <a:cs typeface="+mn-cs"/>
              </a:defRPr>
            </a:lvl5pPr>
            <a:lvl6pPr marL="2285619" algn="l" defTabSz="914248" rtl="0" eaLnBrk="1" latinLnBrk="0" hangingPunct="1">
              <a:defRPr kern="1200">
                <a:solidFill>
                  <a:schemeClr val="tx1"/>
                </a:solidFill>
                <a:latin typeface="Arial" pitchFamily="34" charset="0"/>
                <a:ea typeface="宋体" pitchFamily="2" charset="-122"/>
                <a:cs typeface="+mn-cs"/>
              </a:defRPr>
            </a:lvl6pPr>
            <a:lvl7pPr marL="2742743" algn="l" defTabSz="914248" rtl="0" eaLnBrk="1" latinLnBrk="0" hangingPunct="1">
              <a:defRPr kern="1200">
                <a:solidFill>
                  <a:schemeClr val="tx1"/>
                </a:solidFill>
                <a:latin typeface="Arial" pitchFamily="34" charset="0"/>
                <a:ea typeface="宋体" pitchFamily="2" charset="-122"/>
                <a:cs typeface="+mn-cs"/>
              </a:defRPr>
            </a:lvl7pPr>
            <a:lvl8pPr marL="3199866" algn="l" defTabSz="914248" rtl="0" eaLnBrk="1" latinLnBrk="0" hangingPunct="1">
              <a:defRPr kern="1200">
                <a:solidFill>
                  <a:schemeClr val="tx1"/>
                </a:solidFill>
                <a:latin typeface="Arial" pitchFamily="34" charset="0"/>
                <a:ea typeface="宋体" pitchFamily="2" charset="-122"/>
                <a:cs typeface="+mn-cs"/>
              </a:defRPr>
            </a:lvl8pPr>
            <a:lvl9pPr marL="3656990" algn="l" defTabSz="914248" rtl="0" eaLnBrk="1" latinLnBrk="0" hangingPunct="1">
              <a:defRPr kern="1200">
                <a:solidFill>
                  <a:schemeClr val="tx1"/>
                </a:solidFill>
                <a:latin typeface="Arial" pitchFamily="34" charset="0"/>
                <a:ea typeface="宋体" pitchFamily="2" charset="-122"/>
                <a:cs typeface="+mn-cs"/>
              </a:defRPr>
            </a:lvl9pPr>
          </a:lstStyle>
          <a:p>
            <a:pPr>
              <a:defRPr/>
            </a:pPr>
            <a:fld id="{60D42F8F-D216-40C0-BD59-4B503B35F0B1}" type="slidenum">
              <a:rPr lang="zh-CN" altLang="en-US"/>
              <a:pPr>
                <a:defRPr/>
              </a:pPr>
              <a:t>2</a:t>
            </a:fld>
            <a:endParaRPr lang="zh-CN" altLang="en-US" sz="1800">
              <a:solidFill>
                <a:prstClr val="black"/>
              </a:solidFill>
            </a:endParaRPr>
          </a:p>
        </p:txBody>
      </p:sp>
      <p:grpSp>
        <p:nvGrpSpPr>
          <p:cNvPr id="39" name="组合 38"/>
          <p:cNvGrpSpPr/>
          <p:nvPr/>
        </p:nvGrpSpPr>
        <p:grpSpPr>
          <a:xfrm>
            <a:off x="4644008" y="1364771"/>
            <a:ext cx="3637247" cy="787460"/>
            <a:chOff x="6315199" y="2410178"/>
            <a:chExt cx="3744416" cy="787642"/>
          </a:xfrm>
        </p:grpSpPr>
        <p:sp>
          <p:nvSpPr>
            <p:cNvPr id="40" name="圆角矩形 39"/>
            <p:cNvSpPr/>
            <p:nvPr/>
          </p:nvSpPr>
          <p:spPr>
            <a:xfrm>
              <a:off x="6315199" y="2410178"/>
              <a:ext cx="3744416" cy="787642"/>
            </a:xfrm>
            <a:prstGeom prst="roundRect">
              <a:avLst/>
            </a:prstGeom>
            <a:solidFill>
              <a:srgbClr val="AD0101"/>
            </a:solidFill>
            <a:ln w="25400" cap="flat" cmpd="sng" algn="ctr">
              <a:noFill/>
              <a:prstDash val="solid"/>
            </a:ln>
            <a:effectLst>
              <a:outerShdw blurRad="50800" dist="38100" dir="5400000" algn="t" rotWithShape="0">
                <a:prstClr val="black">
                  <a:alpha val="40000"/>
                </a:prstClr>
              </a:outerShdw>
            </a:effectLst>
          </p:spPr>
          <p:txBody>
            <a:bodyPr lIns="121960" tIns="60980" rIns="121960" bIns="60980" anchor="ctr"/>
            <a:lstStyle/>
            <a:p>
              <a:pPr algn="ctr">
                <a:defRPr/>
              </a:pPr>
              <a:endParaRPr lang="zh-CN" altLang="en-US" sz="4400" kern="0" dirty="0">
                <a:solidFill>
                  <a:prstClr val="white"/>
                </a:solidFill>
                <a:latin typeface="Verdana"/>
                <a:ea typeface="Arial Unicode MS" panose="020B0604020202020204" pitchFamily="34" charset="-122"/>
                <a:cs typeface="Arial Unicode MS" panose="020B0604020202020204" pitchFamily="34" charset="-122"/>
              </a:endParaRPr>
            </a:p>
          </p:txBody>
        </p:sp>
        <p:sp>
          <p:nvSpPr>
            <p:cNvPr id="41" name="矩形 40"/>
            <p:cNvSpPr/>
            <p:nvPr/>
          </p:nvSpPr>
          <p:spPr>
            <a:xfrm>
              <a:off x="6747248" y="2530219"/>
              <a:ext cx="2653075" cy="554166"/>
            </a:xfrm>
            <a:prstGeom prst="rect">
              <a:avLst/>
            </a:prstGeom>
          </p:spPr>
          <p:txBody>
            <a:bodyPr wrap="square" lIns="121960" tIns="60980" rIns="121960" bIns="60980">
              <a:spAutoFit/>
            </a:bodyPr>
            <a:lstStyle/>
            <a:p>
              <a:pPr>
                <a:defRPr/>
              </a:pPr>
              <a:r>
                <a:rPr lang="zh-CN" altLang="en-US" sz="2800" b="1" kern="100" dirty="0">
                  <a:solidFill>
                    <a:prstClr val="white"/>
                  </a:solidFill>
                  <a:latin typeface="微软雅黑" panose="020B0503020204020204" pitchFamily="34" charset="-122"/>
                  <a:cs typeface="Times New Roman" panose="02020603050405020304" pitchFamily="18" charset="0"/>
                </a:rPr>
                <a:t>新产品介绍</a:t>
              </a:r>
              <a:endParaRPr lang="zh-CN" altLang="zh-CN" sz="2800" b="1" kern="100" dirty="0">
                <a:solidFill>
                  <a:prstClr val="white"/>
                </a:solidFill>
                <a:latin typeface="微软雅黑" panose="020B0503020204020204" pitchFamily="34" charset="-122"/>
                <a:cs typeface="Times New Roman" panose="02020603050405020304" pitchFamily="18" charset="0"/>
              </a:endParaRPr>
            </a:p>
          </p:txBody>
        </p:sp>
      </p:grpSp>
      <p:sp>
        <p:nvSpPr>
          <p:cNvPr id="68" name="圆角矩形 67"/>
          <p:cNvSpPr/>
          <p:nvPr/>
        </p:nvSpPr>
        <p:spPr>
          <a:xfrm>
            <a:off x="4568934" y="2372886"/>
            <a:ext cx="3298182" cy="2568282"/>
          </a:xfrm>
          <a:prstGeom prst="roundRect">
            <a:avLst/>
          </a:prstGeom>
          <a:solidFill>
            <a:sysClr val="window" lastClr="FFFFFF">
              <a:alpha val="43137"/>
            </a:sysClr>
          </a:solidFill>
          <a:ln w="25400" cap="flat" cmpd="sng" algn="ctr">
            <a:solidFill>
              <a:sysClr val="window" lastClr="FFFFFF"/>
            </a:solidFill>
            <a:prstDash val="solid"/>
          </a:ln>
          <a:effectLst/>
        </p:spPr>
        <p:txBody>
          <a:bodyPr lIns="91424" tIns="45712" rIns="91424" bIns="45712" rtlCol="0" anchor="ctr"/>
          <a:lstStyle/>
          <a:p>
            <a:pPr algn="ctr">
              <a:defRPr/>
            </a:pPr>
            <a:endParaRPr lang="zh-CN" altLang="en-US" kern="0" smtClean="0">
              <a:solidFill>
                <a:prstClr val="white"/>
              </a:solidFill>
              <a:latin typeface="Verdana"/>
            </a:endParaRPr>
          </a:p>
        </p:txBody>
      </p:sp>
      <p:sp>
        <p:nvSpPr>
          <p:cNvPr id="69" name="TextBox 68"/>
          <p:cNvSpPr txBox="1"/>
          <p:nvPr/>
        </p:nvSpPr>
        <p:spPr>
          <a:xfrm>
            <a:off x="4644008" y="2263528"/>
            <a:ext cx="3204356" cy="2677640"/>
          </a:xfrm>
          <a:prstGeom prst="rect">
            <a:avLst/>
          </a:prstGeom>
          <a:noFill/>
        </p:spPr>
        <p:txBody>
          <a:bodyPr wrap="square" lIns="91424" tIns="45712" rIns="91424" bIns="45712" rtlCol="0">
            <a:spAutoFit/>
          </a:bodyPr>
          <a:lstStyle/>
          <a:p>
            <a:pPr marL="285702" indent="-285702" fontAlgn="base">
              <a:lnSpc>
                <a:spcPct val="150000"/>
              </a:lnSpc>
              <a:spcBef>
                <a:spcPct val="0"/>
              </a:spcBef>
              <a:spcAft>
                <a:spcPct val="0"/>
              </a:spcAft>
              <a:buFont typeface="Wingdings" pitchFamily="2" charset="2"/>
              <a:buChar char="Ø"/>
            </a:pPr>
            <a:r>
              <a:rPr lang="zh-CN" altLang="en-US" sz="2800" b="1" dirty="0" smtClean="0">
                <a:solidFill>
                  <a:srgbClr val="C00000"/>
                </a:solidFill>
                <a:latin typeface="微软雅黑" pitchFamily="34" charset="-122"/>
              </a:rPr>
              <a:t>金玺人生</a:t>
            </a:r>
            <a:endParaRPr lang="en-US" altLang="zh-CN" sz="2800" b="1" dirty="0" smtClean="0">
              <a:solidFill>
                <a:srgbClr val="C00000"/>
              </a:solidFill>
              <a:latin typeface="微软雅黑" pitchFamily="34" charset="-122"/>
            </a:endParaRPr>
          </a:p>
          <a:p>
            <a:pPr marL="285702" indent="-285702" fontAlgn="base">
              <a:lnSpc>
                <a:spcPct val="150000"/>
              </a:lnSpc>
              <a:spcBef>
                <a:spcPct val="0"/>
              </a:spcBef>
              <a:spcAft>
                <a:spcPct val="0"/>
              </a:spcAft>
              <a:buFont typeface="Wingdings" pitchFamily="2" charset="2"/>
              <a:buChar char="Ø"/>
            </a:pPr>
            <a:r>
              <a:rPr lang="zh-CN" altLang="en-US" sz="2800" b="1" dirty="0">
                <a:solidFill>
                  <a:schemeClr val="tx2"/>
                </a:solidFill>
                <a:latin typeface="微软雅黑" pitchFamily="34" charset="-122"/>
              </a:rPr>
              <a:t>金瑞</a:t>
            </a:r>
            <a:r>
              <a:rPr lang="en-US" altLang="zh-CN" sz="2800" b="1" dirty="0" smtClean="0">
                <a:solidFill>
                  <a:schemeClr val="tx2"/>
                </a:solidFill>
                <a:latin typeface="微软雅黑" pitchFamily="34" charset="-122"/>
              </a:rPr>
              <a:t>/</a:t>
            </a:r>
            <a:r>
              <a:rPr lang="zh-CN" altLang="en-US" sz="2800" b="1" dirty="0" smtClean="0">
                <a:solidFill>
                  <a:schemeClr val="tx2"/>
                </a:solidFill>
                <a:latin typeface="微软雅黑" pitchFamily="34" charset="-122"/>
              </a:rPr>
              <a:t>丰盈</a:t>
            </a:r>
            <a:endParaRPr lang="en-US" altLang="zh-CN" sz="2800" b="1" dirty="0" smtClean="0">
              <a:solidFill>
                <a:schemeClr val="tx2"/>
              </a:solidFill>
              <a:latin typeface="微软雅黑" pitchFamily="34" charset="-122"/>
            </a:endParaRPr>
          </a:p>
          <a:p>
            <a:pPr marL="285702" indent="-285702" fontAlgn="base">
              <a:lnSpc>
                <a:spcPct val="150000"/>
              </a:lnSpc>
              <a:spcBef>
                <a:spcPct val="0"/>
              </a:spcBef>
              <a:spcAft>
                <a:spcPct val="0"/>
              </a:spcAft>
              <a:buFont typeface="Wingdings" pitchFamily="2" charset="2"/>
              <a:buChar char="Ø"/>
            </a:pPr>
            <a:r>
              <a:rPr lang="zh-CN" altLang="en-US" sz="2800" b="1" dirty="0" smtClean="0">
                <a:solidFill>
                  <a:srgbClr val="FF0000"/>
                </a:solidFill>
                <a:latin typeface="微软雅黑" pitchFamily="34" charset="-122"/>
              </a:rPr>
              <a:t>聚</a:t>
            </a:r>
            <a:r>
              <a:rPr lang="zh-CN" altLang="en-US" sz="2800" b="1" dirty="0">
                <a:solidFill>
                  <a:srgbClr val="FF0000"/>
                </a:solidFill>
                <a:latin typeface="微软雅黑" pitchFamily="34" charset="-122"/>
              </a:rPr>
              <a:t>财</a:t>
            </a:r>
            <a:r>
              <a:rPr lang="zh-CN" altLang="en-US" sz="2800" b="1" dirty="0" smtClean="0">
                <a:solidFill>
                  <a:srgbClr val="FF0000"/>
                </a:solidFill>
                <a:latin typeface="微软雅黑" pitchFamily="34" charset="-122"/>
              </a:rPr>
              <a:t>宝</a:t>
            </a:r>
            <a:r>
              <a:rPr lang="en-US" altLang="zh-CN" sz="2800" b="1" dirty="0" smtClean="0">
                <a:solidFill>
                  <a:srgbClr val="FF0000"/>
                </a:solidFill>
                <a:latin typeface="微软雅黑" pitchFamily="34" charset="-122"/>
              </a:rPr>
              <a:t>/</a:t>
            </a:r>
            <a:r>
              <a:rPr lang="zh-CN" altLang="en-US" sz="2800" b="1" dirty="0" smtClean="0">
                <a:solidFill>
                  <a:srgbClr val="FF0000"/>
                </a:solidFill>
                <a:latin typeface="微软雅黑" pitchFamily="34" charset="-122"/>
              </a:rPr>
              <a:t>生财宝</a:t>
            </a:r>
            <a:endParaRPr lang="en-US" altLang="zh-CN" sz="2800" b="1" dirty="0" smtClean="0">
              <a:solidFill>
                <a:srgbClr val="FF0000"/>
              </a:solidFill>
              <a:latin typeface="微软雅黑" pitchFamily="34" charset="-122"/>
            </a:endParaRPr>
          </a:p>
          <a:p>
            <a:pPr marL="285702" indent="-285702" fontAlgn="base">
              <a:lnSpc>
                <a:spcPct val="150000"/>
              </a:lnSpc>
              <a:spcBef>
                <a:spcPct val="0"/>
              </a:spcBef>
              <a:spcAft>
                <a:spcPct val="0"/>
              </a:spcAft>
              <a:buFont typeface="Wingdings" pitchFamily="2" charset="2"/>
              <a:buChar char="Ø"/>
            </a:pPr>
            <a:r>
              <a:rPr lang="zh-CN" altLang="en-US" sz="2800" b="1" dirty="0">
                <a:solidFill>
                  <a:schemeClr val="accent5">
                    <a:lumMod val="75000"/>
                  </a:schemeClr>
                </a:solidFill>
                <a:latin typeface="微软雅黑" pitchFamily="34" charset="-122"/>
              </a:rPr>
              <a:t>福满分</a:t>
            </a:r>
            <a:endParaRPr lang="en-US" altLang="zh-CN" sz="2800" b="1" dirty="0">
              <a:solidFill>
                <a:schemeClr val="accent5">
                  <a:lumMod val="75000"/>
                </a:schemeClr>
              </a:solidFill>
              <a:latin typeface="微软雅黑" pitchFamily="34" charset="-122"/>
            </a:endParaRPr>
          </a:p>
        </p:txBody>
      </p:sp>
      <p:sp>
        <p:nvSpPr>
          <p:cNvPr id="70" name="下箭头 69"/>
          <p:cNvSpPr/>
          <p:nvPr/>
        </p:nvSpPr>
        <p:spPr>
          <a:xfrm rot="16200000">
            <a:off x="3957230" y="1494077"/>
            <a:ext cx="575931" cy="509606"/>
          </a:xfrm>
          <a:prstGeom prst="downArrow">
            <a:avLst/>
          </a:prstGeom>
          <a:solidFill>
            <a:srgbClr val="AD0101"/>
          </a:solidFill>
          <a:ln w="25400" cap="flat" cmpd="sng" algn="ctr">
            <a:noFill/>
            <a:prstDash val="solid"/>
          </a:ln>
          <a:effectLst/>
        </p:spPr>
        <p:txBody>
          <a:bodyPr lIns="68560" tIns="34279" rIns="68560" bIns="34279" rtlCol="0" anchor="ctr"/>
          <a:lstStyle/>
          <a:p>
            <a:pPr algn="ctr">
              <a:defRPr/>
            </a:pPr>
            <a:endParaRPr lang="zh-CN" altLang="en-US" sz="1600" kern="0" smtClean="0">
              <a:solidFill>
                <a:prstClr val="white"/>
              </a:solidFill>
              <a:latin typeface="Verdana"/>
            </a:endParaRPr>
          </a:p>
        </p:txBody>
      </p:sp>
    </p:spTree>
    <p:extLst>
      <p:ext uri="{BB962C8B-B14F-4D97-AF65-F5344CB8AC3E}">
        <p14:creationId xmlns:p14="http://schemas.microsoft.com/office/powerpoint/2010/main" val="72917320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49767" y="84571"/>
            <a:ext cx="3347391" cy="584775"/>
          </a:xfrm>
          <a:prstGeom prst="rect">
            <a:avLst/>
          </a:prstGeom>
          <a:noFill/>
        </p:spPr>
        <p:txBody>
          <a:bodyPr wrap="none" rtlCol="0">
            <a:spAutoFit/>
          </a:bodyPr>
          <a:lstStyle/>
          <a:p>
            <a:r>
              <a:rPr lang="zh-CN" altLang="en-US" sz="3200" b="1" dirty="0" smtClean="0">
                <a:solidFill>
                  <a:prstClr val="black"/>
                </a:solidFill>
                <a:latin typeface="微软雅黑" panose="020B0503020204020204" pitchFamily="34" charset="-122"/>
                <a:ea typeface="微软雅黑" panose="020B0503020204020204" pitchFamily="34" charset="-122"/>
              </a:rPr>
              <a:t>金玺少儿（</a:t>
            </a:r>
            <a:r>
              <a:rPr lang="en-US" altLang="zh-CN" sz="3200" b="1" dirty="0" smtClean="0">
                <a:solidFill>
                  <a:prstClr val="black"/>
                </a:solidFill>
                <a:latin typeface="微软雅黑" panose="020B0503020204020204" pitchFamily="34" charset="-122"/>
                <a:ea typeface="微软雅黑" panose="020B0503020204020204" pitchFamily="34" charset="-122"/>
              </a:rPr>
              <a:t>1/5</a:t>
            </a:r>
            <a:r>
              <a:rPr lang="zh-CN" altLang="en-US" sz="3200" b="1" dirty="0" smtClean="0">
                <a:solidFill>
                  <a:prstClr val="black"/>
                </a:solidFill>
                <a:latin typeface="微软雅黑" panose="020B0503020204020204" pitchFamily="34" charset="-122"/>
                <a:ea typeface="微软雅黑" panose="020B0503020204020204" pitchFamily="34" charset="-122"/>
              </a:rPr>
              <a:t>）</a:t>
            </a:r>
            <a:endParaRPr lang="zh-CN" altLang="en-US" sz="3200" b="1" dirty="0">
              <a:solidFill>
                <a:prstClr val="black"/>
              </a:solidFill>
              <a:latin typeface="微软雅黑" panose="020B0503020204020204" pitchFamily="34" charset="-122"/>
              <a:ea typeface="微软雅黑" panose="020B0503020204020204" pitchFamily="34" charset="-122"/>
            </a:endParaRPr>
          </a:p>
        </p:txBody>
      </p:sp>
      <p:cxnSp>
        <p:nvCxnSpPr>
          <p:cNvPr id="40" name="直接连接符 39"/>
          <p:cNvCxnSpPr/>
          <p:nvPr/>
        </p:nvCxnSpPr>
        <p:spPr>
          <a:xfrm>
            <a:off x="149767" y="713151"/>
            <a:ext cx="8728861" cy="0"/>
          </a:xfrm>
          <a:prstGeom prst="line">
            <a:avLst/>
          </a:prstGeom>
          <a:ln w="6350">
            <a:gradFill flip="none" rotWithShape="1">
              <a:gsLst>
                <a:gs pos="0">
                  <a:srgbClr val="FF6600"/>
                </a:gs>
                <a:gs pos="76000">
                  <a:srgbClr val="FF6600"/>
                </a:gs>
                <a:gs pos="100000">
                  <a:srgbClr val="FF6600">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149768" y="742962"/>
            <a:ext cx="8728861" cy="59371"/>
          </a:xfrm>
          <a:prstGeom prst="rect">
            <a:avLst/>
          </a:prstGeom>
          <a:gradFill flip="none" rotWithShape="1">
            <a:gsLst>
              <a:gs pos="76000">
                <a:srgbClr val="FF6600"/>
              </a:gs>
              <a:gs pos="0">
                <a:srgbClr val="FF6600"/>
              </a:gs>
              <a:gs pos="100000">
                <a:srgbClr val="FF66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33">
              <a:defRPr/>
            </a:pPr>
            <a:endParaRPr lang="zh-CN" altLang="en-US">
              <a:solidFill>
                <a:prstClr val="white"/>
              </a:solidFill>
              <a:latin typeface="Times New Roman" panose="02020603050405020304" pitchFamily="18" charset="0"/>
              <a:ea typeface="微软雅黑" panose="020B0503020204020204" pitchFamily="34" charset="-122"/>
            </a:endParaRPr>
          </a:p>
        </p:txBody>
      </p:sp>
      <p:graphicFrame>
        <p:nvGraphicFramePr>
          <p:cNvPr id="57" name="表格 56"/>
          <p:cNvGraphicFramePr>
            <a:graphicFrameLocks noGrp="1"/>
          </p:cNvGraphicFramePr>
          <p:nvPr>
            <p:extLst>
              <p:ext uri="{D42A27DB-BD31-4B8C-83A1-F6EECF244321}">
                <p14:modId xmlns:p14="http://schemas.microsoft.com/office/powerpoint/2010/main" val="85517767"/>
              </p:ext>
            </p:extLst>
          </p:nvPr>
        </p:nvGraphicFramePr>
        <p:xfrm>
          <a:off x="323528" y="836712"/>
          <a:ext cx="8496944" cy="5472606"/>
        </p:xfrm>
        <a:graphic>
          <a:graphicData uri="http://schemas.openxmlformats.org/drawingml/2006/table">
            <a:tbl>
              <a:tblPr/>
              <a:tblGrid>
                <a:gridCol w="1717000">
                  <a:extLst>
                    <a:ext uri="{9D8B030D-6E8A-4147-A177-3AD203B41FA5}">
                      <a16:colId xmlns:a16="http://schemas.microsoft.com/office/drawing/2014/main" xmlns="" val="20000"/>
                    </a:ext>
                  </a:extLst>
                </a:gridCol>
                <a:gridCol w="6779944">
                  <a:extLst>
                    <a:ext uri="{9D8B030D-6E8A-4147-A177-3AD203B41FA5}">
                      <a16:colId xmlns:a16="http://schemas.microsoft.com/office/drawing/2014/main" xmlns="" val="20001"/>
                    </a:ext>
                  </a:extLst>
                </a:gridCol>
              </a:tblGrid>
              <a:tr h="486841">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500" b="1" i="0" u="none" strike="noStrike" dirty="0">
                          <a:solidFill>
                            <a:schemeClr val="bg1"/>
                          </a:solidFill>
                          <a:effectLst/>
                          <a:latin typeface="微软雅黑" pitchFamily="34" charset="-122"/>
                          <a:ea typeface="微软雅黑" pitchFamily="34" charset="-122"/>
                        </a:rPr>
                        <a:t>产品类型</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0" indent="0" algn="ctr" fontAlgn="ctr">
                        <a:buFont typeface="Wingdings" pitchFamily="2" charset="2"/>
                        <a:buNone/>
                      </a:pPr>
                      <a:r>
                        <a:rPr lang="zh-CN" altLang="en-US" sz="1600" b="1" i="0" u="none" strike="noStrike" dirty="0" smtClean="0">
                          <a:solidFill>
                            <a:schemeClr val="bg1"/>
                          </a:solidFill>
                          <a:effectLst/>
                          <a:latin typeface="微软雅黑" pitchFamily="34" charset="-122"/>
                          <a:ea typeface="微软雅黑" pitchFamily="34" charset="-122"/>
                        </a:rPr>
                        <a:t>金玺少儿版</a:t>
                      </a:r>
                      <a:endParaRPr lang="zh-CN" altLang="en-US" sz="1600" b="1" i="0" u="none" strike="noStrike" dirty="0">
                        <a:solidFill>
                          <a:schemeClr val="bg1"/>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extLst>
                  <a:ext uri="{0D108BD9-81ED-4DB2-BD59-A6C34878D82A}">
                    <a16:rowId xmlns:a16="http://schemas.microsoft.com/office/drawing/2014/main" xmlns="" val="10000"/>
                  </a:ext>
                </a:extLst>
              </a:tr>
              <a:tr h="457353">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500" b="1" i="0" u="none" strike="noStrike" dirty="0">
                          <a:solidFill>
                            <a:schemeClr val="bg1"/>
                          </a:solidFill>
                          <a:effectLst/>
                          <a:latin typeface="微软雅黑" pitchFamily="34" charset="-122"/>
                          <a:ea typeface="微软雅黑" pitchFamily="34" charset="-122"/>
                        </a:rPr>
                        <a:t>投保年龄</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171450" indent="-171450" algn="l" fontAlgn="ctr">
                        <a:buFont typeface="Wingdings" pitchFamily="2" charset="2"/>
                        <a:buChar char="n"/>
                      </a:pPr>
                      <a:r>
                        <a:rPr lang="en-US" altLang="zh-CN" sz="1500" b="1" i="0" u="none" strike="noStrike" dirty="0" smtClean="0">
                          <a:solidFill>
                            <a:srgbClr val="000000"/>
                          </a:solidFill>
                          <a:effectLst/>
                          <a:latin typeface="微软雅黑" pitchFamily="34" charset="-122"/>
                          <a:ea typeface="微软雅黑" pitchFamily="34" charset="-122"/>
                        </a:rPr>
                        <a:t>0—17</a:t>
                      </a:r>
                      <a:r>
                        <a:rPr lang="zh-CN" altLang="en-US" sz="1500" b="1" i="0" u="none" strike="noStrike" dirty="0" smtClean="0">
                          <a:solidFill>
                            <a:srgbClr val="000000"/>
                          </a:solidFill>
                          <a:effectLst/>
                          <a:latin typeface="微软雅黑" pitchFamily="34" charset="-122"/>
                          <a:ea typeface="微软雅黑" pitchFamily="34" charset="-122"/>
                        </a:rPr>
                        <a:t>岁</a:t>
                      </a: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extLst>
                  <a:ext uri="{0D108BD9-81ED-4DB2-BD59-A6C34878D82A}">
                    <a16:rowId xmlns:a16="http://schemas.microsoft.com/office/drawing/2014/main" xmlns="" val="10001"/>
                  </a:ext>
                </a:extLst>
              </a:tr>
              <a:tr h="457353">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500" b="1" i="0" u="none" strike="noStrike" dirty="0">
                          <a:solidFill>
                            <a:schemeClr val="bg1"/>
                          </a:solidFill>
                          <a:effectLst/>
                          <a:latin typeface="微软雅黑" pitchFamily="34" charset="-122"/>
                          <a:ea typeface="微软雅黑" pitchFamily="34" charset="-122"/>
                        </a:rPr>
                        <a:t>交费期</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171450" indent="-171450" algn="l" fontAlgn="ctr">
                        <a:buFont typeface="Wingdings" pitchFamily="2" charset="2"/>
                        <a:buChar char="n"/>
                      </a:pPr>
                      <a:r>
                        <a:rPr lang="en-US" altLang="zh-CN" sz="1500" b="1" i="0" u="none" strike="noStrike" dirty="0">
                          <a:solidFill>
                            <a:srgbClr val="000000"/>
                          </a:solidFill>
                          <a:effectLst/>
                          <a:latin typeface="微软雅黑" pitchFamily="34" charset="-122"/>
                          <a:ea typeface="微软雅黑" pitchFamily="34" charset="-122"/>
                        </a:rPr>
                        <a:t>3</a:t>
                      </a:r>
                      <a:r>
                        <a:rPr lang="zh-CN" altLang="en-US" sz="1500" b="1" i="0" u="none" strike="noStrike" dirty="0">
                          <a:solidFill>
                            <a:srgbClr val="000000"/>
                          </a:solidFill>
                          <a:effectLst/>
                          <a:latin typeface="微软雅黑" pitchFamily="34" charset="-122"/>
                          <a:ea typeface="微软雅黑" pitchFamily="34" charset="-122"/>
                        </a:rPr>
                        <a:t>、</a:t>
                      </a:r>
                      <a:r>
                        <a:rPr lang="en-US" altLang="zh-CN" sz="1500" b="1" i="0" u="none" strike="noStrike" dirty="0">
                          <a:solidFill>
                            <a:srgbClr val="000000"/>
                          </a:solidFill>
                          <a:effectLst/>
                          <a:latin typeface="微软雅黑" pitchFamily="34" charset="-122"/>
                          <a:ea typeface="微软雅黑" pitchFamily="34" charset="-122"/>
                        </a:rPr>
                        <a:t>5</a:t>
                      </a:r>
                      <a:r>
                        <a:rPr lang="zh-CN" altLang="en-US" sz="1500" b="1" i="0" u="none" strike="noStrike" dirty="0">
                          <a:solidFill>
                            <a:srgbClr val="000000"/>
                          </a:solidFill>
                          <a:effectLst/>
                          <a:latin typeface="微软雅黑" pitchFamily="34" charset="-122"/>
                          <a:ea typeface="微软雅黑" pitchFamily="34" charset="-122"/>
                        </a:rPr>
                        <a:t>、</a:t>
                      </a:r>
                      <a:r>
                        <a:rPr lang="en-US" altLang="zh-CN" sz="1500" b="1" i="0" u="none" strike="noStrike" dirty="0">
                          <a:solidFill>
                            <a:srgbClr val="000000"/>
                          </a:solidFill>
                          <a:effectLst/>
                          <a:latin typeface="微软雅黑" pitchFamily="34" charset="-122"/>
                          <a:ea typeface="微软雅黑" pitchFamily="34" charset="-122"/>
                        </a:rPr>
                        <a:t>10</a:t>
                      </a:r>
                      <a:r>
                        <a:rPr lang="zh-CN" altLang="en-US" sz="1500" b="1" i="0" u="none" strike="noStrike" dirty="0">
                          <a:solidFill>
                            <a:srgbClr val="000000"/>
                          </a:solidFill>
                          <a:effectLst/>
                          <a:latin typeface="微软雅黑" pitchFamily="34" charset="-122"/>
                          <a:ea typeface="微软雅黑" pitchFamily="34" charset="-122"/>
                        </a:rPr>
                        <a:t>年</a:t>
                      </a:r>
                      <a:r>
                        <a:rPr lang="zh-CN" altLang="en-US" sz="1500" b="1" i="0" u="none" strike="noStrike" dirty="0" smtClean="0">
                          <a:solidFill>
                            <a:srgbClr val="000000"/>
                          </a:solidFill>
                          <a:effectLst/>
                          <a:latin typeface="微软雅黑" pitchFamily="34" charset="-122"/>
                          <a:ea typeface="微软雅黑" pitchFamily="34" charset="-122"/>
                        </a:rPr>
                        <a:t>交（不支持小缴别）</a:t>
                      </a: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1E7E7"/>
                    </a:solidFill>
                  </a:tcPr>
                </a:tc>
                <a:extLst>
                  <a:ext uri="{0D108BD9-81ED-4DB2-BD59-A6C34878D82A}">
                    <a16:rowId xmlns:a16="http://schemas.microsoft.com/office/drawing/2014/main" xmlns="" val="10002"/>
                  </a:ext>
                </a:extLst>
              </a:tr>
              <a:tr h="457353">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500" b="1" i="0" u="none" strike="noStrike" dirty="0">
                          <a:solidFill>
                            <a:schemeClr val="bg1"/>
                          </a:solidFill>
                          <a:effectLst/>
                          <a:latin typeface="微软雅黑" pitchFamily="34" charset="-122"/>
                          <a:ea typeface="微软雅黑" pitchFamily="34" charset="-122"/>
                        </a:rPr>
                        <a:t>保险期间</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171450" indent="-171450" algn="l" fontAlgn="ctr">
                        <a:buFont typeface="Wingdings" pitchFamily="2" charset="2"/>
                        <a:buChar char="n"/>
                      </a:pPr>
                      <a:r>
                        <a:rPr lang="zh-CN" altLang="en-US" sz="1500" b="1" i="0" u="none" strike="noStrike" dirty="0">
                          <a:solidFill>
                            <a:srgbClr val="000000"/>
                          </a:solidFill>
                          <a:effectLst/>
                          <a:latin typeface="微软雅黑" pitchFamily="34" charset="-122"/>
                          <a:ea typeface="微软雅黑" pitchFamily="34" charset="-122"/>
                        </a:rPr>
                        <a:t>终身</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extLst>
                  <a:ext uri="{0D108BD9-81ED-4DB2-BD59-A6C34878D82A}">
                    <a16:rowId xmlns:a16="http://schemas.microsoft.com/office/drawing/2014/main" xmlns="" val="10003"/>
                  </a:ext>
                </a:extLst>
              </a:tr>
              <a:tr h="457353">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500" b="1" i="0" u="none" strike="noStrike" dirty="0">
                          <a:solidFill>
                            <a:schemeClr val="bg1"/>
                          </a:solidFill>
                          <a:effectLst/>
                          <a:latin typeface="微软雅黑" pitchFamily="34" charset="-122"/>
                          <a:ea typeface="微软雅黑" pitchFamily="34" charset="-122"/>
                        </a:rPr>
                        <a:t>产品类型</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171450" indent="-171450" algn="l" fontAlgn="ctr">
                        <a:buFont typeface="Wingdings" pitchFamily="2" charset="2"/>
                        <a:buChar char="n"/>
                      </a:pPr>
                      <a:r>
                        <a:rPr lang="en-US" altLang="zh-CN" sz="1500" b="1" i="0" u="none" strike="noStrike" dirty="0" smtClean="0">
                          <a:solidFill>
                            <a:srgbClr val="000000"/>
                          </a:solidFill>
                          <a:effectLst/>
                          <a:latin typeface="微软雅黑" pitchFamily="34" charset="-122"/>
                          <a:ea typeface="微软雅黑" pitchFamily="34" charset="-122"/>
                        </a:rPr>
                        <a:t>2.5%</a:t>
                      </a:r>
                      <a:r>
                        <a:rPr lang="zh-CN" altLang="en-US" sz="1500" b="1" i="0" u="none" strike="noStrike" dirty="0" smtClean="0">
                          <a:solidFill>
                            <a:srgbClr val="000000"/>
                          </a:solidFill>
                          <a:effectLst/>
                          <a:latin typeface="微软雅黑" pitchFamily="34" charset="-122"/>
                          <a:ea typeface="微软雅黑" pitchFamily="34" charset="-122"/>
                        </a:rPr>
                        <a:t>定价分红年</a:t>
                      </a:r>
                      <a:r>
                        <a:rPr lang="zh-CN" altLang="en-US" sz="1500" b="1" i="0" u="none" strike="noStrike" dirty="0">
                          <a:solidFill>
                            <a:srgbClr val="000000"/>
                          </a:solidFill>
                          <a:effectLst/>
                          <a:latin typeface="微软雅黑" pitchFamily="34" charset="-122"/>
                          <a:ea typeface="微软雅黑" pitchFamily="34" charset="-122"/>
                        </a:rPr>
                        <a:t>金险</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1E7E7"/>
                    </a:solidFill>
                  </a:tcPr>
                </a:tc>
                <a:extLst>
                  <a:ext uri="{0D108BD9-81ED-4DB2-BD59-A6C34878D82A}">
                    <a16:rowId xmlns:a16="http://schemas.microsoft.com/office/drawing/2014/main" xmlns="" val="10004"/>
                  </a:ext>
                </a:extLst>
              </a:tr>
              <a:tr h="457353">
                <a:tc rowSpan="4">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0" algn="ctr" defTabSz="914400" rtl="0" eaLnBrk="1" fontAlgn="ctr" latinLnBrk="0" hangingPunct="1"/>
                      <a:r>
                        <a:rPr lang="zh-CN" altLang="en-US" sz="1500" b="1" i="0" u="none" strike="noStrike" kern="1200" dirty="0">
                          <a:solidFill>
                            <a:schemeClr val="bg1"/>
                          </a:solidFill>
                          <a:effectLst/>
                          <a:latin typeface="微软雅黑" pitchFamily="34" charset="-122"/>
                          <a:ea typeface="微软雅黑" pitchFamily="34" charset="-122"/>
                          <a:cs typeface="+mn-cs"/>
                        </a:rPr>
                        <a:t>保险责任</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171450" indent="-171450" algn="l" fontAlgn="ctr">
                        <a:buFont typeface="Wingdings" pitchFamily="2" charset="2"/>
                        <a:buChar char="n"/>
                      </a:pPr>
                      <a:r>
                        <a:rPr lang="zh-CN" altLang="en-US" sz="1500" b="1" i="0" u="none" strike="noStrike" dirty="0" smtClean="0">
                          <a:solidFill>
                            <a:srgbClr val="000000"/>
                          </a:solidFill>
                          <a:effectLst/>
                          <a:latin typeface="微软雅黑" pitchFamily="34" charset="-122"/>
                          <a:ea typeface="微软雅黑" pitchFamily="34" charset="-122"/>
                        </a:rPr>
                        <a:t>特别生存金：</a:t>
                      </a:r>
                      <a:r>
                        <a:rPr lang="zh-CN" altLang="en-US" sz="1500" b="1" i="0" u="none" strike="noStrike" dirty="0">
                          <a:solidFill>
                            <a:srgbClr val="000000"/>
                          </a:solidFill>
                          <a:effectLst/>
                          <a:latin typeface="微软雅黑" pitchFamily="34" charset="-122"/>
                          <a:ea typeface="微软雅黑" pitchFamily="34" charset="-122"/>
                        </a:rPr>
                        <a:t>第</a:t>
                      </a:r>
                      <a:r>
                        <a:rPr lang="en-US" altLang="zh-CN" sz="1500" b="1" i="0" u="none" strike="noStrike" dirty="0">
                          <a:solidFill>
                            <a:srgbClr val="000000"/>
                          </a:solidFill>
                          <a:effectLst/>
                          <a:latin typeface="微软雅黑" pitchFamily="34" charset="-122"/>
                          <a:ea typeface="微软雅黑" pitchFamily="34" charset="-122"/>
                        </a:rPr>
                        <a:t>5</a:t>
                      </a:r>
                      <a:r>
                        <a:rPr lang="zh-CN" altLang="en-US" sz="1500" b="1" i="0" u="none" strike="noStrike" dirty="0">
                          <a:solidFill>
                            <a:srgbClr val="000000"/>
                          </a:solidFill>
                          <a:effectLst/>
                          <a:latin typeface="微软雅黑" pitchFamily="34" charset="-122"/>
                          <a:ea typeface="微软雅黑" pitchFamily="34" charset="-122"/>
                        </a:rPr>
                        <a:t>、</a:t>
                      </a:r>
                      <a:r>
                        <a:rPr lang="en-US" altLang="zh-CN" sz="1500" b="1" i="0" u="none" strike="noStrike" dirty="0" smtClean="0">
                          <a:solidFill>
                            <a:srgbClr val="000000"/>
                          </a:solidFill>
                          <a:effectLst/>
                          <a:latin typeface="微软雅黑" pitchFamily="34" charset="-122"/>
                          <a:ea typeface="微软雅黑" pitchFamily="34" charset="-122"/>
                        </a:rPr>
                        <a:t>6</a:t>
                      </a:r>
                      <a:r>
                        <a:rPr lang="zh-CN" altLang="en-US" sz="1500" b="1" i="0" u="none" strike="noStrike" dirty="0" smtClean="0">
                          <a:solidFill>
                            <a:srgbClr val="000000"/>
                          </a:solidFill>
                          <a:effectLst/>
                          <a:latin typeface="微软雅黑" pitchFamily="34" charset="-122"/>
                          <a:ea typeface="微软雅黑" pitchFamily="34" charset="-122"/>
                        </a:rPr>
                        <a:t>保单年度末分</a:t>
                      </a:r>
                      <a:r>
                        <a:rPr lang="zh-CN" altLang="en-US" sz="1500" b="1" i="0" u="none" strike="noStrike" dirty="0">
                          <a:solidFill>
                            <a:srgbClr val="000000"/>
                          </a:solidFill>
                          <a:effectLst/>
                          <a:latin typeface="微软雅黑" pitchFamily="34" charset="-122"/>
                          <a:ea typeface="微软雅黑" pitchFamily="34" charset="-122"/>
                        </a:rPr>
                        <a:t>别返</a:t>
                      </a:r>
                      <a:r>
                        <a:rPr lang="zh-CN" altLang="en-US" sz="1500" b="1" i="0" u="none" strike="noStrike" dirty="0" smtClean="0">
                          <a:solidFill>
                            <a:srgbClr val="000000"/>
                          </a:solidFill>
                          <a:effectLst/>
                          <a:latin typeface="微软雅黑" pitchFamily="34" charset="-122"/>
                          <a:ea typeface="微软雅黑" pitchFamily="34" charset="-122"/>
                        </a:rPr>
                        <a:t>还年交保费</a:t>
                      </a:r>
                      <a:r>
                        <a:rPr lang="en-US" altLang="zh-CN" sz="1500" b="1" i="0" u="none" strike="noStrike" dirty="0" smtClean="0">
                          <a:solidFill>
                            <a:srgbClr val="000000"/>
                          </a:solidFill>
                          <a:effectLst/>
                          <a:latin typeface="微软雅黑" pitchFamily="34" charset="-122"/>
                          <a:ea typeface="微软雅黑" pitchFamily="34" charset="-122"/>
                        </a:rPr>
                        <a:t>50%</a:t>
                      </a:r>
                      <a:r>
                        <a:rPr lang="zh-CN" altLang="en-US" sz="1500" b="1" i="0" u="none" strike="noStrike" dirty="0" smtClean="0">
                          <a:solidFill>
                            <a:srgbClr val="000000"/>
                          </a:solidFill>
                          <a:effectLst/>
                          <a:latin typeface="微软雅黑" pitchFamily="34" charset="-122"/>
                          <a:ea typeface="微软雅黑" pitchFamily="34" charset="-122"/>
                        </a:rPr>
                        <a:t>和</a:t>
                      </a:r>
                      <a:r>
                        <a:rPr lang="en-US" altLang="zh-CN" sz="1500" b="1" i="0" u="none" strike="noStrike" dirty="0" smtClean="0">
                          <a:solidFill>
                            <a:srgbClr val="000000"/>
                          </a:solidFill>
                          <a:effectLst/>
                          <a:latin typeface="微软雅黑" pitchFamily="34" charset="-122"/>
                          <a:ea typeface="微软雅黑" pitchFamily="34" charset="-122"/>
                        </a:rPr>
                        <a:t>50%</a:t>
                      </a: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extLst>
                  <a:ext uri="{0D108BD9-81ED-4DB2-BD59-A6C34878D82A}">
                    <a16:rowId xmlns:a16="http://schemas.microsoft.com/office/drawing/2014/main" xmlns="" val="10005"/>
                  </a:ext>
                </a:extLst>
              </a:tr>
              <a:tr h="1341980">
                <a:tc vMerge="1">
                  <a:txBody>
                    <a:bodyPr/>
                    <a:lstStyle/>
                    <a:p>
                      <a:endParaRPr lang="zh-CN" altLang="en-US"/>
                    </a:p>
                  </a:txBody>
                  <a:tcP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AD0101"/>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171450" marR="0" indent="-171450" algn="l" defTabSz="457052" rtl="0" eaLnBrk="1" fontAlgn="ctr" latinLnBrk="0" hangingPunct="1">
                        <a:lnSpc>
                          <a:spcPct val="100000"/>
                        </a:lnSpc>
                        <a:spcBef>
                          <a:spcPts val="0"/>
                        </a:spcBef>
                        <a:spcAft>
                          <a:spcPts val="0"/>
                        </a:spcAft>
                        <a:buClrTx/>
                        <a:buSzTx/>
                        <a:buFont typeface="Wingdings" pitchFamily="2" charset="2"/>
                        <a:buChar char="n"/>
                        <a:tabLst/>
                        <a:defRPr/>
                      </a:pPr>
                      <a:r>
                        <a:rPr lang="zh-CN" altLang="en-US" sz="1500" b="1" i="0" u="none" strike="noStrike" kern="1200" dirty="0" smtClean="0">
                          <a:solidFill>
                            <a:srgbClr val="000000"/>
                          </a:solidFill>
                          <a:effectLst/>
                          <a:latin typeface="微软雅黑" pitchFamily="34" charset="-122"/>
                          <a:ea typeface="微软雅黑" pitchFamily="34" charset="-122"/>
                          <a:cs typeface="+mn-cs"/>
                        </a:rPr>
                        <a:t>教育金：</a:t>
                      </a:r>
                      <a:r>
                        <a:rPr lang="en-US" altLang="zh-CN" sz="1500" b="1" i="0" u="none" strike="noStrike" kern="1200" dirty="0" smtClean="0">
                          <a:solidFill>
                            <a:srgbClr val="000000"/>
                          </a:solidFill>
                          <a:effectLst/>
                          <a:latin typeface="微软雅黑" pitchFamily="34" charset="-122"/>
                          <a:ea typeface="微软雅黑" pitchFamily="34" charset="-122"/>
                          <a:cs typeface="+mn-cs"/>
                        </a:rPr>
                        <a:t>18-21</a:t>
                      </a:r>
                      <a:r>
                        <a:rPr lang="zh-CN" altLang="en-US" sz="1500" b="1" i="0" u="none" strike="noStrike" kern="1200" dirty="0" smtClean="0">
                          <a:solidFill>
                            <a:srgbClr val="000000"/>
                          </a:solidFill>
                          <a:effectLst/>
                          <a:latin typeface="微软雅黑" pitchFamily="34" charset="-122"/>
                          <a:ea typeface="微软雅黑" pitchFamily="34" charset="-122"/>
                          <a:cs typeface="+mn-cs"/>
                        </a:rPr>
                        <a:t>岁每年领取期交保费</a:t>
                      </a:r>
                      <a:r>
                        <a:rPr lang="en-US" altLang="zh-CN" sz="1500" b="1" i="0" u="none" strike="noStrike" kern="1200" dirty="0" smtClean="0">
                          <a:solidFill>
                            <a:srgbClr val="000000"/>
                          </a:solidFill>
                          <a:effectLst/>
                          <a:latin typeface="微软雅黑" pitchFamily="34" charset="-122"/>
                          <a:ea typeface="微软雅黑" pitchFamily="34" charset="-122"/>
                          <a:cs typeface="+mn-cs"/>
                        </a:rPr>
                        <a:t>25%</a:t>
                      </a:r>
                      <a:r>
                        <a:rPr lang="zh-CN" altLang="en-US" sz="1500" b="1" i="0" u="none" strike="noStrike" kern="1200" dirty="0" smtClean="0">
                          <a:solidFill>
                            <a:srgbClr val="000000"/>
                          </a:solidFill>
                          <a:effectLst/>
                          <a:latin typeface="微软雅黑" pitchFamily="34" charset="-122"/>
                          <a:ea typeface="微软雅黑" pitchFamily="34" charset="-122"/>
                          <a:cs typeface="+mn-cs"/>
                        </a:rPr>
                        <a:t>，共领取</a:t>
                      </a:r>
                      <a:r>
                        <a:rPr lang="en-US" altLang="zh-CN" sz="1500" b="1" i="0" u="none" strike="noStrike" kern="1200" dirty="0" smtClean="0">
                          <a:solidFill>
                            <a:srgbClr val="000000"/>
                          </a:solidFill>
                          <a:effectLst/>
                          <a:latin typeface="微软雅黑" pitchFamily="34" charset="-122"/>
                          <a:ea typeface="微软雅黑" pitchFamily="34" charset="-122"/>
                          <a:cs typeface="+mn-cs"/>
                        </a:rPr>
                        <a:t>4</a:t>
                      </a:r>
                      <a:r>
                        <a:rPr lang="zh-CN" altLang="en-US" sz="1500" b="1" i="0" u="none" strike="noStrike" kern="1200" dirty="0" smtClean="0">
                          <a:solidFill>
                            <a:srgbClr val="000000"/>
                          </a:solidFill>
                          <a:effectLst/>
                          <a:latin typeface="微软雅黑" pitchFamily="34" charset="-122"/>
                          <a:ea typeface="微软雅黑" pitchFamily="34" charset="-122"/>
                          <a:cs typeface="+mn-cs"/>
                        </a:rPr>
                        <a:t>年；</a:t>
                      </a:r>
                      <a:endParaRPr lang="en-US" altLang="zh-CN" sz="1500" b="1" i="0" u="none" strike="noStrike" kern="1200" dirty="0" smtClean="0">
                        <a:solidFill>
                          <a:srgbClr val="000000"/>
                        </a:solidFill>
                        <a:effectLst/>
                        <a:latin typeface="微软雅黑" pitchFamily="34" charset="-122"/>
                        <a:ea typeface="微软雅黑" pitchFamily="34" charset="-122"/>
                        <a:cs typeface="+mn-cs"/>
                      </a:endParaRPr>
                    </a:p>
                    <a:p>
                      <a:pPr marL="0" marR="0" indent="0" algn="l" defTabSz="457052" rtl="0" eaLnBrk="1" fontAlgn="ctr" latinLnBrk="0" hangingPunct="1">
                        <a:lnSpc>
                          <a:spcPct val="100000"/>
                        </a:lnSpc>
                        <a:spcBef>
                          <a:spcPts val="0"/>
                        </a:spcBef>
                        <a:spcAft>
                          <a:spcPts val="0"/>
                        </a:spcAft>
                        <a:buClrTx/>
                        <a:buSzTx/>
                        <a:buFont typeface="Wingdings" pitchFamily="2" charset="2"/>
                        <a:buNone/>
                        <a:tabLst/>
                        <a:defRPr/>
                      </a:pPr>
                      <a:r>
                        <a:rPr lang="zh-CN" altLang="en-US" sz="1500" b="1" i="0" u="none" strike="noStrike" kern="1200" dirty="0" smtClean="0">
                          <a:solidFill>
                            <a:srgbClr val="000000"/>
                          </a:solidFill>
                          <a:effectLst/>
                          <a:latin typeface="微软雅黑" pitchFamily="34" charset="-122"/>
                          <a:ea typeface="微软雅黑" pitchFamily="34" charset="-122"/>
                          <a:cs typeface="+mn-cs"/>
                        </a:rPr>
                        <a:t>（优先领取特别生存金，再领取教育金。教育金能领几期就领几期。比如</a:t>
                      </a:r>
                      <a:r>
                        <a:rPr lang="en-US" altLang="zh-CN" sz="1500" b="1" i="0" u="none" strike="noStrike" kern="1200" dirty="0" smtClean="0">
                          <a:solidFill>
                            <a:srgbClr val="000000"/>
                          </a:solidFill>
                          <a:effectLst/>
                          <a:latin typeface="微软雅黑" pitchFamily="34" charset="-122"/>
                          <a:ea typeface="微软雅黑" pitchFamily="34" charset="-122"/>
                          <a:cs typeface="+mn-cs"/>
                        </a:rPr>
                        <a:t>13</a:t>
                      </a:r>
                      <a:r>
                        <a:rPr lang="zh-CN" altLang="en-US" sz="1500" b="1" i="0" u="none" strike="noStrike" kern="1200" dirty="0" smtClean="0">
                          <a:solidFill>
                            <a:srgbClr val="000000"/>
                          </a:solidFill>
                          <a:effectLst/>
                          <a:latin typeface="微软雅黑" pitchFamily="34" charset="-122"/>
                          <a:ea typeface="微软雅黑" pitchFamily="34" charset="-122"/>
                          <a:cs typeface="+mn-cs"/>
                        </a:rPr>
                        <a:t>岁投保，</a:t>
                      </a:r>
                      <a:r>
                        <a:rPr lang="en-US" altLang="zh-CN" sz="1500" b="1" i="0" u="none" strike="noStrike" kern="1200" dirty="0" smtClean="0">
                          <a:solidFill>
                            <a:srgbClr val="000000"/>
                          </a:solidFill>
                          <a:effectLst/>
                          <a:latin typeface="微软雅黑" pitchFamily="34" charset="-122"/>
                          <a:ea typeface="微软雅黑" pitchFamily="34" charset="-122"/>
                          <a:cs typeface="+mn-cs"/>
                        </a:rPr>
                        <a:t>18</a:t>
                      </a:r>
                      <a:r>
                        <a:rPr lang="zh-CN" altLang="en-US" sz="1500" b="1" i="0" u="none" strike="noStrike" kern="1200" dirty="0" smtClean="0">
                          <a:solidFill>
                            <a:srgbClr val="000000"/>
                          </a:solidFill>
                          <a:effectLst/>
                          <a:latin typeface="微软雅黑" pitchFamily="34" charset="-122"/>
                          <a:ea typeface="微软雅黑" pitchFamily="34" charset="-122"/>
                          <a:cs typeface="+mn-cs"/>
                        </a:rPr>
                        <a:t>、</a:t>
                      </a:r>
                      <a:r>
                        <a:rPr lang="en-US" altLang="zh-CN" sz="1500" b="1" i="0" u="none" strike="noStrike" kern="1200" dirty="0" smtClean="0">
                          <a:solidFill>
                            <a:srgbClr val="000000"/>
                          </a:solidFill>
                          <a:effectLst/>
                          <a:latin typeface="微软雅黑" pitchFamily="34" charset="-122"/>
                          <a:ea typeface="微软雅黑" pitchFamily="34" charset="-122"/>
                          <a:cs typeface="+mn-cs"/>
                        </a:rPr>
                        <a:t>19</a:t>
                      </a:r>
                      <a:r>
                        <a:rPr lang="zh-CN" altLang="en-US" sz="1500" b="1" i="0" u="none" strike="noStrike" kern="1200" dirty="0" smtClean="0">
                          <a:solidFill>
                            <a:srgbClr val="000000"/>
                          </a:solidFill>
                          <a:effectLst/>
                          <a:latin typeface="微软雅黑" pitchFamily="34" charset="-122"/>
                          <a:ea typeface="微软雅黑" pitchFamily="34" charset="-122"/>
                          <a:cs typeface="+mn-cs"/>
                        </a:rPr>
                        <a:t>岁领取特别生存金，</a:t>
                      </a:r>
                      <a:r>
                        <a:rPr lang="en-US" altLang="zh-CN" sz="1500" b="1" i="0" u="none" strike="noStrike" kern="1200" dirty="0" smtClean="0">
                          <a:solidFill>
                            <a:srgbClr val="000000"/>
                          </a:solidFill>
                          <a:effectLst/>
                          <a:latin typeface="微软雅黑" pitchFamily="34" charset="-122"/>
                          <a:ea typeface="微软雅黑" pitchFamily="34" charset="-122"/>
                          <a:cs typeface="+mn-cs"/>
                        </a:rPr>
                        <a:t>20</a:t>
                      </a:r>
                      <a:r>
                        <a:rPr lang="zh-CN" altLang="en-US" sz="1500" b="1" i="0" u="none" strike="noStrike" kern="1200" dirty="0" smtClean="0">
                          <a:solidFill>
                            <a:srgbClr val="000000"/>
                          </a:solidFill>
                          <a:effectLst/>
                          <a:latin typeface="微软雅黑" pitchFamily="34" charset="-122"/>
                          <a:ea typeface="微软雅黑" pitchFamily="34" charset="-122"/>
                          <a:cs typeface="+mn-cs"/>
                        </a:rPr>
                        <a:t>、</a:t>
                      </a:r>
                      <a:r>
                        <a:rPr lang="en-US" altLang="zh-CN" sz="1500" b="1" i="0" u="none" strike="noStrike" kern="1200" dirty="0" smtClean="0">
                          <a:solidFill>
                            <a:srgbClr val="000000"/>
                          </a:solidFill>
                          <a:effectLst/>
                          <a:latin typeface="微软雅黑" pitchFamily="34" charset="-122"/>
                          <a:ea typeface="微软雅黑" pitchFamily="34" charset="-122"/>
                          <a:cs typeface="+mn-cs"/>
                        </a:rPr>
                        <a:t>21</a:t>
                      </a:r>
                      <a:r>
                        <a:rPr lang="zh-CN" altLang="en-US" sz="1500" b="1" i="0" u="none" strike="noStrike" kern="1200" dirty="0" smtClean="0">
                          <a:solidFill>
                            <a:srgbClr val="000000"/>
                          </a:solidFill>
                          <a:effectLst/>
                          <a:latin typeface="微软雅黑" pitchFamily="34" charset="-122"/>
                          <a:ea typeface="微软雅黑" pitchFamily="34" charset="-122"/>
                          <a:cs typeface="+mn-cs"/>
                        </a:rPr>
                        <a:t>岁领取教育金，中间不再领取生存金）</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1E7E7"/>
                    </a:solidFill>
                  </a:tcPr>
                </a:tc>
                <a:extLst>
                  <a:ext uri="{0D108BD9-81ED-4DB2-BD59-A6C34878D82A}">
                    <a16:rowId xmlns:a16="http://schemas.microsoft.com/office/drawing/2014/main" xmlns="" val="10006"/>
                  </a:ext>
                </a:extLst>
              </a:tr>
              <a:tr h="899667">
                <a:tc vMerge="1">
                  <a:txBody>
                    <a:bodyPr/>
                    <a:lstStyle/>
                    <a:p>
                      <a:endParaRPr lang="zh-CN" altLang="en-US"/>
                    </a:p>
                  </a:txBody>
                  <a:tcP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AD0101"/>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171450" indent="-171450" algn="l" fontAlgn="ctr">
                        <a:buFont typeface="Wingdings" pitchFamily="2" charset="2"/>
                        <a:buChar char="n"/>
                      </a:pPr>
                      <a:r>
                        <a:rPr lang="zh-CN" altLang="en-US" sz="1500" b="1" i="0" u="none" strike="noStrike" dirty="0" smtClean="0">
                          <a:solidFill>
                            <a:srgbClr val="000000"/>
                          </a:solidFill>
                          <a:effectLst/>
                          <a:latin typeface="微软雅黑" pitchFamily="34" charset="-122"/>
                          <a:ea typeface="微软雅黑" pitchFamily="34" charset="-122"/>
                        </a:rPr>
                        <a:t>生存金：</a:t>
                      </a:r>
                      <a:r>
                        <a:rPr lang="zh-CN" altLang="en-US" sz="1500" b="1" u="none" strike="noStrike" dirty="0" smtClean="0">
                          <a:solidFill>
                            <a:srgbClr val="000000"/>
                          </a:solidFill>
                          <a:effectLst/>
                          <a:latin typeface="微软雅黑" panose="020B0503020204020204" pitchFamily="34" charset="-122"/>
                          <a:ea typeface="微软雅黑" panose="020B0503020204020204" pitchFamily="34" charset="-122"/>
                        </a:rPr>
                        <a:t>第</a:t>
                      </a:r>
                      <a:r>
                        <a:rPr lang="en-US" altLang="zh-CN" sz="1500" b="1" u="none" strike="noStrike" dirty="0" smtClean="0">
                          <a:solidFill>
                            <a:srgbClr val="000000"/>
                          </a:solidFill>
                          <a:effectLst/>
                          <a:latin typeface="微软雅黑" panose="020B0503020204020204" pitchFamily="34" charset="-122"/>
                          <a:ea typeface="微软雅黑" panose="020B0503020204020204" pitchFamily="34" charset="-122"/>
                        </a:rPr>
                        <a:t>7</a:t>
                      </a:r>
                      <a:r>
                        <a:rPr lang="zh-CN" altLang="en-US" sz="1500" b="1" u="none" strike="noStrike" dirty="0" smtClean="0">
                          <a:solidFill>
                            <a:srgbClr val="000000"/>
                          </a:solidFill>
                          <a:effectLst/>
                          <a:latin typeface="微软雅黑" panose="020B0503020204020204" pitchFamily="34" charset="-122"/>
                          <a:ea typeface="微软雅黑" panose="020B0503020204020204" pitchFamily="34" charset="-122"/>
                        </a:rPr>
                        <a:t>保单年度开始至终身，每年领取基本保额</a:t>
                      </a:r>
                      <a:r>
                        <a:rPr lang="en-US" altLang="zh-CN" sz="1500" b="1" u="none" strike="noStrike" dirty="0" smtClean="0">
                          <a:solidFill>
                            <a:srgbClr val="000000"/>
                          </a:solidFill>
                          <a:effectLst/>
                          <a:latin typeface="微软雅黑" panose="020B0503020204020204" pitchFamily="34" charset="-122"/>
                          <a:ea typeface="微软雅黑" panose="020B0503020204020204" pitchFamily="34" charset="-122"/>
                        </a:rPr>
                        <a:t>20%</a:t>
                      </a:r>
                    </a:p>
                    <a:p>
                      <a:pPr marL="0" indent="0" algn="l" fontAlgn="ctr">
                        <a:buFont typeface="Wingdings" pitchFamily="2" charset="2"/>
                        <a:buNone/>
                      </a:pPr>
                      <a:r>
                        <a:rPr lang="zh-CN" altLang="en-US" sz="1500" b="1" u="none" strike="noStrike" dirty="0" smtClean="0">
                          <a:solidFill>
                            <a:srgbClr val="000000"/>
                          </a:solidFill>
                          <a:effectLst/>
                          <a:latin typeface="微软雅黑" panose="020B0503020204020204" pitchFamily="34" charset="-122"/>
                          <a:ea typeface="微软雅黑" panose="020B0503020204020204" pitchFamily="34" charset="-122"/>
                        </a:rPr>
                        <a:t>（教育金领取期间不领取生存金）</a:t>
                      </a: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extLst>
                  <a:ext uri="{0D108BD9-81ED-4DB2-BD59-A6C34878D82A}">
                    <a16:rowId xmlns:a16="http://schemas.microsoft.com/office/drawing/2014/main" xmlns="" val="10007"/>
                  </a:ext>
                </a:extLst>
              </a:tr>
              <a:tr h="457353">
                <a:tc vMerge="1">
                  <a:txBody>
                    <a:bodyPr/>
                    <a:lstStyle/>
                    <a:p>
                      <a:endParaRPr lang="zh-CN" altLang="en-US"/>
                    </a:p>
                  </a:txBody>
                  <a:tcP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AD0101"/>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171450" indent="-171450" algn="l" fontAlgn="ctr">
                        <a:buFont typeface="Wingdings" pitchFamily="2" charset="2"/>
                        <a:buChar char="n"/>
                      </a:pPr>
                      <a:r>
                        <a:rPr lang="zh-CN" altLang="en-US" sz="1500" b="1" i="0" u="none" strike="noStrike" dirty="0">
                          <a:solidFill>
                            <a:srgbClr val="000000"/>
                          </a:solidFill>
                          <a:effectLst/>
                          <a:latin typeface="微软雅黑" pitchFamily="34" charset="-122"/>
                          <a:ea typeface="微软雅黑" pitchFamily="34" charset="-122"/>
                        </a:rPr>
                        <a:t>身故金</a:t>
                      </a:r>
                      <a:r>
                        <a:rPr lang="zh-CN" altLang="en-US" sz="1500" b="1" i="0" u="none" strike="noStrike" dirty="0" smtClean="0">
                          <a:solidFill>
                            <a:srgbClr val="000000"/>
                          </a:solidFill>
                          <a:effectLst/>
                          <a:latin typeface="微软雅黑" pitchFamily="34" charset="-122"/>
                          <a:ea typeface="微软雅黑" pitchFamily="34" charset="-122"/>
                        </a:rPr>
                        <a:t>：</a:t>
                      </a:r>
                      <a:r>
                        <a:rPr lang="en-US" altLang="zh-CN" sz="1500" b="1" i="0" u="none" strike="noStrike" dirty="0" smtClean="0">
                          <a:solidFill>
                            <a:srgbClr val="000000"/>
                          </a:solidFill>
                          <a:effectLst/>
                          <a:latin typeface="微软雅黑" pitchFamily="34" charset="-122"/>
                          <a:ea typeface="微软雅黑" pitchFamily="34" charset="-122"/>
                        </a:rPr>
                        <a:t>Max</a:t>
                      </a:r>
                      <a:r>
                        <a:rPr lang="zh-CN" altLang="en-US" sz="1500" b="1" i="0" u="none" strike="noStrike" dirty="0">
                          <a:solidFill>
                            <a:srgbClr val="000000"/>
                          </a:solidFill>
                          <a:effectLst/>
                          <a:latin typeface="微软雅黑" pitchFamily="34" charset="-122"/>
                          <a:ea typeface="微软雅黑" pitchFamily="34" charset="-122"/>
                        </a:rPr>
                        <a:t>（所交保</a:t>
                      </a:r>
                      <a:r>
                        <a:rPr lang="zh-CN" altLang="en-US" sz="1500" b="1" i="0" u="none" strike="noStrike" dirty="0" smtClean="0">
                          <a:solidFill>
                            <a:srgbClr val="000000"/>
                          </a:solidFill>
                          <a:effectLst/>
                          <a:latin typeface="微软雅黑" pitchFamily="34" charset="-122"/>
                          <a:ea typeface="微软雅黑" pitchFamily="34" charset="-122"/>
                        </a:rPr>
                        <a:t>费，</a:t>
                      </a:r>
                      <a:r>
                        <a:rPr lang="zh-CN" altLang="en-US" sz="1500" b="1" i="0" u="none" strike="noStrike" dirty="0">
                          <a:solidFill>
                            <a:srgbClr val="000000"/>
                          </a:solidFill>
                          <a:effectLst/>
                          <a:latin typeface="微软雅黑" pitchFamily="34" charset="-122"/>
                          <a:ea typeface="微软雅黑" pitchFamily="34" charset="-122"/>
                        </a:rPr>
                        <a:t>现金价值</a:t>
                      </a:r>
                      <a:r>
                        <a:rPr lang="zh-CN" altLang="en-US" sz="1500" b="1" i="0" u="none" strike="noStrike" dirty="0" smtClean="0">
                          <a:solidFill>
                            <a:srgbClr val="000000"/>
                          </a:solidFill>
                          <a:effectLst/>
                          <a:latin typeface="微软雅黑" pitchFamily="34" charset="-122"/>
                          <a:ea typeface="微软雅黑" pitchFamily="34" charset="-122"/>
                        </a:rPr>
                        <a:t>）；</a:t>
                      </a: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extLst>
                  <a:ext uri="{0D108BD9-81ED-4DB2-BD59-A6C34878D82A}">
                    <a16:rowId xmlns:a16="http://schemas.microsoft.com/office/drawing/2014/main" xmlns="" val="10008"/>
                  </a:ext>
                </a:extLst>
              </a:tr>
            </a:tbl>
          </a:graphicData>
        </a:graphic>
      </p:graphicFrame>
      <p:sp>
        <p:nvSpPr>
          <p:cNvPr id="58" name="圆角矩形标注 57"/>
          <p:cNvSpPr/>
          <p:nvPr/>
        </p:nvSpPr>
        <p:spPr>
          <a:xfrm>
            <a:off x="6516216" y="5476116"/>
            <a:ext cx="2375361" cy="786069"/>
          </a:xfrm>
          <a:prstGeom prst="wedgeRoundRectCallout">
            <a:avLst>
              <a:gd name="adj1" fmla="val 241"/>
              <a:gd name="adj2" fmla="val -141045"/>
              <a:gd name="adj3" fmla="val 16667"/>
            </a:avLst>
          </a:prstGeom>
          <a:solidFill>
            <a:srgbClr val="FFFF00"/>
          </a:solid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black"/>
                </a:solidFill>
                <a:effectLst/>
                <a:uLnTx/>
                <a:uFillTx/>
                <a:latin typeface="微软雅黑"/>
                <a:ea typeface="微软雅黑"/>
              </a:rPr>
              <a:t>①四年合计返还一期保费②玺越祝寿金返所交保费</a:t>
            </a:r>
            <a:endParaRPr kumimoji="0" lang="en-US" altLang="zh-CN" sz="1400" b="1" i="0" u="none" strike="noStrike" kern="0" cap="none" spc="0" normalizeH="0" baseline="0" noProof="0" dirty="0" smtClean="0">
              <a:ln>
                <a:noFill/>
              </a:ln>
              <a:solidFill>
                <a:prstClr val="black"/>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zh-CN" sz="1400" b="1" i="0" u="none" strike="noStrike" kern="0" cap="none" spc="0" normalizeH="0" baseline="0" noProof="0" dirty="0" smtClean="0">
                <a:ln>
                  <a:noFill/>
                </a:ln>
                <a:solidFill>
                  <a:prstClr val="black"/>
                </a:solidFill>
                <a:effectLst/>
                <a:uLnTx/>
                <a:uFillTx/>
                <a:latin typeface="微软雅黑"/>
                <a:ea typeface="微软雅黑"/>
              </a:rPr>
              <a:t>③</a:t>
            </a:r>
            <a:r>
              <a:rPr kumimoji="0" lang="zh-CN" altLang="en-US" sz="1400" b="1" i="0" u="none" strike="noStrike" kern="0" cap="none" spc="0" normalizeH="0" baseline="0" noProof="0" dirty="0" smtClean="0">
                <a:ln>
                  <a:noFill/>
                </a:ln>
                <a:solidFill>
                  <a:prstClr val="black"/>
                </a:solidFill>
                <a:effectLst/>
                <a:uLnTx/>
                <a:uFillTx/>
                <a:latin typeface="微软雅黑"/>
                <a:ea typeface="微软雅黑"/>
              </a:rPr>
              <a:t>先进聚财宝结算收益高</a:t>
            </a:r>
          </a:p>
        </p:txBody>
      </p:sp>
      <p:sp>
        <p:nvSpPr>
          <p:cNvPr id="59" name="圆角矩形标注 58"/>
          <p:cNvSpPr/>
          <p:nvPr/>
        </p:nvSpPr>
        <p:spPr>
          <a:xfrm>
            <a:off x="2123728" y="885165"/>
            <a:ext cx="1946358" cy="402448"/>
          </a:xfrm>
          <a:prstGeom prst="wedgeRoundRectCallout">
            <a:avLst>
              <a:gd name="adj1" fmla="val 758"/>
              <a:gd name="adj2" fmla="val 109211"/>
              <a:gd name="adj3" fmla="val 16667"/>
            </a:avLst>
          </a:prstGeom>
          <a:solidFill>
            <a:srgbClr val="FFFF00"/>
          </a:solid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black"/>
                </a:solidFill>
                <a:effectLst/>
                <a:uLnTx/>
                <a:uFillTx/>
                <a:latin typeface="微软雅黑"/>
                <a:ea typeface="微软雅黑"/>
              </a:rPr>
              <a:t>投保年龄由</a:t>
            </a:r>
            <a:r>
              <a:rPr kumimoji="0" lang="en-US" altLang="zh-CN" sz="1400" b="1" i="0" u="none" strike="noStrike" kern="0" cap="none" spc="0" normalizeH="0" baseline="0" noProof="0" dirty="0" smtClean="0">
                <a:ln>
                  <a:noFill/>
                </a:ln>
                <a:solidFill>
                  <a:prstClr val="black"/>
                </a:solidFill>
                <a:effectLst/>
                <a:uLnTx/>
                <a:uFillTx/>
                <a:latin typeface="微软雅黑"/>
                <a:ea typeface="微软雅黑"/>
              </a:rPr>
              <a:t>25</a:t>
            </a:r>
            <a:r>
              <a:rPr kumimoji="0" lang="zh-CN" altLang="en-US" sz="1400" b="1" i="0" u="none" strike="noStrike" kern="0" cap="none" spc="0" normalizeH="0" baseline="0" noProof="0" dirty="0" smtClean="0">
                <a:ln>
                  <a:noFill/>
                </a:ln>
                <a:solidFill>
                  <a:prstClr val="black"/>
                </a:solidFill>
                <a:effectLst/>
                <a:uLnTx/>
                <a:uFillTx/>
                <a:latin typeface="微软雅黑"/>
                <a:ea typeface="微软雅黑"/>
              </a:rPr>
              <a:t>改回</a:t>
            </a:r>
            <a:r>
              <a:rPr kumimoji="0" lang="en-US" altLang="zh-CN" sz="1400" b="1" i="0" u="none" strike="noStrike" kern="0" cap="none" spc="0" normalizeH="0" baseline="0" noProof="0" dirty="0" smtClean="0">
                <a:ln>
                  <a:noFill/>
                </a:ln>
                <a:solidFill>
                  <a:prstClr val="black"/>
                </a:solidFill>
                <a:effectLst/>
                <a:uLnTx/>
                <a:uFillTx/>
                <a:latin typeface="微软雅黑"/>
                <a:ea typeface="微软雅黑"/>
              </a:rPr>
              <a:t>17</a:t>
            </a:r>
            <a:endParaRPr kumimoji="0" lang="zh-CN" altLang="en-US" sz="1400" b="1" i="0" u="none" strike="noStrike" kern="0" cap="none" spc="0" normalizeH="0" baseline="0" noProof="0" dirty="0" smtClean="0">
              <a:ln>
                <a:noFill/>
              </a:ln>
              <a:solidFill>
                <a:prstClr val="black"/>
              </a:solidFill>
              <a:effectLst/>
              <a:uLnTx/>
              <a:uFillTx/>
              <a:latin typeface="Century Gothic"/>
              <a:ea typeface="微软雅黑"/>
            </a:endParaRPr>
          </a:p>
        </p:txBody>
      </p:sp>
      <p:sp>
        <p:nvSpPr>
          <p:cNvPr id="60" name="圆角矩形标注 59"/>
          <p:cNvSpPr/>
          <p:nvPr/>
        </p:nvSpPr>
        <p:spPr>
          <a:xfrm>
            <a:off x="4211960" y="2728375"/>
            <a:ext cx="2233319" cy="402448"/>
          </a:xfrm>
          <a:prstGeom prst="wedgeRoundRectCallout">
            <a:avLst>
              <a:gd name="adj1" fmla="val 6150"/>
              <a:gd name="adj2" fmla="val 79260"/>
              <a:gd name="adj3" fmla="val 16667"/>
            </a:avLst>
          </a:prstGeom>
          <a:solidFill>
            <a:srgbClr val="FFFF00"/>
          </a:solid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black"/>
                </a:solidFill>
                <a:effectLst/>
                <a:uLnTx/>
                <a:uFillTx/>
                <a:latin typeface="微软雅黑"/>
                <a:ea typeface="微软雅黑"/>
              </a:rPr>
              <a:t>特别生存金合计返还一期</a:t>
            </a:r>
            <a:endParaRPr kumimoji="0" lang="zh-CN" altLang="en-US" sz="1400" b="1" i="0" u="none" strike="noStrike" kern="0" cap="none" spc="0" normalizeH="0" baseline="0" noProof="0" dirty="0" smtClean="0">
              <a:ln>
                <a:noFill/>
              </a:ln>
              <a:solidFill>
                <a:prstClr val="black"/>
              </a:solidFill>
              <a:effectLst/>
              <a:uLnTx/>
              <a:uFillTx/>
              <a:latin typeface="Century Gothic"/>
              <a:ea typeface="微软雅黑"/>
            </a:endParaRPr>
          </a:p>
        </p:txBody>
      </p:sp>
    </p:spTree>
    <p:extLst>
      <p:ext uri="{BB962C8B-B14F-4D97-AF65-F5344CB8AC3E}">
        <p14:creationId xmlns:p14="http://schemas.microsoft.com/office/powerpoint/2010/main" val="14207384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49767" y="84571"/>
            <a:ext cx="3347391" cy="584775"/>
          </a:xfrm>
          <a:prstGeom prst="rect">
            <a:avLst/>
          </a:prstGeom>
          <a:noFill/>
        </p:spPr>
        <p:txBody>
          <a:bodyPr wrap="none" rtlCol="0">
            <a:spAutoFit/>
          </a:bodyPr>
          <a:lstStyle/>
          <a:p>
            <a:r>
              <a:rPr lang="zh-CN" altLang="en-US" sz="3200" b="1" dirty="0" smtClean="0">
                <a:solidFill>
                  <a:prstClr val="black"/>
                </a:solidFill>
                <a:latin typeface="微软雅黑" panose="020B0503020204020204" pitchFamily="34" charset="-122"/>
                <a:ea typeface="微软雅黑" panose="020B0503020204020204" pitchFamily="34" charset="-122"/>
              </a:rPr>
              <a:t>金玺少儿（</a:t>
            </a:r>
            <a:r>
              <a:rPr lang="en-US" altLang="zh-CN" sz="3200" b="1" dirty="0" smtClean="0">
                <a:solidFill>
                  <a:prstClr val="black"/>
                </a:solidFill>
                <a:latin typeface="微软雅黑" panose="020B0503020204020204" pitchFamily="34" charset="-122"/>
                <a:ea typeface="微软雅黑" panose="020B0503020204020204" pitchFamily="34" charset="-122"/>
              </a:rPr>
              <a:t>2/5</a:t>
            </a:r>
            <a:r>
              <a:rPr lang="zh-CN" altLang="en-US" sz="3200" b="1" dirty="0" smtClean="0">
                <a:solidFill>
                  <a:prstClr val="black"/>
                </a:solidFill>
                <a:latin typeface="微软雅黑" panose="020B0503020204020204" pitchFamily="34" charset="-122"/>
                <a:ea typeface="微软雅黑" panose="020B0503020204020204" pitchFamily="34" charset="-122"/>
              </a:rPr>
              <a:t>）</a:t>
            </a:r>
            <a:endParaRPr lang="zh-CN" altLang="en-US" sz="3200" b="1" dirty="0">
              <a:solidFill>
                <a:prstClr val="black"/>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971600" y="913711"/>
            <a:ext cx="4055585" cy="408623"/>
          </a:xfrm>
          <a:prstGeom prst="roundRect">
            <a:avLst/>
          </a:prstGeom>
          <a:solidFill>
            <a:schemeClr val="tx1">
              <a:lumMod val="50000"/>
              <a:lumOff val="50000"/>
            </a:schemeClr>
          </a:solidFill>
        </p:spPr>
        <p:txBody>
          <a:bodyPr wrap="square" rtlCol="0">
            <a:spAutoFit/>
          </a:bodyPr>
          <a:lstStyle/>
          <a:p>
            <a:pPr marL="285750" indent="-285750">
              <a:buFont typeface="Arial" panose="020B0604020202020204" pitchFamily="34" charset="0"/>
              <a:buChar char="•"/>
            </a:pPr>
            <a:r>
              <a:rPr lang="zh-CN" altLang="en-US" b="1" dirty="0" smtClean="0">
                <a:solidFill>
                  <a:prstClr val="white"/>
                </a:solidFill>
                <a:latin typeface="微软雅黑" panose="020B0503020204020204" pitchFamily="34" charset="-122"/>
                <a:ea typeface="微软雅黑" panose="020B0503020204020204" pitchFamily="34" charset="-122"/>
              </a:rPr>
              <a:t>情况</a:t>
            </a:r>
            <a:r>
              <a:rPr lang="en-US" altLang="zh-CN" b="1" dirty="0" smtClean="0">
                <a:solidFill>
                  <a:prstClr val="white"/>
                </a:solidFill>
                <a:latin typeface="微软雅黑" panose="020B0503020204020204" pitchFamily="34" charset="-122"/>
                <a:ea typeface="微软雅黑" panose="020B0503020204020204" pitchFamily="34" charset="-122"/>
              </a:rPr>
              <a:t>1</a:t>
            </a:r>
            <a:r>
              <a:rPr lang="zh-CN" altLang="en-US" b="1" dirty="0" smtClean="0">
                <a:solidFill>
                  <a:prstClr val="white"/>
                </a:solidFill>
                <a:latin typeface="微软雅黑" panose="020B0503020204020204" pitchFamily="34" charset="-122"/>
                <a:ea typeface="微软雅黑" panose="020B0503020204020204" pitchFamily="34" charset="-122"/>
              </a:rPr>
              <a:t>：</a:t>
            </a:r>
            <a:r>
              <a:rPr lang="en-US" altLang="zh-CN" b="1" dirty="0" smtClean="0">
                <a:solidFill>
                  <a:prstClr val="white"/>
                </a:solidFill>
                <a:latin typeface="微软雅黑" panose="020B0503020204020204" pitchFamily="34" charset="-122"/>
                <a:ea typeface="微软雅黑" panose="020B0503020204020204" pitchFamily="34" charset="-122"/>
              </a:rPr>
              <a:t>0-11</a:t>
            </a:r>
            <a:r>
              <a:rPr lang="zh-CN" altLang="en-US" b="1" dirty="0" smtClean="0">
                <a:solidFill>
                  <a:prstClr val="white"/>
                </a:solidFill>
                <a:latin typeface="微软雅黑" panose="020B0503020204020204" pitchFamily="34" charset="-122"/>
                <a:ea typeface="微软雅黑" panose="020B0503020204020204" pitchFamily="34" charset="-122"/>
              </a:rPr>
              <a:t>周岁（以</a:t>
            </a:r>
            <a:r>
              <a:rPr lang="en-US" altLang="zh-CN" b="1" dirty="0" smtClean="0">
                <a:solidFill>
                  <a:prstClr val="white"/>
                </a:solidFill>
                <a:latin typeface="微软雅黑" panose="020B0503020204020204" pitchFamily="34" charset="-122"/>
                <a:ea typeface="微软雅黑" panose="020B0503020204020204" pitchFamily="34" charset="-122"/>
              </a:rPr>
              <a:t>0</a:t>
            </a:r>
            <a:r>
              <a:rPr lang="zh-CN" altLang="en-US" b="1" dirty="0" smtClean="0">
                <a:solidFill>
                  <a:prstClr val="white"/>
                </a:solidFill>
                <a:latin typeface="微软雅黑" panose="020B0503020204020204" pitchFamily="34" charset="-122"/>
                <a:ea typeface="微软雅黑" panose="020B0503020204020204" pitchFamily="34" charset="-122"/>
              </a:rPr>
              <a:t>周岁为例）</a:t>
            </a:r>
            <a:endParaRPr lang="zh-CN" altLang="en-US" b="1" dirty="0">
              <a:solidFill>
                <a:prstClr val="white"/>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981027" y="3918824"/>
            <a:ext cx="4411785" cy="408623"/>
          </a:xfrm>
          <a:prstGeom prst="roundRect">
            <a:avLst/>
          </a:prstGeom>
          <a:solidFill>
            <a:schemeClr val="tx1">
              <a:lumMod val="50000"/>
              <a:lumOff val="50000"/>
            </a:schemeClr>
          </a:solidFill>
        </p:spPr>
        <p:txBody>
          <a:bodyPr wrap="none" rtlCol="0">
            <a:spAutoFit/>
          </a:bodyPr>
          <a:lstStyle/>
          <a:p>
            <a:pPr marL="285750" indent="-285750">
              <a:buFont typeface="Arial" panose="020B0604020202020204" pitchFamily="34" charset="0"/>
              <a:buChar char="•"/>
            </a:pPr>
            <a:r>
              <a:rPr lang="zh-CN" altLang="en-US" b="1" dirty="0" smtClean="0">
                <a:solidFill>
                  <a:prstClr val="white"/>
                </a:solidFill>
                <a:latin typeface="微软雅黑" panose="020B0503020204020204" pitchFamily="34" charset="-122"/>
                <a:ea typeface="微软雅黑" panose="020B0503020204020204" pitchFamily="34" charset="-122"/>
              </a:rPr>
              <a:t>情况</a:t>
            </a:r>
            <a:r>
              <a:rPr lang="en-US" altLang="zh-CN" b="1" dirty="0" smtClean="0">
                <a:solidFill>
                  <a:prstClr val="white"/>
                </a:solidFill>
                <a:latin typeface="微软雅黑" panose="020B0503020204020204" pitchFamily="34" charset="-122"/>
                <a:ea typeface="微软雅黑" panose="020B0503020204020204" pitchFamily="34" charset="-122"/>
              </a:rPr>
              <a:t>2</a:t>
            </a:r>
            <a:r>
              <a:rPr lang="zh-CN" altLang="en-US" b="1" dirty="0" smtClean="0">
                <a:solidFill>
                  <a:prstClr val="white"/>
                </a:solidFill>
                <a:latin typeface="微软雅黑" panose="020B0503020204020204" pitchFamily="34" charset="-122"/>
                <a:ea typeface="微软雅黑" panose="020B0503020204020204" pitchFamily="34" charset="-122"/>
              </a:rPr>
              <a:t>： </a:t>
            </a:r>
            <a:r>
              <a:rPr lang="en-US" altLang="zh-CN" b="1" dirty="0" smtClean="0">
                <a:solidFill>
                  <a:prstClr val="white"/>
                </a:solidFill>
                <a:latin typeface="微软雅黑" panose="020B0503020204020204" pitchFamily="34" charset="-122"/>
                <a:ea typeface="微软雅黑" panose="020B0503020204020204" pitchFamily="34" charset="-122"/>
              </a:rPr>
              <a:t>12-17</a:t>
            </a:r>
            <a:r>
              <a:rPr lang="zh-CN" altLang="en-US" b="1" dirty="0" smtClean="0">
                <a:solidFill>
                  <a:prstClr val="white"/>
                </a:solidFill>
                <a:latin typeface="微软雅黑" panose="020B0503020204020204" pitchFamily="34" charset="-122"/>
                <a:ea typeface="微软雅黑" panose="020B0503020204020204" pitchFamily="34" charset="-122"/>
              </a:rPr>
              <a:t>周岁（以</a:t>
            </a:r>
            <a:r>
              <a:rPr lang="en-US" altLang="zh-CN" b="1" dirty="0" smtClean="0">
                <a:solidFill>
                  <a:prstClr val="white"/>
                </a:solidFill>
                <a:latin typeface="微软雅黑" panose="020B0503020204020204" pitchFamily="34" charset="-122"/>
                <a:ea typeface="微软雅黑" panose="020B0503020204020204" pitchFamily="34" charset="-122"/>
              </a:rPr>
              <a:t>13</a:t>
            </a:r>
            <a:r>
              <a:rPr lang="zh-CN" altLang="en-US" b="1" dirty="0" smtClean="0">
                <a:solidFill>
                  <a:prstClr val="white"/>
                </a:solidFill>
                <a:latin typeface="微软雅黑" panose="020B0503020204020204" pitchFamily="34" charset="-122"/>
                <a:ea typeface="微软雅黑" panose="020B0503020204020204" pitchFamily="34" charset="-122"/>
              </a:rPr>
              <a:t>周岁为例）</a:t>
            </a:r>
            <a:endParaRPr lang="zh-CN" altLang="en-US" b="1" dirty="0">
              <a:solidFill>
                <a:prstClr val="white"/>
              </a:solidFill>
              <a:latin typeface="微软雅黑" panose="020B0503020204020204" pitchFamily="34" charset="-122"/>
              <a:ea typeface="微软雅黑" panose="020B0503020204020204" pitchFamily="34" charset="-122"/>
            </a:endParaRPr>
          </a:p>
        </p:txBody>
      </p:sp>
      <p:cxnSp>
        <p:nvCxnSpPr>
          <p:cNvPr id="40" name="直接连接符 39"/>
          <p:cNvCxnSpPr/>
          <p:nvPr/>
        </p:nvCxnSpPr>
        <p:spPr>
          <a:xfrm>
            <a:off x="149767" y="713151"/>
            <a:ext cx="8728861" cy="0"/>
          </a:xfrm>
          <a:prstGeom prst="line">
            <a:avLst/>
          </a:prstGeom>
          <a:ln w="6350">
            <a:gradFill flip="none" rotWithShape="1">
              <a:gsLst>
                <a:gs pos="0">
                  <a:srgbClr val="FF6600"/>
                </a:gs>
                <a:gs pos="76000">
                  <a:srgbClr val="FF6600"/>
                </a:gs>
                <a:gs pos="100000">
                  <a:srgbClr val="FF6600">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149768" y="742962"/>
            <a:ext cx="8728861" cy="59371"/>
          </a:xfrm>
          <a:prstGeom prst="rect">
            <a:avLst/>
          </a:prstGeom>
          <a:gradFill flip="none" rotWithShape="1">
            <a:gsLst>
              <a:gs pos="76000">
                <a:srgbClr val="FF6600"/>
              </a:gs>
              <a:gs pos="0">
                <a:srgbClr val="FF6600"/>
              </a:gs>
              <a:gs pos="100000">
                <a:srgbClr val="FF66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33">
              <a:defRPr/>
            </a:pPr>
            <a:endParaRPr lang="zh-CN" altLang="en-US">
              <a:solidFill>
                <a:prstClr val="white"/>
              </a:solidFill>
              <a:latin typeface="Times New Roman" panose="02020603050405020304" pitchFamily="18" charset="0"/>
              <a:ea typeface="微软雅黑" panose="020B0503020204020204" pitchFamily="34" charset="-122"/>
            </a:endParaRPr>
          </a:p>
        </p:txBody>
      </p:sp>
      <p:sp>
        <p:nvSpPr>
          <p:cNvPr id="64" name="文本框 63"/>
          <p:cNvSpPr txBox="1"/>
          <p:nvPr/>
        </p:nvSpPr>
        <p:spPr>
          <a:xfrm>
            <a:off x="1231351" y="3356992"/>
            <a:ext cx="4751622" cy="253916"/>
          </a:xfrm>
          <a:prstGeom prst="rect">
            <a:avLst/>
          </a:prstGeom>
          <a:noFill/>
        </p:spPr>
        <p:txBody>
          <a:bodyPr wrap="none" rtlCol="0">
            <a:spAutoFit/>
          </a:bodyPr>
          <a:lstStyle/>
          <a:p>
            <a:r>
              <a:rPr lang="zh-CN" altLang="en-US" sz="1050" dirty="0" smtClean="0">
                <a:solidFill>
                  <a:prstClr val="black"/>
                </a:solidFill>
                <a:latin typeface="微软雅黑" panose="020B0503020204020204" pitchFamily="34" charset="-122"/>
                <a:ea typeface="微软雅黑" panose="020B0503020204020204" pitchFamily="34" charset="-122"/>
              </a:rPr>
              <a:t>注：该段年度数范围为</a:t>
            </a:r>
            <a:r>
              <a:rPr lang="en-US" altLang="zh-CN" sz="1050" dirty="0" smtClean="0">
                <a:solidFill>
                  <a:prstClr val="black"/>
                </a:solidFill>
                <a:latin typeface="微软雅黑" panose="020B0503020204020204" pitchFamily="34" charset="-122"/>
                <a:ea typeface="微软雅黑" panose="020B0503020204020204" pitchFamily="34" charset="-122"/>
              </a:rPr>
              <a:t>0</a:t>
            </a:r>
            <a:r>
              <a:rPr lang="zh-CN" altLang="en-US" sz="1050" dirty="0" smtClean="0">
                <a:solidFill>
                  <a:prstClr val="black"/>
                </a:solidFill>
                <a:latin typeface="微软雅黑" panose="020B0503020204020204" pitchFamily="34" charset="-122"/>
                <a:ea typeface="微软雅黑" panose="020B0503020204020204" pitchFamily="34" charset="-122"/>
              </a:rPr>
              <a:t>至</a:t>
            </a:r>
            <a:r>
              <a:rPr lang="en-US" altLang="zh-CN" sz="1050" dirty="0" smtClean="0">
                <a:solidFill>
                  <a:prstClr val="black"/>
                </a:solidFill>
                <a:latin typeface="微软雅黑" panose="020B0503020204020204" pitchFamily="34" charset="-122"/>
                <a:ea typeface="微软雅黑" panose="020B0503020204020204" pitchFamily="34" charset="-122"/>
              </a:rPr>
              <a:t>11</a:t>
            </a:r>
            <a:r>
              <a:rPr lang="zh-CN" altLang="en-US" sz="1050" dirty="0" smtClean="0">
                <a:solidFill>
                  <a:prstClr val="black"/>
                </a:solidFill>
                <a:latin typeface="微软雅黑" panose="020B0503020204020204" pitchFamily="34" charset="-122"/>
                <a:ea typeface="微软雅黑" panose="020B0503020204020204" pitchFamily="34" charset="-122"/>
              </a:rPr>
              <a:t>年，若</a:t>
            </a:r>
            <a:r>
              <a:rPr lang="en-US" altLang="zh-CN" sz="1050" dirty="0" smtClean="0">
                <a:solidFill>
                  <a:prstClr val="black"/>
                </a:solidFill>
                <a:latin typeface="微软雅黑" panose="020B0503020204020204" pitchFamily="34" charset="-122"/>
                <a:ea typeface="微软雅黑" panose="020B0503020204020204" pitchFamily="34" charset="-122"/>
              </a:rPr>
              <a:t>11</a:t>
            </a:r>
            <a:r>
              <a:rPr lang="zh-CN" altLang="en-US" sz="1050" dirty="0" smtClean="0">
                <a:solidFill>
                  <a:prstClr val="black"/>
                </a:solidFill>
                <a:latin typeface="微软雅黑" panose="020B0503020204020204" pitchFamily="34" charset="-122"/>
                <a:ea typeface="微软雅黑" panose="020B0503020204020204" pitchFamily="34" charset="-122"/>
              </a:rPr>
              <a:t>周岁投保，特别生存金后直接领教育金</a:t>
            </a:r>
            <a:endParaRPr lang="zh-CN" altLang="en-US" sz="1050" dirty="0">
              <a:solidFill>
                <a:prstClr val="black"/>
              </a:solidFill>
              <a:latin typeface="微软雅黑" panose="020B0503020204020204" pitchFamily="34" charset="-122"/>
              <a:ea typeface="微软雅黑" panose="020B0503020204020204" pitchFamily="34" charset="-122"/>
            </a:endParaRPr>
          </a:p>
        </p:txBody>
      </p:sp>
      <p:sp>
        <p:nvSpPr>
          <p:cNvPr id="101" name="文本框 100"/>
          <p:cNvSpPr txBox="1"/>
          <p:nvPr/>
        </p:nvSpPr>
        <p:spPr>
          <a:xfrm>
            <a:off x="1245477" y="6539033"/>
            <a:ext cx="5323893" cy="253916"/>
          </a:xfrm>
          <a:prstGeom prst="rect">
            <a:avLst/>
          </a:prstGeom>
          <a:noFill/>
        </p:spPr>
        <p:txBody>
          <a:bodyPr wrap="none" rtlCol="0">
            <a:spAutoFit/>
          </a:bodyPr>
          <a:lstStyle/>
          <a:p>
            <a:r>
              <a:rPr lang="zh-CN" altLang="en-US" sz="1050" dirty="0" smtClean="0">
                <a:solidFill>
                  <a:prstClr val="black"/>
                </a:solidFill>
                <a:latin typeface="微软雅黑" panose="020B0503020204020204" pitchFamily="34" charset="-122"/>
                <a:ea typeface="微软雅黑" panose="020B0503020204020204" pitchFamily="34" charset="-122"/>
              </a:rPr>
              <a:t>注：优先领取特别生存金，教育金有几年领几年。</a:t>
            </a:r>
            <a:r>
              <a:rPr lang="en-US" altLang="zh-CN" sz="1050" dirty="0" smtClean="0">
                <a:solidFill>
                  <a:prstClr val="black"/>
                </a:solidFill>
                <a:latin typeface="微软雅黑" panose="020B0503020204020204" pitchFamily="34" charset="-122"/>
                <a:ea typeface="微软雅黑" panose="020B0503020204020204" pitchFamily="34" charset="-122"/>
              </a:rPr>
              <a:t>15</a:t>
            </a:r>
            <a:r>
              <a:rPr lang="zh-CN" altLang="en-US" sz="1050" dirty="0" smtClean="0">
                <a:solidFill>
                  <a:prstClr val="black"/>
                </a:solidFill>
                <a:latin typeface="微软雅黑" panose="020B0503020204020204" pitchFamily="34" charset="-122"/>
                <a:ea typeface="微软雅黑" panose="020B0503020204020204" pitchFamily="34" charset="-122"/>
              </a:rPr>
              <a:t>岁及以上投保，直接没有教育金。</a:t>
            </a:r>
            <a:endParaRPr lang="zh-CN" altLang="en-US" sz="1050" dirty="0">
              <a:solidFill>
                <a:prstClr val="black"/>
              </a:solidFill>
              <a:latin typeface="微软雅黑" panose="020B0503020204020204" pitchFamily="34" charset="-122"/>
              <a:ea typeface="微软雅黑" panose="020B0503020204020204" pitchFamily="34" charset="-122"/>
            </a:endParaRPr>
          </a:p>
        </p:txBody>
      </p:sp>
      <p:grpSp>
        <p:nvGrpSpPr>
          <p:cNvPr id="123" name="组合 122"/>
          <p:cNvGrpSpPr/>
          <p:nvPr/>
        </p:nvGrpSpPr>
        <p:grpSpPr>
          <a:xfrm>
            <a:off x="1240778" y="4559696"/>
            <a:ext cx="6658065" cy="1947259"/>
            <a:chOff x="474810" y="4578545"/>
            <a:chExt cx="8877420" cy="1947259"/>
          </a:xfrm>
        </p:grpSpPr>
        <p:cxnSp>
          <p:nvCxnSpPr>
            <p:cNvPr id="76" name="直接箭头连接符 75"/>
            <p:cNvCxnSpPr/>
            <p:nvPr/>
          </p:nvCxnSpPr>
          <p:spPr>
            <a:xfrm>
              <a:off x="474810" y="5867672"/>
              <a:ext cx="8877420" cy="0"/>
            </a:xfrm>
            <a:prstGeom prst="straightConnector1">
              <a:avLst/>
            </a:prstGeom>
            <a:ln>
              <a:solidFill>
                <a:schemeClr val="tx1">
                  <a:lumMod val="50000"/>
                  <a:lumOff val="50000"/>
                </a:schemeClr>
              </a:solidFill>
              <a:tailEnd type="triangle"/>
            </a:ln>
          </p:spPr>
          <p:style>
            <a:lnRef idx="3">
              <a:schemeClr val="accent3"/>
            </a:lnRef>
            <a:fillRef idx="0">
              <a:schemeClr val="accent3"/>
            </a:fillRef>
            <a:effectRef idx="2">
              <a:schemeClr val="accent3"/>
            </a:effectRef>
            <a:fontRef idx="minor">
              <a:schemeClr val="tx1"/>
            </a:fontRef>
          </p:style>
        </p:cxnSp>
        <p:sp>
          <p:nvSpPr>
            <p:cNvPr id="77" name="矩形 76"/>
            <p:cNvSpPr/>
            <p:nvPr/>
          </p:nvSpPr>
          <p:spPr>
            <a:xfrm>
              <a:off x="4360698" y="4880843"/>
              <a:ext cx="845921" cy="961531"/>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8" name="文本框 77"/>
            <p:cNvSpPr txBox="1"/>
            <p:nvPr/>
          </p:nvSpPr>
          <p:spPr>
            <a:xfrm>
              <a:off x="4134751" y="5900605"/>
              <a:ext cx="1272143" cy="461665"/>
            </a:xfrm>
            <a:prstGeom prst="rect">
              <a:avLst/>
            </a:prstGeom>
            <a:noFill/>
          </p:spPr>
          <p:txBody>
            <a:bodyPr wrap="none" rtlCol="0">
              <a:spAutoFit/>
            </a:bodyPr>
            <a:lstStyle/>
            <a:p>
              <a:pPr algn="ctr"/>
              <a:r>
                <a:rPr lang="zh-CN" altLang="en-US" sz="1200" b="1" dirty="0">
                  <a:solidFill>
                    <a:prstClr val="black"/>
                  </a:solidFill>
                  <a:latin typeface="微软雅黑" panose="020B0503020204020204" pitchFamily="34" charset="-122"/>
                  <a:ea typeface="微软雅黑" panose="020B0503020204020204" pitchFamily="34" charset="-122"/>
                </a:rPr>
                <a:t>第</a:t>
              </a:r>
              <a:r>
                <a:rPr lang="en-US" altLang="zh-CN" sz="1200" b="1" dirty="0">
                  <a:solidFill>
                    <a:prstClr val="black"/>
                  </a:solidFill>
                  <a:latin typeface="微软雅黑" panose="020B0503020204020204" pitchFamily="34" charset="-122"/>
                  <a:ea typeface="微软雅黑" panose="020B0503020204020204" pitchFamily="34" charset="-122"/>
                </a:rPr>
                <a:t>5-6</a:t>
              </a:r>
            </a:p>
            <a:p>
              <a:pPr algn="ctr"/>
              <a:r>
                <a:rPr lang="zh-CN" altLang="en-US" sz="1200" b="1" dirty="0">
                  <a:solidFill>
                    <a:prstClr val="black"/>
                  </a:solidFill>
                  <a:latin typeface="微软雅黑" panose="020B0503020204020204" pitchFamily="34" charset="-122"/>
                  <a:ea typeface="微软雅黑" panose="020B0503020204020204" pitchFamily="34" charset="-122"/>
                </a:rPr>
                <a:t>保单周年日</a:t>
              </a:r>
            </a:p>
          </p:txBody>
        </p:sp>
        <p:sp>
          <p:nvSpPr>
            <p:cNvPr id="79" name="文本框 78"/>
            <p:cNvSpPr txBox="1"/>
            <p:nvPr/>
          </p:nvSpPr>
          <p:spPr>
            <a:xfrm>
              <a:off x="3906055" y="4578545"/>
              <a:ext cx="1810752"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年交保费</a:t>
              </a:r>
              <a:r>
                <a:rPr lang="en-US" altLang="zh-CN" sz="1200" b="1" dirty="0" smtClean="0">
                  <a:solidFill>
                    <a:prstClr val="black"/>
                  </a:solidFill>
                  <a:latin typeface="微软雅黑" panose="020B0503020204020204" pitchFamily="34" charset="-122"/>
                  <a:ea typeface="微软雅黑" panose="020B0503020204020204" pitchFamily="34" charset="-122"/>
                </a:rPr>
                <a:t>50%/</a:t>
              </a:r>
              <a:r>
                <a:rPr lang="zh-CN" altLang="en-US" sz="1200" b="1" dirty="0" smtClean="0">
                  <a:solidFill>
                    <a:prstClr val="black"/>
                  </a:solidFill>
                  <a:latin typeface="微软雅黑" panose="020B0503020204020204" pitchFamily="34" charset="-122"/>
                  <a:ea typeface="微软雅黑" panose="020B0503020204020204" pitchFamily="34" charset="-122"/>
                </a:rPr>
                <a:t>年</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84" name="矩形 83"/>
            <p:cNvSpPr/>
            <p:nvPr/>
          </p:nvSpPr>
          <p:spPr>
            <a:xfrm>
              <a:off x="5519673" y="5342570"/>
              <a:ext cx="827284" cy="499803"/>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5" name="文本框 84"/>
            <p:cNvSpPr txBox="1"/>
            <p:nvPr/>
          </p:nvSpPr>
          <p:spPr>
            <a:xfrm>
              <a:off x="5204471" y="5024204"/>
              <a:ext cx="1810752"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年交保费</a:t>
              </a:r>
              <a:r>
                <a:rPr lang="en-US" altLang="zh-CN" sz="1200" b="1" dirty="0" smtClean="0">
                  <a:solidFill>
                    <a:prstClr val="black"/>
                  </a:solidFill>
                  <a:latin typeface="微软雅黑" panose="020B0503020204020204" pitchFamily="34" charset="-122"/>
                  <a:ea typeface="微软雅黑" panose="020B0503020204020204" pitchFamily="34" charset="-122"/>
                </a:rPr>
                <a:t>25%/</a:t>
              </a:r>
              <a:r>
                <a:rPr lang="zh-CN" altLang="en-US" sz="1200" b="1" dirty="0" smtClean="0">
                  <a:solidFill>
                    <a:prstClr val="black"/>
                  </a:solidFill>
                  <a:latin typeface="微软雅黑" panose="020B0503020204020204" pitchFamily="34" charset="-122"/>
                  <a:ea typeface="微软雅黑" panose="020B0503020204020204" pitchFamily="34" charset="-122"/>
                </a:rPr>
                <a:t>年</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87" name="文本框 86"/>
            <p:cNvSpPr txBox="1"/>
            <p:nvPr/>
          </p:nvSpPr>
          <p:spPr>
            <a:xfrm>
              <a:off x="5325621" y="5891142"/>
              <a:ext cx="1250769"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20-21</a:t>
              </a:r>
              <a:r>
                <a:rPr lang="zh-CN" altLang="en-US" sz="1200" b="1" dirty="0" smtClean="0">
                  <a:solidFill>
                    <a:prstClr val="black"/>
                  </a:solidFill>
                  <a:latin typeface="微软雅黑" panose="020B0503020204020204" pitchFamily="34" charset="-122"/>
                  <a:ea typeface="微软雅黑" panose="020B0503020204020204" pitchFamily="34" charset="-122"/>
                </a:rPr>
                <a:t>周岁</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cxnSp>
          <p:nvCxnSpPr>
            <p:cNvPr id="88" name="直接连接符 87"/>
            <p:cNvCxnSpPr>
              <a:stCxn id="77" idx="0"/>
              <a:endCxn id="77" idx="2"/>
            </p:cNvCxnSpPr>
            <p:nvPr/>
          </p:nvCxnSpPr>
          <p:spPr>
            <a:xfrm>
              <a:off x="4783659" y="4880843"/>
              <a:ext cx="0" cy="961531"/>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90" name="矩形 89"/>
            <p:cNvSpPr/>
            <p:nvPr/>
          </p:nvSpPr>
          <p:spPr>
            <a:xfrm>
              <a:off x="6541848" y="5569932"/>
              <a:ext cx="2677979" cy="272441"/>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1" name="文本框 90"/>
            <p:cNvSpPr txBox="1"/>
            <p:nvPr/>
          </p:nvSpPr>
          <p:spPr>
            <a:xfrm>
              <a:off x="6849222" y="5891143"/>
              <a:ext cx="1968915"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21</a:t>
              </a:r>
              <a:r>
                <a:rPr lang="zh-CN" altLang="en-US" sz="1200" b="1" dirty="0" smtClean="0">
                  <a:solidFill>
                    <a:prstClr val="black"/>
                  </a:solidFill>
                  <a:latin typeface="微软雅黑" panose="020B0503020204020204" pitchFamily="34" charset="-122"/>
                  <a:ea typeface="微软雅黑" panose="020B0503020204020204" pitchFamily="34" charset="-122"/>
                </a:rPr>
                <a:t>周岁后</a:t>
              </a:r>
              <a:r>
                <a:rPr lang="en-US" altLang="zh-CN" sz="1200" b="1" dirty="0" smtClean="0">
                  <a:solidFill>
                    <a:prstClr val="black"/>
                  </a:solidFill>
                  <a:latin typeface="微软雅黑" panose="020B0503020204020204" pitchFamily="34" charset="-122"/>
                  <a:ea typeface="微软雅黑" panose="020B0503020204020204" pitchFamily="34" charset="-122"/>
                </a:rPr>
                <a:t>——</a:t>
              </a:r>
              <a:r>
                <a:rPr lang="zh-CN" altLang="en-US" sz="1200" b="1" dirty="0" smtClean="0">
                  <a:solidFill>
                    <a:prstClr val="black"/>
                  </a:solidFill>
                  <a:latin typeface="微软雅黑" panose="020B0503020204020204" pitchFamily="34" charset="-122"/>
                  <a:ea typeface="微软雅黑" panose="020B0503020204020204" pitchFamily="34" charset="-122"/>
                </a:rPr>
                <a:t>终身</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92" name="文本框 91"/>
            <p:cNvSpPr txBox="1"/>
            <p:nvPr/>
          </p:nvSpPr>
          <p:spPr>
            <a:xfrm>
              <a:off x="7028674" y="5315472"/>
              <a:ext cx="1810752"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基本保额</a:t>
              </a:r>
              <a:r>
                <a:rPr lang="en-US" altLang="zh-CN" sz="1200" b="1" dirty="0">
                  <a:solidFill>
                    <a:prstClr val="black"/>
                  </a:solidFill>
                  <a:latin typeface="微软雅黑" panose="020B0503020204020204" pitchFamily="34" charset="-122"/>
                  <a:ea typeface="微软雅黑" panose="020B0503020204020204" pitchFamily="34" charset="-122"/>
                </a:rPr>
                <a:t>2</a:t>
              </a:r>
              <a:r>
                <a:rPr lang="en-US" altLang="zh-CN" sz="1200" b="1" dirty="0" smtClean="0">
                  <a:solidFill>
                    <a:prstClr val="black"/>
                  </a:solidFill>
                  <a:latin typeface="微软雅黑" panose="020B0503020204020204" pitchFamily="34" charset="-122"/>
                  <a:ea typeface="微软雅黑" panose="020B0503020204020204" pitchFamily="34" charset="-122"/>
                </a:rPr>
                <a:t>0%/</a:t>
              </a:r>
              <a:r>
                <a:rPr lang="zh-CN" altLang="en-US" sz="1200" b="1" dirty="0" smtClean="0">
                  <a:solidFill>
                    <a:prstClr val="black"/>
                  </a:solidFill>
                  <a:latin typeface="微软雅黑" panose="020B0503020204020204" pitchFamily="34" charset="-122"/>
                  <a:ea typeface="微软雅黑" panose="020B0503020204020204" pitchFamily="34" charset="-122"/>
                </a:rPr>
                <a:t>年</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cxnSp>
          <p:nvCxnSpPr>
            <p:cNvPr id="95" name="直接连接符 94"/>
            <p:cNvCxnSpPr/>
            <p:nvPr/>
          </p:nvCxnSpPr>
          <p:spPr>
            <a:xfrm>
              <a:off x="5944243" y="5342570"/>
              <a:ext cx="0" cy="480765"/>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97" name="文本框 96"/>
            <p:cNvSpPr txBox="1"/>
            <p:nvPr/>
          </p:nvSpPr>
          <p:spPr>
            <a:xfrm>
              <a:off x="3885461" y="6271888"/>
              <a:ext cx="1819301" cy="253916"/>
            </a:xfrm>
            <a:prstGeom prst="rect">
              <a:avLst/>
            </a:prstGeom>
            <a:noFill/>
          </p:spPr>
          <p:txBody>
            <a:bodyPr wrap="none" rtlCol="0">
              <a:spAutoFit/>
            </a:bodyPr>
            <a:lstStyle/>
            <a:p>
              <a:r>
                <a:rPr lang="zh-CN" altLang="en-US" sz="1050" dirty="0" smtClean="0">
                  <a:solidFill>
                    <a:prstClr val="black"/>
                  </a:solidFill>
                  <a:latin typeface="微软雅黑" panose="020B0503020204020204" pitchFamily="34" charset="-122"/>
                  <a:ea typeface="微软雅黑" panose="020B0503020204020204" pitchFamily="34" charset="-122"/>
                </a:rPr>
                <a:t>（被保人</a:t>
              </a:r>
              <a:r>
                <a:rPr lang="en-US" altLang="zh-CN" sz="1050" dirty="0" smtClean="0">
                  <a:solidFill>
                    <a:prstClr val="black"/>
                  </a:solidFill>
                  <a:latin typeface="微软雅黑" panose="020B0503020204020204" pitchFamily="34" charset="-122"/>
                  <a:ea typeface="微软雅黑" panose="020B0503020204020204" pitchFamily="34" charset="-122"/>
                </a:rPr>
                <a:t>18-19</a:t>
              </a:r>
              <a:r>
                <a:rPr lang="zh-CN" altLang="en-US" sz="1050" dirty="0" smtClean="0">
                  <a:solidFill>
                    <a:prstClr val="black"/>
                  </a:solidFill>
                  <a:latin typeface="微软雅黑" panose="020B0503020204020204" pitchFamily="34" charset="-122"/>
                  <a:ea typeface="微软雅黑" panose="020B0503020204020204" pitchFamily="34" charset="-122"/>
                </a:rPr>
                <a:t>岁）</a:t>
              </a:r>
              <a:endParaRPr lang="zh-CN" altLang="en-US" sz="1050" dirty="0">
                <a:solidFill>
                  <a:prstClr val="black"/>
                </a:solidFill>
                <a:latin typeface="微软雅黑" panose="020B0503020204020204" pitchFamily="34" charset="-122"/>
                <a:ea typeface="微软雅黑" panose="020B0503020204020204" pitchFamily="34" charset="-122"/>
              </a:endParaRPr>
            </a:p>
          </p:txBody>
        </p:sp>
        <p:sp>
          <p:nvSpPr>
            <p:cNvPr id="72" name="文本框 71"/>
            <p:cNvSpPr txBox="1"/>
            <p:nvPr/>
          </p:nvSpPr>
          <p:spPr>
            <a:xfrm>
              <a:off x="4164902" y="5204578"/>
              <a:ext cx="1272143"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特别生存金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sp>
          <p:nvSpPr>
            <p:cNvPr id="74" name="文本框 73"/>
            <p:cNvSpPr txBox="1"/>
            <p:nvPr/>
          </p:nvSpPr>
          <p:spPr>
            <a:xfrm>
              <a:off x="5508921" y="5473021"/>
              <a:ext cx="861775"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教育金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sp>
          <p:nvSpPr>
            <p:cNvPr id="75" name="文本框 74"/>
            <p:cNvSpPr txBox="1"/>
            <p:nvPr/>
          </p:nvSpPr>
          <p:spPr>
            <a:xfrm>
              <a:off x="7412717" y="5575591"/>
              <a:ext cx="861775"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生存金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sp>
          <p:nvSpPr>
            <p:cNvPr id="112" name="文本框 111"/>
            <p:cNvSpPr txBox="1"/>
            <p:nvPr/>
          </p:nvSpPr>
          <p:spPr>
            <a:xfrm>
              <a:off x="2996226" y="5886599"/>
              <a:ext cx="1319164"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13</a:t>
              </a:r>
              <a:r>
                <a:rPr lang="zh-CN" altLang="en-US" sz="1200" b="1" dirty="0" smtClean="0">
                  <a:solidFill>
                    <a:prstClr val="black"/>
                  </a:solidFill>
                  <a:latin typeface="微软雅黑" panose="020B0503020204020204" pitchFamily="34" charset="-122"/>
                  <a:ea typeface="微软雅黑" panose="020B0503020204020204" pitchFamily="34" charset="-122"/>
                </a:rPr>
                <a:t>周岁投保</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113" name="等腰三角形 112"/>
            <p:cNvSpPr/>
            <p:nvPr/>
          </p:nvSpPr>
          <p:spPr>
            <a:xfrm>
              <a:off x="3510584" y="5765450"/>
              <a:ext cx="250754" cy="160173"/>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22" name="组合 121"/>
          <p:cNvGrpSpPr/>
          <p:nvPr/>
        </p:nvGrpSpPr>
        <p:grpSpPr>
          <a:xfrm>
            <a:off x="994499" y="1556792"/>
            <a:ext cx="7033563" cy="1774262"/>
            <a:chOff x="-25853" y="1710092"/>
            <a:chExt cx="9378083" cy="1774262"/>
          </a:xfrm>
        </p:grpSpPr>
        <p:cxnSp>
          <p:nvCxnSpPr>
            <p:cNvPr id="7" name="直接箭头连接符 6"/>
            <p:cNvCxnSpPr/>
            <p:nvPr/>
          </p:nvCxnSpPr>
          <p:spPr>
            <a:xfrm>
              <a:off x="476120" y="2999218"/>
              <a:ext cx="8876110" cy="0"/>
            </a:xfrm>
            <a:prstGeom prst="straightConnector1">
              <a:avLst/>
            </a:prstGeom>
            <a:ln>
              <a:solidFill>
                <a:schemeClr val="tx1">
                  <a:lumMod val="50000"/>
                  <a:lumOff val="50000"/>
                </a:schemeClr>
              </a:solidFill>
              <a:tailEnd type="triangle"/>
            </a:ln>
          </p:spPr>
          <p:style>
            <a:lnRef idx="3">
              <a:schemeClr val="accent3"/>
            </a:lnRef>
            <a:fillRef idx="0">
              <a:schemeClr val="accent3"/>
            </a:fillRef>
            <a:effectRef idx="2">
              <a:schemeClr val="accent3"/>
            </a:effectRef>
            <a:fontRef idx="minor">
              <a:schemeClr val="tx1"/>
            </a:fontRef>
          </p:style>
        </p:cxnSp>
        <p:sp>
          <p:nvSpPr>
            <p:cNvPr id="10" name="矩形 9"/>
            <p:cNvSpPr/>
            <p:nvPr/>
          </p:nvSpPr>
          <p:spPr>
            <a:xfrm>
              <a:off x="1070426" y="2012389"/>
              <a:ext cx="941068" cy="961531"/>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文本框 11"/>
            <p:cNvSpPr txBox="1"/>
            <p:nvPr/>
          </p:nvSpPr>
          <p:spPr>
            <a:xfrm>
              <a:off x="899999" y="3022689"/>
              <a:ext cx="1272143" cy="461665"/>
            </a:xfrm>
            <a:prstGeom prst="rect">
              <a:avLst/>
            </a:prstGeom>
            <a:noFill/>
          </p:spPr>
          <p:txBody>
            <a:bodyPr wrap="none" rtlCol="0">
              <a:spAutoFit/>
            </a:bodyPr>
            <a:lstStyle/>
            <a:p>
              <a:pPr algn="ctr"/>
              <a:r>
                <a:rPr lang="zh-CN" altLang="en-US" sz="1200" b="1" dirty="0" smtClean="0">
                  <a:solidFill>
                    <a:prstClr val="black"/>
                  </a:solidFill>
                  <a:latin typeface="微软雅黑" panose="020B0503020204020204" pitchFamily="34" charset="-122"/>
                  <a:ea typeface="微软雅黑" panose="020B0503020204020204" pitchFamily="34" charset="-122"/>
                </a:rPr>
                <a:t>第</a:t>
              </a:r>
              <a:r>
                <a:rPr lang="en-US" altLang="zh-CN" sz="1200" b="1" dirty="0" smtClean="0">
                  <a:solidFill>
                    <a:prstClr val="black"/>
                  </a:solidFill>
                  <a:latin typeface="微软雅黑" panose="020B0503020204020204" pitchFamily="34" charset="-122"/>
                  <a:ea typeface="微软雅黑" panose="020B0503020204020204" pitchFamily="34" charset="-122"/>
                </a:rPr>
                <a:t>5-6</a:t>
              </a:r>
            </a:p>
            <a:p>
              <a:pPr algn="ctr"/>
              <a:r>
                <a:rPr lang="zh-CN" altLang="en-US" sz="1200" b="1" dirty="0" smtClean="0">
                  <a:solidFill>
                    <a:prstClr val="black"/>
                  </a:solidFill>
                  <a:latin typeface="微软雅黑" panose="020B0503020204020204" pitchFamily="34" charset="-122"/>
                  <a:ea typeface="微软雅黑" panose="020B0503020204020204" pitchFamily="34" charset="-122"/>
                </a:rPr>
                <a:t>保单周年日</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636283" y="1710092"/>
              <a:ext cx="1810752"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年交保费</a:t>
              </a:r>
              <a:r>
                <a:rPr lang="en-US" altLang="zh-CN" sz="1200" b="1" dirty="0" smtClean="0">
                  <a:solidFill>
                    <a:prstClr val="black"/>
                  </a:solidFill>
                  <a:latin typeface="微软雅黑" panose="020B0503020204020204" pitchFamily="34" charset="-122"/>
                  <a:ea typeface="微软雅黑" panose="020B0503020204020204" pitchFamily="34" charset="-122"/>
                </a:rPr>
                <a:t>50%/</a:t>
              </a:r>
              <a:r>
                <a:rPr lang="zh-CN" altLang="en-US" sz="1200" b="1" dirty="0" smtClean="0">
                  <a:solidFill>
                    <a:prstClr val="black"/>
                  </a:solidFill>
                  <a:latin typeface="微软雅黑" panose="020B0503020204020204" pitchFamily="34" charset="-122"/>
                  <a:ea typeface="微软雅黑" panose="020B0503020204020204" pitchFamily="34" charset="-122"/>
                </a:rPr>
                <a:t>年</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14" name="矩形 13"/>
            <p:cNvSpPr/>
            <p:nvPr/>
          </p:nvSpPr>
          <p:spPr>
            <a:xfrm>
              <a:off x="2264748" y="2701478"/>
              <a:ext cx="1966101" cy="272441"/>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文本框 14"/>
            <p:cNvSpPr txBox="1"/>
            <p:nvPr/>
          </p:nvSpPr>
          <p:spPr>
            <a:xfrm>
              <a:off x="2089013" y="3022689"/>
              <a:ext cx="2355773"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第</a:t>
              </a:r>
              <a:r>
                <a:rPr lang="en-US" altLang="zh-CN" sz="1200" b="1" dirty="0" smtClean="0">
                  <a:solidFill>
                    <a:prstClr val="black"/>
                  </a:solidFill>
                  <a:latin typeface="微软雅黑" panose="020B0503020204020204" pitchFamily="34" charset="-122"/>
                  <a:ea typeface="微软雅黑" panose="020B0503020204020204" pitchFamily="34" charset="-122"/>
                </a:rPr>
                <a:t>7</a:t>
              </a:r>
              <a:r>
                <a:rPr lang="zh-CN" altLang="en-US" sz="1200" b="1" dirty="0" smtClean="0">
                  <a:solidFill>
                    <a:prstClr val="black"/>
                  </a:solidFill>
                  <a:latin typeface="微软雅黑" panose="020B0503020204020204" pitchFamily="34" charset="-122"/>
                  <a:ea typeface="微软雅黑" panose="020B0503020204020204" pitchFamily="34" charset="-122"/>
                </a:rPr>
                <a:t>保单年度</a:t>
              </a:r>
              <a:r>
                <a:rPr lang="en-US" altLang="zh-CN" sz="1200" b="1" dirty="0" smtClean="0">
                  <a:solidFill>
                    <a:prstClr val="black"/>
                  </a:solidFill>
                  <a:latin typeface="微软雅黑" panose="020B0503020204020204" pitchFamily="34" charset="-122"/>
                  <a:ea typeface="微软雅黑" panose="020B0503020204020204" pitchFamily="34" charset="-122"/>
                </a:rPr>
                <a:t>-18</a:t>
              </a:r>
              <a:r>
                <a:rPr lang="zh-CN" altLang="en-US" sz="1200" b="1" dirty="0" smtClean="0">
                  <a:solidFill>
                    <a:prstClr val="black"/>
                  </a:solidFill>
                  <a:latin typeface="微软雅黑" panose="020B0503020204020204" pitchFamily="34" charset="-122"/>
                  <a:ea typeface="微软雅黑" panose="020B0503020204020204" pitchFamily="34" charset="-122"/>
                </a:rPr>
                <a:t>周岁前</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2343881" y="2447018"/>
              <a:ext cx="1810752"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基本保额</a:t>
              </a:r>
              <a:r>
                <a:rPr lang="en-US" altLang="zh-CN" sz="1200" b="1" dirty="0">
                  <a:solidFill>
                    <a:prstClr val="black"/>
                  </a:solidFill>
                  <a:latin typeface="微软雅黑" panose="020B0503020204020204" pitchFamily="34" charset="-122"/>
                  <a:ea typeface="微软雅黑" panose="020B0503020204020204" pitchFamily="34" charset="-122"/>
                </a:rPr>
                <a:t>2</a:t>
              </a:r>
              <a:r>
                <a:rPr lang="en-US" altLang="zh-CN" sz="1200" b="1" dirty="0" smtClean="0">
                  <a:solidFill>
                    <a:prstClr val="black"/>
                  </a:solidFill>
                  <a:latin typeface="微软雅黑" panose="020B0503020204020204" pitchFamily="34" charset="-122"/>
                  <a:ea typeface="微软雅黑" panose="020B0503020204020204" pitchFamily="34" charset="-122"/>
                </a:rPr>
                <a:t>0%/</a:t>
              </a:r>
              <a:r>
                <a:rPr lang="zh-CN" altLang="en-US" sz="1200" b="1" dirty="0" smtClean="0">
                  <a:solidFill>
                    <a:prstClr val="black"/>
                  </a:solidFill>
                  <a:latin typeface="微软雅黑" panose="020B0503020204020204" pitchFamily="34" charset="-122"/>
                  <a:ea typeface="微软雅黑" panose="020B0503020204020204" pitchFamily="34" charset="-122"/>
                </a:rPr>
                <a:t>年</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19" name="矩形 18"/>
            <p:cNvSpPr/>
            <p:nvPr/>
          </p:nvSpPr>
          <p:spPr>
            <a:xfrm>
              <a:off x="4433066" y="2474116"/>
              <a:ext cx="1907192" cy="499803"/>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1" name="文本框 20"/>
            <p:cNvSpPr txBox="1"/>
            <p:nvPr/>
          </p:nvSpPr>
          <p:spPr>
            <a:xfrm>
              <a:off x="4481254" y="2197117"/>
              <a:ext cx="1810752"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年交保费</a:t>
              </a:r>
              <a:r>
                <a:rPr lang="en-US" altLang="zh-CN" sz="1200" b="1" dirty="0" smtClean="0">
                  <a:solidFill>
                    <a:prstClr val="black"/>
                  </a:solidFill>
                  <a:latin typeface="微软雅黑" panose="020B0503020204020204" pitchFamily="34" charset="-122"/>
                  <a:ea typeface="微软雅黑" panose="020B0503020204020204" pitchFamily="34" charset="-122"/>
                </a:rPr>
                <a:t>25%/</a:t>
              </a:r>
              <a:r>
                <a:rPr lang="zh-CN" altLang="en-US" sz="1200" b="1" dirty="0" smtClean="0">
                  <a:solidFill>
                    <a:prstClr val="black"/>
                  </a:solidFill>
                  <a:latin typeface="微软雅黑" panose="020B0503020204020204" pitchFamily="34" charset="-122"/>
                  <a:ea typeface="微软雅黑" panose="020B0503020204020204" pitchFamily="34" charset="-122"/>
                </a:rPr>
                <a:t>年</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4824958" y="3022689"/>
              <a:ext cx="1250769"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18-21</a:t>
              </a:r>
              <a:r>
                <a:rPr lang="zh-CN" altLang="en-US" sz="1200" b="1" dirty="0" smtClean="0">
                  <a:solidFill>
                    <a:prstClr val="black"/>
                  </a:solidFill>
                  <a:latin typeface="微软雅黑" panose="020B0503020204020204" pitchFamily="34" charset="-122"/>
                  <a:ea typeface="微软雅黑" panose="020B0503020204020204" pitchFamily="34" charset="-122"/>
                </a:rPr>
                <a:t>周岁</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cxnSp>
          <p:nvCxnSpPr>
            <p:cNvPr id="27" name="直接连接符 26"/>
            <p:cNvCxnSpPr>
              <a:stCxn id="10" idx="0"/>
              <a:endCxn id="10" idx="2"/>
            </p:cNvCxnSpPr>
            <p:nvPr/>
          </p:nvCxnSpPr>
          <p:spPr>
            <a:xfrm>
              <a:off x="1540961" y="2012389"/>
              <a:ext cx="0" cy="961531"/>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2" name="矩形 31"/>
            <p:cNvSpPr/>
            <p:nvPr/>
          </p:nvSpPr>
          <p:spPr>
            <a:xfrm>
              <a:off x="6541849" y="2701478"/>
              <a:ext cx="2668744" cy="272441"/>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3" name="文本框 32"/>
            <p:cNvSpPr txBox="1"/>
            <p:nvPr/>
          </p:nvSpPr>
          <p:spPr>
            <a:xfrm>
              <a:off x="6927254" y="3022689"/>
              <a:ext cx="1968915"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21</a:t>
              </a:r>
              <a:r>
                <a:rPr lang="zh-CN" altLang="en-US" sz="1200" b="1" dirty="0" smtClean="0">
                  <a:solidFill>
                    <a:prstClr val="black"/>
                  </a:solidFill>
                  <a:latin typeface="微软雅黑" panose="020B0503020204020204" pitchFamily="34" charset="-122"/>
                  <a:ea typeface="微软雅黑" panose="020B0503020204020204" pitchFamily="34" charset="-122"/>
                </a:rPr>
                <a:t>周岁后</a:t>
              </a:r>
              <a:r>
                <a:rPr lang="en-US" altLang="zh-CN" sz="1200" b="1" dirty="0" smtClean="0">
                  <a:solidFill>
                    <a:prstClr val="black"/>
                  </a:solidFill>
                  <a:latin typeface="微软雅黑" panose="020B0503020204020204" pitchFamily="34" charset="-122"/>
                  <a:ea typeface="微软雅黑" panose="020B0503020204020204" pitchFamily="34" charset="-122"/>
                </a:rPr>
                <a:t>——</a:t>
              </a:r>
              <a:r>
                <a:rPr lang="zh-CN" altLang="en-US" sz="1200" b="1" dirty="0" smtClean="0">
                  <a:solidFill>
                    <a:prstClr val="black"/>
                  </a:solidFill>
                  <a:latin typeface="微软雅黑" panose="020B0503020204020204" pitchFamily="34" charset="-122"/>
                  <a:ea typeface="微软雅黑" panose="020B0503020204020204" pitchFamily="34" charset="-122"/>
                </a:rPr>
                <a:t>终身</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6990101" y="2447018"/>
              <a:ext cx="1810752"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基本保额</a:t>
              </a:r>
              <a:r>
                <a:rPr lang="en-US" altLang="zh-CN" sz="1200" b="1" dirty="0">
                  <a:solidFill>
                    <a:prstClr val="black"/>
                  </a:solidFill>
                  <a:latin typeface="微软雅黑" panose="020B0503020204020204" pitchFamily="34" charset="-122"/>
                  <a:ea typeface="微软雅黑" panose="020B0503020204020204" pitchFamily="34" charset="-122"/>
                </a:rPr>
                <a:t>2</a:t>
              </a:r>
              <a:r>
                <a:rPr lang="en-US" altLang="zh-CN" sz="1200" b="1" dirty="0" smtClean="0">
                  <a:solidFill>
                    <a:prstClr val="black"/>
                  </a:solidFill>
                  <a:latin typeface="微软雅黑" panose="020B0503020204020204" pitchFamily="34" charset="-122"/>
                  <a:ea typeface="微软雅黑" panose="020B0503020204020204" pitchFamily="34" charset="-122"/>
                </a:rPr>
                <a:t>0%/</a:t>
              </a:r>
              <a:r>
                <a:rPr lang="zh-CN" altLang="en-US" sz="1200" b="1" dirty="0" smtClean="0">
                  <a:solidFill>
                    <a:prstClr val="black"/>
                  </a:solidFill>
                  <a:latin typeface="微软雅黑" panose="020B0503020204020204" pitchFamily="34" charset="-122"/>
                  <a:ea typeface="微软雅黑" panose="020B0503020204020204" pitchFamily="34" charset="-122"/>
                </a:rPr>
                <a:t>年</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cxnSp>
          <p:nvCxnSpPr>
            <p:cNvPr id="35" name="直接连接符 34"/>
            <p:cNvCxnSpPr/>
            <p:nvPr/>
          </p:nvCxnSpPr>
          <p:spPr>
            <a:xfrm>
              <a:off x="4900549" y="2474116"/>
              <a:ext cx="0" cy="480765"/>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5382822" y="2474116"/>
              <a:ext cx="0" cy="480765"/>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5882478" y="2474116"/>
              <a:ext cx="0" cy="480765"/>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65" name="文本框 64"/>
            <p:cNvSpPr txBox="1"/>
            <p:nvPr/>
          </p:nvSpPr>
          <p:spPr>
            <a:xfrm>
              <a:off x="900931" y="2336124"/>
              <a:ext cx="1272143" cy="276999"/>
            </a:xfrm>
            <a:prstGeom prst="rect">
              <a:avLst/>
            </a:prstGeom>
            <a:noFill/>
          </p:spPr>
          <p:txBody>
            <a:bodyPr wrap="none" rtlCol="0">
              <a:spAutoFit/>
            </a:bodyPr>
            <a:lstStyle/>
            <a:p>
              <a:r>
                <a:rPr lang="zh-CN" altLang="en-US" sz="1200" b="1" dirty="0" smtClean="0">
                  <a:solidFill>
                    <a:schemeClr val="bg1"/>
                  </a:solidFill>
                  <a:latin typeface="微软雅黑" panose="020B0503020204020204" pitchFamily="34" charset="-122"/>
                  <a:ea typeface="微软雅黑" panose="020B0503020204020204" pitchFamily="34" charset="-122"/>
                </a:rPr>
                <a:t>特别生存金</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66" name="文本框 65"/>
            <p:cNvSpPr txBox="1"/>
            <p:nvPr/>
          </p:nvSpPr>
          <p:spPr>
            <a:xfrm>
              <a:off x="2811365" y="2701099"/>
              <a:ext cx="861775"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生存金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sp>
          <p:nvSpPr>
            <p:cNvPr id="67" name="文本框 66"/>
            <p:cNvSpPr txBox="1"/>
            <p:nvPr/>
          </p:nvSpPr>
          <p:spPr>
            <a:xfrm>
              <a:off x="4963585" y="2604567"/>
              <a:ext cx="861775"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教育金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sp>
          <p:nvSpPr>
            <p:cNvPr id="68" name="文本框 67"/>
            <p:cNvSpPr txBox="1"/>
            <p:nvPr/>
          </p:nvSpPr>
          <p:spPr>
            <a:xfrm>
              <a:off x="7482255" y="2707137"/>
              <a:ext cx="861775"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生存金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sp>
          <p:nvSpPr>
            <p:cNvPr id="114" name="文本框 113"/>
            <p:cNvSpPr txBox="1"/>
            <p:nvPr/>
          </p:nvSpPr>
          <p:spPr>
            <a:xfrm>
              <a:off x="-25853" y="3043101"/>
              <a:ext cx="987877"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0</a:t>
              </a:r>
              <a:r>
                <a:rPr lang="zh-CN" altLang="en-US" sz="1200" b="1" dirty="0" smtClean="0">
                  <a:solidFill>
                    <a:prstClr val="black"/>
                  </a:solidFill>
                  <a:latin typeface="微软雅黑" panose="020B0503020204020204" pitchFamily="34" charset="-122"/>
                  <a:ea typeface="微软雅黑" panose="020B0503020204020204" pitchFamily="34" charset="-122"/>
                </a:rPr>
                <a:t>岁投保</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115" name="等腰三角形 114"/>
            <p:cNvSpPr/>
            <p:nvPr/>
          </p:nvSpPr>
          <p:spPr>
            <a:xfrm>
              <a:off x="349806" y="2895877"/>
              <a:ext cx="250754" cy="160173"/>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aphicFrame>
        <p:nvGraphicFramePr>
          <p:cNvPr id="3" name="对象 2"/>
          <p:cNvGraphicFramePr>
            <a:graphicFrameLocks noChangeAspect="1"/>
          </p:cNvGraphicFramePr>
          <p:nvPr>
            <p:extLst>
              <p:ext uri="{D42A27DB-BD31-4B8C-83A1-F6EECF244321}">
                <p14:modId xmlns:p14="http://schemas.microsoft.com/office/powerpoint/2010/main" val="2984746039"/>
              </p:ext>
            </p:extLst>
          </p:nvPr>
        </p:nvGraphicFramePr>
        <p:xfrm>
          <a:off x="8172400" y="11402"/>
          <a:ext cx="914400" cy="685800"/>
        </p:xfrm>
        <a:graphic>
          <a:graphicData uri="http://schemas.openxmlformats.org/presentationml/2006/ole">
            <mc:AlternateContent xmlns:mc="http://schemas.openxmlformats.org/markup-compatibility/2006">
              <mc:Choice xmlns:v="urn:schemas-microsoft-com:vml" Requires="v">
                <p:oleObj spid="_x0000_s1102" name="Acrobat Document" r:id="rId4" imgW="5667480" imgH="8020080" progId="AcroExch.Document.11">
                  <p:embed/>
                </p:oleObj>
              </mc:Choice>
              <mc:Fallback>
                <p:oleObj name="Acrobat Document" r:id="rId4" imgW="5667480" imgH="8020080" progId="AcroExch.Document.11">
                  <p:embed/>
                  <p:pic>
                    <p:nvPicPr>
                      <p:cNvPr id="0" name=""/>
                      <p:cNvPicPr>
                        <a:picLocks noChangeAspect="1" noChangeArrowheads="1"/>
                      </p:cNvPicPr>
                      <p:nvPr/>
                    </p:nvPicPr>
                    <p:blipFill>
                      <a:blip r:embed="rId5"/>
                      <a:srcRect/>
                      <a:stretch>
                        <a:fillRect/>
                      </a:stretch>
                    </p:blipFill>
                    <p:spPr bwMode="auto">
                      <a:xfrm>
                        <a:off x="8172400" y="11402"/>
                        <a:ext cx="914400" cy="685800"/>
                      </a:xfrm>
                      <a:prstGeom prst="rect">
                        <a:avLst/>
                      </a:prstGeom>
                      <a:solidFill>
                        <a:srgbClr val="FFFFFF"/>
                      </a:solidFill>
                      <a:ln w="9525">
                        <a:solidFill>
                          <a:srgbClr val="000000"/>
                        </a:solidFill>
                        <a:miter lim="800000"/>
                        <a:headEnd/>
                        <a:tailEnd/>
                      </a:ln>
                    </p:spPr>
                  </p:pic>
                </p:oleObj>
              </mc:Fallback>
            </mc:AlternateContent>
          </a:graphicData>
        </a:graphic>
      </p:graphicFrame>
    </p:spTree>
    <p:extLst>
      <p:ext uri="{BB962C8B-B14F-4D97-AF65-F5344CB8AC3E}">
        <p14:creationId xmlns:p14="http://schemas.microsoft.com/office/powerpoint/2010/main" val="3034450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49767" y="84571"/>
            <a:ext cx="3347391" cy="584775"/>
          </a:xfrm>
          <a:prstGeom prst="rect">
            <a:avLst/>
          </a:prstGeom>
          <a:noFill/>
        </p:spPr>
        <p:txBody>
          <a:bodyPr wrap="none" rtlCol="0">
            <a:spAutoFit/>
          </a:bodyPr>
          <a:lstStyle/>
          <a:p>
            <a:r>
              <a:rPr lang="zh-CN" altLang="en-US" sz="3200" b="1" dirty="0" smtClean="0">
                <a:solidFill>
                  <a:prstClr val="black"/>
                </a:solidFill>
                <a:latin typeface="微软雅黑" panose="020B0503020204020204" pitchFamily="34" charset="-122"/>
                <a:ea typeface="微软雅黑" panose="020B0503020204020204" pitchFamily="34" charset="-122"/>
              </a:rPr>
              <a:t>金玺少儿（</a:t>
            </a:r>
            <a:r>
              <a:rPr lang="en-US" altLang="zh-CN" sz="3200" b="1" dirty="0" smtClean="0">
                <a:solidFill>
                  <a:prstClr val="black"/>
                </a:solidFill>
                <a:latin typeface="微软雅黑" panose="020B0503020204020204" pitchFamily="34" charset="-122"/>
                <a:ea typeface="微软雅黑" panose="020B0503020204020204" pitchFamily="34" charset="-122"/>
              </a:rPr>
              <a:t>3/5</a:t>
            </a:r>
            <a:r>
              <a:rPr lang="zh-CN" altLang="en-US" sz="3200" b="1" dirty="0" smtClean="0">
                <a:solidFill>
                  <a:prstClr val="black"/>
                </a:solidFill>
                <a:latin typeface="微软雅黑" panose="020B0503020204020204" pitchFamily="34" charset="-122"/>
                <a:ea typeface="微软雅黑" panose="020B0503020204020204" pitchFamily="34" charset="-122"/>
              </a:rPr>
              <a:t>）</a:t>
            </a:r>
            <a:endParaRPr lang="zh-CN" altLang="en-US" sz="3200" b="1" dirty="0">
              <a:solidFill>
                <a:prstClr val="black"/>
              </a:solidFill>
              <a:latin typeface="微软雅黑" panose="020B0503020204020204" pitchFamily="34" charset="-122"/>
              <a:ea typeface="微软雅黑" panose="020B0503020204020204" pitchFamily="34" charset="-122"/>
            </a:endParaRPr>
          </a:p>
        </p:txBody>
      </p:sp>
      <p:cxnSp>
        <p:nvCxnSpPr>
          <p:cNvPr id="40" name="直接连接符 39"/>
          <p:cNvCxnSpPr/>
          <p:nvPr/>
        </p:nvCxnSpPr>
        <p:spPr>
          <a:xfrm>
            <a:off x="149767" y="713151"/>
            <a:ext cx="8728861" cy="0"/>
          </a:xfrm>
          <a:prstGeom prst="line">
            <a:avLst/>
          </a:prstGeom>
          <a:ln w="6350">
            <a:gradFill flip="none" rotWithShape="1">
              <a:gsLst>
                <a:gs pos="0">
                  <a:srgbClr val="FF6600"/>
                </a:gs>
                <a:gs pos="76000">
                  <a:srgbClr val="FF6600"/>
                </a:gs>
                <a:gs pos="100000">
                  <a:srgbClr val="FF6600">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149768" y="742962"/>
            <a:ext cx="8728861" cy="59371"/>
          </a:xfrm>
          <a:prstGeom prst="rect">
            <a:avLst/>
          </a:prstGeom>
          <a:gradFill flip="none" rotWithShape="1">
            <a:gsLst>
              <a:gs pos="76000">
                <a:srgbClr val="FF6600"/>
              </a:gs>
              <a:gs pos="0">
                <a:srgbClr val="FF6600"/>
              </a:gs>
              <a:gs pos="100000">
                <a:srgbClr val="FF66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33">
              <a:defRPr/>
            </a:pPr>
            <a:endParaRPr lang="zh-CN" altLang="en-US">
              <a:solidFill>
                <a:prstClr val="white"/>
              </a:solidFill>
              <a:latin typeface="Times New Roman" panose="02020603050405020304" pitchFamily="18" charset="0"/>
              <a:ea typeface="微软雅黑" panose="020B0503020204020204" pitchFamily="34" charset="-122"/>
            </a:endParaRPr>
          </a:p>
        </p:txBody>
      </p:sp>
      <p:graphicFrame>
        <p:nvGraphicFramePr>
          <p:cNvPr id="5" name="表格 4"/>
          <p:cNvGraphicFramePr>
            <a:graphicFrameLocks noGrp="1"/>
          </p:cNvGraphicFramePr>
          <p:nvPr>
            <p:extLst>
              <p:ext uri="{D42A27DB-BD31-4B8C-83A1-F6EECF244321}">
                <p14:modId xmlns:p14="http://schemas.microsoft.com/office/powerpoint/2010/main" val="3157845329"/>
              </p:ext>
            </p:extLst>
          </p:nvPr>
        </p:nvGraphicFramePr>
        <p:xfrm>
          <a:off x="141804" y="1844817"/>
          <a:ext cx="8852335" cy="4320486"/>
        </p:xfrm>
        <a:graphic>
          <a:graphicData uri="http://schemas.openxmlformats.org/drawingml/2006/table">
            <a:tbl>
              <a:tblPr/>
              <a:tblGrid>
                <a:gridCol w="305620">
                  <a:extLst>
                    <a:ext uri="{9D8B030D-6E8A-4147-A177-3AD203B41FA5}">
                      <a16:colId xmlns:a16="http://schemas.microsoft.com/office/drawing/2014/main" xmlns="" val="20000"/>
                    </a:ext>
                  </a:extLst>
                </a:gridCol>
                <a:gridCol w="626295">
                  <a:extLst>
                    <a:ext uri="{9D8B030D-6E8A-4147-A177-3AD203B41FA5}">
                      <a16:colId xmlns:a16="http://schemas.microsoft.com/office/drawing/2014/main" xmlns="" val="20001"/>
                    </a:ext>
                  </a:extLst>
                </a:gridCol>
                <a:gridCol w="320457">
                  <a:extLst>
                    <a:ext uri="{9D8B030D-6E8A-4147-A177-3AD203B41FA5}">
                      <a16:colId xmlns:a16="http://schemas.microsoft.com/office/drawing/2014/main" xmlns="" val="20002"/>
                    </a:ext>
                  </a:extLst>
                </a:gridCol>
                <a:gridCol w="320457">
                  <a:extLst>
                    <a:ext uri="{9D8B030D-6E8A-4147-A177-3AD203B41FA5}">
                      <a16:colId xmlns:a16="http://schemas.microsoft.com/office/drawing/2014/main" xmlns="" val="20003"/>
                    </a:ext>
                  </a:extLst>
                </a:gridCol>
                <a:gridCol w="320457">
                  <a:extLst>
                    <a:ext uri="{9D8B030D-6E8A-4147-A177-3AD203B41FA5}">
                      <a16:colId xmlns:a16="http://schemas.microsoft.com/office/drawing/2014/main" xmlns="" val="20004"/>
                    </a:ext>
                  </a:extLst>
                </a:gridCol>
                <a:gridCol w="320457">
                  <a:extLst>
                    <a:ext uri="{9D8B030D-6E8A-4147-A177-3AD203B41FA5}">
                      <a16:colId xmlns:a16="http://schemas.microsoft.com/office/drawing/2014/main" xmlns="" val="20005"/>
                    </a:ext>
                  </a:extLst>
                </a:gridCol>
                <a:gridCol w="320457">
                  <a:extLst>
                    <a:ext uri="{9D8B030D-6E8A-4147-A177-3AD203B41FA5}">
                      <a16:colId xmlns:a16="http://schemas.microsoft.com/office/drawing/2014/main" xmlns="" val="20006"/>
                    </a:ext>
                  </a:extLst>
                </a:gridCol>
                <a:gridCol w="320457">
                  <a:extLst>
                    <a:ext uri="{9D8B030D-6E8A-4147-A177-3AD203B41FA5}">
                      <a16:colId xmlns:a16="http://schemas.microsoft.com/office/drawing/2014/main" xmlns="" val="20007"/>
                    </a:ext>
                  </a:extLst>
                </a:gridCol>
                <a:gridCol w="320457">
                  <a:extLst>
                    <a:ext uri="{9D8B030D-6E8A-4147-A177-3AD203B41FA5}">
                      <a16:colId xmlns:a16="http://schemas.microsoft.com/office/drawing/2014/main" xmlns="" val="20008"/>
                    </a:ext>
                  </a:extLst>
                </a:gridCol>
                <a:gridCol w="320457">
                  <a:extLst>
                    <a:ext uri="{9D8B030D-6E8A-4147-A177-3AD203B41FA5}">
                      <a16:colId xmlns:a16="http://schemas.microsoft.com/office/drawing/2014/main" xmlns="" val="20009"/>
                    </a:ext>
                  </a:extLst>
                </a:gridCol>
                <a:gridCol w="320457">
                  <a:extLst>
                    <a:ext uri="{9D8B030D-6E8A-4147-A177-3AD203B41FA5}">
                      <a16:colId xmlns:a16="http://schemas.microsoft.com/office/drawing/2014/main" xmlns="" val="20010"/>
                    </a:ext>
                  </a:extLst>
                </a:gridCol>
                <a:gridCol w="320457">
                  <a:extLst>
                    <a:ext uri="{9D8B030D-6E8A-4147-A177-3AD203B41FA5}">
                      <a16:colId xmlns:a16="http://schemas.microsoft.com/office/drawing/2014/main" xmlns="" val="20011"/>
                    </a:ext>
                  </a:extLst>
                </a:gridCol>
                <a:gridCol w="320457">
                  <a:extLst>
                    <a:ext uri="{9D8B030D-6E8A-4147-A177-3AD203B41FA5}">
                      <a16:colId xmlns:a16="http://schemas.microsoft.com/office/drawing/2014/main" xmlns="" val="20012"/>
                    </a:ext>
                  </a:extLst>
                </a:gridCol>
                <a:gridCol w="320457">
                  <a:extLst>
                    <a:ext uri="{9D8B030D-6E8A-4147-A177-3AD203B41FA5}">
                      <a16:colId xmlns:a16="http://schemas.microsoft.com/office/drawing/2014/main" xmlns="" val="20013"/>
                    </a:ext>
                  </a:extLst>
                </a:gridCol>
                <a:gridCol w="320457">
                  <a:extLst>
                    <a:ext uri="{9D8B030D-6E8A-4147-A177-3AD203B41FA5}">
                      <a16:colId xmlns:a16="http://schemas.microsoft.com/office/drawing/2014/main" xmlns="" val="20014"/>
                    </a:ext>
                  </a:extLst>
                </a:gridCol>
                <a:gridCol w="320457">
                  <a:extLst>
                    <a:ext uri="{9D8B030D-6E8A-4147-A177-3AD203B41FA5}">
                      <a16:colId xmlns:a16="http://schemas.microsoft.com/office/drawing/2014/main" xmlns="" val="20015"/>
                    </a:ext>
                  </a:extLst>
                </a:gridCol>
                <a:gridCol w="320457">
                  <a:extLst>
                    <a:ext uri="{9D8B030D-6E8A-4147-A177-3AD203B41FA5}">
                      <a16:colId xmlns:a16="http://schemas.microsoft.com/office/drawing/2014/main" xmlns="" val="20016"/>
                    </a:ext>
                  </a:extLst>
                </a:gridCol>
                <a:gridCol w="320457">
                  <a:extLst>
                    <a:ext uri="{9D8B030D-6E8A-4147-A177-3AD203B41FA5}">
                      <a16:colId xmlns:a16="http://schemas.microsoft.com/office/drawing/2014/main" xmlns="" val="20017"/>
                    </a:ext>
                  </a:extLst>
                </a:gridCol>
                <a:gridCol w="320457">
                  <a:extLst>
                    <a:ext uri="{9D8B030D-6E8A-4147-A177-3AD203B41FA5}">
                      <a16:colId xmlns:a16="http://schemas.microsoft.com/office/drawing/2014/main" xmlns="" val="20018"/>
                    </a:ext>
                  </a:extLst>
                </a:gridCol>
                <a:gridCol w="320457">
                  <a:extLst>
                    <a:ext uri="{9D8B030D-6E8A-4147-A177-3AD203B41FA5}">
                      <a16:colId xmlns:a16="http://schemas.microsoft.com/office/drawing/2014/main" xmlns="" val="20019"/>
                    </a:ext>
                  </a:extLst>
                </a:gridCol>
                <a:gridCol w="320457">
                  <a:extLst>
                    <a:ext uri="{9D8B030D-6E8A-4147-A177-3AD203B41FA5}">
                      <a16:colId xmlns:a16="http://schemas.microsoft.com/office/drawing/2014/main" xmlns="" val="20020"/>
                    </a:ext>
                  </a:extLst>
                </a:gridCol>
                <a:gridCol w="320457">
                  <a:extLst>
                    <a:ext uri="{9D8B030D-6E8A-4147-A177-3AD203B41FA5}">
                      <a16:colId xmlns:a16="http://schemas.microsoft.com/office/drawing/2014/main" xmlns="" val="20021"/>
                    </a:ext>
                  </a:extLst>
                </a:gridCol>
                <a:gridCol w="320457">
                  <a:extLst>
                    <a:ext uri="{9D8B030D-6E8A-4147-A177-3AD203B41FA5}">
                      <a16:colId xmlns:a16="http://schemas.microsoft.com/office/drawing/2014/main" xmlns="" val="20022"/>
                    </a:ext>
                  </a:extLst>
                </a:gridCol>
                <a:gridCol w="320457">
                  <a:extLst>
                    <a:ext uri="{9D8B030D-6E8A-4147-A177-3AD203B41FA5}">
                      <a16:colId xmlns:a16="http://schemas.microsoft.com/office/drawing/2014/main" xmlns="" val="20023"/>
                    </a:ext>
                  </a:extLst>
                </a:gridCol>
                <a:gridCol w="310746">
                  <a:extLst>
                    <a:ext uri="{9D8B030D-6E8A-4147-A177-3AD203B41FA5}">
                      <a16:colId xmlns:a16="http://schemas.microsoft.com/office/drawing/2014/main" xmlns="" val="20024"/>
                    </a:ext>
                  </a:extLst>
                </a:gridCol>
                <a:gridCol w="559620">
                  <a:extLst>
                    <a:ext uri="{9D8B030D-6E8A-4147-A177-3AD203B41FA5}">
                      <a16:colId xmlns:a16="http://schemas.microsoft.com/office/drawing/2014/main" xmlns="" val="20025"/>
                    </a:ext>
                  </a:extLst>
                </a:gridCol>
              </a:tblGrid>
              <a:tr h="227394">
                <a:tc>
                  <a:txBody>
                    <a:bodyPr/>
                    <a:lstStyle/>
                    <a:p>
                      <a:pPr algn="ctr" fontAlgn="ctr"/>
                      <a:r>
                        <a:rPr lang="zh-CN" altLang="en-US" sz="1000" b="0" i="0" u="none" strike="noStrike" dirty="0">
                          <a:solidFill>
                            <a:srgbClr val="000000"/>
                          </a:solidFill>
                          <a:effectLst/>
                          <a:latin typeface="微软雅黑" panose="020B0503020204020204" pitchFamily="34" charset="-122"/>
                          <a:ea typeface="微软雅黑" panose="020B0503020204020204" pitchFamily="34" charset="-122"/>
                        </a:rPr>
                        <a:t>年龄</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0</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1</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2</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3</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4</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5</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6</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7</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8</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9</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dirty="0">
                          <a:solidFill>
                            <a:srgbClr val="000000"/>
                          </a:solidFill>
                          <a:effectLst/>
                          <a:latin typeface="微软雅黑" panose="020B0503020204020204" pitchFamily="34" charset="-122"/>
                          <a:ea typeface="微软雅黑" panose="020B0503020204020204" pitchFamily="34" charset="-122"/>
                        </a:rPr>
                        <a:t>10</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11</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12</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13</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dirty="0">
                          <a:solidFill>
                            <a:srgbClr val="000000"/>
                          </a:solidFill>
                          <a:effectLst/>
                          <a:latin typeface="微软雅黑" panose="020B0503020204020204" pitchFamily="34" charset="-122"/>
                          <a:ea typeface="微软雅黑" panose="020B0503020204020204" pitchFamily="34" charset="-122"/>
                        </a:rPr>
                        <a:t>14</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15</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16</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17</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18</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19</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20</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21</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22</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23</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24-</a:t>
                      </a: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终身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0"/>
                  </a:ext>
                </a:extLst>
              </a:tr>
              <a:tr h="227394">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0</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dirty="0" smtClean="0">
                          <a:solidFill>
                            <a:srgbClr val="000000"/>
                          </a:solidFill>
                          <a:effectLst/>
                          <a:latin typeface="微软雅黑" panose="020B0503020204020204" pitchFamily="34" charset="-122"/>
                          <a:ea typeface="微软雅黑" panose="020B0503020204020204" pitchFamily="34" charset="-122"/>
                        </a:rPr>
                        <a:t>95495</a:t>
                      </a:r>
                      <a:endParaRPr lang="zh-CN" altLang="en-US" sz="1000" b="0" i="0" u="none" strike="noStrike" dirty="0">
                        <a:solidFill>
                          <a:srgbClr val="000000"/>
                        </a:solidFill>
                        <a:effectLst/>
                        <a:latin typeface="微软雅黑" panose="020B0503020204020204" pitchFamily="34" charset="-122"/>
                        <a:ea typeface="微软雅黑" panose="020B0503020204020204" pitchFamily="34" charset="-122"/>
                      </a:endParaRP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dirty="0">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xmlns="" val="10001"/>
                  </a:ext>
                </a:extLst>
              </a:tr>
              <a:tr h="227394">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1</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dirty="0" smtClean="0">
                          <a:solidFill>
                            <a:srgbClr val="000000"/>
                          </a:solidFill>
                          <a:effectLst/>
                          <a:latin typeface="微软雅黑" panose="020B0503020204020204" pitchFamily="34" charset="-122"/>
                          <a:ea typeface="微软雅黑" panose="020B0503020204020204" pitchFamily="34" charset="-122"/>
                        </a:rPr>
                        <a:t>99700</a:t>
                      </a:r>
                      <a:r>
                        <a:rPr lang="zh-CN" altLang="en-US" sz="1000" b="0" i="0" u="none" strike="noStrike" dirty="0">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dirty="0" smtClean="0">
                          <a:solidFill>
                            <a:srgbClr val="000000"/>
                          </a:solidFill>
                          <a:effectLst/>
                          <a:latin typeface="微软雅黑" panose="020B0503020204020204" pitchFamily="34" charset="-122"/>
                          <a:ea typeface="微软雅黑" panose="020B0503020204020204" pitchFamily="34" charset="-122"/>
                        </a:rPr>
                        <a:t>投保</a:t>
                      </a:r>
                      <a:endParaRPr lang="zh-CN" altLang="en-US" sz="1000" b="0" i="0" u="none" strike="noStrike" dirty="0">
                        <a:solidFill>
                          <a:srgbClr val="000000"/>
                        </a:solidFill>
                        <a:effectLst/>
                        <a:latin typeface="微软雅黑" panose="020B0503020204020204" pitchFamily="34" charset="-122"/>
                        <a:ea typeface="微软雅黑" panose="020B0503020204020204" pitchFamily="34" charset="-122"/>
                      </a:endParaRP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xmlns="" val="10002"/>
                  </a:ext>
                </a:extLst>
              </a:tr>
              <a:tr h="227394">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2</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dirty="0" smtClean="0">
                          <a:solidFill>
                            <a:srgbClr val="000000"/>
                          </a:solidFill>
                          <a:effectLst/>
                          <a:latin typeface="微软雅黑" panose="020B0503020204020204" pitchFamily="34" charset="-122"/>
                          <a:ea typeface="微软雅黑" panose="020B0503020204020204" pitchFamily="34" charset="-122"/>
                        </a:rPr>
                        <a:t>104520</a:t>
                      </a:r>
                      <a:r>
                        <a:rPr lang="zh-CN" altLang="en-US" sz="1000" b="0" i="0" u="none" strike="noStrike" dirty="0">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投保</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xmlns="" val="10003"/>
                  </a:ext>
                </a:extLst>
              </a:tr>
              <a:tr h="227394">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3</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dirty="0" smtClean="0">
                          <a:solidFill>
                            <a:srgbClr val="000000"/>
                          </a:solidFill>
                          <a:effectLst/>
                          <a:latin typeface="微软雅黑" panose="020B0503020204020204" pitchFamily="34" charset="-122"/>
                          <a:ea typeface="微软雅黑" panose="020B0503020204020204" pitchFamily="34" charset="-122"/>
                        </a:rPr>
                        <a:t>110088</a:t>
                      </a:r>
                      <a:r>
                        <a:rPr lang="zh-CN" altLang="en-US" sz="1000" b="0" i="0" u="none" strike="noStrike" dirty="0">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投保</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xmlns="" val="10004"/>
                  </a:ext>
                </a:extLst>
              </a:tr>
              <a:tr h="227394">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4</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dirty="0" smtClean="0">
                          <a:solidFill>
                            <a:srgbClr val="000000"/>
                          </a:solidFill>
                          <a:effectLst/>
                          <a:latin typeface="微软雅黑" panose="020B0503020204020204" pitchFamily="34" charset="-122"/>
                          <a:ea typeface="微软雅黑" panose="020B0503020204020204" pitchFamily="34" charset="-122"/>
                        </a:rPr>
                        <a:t>116582</a:t>
                      </a:r>
                      <a:endParaRPr lang="zh-CN" altLang="en-US" sz="1000" b="0" i="0" u="none" strike="noStrike" dirty="0">
                        <a:solidFill>
                          <a:srgbClr val="000000"/>
                        </a:solidFill>
                        <a:effectLst/>
                        <a:latin typeface="微软雅黑" panose="020B0503020204020204" pitchFamily="34" charset="-122"/>
                        <a:ea typeface="微软雅黑" panose="020B0503020204020204" pitchFamily="34" charset="-122"/>
                      </a:endParaRP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投保</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dirty="0">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dirty="0">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xmlns="" val="10005"/>
                  </a:ext>
                </a:extLst>
              </a:tr>
              <a:tr h="227394">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5</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dirty="0" smtClean="0">
                          <a:solidFill>
                            <a:srgbClr val="000000"/>
                          </a:solidFill>
                          <a:effectLst/>
                          <a:latin typeface="微软雅黑" panose="020B0503020204020204" pitchFamily="34" charset="-122"/>
                          <a:ea typeface="微软雅黑" panose="020B0503020204020204" pitchFamily="34" charset="-122"/>
                        </a:rPr>
                        <a:t>124245</a:t>
                      </a:r>
                      <a:r>
                        <a:rPr lang="zh-CN" altLang="en-US" sz="1000" b="0" i="0" u="none" strike="noStrike" dirty="0">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投保</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xmlns="" val="10006"/>
                  </a:ext>
                </a:extLst>
              </a:tr>
              <a:tr h="227394">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6</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dirty="0" smtClean="0">
                          <a:solidFill>
                            <a:srgbClr val="000000"/>
                          </a:solidFill>
                          <a:effectLst/>
                          <a:latin typeface="微软雅黑" panose="020B0503020204020204" pitchFamily="34" charset="-122"/>
                          <a:ea typeface="微软雅黑" panose="020B0503020204020204" pitchFamily="34" charset="-122"/>
                        </a:rPr>
                        <a:t>133415</a:t>
                      </a:r>
                      <a:endParaRPr lang="zh-CN" altLang="en-US" sz="1000" b="0" i="0" u="none" strike="noStrike" dirty="0">
                        <a:solidFill>
                          <a:srgbClr val="000000"/>
                        </a:solidFill>
                        <a:effectLst/>
                        <a:latin typeface="微软雅黑" panose="020B0503020204020204" pitchFamily="34" charset="-122"/>
                        <a:ea typeface="微软雅黑" panose="020B0503020204020204" pitchFamily="34" charset="-122"/>
                      </a:endParaRP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投保</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xmlns="" val="10007"/>
                  </a:ext>
                </a:extLst>
              </a:tr>
              <a:tr h="227394">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7</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dirty="0" smtClean="0">
                          <a:solidFill>
                            <a:srgbClr val="000000"/>
                          </a:solidFill>
                          <a:effectLst/>
                          <a:latin typeface="微软雅黑" panose="020B0503020204020204" pitchFamily="34" charset="-122"/>
                          <a:ea typeface="微软雅黑" panose="020B0503020204020204" pitchFamily="34" charset="-122"/>
                        </a:rPr>
                        <a:t>144579</a:t>
                      </a:r>
                      <a:r>
                        <a:rPr lang="zh-CN" altLang="en-US" sz="1000" b="0" i="0" u="none" strike="noStrike" dirty="0">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dirty="0">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投保</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xmlns="" val="10008"/>
                  </a:ext>
                </a:extLst>
              </a:tr>
              <a:tr h="227394">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8</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dirty="0" smtClean="0">
                          <a:solidFill>
                            <a:srgbClr val="000000"/>
                          </a:solidFill>
                          <a:effectLst/>
                          <a:latin typeface="微软雅黑" panose="020B0503020204020204" pitchFamily="34" charset="-122"/>
                          <a:ea typeface="微软雅黑" panose="020B0503020204020204" pitchFamily="34" charset="-122"/>
                        </a:rPr>
                        <a:t>158459</a:t>
                      </a:r>
                      <a:r>
                        <a:rPr lang="zh-CN" altLang="en-US" sz="1000" b="0" i="0" u="none" strike="noStrike" dirty="0">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投保</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xmlns="" val="10009"/>
                  </a:ext>
                </a:extLst>
              </a:tr>
              <a:tr h="227394">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9</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dirty="0" smtClean="0">
                          <a:solidFill>
                            <a:srgbClr val="000000"/>
                          </a:solidFill>
                          <a:effectLst/>
                          <a:latin typeface="微软雅黑" panose="020B0503020204020204" pitchFamily="34" charset="-122"/>
                          <a:ea typeface="微软雅黑" panose="020B0503020204020204" pitchFamily="34" charset="-122"/>
                        </a:rPr>
                        <a:t>176174</a:t>
                      </a:r>
                      <a:r>
                        <a:rPr lang="zh-CN" altLang="en-US" sz="1000" b="0" i="0" u="none" strike="noStrike" dirty="0">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投保</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xmlns="" val="10010"/>
                  </a:ext>
                </a:extLst>
              </a:tr>
              <a:tr h="227394">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10</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dirty="0" smtClean="0">
                          <a:solidFill>
                            <a:srgbClr val="000000"/>
                          </a:solidFill>
                          <a:effectLst/>
                          <a:latin typeface="微软雅黑" panose="020B0503020204020204" pitchFamily="34" charset="-122"/>
                          <a:ea typeface="微软雅黑" panose="020B0503020204020204" pitchFamily="34" charset="-122"/>
                        </a:rPr>
                        <a:t>199561</a:t>
                      </a:r>
                      <a:r>
                        <a:rPr lang="zh-CN" altLang="en-US" sz="1000" b="0" i="0" u="none" strike="noStrike" dirty="0">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dirty="0">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投保</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xmlns="" val="10011"/>
                  </a:ext>
                </a:extLst>
              </a:tr>
              <a:tr h="227394">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11</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dirty="0" smtClean="0">
                          <a:solidFill>
                            <a:srgbClr val="000000"/>
                          </a:solidFill>
                          <a:effectLst/>
                          <a:latin typeface="微软雅黑" panose="020B0503020204020204" pitchFamily="34" charset="-122"/>
                          <a:ea typeface="微软雅黑" panose="020B0503020204020204" pitchFamily="34" charset="-122"/>
                        </a:rPr>
                        <a:t>231851</a:t>
                      </a:r>
                      <a:r>
                        <a:rPr lang="zh-CN" altLang="en-US" sz="1000" b="0" i="0" u="none" strike="noStrike" dirty="0">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投保</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xmlns="" val="10012"/>
                  </a:ext>
                </a:extLst>
              </a:tr>
              <a:tr h="227394">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12</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dirty="0" smtClean="0">
                          <a:solidFill>
                            <a:srgbClr val="000000"/>
                          </a:solidFill>
                          <a:effectLst/>
                          <a:latin typeface="微软雅黑" panose="020B0503020204020204" pitchFamily="34" charset="-122"/>
                          <a:ea typeface="微软雅黑" panose="020B0503020204020204" pitchFamily="34" charset="-122"/>
                        </a:rPr>
                        <a:t>124097</a:t>
                      </a:r>
                      <a:endParaRPr lang="zh-CN" altLang="en-US" sz="1000" b="0" i="0" u="none" strike="noStrike" dirty="0">
                        <a:solidFill>
                          <a:srgbClr val="000000"/>
                        </a:solidFill>
                        <a:effectLst/>
                        <a:latin typeface="微软雅黑" panose="020B0503020204020204" pitchFamily="34" charset="-122"/>
                        <a:ea typeface="微软雅黑" panose="020B0503020204020204" pitchFamily="34" charset="-122"/>
                      </a:endParaRP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投保</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xmlns="" val="10013"/>
                  </a:ext>
                </a:extLst>
              </a:tr>
              <a:tr h="227394">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13</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dirty="0" smtClean="0">
                          <a:solidFill>
                            <a:srgbClr val="000000"/>
                          </a:solidFill>
                          <a:effectLst/>
                          <a:latin typeface="微软雅黑" panose="020B0503020204020204" pitchFamily="34" charset="-122"/>
                          <a:ea typeface="微软雅黑" panose="020B0503020204020204" pitchFamily="34" charset="-122"/>
                        </a:rPr>
                        <a:t>85392</a:t>
                      </a:r>
                      <a:r>
                        <a:rPr lang="zh-CN" altLang="en-US" sz="1000" b="0" i="0" u="none" strike="noStrike" dirty="0">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投保</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xmlns="" val="10014"/>
                  </a:ext>
                </a:extLst>
              </a:tr>
              <a:tr h="227394">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14</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dirty="0" smtClean="0">
                          <a:solidFill>
                            <a:srgbClr val="000000"/>
                          </a:solidFill>
                          <a:effectLst/>
                          <a:latin typeface="微软雅黑" panose="020B0503020204020204" pitchFamily="34" charset="-122"/>
                          <a:ea typeface="微软雅黑" panose="020B0503020204020204" pitchFamily="34" charset="-122"/>
                        </a:rPr>
                        <a:t>65476</a:t>
                      </a:r>
                      <a:r>
                        <a:rPr lang="zh-CN" altLang="en-US" sz="1000" b="0" i="0" u="none" strike="noStrike" dirty="0">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dirty="0">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投保</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教育</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xmlns="" val="10015"/>
                  </a:ext>
                </a:extLst>
              </a:tr>
              <a:tr h="227394">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15</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dirty="0" smtClean="0">
                          <a:solidFill>
                            <a:srgbClr val="000000"/>
                          </a:solidFill>
                          <a:effectLst/>
                          <a:latin typeface="微软雅黑" panose="020B0503020204020204" pitchFamily="34" charset="-122"/>
                          <a:ea typeface="微软雅黑" panose="020B0503020204020204" pitchFamily="34" charset="-122"/>
                        </a:rPr>
                        <a:t>53343</a:t>
                      </a:r>
                      <a:endParaRPr lang="zh-CN" altLang="en-US" sz="1000" b="0" i="0" u="none" strike="noStrike" dirty="0">
                        <a:solidFill>
                          <a:srgbClr val="000000"/>
                        </a:solidFill>
                        <a:effectLst/>
                        <a:latin typeface="微软雅黑" panose="020B0503020204020204" pitchFamily="34" charset="-122"/>
                        <a:ea typeface="微软雅黑" panose="020B0503020204020204" pitchFamily="34" charset="-122"/>
                      </a:endParaRP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dirty="0">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投保</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xmlns="" val="10016"/>
                  </a:ext>
                </a:extLst>
              </a:tr>
              <a:tr h="227394">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16</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dirty="0" smtClean="0">
                          <a:solidFill>
                            <a:srgbClr val="000000"/>
                          </a:solidFill>
                          <a:effectLst/>
                          <a:latin typeface="微软雅黑" panose="020B0503020204020204" pitchFamily="34" charset="-122"/>
                          <a:ea typeface="微软雅黑" panose="020B0503020204020204" pitchFamily="34" charset="-122"/>
                        </a:rPr>
                        <a:t>53803</a:t>
                      </a:r>
                      <a:endParaRPr lang="zh-CN" altLang="en-US" sz="1000" b="0" i="0" u="none" strike="noStrike" dirty="0">
                        <a:solidFill>
                          <a:srgbClr val="000000"/>
                        </a:solidFill>
                        <a:effectLst/>
                        <a:latin typeface="微软雅黑" panose="020B0503020204020204" pitchFamily="34" charset="-122"/>
                        <a:ea typeface="微软雅黑" panose="020B0503020204020204" pitchFamily="34" charset="-122"/>
                      </a:endParaRP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投保</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xmlns="" val="10017"/>
                  </a:ext>
                </a:extLst>
              </a:tr>
              <a:tr h="227394">
                <a:tc>
                  <a:txBody>
                    <a:bodyPr/>
                    <a:lstStyle/>
                    <a:p>
                      <a:pPr algn="ctr" fontAlgn="ctr"/>
                      <a:r>
                        <a:rPr lang="en-US" altLang="zh-CN" sz="1000" b="0" i="0" u="none" strike="noStrike">
                          <a:solidFill>
                            <a:srgbClr val="000000"/>
                          </a:solidFill>
                          <a:effectLst/>
                          <a:latin typeface="微软雅黑" panose="020B0503020204020204" pitchFamily="34" charset="-122"/>
                          <a:ea typeface="微软雅黑" panose="020B0503020204020204" pitchFamily="34" charset="-122"/>
                        </a:rPr>
                        <a:t>17</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dirty="0" smtClean="0">
                          <a:solidFill>
                            <a:srgbClr val="000000"/>
                          </a:solidFill>
                          <a:effectLst/>
                          <a:latin typeface="微软雅黑" panose="020B0503020204020204" pitchFamily="34" charset="-122"/>
                          <a:ea typeface="微软雅黑" panose="020B0503020204020204" pitchFamily="34" charset="-122"/>
                        </a:rPr>
                        <a:t>54292</a:t>
                      </a:r>
                      <a:r>
                        <a:rPr lang="zh-CN" altLang="en-US" sz="1000" b="0" i="0" u="none" strike="noStrike" dirty="0">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投保</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　</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a:solidFill>
                            <a:srgbClr val="000000"/>
                          </a:solidFill>
                          <a:effectLst/>
                          <a:latin typeface="微软雅黑" panose="020B0503020204020204" pitchFamily="34" charset="-122"/>
                          <a:ea typeface="微软雅黑" panose="020B0503020204020204" pitchFamily="34" charset="-122"/>
                        </a:rPr>
                        <a:t>特别</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zh-CN" altLang="en-US" sz="1000" b="0" i="0" u="none" strike="noStrike" dirty="0">
                          <a:solidFill>
                            <a:srgbClr val="000000"/>
                          </a:solidFill>
                          <a:effectLst/>
                          <a:latin typeface="微软雅黑" panose="020B0503020204020204" pitchFamily="34" charset="-122"/>
                          <a:ea typeface="微软雅黑" panose="020B0503020204020204" pitchFamily="34" charset="-122"/>
                        </a:rPr>
                        <a:t>生存</a:t>
                      </a:r>
                    </a:p>
                  </a:txBody>
                  <a:tcPr marL="6760" marR="6760" marT="67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xmlns="" val="10018"/>
                  </a:ext>
                </a:extLst>
              </a:tr>
            </a:tbl>
          </a:graphicData>
        </a:graphic>
      </p:graphicFrame>
      <p:sp>
        <p:nvSpPr>
          <p:cNvPr id="9" name="TextBox 8"/>
          <p:cNvSpPr txBox="1"/>
          <p:nvPr/>
        </p:nvSpPr>
        <p:spPr>
          <a:xfrm>
            <a:off x="602133" y="1268760"/>
            <a:ext cx="7840825" cy="400110"/>
          </a:xfrm>
          <a:prstGeom prst="rect">
            <a:avLst/>
          </a:prstGeom>
          <a:noFill/>
        </p:spPr>
        <p:txBody>
          <a:bodyPr wrap="square" rtlCol="0">
            <a:spAutoFit/>
          </a:bodyPr>
          <a:lstStyle/>
          <a:p>
            <a:r>
              <a:rPr lang="zh-CN" altLang="en-US" sz="2000" b="1" dirty="0" smtClean="0">
                <a:latin typeface="微软雅黑" panose="020B0503020204020204" pitchFamily="34" charset="-122"/>
                <a:ea typeface="微软雅黑" panose="020B0503020204020204" pitchFamily="34" charset="-122"/>
              </a:rPr>
              <a:t>金玺少儿版不同投保年龄生存利益图示</a:t>
            </a:r>
            <a:endParaRPr lang="zh-CN" altLang="en-US" sz="2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289686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49767" y="84571"/>
            <a:ext cx="3347391" cy="584775"/>
          </a:xfrm>
          <a:prstGeom prst="rect">
            <a:avLst/>
          </a:prstGeom>
          <a:noFill/>
        </p:spPr>
        <p:txBody>
          <a:bodyPr wrap="none" rtlCol="0">
            <a:spAutoFit/>
          </a:bodyPr>
          <a:lstStyle/>
          <a:p>
            <a:r>
              <a:rPr lang="zh-CN" altLang="en-US" sz="3200" b="1" dirty="0" smtClean="0">
                <a:solidFill>
                  <a:prstClr val="black"/>
                </a:solidFill>
                <a:latin typeface="微软雅黑" panose="020B0503020204020204" pitchFamily="34" charset="-122"/>
                <a:ea typeface="微软雅黑" panose="020B0503020204020204" pitchFamily="34" charset="-122"/>
              </a:rPr>
              <a:t>金玺少儿（</a:t>
            </a:r>
            <a:r>
              <a:rPr lang="en-US" altLang="zh-CN" sz="3200" b="1" dirty="0" smtClean="0">
                <a:solidFill>
                  <a:prstClr val="black"/>
                </a:solidFill>
                <a:latin typeface="微软雅黑" panose="020B0503020204020204" pitchFamily="34" charset="-122"/>
                <a:ea typeface="微软雅黑" panose="020B0503020204020204" pitchFamily="34" charset="-122"/>
              </a:rPr>
              <a:t>4/5</a:t>
            </a:r>
            <a:r>
              <a:rPr lang="zh-CN" altLang="en-US" sz="3200" b="1" dirty="0" smtClean="0">
                <a:solidFill>
                  <a:prstClr val="black"/>
                </a:solidFill>
                <a:latin typeface="微软雅黑" panose="020B0503020204020204" pitchFamily="34" charset="-122"/>
                <a:ea typeface="微软雅黑" panose="020B0503020204020204" pitchFamily="34" charset="-122"/>
              </a:rPr>
              <a:t>）</a:t>
            </a:r>
            <a:endParaRPr lang="zh-CN" altLang="en-US" sz="3200" b="1" dirty="0">
              <a:solidFill>
                <a:prstClr val="black"/>
              </a:solidFill>
              <a:latin typeface="微软雅黑" panose="020B0503020204020204" pitchFamily="34" charset="-122"/>
              <a:ea typeface="微软雅黑" panose="020B0503020204020204" pitchFamily="34" charset="-122"/>
            </a:endParaRPr>
          </a:p>
        </p:txBody>
      </p:sp>
      <p:cxnSp>
        <p:nvCxnSpPr>
          <p:cNvPr id="40" name="直接连接符 39"/>
          <p:cNvCxnSpPr/>
          <p:nvPr/>
        </p:nvCxnSpPr>
        <p:spPr>
          <a:xfrm>
            <a:off x="149767" y="713151"/>
            <a:ext cx="8728861" cy="0"/>
          </a:xfrm>
          <a:prstGeom prst="line">
            <a:avLst/>
          </a:prstGeom>
          <a:ln w="6350">
            <a:gradFill flip="none" rotWithShape="1">
              <a:gsLst>
                <a:gs pos="0">
                  <a:srgbClr val="FF6600"/>
                </a:gs>
                <a:gs pos="76000">
                  <a:srgbClr val="FF6600"/>
                </a:gs>
                <a:gs pos="100000">
                  <a:srgbClr val="FF6600">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149768" y="742962"/>
            <a:ext cx="8728861" cy="59371"/>
          </a:xfrm>
          <a:prstGeom prst="rect">
            <a:avLst/>
          </a:prstGeom>
          <a:gradFill flip="none" rotWithShape="1">
            <a:gsLst>
              <a:gs pos="76000">
                <a:srgbClr val="FF6600"/>
              </a:gs>
              <a:gs pos="0">
                <a:srgbClr val="FF6600"/>
              </a:gs>
              <a:gs pos="100000">
                <a:srgbClr val="FF66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33">
              <a:defRPr/>
            </a:pPr>
            <a:endParaRPr lang="zh-CN" altLang="en-US">
              <a:solidFill>
                <a:prstClr val="white"/>
              </a:solidFill>
              <a:latin typeface="Times New Roman" panose="02020603050405020304" pitchFamily="18" charset="0"/>
              <a:ea typeface="微软雅黑" panose="020B0503020204020204" pitchFamily="34" charset="-122"/>
            </a:endParaRPr>
          </a:p>
        </p:txBody>
      </p:sp>
      <p:graphicFrame>
        <p:nvGraphicFramePr>
          <p:cNvPr id="11" name="表格 10"/>
          <p:cNvGraphicFramePr>
            <a:graphicFrameLocks noGrp="1"/>
          </p:cNvGraphicFramePr>
          <p:nvPr>
            <p:extLst>
              <p:ext uri="{D42A27DB-BD31-4B8C-83A1-F6EECF244321}">
                <p14:modId xmlns:p14="http://schemas.microsoft.com/office/powerpoint/2010/main" val="45152981"/>
              </p:ext>
            </p:extLst>
          </p:nvPr>
        </p:nvGraphicFramePr>
        <p:xfrm>
          <a:off x="645858" y="2492896"/>
          <a:ext cx="7848873" cy="4143375"/>
        </p:xfrm>
        <a:graphic>
          <a:graphicData uri="http://schemas.openxmlformats.org/drawingml/2006/table">
            <a:tbl>
              <a:tblPr/>
              <a:tblGrid>
                <a:gridCol w="500993">
                  <a:extLst>
                    <a:ext uri="{9D8B030D-6E8A-4147-A177-3AD203B41FA5}">
                      <a16:colId xmlns:a16="http://schemas.microsoft.com/office/drawing/2014/main" xmlns="" val="20000"/>
                    </a:ext>
                  </a:extLst>
                </a:gridCol>
                <a:gridCol w="614853">
                  <a:extLst>
                    <a:ext uri="{9D8B030D-6E8A-4147-A177-3AD203B41FA5}">
                      <a16:colId xmlns:a16="http://schemas.microsoft.com/office/drawing/2014/main" xmlns="" val="20001"/>
                    </a:ext>
                  </a:extLst>
                </a:gridCol>
                <a:gridCol w="614853">
                  <a:extLst>
                    <a:ext uri="{9D8B030D-6E8A-4147-A177-3AD203B41FA5}">
                      <a16:colId xmlns:a16="http://schemas.microsoft.com/office/drawing/2014/main" xmlns="" val="20002"/>
                    </a:ext>
                  </a:extLst>
                </a:gridCol>
                <a:gridCol w="614853">
                  <a:extLst>
                    <a:ext uri="{9D8B030D-6E8A-4147-A177-3AD203B41FA5}">
                      <a16:colId xmlns:a16="http://schemas.microsoft.com/office/drawing/2014/main" xmlns="" val="20003"/>
                    </a:ext>
                  </a:extLst>
                </a:gridCol>
                <a:gridCol w="614853">
                  <a:extLst>
                    <a:ext uri="{9D8B030D-6E8A-4147-A177-3AD203B41FA5}">
                      <a16:colId xmlns:a16="http://schemas.microsoft.com/office/drawing/2014/main" xmlns="" val="20004"/>
                    </a:ext>
                  </a:extLst>
                </a:gridCol>
                <a:gridCol w="1214528">
                  <a:extLst>
                    <a:ext uri="{9D8B030D-6E8A-4147-A177-3AD203B41FA5}">
                      <a16:colId xmlns:a16="http://schemas.microsoft.com/office/drawing/2014/main" xmlns="" val="20005"/>
                    </a:ext>
                  </a:extLst>
                </a:gridCol>
                <a:gridCol w="614853">
                  <a:extLst>
                    <a:ext uri="{9D8B030D-6E8A-4147-A177-3AD203B41FA5}">
                      <a16:colId xmlns:a16="http://schemas.microsoft.com/office/drawing/2014/main" xmlns="" val="20006"/>
                    </a:ext>
                  </a:extLst>
                </a:gridCol>
                <a:gridCol w="614853">
                  <a:extLst>
                    <a:ext uri="{9D8B030D-6E8A-4147-A177-3AD203B41FA5}">
                      <a16:colId xmlns:a16="http://schemas.microsoft.com/office/drawing/2014/main" xmlns="" val="20007"/>
                    </a:ext>
                  </a:extLst>
                </a:gridCol>
                <a:gridCol w="614853">
                  <a:extLst>
                    <a:ext uri="{9D8B030D-6E8A-4147-A177-3AD203B41FA5}">
                      <a16:colId xmlns:a16="http://schemas.microsoft.com/office/drawing/2014/main" xmlns="" val="20008"/>
                    </a:ext>
                  </a:extLst>
                </a:gridCol>
                <a:gridCol w="614853">
                  <a:extLst>
                    <a:ext uri="{9D8B030D-6E8A-4147-A177-3AD203B41FA5}">
                      <a16:colId xmlns:a16="http://schemas.microsoft.com/office/drawing/2014/main" xmlns="" val="20009"/>
                    </a:ext>
                  </a:extLst>
                </a:gridCol>
                <a:gridCol w="1214528">
                  <a:extLst>
                    <a:ext uri="{9D8B030D-6E8A-4147-A177-3AD203B41FA5}">
                      <a16:colId xmlns:a16="http://schemas.microsoft.com/office/drawing/2014/main" xmlns="" val="20010"/>
                    </a:ext>
                  </a:extLst>
                </a:gridCol>
              </a:tblGrid>
              <a:tr h="402536">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300" b="0" i="0" u="none" strike="noStrike" dirty="0">
                          <a:solidFill>
                            <a:srgbClr val="000000"/>
                          </a:solidFill>
                          <a:effectLst/>
                          <a:latin typeface="微软雅黑" panose="020B0503020204020204" pitchFamily="34" charset="-122"/>
                          <a:ea typeface="微软雅黑" panose="020B0503020204020204" pitchFamily="34" charset="-122"/>
                        </a:rPr>
                        <a:t>年龄</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4">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dirty="0">
                          <a:solidFill>
                            <a:srgbClr val="000000"/>
                          </a:solidFill>
                          <a:effectLst/>
                          <a:latin typeface="微软雅黑" panose="020B0503020204020204" pitchFamily="34" charset="-122"/>
                          <a:ea typeface="微软雅黑" panose="020B0503020204020204" pitchFamily="34" charset="-122"/>
                        </a:rPr>
                        <a:t>4.5%</a:t>
                      </a:r>
                      <a:r>
                        <a:rPr lang="zh-CN" altLang="en-US" sz="1300" b="0" i="0" u="none" strike="noStrike" dirty="0">
                          <a:solidFill>
                            <a:srgbClr val="000000"/>
                          </a:solidFill>
                          <a:effectLst/>
                          <a:latin typeface="微软雅黑" panose="020B0503020204020204" pitchFamily="34" charset="-122"/>
                          <a:ea typeface="微软雅黑" panose="020B0503020204020204" pitchFamily="34" charset="-122"/>
                        </a:rPr>
                        <a:t>结算</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300" b="0" i="0" u="none" strike="noStrike" dirty="0">
                          <a:solidFill>
                            <a:srgbClr val="000000"/>
                          </a:solidFill>
                          <a:effectLst/>
                          <a:latin typeface="微软雅黑" panose="020B0503020204020204" pitchFamily="34" charset="-122"/>
                          <a:ea typeface="微软雅黑" panose="020B0503020204020204" pitchFamily="34" charset="-122"/>
                        </a:rPr>
                        <a:t>教育金累积与</a:t>
                      </a:r>
                      <a:br>
                        <a:rPr lang="zh-CN" altLang="en-US" sz="1300" b="0" i="0" u="none" strike="noStrike" dirty="0">
                          <a:solidFill>
                            <a:srgbClr val="000000"/>
                          </a:solidFill>
                          <a:effectLst/>
                          <a:latin typeface="微软雅黑" panose="020B0503020204020204" pitchFamily="34" charset="-122"/>
                          <a:ea typeface="微软雅黑" panose="020B0503020204020204" pitchFamily="34" charset="-122"/>
                        </a:rPr>
                      </a:br>
                      <a:r>
                        <a:rPr lang="zh-CN" altLang="en-US" sz="1300" b="0" i="0" u="none" strike="noStrike" dirty="0">
                          <a:solidFill>
                            <a:srgbClr val="000000"/>
                          </a:solidFill>
                          <a:effectLst/>
                          <a:latin typeface="微软雅黑" panose="020B0503020204020204" pitchFamily="34" charset="-122"/>
                          <a:ea typeface="微软雅黑" panose="020B0503020204020204" pitchFamily="34" charset="-122"/>
                        </a:rPr>
                        <a:t>年交保费之比</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4">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5%</a:t>
                      </a:r>
                      <a:r>
                        <a:rPr lang="zh-CN" altLang="en-US" sz="1300" b="0" i="0" u="none" strike="noStrike">
                          <a:solidFill>
                            <a:srgbClr val="000000"/>
                          </a:solidFill>
                          <a:effectLst/>
                          <a:latin typeface="微软雅黑" panose="020B0503020204020204" pitchFamily="34" charset="-122"/>
                          <a:ea typeface="微软雅黑" panose="020B0503020204020204" pitchFamily="34" charset="-122"/>
                        </a:rPr>
                        <a:t>结算</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300" b="0" i="0" u="none" strike="noStrike">
                          <a:solidFill>
                            <a:srgbClr val="000000"/>
                          </a:solidFill>
                          <a:effectLst/>
                          <a:latin typeface="微软雅黑" panose="020B0503020204020204" pitchFamily="34" charset="-122"/>
                          <a:ea typeface="微软雅黑" panose="020B0503020204020204" pitchFamily="34" charset="-122"/>
                        </a:rPr>
                        <a:t>教育金累积与</a:t>
                      </a:r>
                      <a:br>
                        <a:rPr lang="zh-CN" altLang="en-US" sz="1300" b="0" i="0" u="none" strike="noStrike">
                          <a:solidFill>
                            <a:srgbClr val="000000"/>
                          </a:solidFill>
                          <a:effectLst/>
                          <a:latin typeface="微软雅黑" panose="020B0503020204020204" pitchFamily="34" charset="-122"/>
                          <a:ea typeface="微软雅黑" panose="020B0503020204020204" pitchFamily="34" charset="-122"/>
                        </a:rPr>
                      </a:br>
                      <a:r>
                        <a:rPr lang="zh-CN" altLang="en-US" sz="1300" b="0" i="0" u="none" strike="noStrike">
                          <a:solidFill>
                            <a:srgbClr val="000000"/>
                          </a:solidFill>
                          <a:effectLst/>
                          <a:latin typeface="微软雅黑" panose="020B0503020204020204" pitchFamily="34" charset="-122"/>
                          <a:ea typeface="微软雅黑" panose="020B0503020204020204" pitchFamily="34" charset="-122"/>
                        </a:rPr>
                        <a:t>年交保费之比</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05662">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300" b="0" i="0" u="none" strike="noStrike">
                          <a:solidFill>
                            <a:srgbClr val="000000"/>
                          </a:solidFill>
                          <a:effectLst/>
                          <a:latin typeface="微软雅黑" panose="020B0503020204020204" pitchFamily="34" charset="-122"/>
                          <a:ea typeface="微软雅黑" panose="020B0503020204020204" pitchFamily="34" charset="-122"/>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300" b="0" i="0" u="none" strike="noStrike">
                          <a:solidFill>
                            <a:srgbClr val="000000"/>
                          </a:solidFill>
                          <a:effectLst/>
                          <a:latin typeface="微软雅黑" panose="020B0503020204020204" pitchFamily="34" charset="-122"/>
                          <a:ea typeface="微软雅黑" panose="020B0503020204020204" pitchFamily="34" charset="-122"/>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300" b="0" i="0" u="none" strike="noStrike">
                          <a:solidFill>
                            <a:srgbClr val="000000"/>
                          </a:solidFill>
                          <a:effectLst/>
                          <a:latin typeface="微软雅黑" panose="020B0503020204020204" pitchFamily="34" charset="-122"/>
                          <a:ea typeface="微软雅黑" panose="020B0503020204020204" pitchFamily="34" charset="-122"/>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300" b="0" i="0" u="none" strike="noStrike">
                          <a:solidFill>
                            <a:srgbClr val="000000"/>
                          </a:solidFill>
                          <a:effectLst/>
                          <a:latin typeface="微软雅黑" panose="020B0503020204020204" pitchFamily="34" charset="-122"/>
                          <a:ea typeface="微软雅黑" panose="020B0503020204020204" pitchFamily="34" charset="-122"/>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300" b="0" i="0" u="none" strike="noStrike">
                          <a:solidFill>
                            <a:srgbClr val="000000"/>
                          </a:solidFill>
                          <a:effectLst/>
                          <a:latin typeface="微软雅黑" panose="020B0503020204020204" pitchFamily="34" charset="-122"/>
                          <a:ea typeface="微软雅黑" panose="020B0503020204020204" pitchFamily="34" charset="-122"/>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300" b="0" i="0" u="none" strike="noStrike">
                          <a:solidFill>
                            <a:srgbClr val="000000"/>
                          </a:solidFill>
                          <a:effectLst/>
                          <a:latin typeface="微软雅黑" panose="020B0503020204020204" pitchFamily="34" charset="-122"/>
                          <a:ea typeface="微软雅黑" panose="020B0503020204020204" pitchFamily="34" charset="-122"/>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300" b="0" i="0" u="none" strike="noStrike">
                          <a:solidFill>
                            <a:srgbClr val="000000"/>
                          </a:solidFill>
                          <a:effectLst/>
                          <a:latin typeface="微软雅黑" panose="020B0503020204020204" pitchFamily="34" charset="-122"/>
                          <a:ea typeface="微软雅黑" panose="020B0503020204020204" pitchFamily="34" charset="-122"/>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l" fontAlgn="ctr"/>
                      <a:r>
                        <a:rPr lang="zh-CN" altLang="en-US" sz="1300" b="0" i="0" u="none" strike="noStrike">
                          <a:solidFill>
                            <a:srgbClr val="000000"/>
                          </a:solidFill>
                          <a:effectLst/>
                          <a:latin typeface="微软雅黑" panose="020B0503020204020204" pitchFamily="34" charset="-122"/>
                          <a:ea typeface="微软雅黑" panose="020B0503020204020204" pitchFamily="34" charset="-122"/>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205662">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0.261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300" b="0" i="0" u="none" strike="noStrike">
                          <a:solidFill>
                            <a:srgbClr val="000000"/>
                          </a:solidFill>
                          <a:effectLst/>
                          <a:latin typeface="微软雅黑" panose="020B0503020204020204" pitchFamily="34" charset="-122"/>
                          <a:ea typeface="微软雅黑" panose="020B0503020204020204" pitchFamily="34" charset="-122"/>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300" b="0" i="0" u="none" strike="noStrike">
                          <a:solidFill>
                            <a:srgbClr val="000000"/>
                          </a:solidFill>
                          <a:effectLst/>
                          <a:latin typeface="微软雅黑" panose="020B0503020204020204" pitchFamily="34" charset="-122"/>
                          <a:ea typeface="微软雅黑" panose="020B0503020204020204" pitchFamily="34" charset="-122"/>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300" b="0" i="0" u="none" strike="noStrike">
                          <a:solidFill>
                            <a:srgbClr val="000000"/>
                          </a:solidFill>
                          <a:effectLst/>
                          <a:latin typeface="微软雅黑" panose="020B0503020204020204" pitchFamily="34" charset="-122"/>
                          <a:ea typeface="微软雅黑" panose="020B0503020204020204" pitchFamily="34" charset="-122"/>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0.263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300" b="0" i="0" u="none" strike="noStrike">
                          <a:solidFill>
                            <a:srgbClr val="000000"/>
                          </a:solidFill>
                          <a:effectLst/>
                          <a:latin typeface="微软雅黑" panose="020B0503020204020204" pitchFamily="34" charset="-122"/>
                          <a:ea typeface="微软雅黑" panose="020B0503020204020204" pitchFamily="34" charset="-122"/>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300" b="0" i="0" u="none" strike="noStrike">
                          <a:solidFill>
                            <a:srgbClr val="000000"/>
                          </a:solidFill>
                          <a:effectLst/>
                          <a:latin typeface="微软雅黑" panose="020B0503020204020204" pitchFamily="34" charset="-122"/>
                          <a:ea typeface="微软雅黑" panose="020B0503020204020204" pitchFamily="34" charset="-122"/>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l" fontAlgn="ctr"/>
                      <a:r>
                        <a:rPr lang="zh-CN" altLang="en-US" sz="1300" b="0" i="0" u="none" strike="noStrike">
                          <a:solidFill>
                            <a:srgbClr val="000000"/>
                          </a:solidFill>
                          <a:effectLst/>
                          <a:latin typeface="微软雅黑" panose="020B0503020204020204" pitchFamily="34" charset="-122"/>
                          <a:ea typeface="微软雅黑" panose="020B0503020204020204" pitchFamily="34" charset="-122"/>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205662">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0.273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0.261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dirty="0">
                          <a:solidFill>
                            <a:srgbClr val="000000"/>
                          </a:solidFill>
                          <a:effectLst/>
                          <a:latin typeface="微软雅黑" panose="020B0503020204020204" pitchFamily="34" charset="-122"/>
                          <a:ea typeface="微软雅黑" panose="020B0503020204020204" pitchFamily="34" charset="-122"/>
                        </a:rPr>
                        <a:t>0.25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300" b="0" i="0" u="none" strike="noStrike">
                          <a:solidFill>
                            <a:srgbClr val="000000"/>
                          </a:solidFill>
                          <a:effectLst/>
                          <a:latin typeface="微软雅黑" panose="020B0503020204020204" pitchFamily="34" charset="-122"/>
                          <a:ea typeface="微软雅黑" panose="020B0503020204020204" pitchFamily="34" charset="-122"/>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300" b="0" i="0" u="none" strike="noStrike">
                          <a:solidFill>
                            <a:srgbClr val="000000"/>
                          </a:solidFill>
                          <a:effectLst/>
                          <a:latin typeface="微软雅黑" panose="020B0503020204020204" pitchFamily="34" charset="-122"/>
                          <a:ea typeface="微软雅黑" panose="020B0503020204020204" pitchFamily="34" charset="-122"/>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0.276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0.263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dirty="0">
                          <a:solidFill>
                            <a:srgbClr val="000000"/>
                          </a:solidFill>
                          <a:effectLst/>
                          <a:latin typeface="微软雅黑" panose="020B0503020204020204" pitchFamily="34" charset="-122"/>
                          <a:ea typeface="微软雅黑" panose="020B0503020204020204" pitchFamily="34" charset="-122"/>
                        </a:rPr>
                        <a:t>0.25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300" b="0" i="0" u="none" strike="noStrike">
                          <a:solidFill>
                            <a:srgbClr val="000000"/>
                          </a:solidFill>
                          <a:effectLst/>
                          <a:latin typeface="微软雅黑" panose="020B0503020204020204" pitchFamily="34" charset="-122"/>
                          <a:ea typeface="微软雅黑" panose="020B0503020204020204" pitchFamily="34" charset="-122"/>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l" fontAlgn="ctr"/>
                      <a:r>
                        <a:rPr lang="zh-CN" altLang="en-US" sz="1300" b="0" i="0" u="none" strike="noStrike">
                          <a:solidFill>
                            <a:srgbClr val="000000"/>
                          </a:solidFill>
                          <a:effectLst/>
                          <a:latin typeface="微软雅黑" panose="020B0503020204020204" pitchFamily="34" charset="-122"/>
                          <a:ea typeface="微软雅黑" panose="020B0503020204020204" pitchFamily="34" charset="-122"/>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205662">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0.285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dirty="0">
                          <a:solidFill>
                            <a:srgbClr val="000000"/>
                          </a:solidFill>
                          <a:effectLst/>
                          <a:latin typeface="微软雅黑" panose="020B0503020204020204" pitchFamily="34" charset="-122"/>
                          <a:ea typeface="微软雅黑" panose="020B0503020204020204" pitchFamily="34" charset="-122"/>
                        </a:rPr>
                        <a:t>0.273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0.261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300" b="0" i="0" u="none" strike="noStrike">
                          <a:solidFill>
                            <a:srgbClr val="000000"/>
                          </a:solidFill>
                          <a:effectLst/>
                          <a:latin typeface="微软雅黑" panose="020B0503020204020204" pitchFamily="34" charset="-122"/>
                          <a:ea typeface="微软雅黑" panose="020B0503020204020204" pitchFamily="34" charset="-122"/>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0.289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0.276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0.263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l" fontAlgn="ctr"/>
                      <a:r>
                        <a:rPr lang="zh-CN" altLang="en-US" sz="1300" b="0" i="0" u="none" strike="noStrike">
                          <a:solidFill>
                            <a:srgbClr val="000000"/>
                          </a:solidFill>
                          <a:effectLst/>
                          <a:latin typeface="微软雅黑" panose="020B0503020204020204" pitchFamily="34" charset="-122"/>
                          <a:ea typeface="微软雅黑" panose="020B0503020204020204" pitchFamily="34" charset="-122"/>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4"/>
                  </a:ext>
                </a:extLst>
              </a:tr>
              <a:tr h="205662">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0.298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0.285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0.273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0.261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1.118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0.304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0.289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0.276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0.263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1.131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5"/>
                  </a:ext>
                </a:extLst>
              </a:tr>
              <a:tr h="205662">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0.340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0.326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dirty="0">
                          <a:solidFill>
                            <a:srgbClr val="000000"/>
                          </a:solidFill>
                          <a:effectLst/>
                          <a:latin typeface="微软雅黑" panose="020B0503020204020204" pitchFamily="34" charset="-122"/>
                          <a:ea typeface="微软雅黑" panose="020B0503020204020204" pitchFamily="34" charset="-122"/>
                        </a:rPr>
                        <a:t>0.312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0.298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1.275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0.352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0.335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0.319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0.304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1.310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6"/>
                  </a:ext>
                </a:extLst>
              </a:tr>
              <a:tr h="205662">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0.406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0.388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0.372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0.356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1.521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0.428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0.407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0.388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0.369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1.592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7"/>
                  </a:ext>
                </a:extLst>
              </a:tr>
              <a:tr h="205662">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30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0.424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0.406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0.388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0.372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1.589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0.449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0.428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0.407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0.388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1.672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8"/>
                  </a:ext>
                </a:extLst>
              </a:tr>
              <a:tr h="205662">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36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0.552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0.528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0.506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0.484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2.070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0.602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0.573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0.546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0.520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2.240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9"/>
                  </a:ext>
                </a:extLst>
              </a:tr>
              <a:tr h="205662">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0.658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0.630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0.603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0.577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2.468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0.731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0.696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0.663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0.632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2.723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10"/>
                  </a:ext>
                </a:extLst>
              </a:tr>
              <a:tr h="205662">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45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0.821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0.785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0.751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0.719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3.076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0.933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0.889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0.847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0.806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3.475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11"/>
                  </a:ext>
                </a:extLst>
              </a:tr>
              <a:tr h="205662">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50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1.022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0.978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0.936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0.896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3.833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1.191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1.135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1.080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1.029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4.435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12"/>
                  </a:ext>
                </a:extLst>
              </a:tr>
              <a:tr h="205662">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51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1.069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1.022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0.978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0.936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4.006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1.251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1.191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dirty="0">
                          <a:solidFill>
                            <a:srgbClr val="000000"/>
                          </a:solidFill>
                          <a:effectLst/>
                          <a:latin typeface="微软雅黑" panose="020B0503020204020204" pitchFamily="34" charset="-122"/>
                          <a:ea typeface="微软雅黑" panose="020B0503020204020204" pitchFamily="34" charset="-122"/>
                        </a:rPr>
                        <a:t>1.135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1.080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4.657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13"/>
                  </a:ext>
                </a:extLst>
              </a:tr>
              <a:tr h="205662">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56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1.332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1.274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1.219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1.167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4.992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dirty="0">
                          <a:solidFill>
                            <a:srgbClr val="000000"/>
                          </a:solidFill>
                          <a:effectLst/>
                          <a:latin typeface="微软雅黑" panose="020B0503020204020204" pitchFamily="34" charset="-122"/>
                          <a:ea typeface="微软雅黑" panose="020B0503020204020204" pitchFamily="34" charset="-122"/>
                        </a:rPr>
                        <a:t>1.596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1.520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1.448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1.379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5.944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14"/>
                  </a:ext>
                </a:extLst>
              </a:tr>
              <a:tr h="205662">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60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1.588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1.520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1.454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1.391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5.953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1.940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1.848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1.760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1.676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7.225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15"/>
                  </a:ext>
                </a:extLst>
              </a:tr>
              <a:tr h="205662">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64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1.894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1.812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1.734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1.659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7.099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2.359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2.246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2.139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2.037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8.782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16"/>
                  </a:ext>
                </a:extLst>
              </a:tr>
              <a:tr h="205662">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67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2.161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2.068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1.979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1.894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8.101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2.730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2.600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2.476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2.359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10.166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17"/>
                  </a:ext>
                </a:extLst>
              </a:tr>
              <a:tr h="205662">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70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2.466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2.360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2.258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2.161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dirty="0">
                          <a:solidFill>
                            <a:srgbClr val="000000"/>
                          </a:solidFill>
                          <a:effectLst/>
                          <a:latin typeface="微软雅黑" panose="020B0503020204020204" pitchFamily="34" charset="-122"/>
                          <a:ea typeface="微软雅黑" panose="020B0503020204020204" pitchFamily="34" charset="-122"/>
                        </a:rPr>
                        <a:t>9.245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3.161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3.010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2.867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a:solidFill>
                            <a:srgbClr val="000000"/>
                          </a:solidFill>
                          <a:effectLst/>
                          <a:latin typeface="微软雅黑" panose="020B0503020204020204" pitchFamily="34" charset="-122"/>
                          <a:ea typeface="微软雅黑" panose="020B0503020204020204" pitchFamily="34" charset="-122"/>
                        </a:rPr>
                        <a:t>2.730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en-US" altLang="zh-CN" sz="1300" b="0" i="0" u="none" strike="noStrike" dirty="0">
                          <a:solidFill>
                            <a:srgbClr val="000000"/>
                          </a:solidFill>
                          <a:effectLst/>
                          <a:latin typeface="微软雅黑" panose="020B0503020204020204" pitchFamily="34" charset="-122"/>
                          <a:ea typeface="微软雅黑" panose="020B0503020204020204" pitchFamily="34" charset="-122"/>
                        </a:rPr>
                        <a:t>11.768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18"/>
                  </a:ext>
                </a:extLst>
              </a:tr>
            </a:tbl>
          </a:graphicData>
        </a:graphic>
      </p:graphicFrame>
      <p:sp>
        <p:nvSpPr>
          <p:cNvPr id="2" name="TextBox 1"/>
          <p:cNvSpPr txBox="1"/>
          <p:nvPr/>
        </p:nvSpPr>
        <p:spPr>
          <a:xfrm>
            <a:off x="647888" y="908720"/>
            <a:ext cx="7840825" cy="1477328"/>
          </a:xfrm>
          <a:prstGeom prst="rect">
            <a:avLst/>
          </a:prstGeom>
          <a:noFill/>
        </p:spPr>
        <p:txBody>
          <a:bodyPr wrap="square" rtlCol="0">
            <a:spAutoFit/>
          </a:bodyPr>
          <a:lstStyle/>
          <a:p>
            <a:r>
              <a:rPr lang="zh-CN" altLang="en-US" dirty="0" smtClean="0">
                <a:latin typeface="微软雅黑" panose="020B0503020204020204" pitchFamily="34" charset="-122"/>
                <a:ea typeface="微软雅黑" panose="020B0503020204020204" pitchFamily="34" charset="-122"/>
              </a:rPr>
              <a:t>以</a:t>
            </a:r>
            <a:r>
              <a:rPr lang="en-US" altLang="zh-CN" dirty="0" smtClean="0">
                <a:latin typeface="微软雅黑" panose="020B0503020204020204" pitchFamily="34" charset="-122"/>
                <a:ea typeface="微软雅黑" panose="020B0503020204020204" pitchFamily="34" charset="-122"/>
              </a:rPr>
              <a:t>0</a:t>
            </a:r>
            <a:r>
              <a:rPr lang="zh-CN" altLang="en-US" dirty="0" smtClean="0">
                <a:latin typeface="微软雅黑" panose="020B0503020204020204" pitchFamily="34" charset="-122"/>
                <a:ea typeface="微软雅黑" panose="020B0503020204020204" pitchFamily="34" charset="-122"/>
              </a:rPr>
              <a:t>岁宝宝购买三年交产品为例，</a:t>
            </a:r>
            <a:r>
              <a:rPr lang="zh-CN" altLang="en-US" dirty="0">
                <a:latin typeface="微软雅黑" panose="020B0503020204020204" pitchFamily="34" charset="-122"/>
                <a:ea typeface="微软雅黑" panose="020B0503020204020204" pitchFamily="34" charset="-122"/>
              </a:rPr>
              <a:t>金</a:t>
            </a:r>
            <a:r>
              <a:rPr lang="zh-CN" altLang="en-US" dirty="0" smtClean="0">
                <a:latin typeface="微软雅黑" panose="020B0503020204020204" pitchFamily="34" charset="-122"/>
                <a:ea typeface="微软雅黑" panose="020B0503020204020204" pitchFamily="34" charset="-122"/>
              </a:rPr>
              <a:t>玺少儿较玺越少儿取消了祝寿金（</a:t>
            </a:r>
            <a:r>
              <a:rPr lang="en-US" altLang="zh-CN" dirty="0" smtClean="0">
                <a:latin typeface="微软雅黑" panose="020B0503020204020204" pitchFamily="34" charset="-122"/>
                <a:ea typeface="微软雅黑" panose="020B0503020204020204" pitchFamily="34" charset="-122"/>
              </a:rPr>
              <a:t>60/65/70</a:t>
            </a:r>
            <a:r>
              <a:rPr lang="zh-CN" altLang="en-US" dirty="0" smtClean="0">
                <a:latin typeface="微软雅黑" panose="020B0503020204020204" pitchFamily="34" charset="-122"/>
                <a:ea typeface="微软雅黑" panose="020B0503020204020204" pitchFamily="34" charset="-122"/>
              </a:rPr>
              <a:t>周岁），增加了教育金（</a:t>
            </a:r>
            <a:r>
              <a:rPr lang="en-US" altLang="zh-CN" dirty="0" smtClean="0">
                <a:latin typeface="微软雅黑" panose="020B0503020204020204" pitchFamily="34" charset="-122"/>
                <a:ea typeface="微软雅黑" panose="020B0503020204020204" pitchFamily="34" charset="-122"/>
              </a:rPr>
              <a:t>18-21</a:t>
            </a:r>
            <a:r>
              <a:rPr lang="zh-CN" altLang="en-US" dirty="0" smtClean="0">
                <a:latin typeface="微软雅黑" panose="020B0503020204020204" pitchFamily="34" charset="-122"/>
                <a:ea typeface="微软雅黑" panose="020B0503020204020204" pitchFamily="34" charset="-122"/>
              </a:rPr>
              <a:t>周岁），教育金合计一期保费，较玺越少儿祝寿金的三期保费要少，但教育金的优势在于能更早的进入聚财宝账户进行结算，以聚财宝中档</a:t>
            </a:r>
            <a:r>
              <a:rPr lang="en-US" altLang="zh-CN" dirty="0" smtClean="0">
                <a:latin typeface="微软雅黑" panose="020B0503020204020204" pitchFamily="34" charset="-122"/>
                <a:ea typeface="微软雅黑" panose="020B0503020204020204" pitchFamily="34" charset="-122"/>
              </a:rPr>
              <a:t>4.5%</a:t>
            </a:r>
            <a:r>
              <a:rPr lang="zh-CN" altLang="en-US" dirty="0" smtClean="0">
                <a:latin typeface="微软雅黑" panose="020B0503020204020204" pitchFamily="34" charset="-122"/>
                <a:ea typeface="微软雅黑" panose="020B0503020204020204" pitchFamily="34" charset="-122"/>
              </a:rPr>
              <a:t>演示为例，至</a:t>
            </a:r>
            <a:r>
              <a:rPr lang="en-US" altLang="zh-CN" dirty="0" smtClean="0">
                <a:latin typeface="微软雅黑" panose="020B0503020204020204" pitchFamily="34" charset="-122"/>
                <a:ea typeface="微软雅黑" panose="020B0503020204020204" pitchFamily="34" charset="-122"/>
              </a:rPr>
              <a:t>45</a:t>
            </a:r>
            <a:r>
              <a:rPr lang="zh-CN" altLang="en-US" dirty="0" smtClean="0">
                <a:latin typeface="微软雅黑" panose="020B0503020204020204" pitchFamily="34" charset="-122"/>
                <a:ea typeface="微软雅黑" panose="020B0503020204020204" pitchFamily="34" charset="-122"/>
              </a:rPr>
              <a:t>岁即可累积三期保费，至</a:t>
            </a:r>
            <a:r>
              <a:rPr lang="en-US" altLang="zh-CN" dirty="0" smtClean="0">
                <a:latin typeface="微软雅黑" panose="020B0503020204020204" pitchFamily="34" charset="-122"/>
                <a:ea typeface="微软雅黑" panose="020B0503020204020204" pitchFamily="34" charset="-122"/>
              </a:rPr>
              <a:t>60</a:t>
            </a:r>
            <a:r>
              <a:rPr lang="zh-CN" altLang="en-US" dirty="0" smtClean="0">
                <a:latin typeface="微软雅黑" panose="020B0503020204020204" pitchFamily="34" charset="-122"/>
                <a:ea typeface="微软雅黑" panose="020B0503020204020204" pitchFamily="34" charset="-122"/>
              </a:rPr>
              <a:t>岁可累积约</a:t>
            </a:r>
            <a:r>
              <a:rPr lang="en-US" altLang="zh-CN" dirty="0" smtClean="0">
                <a:latin typeface="微软雅黑" panose="020B0503020204020204" pitchFamily="34" charset="-122"/>
                <a:ea typeface="微软雅黑" panose="020B0503020204020204" pitchFamily="34" charset="-122"/>
              </a:rPr>
              <a:t>6</a:t>
            </a:r>
            <a:r>
              <a:rPr lang="zh-CN" altLang="en-US" dirty="0" smtClean="0">
                <a:latin typeface="微软雅黑" panose="020B0503020204020204" pitchFamily="34" charset="-122"/>
                <a:ea typeface="微软雅黑" panose="020B0503020204020204" pitchFamily="34" charset="-122"/>
              </a:rPr>
              <a:t>期保费，至</a:t>
            </a:r>
            <a:r>
              <a:rPr lang="en-US" altLang="zh-CN" dirty="0" smtClean="0">
                <a:latin typeface="微软雅黑" panose="020B0503020204020204" pitchFamily="34" charset="-122"/>
                <a:ea typeface="微软雅黑" panose="020B0503020204020204" pitchFamily="34" charset="-122"/>
              </a:rPr>
              <a:t>65</a:t>
            </a:r>
            <a:r>
              <a:rPr lang="zh-CN" altLang="en-US" dirty="0" smtClean="0">
                <a:latin typeface="微软雅黑" panose="020B0503020204020204" pitchFamily="34" charset="-122"/>
                <a:ea typeface="微软雅黑" panose="020B0503020204020204" pitchFamily="34" charset="-122"/>
              </a:rPr>
              <a:t>岁超过</a:t>
            </a:r>
            <a:r>
              <a:rPr lang="en-US" altLang="zh-CN" dirty="0" smtClean="0">
                <a:latin typeface="微软雅黑" panose="020B0503020204020204" pitchFamily="34" charset="-122"/>
                <a:ea typeface="微软雅黑" panose="020B0503020204020204" pitchFamily="34" charset="-122"/>
              </a:rPr>
              <a:t>7</a:t>
            </a:r>
            <a:r>
              <a:rPr lang="zh-CN" altLang="en-US" dirty="0" smtClean="0">
                <a:latin typeface="微软雅黑" panose="020B0503020204020204" pitchFamily="34" charset="-122"/>
                <a:ea typeface="微软雅黑" panose="020B0503020204020204" pitchFamily="34" charset="-122"/>
              </a:rPr>
              <a:t>期保费，至</a:t>
            </a:r>
            <a:r>
              <a:rPr lang="en-US" altLang="zh-CN" dirty="0" smtClean="0">
                <a:latin typeface="微软雅黑" panose="020B0503020204020204" pitchFamily="34" charset="-122"/>
                <a:ea typeface="微软雅黑" panose="020B0503020204020204" pitchFamily="34" charset="-122"/>
              </a:rPr>
              <a:t>70</a:t>
            </a:r>
            <a:r>
              <a:rPr lang="zh-CN" altLang="en-US" dirty="0" smtClean="0">
                <a:latin typeface="微软雅黑" panose="020B0503020204020204" pitchFamily="34" charset="-122"/>
                <a:ea typeface="微软雅黑" panose="020B0503020204020204" pitchFamily="34" charset="-122"/>
              </a:rPr>
              <a:t>岁可超过</a:t>
            </a:r>
            <a:r>
              <a:rPr lang="en-US" altLang="zh-CN" dirty="0" smtClean="0">
                <a:latin typeface="微软雅黑" panose="020B0503020204020204" pitchFamily="34" charset="-122"/>
                <a:ea typeface="微软雅黑" panose="020B0503020204020204" pitchFamily="34" charset="-122"/>
              </a:rPr>
              <a:t>9</a:t>
            </a:r>
            <a:r>
              <a:rPr lang="zh-CN" altLang="en-US" dirty="0" smtClean="0">
                <a:latin typeface="微软雅黑" panose="020B0503020204020204" pitchFamily="34" charset="-122"/>
                <a:ea typeface="微软雅黑" panose="020B0503020204020204" pitchFamily="34" charset="-122"/>
              </a:rPr>
              <a:t>期保费。</a:t>
            </a:r>
            <a:endParaRPr lang="zh-CN" altLang="en-US"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731754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49767" y="84571"/>
            <a:ext cx="3347391" cy="584775"/>
          </a:xfrm>
          <a:prstGeom prst="rect">
            <a:avLst/>
          </a:prstGeom>
          <a:noFill/>
        </p:spPr>
        <p:txBody>
          <a:bodyPr wrap="none" rtlCol="0">
            <a:spAutoFit/>
          </a:bodyPr>
          <a:lstStyle/>
          <a:p>
            <a:r>
              <a:rPr lang="zh-CN" altLang="en-US" sz="3200" b="1" dirty="0" smtClean="0">
                <a:solidFill>
                  <a:prstClr val="black"/>
                </a:solidFill>
                <a:latin typeface="微软雅黑" panose="020B0503020204020204" pitchFamily="34" charset="-122"/>
                <a:ea typeface="微软雅黑" panose="020B0503020204020204" pitchFamily="34" charset="-122"/>
              </a:rPr>
              <a:t>金玺少儿（</a:t>
            </a:r>
            <a:r>
              <a:rPr lang="en-US" altLang="zh-CN" sz="3200" b="1" dirty="0" smtClean="0">
                <a:solidFill>
                  <a:prstClr val="black"/>
                </a:solidFill>
                <a:latin typeface="微软雅黑" panose="020B0503020204020204" pitchFamily="34" charset="-122"/>
                <a:ea typeface="微软雅黑" panose="020B0503020204020204" pitchFamily="34" charset="-122"/>
              </a:rPr>
              <a:t>5/5</a:t>
            </a:r>
            <a:r>
              <a:rPr lang="zh-CN" altLang="en-US" sz="3200" b="1" dirty="0" smtClean="0">
                <a:solidFill>
                  <a:prstClr val="black"/>
                </a:solidFill>
                <a:latin typeface="微软雅黑" panose="020B0503020204020204" pitchFamily="34" charset="-122"/>
                <a:ea typeface="微软雅黑" panose="020B0503020204020204" pitchFamily="34" charset="-122"/>
              </a:rPr>
              <a:t>）</a:t>
            </a:r>
            <a:endParaRPr lang="zh-CN" altLang="en-US" sz="3200" b="1" dirty="0">
              <a:solidFill>
                <a:prstClr val="black"/>
              </a:solidFill>
              <a:latin typeface="微软雅黑" panose="020B0503020204020204" pitchFamily="34" charset="-122"/>
              <a:ea typeface="微软雅黑" panose="020B0503020204020204" pitchFamily="34" charset="-122"/>
            </a:endParaRPr>
          </a:p>
        </p:txBody>
      </p:sp>
      <p:cxnSp>
        <p:nvCxnSpPr>
          <p:cNvPr id="40" name="直接连接符 39"/>
          <p:cNvCxnSpPr/>
          <p:nvPr/>
        </p:nvCxnSpPr>
        <p:spPr>
          <a:xfrm>
            <a:off x="149767" y="713151"/>
            <a:ext cx="8728861" cy="0"/>
          </a:xfrm>
          <a:prstGeom prst="line">
            <a:avLst/>
          </a:prstGeom>
          <a:ln w="6350">
            <a:gradFill flip="none" rotWithShape="1">
              <a:gsLst>
                <a:gs pos="0">
                  <a:srgbClr val="FF6600"/>
                </a:gs>
                <a:gs pos="76000">
                  <a:srgbClr val="FF6600"/>
                </a:gs>
                <a:gs pos="100000">
                  <a:srgbClr val="FF6600">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149768" y="742962"/>
            <a:ext cx="8728861" cy="59371"/>
          </a:xfrm>
          <a:prstGeom prst="rect">
            <a:avLst/>
          </a:prstGeom>
          <a:gradFill flip="none" rotWithShape="1">
            <a:gsLst>
              <a:gs pos="76000">
                <a:srgbClr val="FF6600"/>
              </a:gs>
              <a:gs pos="0">
                <a:srgbClr val="FF6600"/>
              </a:gs>
              <a:gs pos="100000">
                <a:srgbClr val="FF66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33">
              <a:defRPr/>
            </a:pPr>
            <a:endParaRPr lang="zh-CN" altLang="en-US">
              <a:solidFill>
                <a:prstClr val="white"/>
              </a:solidFill>
              <a:latin typeface="Times New Roman" panose="02020603050405020304" pitchFamily="18" charset="0"/>
              <a:ea typeface="微软雅黑" panose="020B0503020204020204" pitchFamily="34" charset="-122"/>
            </a:endParaRPr>
          </a:p>
        </p:txBody>
      </p:sp>
      <p:graphicFrame>
        <p:nvGraphicFramePr>
          <p:cNvPr id="3" name="表格 2"/>
          <p:cNvGraphicFramePr>
            <a:graphicFrameLocks noGrp="1"/>
          </p:cNvGraphicFramePr>
          <p:nvPr>
            <p:extLst>
              <p:ext uri="{D42A27DB-BD31-4B8C-83A1-F6EECF244321}">
                <p14:modId xmlns:p14="http://schemas.microsoft.com/office/powerpoint/2010/main" val="1160853214"/>
              </p:ext>
            </p:extLst>
          </p:nvPr>
        </p:nvGraphicFramePr>
        <p:xfrm>
          <a:off x="4" y="1834987"/>
          <a:ext cx="9143996" cy="5032438"/>
        </p:xfrm>
        <a:graphic>
          <a:graphicData uri="http://schemas.openxmlformats.org/drawingml/2006/table">
            <a:tbl>
              <a:tblPr/>
              <a:tblGrid>
                <a:gridCol w="519873">
                  <a:extLst>
                    <a:ext uri="{9D8B030D-6E8A-4147-A177-3AD203B41FA5}">
                      <a16:colId xmlns:a16="http://schemas.microsoft.com/office/drawing/2014/main" xmlns="" val="20000"/>
                    </a:ext>
                  </a:extLst>
                </a:gridCol>
                <a:gridCol w="459823">
                  <a:extLst>
                    <a:ext uri="{9D8B030D-6E8A-4147-A177-3AD203B41FA5}">
                      <a16:colId xmlns:a16="http://schemas.microsoft.com/office/drawing/2014/main" xmlns="" val="20001"/>
                    </a:ext>
                  </a:extLst>
                </a:gridCol>
                <a:gridCol w="519873">
                  <a:extLst>
                    <a:ext uri="{9D8B030D-6E8A-4147-A177-3AD203B41FA5}">
                      <a16:colId xmlns:a16="http://schemas.microsoft.com/office/drawing/2014/main" xmlns="" val="20002"/>
                    </a:ext>
                  </a:extLst>
                </a:gridCol>
                <a:gridCol w="399773">
                  <a:extLst>
                    <a:ext uri="{9D8B030D-6E8A-4147-A177-3AD203B41FA5}">
                      <a16:colId xmlns:a16="http://schemas.microsoft.com/office/drawing/2014/main" xmlns="" val="20003"/>
                    </a:ext>
                  </a:extLst>
                </a:gridCol>
                <a:gridCol w="645315">
                  <a:extLst>
                    <a:ext uri="{9D8B030D-6E8A-4147-A177-3AD203B41FA5}">
                      <a16:colId xmlns:a16="http://schemas.microsoft.com/office/drawing/2014/main" xmlns="" val="20004"/>
                    </a:ext>
                  </a:extLst>
                </a:gridCol>
                <a:gridCol w="639973">
                  <a:extLst>
                    <a:ext uri="{9D8B030D-6E8A-4147-A177-3AD203B41FA5}">
                      <a16:colId xmlns:a16="http://schemas.microsoft.com/office/drawing/2014/main" xmlns="" val="20005"/>
                    </a:ext>
                  </a:extLst>
                </a:gridCol>
                <a:gridCol w="639973">
                  <a:extLst>
                    <a:ext uri="{9D8B030D-6E8A-4147-A177-3AD203B41FA5}">
                      <a16:colId xmlns:a16="http://schemas.microsoft.com/office/drawing/2014/main" xmlns="" val="20006"/>
                    </a:ext>
                  </a:extLst>
                </a:gridCol>
                <a:gridCol w="760074">
                  <a:extLst>
                    <a:ext uri="{9D8B030D-6E8A-4147-A177-3AD203B41FA5}">
                      <a16:colId xmlns:a16="http://schemas.microsoft.com/office/drawing/2014/main" xmlns="" val="20007"/>
                    </a:ext>
                  </a:extLst>
                </a:gridCol>
                <a:gridCol w="519873">
                  <a:extLst>
                    <a:ext uri="{9D8B030D-6E8A-4147-A177-3AD203B41FA5}">
                      <a16:colId xmlns:a16="http://schemas.microsoft.com/office/drawing/2014/main" xmlns="" val="20008"/>
                    </a:ext>
                  </a:extLst>
                </a:gridCol>
                <a:gridCol w="599940">
                  <a:extLst>
                    <a:ext uri="{9D8B030D-6E8A-4147-A177-3AD203B41FA5}">
                      <a16:colId xmlns:a16="http://schemas.microsoft.com/office/drawing/2014/main" xmlns="" val="20009"/>
                    </a:ext>
                  </a:extLst>
                </a:gridCol>
                <a:gridCol w="599940">
                  <a:extLst>
                    <a:ext uri="{9D8B030D-6E8A-4147-A177-3AD203B41FA5}">
                      <a16:colId xmlns:a16="http://schemas.microsoft.com/office/drawing/2014/main" xmlns="" val="20010"/>
                    </a:ext>
                  </a:extLst>
                </a:gridCol>
                <a:gridCol w="599940">
                  <a:extLst>
                    <a:ext uri="{9D8B030D-6E8A-4147-A177-3AD203B41FA5}">
                      <a16:colId xmlns:a16="http://schemas.microsoft.com/office/drawing/2014/main" xmlns="" val="20011"/>
                    </a:ext>
                  </a:extLst>
                </a:gridCol>
                <a:gridCol w="399773">
                  <a:extLst>
                    <a:ext uri="{9D8B030D-6E8A-4147-A177-3AD203B41FA5}">
                      <a16:colId xmlns:a16="http://schemas.microsoft.com/office/drawing/2014/main" xmlns="" val="20012"/>
                    </a:ext>
                  </a:extLst>
                </a:gridCol>
                <a:gridCol w="639973">
                  <a:extLst>
                    <a:ext uri="{9D8B030D-6E8A-4147-A177-3AD203B41FA5}">
                      <a16:colId xmlns:a16="http://schemas.microsoft.com/office/drawing/2014/main" xmlns="" val="20013"/>
                    </a:ext>
                  </a:extLst>
                </a:gridCol>
                <a:gridCol w="599940">
                  <a:extLst>
                    <a:ext uri="{9D8B030D-6E8A-4147-A177-3AD203B41FA5}">
                      <a16:colId xmlns:a16="http://schemas.microsoft.com/office/drawing/2014/main" xmlns="" val="20014"/>
                    </a:ext>
                  </a:extLst>
                </a:gridCol>
                <a:gridCol w="599940">
                  <a:extLst>
                    <a:ext uri="{9D8B030D-6E8A-4147-A177-3AD203B41FA5}">
                      <a16:colId xmlns:a16="http://schemas.microsoft.com/office/drawing/2014/main" xmlns="" val="20015"/>
                    </a:ext>
                  </a:extLst>
                </a:gridCol>
              </a:tblGrid>
              <a:tr h="179925">
                <a:tc rowSpan="2">
                  <a:txBody>
                    <a:bodyPr/>
                    <a:lstStyle/>
                    <a:p>
                      <a:pPr algn="ctr" fontAlgn="ct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保单年度</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rowSpan="2">
                  <a:txBody>
                    <a:bodyPr/>
                    <a:lstStyle/>
                    <a:p>
                      <a:pPr algn="ctr" fontAlgn="ct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期</a:t>
                      </a:r>
                      <a:r>
                        <a:rPr lang="zh-CN" altLang="en-US" sz="900" b="1" i="0" u="none" strike="noStrike" dirty="0" smtClean="0">
                          <a:solidFill>
                            <a:srgbClr val="333333"/>
                          </a:solidFill>
                          <a:effectLst/>
                          <a:latin typeface="微软雅黑" panose="020B0503020204020204" pitchFamily="34" charset="-122"/>
                          <a:ea typeface="微软雅黑" panose="020B0503020204020204" pitchFamily="34" charset="-122"/>
                        </a:rPr>
                        <a:t>交</a:t>
                      </a:r>
                      <a:endParaRPr lang="en-US" altLang="zh-CN" sz="900" b="1" i="0" u="none" strike="noStrike" dirty="0" smtClean="0">
                        <a:solidFill>
                          <a:srgbClr val="333333"/>
                        </a:solidFill>
                        <a:effectLst/>
                        <a:latin typeface="微软雅黑" panose="020B0503020204020204" pitchFamily="34" charset="-122"/>
                        <a:ea typeface="微软雅黑" panose="020B0503020204020204" pitchFamily="34" charset="-122"/>
                      </a:endParaRPr>
                    </a:p>
                    <a:p>
                      <a:pPr algn="ctr" fontAlgn="ctr"/>
                      <a:r>
                        <a:rPr lang="zh-CN" altLang="en-US" sz="900" b="1" i="0" u="none" strike="noStrike" dirty="0" smtClean="0">
                          <a:solidFill>
                            <a:srgbClr val="333333"/>
                          </a:solidFill>
                          <a:effectLst/>
                          <a:latin typeface="微软雅黑" panose="020B0503020204020204" pitchFamily="34" charset="-122"/>
                          <a:ea typeface="微软雅黑" panose="020B0503020204020204" pitchFamily="34" charset="-122"/>
                        </a:rPr>
                        <a:t>保</a:t>
                      </a: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险费</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rowSpan="2">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累计交纳</a:t>
                      </a:r>
                      <a:br>
                        <a:rPr lang="zh-CN" altLang="en-US" sz="900" b="1" i="0" u="none" strike="noStrike">
                          <a:solidFill>
                            <a:srgbClr val="333333"/>
                          </a:solidFill>
                          <a:effectLst/>
                          <a:latin typeface="微软雅黑" panose="020B0503020204020204" pitchFamily="34" charset="-122"/>
                          <a:ea typeface="微软雅黑" panose="020B0503020204020204" pitchFamily="34" charset="-122"/>
                        </a:rPr>
                      </a:b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保险费</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rowSpan="2">
                  <a:txBody>
                    <a:bodyPr/>
                    <a:lstStyle/>
                    <a:p>
                      <a:pPr algn="ctr" fontAlgn="ct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当</a:t>
                      </a:r>
                      <a:r>
                        <a:rPr lang="zh-CN" altLang="en-US" sz="900" b="1" i="0" u="none" strike="noStrike" dirty="0" smtClean="0">
                          <a:solidFill>
                            <a:srgbClr val="333333"/>
                          </a:solidFill>
                          <a:effectLst/>
                          <a:latin typeface="微软雅黑" panose="020B0503020204020204" pitchFamily="34" charset="-122"/>
                          <a:ea typeface="微软雅黑" panose="020B0503020204020204" pitchFamily="34" charset="-122"/>
                        </a:rPr>
                        <a:t>年</a:t>
                      </a:r>
                      <a:endParaRPr lang="en-US" altLang="zh-CN" sz="900" b="1" i="0" u="none" strike="noStrike" dirty="0" smtClean="0">
                        <a:solidFill>
                          <a:srgbClr val="333333"/>
                        </a:solidFill>
                        <a:effectLst/>
                        <a:latin typeface="微软雅黑" panose="020B0503020204020204" pitchFamily="34" charset="-122"/>
                        <a:ea typeface="微软雅黑" panose="020B0503020204020204" pitchFamily="34" charset="-122"/>
                      </a:endParaRPr>
                    </a:p>
                    <a:p>
                      <a:pPr algn="ctr" fontAlgn="ctr"/>
                      <a:r>
                        <a:rPr lang="zh-CN" altLang="en-US" sz="900" b="1" i="0" u="none" strike="noStrike" dirty="0" smtClean="0">
                          <a:solidFill>
                            <a:srgbClr val="333333"/>
                          </a:solidFill>
                          <a:effectLst/>
                          <a:latin typeface="微软雅黑" panose="020B0503020204020204" pitchFamily="34" charset="-122"/>
                          <a:ea typeface="微软雅黑" panose="020B0503020204020204" pitchFamily="34" charset="-122"/>
                        </a:rPr>
                        <a:t>生</a:t>
                      </a: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存金</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gridSpan="4">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中</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rowSpan="2">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现金价值</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gridSpan="4">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中</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rowSpan="2">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生存总利益</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rowSpan="2">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意外身故</a:t>
                      </a:r>
                      <a:br>
                        <a:rPr lang="zh-CN" altLang="en-US" sz="900" b="1" i="0" u="none" strike="noStrike">
                          <a:solidFill>
                            <a:srgbClr val="333333"/>
                          </a:solidFill>
                          <a:effectLst/>
                          <a:latin typeface="微软雅黑" panose="020B0503020204020204" pitchFamily="34" charset="-122"/>
                          <a:ea typeface="微软雅黑" panose="020B0503020204020204" pitchFamily="34" charset="-122"/>
                        </a:rPr>
                      </a:b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总利益</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rowSpan="2">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疾病身故</a:t>
                      </a:r>
                      <a:br>
                        <a:rPr lang="zh-CN" altLang="en-US" sz="900" b="1" i="0" u="none" strike="noStrike">
                          <a:solidFill>
                            <a:srgbClr val="333333"/>
                          </a:solidFill>
                          <a:effectLst/>
                          <a:latin typeface="微软雅黑" panose="020B0503020204020204" pitchFamily="34" charset="-122"/>
                          <a:ea typeface="微软雅黑" panose="020B0503020204020204" pitchFamily="34" charset="-122"/>
                        </a:rPr>
                      </a:b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总利益</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extLst>
                  <a:ext uri="{0D108BD9-81ED-4DB2-BD59-A6C34878D82A}">
                    <a16:rowId xmlns:a16="http://schemas.microsoft.com/office/drawing/2014/main" xmlns="" val="10000"/>
                  </a:ext>
                </a:extLst>
              </a:tr>
              <a:tr h="534313">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当年红利</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当年转入</a:t>
                      </a:r>
                      <a:br>
                        <a:rPr lang="zh-CN" altLang="en-US" sz="900" b="1" i="0" u="none" strike="noStrike">
                          <a:solidFill>
                            <a:srgbClr val="333333"/>
                          </a:solidFill>
                          <a:effectLst/>
                          <a:latin typeface="微软雅黑" panose="020B0503020204020204" pitchFamily="34" charset="-122"/>
                          <a:ea typeface="微软雅黑" panose="020B0503020204020204" pitchFamily="34" charset="-122"/>
                        </a:rPr>
                      </a:b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万能保险费</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a:txBody>
                    <a:bodyPr/>
                    <a:lstStyle/>
                    <a:p>
                      <a:pPr algn="ctr" fontAlgn="ct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累计转入</a:t>
                      </a:r>
                      <a:b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b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万能保险费</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a:txBody>
                    <a:bodyPr/>
                    <a:lstStyle/>
                    <a:p>
                      <a:pPr algn="ctr" fontAlgn="ct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当年进入</a:t>
                      </a:r>
                      <a:b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b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万能账户价值</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vMerge="1">
                  <a:txBody>
                    <a:bodyPr/>
                    <a:lstStyle/>
                    <a:p>
                      <a:endParaRPr lang="zh-CN" altLang="en-US"/>
                    </a:p>
                  </a:txBody>
                  <a:tcPr/>
                </a:tc>
                <a:tc>
                  <a:txBody>
                    <a:bodyPr/>
                    <a:lstStyle/>
                    <a:p>
                      <a:pPr algn="ctr" fontAlgn="ctr"/>
                      <a:r>
                        <a:rPr lang="zh-CN" altLang="en-US" sz="900" b="1" i="0" u="none" strike="noStrike">
                          <a:solidFill>
                            <a:srgbClr val="000000"/>
                          </a:solidFill>
                          <a:effectLst/>
                          <a:latin typeface="微软雅黑" panose="020B0503020204020204" pitchFamily="34" charset="-122"/>
                          <a:ea typeface="微软雅黑" panose="020B0503020204020204" pitchFamily="34" charset="-122"/>
                        </a:rPr>
                        <a:t>万能账</a:t>
                      </a:r>
                      <a:br>
                        <a:rPr lang="zh-CN" altLang="en-US" sz="900" b="1" i="0" u="none" strike="noStrike">
                          <a:solidFill>
                            <a:srgbClr val="000000"/>
                          </a:solidFill>
                          <a:effectLst/>
                          <a:latin typeface="微软雅黑" panose="020B0503020204020204" pitchFamily="34" charset="-122"/>
                          <a:ea typeface="微软雅黑" panose="020B0503020204020204" pitchFamily="34" charset="-122"/>
                        </a:rPr>
                      </a:br>
                      <a:r>
                        <a:rPr lang="zh-CN" altLang="en-US" sz="900" b="1" i="0" u="none" strike="noStrike">
                          <a:solidFill>
                            <a:srgbClr val="000000"/>
                          </a:solidFill>
                          <a:effectLst/>
                          <a:latin typeface="微软雅黑" panose="020B0503020204020204" pitchFamily="34" charset="-122"/>
                          <a:ea typeface="微软雅黑" panose="020B0503020204020204" pitchFamily="34" charset="-122"/>
                        </a:rPr>
                        <a:t>户价值</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a:txBody>
                    <a:bodyPr/>
                    <a:lstStyle/>
                    <a:p>
                      <a:pPr algn="ctr" fontAlgn="ctr"/>
                      <a:r>
                        <a:rPr lang="zh-CN" altLang="en-US" sz="900" b="1" i="0" u="none" strike="noStrike">
                          <a:solidFill>
                            <a:srgbClr val="000000"/>
                          </a:solidFill>
                          <a:effectLst/>
                          <a:latin typeface="微软雅黑" panose="020B0503020204020204" pitchFamily="34" charset="-122"/>
                          <a:ea typeface="微软雅黑" panose="020B0503020204020204" pitchFamily="34" charset="-122"/>
                        </a:rPr>
                        <a:t>万能身</a:t>
                      </a:r>
                      <a:br>
                        <a:rPr lang="zh-CN" altLang="en-US" sz="900" b="1" i="0" u="none" strike="noStrike">
                          <a:solidFill>
                            <a:srgbClr val="000000"/>
                          </a:solidFill>
                          <a:effectLst/>
                          <a:latin typeface="微软雅黑" panose="020B0503020204020204" pitchFamily="34" charset="-122"/>
                          <a:ea typeface="微软雅黑" panose="020B0503020204020204" pitchFamily="34" charset="-122"/>
                        </a:rPr>
                      </a:br>
                      <a:r>
                        <a:rPr lang="zh-CN" altLang="en-US" sz="900" b="1" i="0" u="none" strike="noStrike">
                          <a:solidFill>
                            <a:srgbClr val="000000"/>
                          </a:solidFill>
                          <a:effectLst/>
                          <a:latin typeface="微软雅黑" panose="020B0503020204020204" pitchFamily="34" charset="-122"/>
                          <a:ea typeface="微软雅黑" panose="020B0503020204020204" pitchFamily="34" charset="-122"/>
                        </a:rPr>
                        <a:t>故保险金</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a:txBody>
                    <a:bodyPr/>
                    <a:lstStyle/>
                    <a:p>
                      <a:pPr algn="ctr" fontAlgn="ctr"/>
                      <a:r>
                        <a:rPr lang="zh-CN" altLang="en-US" sz="900" b="1" i="0" u="none" strike="noStrike" dirty="0">
                          <a:solidFill>
                            <a:srgbClr val="000000"/>
                          </a:solidFill>
                          <a:effectLst/>
                          <a:latin typeface="微软雅黑" panose="020B0503020204020204" pitchFamily="34" charset="-122"/>
                          <a:ea typeface="微软雅黑" panose="020B0503020204020204" pitchFamily="34" charset="-122"/>
                        </a:rPr>
                        <a:t>万能账户</a:t>
                      </a:r>
                      <a:br>
                        <a:rPr lang="zh-CN" altLang="en-US" sz="900" b="1" i="0" u="none" strike="noStrike" dirty="0">
                          <a:solidFill>
                            <a:srgbClr val="000000"/>
                          </a:solidFill>
                          <a:effectLst/>
                          <a:latin typeface="微软雅黑" panose="020B0503020204020204" pitchFamily="34" charset="-122"/>
                          <a:ea typeface="微软雅黑" panose="020B0503020204020204" pitchFamily="34" charset="-122"/>
                        </a:rPr>
                      </a:br>
                      <a:r>
                        <a:rPr lang="zh-CN" altLang="en-US" sz="900" b="1" i="0" u="none" strike="noStrike" dirty="0">
                          <a:solidFill>
                            <a:srgbClr val="000000"/>
                          </a:solidFill>
                          <a:effectLst/>
                          <a:latin typeface="微软雅黑" panose="020B0503020204020204" pitchFamily="34" charset="-122"/>
                          <a:ea typeface="微软雅黑" panose="020B0503020204020204" pitchFamily="34" charset="-122"/>
                        </a:rPr>
                        <a:t>现金价值</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a:txBody>
                    <a:bodyPr/>
                    <a:lstStyle/>
                    <a:p>
                      <a:pPr algn="ctr" fontAlgn="ctr"/>
                      <a:r>
                        <a:rPr lang="zh-CN" altLang="en-US" sz="900" b="1" i="0" u="none" strike="noStrike">
                          <a:solidFill>
                            <a:srgbClr val="000000"/>
                          </a:solidFill>
                          <a:effectLst/>
                          <a:latin typeface="微软雅黑" panose="020B0503020204020204" pitchFamily="34" charset="-122"/>
                          <a:ea typeface="微软雅黑" panose="020B0503020204020204" pitchFamily="34" charset="-122"/>
                        </a:rPr>
                        <a:t>万能退</a:t>
                      </a:r>
                      <a:br>
                        <a:rPr lang="zh-CN" altLang="en-US" sz="900" b="1" i="0" u="none" strike="noStrike">
                          <a:solidFill>
                            <a:srgbClr val="000000"/>
                          </a:solidFill>
                          <a:effectLst/>
                          <a:latin typeface="微软雅黑" panose="020B0503020204020204" pitchFamily="34" charset="-122"/>
                          <a:ea typeface="微软雅黑" panose="020B0503020204020204" pitchFamily="34" charset="-122"/>
                        </a:rPr>
                      </a:br>
                      <a:r>
                        <a:rPr lang="zh-CN" altLang="en-US" sz="900" b="1" i="0" u="none" strike="noStrike">
                          <a:solidFill>
                            <a:srgbClr val="000000"/>
                          </a:solidFill>
                          <a:effectLst/>
                          <a:latin typeface="微软雅黑" panose="020B0503020204020204" pitchFamily="34" charset="-122"/>
                          <a:ea typeface="微软雅黑" panose="020B0503020204020204" pitchFamily="34" charset="-122"/>
                        </a:rPr>
                        <a:t>保费用</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extLst>
                  <a:ext uri="{0D108BD9-81ED-4DB2-BD59-A6C34878D82A}">
                    <a16:rowId xmlns:a16="http://schemas.microsoft.com/office/drawing/2014/main" xmlns="" val="10001"/>
                  </a:ext>
                </a:extLst>
              </a:tr>
              <a:tr h="17992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100000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1054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1054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1054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1142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54017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1146</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1154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1112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55129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101154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101154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17992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100000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2355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2355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3409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2331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122121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3531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3531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3460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125580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203531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203531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17992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100000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3688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3688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7097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3651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208289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7344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7344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7270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215560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307344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307344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17992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3779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3779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10877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3741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216175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11423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11423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11308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227483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311423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311423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r h="17992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50000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3873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53873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64750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53334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174366</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65282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15782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64629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653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238995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315782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315782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6"/>
                  </a:ext>
                </a:extLst>
              </a:tr>
              <a:tr h="17992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50000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3271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53271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118021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53386</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130962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121667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71519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121667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252629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371519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371519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7"/>
                  </a:ext>
                </a:extLst>
              </a:tr>
              <a:tr h="17992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2094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2654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4749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122770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5234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133803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132490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129884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132490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266293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429884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429884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8"/>
                  </a:ext>
                </a:extLst>
              </a:tr>
              <a:tr h="17992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2094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2691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4785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127555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4785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136755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143361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141240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143361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280116</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441240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441240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9"/>
                  </a:ext>
                </a:extLst>
              </a:tr>
              <a:tr h="17992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2094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2728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4822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132377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4822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159885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154769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152648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154769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314654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452648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452648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0"/>
                  </a:ext>
                </a:extLst>
              </a:tr>
              <a:tr h="17992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2094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2767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4861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137238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4861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194375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166740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164618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166740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361115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464618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464618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1"/>
                  </a:ext>
                </a:extLst>
              </a:tr>
              <a:tr h="17992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25000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3111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28111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200540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27882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197126</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308933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284131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308933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506058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584131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584131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xmlns="" val="10012"/>
                  </a:ext>
                </a:extLst>
              </a:tr>
              <a:tr h="17992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25000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2840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27840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228381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27843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177203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350968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325937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350968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528171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625937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625937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3"/>
                  </a:ext>
                </a:extLst>
              </a:tr>
              <a:tr h="17992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25000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2562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27562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255943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27565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156751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394656</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369628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394656</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551407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669628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669628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4"/>
                  </a:ext>
                </a:extLst>
              </a:tr>
              <a:tr h="17992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25000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2277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27277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283220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27280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135754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440067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415041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440067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575820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715041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715041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5"/>
                  </a:ext>
                </a:extLst>
              </a:tr>
              <a:tr h="17992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2094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1985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4079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287299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4311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137102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464594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462248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464594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601697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762248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762248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6"/>
                  </a:ext>
                </a:extLst>
              </a:tr>
              <a:tr h="17992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2094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2152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4246</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320660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4246</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149115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704667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702552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704667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853782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1002552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1002552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7"/>
                  </a:ext>
                </a:extLst>
              </a:tr>
              <a:tr h="17992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40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2094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2411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4505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364495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4505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167435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1158188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1156069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1158188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1325623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1456069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1456069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8"/>
                  </a:ext>
                </a:extLst>
              </a:tr>
              <a:tr h="17992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50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2094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2737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4831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411283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4831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189357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1872464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1870343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1872464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2061821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2170343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2170343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9"/>
                  </a:ext>
                </a:extLst>
              </a:tr>
              <a:tr h="17992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60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2094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3111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5205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461617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5205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214505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2996085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2993960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2996085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3210591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3293960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3293960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20"/>
                  </a:ext>
                </a:extLst>
              </a:tr>
              <a:tr h="17992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70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2094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3568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5663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516118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5662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241747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4761893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4759764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4761893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5003640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5059764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5059764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21"/>
                  </a:ext>
                </a:extLst>
              </a:tr>
              <a:tr h="17992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80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2094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4032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6126</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575369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6126</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265008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7534763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7532629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7534763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7799770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7832629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7832629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22"/>
                  </a:ext>
                </a:extLst>
              </a:tr>
              <a:tr h="17992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90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2094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4349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6443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638528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6443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281001</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11884726</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11882588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11884726</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12165727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12182588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12182588</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23"/>
                  </a:ext>
                </a:extLst>
              </a:tr>
              <a:tr h="17992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2094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4476</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6570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703826</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6570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290397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18703815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18701676</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18703815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18994212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19001676</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19001676</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24"/>
                  </a:ext>
                </a:extLst>
              </a:tr>
              <a:tr h="17992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105</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2094</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4243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6337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736313</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6339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296182</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23448997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23446859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23448997</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0</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23745179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23746859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23746859</a:t>
                      </a:r>
                    </a:p>
                  </a:txBody>
                  <a:tcPr marL="2114" marR="2114" marT="21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25"/>
                  </a:ext>
                </a:extLst>
              </a:tr>
            </a:tbl>
          </a:graphicData>
        </a:graphic>
      </p:graphicFrame>
      <p:sp>
        <p:nvSpPr>
          <p:cNvPr id="6" name="TextBox 5"/>
          <p:cNvSpPr txBox="1"/>
          <p:nvPr/>
        </p:nvSpPr>
        <p:spPr>
          <a:xfrm>
            <a:off x="149768" y="817858"/>
            <a:ext cx="7154523" cy="1015663"/>
          </a:xfrm>
          <a:prstGeom prst="rect">
            <a:avLst/>
          </a:prstGeom>
          <a:noFill/>
        </p:spPr>
        <p:txBody>
          <a:bodyPr wrap="none" rtlCol="0">
            <a:spAutoFit/>
          </a:bodyPr>
          <a:lstStyle/>
          <a:p>
            <a:r>
              <a:rPr lang="en-US" altLang="zh-CN" sz="1200" dirty="0" smtClean="0">
                <a:latin typeface="微软雅黑" panose="020B0503020204020204" pitchFamily="34" charset="-122"/>
                <a:ea typeface="微软雅黑" panose="020B0503020204020204" pitchFamily="34" charset="-122"/>
              </a:rPr>
              <a:t>XX</a:t>
            </a:r>
            <a:r>
              <a:rPr lang="zh-CN" altLang="en-US" sz="1200" dirty="0" smtClean="0">
                <a:latin typeface="微软雅黑" panose="020B0503020204020204" pitchFamily="34" charset="-122"/>
                <a:ea typeface="微软雅黑" panose="020B0503020204020204" pitchFamily="34" charset="-122"/>
              </a:rPr>
              <a:t>保险费：依照合同条款需要缴纳的；</a:t>
            </a:r>
            <a:r>
              <a:rPr lang="zh-CN" altLang="en-US" sz="1200" dirty="0">
                <a:latin typeface="微软雅黑" panose="020B0503020204020204" pitchFamily="34" charset="-122"/>
                <a:ea typeface="微软雅黑" panose="020B0503020204020204" pitchFamily="34" charset="-122"/>
              </a:rPr>
              <a:t>例</a:t>
            </a:r>
            <a:r>
              <a:rPr lang="zh-CN" altLang="en-US" sz="1200" dirty="0" smtClean="0">
                <a:latin typeface="微软雅黑" panose="020B0503020204020204" pitchFamily="34" charset="-122"/>
                <a:ea typeface="微软雅黑" panose="020B0503020204020204" pitchFamily="34" charset="-122"/>
              </a:rPr>
              <a:t>如：期交保险费、转入保险费；   </a:t>
            </a:r>
            <a:endParaRPr lang="en-US" altLang="zh-CN" sz="1200" dirty="0" smtClean="0">
              <a:latin typeface="微软雅黑" panose="020B0503020204020204" pitchFamily="34" charset="-122"/>
              <a:ea typeface="微软雅黑" panose="020B0503020204020204" pitchFamily="34" charset="-122"/>
            </a:endParaRPr>
          </a:p>
          <a:p>
            <a:r>
              <a:rPr lang="en-US" altLang="zh-CN" sz="1200" dirty="0" smtClean="0">
                <a:latin typeface="微软雅黑" panose="020B0503020204020204" pitchFamily="34" charset="-122"/>
                <a:ea typeface="微软雅黑" panose="020B0503020204020204" pitchFamily="34" charset="-122"/>
              </a:rPr>
              <a:t>XX</a:t>
            </a:r>
            <a:r>
              <a:rPr lang="zh-CN" altLang="en-US" sz="1200" dirty="0" smtClean="0">
                <a:latin typeface="微软雅黑" panose="020B0503020204020204" pitchFamily="34" charset="-122"/>
                <a:ea typeface="微软雅黑" panose="020B0503020204020204" pitchFamily="34" charset="-122"/>
              </a:rPr>
              <a:t>保险金：依照合同条款直接返还或赔付的；例如：生存保险金、教育保险金、身故保险金；</a:t>
            </a:r>
            <a:endParaRPr lang="en-US" altLang="zh-CN" sz="1200" dirty="0" smtClean="0">
              <a:latin typeface="微软雅黑" panose="020B0503020204020204" pitchFamily="34" charset="-122"/>
              <a:ea typeface="微软雅黑" panose="020B0503020204020204" pitchFamily="34" charset="-122"/>
            </a:endParaRPr>
          </a:p>
          <a:p>
            <a:r>
              <a:rPr lang="en-US" altLang="zh-CN" sz="1200" dirty="0" smtClean="0">
                <a:latin typeface="微软雅黑" panose="020B0503020204020204" pitchFamily="34" charset="-122"/>
                <a:ea typeface="微软雅黑" panose="020B0503020204020204" pitchFamily="34" charset="-122"/>
              </a:rPr>
              <a:t>XX</a:t>
            </a:r>
            <a:r>
              <a:rPr lang="zh-CN" altLang="en-US" sz="1200" dirty="0" smtClean="0">
                <a:latin typeface="微软雅黑" panose="020B0503020204020204" pitchFamily="34" charset="-122"/>
                <a:ea typeface="微软雅黑" panose="020B0503020204020204" pitchFamily="34" charset="-122"/>
              </a:rPr>
              <a:t>账户价值：</a:t>
            </a:r>
            <a:r>
              <a:rPr lang="zh-CN" altLang="en-US" sz="1200" dirty="0">
                <a:latin typeface="微软雅黑" panose="020B0503020204020204" pitchFamily="34" charset="-122"/>
                <a:ea typeface="微软雅黑" panose="020B0503020204020204" pitchFamily="34" charset="-122"/>
              </a:rPr>
              <a:t>转</a:t>
            </a:r>
            <a:r>
              <a:rPr lang="zh-CN" altLang="en-US" sz="1200" dirty="0" smtClean="0">
                <a:latin typeface="微软雅黑" panose="020B0503020204020204" pitchFamily="34" charset="-122"/>
                <a:ea typeface="微软雅黑" panose="020B0503020204020204" pitchFamily="34" charset="-122"/>
              </a:rPr>
              <a:t>入保险费</a:t>
            </a:r>
            <a:r>
              <a:rPr lang="en-US" altLang="zh-CN" sz="1200" dirty="0" smtClean="0">
                <a:latin typeface="微软雅黑" panose="020B0503020204020204" pitchFamily="34" charset="-122"/>
                <a:ea typeface="微软雅黑" panose="020B0503020204020204" pitchFamily="34" charset="-122"/>
              </a:rPr>
              <a:t>+</a:t>
            </a:r>
            <a:r>
              <a:rPr lang="zh-CN" altLang="en-US" sz="1200" dirty="0" smtClean="0">
                <a:latin typeface="微软雅黑" panose="020B0503020204020204" pitchFamily="34" charset="-122"/>
                <a:ea typeface="微软雅黑" panose="020B0503020204020204" pitchFamily="34" charset="-122"/>
              </a:rPr>
              <a:t>产生的收益两者之和；例如：万能账户价值；</a:t>
            </a:r>
            <a:endParaRPr lang="en-US" altLang="zh-CN" sz="1200" dirty="0" smtClean="0">
              <a:latin typeface="微软雅黑" panose="020B0503020204020204" pitchFamily="34" charset="-122"/>
              <a:ea typeface="微软雅黑" panose="020B0503020204020204" pitchFamily="34" charset="-122"/>
            </a:endParaRPr>
          </a:p>
          <a:p>
            <a:r>
              <a:rPr lang="en-US" altLang="zh-CN" sz="1200" dirty="0" smtClean="0">
                <a:latin typeface="微软雅黑" panose="020B0503020204020204" pitchFamily="34" charset="-122"/>
                <a:ea typeface="微软雅黑" panose="020B0503020204020204" pitchFamily="34" charset="-122"/>
              </a:rPr>
              <a:t>XX</a:t>
            </a:r>
            <a:r>
              <a:rPr lang="zh-CN" altLang="en-US" sz="1200" dirty="0" smtClean="0">
                <a:latin typeface="微软雅黑" panose="020B0503020204020204" pitchFamily="34" charset="-122"/>
                <a:ea typeface="微软雅黑" panose="020B0503020204020204" pitchFamily="34" charset="-122"/>
              </a:rPr>
              <a:t>现金价值：主险或者万能账户价值扣除退保费用后客户实际获得的金额；例如：万能账户现金价值；</a:t>
            </a:r>
            <a:endParaRPr lang="en-US" altLang="zh-CN" sz="1200" dirty="0" smtClean="0">
              <a:latin typeface="微软雅黑" panose="020B0503020204020204" pitchFamily="34" charset="-122"/>
              <a:ea typeface="微软雅黑" panose="020B0503020204020204" pitchFamily="34" charset="-122"/>
            </a:endParaRPr>
          </a:p>
          <a:p>
            <a:r>
              <a:rPr lang="en-US" altLang="zh-CN" sz="1200" dirty="0" smtClean="0">
                <a:latin typeface="微软雅黑" panose="020B0503020204020204" pitchFamily="34" charset="-122"/>
                <a:ea typeface="微软雅黑" panose="020B0503020204020204" pitchFamily="34" charset="-122"/>
              </a:rPr>
              <a:t>XX</a:t>
            </a:r>
            <a:r>
              <a:rPr lang="zh-CN" altLang="en-US" sz="1200" dirty="0" smtClean="0">
                <a:latin typeface="微软雅黑" panose="020B0503020204020204" pitchFamily="34" charset="-122"/>
                <a:ea typeface="微软雅黑" panose="020B0503020204020204" pitchFamily="34" charset="-122"/>
              </a:rPr>
              <a:t>总利益：退保或身故时客户能获得的全部金额之和；例如：生存总利益，身故总利益</a:t>
            </a:r>
            <a:endParaRPr lang="zh-CN" altLang="en-US" sz="1200" dirty="0">
              <a:latin typeface="微软雅黑" panose="020B0503020204020204" pitchFamily="34" charset="-122"/>
              <a:ea typeface="微软雅黑" panose="020B0503020204020204" pitchFamily="34" charset="-122"/>
            </a:endParaRPr>
          </a:p>
        </p:txBody>
      </p:sp>
      <p:sp>
        <p:nvSpPr>
          <p:cNvPr id="7" name="矩形 6"/>
          <p:cNvSpPr/>
          <p:nvPr/>
        </p:nvSpPr>
        <p:spPr>
          <a:xfrm>
            <a:off x="7868298" y="761112"/>
            <a:ext cx="1277914" cy="1077218"/>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altLang="zh-CN" sz="3200" b="1" cap="none" spc="50" dirty="0" smtClean="0">
                <a:ln w="11430"/>
                <a:solidFill>
                  <a:srgbClr val="FF0000"/>
                </a:soli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rPr>
              <a:t>0</a:t>
            </a:r>
            <a:r>
              <a:rPr lang="zh-CN" altLang="en-US" sz="3200" b="1" cap="none" spc="50" dirty="0" smtClean="0">
                <a:ln w="11430"/>
                <a:solidFill>
                  <a:srgbClr val="FF0000"/>
                </a:soli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rPr>
              <a:t>岁男</a:t>
            </a:r>
            <a:endParaRPr lang="en-US" altLang="zh-CN" sz="3200" b="1" cap="none" spc="50" dirty="0" smtClean="0">
              <a:ln w="11430"/>
              <a:solidFill>
                <a:srgbClr val="FF0000"/>
              </a:soli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endParaRPr>
          </a:p>
          <a:p>
            <a:pPr algn="ctr"/>
            <a:r>
              <a:rPr lang="en-US" altLang="zh-CN" sz="3200" b="1" cap="none" spc="50" dirty="0" smtClean="0">
                <a:ln w="11430"/>
                <a:solidFill>
                  <a:srgbClr val="FF0000"/>
                </a:soli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rPr>
              <a:t>3</a:t>
            </a:r>
            <a:r>
              <a:rPr lang="zh-CN" altLang="en-US" sz="3200" b="1" cap="none" spc="50" dirty="0" smtClean="0">
                <a:ln w="11430"/>
                <a:solidFill>
                  <a:srgbClr val="FF0000"/>
                </a:soli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rPr>
              <a:t>年交</a:t>
            </a:r>
            <a:endParaRPr lang="zh-CN" altLang="en-US" sz="3200" b="1" cap="none" spc="50" dirty="0">
              <a:ln w="11430"/>
              <a:solidFill>
                <a:srgbClr val="FF0000"/>
              </a:soli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756765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49767" y="84571"/>
            <a:ext cx="3347391" cy="584775"/>
          </a:xfrm>
          <a:prstGeom prst="rect">
            <a:avLst/>
          </a:prstGeom>
          <a:noFill/>
        </p:spPr>
        <p:txBody>
          <a:bodyPr wrap="none" rtlCol="0">
            <a:spAutoFit/>
          </a:bodyPr>
          <a:lstStyle/>
          <a:p>
            <a:r>
              <a:rPr lang="zh-CN" altLang="en-US" sz="3200" b="1" dirty="0" smtClean="0">
                <a:solidFill>
                  <a:prstClr val="black"/>
                </a:solidFill>
                <a:latin typeface="微软雅黑" panose="020B0503020204020204" pitchFamily="34" charset="-122"/>
                <a:ea typeface="微软雅黑" panose="020B0503020204020204" pitchFamily="34" charset="-122"/>
              </a:rPr>
              <a:t>金玺成</a:t>
            </a:r>
            <a:r>
              <a:rPr lang="zh-CN" altLang="en-US" sz="3200" b="1" dirty="0">
                <a:solidFill>
                  <a:prstClr val="black"/>
                </a:solidFill>
                <a:latin typeface="微软雅黑" panose="020B0503020204020204" pitchFamily="34" charset="-122"/>
                <a:ea typeface="微软雅黑" panose="020B0503020204020204" pitchFamily="34" charset="-122"/>
              </a:rPr>
              <a:t>人</a:t>
            </a:r>
            <a:r>
              <a:rPr lang="zh-CN" altLang="en-US" sz="3200" b="1" dirty="0" smtClean="0">
                <a:solidFill>
                  <a:prstClr val="black"/>
                </a:solidFill>
                <a:latin typeface="微软雅黑" panose="020B0503020204020204" pitchFamily="34" charset="-122"/>
                <a:ea typeface="微软雅黑" panose="020B0503020204020204" pitchFamily="34" charset="-122"/>
              </a:rPr>
              <a:t>（</a:t>
            </a:r>
            <a:r>
              <a:rPr lang="en-US" altLang="zh-CN" sz="3200" b="1" dirty="0" smtClean="0">
                <a:solidFill>
                  <a:prstClr val="black"/>
                </a:solidFill>
                <a:latin typeface="微软雅黑" panose="020B0503020204020204" pitchFamily="34" charset="-122"/>
                <a:ea typeface="微软雅黑" panose="020B0503020204020204" pitchFamily="34" charset="-122"/>
              </a:rPr>
              <a:t>1/3</a:t>
            </a:r>
            <a:r>
              <a:rPr lang="zh-CN" altLang="en-US" sz="3200" b="1" dirty="0" smtClean="0">
                <a:solidFill>
                  <a:prstClr val="black"/>
                </a:solidFill>
                <a:latin typeface="微软雅黑" panose="020B0503020204020204" pitchFamily="34" charset="-122"/>
                <a:ea typeface="微软雅黑" panose="020B0503020204020204" pitchFamily="34" charset="-122"/>
              </a:rPr>
              <a:t>）</a:t>
            </a:r>
            <a:endParaRPr lang="zh-CN" altLang="en-US" sz="3200" b="1" dirty="0">
              <a:solidFill>
                <a:prstClr val="black"/>
              </a:solidFill>
              <a:latin typeface="微软雅黑" panose="020B0503020204020204" pitchFamily="34" charset="-122"/>
              <a:ea typeface="微软雅黑" panose="020B0503020204020204" pitchFamily="34" charset="-122"/>
            </a:endParaRPr>
          </a:p>
        </p:txBody>
      </p:sp>
      <p:cxnSp>
        <p:nvCxnSpPr>
          <p:cNvPr id="40" name="直接连接符 39"/>
          <p:cNvCxnSpPr/>
          <p:nvPr/>
        </p:nvCxnSpPr>
        <p:spPr>
          <a:xfrm>
            <a:off x="149767" y="713151"/>
            <a:ext cx="8728861" cy="0"/>
          </a:xfrm>
          <a:prstGeom prst="line">
            <a:avLst/>
          </a:prstGeom>
          <a:ln w="6350">
            <a:gradFill flip="none" rotWithShape="1">
              <a:gsLst>
                <a:gs pos="0">
                  <a:srgbClr val="FF6600"/>
                </a:gs>
                <a:gs pos="76000">
                  <a:srgbClr val="FF6600"/>
                </a:gs>
                <a:gs pos="100000">
                  <a:srgbClr val="FF6600">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149768" y="742962"/>
            <a:ext cx="8728861" cy="59371"/>
          </a:xfrm>
          <a:prstGeom prst="rect">
            <a:avLst/>
          </a:prstGeom>
          <a:gradFill flip="none" rotWithShape="1">
            <a:gsLst>
              <a:gs pos="76000">
                <a:srgbClr val="FF6600"/>
              </a:gs>
              <a:gs pos="0">
                <a:srgbClr val="FF6600"/>
              </a:gs>
              <a:gs pos="100000">
                <a:srgbClr val="FF66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33">
              <a:defRPr/>
            </a:pPr>
            <a:endParaRPr lang="zh-CN" altLang="en-US">
              <a:solidFill>
                <a:prstClr val="white"/>
              </a:solidFill>
              <a:latin typeface="Times New Roman" panose="02020603050405020304" pitchFamily="18" charset="0"/>
              <a:ea typeface="微软雅黑" panose="020B0503020204020204" pitchFamily="34" charset="-122"/>
            </a:endParaRPr>
          </a:p>
        </p:txBody>
      </p:sp>
      <p:graphicFrame>
        <p:nvGraphicFramePr>
          <p:cNvPr id="7" name="表格 6"/>
          <p:cNvGraphicFramePr>
            <a:graphicFrameLocks noGrp="1"/>
          </p:cNvGraphicFramePr>
          <p:nvPr>
            <p:extLst>
              <p:ext uri="{D42A27DB-BD31-4B8C-83A1-F6EECF244321}">
                <p14:modId xmlns:p14="http://schemas.microsoft.com/office/powerpoint/2010/main" val="2779510192"/>
              </p:ext>
            </p:extLst>
          </p:nvPr>
        </p:nvGraphicFramePr>
        <p:xfrm>
          <a:off x="260947" y="1052740"/>
          <a:ext cx="8604956" cy="5256579"/>
        </p:xfrm>
        <a:graphic>
          <a:graphicData uri="http://schemas.openxmlformats.org/drawingml/2006/table">
            <a:tbl>
              <a:tblPr/>
              <a:tblGrid>
                <a:gridCol w="982768">
                  <a:extLst>
                    <a:ext uri="{9D8B030D-6E8A-4147-A177-3AD203B41FA5}">
                      <a16:colId xmlns:a16="http://schemas.microsoft.com/office/drawing/2014/main" xmlns="" val="20000"/>
                    </a:ext>
                  </a:extLst>
                </a:gridCol>
                <a:gridCol w="3811094">
                  <a:extLst>
                    <a:ext uri="{9D8B030D-6E8A-4147-A177-3AD203B41FA5}">
                      <a16:colId xmlns:a16="http://schemas.microsoft.com/office/drawing/2014/main" xmlns="" val="20001"/>
                    </a:ext>
                  </a:extLst>
                </a:gridCol>
                <a:gridCol w="3811094">
                  <a:extLst>
                    <a:ext uri="{9D8B030D-6E8A-4147-A177-3AD203B41FA5}">
                      <a16:colId xmlns:a16="http://schemas.microsoft.com/office/drawing/2014/main" xmlns="" val="20002"/>
                    </a:ext>
                  </a:extLst>
                </a:gridCol>
              </a:tblGrid>
              <a:tr h="329946">
                <a:tc>
                  <a:txBody>
                    <a:bodyPr/>
                    <a:lstStyle>
                      <a:lvl1pPr marL="0" algn="l" defTabSz="914400" rtl="0" eaLnBrk="1" latinLnBrk="0" hangingPunct="1">
                        <a:defRPr sz="1800" kern="1200">
                          <a:solidFill>
                            <a:schemeClr val="tx1"/>
                          </a:solidFill>
                          <a:latin typeface="Verdana"/>
                          <a:ea typeface="微软雅黑"/>
                          <a:cs typeface=""/>
                        </a:defRPr>
                      </a:lvl1pPr>
                      <a:lvl2pPr marL="457200" algn="l" defTabSz="914400" rtl="0" eaLnBrk="1" latinLnBrk="0" hangingPunct="1">
                        <a:defRPr sz="1800" kern="1200">
                          <a:solidFill>
                            <a:schemeClr val="tx1"/>
                          </a:solidFill>
                          <a:latin typeface="Verdana"/>
                          <a:ea typeface="微软雅黑"/>
                          <a:cs typeface=""/>
                        </a:defRPr>
                      </a:lvl2pPr>
                      <a:lvl3pPr marL="914400" algn="l" defTabSz="914400" rtl="0" eaLnBrk="1" latinLnBrk="0" hangingPunct="1">
                        <a:defRPr sz="1800" kern="1200">
                          <a:solidFill>
                            <a:schemeClr val="tx1"/>
                          </a:solidFill>
                          <a:latin typeface="Verdana"/>
                          <a:ea typeface="微软雅黑"/>
                          <a:cs typeface=""/>
                        </a:defRPr>
                      </a:lvl3pPr>
                      <a:lvl4pPr marL="1371600" algn="l" defTabSz="914400" rtl="0" eaLnBrk="1" latinLnBrk="0" hangingPunct="1">
                        <a:defRPr sz="1800" kern="1200">
                          <a:solidFill>
                            <a:schemeClr val="tx1"/>
                          </a:solidFill>
                          <a:latin typeface="Verdana"/>
                          <a:ea typeface="微软雅黑"/>
                          <a:cs typeface=""/>
                        </a:defRPr>
                      </a:lvl4pPr>
                      <a:lvl5pPr marL="1828800" algn="l" defTabSz="914400" rtl="0" eaLnBrk="1" latinLnBrk="0" hangingPunct="1">
                        <a:defRPr sz="1800" kern="1200">
                          <a:solidFill>
                            <a:schemeClr val="tx1"/>
                          </a:solidFill>
                          <a:latin typeface="Verdana"/>
                          <a:ea typeface="微软雅黑"/>
                          <a:cs typeface=""/>
                        </a:defRPr>
                      </a:lvl5pPr>
                      <a:lvl6pPr marL="2286000" algn="l" defTabSz="914400" rtl="0" eaLnBrk="1" latinLnBrk="0" hangingPunct="1">
                        <a:defRPr sz="1800" kern="1200">
                          <a:solidFill>
                            <a:schemeClr val="tx1"/>
                          </a:solidFill>
                          <a:latin typeface="Verdana"/>
                          <a:ea typeface="微软雅黑"/>
                          <a:cs typeface=""/>
                        </a:defRPr>
                      </a:lvl6pPr>
                      <a:lvl7pPr marL="2743200" algn="l" defTabSz="914400" rtl="0" eaLnBrk="1" latinLnBrk="0" hangingPunct="1">
                        <a:defRPr sz="1800" kern="1200">
                          <a:solidFill>
                            <a:schemeClr val="tx1"/>
                          </a:solidFill>
                          <a:latin typeface="Verdana"/>
                          <a:ea typeface="微软雅黑"/>
                          <a:cs typeface=""/>
                        </a:defRPr>
                      </a:lvl7pPr>
                      <a:lvl8pPr marL="3200400" algn="l" defTabSz="914400" rtl="0" eaLnBrk="1" latinLnBrk="0" hangingPunct="1">
                        <a:defRPr sz="1800" kern="1200">
                          <a:solidFill>
                            <a:schemeClr val="tx1"/>
                          </a:solidFill>
                          <a:latin typeface="Verdana"/>
                          <a:ea typeface="微软雅黑"/>
                          <a:cs typeface=""/>
                        </a:defRPr>
                      </a:lvl8pPr>
                      <a:lvl9pPr marL="3657600" algn="l" defTabSz="914400" rtl="0" eaLnBrk="1" latinLnBrk="0" hangingPunct="1">
                        <a:defRPr sz="1800" kern="1200">
                          <a:solidFill>
                            <a:schemeClr val="tx1"/>
                          </a:solidFill>
                          <a:latin typeface="Verdana"/>
                          <a:ea typeface="微软雅黑"/>
                          <a:cs typeface=""/>
                        </a:defRPr>
                      </a:lvl9pPr>
                    </a:lstStyle>
                    <a:p>
                      <a:pPr algn="ctr" fontAlgn="ctr"/>
                      <a:r>
                        <a:rPr lang="zh-CN" altLang="en-US" sz="1500" b="1" i="0" u="none" strike="noStrike" dirty="0">
                          <a:solidFill>
                            <a:schemeClr val="bg1"/>
                          </a:solidFill>
                          <a:effectLst/>
                          <a:latin typeface="微软雅黑" pitchFamily="34" charset="-122"/>
                          <a:ea typeface="微软雅黑" pitchFamily="34" charset="-122"/>
                        </a:rPr>
                        <a:t>产品类型</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lvl1pPr marL="0" algn="l" defTabSz="914400" rtl="0" eaLnBrk="1" latinLnBrk="0" hangingPunct="1">
                        <a:defRPr sz="1800" kern="1200">
                          <a:solidFill>
                            <a:schemeClr val="tx1"/>
                          </a:solidFill>
                          <a:latin typeface="Verdana"/>
                          <a:ea typeface="微软雅黑"/>
                          <a:cs typeface=""/>
                        </a:defRPr>
                      </a:lvl1pPr>
                      <a:lvl2pPr marL="457200" algn="l" defTabSz="914400" rtl="0" eaLnBrk="1" latinLnBrk="0" hangingPunct="1">
                        <a:defRPr sz="1800" kern="1200">
                          <a:solidFill>
                            <a:schemeClr val="tx1"/>
                          </a:solidFill>
                          <a:latin typeface="Verdana"/>
                          <a:ea typeface="微软雅黑"/>
                          <a:cs typeface=""/>
                        </a:defRPr>
                      </a:lvl2pPr>
                      <a:lvl3pPr marL="914400" algn="l" defTabSz="914400" rtl="0" eaLnBrk="1" latinLnBrk="0" hangingPunct="1">
                        <a:defRPr sz="1800" kern="1200">
                          <a:solidFill>
                            <a:schemeClr val="tx1"/>
                          </a:solidFill>
                          <a:latin typeface="Verdana"/>
                          <a:ea typeface="微软雅黑"/>
                          <a:cs typeface=""/>
                        </a:defRPr>
                      </a:lvl3pPr>
                      <a:lvl4pPr marL="1371600" algn="l" defTabSz="914400" rtl="0" eaLnBrk="1" latinLnBrk="0" hangingPunct="1">
                        <a:defRPr sz="1800" kern="1200">
                          <a:solidFill>
                            <a:schemeClr val="tx1"/>
                          </a:solidFill>
                          <a:latin typeface="Verdana"/>
                          <a:ea typeface="微软雅黑"/>
                          <a:cs typeface=""/>
                        </a:defRPr>
                      </a:lvl4pPr>
                      <a:lvl5pPr marL="1828800" algn="l" defTabSz="914400" rtl="0" eaLnBrk="1" latinLnBrk="0" hangingPunct="1">
                        <a:defRPr sz="1800" kern="1200">
                          <a:solidFill>
                            <a:schemeClr val="tx1"/>
                          </a:solidFill>
                          <a:latin typeface="Verdana"/>
                          <a:ea typeface="微软雅黑"/>
                          <a:cs typeface=""/>
                        </a:defRPr>
                      </a:lvl5pPr>
                      <a:lvl6pPr marL="2286000" algn="l" defTabSz="914400" rtl="0" eaLnBrk="1" latinLnBrk="0" hangingPunct="1">
                        <a:defRPr sz="1800" kern="1200">
                          <a:solidFill>
                            <a:schemeClr val="tx1"/>
                          </a:solidFill>
                          <a:latin typeface="Verdana"/>
                          <a:ea typeface="微软雅黑"/>
                          <a:cs typeface=""/>
                        </a:defRPr>
                      </a:lvl6pPr>
                      <a:lvl7pPr marL="2743200" algn="l" defTabSz="914400" rtl="0" eaLnBrk="1" latinLnBrk="0" hangingPunct="1">
                        <a:defRPr sz="1800" kern="1200">
                          <a:solidFill>
                            <a:schemeClr val="tx1"/>
                          </a:solidFill>
                          <a:latin typeface="Verdana"/>
                          <a:ea typeface="微软雅黑"/>
                          <a:cs typeface=""/>
                        </a:defRPr>
                      </a:lvl7pPr>
                      <a:lvl8pPr marL="3200400" algn="l" defTabSz="914400" rtl="0" eaLnBrk="1" latinLnBrk="0" hangingPunct="1">
                        <a:defRPr sz="1800" kern="1200">
                          <a:solidFill>
                            <a:schemeClr val="tx1"/>
                          </a:solidFill>
                          <a:latin typeface="Verdana"/>
                          <a:ea typeface="微软雅黑"/>
                          <a:cs typeface=""/>
                        </a:defRPr>
                      </a:lvl8pPr>
                      <a:lvl9pPr marL="3657600" algn="l" defTabSz="914400" rtl="0" eaLnBrk="1" latinLnBrk="0" hangingPunct="1">
                        <a:defRPr sz="1800" kern="1200">
                          <a:solidFill>
                            <a:schemeClr val="tx1"/>
                          </a:solidFill>
                          <a:latin typeface="Verdana"/>
                          <a:ea typeface="微软雅黑"/>
                          <a:cs typeface=""/>
                        </a:defRPr>
                      </a:lvl9pPr>
                    </a:lstStyle>
                    <a:p>
                      <a:pPr marL="0" indent="0" algn="ctr" fontAlgn="ctr">
                        <a:buFont typeface="Wingdings" pitchFamily="2" charset="2"/>
                        <a:buNone/>
                      </a:pPr>
                      <a:r>
                        <a:rPr lang="zh-CN" altLang="en-US" sz="1500" b="1" i="0" u="none" strike="noStrike" dirty="0" smtClean="0">
                          <a:solidFill>
                            <a:schemeClr val="bg1"/>
                          </a:solidFill>
                          <a:effectLst/>
                          <a:latin typeface="微软雅黑" pitchFamily="34" charset="-122"/>
                          <a:ea typeface="微软雅黑" pitchFamily="34" charset="-122"/>
                        </a:rPr>
                        <a:t>金玺成人版</a:t>
                      </a:r>
                      <a:endParaRPr lang="zh-CN" altLang="en-US" sz="1500" b="1" i="0" u="none" strike="noStrike" dirty="0">
                        <a:solidFill>
                          <a:schemeClr val="bg1"/>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p>
                      <a:pPr marL="0" indent="0" algn="ctr" fontAlgn="ctr">
                        <a:buFont typeface="Wingdings" pitchFamily="2" charset="2"/>
                        <a:buNone/>
                      </a:pPr>
                      <a:endParaRPr lang="zh-CN" altLang="en-US" sz="1500" b="1" i="0" u="none" strike="noStrike" dirty="0">
                        <a:solidFill>
                          <a:schemeClr val="bg1"/>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extLst>
                  <a:ext uri="{0D108BD9-81ED-4DB2-BD59-A6C34878D82A}">
                    <a16:rowId xmlns:a16="http://schemas.microsoft.com/office/drawing/2014/main" xmlns="" val="10000"/>
                  </a:ext>
                </a:extLst>
              </a:tr>
              <a:tr h="329946">
                <a:tc>
                  <a:txBody>
                    <a:bodyPr/>
                    <a:lstStyle>
                      <a:lvl1pPr marL="0" algn="l" defTabSz="914400" rtl="0" eaLnBrk="1" latinLnBrk="0" hangingPunct="1">
                        <a:defRPr sz="1800" kern="1200">
                          <a:solidFill>
                            <a:schemeClr val="tx1"/>
                          </a:solidFill>
                          <a:latin typeface="Verdana"/>
                          <a:ea typeface="微软雅黑"/>
                          <a:cs typeface=""/>
                        </a:defRPr>
                      </a:lvl1pPr>
                      <a:lvl2pPr marL="457200" algn="l" defTabSz="914400" rtl="0" eaLnBrk="1" latinLnBrk="0" hangingPunct="1">
                        <a:defRPr sz="1800" kern="1200">
                          <a:solidFill>
                            <a:schemeClr val="tx1"/>
                          </a:solidFill>
                          <a:latin typeface="Verdana"/>
                          <a:ea typeface="微软雅黑"/>
                          <a:cs typeface=""/>
                        </a:defRPr>
                      </a:lvl2pPr>
                      <a:lvl3pPr marL="914400" algn="l" defTabSz="914400" rtl="0" eaLnBrk="1" latinLnBrk="0" hangingPunct="1">
                        <a:defRPr sz="1800" kern="1200">
                          <a:solidFill>
                            <a:schemeClr val="tx1"/>
                          </a:solidFill>
                          <a:latin typeface="Verdana"/>
                          <a:ea typeface="微软雅黑"/>
                          <a:cs typeface=""/>
                        </a:defRPr>
                      </a:lvl3pPr>
                      <a:lvl4pPr marL="1371600" algn="l" defTabSz="914400" rtl="0" eaLnBrk="1" latinLnBrk="0" hangingPunct="1">
                        <a:defRPr sz="1800" kern="1200">
                          <a:solidFill>
                            <a:schemeClr val="tx1"/>
                          </a:solidFill>
                          <a:latin typeface="Verdana"/>
                          <a:ea typeface="微软雅黑"/>
                          <a:cs typeface=""/>
                        </a:defRPr>
                      </a:lvl4pPr>
                      <a:lvl5pPr marL="1828800" algn="l" defTabSz="914400" rtl="0" eaLnBrk="1" latinLnBrk="0" hangingPunct="1">
                        <a:defRPr sz="1800" kern="1200">
                          <a:solidFill>
                            <a:schemeClr val="tx1"/>
                          </a:solidFill>
                          <a:latin typeface="Verdana"/>
                          <a:ea typeface="微软雅黑"/>
                          <a:cs typeface=""/>
                        </a:defRPr>
                      </a:lvl5pPr>
                      <a:lvl6pPr marL="2286000" algn="l" defTabSz="914400" rtl="0" eaLnBrk="1" latinLnBrk="0" hangingPunct="1">
                        <a:defRPr sz="1800" kern="1200">
                          <a:solidFill>
                            <a:schemeClr val="tx1"/>
                          </a:solidFill>
                          <a:latin typeface="Verdana"/>
                          <a:ea typeface="微软雅黑"/>
                          <a:cs typeface=""/>
                        </a:defRPr>
                      </a:lvl6pPr>
                      <a:lvl7pPr marL="2743200" algn="l" defTabSz="914400" rtl="0" eaLnBrk="1" latinLnBrk="0" hangingPunct="1">
                        <a:defRPr sz="1800" kern="1200">
                          <a:solidFill>
                            <a:schemeClr val="tx1"/>
                          </a:solidFill>
                          <a:latin typeface="Verdana"/>
                          <a:ea typeface="微软雅黑"/>
                          <a:cs typeface=""/>
                        </a:defRPr>
                      </a:lvl7pPr>
                      <a:lvl8pPr marL="3200400" algn="l" defTabSz="914400" rtl="0" eaLnBrk="1" latinLnBrk="0" hangingPunct="1">
                        <a:defRPr sz="1800" kern="1200">
                          <a:solidFill>
                            <a:schemeClr val="tx1"/>
                          </a:solidFill>
                          <a:latin typeface="Verdana"/>
                          <a:ea typeface="微软雅黑"/>
                          <a:cs typeface=""/>
                        </a:defRPr>
                      </a:lvl8pPr>
                      <a:lvl9pPr marL="3657600" algn="l" defTabSz="914400" rtl="0" eaLnBrk="1" latinLnBrk="0" hangingPunct="1">
                        <a:defRPr sz="1800" kern="1200">
                          <a:solidFill>
                            <a:schemeClr val="tx1"/>
                          </a:solidFill>
                          <a:latin typeface="Verdana"/>
                          <a:ea typeface="微软雅黑"/>
                          <a:cs typeface=""/>
                        </a:defRPr>
                      </a:lvl9pPr>
                    </a:lstStyle>
                    <a:p>
                      <a:pPr algn="ctr" fontAlgn="ctr"/>
                      <a:r>
                        <a:rPr lang="zh-CN" altLang="en-US" sz="1500" b="1" i="0" u="none" strike="noStrike" dirty="0">
                          <a:solidFill>
                            <a:schemeClr val="bg1"/>
                          </a:solidFill>
                          <a:effectLst/>
                          <a:latin typeface="微软雅黑" pitchFamily="34" charset="-122"/>
                          <a:ea typeface="微软雅黑" pitchFamily="34" charset="-122"/>
                        </a:rPr>
                        <a:t>投保年龄</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lvl1pPr marL="0" algn="l" defTabSz="914400" rtl="0" eaLnBrk="1" latinLnBrk="0" hangingPunct="1">
                        <a:defRPr sz="1800" kern="1200">
                          <a:solidFill>
                            <a:schemeClr val="tx1"/>
                          </a:solidFill>
                          <a:latin typeface="Verdana"/>
                          <a:ea typeface="微软雅黑"/>
                          <a:cs typeface=""/>
                        </a:defRPr>
                      </a:lvl1pPr>
                      <a:lvl2pPr marL="457200" algn="l" defTabSz="914400" rtl="0" eaLnBrk="1" latinLnBrk="0" hangingPunct="1">
                        <a:defRPr sz="1800" kern="1200">
                          <a:solidFill>
                            <a:schemeClr val="tx1"/>
                          </a:solidFill>
                          <a:latin typeface="Verdana"/>
                          <a:ea typeface="微软雅黑"/>
                          <a:cs typeface=""/>
                        </a:defRPr>
                      </a:lvl2pPr>
                      <a:lvl3pPr marL="914400" algn="l" defTabSz="914400" rtl="0" eaLnBrk="1" latinLnBrk="0" hangingPunct="1">
                        <a:defRPr sz="1800" kern="1200">
                          <a:solidFill>
                            <a:schemeClr val="tx1"/>
                          </a:solidFill>
                          <a:latin typeface="Verdana"/>
                          <a:ea typeface="微软雅黑"/>
                          <a:cs typeface=""/>
                        </a:defRPr>
                      </a:lvl3pPr>
                      <a:lvl4pPr marL="1371600" algn="l" defTabSz="914400" rtl="0" eaLnBrk="1" latinLnBrk="0" hangingPunct="1">
                        <a:defRPr sz="1800" kern="1200">
                          <a:solidFill>
                            <a:schemeClr val="tx1"/>
                          </a:solidFill>
                          <a:latin typeface="Verdana"/>
                          <a:ea typeface="微软雅黑"/>
                          <a:cs typeface=""/>
                        </a:defRPr>
                      </a:lvl4pPr>
                      <a:lvl5pPr marL="1828800" algn="l" defTabSz="914400" rtl="0" eaLnBrk="1" latinLnBrk="0" hangingPunct="1">
                        <a:defRPr sz="1800" kern="1200">
                          <a:solidFill>
                            <a:schemeClr val="tx1"/>
                          </a:solidFill>
                          <a:latin typeface="Verdana"/>
                          <a:ea typeface="微软雅黑"/>
                          <a:cs typeface=""/>
                        </a:defRPr>
                      </a:lvl5pPr>
                      <a:lvl6pPr marL="2286000" algn="l" defTabSz="914400" rtl="0" eaLnBrk="1" latinLnBrk="0" hangingPunct="1">
                        <a:defRPr sz="1800" kern="1200">
                          <a:solidFill>
                            <a:schemeClr val="tx1"/>
                          </a:solidFill>
                          <a:latin typeface="Verdana"/>
                          <a:ea typeface="微软雅黑"/>
                          <a:cs typeface=""/>
                        </a:defRPr>
                      </a:lvl6pPr>
                      <a:lvl7pPr marL="2743200" algn="l" defTabSz="914400" rtl="0" eaLnBrk="1" latinLnBrk="0" hangingPunct="1">
                        <a:defRPr sz="1800" kern="1200">
                          <a:solidFill>
                            <a:schemeClr val="tx1"/>
                          </a:solidFill>
                          <a:latin typeface="Verdana"/>
                          <a:ea typeface="微软雅黑"/>
                          <a:cs typeface=""/>
                        </a:defRPr>
                      </a:lvl7pPr>
                      <a:lvl8pPr marL="3200400" algn="l" defTabSz="914400" rtl="0" eaLnBrk="1" latinLnBrk="0" hangingPunct="1">
                        <a:defRPr sz="1800" kern="1200">
                          <a:solidFill>
                            <a:schemeClr val="tx1"/>
                          </a:solidFill>
                          <a:latin typeface="Verdana"/>
                          <a:ea typeface="微软雅黑"/>
                          <a:cs typeface=""/>
                        </a:defRPr>
                      </a:lvl8pPr>
                      <a:lvl9pPr marL="3657600" algn="l" defTabSz="914400" rtl="0" eaLnBrk="1" latinLnBrk="0" hangingPunct="1">
                        <a:defRPr sz="1800" kern="1200">
                          <a:solidFill>
                            <a:schemeClr val="tx1"/>
                          </a:solidFill>
                          <a:latin typeface="Verdana"/>
                          <a:ea typeface="微软雅黑"/>
                          <a:cs typeface=""/>
                        </a:defRPr>
                      </a:lvl9pPr>
                    </a:lstStyle>
                    <a:p>
                      <a:pPr marL="171450" indent="-171450" algn="l" fontAlgn="ctr">
                        <a:buFont typeface="Wingdings" pitchFamily="2" charset="2"/>
                        <a:buChar char="n"/>
                      </a:pPr>
                      <a:r>
                        <a:rPr lang="en-US" altLang="zh-CN" sz="1500" b="1" i="0" u="none" strike="noStrike" dirty="0" smtClean="0">
                          <a:solidFill>
                            <a:srgbClr val="000000"/>
                          </a:solidFill>
                          <a:effectLst/>
                          <a:latin typeface="微软雅黑" pitchFamily="34" charset="-122"/>
                          <a:ea typeface="微软雅黑" pitchFamily="34" charset="-122"/>
                        </a:rPr>
                        <a:t>18—65</a:t>
                      </a:r>
                      <a:r>
                        <a:rPr lang="zh-CN" altLang="en-US" sz="1500" b="1" i="0" u="none" strike="noStrike" dirty="0" smtClean="0">
                          <a:solidFill>
                            <a:srgbClr val="000000"/>
                          </a:solidFill>
                          <a:effectLst/>
                          <a:latin typeface="微软雅黑" pitchFamily="34" charset="-122"/>
                          <a:ea typeface="微软雅黑" pitchFamily="34" charset="-122"/>
                        </a:rPr>
                        <a:t>岁</a:t>
                      </a: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tc>
                  <a:txBody>
                    <a:bodyPr/>
                    <a:lstStyle/>
                    <a:p>
                      <a:pPr marL="171450" indent="-171450" algn="l" fontAlgn="ctr">
                        <a:buFont typeface="Wingdings" pitchFamily="2" charset="2"/>
                        <a:buChar char="n"/>
                      </a:pP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extLst>
                  <a:ext uri="{0D108BD9-81ED-4DB2-BD59-A6C34878D82A}">
                    <a16:rowId xmlns:a16="http://schemas.microsoft.com/office/drawing/2014/main" xmlns="" val="10001"/>
                  </a:ext>
                </a:extLst>
              </a:tr>
              <a:tr h="329946">
                <a:tc>
                  <a:txBody>
                    <a:bodyPr/>
                    <a:lstStyle>
                      <a:lvl1pPr marL="0" algn="l" defTabSz="914400" rtl="0" eaLnBrk="1" latinLnBrk="0" hangingPunct="1">
                        <a:defRPr sz="1800" kern="1200">
                          <a:solidFill>
                            <a:schemeClr val="tx1"/>
                          </a:solidFill>
                          <a:latin typeface="Verdana"/>
                          <a:ea typeface="微软雅黑"/>
                          <a:cs typeface=""/>
                        </a:defRPr>
                      </a:lvl1pPr>
                      <a:lvl2pPr marL="457200" algn="l" defTabSz="914400" rtl="0" eaLnBrk="1" latinLnBrk="0" hangingPunct="1">
                        <a:defRPr sz="1800" kern="1200">
                          <a:solidFill>
                            <a:schemeClr val="tx1"/>
                          </a:solidFill>
                          <a:latin typeface="Verdana"/>
                          <a:ea typeface="微软雅黑"/>
                          <a:cs typeface=""/>
                        </a:defRPr>
                      </a:lvl2pPr>
                      <a:lvl3pPr marL="914400" algn="l" defTabSz="914400" rtl="0" eaLnBrk="1" latinLnBrk="0" hangingPunct="1">
                        <a:defRPr sz="1800" kern="1200">
                          <a:solidFill>
                            <a:schemeClr val="tx1"/>
                          </a:solidFill>
                          <a:latin typeface="Verdana"/>
                          <a:ea typeface="微软雅黑"/>
                          <a:cs typeface=""/>
                        </a:defRPr>
                      </a:lvl3pPr>
                      <a:lvl4pPr marL="1371600" algn="l" defTabSz="914400" rtl="0" eaLnBrk="1" latinLnBrk="0" hangingPunct="1">
                        <a:defRPr sz="1800" kern="1200">
                          <a:solidFill>
                            <a:schemeClr val="tx1"/>
                          </a:solidFill>
                          <a:latin typeface="Verdana"/>
                          <a:ea typeface="微软雅黑"/>
                          <a:cs typeface=""/>
                        </a:defRPr>
                      </a:lvl4pPr>
                      <a:lvl5pPr marL="1828800" algn="l" defTabSz="914400" rtl="0" eaLnBrk="1" latinLnBrk="0" hangingPunct="1">
                        <a:defRPr sz="1800" kern="1200">
                          <a:solidFill>
                            <a:schemeClr val="tx1"/>
                          </a:solidFill>
                          <a:latin typeface="Verdana"/>
                          <a:ea typeface="微软雅黑"/>
                          <a:cs typeface=""/>
                        </a:defRPr>
                      </a:lvl5pPr>
                      <a:lvl6pPr marL="2286000" algn="l" defTabSz="914400" rtl="0" eaLnBrk="1" latinLnBrk="0" hangingPunct="1">
                        <a:defRPr sz="1800" kern="1200">
                          <a:solidFill>
                            <a:schemeClr val="tx1"/>
                          </a:solidFill>
                          <a:latin typeface="Verdana"/>
                          <a:ea typeface="微软雅黑"/>
                          <a:cs typeface=""/>
                        </a:defRPr>
                      </a:lvl6pPr>
                      <a:lvl7pPr marL="2743200" algn="l" defTabSz="914400" rtl="0" eaLnBrk="1" latinLnBrk="0" hangingPunct="1">
                        <a:defRPr sz="1800" kern="1200">
                          <a:solidFill>
                            <a:schemeClr val="tx1"/>
                          </a:solidFill>
                          <a:latin typeface="Verdana"/>
                          <a:ea typeface="微软雅黑"/>
                          <a:cs typeface=""/>
                        </a:defRPr>
                      </a:lvl7pPr>
                      <a:lvl8pPr marL="3200400" algn="l" defTabSz="914400" rtl="0" eaLnBrk="1" latinLnBrk="0" hangingPunct="1">
                        <a:defRPr sz="1800" kern="1200">
                          <a:solidFill>
                            <a:schemeClr val="tx1"/>
                          </a:solidFill>
                          <a:latin typeface="Verdana"/>
                          <a:ea typeface="微软雅黑"/>
                          <a:cs typeface=""/>
                        </a:defRPr>
                      </a:lvl8pPr>
                      <a:lvl9pPr marL="3657600" algn="l" defTabSz="914400" rtl="0" eaLnBrk="1" latinLnBrk="0" hangingPunct="1">
                        <a:defRPr sz="1800" kern="1200">
                          <a:solidFill>
                            <a:schemeClr val="tx1"/>
                          </a:solidFill>
                          <a:latin typeface="Verdana"/>
                          <a:ea typeface="微软雅黑"/>
                          <a:cs typeface=""/>
                        </a:defRPr>
                      </a:lvl9pPr>
                    </a:lstStyle>
                    <a:p>
                      <a:pPr algn="ctr" fontAlgn="ctr"/>
                      <a:r>
                        <a:rPr lang="zh-CN" altLang="en-US" sz="1500" b="1" i="0" u="none" strike="noStrike" dirty="0">
                          <a:solidFill>
                            <a:schemeClr val="bg1"/>
                          </a:solidFill>
                          <a:effectLst/>
                          <a:latin typeface="微软雅黑" pitchFamily="34" charset="-122"/>
                          <a:ea typeface="微软雅黑" pitchFamily="34" charset="-122"/>
                        </a:rPr>
                        <a:t>交费期</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lvl1pPr marL="0" algn="l" defTabSz="914400" rtl="0" eaLnBrk="1" latinLnBrk="0" hangingPunct="1">
                        <a:defRPr sz="1800" kern="1200">
                          <a:solidFill>
                            <a:schemeClr val="tx1"/>
                          </a:solidFill>
                          <a:latin typeface="Verdana"/>
                          <a:ea typeface="微软雅黑"/>
                          <a:cs typeface=""/>
                        </a:defRPr>
                      </a:lvl1pPr>
                      <a:lvl2pPr marL="457200" algn="l" defTabSz="914400" rtl="0" eaLnBrk="1" latinLnBrk="0" hangingPunct="1">
                        <a:defRPr sz="1800" kern="1200">
                          <a:solidFill>
                            <a:schemeClr val="tx1"/>
                          </a:solidFill>
                          <a:latin typeface="Verdana"/>
                          <a:ea typeface="微软雅黑"/>
                          <a:cs typeface=""/>
                        </a:defRPr>
                      </a:lvl2pPr>
                      <a:lvl3pPr marL="914400" algn="l" defTabSz="914400" rtl="0" eaLnBrk="1" latinLnBrk="0" hangingPunct="1">
                        <a:defRPr sz="1800" kern="1200">
                          <a:solidFill>
                            <a:schemeClr val="tx1"/>
                          </a:solidFill>
                          <a:latin typeface="Verdana"/>
                          <a:ea typeface="微软雅黑"/>
                          <a:cs typeface=""/>
                        </a:defRPr>
                      </a:lvl3pPr>
                      <a:lvl4pPr marL="1371600" algn="l" defTabSz="914400" rtl="0" eaLnBrk="1" latinLnBrk="0" hangingPunct="1">
                        <a:defRPr sz="1800" kern="1200">
                          <a:solidFill>
                            <a:schemeClr val="tx1"/>
                          </a:solidFill>
                          <a:latin typeface="Verdana"/>
                          <a:ea typeface="微软雅黑"/>
                          <a:cs typeface=""/>
                        </a:defRPr>
                      </a:lvl4pPr>
                      <a:lvl5pPr marL="1828800" algn="l" defTabSz="914400" rtl="0" eaLnBrk="1" latinLnBrk="0" hangingPunct="1">
                        <a:defRPr sz="1800" kern="1200">
                          <a:solidFill>
                            <a:schemeClr val="tx1"/>
                          </a:solidFill>
                          <a:latin typeface="Verdana"/>
                          <a:ea typeface="微软雅黑"/>
                          <a:cs typeface=""/>
                        </a:defRPr>
                      </a:lvl5pPr>
                      <a:lvl6pPr marL="2286000" algn="l" defTabSz="914400" rtl="0" eaLnBrk="1" latinLnBrk="0" hangingPunct="1">
                        <a:defRPr sz="1800" kern="1200">
                          <a:solidFill>
                            <a:schemeClr val="tx1"/>
                          </a:solidFill>
                          <a:latin typeface="Verdana"/>
                          <a:ea typeface="微软雅黑"/>
                          <a:cs typeface=""/>
                        </a:defRPr>
                      </a:lvl6pPr>
                      <a:lvl7pPr marL="2743200" algn="l" defTabSz="914400" rtl="0" eaLnBrk="1" latinLnBrk="0" hangingPunct="1">
                        <a:defRPr sz="1800" kern="1200">
                          <a:solidFill>
                            <a:schemeClr val="tx1"/>
                          </a:solidFill>
                          <a:latin typeface="Verdana"/>
                          <a:ea typeface="微软雅黑"/>
                          <a:cs typeface=""/>
                        </a:defRPr>
                      </a:lvl7pPr>
                      <a:lvl8pPr marL="3200400" algn="l" defTabSz="914400" rtl="0" eaLnBrk="1" latinLnBrk="0" hangingPunct="1">
                        <a:defRPr sz="1800" kern="1200">
                          <a:solidFill>
                            <a:schemeClr val="tx1"/>
                          </a:solidFill>
                          <a:latin typeface="Verdana"/>
                          <a:ea typeface="微软雅黑"/>
                          <a:cs typeface=""/>
                        </a:defRPr>
                      </a:lvl8pPr>
                      <a:lvl9pPr marL="3657600" algn="l" defTabSz="914400" rtl="0" eaLnBrk="1" latinLnBrk="0" hangingPunct="1">
                        <a:defRPr sz="1800" kern="1200">
                          <a:solidFill>
                            <a:schemeClr val="tx1"/>
                          </a:solidFill>
                          <a:latin typeface="Verdana"/>
                          <a:ea typeface="微软雅黑"/>
                          <a:cs typeface=""/>
                        </a:defRPr>
                      </a:lvl9pPr>
                    </a:lstStyle>
                    <a:p>
                      <a:pPr marL="171450" indent="-171450" algn="l" fontAlgn="ctr">
                        <a:buFont typeface="Wingdings" pitchFamily="2" charset="2"/>
                        <a:buChar char="n"/>
                      </a:pPr>
                      <a:r>
                        <a:rPr lang="en-US" altLang="zh-CN" sz="1500" b="1" i="0" u="none" strike="noStrike" dirty="0">
                          <a:solidFill>
                            <a:srgbClr val="000000"/>
                          </a:solidFill>
                          <a:effectLst/>
                          <a:latin typeface="微软雅黑" pitchFamily="34" charset="-122"/>
                          <a:ea typeface="微软雅黑" pitchFamily="34" charset="-122"/>
                        </a:rPr>
                        <a:t>3</a:t>
                      </a:r>
                      <a:r>
                        <a:rPr lang="zh-CN" altLang="en-US" sz="1500" b="1" i="0" u="none" strike="noStrike" dirty="0">
                          <a:solidFill>
                            <a:srgbClr val="000000"/>
                          </a:solidFill>
                          <a:effectLst/>
                          <a:latin typeface="微软雅黑" pitchFamily="34" charset="-122"/>
                          <a:ea typeface="微软雅黑" pitchFamily="34" charset="-122"/>
                        </a:rPr>
                        <a:t>、</a:t>
                      </a:r>
                      <a:r>
                        <a:rPr lang="en-US" altLang="zh-CN" sz="1500" b="1" i="0" u="none" strike="noStrike" dirty="0">
                          <a:solidFill>
                            <a:srgbClr val="000000"/>
                          </a:solidFill>
                          <a:effectLst/>
                          <a:latin typeface="微软雅黑" pitchFamily="34" charset="-122"/>
                          <a:ea typeface="微软雅黑" pitchFamily="34" charset="-122"/>
                        </a:rPr>
                        <a:t>5</a:t>
                      </a:r>
                      <a:r>
                        <a:rPr lang="zh-CN" altLang="en-US" sz="1500" b="1" i="0" u="none" strike="noStrike" dirty="0">
                          <a:solidFill>
                            <a:srgbClr val="000000"/>
                          </a:solidFill>
                          <a:effectLst/>
                          <a:latin typeface="微软雅黑" pitchFamily="34" charset="-122"/>
                          <a:ea typeface="微软雅黑" pitchFamily="34" charset="-122"/>
                        </a:rPr>
                        <a:t>、</a:t>
                      </a:r>
                      <a:r>
                        <a:rPr lang="en-US" altLang="zh-CN" sz="1500" b="1" i="0" u="none" strike="noStrike" dirty="0">
                          <a:solidFill>
                            <a:srgbClr val="000000"/>
                          </a:solidFill>
                          <a:effectLst/>
                          <a:latin typeface="微软雅黑" pitchFamily="34" charset="-122"/>
                          <a:ea typeface="微软雅黑" pitchFamily="34" charset="-122"/>
                        </a:rPr>
                        <a:t>10</a:t>
                      </a:r>
                      <a:r>
                        <a:rPr lang="zh-CN" altLang="en-US" sz="1500" b="1" i="0" u="none" strike="noStrike" dirty="0">
                          <a:solidFill>
                            <a:srgbClr val="000000"/>
                          </a:solidFill>
                          <a:effectLst/>
                          <a:latin typeface="微软雅黑" pitchFamily="34" charset="-122"/>
                          <a:ea typeface="微软雅黑" pitchFamily="34" charset="-122"/>
                        </a:rPr>
                        <a:t>年</a:t>
                      </a:r>
                      <a:r>
                        <a:rPr lang="zh-CN" altLang="en-US" sz="1500" b="1" i="0" u="none" strike="noStrike" dirty="0" smtClean="0">
                          <a:solidFill>
                            <a:srgbClr val="000000"/>
                          </a:solidFill>
                          <a:effectLst/>
                          <a:latin typeface="微软雅黑" pitchFamily="34" charset="-122"/>
                          <a:ea typeface="微软雅黑" pitchFamily="34" charset="-122"/>
                        </a:rPr>
                        <a:t>交（不支持小缴别）</a:t>
                      </a: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1E7E7"/>
                    </a:solidFill>
                  </a:tcPr>
                </a:tc>
                <a:tc>
                  <a:txBody>
                    <a:bodyPr/>
                    <a:lstStyle/>
                    <a:p>
                      <a:pPr marL="171450" indent="-171450" algn="l" fontAlgn="ctr">
                        <a:buFont typeface="Wingdings" pitchFamily="2" charset="2"/>
                        <a:buChar char="n"/>
                      </a:pP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1E7E7"/>
                    </a:solidFill>
                  </a:tcPr>
                </a:tc>
                <a:extLst>
                  <a:ext uri="{0D108BD9-81ED-4DB2-BD59-A6C34878D82A}">
                    <a16:rowId xmlns:a16="http://schemas.microsoft.com/office/drawing/2014/main" xmlns="" val="10002"/>
                  </a:ext>
                </a:extLst>
              </a:tr>
              <a:tr h="329946">
                <a:tc>
                  <a:txBody>
                    <a:bodyPr/>
                    <a:lstStyle>
                      <a:lvl1pPr marL="0" algn="l" defTabSz="914400" rtl="0" eaLnBrk="1" latinLnBrk="0" hangingPunct="1">
                        <a:defRPr sz="1800" kern="1200">
                          <a:solidFill>
                            <a:schemeClr val="tx1"/>
                          </a:solidFill>
                          <a:latin typeface="Verdana"/>
                          <a:ea typeface="微软雅黑"/>
                          <a:cs typeface=""/>
                        </a:defRPr>
                      </a:lvl1pPr>
                      <a:lvl2pPr marL="457200" algn="l" defTabSz="914400" rtl="0" eaLnBrk="1" latinLnBrk="0" hangingPunct="1">
                        <a:defRPr sz="1800" kern="1200">
                          <a:solidFill>
                            <a:schemeClr val="tx1"/>
                          </a:solidFill>
                          <a:latin typeface="Verdana"/>
                          <a:ea typeface="微软雅黑"/>
                          <a:cs typeface=""/>
                        </a:defRPr>
                      </a:lvl2pPr>
                      <a:lvl3pPr marL="914400" algn="l" defTabSz="914400" rtl="0" eaLnBrk="1" latinLnBrk="0" hangingPunct="1">
                        <a:defRPr sz="1800" kern="1200">
                          <a:solidFill>
                            <a:schemeClr val="tx1"/>
                          </a:solidFill>
                          <a:latin typeface="Verdana"/>
                          <a:ea typeface="微软雅黑"/>
                          <a:cs typeface=""/>
                        </a:defRPr>
                      </a:lvl3pPr>
                      <a:lvl4pPr marL="1371600" algn="l" defTabSz="914400" rtl="0" eaLnBrk="1" latinLnBrk="0" hangingPunct="1">
                        <a:defRPr sz="1800" kern="1200">
                          <a:solidFill>
                            <a:schemeClr val="tx1"/>
                          </a:solidFill>
                          <a:latin typeface="Verdana"/>
                          <a:ea typeface="微软雅黑"/>
                          <a:cs typeface=""/>
                        </a:defRPr>
                      </a:lvl4pPr>
                      <a:lvl5pPr marL="1828800" algn="l" defTabSz="914400" rtl="0" eaLnBrk="1" latinLnBrk="0" hangingPunct="1">
                        <a:defRPr sz="1800" kern="1200">
                          <a:solidFill>
                            <a:schemeClr val="tx1"/>
                          </a:solidFill>
                          <a:latin typeface="Verdana"/>
                          <a:ea typeface="微软雅黑"/>
                          <a:cs typeface=""/>
                        </a:defRPr>
                      </a:lvl5pPr>
                      <a:lvl6pPr marL="2286000" algn="l" defTabSz="914400" rtl="0" eaLnBrk="1" latinLnBrk="0" hangingPunct="1">
                        <a:defRPr sz="1800" kern="1200">
                          <a:solidFill>
                            <a:schemeClr val="tx1"/>
                          </a:solidFill>
                          <a:latin typeface="Verdana"/>
                          <a:ea typeface="微软雅黑"/>
                          <a:cs typeface=""/>
                        </a:defRPr>
                      </a:lvl6pPr>
                      <a:lvl7pPr marL="2743200" algn="l" defTabSz="914400" rtl="0" eaLnBrk="1" latinLnBrk="0" hangingPunct="1">
                        <a:defRPr sz="1800" kern="1200">
                          <a:solidFill>
                            <a:schemeClr val="tx1"/>
                          </a:solidFill>
                          <a:latin typeface="Verdana"/>
                          <a:ea typeface="微软雅黑"/>
                          <a:cs typeface=""/>
                        </a:defRPr>
                      </a:lvl7pPr>
                      <a:lvl8pPr marL="3200400" algn="l" defTabSz="914400" rtl="0" eaLnBrk="1" latinLnBrk="0" hangingPunct="1">
                        <a:defRPr sz="1800" kern="1200">
                          <a:solidFill>
                            <a:schemeClr val="tx1"/>
                          </a:solidFill>
                          <a:latin typeface="Verdana"/>
                          <a:ea typeface="微软雅黑"/>
                          <a:cs typeface=""/>
                        </a:defRPr>
                      </a:lvl8pPr>
                      <a:lvl9pPr marL="3657600" algn="l" defTabSz="914400" rtl="0" eaLnBrk="1" latinLnBrk="0" hangingPunct="1">
                        <a:defRPr sz="1800" kern="1200">
                          <a:solidFill>
                            <a:schemeClr val="tx1"/>
                          </a:solidFill>
                          <a:latin typeface="Verdana"/>
                          <a:ea typeface="微软雅黑"/>
                          <a:cs typeface=""/>
                        </a:defRPr>
                      </a:lvl9pPr>
                    </a:lstStyle>
                    <a:p>
                      <a:pPr algn="ctr" fontAlgn="ctr"/>
                      <a:r>
                        <a:rPr lang="zh-CN" altLang="en-US" sz="1500" b="1" i="0" u="none" strike="noStrike" dirty="0">
                          <a:solidFill>
                            <a:schemeClr val="bg1"/>
                          </a:solidFill>
                          <a:effectLst/>
                          <a:latin typeface="微软雅黑" pitchFamily="34" charset="-122"/>
                          <a:ea typeface="微软雅黑" pitchFamily="34" charset="-122"/>
                        </a:rPr>
                        <a:t>保险期间</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lvl1pPr marL="0" algn="l" defTabSz="914400" rtl="0" eaLnBrk="1" latinLnBrk="0" hangingPunct="1">
                        <a:defRPr sz="1800" kern="1200">
                          <a:solidFill>
                            <a:schemeClr val="tx1"/>
                          </a:solidFill>
                          <a:latin typeface="Verdana"/>
                          <a:ea typeface="微软雅黑"/>
                          <a:cs typeface=""/>
                        </a:defRPr>
                      </a:lvl1pPr>
                      <a:lvl2pPr marL="457200" algn="l" defTabSz="914400" rtl="0" eaLnBrk="1" latinLnBrk="0" hangingPunct="1">
                        <a:defRPr sz="1800" kern="1200">
                          <a:solidFill>
                            <a:schemeClr val="tx1"/>
                          </a:solidFill>
                          <a:latin typeface="Verdana"/>
                          <a:ea typeface="微软雅黑"/>
                          <a:cs typeface=""/>
                        </a:defRPr>
                      </a:lvl2pPr>
                      <a:lvl3pPr marL="914400" algn="l" defTabSz="914400" rtl="0" eaLnBrk="1" latinLnBrk="0" hangingPunct="1">
                        <a:defRPr sz="1800" kern="1200">
                          <a:solidFill>
                            <a:schemeClr val="tx1"/>
                          </a:solidFill>
                          <a:latin typeface="Verdana"/>
                          <a:ea typeface="微软雅黑"/>
                          <a:cs typeface=""/>
                        </a:defRPr>
                      </a:lvl3pPr>
                      <a:lvl4pPr marL="1371600" algn="l" defTabSz="914400" rtl="0" eaLnBrk="1" latinLnBrk="0" hangingPunct="1">
                        <a:defRPr sz="1800" kern="1200">
                          <a:solidFill>
                            <a:schemeClr val="tx1"/>
                          </a:solidFill>
                          <a:latin typeface="Verdana"/>
                          <a:ea typeface="微软雅黑"/>
                          <a:cs typeface=""/>
                        </a:defRPr>
                      </a:lvl4pPr>
                      <a:lvl5pPr marL="1828800" algn="l" defTabSz="914400" rtl="0" eaLnBrk="1" latinLnBrk="0" hangingPunct="1">
                        <a:defRPr sz="1800" kern="1200">
                          <a:solidFill>
                            <a:schemeClr val="tx1"/>
                          </a:solidFill>
                          <a:latin typeface="Verdana"/>
                          <a:ea typeface="微软雅黑"/>
                          <a:cs typeface=""/>
                        </a:defRPr>
                      </a:lvl5pPr>
                      <a:lvl6pPr marL="2286000" algn="l" defTabSz="914400" rtl="0" eaLnBrk="1" latinLnBrk="0" hangingPunct="1">
                        <a:defRPr sz="1800" kern="1200">
                          <a:solidFill>
                            <a:schemeClr val="tx1"/>
                          </a:solidFill>
                          <a:latin typeface="Verdana"/>
                          <a:ea typeface="微软雅黑"/>
                          <a:cs typeface=""/>
                        </a:defRPr>
                      </a:lvl6pPr>
                      <a:lvl7pPr marL="2743200" algn="l" defTabSz="914400" rtl="0" eaLnBrk="1" latinLnBrk="0" hangingPunct="1">
                        <a:defRPr sz="1800" kern="1200">
                          <a:solidFill>
                            <a:schemeClr val="tx1"/>
                          </a:solidFill>
                          <a:latin typeface="Verdana"/>
                          <a:ea typeface="微软雅黑"/>
                          <a:cs typeface=""/>
                        </a:defRPr>
                      </a:lvl7pPr>
                      <a:lvl8pPr marL="3200400" algn="l" defTabSz="914400" rtl="0" eaLnBrk="1" latinLnBrk="0" hangingPunct="1">
                        <a:defRPr sz="1800" kern="1200">
                          <a:solidFill>
                            <a:schemeClr val="tx1"/>
                          </a:solidFill>
                          <a:latin typeface="Verdana"/>
                          <a:ea typeface="微软雅黑"/>
                          <a:cs typeface=""/>
                        </a:defRPr>
                      </a:lvl8pPr>
                      <a:lvl9pPr marL="3657600" algn="l" defTabSz="914400" rtl="0" eaLnBrk="1" latinLnBrk="0" hangingPunct="1">
                        <a:defRPr sz="1800" kern="1200">
                          <a:solidFill>
                            <a:schemeClr val="tx1"/>
                          </a:solidFill>
                          <a:latin typeface="Verdana"/>
                          <a:ea typeface="微软雅黑"/>
                          <a:cs typeface=""/>
                        </a:defRPr>
                      </a:lvl9pPr>
                    </a:lstStyle>
                    <a:p>
                      <a:pPr marL="171450" indent="-171450" algn="l" fontAlgn="ctr">
                        <a:buFont typeface="Wingdings" pitchFamily="2" charset="2"/>
                        <a:buChar char="n"/>
                      </a:pPr>
                      <a:r>
                        <a:rPr lang="zh-CN" altLang="en-US" sz="1500" b="1" i="0" u="none" strike="noStrike" dirty="0">
                          <a:solidFill>
                            <a:srgbClr val="000000"/>
                          </a:solidFill>
                          <a:effectLst/>
                          <a:latin typeface="微软雅黑" pitchFamily="34" charset="-122"/>
                          <a:ea typeface="微软雅黑" pitchFamily="34" charset="-122"/>
                        </a:rPr>
                        <a:t>终身</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tc>
                  <a:txBody>
                    <a:bodyPr/>
                    <a:lstStyle/>
                    <a:p>
                      <a:pPr marL="171450" indent="-171450" algn="l" fontAlgn="ctr">
                        <a:buFont typeface="Wingdings" pitchFamily="2" charset="2"/>
                        <a:buChar char="n"/>
                      </a:pP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extLst>
                  <a:ext uri="{0D108BD9-81ED-4DB2-BD59-A6C34878D82A}">
                    <a16:rowId xmlns:a16="http://schemas.microsoft.com/office/drawing/2014/main" xmlns="" val="10003"/>
                  </a:ext>
                </a:extLst>
              </a:tr>
              <a:tr h="329946">
                <a:tc>
                  <a:txBody>
                    <a:bodyPr/>
                    <a:lstStyle>
                      <a:lvl1pPr marL="0" algn="l" defTabSz="914400" rtl="0" eaLnBrk="1" latinLnBrk="0" hangingPunct="1">
                        <a:defRPr sz="1800" kern="1200">
                          <a:solidFill>
                            <a:schemeClr val="tx1"/>
                          </a:solidFill>
                          <a:latin typeface="Verdana"/>
                          <a:ea typeface="微软雅黑"/>
                          <a:cs typeface=""/>
                        </a:defRPr>
                      </a:lvl1pPr>
                      <a:lvl2pPr marL="457200" algn="l" defTabSz="914400" rtl="0" eaLnBrk="1" latinLnBrk="0" hangingPunct="1">
                        <a:defRPr sz="1800" kern="1200">
                          <a:solidFill>
                            <a:schemeClr val="tx1"/>
                          </a:solidFill>
                          <a:latin typeface="Verdana"/>
                          <a:ea typeface="微软雅黑"/>
                          <a:cs typeface=""/>
                        </a:defRPr>
                      </a:lvl2pPr>
                      <a:lvl3pPr marL="914400" algn="l" defTabSz="914400" rtl="0" eaLnBrk="1" latinLnBrk="0" hangingPunct="1">
                        <a:defRPr sz="1800" kern="1200">
                          <a:solidFill>
                            <a:schemeClr val="tx1"/>
                          </a:solidFill>
                          <a:latin typeface="Verdana"/>
                          <a:ea typeface="微软雅黑"/>
                          <a:cs typeface=""/>
                        </a:defRPr>
                      </a:lvl3pPr>
                      <a:lvl4pPr marL="1371600" algn="l" defTabSz="914400" rtl="0" eaLnBrk="1" latinLnBrk="0" hangingPunct="1">
                        <a:defRPr sz="1800" kern="1200">
                          <a:solidFill>
                            <a:schemeClr val="tx1"/>
                          </a:solidFill>
                          <a:latin typeface="Verdana"/>
                          <a:ea typeface="微软雅黑"/>
                          <a:cs typeface=""/>
                        </a:defRPr>
                      </a:lvl4pPr>
                      <a:lvl5pPr marL="1828800" algn="l" defTabSz="914400" rtl="0" eaLnBrk="1" latinLnBrk="0" hangingPunct="1">
                        <a:defRPr sz="1800" kern="1200">
                          <a:solidFill>
                            <a:schemeClr val="tx1"/>
                          </a:solidFill>
                          <a:latin typeface="Verdana"/>
                          <a:ea typeface="微软雅黑"/>
                          <a:cs typeface=""/>
                        </a:defRPr>
                      </a:lvl5pPr>
                      <a:lvl6pPr marL="2286000" algn="l" defTabSz="914400" rtl="0" eaLnBrk="1" latinLnBrk="0" hangingPunct="1">
                        <a:defRPr sz="1800" kern="1200">
                          <a:solidFill>
                            <a:schemeClr val="tx1"/>
                          </a:solidFill>
                          <a:latin typeface="Verdana"/>
                          <a:ea typeface="微软雅黑"/>
                          <a:cs typeface=""/>
                        </a:defRPr>
                      </a:lvl6pPr>
                      <a:lvl7pPr marL="2743200" algn="l" defTabSz="914400" rtl="0" eaLnBrk="1" latinLnBrk="0" hangingPunct="1">
                        <a:defRPr sz="1800" kern="1200">
                          <a:solidFill>
                            <a:schemeClr val="tx1"/>
                          </a:solidFill>
                          <a:latin typeface="Verdana"/>
                          <a:ea typeface="微软雅黑"/>
                          <a:cs typeface=""/>
                        </a:defRPr>
                      </a:lvl7pPr>
                      <a:lvl8pPr marL="3200400" algn="l" defTabSz="914400" rtl="0" eaLnBrk="1" latinLnBrk="0" hangingPunct="1">
                        <a:defRPr sz="1800" kern="1200">
                          <a:solidFill>
                            <a:schemeClr val="tx1"/>
                          </a:solidFill>
                          <a:latin typeface="Verdana"/>
                          <a:ea typeface="微软雅黑"/>
                          <a:cs typeface=""/>
                        </a:defRPr>
                      </a:lvl8pPr>
                      <a:lvl9pPr marL="3657600" algn="l" defTabSz="914400" rtl="0" eaLnBrk="1" latinLnBrk="0" hangingPunct="1">
                        <a:defRPr sz="1800" kern="1200">
                          <a:solidFill>
                            <a:schemeClr val="tx1"/>
                          </a:solidFill>
                          <a:latin typeface="Verdana"/>
                          <a:ea typeface="微软雅黑"/>
                          <a:cs typeface=""/>
                        </a:defRPr>
                      </a:lvl9pPr>
                    </a:lstStyle>
                    <a:p>
                      <a:pPr algn="ctr" fontAlgn="ctr"/>
                      <a:r>
                        <a:rPr lang="zh-CN" altLang="en-US" sz="1500" b="1" i="0" u="none" strike="noStrike" dirty="0">
                          <a:solidFill>
                            <a:schemeClr val="bg1"/>
                          </a:solidFill>
                          <a:effectLst/>
                          <a:latin typeface="微软雅黑" pitchFamily="34" charset="-122"/>
                          <a:ea typeface="微软雅黑" pitchFamily="34" charset="-122"/>
                        </a:rPr>
                        <a:t>产品类型</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lvl1pPr marL="0" algn="l" defTabSz="914400" rtl="0" eaLnBrk="1" latinLnBrk="0" hangingPunct="1">
                        <a:defRPr sz="1800" kern="1200">
                          <a:solidFill>
                            <a:schemeClr val="tx1"/>
                          </a:solidFill>
                          <a:latin typeface="Verdana"/>
                          <a:ea typeface="微软雅黑"/>
                          <a:cs typeface=""/>
                        </a:defRPr>
                      </a:lvl1pPr>
                      <a:lvl2pPr marL="457200" algn="l" defTabSz="914400" rtl="0" eaLnBrk="1" latinLnBrk="0" hangingPunct="1">
                        <a:defRPr sz="1800" kern="1200">
                          <a:solidFill>
                            <a:schemeClr val="tx1"/>
                          </a:solidFill>
                          <a:latin typeface="Verdana"/>
                          <a:ea typeface="微软雅黑"/>
                          <a:cs typeface=""/>
                        </a:defRPr>
                      </a:lvl2pPr>
                      <a:lvl3pPr marL="914400" algn="l" defTabSz="914400" rtl="0" eaLnBrk="1" latinLnBrk="0" hangingPunct="1">
                        <a:defRPr sz="1800" kern="1200">
                          <a:solidFill>
                            <a:schemeClr val="tx1"/>
                          </a:solidFill>
                          <a:latin typeface="Verdana"/>
                          <a:ea typeface="微软雅黑"/>
                          <a:cs typeface=""/>
                        </a:defRPr>
                      </a:lvl3pPr>
                      <a:lvl4pPr marL="1371600" algn="l" defTabSz="914400" rtl="0" eaLnBrk="1" latinLnBrk="0" hangingPunct="1">
                        <a:defRPr sz="1800" kern="1200">
                          <a:solidFill>
                            <a:schemeClr val="tx1"/>
                          </a:solidFill>
                          <a:latin typeface="Verdana"/>
                          <a:ea typeface="微软雅黑"/>
                          <a:cs typeface=""/>
                        </a:defRPr>
                      </a:lvl4pPr>
                      <a:lvl5pPr marL="1828800" algn="l" defTabSz="914400" rtl="0" eaLnBrk="1" latinLnBrk="0" hangingPunct="1">
                        <a:defRPr sz="1800" kern="1200">
                          <a:solidFill>
                            <a:schemeClr val="tx1"/>
                          </a:solidFill>
                          <a:latin typeface="Verdana"/>
                          <a:ea typeface="微软雅黑"/>
                          <a:cs typeface=""/>
                        </a:defRPr>
                      </a:lvl5pPr>
                      <a:lvl6pPr marL="2286000" algn="l" defTabSz="914400" rtl="0" eaLnBrk="1" latinLnBrk="0" hangingPunct="1">
                        <a:defRPr sz="1800" kern="1200">
                          <a:solidFill>
                            <a:schemeClr val="tx1"/>
                          </a:solidFill>
                          <a:latin typeface="Verdana"/>
                          <a:ea typeface="微软雅黑"/>
                          <a:cs typeface=""/>
                        </a:defRPr>
                      </a:lvl6pPr>
                      <a:lvl7pPr marL="2743200" algn="l" defTabSz="914400" rtl="0" eaLnBrk="1" latinLnBrk="0" hangingPunct="1">
                        <a:defRPr sz="1800" kern="1200">
                          <a:solidFill>
                            <a:schemeClr val="tx1"/>
                          </a:solidFill>
                          <a:latin typeface="Verdana"/>
                          <a:ea typeface="微软雅黑"/>
                          <a:cs typeface=""/>
                        </a:defRPr>
                      </a:lvl7pPr>
                      <a:lvl8pPr marL="3200400" algn="l" defTabSz="914400" rtl="0" eaLnBrk="1" latinLnBrk="0" hangingPunct="1">
                        <a:defRPr sz="1800" kern="1200">
                          <a:solidFill>
                            <a:schemeClr val="tx1"/>
                          </a:solidFill>
                          <a:latin typeface="Verdana"/>
                          <a:ea typeface="微软雅黑"/>
                          <a:cs typeface=""/>
                        </a:defRPr>
                      </a:lvl8pPr>
                      <a:lvl9pPr marL="3657600" algn="l" defTabSz="914400" rtl="0" eaLnBrk="1" latinLnBrk="0" hangingPunct="1">
                        <a:defRPr sz="1800" kern="1200">
                          <a:solidFill>
                            <a:schemeClr val="tx1"/>
                          </a:solidFill>
                          <a:latin typeface="Verdana"/>
                          <a:ea typeface="微软雅黑"/>
                          <a:cs typeface=""/>
                        </a:defRPr>
                      </a:lvl9pPr>
                    </a:lstStyle>
                    <a:p>
                      <a:pPr marL="171450" indent="-171450" algn="l" fontAlgn="ctr">
                        <a:buFont typeface="Wingdings" pitchFamily="2" charset="2"/>
                        <a:buChar char="n"/>
                      </a:pPr>
                      <a:r>
                        <a:rPr lang="en-US" altLang="zh-CN" sz="1500" b="1" i="0" u="none" strike="noStrike" dirty="0" smtClean="0">
                          <a:solidFill>
                            <a:srgbClr val="000000"/>
                          </a:solidFill>
                          <a:effectLst/>
                          <a:latin typeface="微软雅黑" pitchFamily="34" charset="-122"/>
                          <a:ea typeface="微软雅黑" pitchFamily="34" charset="-122"/>
                        </a:rPr>
                        <a:t>2.5%</a:t>
                      </a:r>
                      <a:r>
                        <a:rPr lang="zh-CN" altLang="en-US" sz="1500" b="1" i="0" u="none" strike="noStrike" dirty="0" smtClean="0">
                          <a:solidFill>
                            <a:srgbClr val="000000"/>
                          </a:solidFill>
                          <a:effectLst/>
                          <a:latin typeface="微软雅黑" pitchFamily="34" charset="-122"/>
                          <a:ea typeface="微软雅黑" pitchFamily="34" charset="-122"/>
                        </a:rPr>
                        <a:t>定价分红年金险</a:t>
                      </a: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1E7E7"/>
                    </a:solidFill>
                  </a:tcPr>
                </a:tc>
                <a:tc>
                  <a:txBody>
                    <a:bodyPr/>
                    <a:lstStyle/>
                    <a:p>
                      <a:pPr marL="171450" indent="-171450" algn="l" fontAlgn="ctr">
                        <a:buFont typeface="Wingdings" pitchFamily="2" charset="2"/>
                        <a:buChar char="n"/>
                      </a:pP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1E7E7"/>
                    </a:solidFill>
                  </a:tcPr>
                </a:tc>
                <a:extLst>
                  <a:ext uri="{0D108BD9-81ED-4DB2-BD59-A6C34878D82A}">
                    <a16:rowId xmlns:a16="http://schemas.microsoft.com/office/drawing/2014/main" xmlns="" val="10004"/>
                  </a:ext>
                </a:extLst>
              </a:tr>
              <a:tr h="329946">
                <a:tc>
                  <a:txBody>
                    <a:bodyPr/>
                    <a:lstStyle/>
                    <a:p>
                      <a:pPr algn="ctr" fontAlgn="ctr"/>
                      <a:endParaRPr lang="zh-CN" altLang="en-US" sz="1500" b="1" i="0" u="none" strike="noStrike" dirty="0">
                        <a:solidFill>
                          <a:schemeClr val="bg1"/>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p>
                      <a:pPr marL="0" indent="0" algn="ctr" fontAlgn="ctr">
                        <a:buFont typeface="Wingdings" pitchFamily="2" charset="2"/>
                        <a:buNone/>
                      </a:pPr>
                      <a:r>
                        <a:rPr lang="en-US" altLang="zh-CN" sz="1500" b="1" i="0" u="none" strike="noStrike" dirty="0" smtClean="0">
                          <a:solidFill>
                            <a:schemeClr val="tx1"/>
                          </a:solidFill>
                          <a:effectLst/>
                          <a:latin typeface="微软雅黑" pitchFamily="34" charset="-122"/>
                          <a:ea typeface="微软雅黑" pitchFamily="34" charset="-122"/>
                        </a:rPr>
                        <a:t>18-50</a:t>
                      </a:r>
                      <a:r>
                        <a:rPr lang="zh-CN" altLang="en-US" sz="1500" b="1" i="0" u="none" strike="noStrike" dirty="0" smtClean="0">
                          <a:solidFill>
                            <a:schemeClr val="tx1"/>
                          </a:solidFill>
                          <a:effectLst/>
                          <a:latin typeface="微软雅黑" pitchFamily="34" charset="-122"/>
                          <a:ea typeface="微软雅黑" pitchFamily="34" charset="-122"/>
                        </a:rPr>
                        <a:t>岁投保</a:t>
                      </a:r>
                      <a:endParaRPr lang="zh-CN" altLang="en-US" sz="1500" b="1" i="0" u="none" strike="noStrike" dirty="0">
                        <a:solidFill>
                          <a:schemeClr val="tx1"/>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tc>
                  <a:txBody>
                    <a:bodyPr/>
                    <a:lstStyle/>
                    <a:p>
                      <a:pPr marL="0" indent="0" algn="ctr" fontAlgn="ctr">
                        <a:buFont typeface="Wingdings" pitchFamily="2" charset="2"/>
                        <a:buNone/>
                      </a:pPr>
                      <a:r>
                        <a:rPr lang="en-US" altLang="zh-CN" sz="1500" b="1" i="0" u="none" strike="noStrike" dirty="0" smtClean="0">
                          <a:solidFill>
                            <a:schemeClr val="tx1"/>
                          </a:solidFill>
                          <a:effectLst/>
                          <a:latin typeface="微软雅黑" pitchFamily="34" charset="-122"/>
                          <a:ea typeface="微软雅黑" pitchFamily="34" charset="-122"/>
                        </a:rPr>
                        <a:t>51-65</a:t>
                      </a:r>
                      <a:r>
                        <a:rPr lang="zh-CN" altLang="en-US" sz="1500" b="1" i="0" u="none" strike="noStrike" dirty="0" smtClean="0">
                          <a:solidFill>
                            <a:schemeClr val="tx1"/>
                          </a:solidFill>
                          <a:effectLst/>
                          <a:latin typeface="微软雅黑" pitchFamily="34" charset="-122"/>
                          <a:ea typeface="微软雅黑" pitchFamily="34" charset="-122"/>
                        </a:rPr>
                        <a:t>岁投保</a:t>
                      </a:r>
                      <a:endParaRPr lang="zh-CN" altLang="en-US" sz="1500" b="1" i="0" u="none" strike="noStrike" dirty="0">
                        <a:solidFill>
                          <a:schemeClr val="tx1"/>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extLst>
                  <a:ext uri="{0D108BD9-81ED-4DB2-BD59-A6C34878D82A}">
                    <a16:rowId xmlns:a16="http://schemas.microsoft.com/office/drawing/2014/main" xmlns="" val="10005"/>
                  </a:ext>
                </a:extLst>
              </a:tr>
              <a:tr h="989410">
                <a:tc rowSpan="4">
                  <a:txBody>
                    <a:bodyPr/>
                    <a:lstStyle>
                      <a:lvl1pPr marL="0" algn="l" defTabSz="914400" rtl="0" eaLnBrk="1" latinLnBrk="0" hangingPunct="1">
                        <a:defRPr sz="1800" kern="1200">
                          <a:solidFill>
                            <a:schemeClr val="tx1"/>
                          </a:solidFill>
                          <a:latin typeface="Verdana"/>
                          <a:ea typeface="微软雅黑"/>
                          <a:cs typeface=""/>
                        </a:defRPr>
                      </a:lvl1pPr>
                      <a:lvl2pPr marL="457200" algn="l" defTabSz="914400" rtl="0" eaLnBrk="1" latinLnBrk="0" hangingPunct="1">
                        <a:defRPr sz="1800" kern="1200">
                          <a:solidFill>
                            <a:schemeClr val="tx1"/>
                          </a:solidFill>
                          <a:latin typeface="Verdana"/>
                          <a:ea typeface="微软雅黑"/>
                          <a:cs typeface=""/>
                        </a:defRPr>
                      </a:lvl2pPr>
                      <a:lvl3pPr marL="914400" algn="l" defTabSz="914400" rtl="0" eaLnBrk="1" latinLnBrk="0" hangingPunct="1">
                        <a:defRPr sz="1800" kern="1200">
                          <a:solidFill>
                            <a:schemeClr val="tx1"/>
                          </a:solidFill>
                          <a:latin typeface="Verdana"/>
                          <a:ea typeface="微软雅黑"/>
                          <a:cs typeface=""/>
                        </a:defRPr>
                      </a:lvl3pPr>
                      <a:lvl4pPr marL="1371600" algn="l" defTabSz="914400" rtl="0" eaLnBrk="1" latinLnBrk="0" hangingPunct="1">
                        <a:defRPr sz="1800" kern="1200">
                          <a:solidFill>
                            <a:schemeClr val="tx1"/>
                          </a:solidFill>
                          <a:latin typeface="Verdana"/>
                          <a:ea typeface="微软雅黑"/>
                          <a:cs typeface=""/>
                        </a:defRPr>
                      </a:lvl4pPr>
                      <a:lvl5pPr marL="1828800" algn="l" defTabSz="914400" rtl="0" eaLnBrk="1" latinLnBrk="0" hangingPunct="1">
                        <a:defRPr sz="1800" kern="1200">
                          <a:solidFill>
                            <a:schemeClr val="tx1"/>
                          </a:solidFill>
                          <a:latin typeface="Verdana"/>
                          <a:ea typeface="微软雅黑"/>
                          <a:cs typeface=""/>
                        </a:defRPr>
                      </a:lvl5pPr>
                      <a:lvl6pPr marL="2286000" algn="l" defTabSz="914400" rtl="0" eaLnBrk="1" latinLnBrk="0" hangingPunct="1">
                        <a:defRPr sz="1800" kern="1200">
                          <a:solidFill>
                            <a:schemeClr val="tx1"/>
                          </a:solidFill>
                          <a:latin typeface="Verdana"/>
                          <a:ea typeface="微软雅黑"/>
                          <a:cs typeface=""/>
                        </a:defRPr>
                      </a:lvl6pPr>
                      <a:lvl7pPr marL="2743200" algn="l" defTabSz="914400" rtl="0" eaLnBrk="1" latinLnBrk="0" hangingPunct="1">
                        <a:defRPr sz="1800" kern="1200">
                          <a:solidFill>
                            <a:schemeClr val="tx1"/>
                          </a:solidFill>
                          <a:latin typeface="Verdana"/>
                          <a:ea typeface="微软雅黑"/>
                          <a:cs typeface=""/>
                        </a:defRPr>
                      </a:lvl7pPr>
                      <a:lvl8pPr marL="3200400" algn="l" defTabSz="914400" rtl="0" eaLnBrk="1" latinLnBrk="0" hangingPunct="1">
                        <a:defRPr sz="1800" kern="1200">
                          <a:solidFill>
                            <a:schemeClr val="tx1"/>
                          </a:solidFill>
                          <a:latin typeface="Verdana"/>
                          <a:ea typeface="微软雅黑"/>
                          <a:cs typeface=""/>
                        </a:defRPr>
                      </a:lvl8pPr>
                      <a:lvl9pPr marL="3657600" algn="l" defTabSz="914400" rtl="0" eaLnBrk="1" latinLnBrk="0" hangingPunct="1">
                        <a:defRPr sz="1800" kern="1200">
                          <a:solidFill>
                            <a:schemeClr val="tx1"/>
                          </a:solidFill>
                          <a:latin typeface="Verdana"/>
                          <a:ea typeface="微软雅黑"/>
                          <a:cs typeface=""/>
                        </a:defRPr>
                      </a:lvl9pPr>
                    </a:lstStyle>
                    <a:p>
                      <a:pPr algn="ctr" fontAlgn="ctr"/>
                      <a:r>
                        <a:rPr lang="zh-CN" altLang="en-US" sz="1500" b="1" i="0" u="none" strike="noStrike" dirty="0">
                          <a:solidFill>
                            <a:schemeClr val="bg1"/>
                          </a:solidFill>
                          <a:effectLst/>
                          <a:latin typeface="微软雅黑" pitchFamily="34" charset="-122"/>
                          <a:ea typeface="微软雅黑" pitchFamily="34" charset="-122"/>
                        </a:rPr>
                        <a:t>保险责任</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lvl1pPr marL="0" algn="l" defTabSz="914400" rtl="0" eaLnBrk="1" latinLnBrk="0" hangingPunct="1">
                        <a:defRPr sz="1800" kern="1200">
                          <a:solidFill>
                            <a:schemeClr val="tx1"/>
                          </a:solidFill>
                          <a:latin typeface="Verdana"/>
                          <a:ea typeface="微软雅黑"/>
                          <a:cs typeface=""/>
                        </a:defRPr>
                      </a:lvl1pPr>
                      <a:lvl2pPr marL="457200" algn="l" defTabSz="914400" rtl="0" eaLnBrk="1" latinLnBrk="0" hangingPunct="1">
                        <a:defRPr sz="1800" kern="1200">
                          <a:solidFill>
                            <a:schemeClr val="tx1"/>
                          </a:solidFill>
                          <a:latin typeface="Verdana"/>
                          <a:ea typeface="微软雅黑"/>
                          <a:cs typeface=""/>
                        </a:defRPr>
                      </a:lvl2pPr>
                      <a:lvl3pPr marL="914400" algn="l" defTabSz="914400" rtl="0" eaLnBrk="1" latinLnBrk="0" hangingPunct="1">
                        <a:defRPr sz="1800" kern="1200">
                          <a:solidFill>
                            <a:schemeClr val="tx1"/>
                          </a:solidFill>
                          <a:latin typeface="Verdana"/>
                          <a:ea typeface="微软雅黑"/>
                          <a:cs typeface=""/>
                        </a:defRPr>
                      </a:lvl3pPr>
                      <a:lvl4pPr marL="1371600" algn="l" defTabSz="914400" rtl="0" eaLnBrk="1" latinLnBrk="0" hangingPunct="1">
                        <a:defRPr sz="1800" kern="1200">
                          <a:solidFill>
                            <a:schemeClr val="tx1"/>
                          </a:solidFill>
                          <a:latin typeface="Verdana"/>
                          <a:ea typeface="微软雅黑"/>
                          <a:cs typeface=""/>
                        </a:defRPr>
                      </a:lvl4pPr>
                      <a:lvl5pPr marL="1828800" algn="l" defTabSz="914400" rtl="0" eaLnBrk="1" latinLnBrk="0" hangingPunct="1">
                        <a:defRPr sz="1800" kern="1200">
                          <a:solidFill>
                            <a:schemeClr val="tx1"/>
                          </a:solidFill>
                          <a:latin typeface="Verdana"/>
                          <a:ea typeface="微软雅黑"/>
                          <a:cs typeface=""/>
                        </a:defRPr>
                      </a:lvl5pPr>
                      <a:lvl6pPr marL="2286000" algn="l" defTabSz="914400" rtl="0" eaLnBrk="1" latinLnBrk="0" hangingPunct="1">
                        <a:defRPr sz="1800" kern="1200">
                          <a:solidFill>
                            <a:schemeClr val="tx1"/>
                          </a:solidFill>
                          <a:latin typeface="Verdana"/>
                          <a:ea typeface="微软雅黑"/>
                          <a:cs typeface=""/>
                        </a:defRPr>
                      </a:lvl6pPr>
                      <a:lvl7pPr marL="2743200" algn="l" defTabSz="914400" rtl="0" eaLnBrk="1" latinLnBrk="0" hangingPunct="1">
                        <a:defRPr sz="1800" kern="1200">
                          <a:solidFill>
                            <a:schemeClr val="tx1"/>
                          </a:solidFill>
                          <a:latin typeface="Verdana"/>
                          <a:ea typeface="微软雅黑"/>
                          <a:cs typeface=""/>
                        </a:defRPr>
                      </a:lvl7pPr>
                      <a:lvl8pPr marL="3200400" algn="l" defTabSz="914400" rtl="0" eaLnBrk="1" latinLnBrk="0" hangingPunct="1">
                        <a:defRPr sz="1800" kern="1200">
                          <a:solidFill>
                            <a:schemeClr val="tx1"/>
                          </a:solidFill>
                          <a:latin typeface="Verdana"/>
                          <a:ea typeface="微软雅黑"/>
                          <a:cs typeface=""/>
                        </a:defRPr>
                      </a:lvl8pPr>
                      <a:lvl9pPr marL="3657600" algn="l" defTabSz="914400" rtl="0" eaLnBrk="1" latinLnBrk="0" hangingPunct="1">
                        <a:defRPr sz="1800" kern="1200">
                          <a:solidFill>
                            <a:schemeClr val="tx1"/>
                          </a:solidFill>
                          <a:latin typeface="Verdana"/>
                          <a:ea typeface="微软雅黑"/>
                          <a:cs typeface=""/>
                        </a:defRPr>
                      </a:lvl9pPr>
                    </a:lstStyle>
                    <a:p>
                      <a:pPr marL="171450" indent="-171450" algn="l" fontAlgn="ctr">
                        <a:buFont typeface="Wingdings" pitchFamily="2" charset="2"/>
                        <a:buChar char="n"/>
                      </a:pPr>
                      <a:r>
                        <a:rPr lang="zh-CN" altLang="en-US" sz="1500" b="1" i="0" u="none" strike="noStrike" dirty="0" smtClean="0">
                          <a:solidFill>
                            <a:srgbClr val="000000"/>
                          </a:solidFill>
                          <a:effectLst/>
                          <a:latin typeface="微软雅黑" pitchFamily="34" charset="-122"/>
                          <a:ea typeface="微软雅黑" pitchFamily="34" charset="-122"/>
                        </a:rPr>
                        <a:t>特别生存金：</a:t>
                      </a:r>
                      <a:endParaRPr lang="en-US" altLang="zh-CN" sz="1500" b="1" i="0" u="none" strike="noStrike" dirty="0" smtClean="0">
                        <a:solidFill>
                          <a:srgbClr val="000000"/>
                        </a:solidFill>
                        <a:effectLst/>
                        <a:latin typeface="微软雅黑" pitchFamily="34" charset="-122"/>
                        <a:ea typeface="微软雅黑" pitchFamily="34" charset="-122"/>
                      </a:endParaRPr>
                    </a:p>
                    <a:p>
                      <a:pPr marL="0" indent="0" algn="l" fontAlgn="ctr">
                        <a:buFont typeface="Wingdings" pitchFamily="2" charset="2"/>
                        <a:buNone/>
                      </a:pPr>
                      <a:r>
                        <a:rPr lang="zh-CN" altLang="en-US" sz="1500" b="1" i="0" u="none" strike="noStrike" dirty="0" smtClean="0">
                          <a:solidFill>
                            <a:schemeClr val="tx1"/>
                          </a:solidFill>
                          <a:effectLst/>
                          <a:latin typeface="微软雅黑" pitchFamily="34" charset="-122"/>
                          <a:ea typeface="微软雅黑" pitchFamily="34" charset="-122"/>
                        </a:rPr>
                        <a:t>在</a:t>
                      </a:r>
                      <a:r>
                        <a:rPr lang="zh-CN" altLang="en-US" sz="1600" b="1" i="0" u="none" strike="noStrike" dirty="0" smtClean="0">
                          <a:solidFill>
                            <a:srgbClr val="FF0000"/>
                          </a:solidFill>
                          <a:effectLst/>
                          <a:latin typeface="微软雅黑" pitchFamily="34" charset="-122"/>
                          <a:ea typeface="微软雅黑" pitchFamily="34" charset="-122"/>
                        </a:rPr>
                        <a:t>第</a:t>
                      </a:r>
                      <a:r>
                        <a:rPr lang="en-US" altLang="zh-CN" sz="1600" b="1" i="0" u="none" strike="noStrike" dirty="0">
                          <a:solidFill>
                            <a:srgbClr val="FF0000"/>
                          </a:solidFill>
                          <a:effectLst/>
                          <a:latin typeface="微软雅黑" pitchFamily="34" charset="-122"/>
                          <a:ea typeface="微软雅黑" pitchFamily="34" charset="-122"/>
                        </a:rPr>
                        <a:t>5</a:t>
                      </a:r>
                      <a:r>
                        <a:rPr lang="zh-CN" altLang="en-US" sz="1600" b="1" i="0" u="none" strike="noStrike" dirty="0">
                          <a:solidFill>
                            <a:srgbClr val="FF0000"/>
                          </a:solidFill>
                          <a:effectLst/>
                          <a:latin typeface="微软雅黑" pitchFamily="34" charset="-122"/>
                          <a:ea typeface="微软雅黑" pitchFamily="34" charset="-122"/>
                        </a:rPr>
                        <a:t>、</a:t>
                      </a:r>
                      <a:r>
                        <a:rPr lang="en-US" altLang="zh-CN" sz="1600" b="1" i="0" u="none" strike="noStrike" dirty="0" smtClean="0">
                          <a:solidFill>
                            <a:srgbClr val="FF0000"/>
                          </a:solidFill>
                          <a:effectLst/>
                          <a:latin typeface="微软雅黑" pitchFamily="34" charset="-122"/>
                          <a:ea typeface="微软雅黑" pitchFamily="34" charset="-122"/>
                        </a:rPr>
                        <a:t>6</a:t>
                      </a:r>
                      <a:r>
                        <a:rPr lang="zh-CN" altLang="en-US" sz="1600" b="1" i="0" u="none" strike="noStrike" dirty="0" smtClean="0">
                          <a:solidFill>
                            <a:srgbClr val="FF0000"/>
                          </a:solidFill>
                          <a:effectLst/>
                          <a:latin typeface="微软雅黑" pitchFamily="34" charset="-122"/>
                          <a:ea typeface="微软雅黑" pitchFamily="34" charset="-122"/>
                        </a:rPr>
                        <a:t>保单年度末</a:t>
                      </a:r>
                      <a:r>
                        <a:rPr lang="zh-CN" altLang="en-US" sz="1500" b="1" i="0" u="none" strike="noStrike" dirty="0" smtClean="0">
                          <a:solidFill>
                            <a:schemeClr val="tx1"/>
                          </a:solidFill>
                          <a:effectLst/>
                          <a:latin typeface="微软雅黑" pitchFamily="34" charset="-122"/>
                          <a:ea typeface="微软雅黑" pitchFamily="34" charset="-122"/>
                        </a:rPr>
                        <a:t>分</a:t>
                      </a:r>
                      <a:r>
                        <a:rPr lang="zh-CN" altLang="en-US" sz="1500" b="1" i="0" u="none" strike="noStrike" dirty="0">
                          <a:solidFill>
                            <a:schemeClr val="tx1"/>
                          </a:solidFill>
                          <a:effectLst/>
                          <a:latin typeface="微软雅黑" pitchFamily="34" charset="-122"/>
                          <a:ea typeface="微软雅黑" pitchFamily="34" charset="-122"/>
                        </a:rPr>
                        <a:t>别返</a:t>
                      </a:r>
                      <a:r>
                        <a:rPr lang="zh-CN" altLang="en-US" sz="1500" b="1" i="0" u="none" strike="noStrike" dirty="0" smtClean="0">
                          <a:solidFill>
                            <a:schemeClr val="tx1"/>
                          </a:solidFill>
                          <a:effectLst/>
                          <a:latin typeface="微软雅黑" pitchFamily="34" charset="-122"/>
                          <a:ea typeface="微软雅黑" pitchFamily="34" charset="-122"/>
                        </a:rPr>
                        <a:t>还年交保费的</a:t>
                      </a:r>
                      <a:r>
                        <a:rPr lang="en-US" altLang="zh-CN" sz="1500" b="1" i="0" u="none" strike="noStrike" dirty="0" smtClean="0">
                          <a:solidFill>
                            <a:schemeClr val="tx1"/>
                          </a:solidFill>
                          <a:effectLst/>
                          <a:latin typeface="微软雅黑" pitchFamily="34" charset="-122"/>
                          <a:ea typeface="微软雅黑" pitchFamily="34" charset="-122"/>
                        </a:rPr>
                        <a:t>50%</a:t>
                      </a:r>
                      <a:r>
                        <a:rPr lang="zh-CN" altLang="en-US" sz="1500" b="1" i="0" u="none" strike="noStrike" dirty="0" smtClean="0">
                          <a:solidFill>
                            <a:schemeClr val="tx1"/>
                          </a:solidFill>
                          <a:effectLst/>
                          <a:latin typeface="微软雅黑" pitchFamily="34" charset="-122"/>
                          <a:ea typeface="微软雅黑" pitchFamily="34" charset="-122"/>
                        </a:rPr>
                        <a:t>和</a:t>
                      </a:r>
                      <a:r>
                        <a:rPr lang="en-US" altLang="zh-CN" sz="1500" b="1" i="0" u="none" strike="noStrike" dirty="0" smtClean="0">
                          <a:solidFill>
                            <a:schemeClr val="tx1"/>
                          </a:solidFill>
                          <a:effectLst/>
                          <a:latin typeface="微软雅黑" pitchFamily="34" charset="-122"/>
                          <a:ea typeface="微软雅黑" pitchFamily="34" charset="-122"/>
                        </a:rPr>
                        <a:t>50%</a:t>
                      </a:r>
                      <a:r>
                        <a:rPr lang="zh-CN" altLang="en-US" sz="1500" b="1" i="0" u="none" strike="noStrike" dirty="0" smtClean="0">
                          <a:solidFill>
                            <a:schemeClr val="tx1"/>
                          </a:solidFill>
                          <a:effectLst/>
                          <a:latin typeface="微软雅黑" pitchFamily="34" charset="-122"/>
                          <a:ea typeface="微软雅黑" pitchFamily="34" charset="-122"/>
                        </a:rPr>
                        <a:t>；</a:t>
                      </a:r>
                      <a:endParaRPr lang="en-US" altLang="zh-CN" sz="1500" b="1" i="0" u="none" strike="noStrike" dirty="0" smtClean="0">
                        <a:solidFill>
                          <a:schemeClr val="tx1"/>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tc>
                  <a:txBody>
                    <a:bodyPr/>
                    <a:lstStyle/>
                    <a:p>
                      <a:pPr marL="171450" marR="0" indent="-171450" algn="l" defTabSz="914400" rtl="0" eaLnBrk="1" fontAlgn="ctr" latinLnBrk="0" hangingPunct="1">
                        <a:lnSpc>
                          <a:spcPct val="100000"/>
                        </a:lnSpc>
                        <a:spcBef>
                          <a:spcPts val="0"/>
                        </a:spcBef>
                        <a:spcAft>
                          <a:spcPts val="0"/>
                        </a:spcAft>
                        <a:buClrTx/>
                        <a:buSzTx/>
                        <a:buFont typeface="Wingdings" pitchFamily="2" charset="2"/>
                        <a:buChar char="n"/>
                        <a:tabLst/>
                        <a:defRPr/>
                      </a:pPr>
                      <a:r>
                        <a:rPr lang="zh-CN" altLang="en-US" sz="1500" b="1" i="0" u="none" strike="noStrike" kern="1200" dirty="0" smtClean="0">
                          <a:solidFill>
                            <a:srgbClr val="000000"/>
                          </a:solidFill>
                          <a:effectLst/>
                          <a:latin typeface="微软雅黑" pitchFamily="34" charset="-122"/>
                          <a:ea typeface="微软雅黑" pitchFamily="34" charset="-122"/>
                          <a:cs typeface=""/>
                        </a:rPr>
                        <a:t>特别生存金：</a:t>
                      </a:r>
                      <a:endParaRPr lang="en-US" altLang="zh-CN" sz="1500" b="1" i="0" u="none" strike="noStrike" kern="1200" dirty="0" smtClean="0">
                        <a:solidFill>
                          <a:srgbClr val="000000"/>
                        </a:solidFill>
                        <a:effectLst/>
                        <a:latin typeface="微软雅黑" pitchFamily="34" charset="-122"/>
                        <a:ea typeface="微软雅黑" pitchFamily="34" charset="-122"/>
                        <a:cs typeface=""/>
                      </a:endParaRPr>
                    </a:p>
                    <a:p>
                      <a:pPr marL="0" marR="0" indent="0" algn="l" defTabSz="914400" rtl="0" eaLnBrk="1" fontAlgn="ctr" latinLnBrk="0" hangingPunct="1">
                        <a:lnSpc>
                          <a:spcPct val="100000"/>
                        </a:lnSpc>
                        <a:spcBef>
                          <a:spcPts val="0"/>
                        </a:spcBef>
                        <a:spcAft>
                          <a:spcPts val="0"/>
                        </a:spcAft>
                        <a:buClrTx/>
                        <a:buSzTx/>
                        <a:buFont typeface="Wingdings" pitchFamily="2" charset="2"/>
                        <a:buNone/>
                        <a:tabLst/>
                        <a:defRPr/>
                      </a:pPr>
                      <a:r>
                        <a:rPr lang="zh-CN" altLang="en-US" sz="1500" b="1" i="0" u="none" strike="noStrike" dirty="0" smtClean="0">
                          <a:solidFill>
                            <a:schemeClr val="tx1"/>
                          </a:solidFill>
                          <a:effectLst/>
                          <a:latin typeface="微软雅黑" pitchFamily="34" charset="-122"/>
                          <a:ea typeface="微软雅黑" pitchFamily="34" charset="-122"/>
                        </a:rPr>
                        <a:t>在</a:t>
                      </a:r>
                      <a:r>
                        <a:rPr lang="zh-CN" altLang="en-US" sz="1600" b="1" i="0" u="none" strike="noStrike" dirty="0" smtClean="0">
                          <a:solidFill>
                            <a:srgbClr val="FF0000"/>
                          </a:solidFill>
                          <a:effectLst/>
                          <a:latin typeface="微软雅黑" pitchFamily="34" charset="-122"/>
                          <a:ea typeface="微软雅黑" pitchFamily="34" charset="-122"/>
                        </a:rPr>
                        <a:t>第</a:t>
                      </a:r>
                      <a:r>
                        <a:rPr lang="en-US" altLang="zh-CN" sz="1600" b="1" i="0" u="none" strike="noStrike" dirty="0" smtClean="0">
                          <a:solidFill>
                            <a:srgbClr val="FF0000"/>
                          </a:solidFill>
                          <a:effectLst/>
                          <a:latin typeface="微软雅黑" pitchFamily="34" charset="-122"/>
                          <a:ea typeface="微软雅黑" pitchFamily="34" charset="-122"/>
                        </a:rPr>
                        <a:t>5</a:t>
                      </a:r>
                      <a:r>
                        <a:rPr lang="zh-CN" altLang="en-US" sz="1600" b="1" i="0" u="none" strike="noStrike" dirty="0" smtClean="0">
                          <a:solidFill>
                            <a:srgbClr val="FF0000"/>
                          </a:solidFill>
                          <a:effectLst/>
                          <a:latin typeface="微软雅黑" pitchFamily="34" charset="-122"/>
                          <a:ea typeface="微软雅黑" pitchFamily="34" charset="-122"/>
                        </a:rPr>
                        <a:t>保单年度末</a:t>
                      </a:r>
                      <a:r>
                        <a:rPr lang="zh-CN" altLang="en-US" sz="1500" b="1" i="0" u="none" strike="noStrike" dirty="0" smtClean="0">
                          <a:solidFill>
                            <a:schemeClr val="tx1"/>
                          </a:solidFill>
                          <a:effectLst/>
                          <a:latin typeface="微软雅黑" pitchFamily="34" charset="-122"/>
                          <a:ea typeface="微软雅黑" pitchFamily="34" charset="-122"/>
                        </a:rPr>
                        <a:t>返还年交保费的</a:t>
                      </a:r>
                      <a:r>
                        <a:rPr lang="en-US" altLang="zh-CN" sz="1500" b="1" i="0" u="none" strike="noStrike" dirty="0" smtClean="0">
                          <a:solidFill>
                            <a:schemeClr val="tx1"/>
                          </a:solidFill>
                          <a:effectLst/>
                          <a:latin typeface="微软雅黑" pitchFamily="34" charset="-122"/>
                          <a:ea typeface="微软雅黑" pitchFamily="34" charset="-122"/>
                        </a:rPr>
                        <a:t>50%</a:t>
                      </a:r>
                      <a:r>
                        <a:rPr lang="zh-CN" altLang="en-US" sz="1500" b="1" i="0" u="none" strike="noStrike" dirty="0" smtClean="0">
                          <a:solidFill>
                            <a:schemeClr val="tx1"/>
                          </a:solidFill>
                          <a:effectLst/>
                          <a:latin typeface="微软雅黑" pitchFamily="34" charset="-122"/>
                          <a:ea typeface="微软雅黑" pitchFamily="34" charset="-122"/>
                        </a:rPr>
                        <a:t>。</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extLst>
                  <a:ext uri="{0D108BD9-81ED-4DB2-BD59-A6C34878D82A}">
                    <a16:rowId xmlns:a16="http://schemas.microsoft.com/office/drawing/2014/main" xmlns="" val="10006"/>
                  </a:ext>
                </a:extLst>
              </a:tr>
              <a:tr h="989410">
                <a:tc vMerge="1">
                  <a:txBody>
                    <a:bodyPr/>
                    <a:lstStyle/>
                    <a:p>
                      <a:endParaRPr lang="zh-CN" altLang="en-US"/>
                    </a:p>
                  </a:txBody>
                  <a:tcP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AD0101"/>
                    </a:solidFill>
                  </a:tcPr>
                </a:tc>
                <a:tc>
                  <a:txBody>
                    <a:bodyPr/>
                    <a:lstStyle>
                      <a:lvl1pPr marL="0" algn="l" defTabSz="914400" rtl="0" eaLnBrk="1" latinLnBrk="0" hangingPunct="1">
                        <a:defRPr sz="1800" kern="1200">
                          <a:solidFill>
                            <a:schemeClr val="tx1"/>
                          </a:solidFill>
                          <a:latin typeface="Verdana"/>
                          <a:ea typeface="微软雅黑"/>
                          <a:cs typeface=""/>
                        </a:defRPr>
                      </a:lvl1pPr>
                      <a:lvl2pPr marL="457200" algn="l" defTabSz="914400" rtl="0" eaLnBrk="1" latinLnBrk="0" hangingPunct="1">
                        <a:defRPr sz="1800" kern="1200">
                          <a:solidFill>
                            <a:schemeClr val="tx1"/>
                          </a:solidFill>
                          <a:latin typeface="Verdana"/>
                          <a:ea typeface="微软雅黑"/>
                          <a:cs typeface=""/>
                        </a:defRPr>
                      </a:lvl2pPr>
                      <a:lvl3pPr marL="914400" algn="l" defTabSz="914400" rtl="0" eaLnBrk="1" latinLnBrk="0" hangingPunct="1">
                        <a:defRPr sz="1800" kern="1200">
                          <a:solidFill>
                            <a:schemeClr val="tx1"/>
                          </a:solidFill>
                          <a:latin typeface="Verdana"/>
                          <a:ea typeface="微软雅黑"/>
                          <a:cs typeface=""/>
                        </a:defRPr>
                      </a:lvl3pPr>
                      <a:lvl4pPr marL="1371600" algn="l" defTabSz="914400" rtl="0" eaLnBrk="1" latinLnBrk="0" hangingPunct="1">
                        <a:defRPr sz="1800" kern="1200">
                          <a:solidFill>
                            <a:schemeClr val="tx1"/>
                          </a:solidFill>
                          <a:latin typeface="Verdana"/>
                          <a:ea typeface="微软雅黑"/>
                          <a:cs typeface=""/>
                        </a:defRPr>
                      </a:lvl4pPr>
                      <a:lvl5pPr marL="1828800" algn="l" defTabSz="914400" rtl="0" eaLnBrk="1" latinLnBrk="0" hangingPunct="1">
                        <a:defRPr sz="1800" kern="1200">
                          <a:solidFill>
                            <a:schemeClr val="tx1"/>
                          </a:solidFill>
                          <a:latin typeface="Verdana"/>
                          <a:ea typeface="微软雅黑"/>
                          <a:cs typeface=""/>
                        </a:defRPr>
                      </a:lvl5pPr>
                      <a:lvl6pPr marL="2286000" algn="l" defTabSz="914400" rtl="0" eaLnBrk="1" latinLnBrk="0" hangingPunct="1">
                        <a:defRPr sz="1800" kern="1200">
                          <a:solidFill>
                            <a:schemeClr val="tx1"/>
                          </a:solidFill>
                          <a:latin typeface="Verdana"/>
                          <a:ea typeface="微软雅黑"/>
                          <a:cs typeface=""/>
                        </a:defRPr>
                      </a:lvl6pPr>
                      <a:lvl7pPr marL="2743200" algn="l" defTabSz="914400" rtl="0" eaLnBrk="1" latinLnBrk="0" hangingPunct="1">
                        <a:defRPr sz="1800" kern="1200">
                          <a:solidFill>
                            <a:schemeClr val="tx1"/>
                          </a:solidFill>
                          <a:latin typeface="Verdana"/>
                          <a:ea typeface="微软雅黑"/>
                          <a:cs typeface=""/>
                        </a:defRPr>
                      </a:lvl7pPr>
                      <a:lvl8pPr marL="3200400" algn="l" defTabSz="914400" rtl="0" eaLnBrk="1" latinLnBrk="0" hangingPunct="1">
                        <a:defRPr sz="1800" kern="1200">
                          <a:solidFill>
                            <a:schemeClr val="tx1"/>
                          </a:solidFill>
                          <a:latin typeface="Verdana"/>
                          <a:ea typeface="微软雅黑"/>
                          <a:cs typeface=""/>
                        </a:defRPr>
                      </a:lvl8pPr>
                      <a:lvl9pPr marL="3657600" algn="l" defTabSz="914400" rtl="0" eaLnBrk="1" latinLnBrk="0" hangingPunct="1">
                        <a:defRPr sz="1800" kern="1200">
                          <a:solidFill>
                            <a:schemeClr val="tx1"/>
                          </a:solidFill>
                          <a:latin typeface="Verdana"/>
                          <a:ea typeface="微软雅黑"/>
                          <a:cs typeface=""/>
                        </a:defRPr>
                      </a:lvl9pPr>
                    </a:lstStyle>
                    <a:p>
                      <a:pPr marL="171450" marR="0" indent="-171450" algn="l" defTabSz="914400" rtl="0" eaLnBrk="1" fontAlgn="ctr" latinLnBrk="0" hangingPunct="1">
                        <a:lnSpc>
                          <a:spcPct val="100000"/>
                        </a:lnSpc>
                        <a:spcBef>
                          <a:spcPts val="0"/>
                        </a:spcBef>
                        <a:spcAft>
                          <a:spcPts val="0"/>
                        </a:spcAft>
                        <a:buClrTx/>
                        <a:buSzTx/>
                        <a:buFont typeface="Wingdings" pitchFamily="2" charset="2"/>
                        <a:buChar char="n"/>
                        <a:tabLst/>
                        <a:defRPr/>
                      </a:pPr>
                      <a:r>
                        <a:rPr lang="zh-CN" altLang="en-US" sz="1500" b="1" i="0" u="none" strike="noStrike" kern="1200" dirty="0" smtClean="0">
                          <a:solidFill>
                            <a:schemeClr val="tx1"/>
                          </a:solidFill>
                          <a:effectLst/>
                          <a:latin typeface="微软雅黑" pitchFamily="34" charset="-122"/>
                          <a:ea typeface="微软雅黑" pitchFamily="34" charset="-122"/>
                          <a:cs typeface="+mn-cs"/>
                        </a:rPr>
                        <a:t>生存金</a:t>
                      </a:r>
                      <a:endParaRPr lang="en-US" altLang="zh-CN" sz="1500" b="1" i="0" u="none" strike="noStrike" kern="1200" dirty="0" smtClean="0">
                        <a:solidFill>
                          <a:schemeClr val="tx1"/>
                        </a:solidFill>
                        <a:effectLst/>
                        <a:latin typeface="微软雅黑" pitchFamily="34" charset="-122"/>
                        <a:ea typeface="微软雅黑" pitchFamily="34" charset="-122"/>
                        <a:cs typeface="+mn-cs"/>
                      </a:endParaRPr>
                    </a:p>
                    <a:p>
                      <a:pPr marL="0" marR="0" indent="0" algn="l" defTabSz="914400" rtl="0" eaLnBrk="1" fontAlgn="ctr" latinLnBrk="0" hangingPunct="1">
                        <a:lnSpc>
                          <a:spcPct val="100000"/>
                        </a:lnSpc>
                        <a:spcBef>
                          <a:spcPts val="0"/>
                        </a:spcBef>
                        <a:spcAft>
                          <a:spcPts val="0"/>
                        </a:spcAft>
                        <a:buClrTx/>
                        <a:buSzTx/>
                        <a:buFont typeface="Wingdings" pitchFamily="2" charset="2"/>
                        <a:buNone/>
                        <a:tabLst/>
                        <a:defRPr/>
                      </a:pPr>
                      <a:r>
                        <a:rPr lang="zh-CN" altLang="en-US" sz="1500" b="1" i="0" u="none" strike="noStrike" dirty="0" smtClean="0">
                          <a:solidFill>
                            <a:schemeClr val="tx1"/>
                          </a:solidFill>
                          <a:effectLst/>
                          <a:latin typeface="微软雅黑" pitchFamily="34" charset="-122"/>
                          <a:ea typeface="微软雅黑" pitchFamily="34" charset="-122"/>
                        </a:rPr>
                        <a:t>在</a:t>
                      </a:r>
                      <a:r>
                        <a:rPr lang="zh-CN" altLang="en-US" sz="1600" b="1" i="0" u="none" strike="noStrike" dirty="0" smtClean="0">
                          <a:solidFill>
                            <a:srgbClr val="FF0000"/>
                          </a:solidFill>
                          <a:effectLst/>
                          <a:latin typeface="微软雅黑" pitchFamily="34" charset="-122"/>
                          <a:ea typeface="微软雅黑" pitchFamily="34" charset="-122"/>
                        </a:rPr>
                        <a:t>第</a:t>
                      </a:r>
                      <a:r>
                        <a:rPr lang="en-US" altLang="zh-CN" sz="1600" b="1" i="0" u="none" strike="noStrike" dirty="0" smtClean="0">
                          <a:solidFill>
                            <a:srgbClr val="FF0000"/>
                          </a:solidFill>
                          <a:effectLst/>
                          <a:latin typeface="微软雅黑" pitchFamily="34" charset="-122"/>
                          <a:ea typeface="微软雅黑" pitchFamily="34" charset="-122"/>
                        </a:rPr>
                        <a:t>7</a:t>
                      </a:r>
                      <a:r>
                        <a:rPr lang="zh-CN" altLang="en-US" sz="1600" b="1" i="0" u="none" strike="noStrike" dirty="0" smtClean="0">
                          <a:solidFill>
                            <a:srgbClr val="FF0000"/>
                          </a:solidFill>
                          <a:effectLst/>
                          <a:latin typeface="微软雅黑" pitchFamily="34" charset="-122"/>
                          <a:ea typeface="微软雅黑" pitchFamily="34" charset="-122"/>
                        </a:rPr>
                        <a:t>保单年度至</a:t>
                      </a:r>
                      <a:r>
                        <a:rPr lang="en-US" altLang="zh-CN" sz="1600" b="1" i="0" u="none" strike="noStrike" dirty="0" smtClean="0">
                          <a:solidFill>
                            <a:srgbClr val="FF0000"/>
                          </a:solidFill>
                          <a:effectLst/>
                          <a:latin typeface="微软雅黑" pitchFamily="34" charset="-122"/>
                          <a:ea typeface="微软雅黑" pitchFamily="34" charset="-122"/>
                        </a:rPr>
                        <a:t>64</a:t>
                      </a:r>
                      <a:r>
                        <a:rPr lang="zh-CN" altLang="en-US" sz="1600" b="1" i="0" u="none" strike="noStrike" dirty="0" smtClean="0">
                          <a:solidFill>
                            <a:srgbClr val="FF0000"/>
                          </a:solidFill>
                          <a:effectLst/>
                          <a:latin typeface="微软雅黑" pitchFamily="34" charset="-122"/>
                          <a:ea typeface="微软雅黑" pitchFamily="34" charset="-122"/>
                        </a:rPr>
                        <a:t>周岁对应的保单年度</a:t>
                      </a:r>
                      <a:r>
                        <a:rPr lang="zh-CN" altLang="en-US" sz="1500" b="1" i="0" u="none" strike="noStrike" dirty="0" smtClean="0">
                          <a:solidFill>
                            <a:schemeClr val="tx1"/>
                          </a:solidFill>
                          <a:effectLst/>
                          <a:latin typeface="微软雅黑" pitchFamily="34" charset="-122"/>
                          <a:ea typeface="微软雅黑" pitchFamily="34" charset="-122"/>
                        </a:rPr>
                        <a:t>，</a:t>
                      </a:r>
                      <a:endParaRPr lang="en-US" altLang="zh-CN" sz="1500" b="1" i="0" u="none" strike="noStrike" dirty="0" smtClean="0">
                        <a:solidFill>
                          <a:schemeClr val="tx1"/>
                        </a:solidFill>
                        <a:effectLst/>
                        <a:latin typeface="微软雅黑" pitchFamily="34" charset="-122"/>
                        <a:ea typeface="微软雅黑" pitchFamily="34" charset="-122"/>
                      </a:endParaRPr>
                    </a:p>
                    <a:p>
                      <a:pPr marL="0" marR="0" indent="0" algn="l" defTabSz="914400" rtl="0" eaLnBrk="1" fontAlgn="ctr" latinLnBrk="0" hangingPunct="1">
                        <a:lnSpc>
                          <a:spcPct val="100000"/>
                        </a:lnSpc>
                        <a:spcBef>
                          <a:spcPts val="0"/>
                        </a:spcBef>
                        <a:spcAft>
                          <a:spcPts val="0"/>
                        </a:spcAft>
                        <a:buClrTx/>
                        <a:buSzTx/>
                        <a:buFont typeface="Wingdings" pitchFamily="2" charset="2"/>
                        <a:buNone/>
                        <a:tabLst/>
                        <a:defRPr/>
                      </a:pPr>
                      <a:r>
                        <a:rPr lang="zh-CN" altLang="en-US" sz="1500" b="1" i="0" u="none" strike="noStrike" dirty="0" smtClean="0">
                          <a:solidFill>
                            <a:schemeClr val="tx1"/>
                          </a:solidFill>
                          <a:effectLst/>
                          <a:latin typeface="微软雅黑" pitchFamily="34" charset="-122"/>
                          <a:ea typeface="微软雅黑" pitchFamily="34" charset="-122"/>
                        </a:rPr>
                        <a:t>每年给付基本保额的</a:t>
                      </a:r>
                      <a:r>
                        <a:rPr lang="en-US" altLang="zh-CN" sz="1500" b="1" i="0" u="none" strike="noStrike" dirty="0" smtClean="0">
                          <a:solidFill>
                            <a:schemeClr val="tx1"/>
                          </a:solidFill>
                          <a:effectLst/>
                          <a:latin typeface="微软雅黑" pitchFamily="34" charset="-122"/>
                          <a:ea typeface="微软雅黑" pitchFamily="34" charset="-122"/>
                        </a:rPr>
                        <a:t>20%</a:t>
                      </a:r>
                      <a:r>
                        <a:rPr lang="zh-CN" altLang="en-US" sz="1500" b="1" i="0" u="none" strike="noStrike" dirty="0" smtClean="0">
                          <a:solidFill>
                            <a:schemeClr val="tx1"/>
                          </a:solidFill>
                          <a:effectLst/>
                          <a:latin typeface="微软雅黑" pitchFamily="34" charset="-122"/>
                          <a:ea typeface="微软雅黑" pitchFamily="34" charset="-122"/>
                        </a:rPr>
                        <a:t>；</a:t>
                      </a:r>
                      <a:endParaRPr lang="en-US" altLang="zh-CN" sz="1500" b="1" i="0" u="none" strike="noStrike" dirty="0" smtClean="0">
                        <a:solidFill>
                          <a:schemeClr val="tx1"/>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1E7E7"/>
                    </a:solidFill>
                  </a:tcPr>
                </a:tc>
                <a:tc>
                  <a:txBody>
                    <a:bodyPr/>
                    <a:lstStyle/>
                    <a:p>
                      <a:pPr marL="171450" marR="0" indent="-171450" algn="l" defTabSz="914400" rtl="0" eaLnBrk="1" fontAlgn="ctr" latinLnBrk="0" hangingPunct="1">
                        <a:lnSpc>
                          <a:spcPct val="100000"/>
                        </a:lnSpc>
                        <a:spcBef>
                          <a:spcPts val="0"/>
                        </a:spcBef>
                        <a:spcAft>
                          <a:spcPts val="0"/>
                        </a:spcAft>
                        <a:buClrTx/>
                        <a:buSzTx/>
                        <a:buFont typeface="Wingdings" pitchFamily="2" charset="2"/>
                        <a:buChar char="n"/>
                        <a:tabLst/>
                        <a:defRPr/>
                      </a:pPr>
                      <a:r>
                        <a:rPr lang="zh-CN" altLang="en-US" sz="1500" b="1" i="0" u="none" strike="noStrike" kern="1200" dirty="0" smtClean="0">
                          <a:solidFill>
                            <a:schemeClr val="tx1"/>
                          </a:solidFill>
                          <a:effectLst/>
                          <a:latin typeface="微软雅黑" pitchFamily="34" charset="-122"/>
                          <a:ea typeface="微软雅黑" pitchFamily="34" charset="-122"/>
                          <a:cs typeface="+mn-cs"/>
                        </a:rPr>
                        <a:t>生存金</a:t>
                      </a:r>
                      <a:endParaRPr lang="en-US" altLang="zh-CN" sz="1500" b="1" i="0" u="none" strike="noStrike" kern="1200" dirty="0" smtClean="0">
                        <a:solidFill>
                          <a:schemeClr val="tx1"/>
                        </a:solidFill>
                        <a:effectLst/>
                        <a:latin typeface="微软雅黑" pitchFamily="34" charset="-122"/>
                        <a:ea typeface="微软雅黑" pitchFamily="34" charset="-122"/>
                        <a:cs typeface="+mn-cs"/>
                      </a:endParaRPr>
                    </a:p>
                    <a:p>
                      <a:pPr marL="0" marR="0" indent="0" algn="l" defTabSz="914400" rtl="0" eaLnBrk="1" fontAlgn="ctr" latinLnBrk="0" hangingPunct="1">
                        <a:lnSpc>
                          <a:spcPct val="100000"/>
                        </a:lnSpc>
                        <a:spcBef>
                          <a:spcPts val="0"/>
                        </a:spcBef>
                        <a:spcAft>
                          <a:spcPts val="0"/>
                        </a:spcAft>
                        <a:buClrTx/>
                        <a:buSzTx/>
                        <a:buFont typeface="Wingdings" pitchFamily="2" charset="2"/>
                        <a:buNone/>
                        <a:tabLst/>
                        <a:defRPr/>
                      </a:pPr>
                      <a:r>
                        <a:rPr lang="zh-CN" altLang="en-US" sz="1500" b="1" i="0" u="none" strike="noStrike" dirty="0" smtClean="0">
                          <a:solidFill>
                            <a:schemeClr val="tx1"/>
                          </a:solidFill>
                          <a:effectLst/>
                          <a:latin typeface="微软雅黑" pitchFamily="34" charset="-122"/>
                          <a:ea typeface="微软雅黑" pitchFamily="34" charset="-122"/>
                        </a:rPr>
                        <a:t>在</a:t>
                      </a:r>
                      <a:r>
                        <a:rPr lang="zh-CN" altLang="en-US" sz="1600" b="1" i="0" u="none" strike="noStrike" dirty="0" smtClean="0">
                          <a:solidFill>
                            <a:srgbClr val="FF0000"/>
                          </a:solidFill>
                          <a:effectLst/>
                          <a:latin typeface="微软雅黑" pitchFamily="34" charset="-122"/>
                          <a:ea typeface="微软雅黑" pitchFamily="34" charset="-122"/>
                        </a:rPr>
                        <a:t>第</a:t>
                      </a:r>
                      <a:r>
                        <a:rPr lang="en-US" altLang="zh-CN" sz="1600" b="1" i="0" u="none" strike="noStrike" dirty="0" smtClean="0">
                          <a:solidFill>
                            <a:srgbClr val="FF0000"/>
                          </a:solidFill>
                          <a:effectLst/>
                          <a:latin typeface="微软雅黑" pitchFamily="34" charset="-122"/>
                          <a:ea typeface="微软雅黑" pitchFamily="34" charset="-122"/>
                        </a:rPr>
                        <a:t>6</a:t>
                      </a:r>
                      <a:r>
                        <a:rPr lang="zh-CN" altLang="en-US" sz="1600" b="1" i="0" u="none" strike="noStrike" dirty="0" smtClean="0">
                          <a:solidFill>
                            <a:srgbClr val="FF0000"/>
                          </a:solidFill>
                          <a:effectLst/>
                          <a:latin typeface="微软雅黑" pitchFamily="34" charset="-122"/>
                          <a:ea typeface="微软雅黑" pitchFamily="34" charset="-122"/>
                        </a:rPr>
                        <a:t>保单年度至</a:t>
                      </a:r>
                      <a:r>
                        <a:rPr lang="en-US" altLang="zh-CN" sz="1600" b="1" i="0" u="none" strike="noStrike" dirty="0" smtClean="0">
                          <a:solidFill>
                            <a:srgbClr val="FF0000"/>
                          </a:solidFill>
                          <a:effectLst/>
                          <a:latin typeface="微软雅黑" pitchFamily="34" charset="-122"/>
                          <a:ea typeface="微软雅黑" pitchFamily="34" charset="-122"/>
                        </a:rPr>
                        <a:t>64</a:t>
                      </a:r>
                      <a:r>
                        <a:rPr lang="zh-CN" altLang="en-US" sz="1600" b="1" i="0" u="none" strike="noStrike" dirty="0" smtClean="0">
                          <a:solidFill>
                            <a:srgbClr val="FF0000"/>
                          </a:solidFill>
                          <a:effectLst/>
                          <a:latin typeface="微软雅黑" pitchFamily="34" charset="-122"/>
                          <a:ea typeface="微软雅黑" pitchFamily="34" charset="-122"/>
                        </a:rPr>
                        <a:t>周岁对应的保单年度</a:t>
                      </a:r>
                      <a:r>
                        <a:rPr lang="zh-CN" altLang="en-US" sz="1500" b="1" i="0" u="none" strike="noStrike" dirty="0" smtClean="0">
                          <a:solidFill>
                            <a:schemeClr val="tx1"/>
                          </a:solidFill>
                          <a:effectLst/>
                          <a:latin typeface="微软雅黑" pitchFamily="34" charset="-122"/>
                          <a:ea typeface="微软雅黑" pitchFamily="34" charset="-122"/>
                        </a:rPr>
                        <a:t>，</a:t>
                      </a:r>
                      <a:endParaRPr lang="en-US" altLang="zh-CN" sz="1500" b="1" i="0" u="none" strike="noStrike" dirty="0" smtClean="0">
                        <a:solidFill>
                          <a:schemeClr val="tx1"/>
                        </a:solidFill>
                        <a:effectLst/>
                        <a:latin typeface="微软雅黑" pitchFamily="34" charset="-122"/>
                        <a:ea typeface="微软雅黑" pitchFamily="34" charset="-122"/>
                      </a:endParaRPr>
                    </a:p>
                    <a:p>
                      <a:pPr marL="0" marR="0" indent="0" algn="l" defTabSz="914400" rtl="0" eaLnBrk="1" fontAlgn="ctr" latinLnBrk="0" hangingPunct="1">
                        <a:lnSpc>
                          <a:spcPct val="100000"/>
                        </a:lnSpc>
                        <a:spcBef>
                          <a:spcPts val="0"/>
                        </a:spcBef>
                        <a:spcAft>
                          <a:spcPts val="0"/>
                        </a:spcAft>
                        <a:buClrTx/>
                        <a:buSzTx/>
                        <a:buFont typeface="Wingdings" pitchFamily="2" charset="2"/>
                        <a:buNone/>
                        <a:tabLst/>
                        <a:defRPr/>
                      </a:pPr>
                      <a:r>
                        <a:rPr lang="zh-CN" altLang="en-US" sz="1500" b="1" i="0" u="none" strike="noStrike" dirty="0" smtClean="0">
                          <a:solidFill>
                            <a:schemeClr val="tx1"/>
                          </a:solidFill>
                          <a:effectLst/>
                          <a:latin typeface="微软雅黑" pitchFamily="34" charset="-122"/>
                          <a:ea typeface="微软雅黑" pitchFamily="34" charset="-122"/>
                        </a:rPr>
                        <a:t>每年给付基本保额的</a:t>
                      </a:r>
                      <a:r>
                        <a:rPr lang="en-US" altLang="zh-CN" sz="1500" b="1" i="0" u="none" strike="noStrike" dirty="0" smtClean="0">
                          <a:solidFill>
                            <a:schemeClr val="tx1"/>
                          </a:solidFill>
                          <a:effectLst/>
                          <a:latin typeface="微软雅黑" pitchFamily="34" charset="-122"/>
                          <a:ea typeface="微软雅黑" pitchFamily="34" charset="-122"/>
                        </a:rPr>
                        <a:t>20%</a:t>
                      </a:r>
                      <a:r>
                        <a:rPr lang="zh-CN" altLang="en-US" sz="1500" b="1" i="0" u="none" strike="noStrike" dirty="0" smtClean="0">
                          <a:solidFill>
                            <a:schemeClr val="tx1"/>
                          </a:solidFill>
                          <a:effectLst/>
                          <a:latin typeface="微软雅黑" pitchFamily="34" charset="-122"/>
                          <a:ea typeface="微软雅黑" pitchFamily="34" charset="-122"/>
                        </a:rPr>
                        <a:t>；</a:t>
                      </a:r>
                      <a:endParaRPr lang="en-US" altLang="zh-CN" sz="1500" b="1" i="0" u="none" strike="noStrike" dirty="0" smtClean="0">
                        <a:solidFill>
                          <a:schemeClr val="tx1"/>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1E7E7"/>
                    </a:solidFill>
                  </a:tcPr>
                </a:tc>
                <a:extLst>
                  <a:ext uri="{0D108BD9-81ED-4DB2-BD59-A6C34878D82A}">
                    <a16:rowId xmlns:a16="http://schemas.microsoft.com/office/drawing/2014/main" xmlns="" val="10007"/>
                  </a:ext>
                </a:extLst>
              </a:tr>
              <a:tr h="968137">
                <a:tc vMerge="1">
                  <a:txBody>
                    <a:bodyPr/>
                    <a:lstStyle/>
                    <a:p>
                      <a:endParaRPr lang="zh-CN" altLang="en-US"/>
                    </a:p>
                  </a:txBody>
                  <a:tcPr/>
                </a:tc>
                <a:tc gridSpan="2">
                  <a:txBody>
                    <a:bodyPr/>
                    <a:lstStyle/>
                    <a:p>
                      <a:pPr marL="171450" marR="0" indent="-171450" algn="l" defTabSz="914400" rtl="0" eaLnBrk="1" fontAlgn="ctr" latinLnBrk="0" hangingPunct="1">
                        <a:lnSpc>
                          <a:spcPct val="100000"/>
                        </a:lnSpc>
                        <a:spcBef>
                          <a:spcPts val="0"/>
                        </a:spcBef>
                        <a:spcAft>
                          <a:spcPts val="0"/>
                        </a:spcAft>
                        <a:buClrTx/>
                        <a:buSzTx/>
                        <a:buFont typeface="Wingdings" pitchFamily="2" charset="2"/>
                        <a:buChar char="n"/>
                        <a:tabLst/>
                        <a:defRPr/>
                      </a:pPr>
                      <a:r>
                        <a:rPr lang="zh-CN" altLang="en-US" sz="1500" b="1" i="0" u="none" strike="noStrike" kern="1200" dirty="0" smtClean="0">
                          <a:solidFill>
                            <a:schemeClr val="tx1"/>
                          </a:solidFill>
                          <a:effectLst/>
                          <a:latin typeface="微软雅黑" pitchFamily="34" charset="-122"/>
                          <a:ea typeface="微软雅黑" pitchFamily="34" charset="-122"/>
                          <a:cs typeface="+mn-cs"/>
                        </a:rPr>
                        <a:t>养老金</a:t>
                      </a:r>
                      <a:endParaRPr lang="en-US" altLang="zh-CN" sz="1500" b="1" i="0" u="none" strike="noStrike" kern="1200" dirty="0" smtClean="0">
                        <a:solidFill>
                          <a:schemeClr val="tx1"/>
                        </a:solidFill>
                        <a:effectLst/>
                        <a:latin typeface="微软雅黑" pitchFamily="34" charset="-122"/>
                        <a:ea typeface="微软雅黑" pitchFamily="34" charset="-122"/>
                        <a:cs typeface="+mn-cs"/>
                      </a:endParaRPr>
                    </a:p>
                    <a:p>
                      <a:pPr marL="0" marR="0" indent="0" algn="l" defTabSz="914400" rtl="0" eaLnBrk="1" fontAlgn="ctr" latinLnBrk="0" hangingPunct="1">
                        <a:lnSpc>
                          <a:spcPct val="100000"/>
                        </a:lnSpc>
                        <a:spcBef>
                          <a:spcPts val="0"/>
                        </a:spcBef>
                        <a:spcAft>
                          <a:spcPts val="0"/>
                        </a:spcAft>
                        <a:buClrTx/>
                        <a:buSzTx/>
                        <a:buFont typeface="Wingdings" pitchFamily="2" charset="2"/>
                        <a:buNone/>
                        <a:tabLst/>
                        <a:defRPr/>
                      </a:pPr>
                      <a:r>
                        <a:rPr lang="en-US" altLang="zh-CN" sz="1500" b="1" i="0" u="none" strike="noStrike" kern="1200" dirty="0" smtClean="0">
                          <a:solidFill>
                            <a:schemeClr val="tx1"/>
                          </a:solidFill>
                          <a:effectLst/>
                          <a:latin typeface="微软雅黑" pitchFamily="34" charset="-122"/>
                          <a:ea typeface="微软雅黑" pitchFamily="34" charset="-122"/>
                          <a:cs typeface=""/>
                        </a:rPr>
                        <a:t>65</a:t>
                      </a:r>
                      <a:r>
                        <a:rPr lang="zh-CN" altLang="en-US" sz="1500" b="1" i="0" u="none" strike="noStrike" kern="1200" dirty="0" smtClean="0">
                          <a:solidFill>
                            <a:schemeClr val="tx1"/>
                          </a:solidFill>
                          <a:effectLst/>
                          <a:latin typeface="微软雅黑" pitchFamily="34" charset="-122"/>
                          <a:ea typeface="微软雅黑" pitchFamily="34" charset="-122"/>
                          <a:cs typeface=""/>
                        </a:rPr>
                        <a:t>岁起（含</a:t>
                      </a:r>
                      <a:r>
                        <a:rPr lang="en-US" altLang="zh-CN" sz="1500" b="1" i="0" u="none" strike="noStrike" kern="1200" dirty="0" smtClean="0">
                          <a:solidFill>
                            <a:schemeClr val="tx1"/>
                          </a:solidFill>
                          <a:effectLst/>
                          <a:latin typeface="微软雅黑" pitchFamily="34" charset="-122"/>
                          <a:ea typeface="微软雅黑" pitchFamily="34" charset="-122"/>
                          <a:cs typeface=""/>
                        </a:rPr>
                        <a:t>65</a:t>
                      </a:r>
                      <a:r>
                        <a:rPr lang="zh-CN" altLang="en-US" sz="1500" b="1" i="0" u="none" strike="noStrike" kern="1200" dirty="0" smtClean="0">
                          <a:solidFill>
                            <a:schemeClr val="tx1"/>
                          </a:solidFill>
                          <a:effectLst/>
                          <a:latin typeface="微软雅黑" pitchFamily="34" charset="-122"/>
                          <a:ea typeface="微软雅黑" pitchFamily="34" charset="-122"/>
                          <a:cs typeface=""/>
                        </a:rPr>
                        <a:t>岁）</a:t>
                      </a:r>
                      <a:r>
                        <a:rPr lang="en-US" altLang="zh-CN" sz="1500" b="1" i="0" u="none" strike="noStrike" kern="1200" dirty="0" smtClean="0">
                          <a:solidFill>
                            <a:schemeClr val="tx1"/>
                          </a:solidFill>
                          <a:effectLst/>
                          <a:latin typeface="微软雅黑" pitchFamily="34" charset="-122"/>
                          <a:ea typeface="微软雅黑" pitchFamily="34" charset="-122"/>
                          <a:cs typeface=""/>
                        </a:rPr>
                        <a:t>-69</a:t>
                      </a:r>
                      <a:r>
                        <a:rPr lang="zh-CN" altLang="en-US" sz="1500" b="1" i="0" u="none" strike="noStrike" kern="1200" dirty="0" smtClean="0">
                          <a:solidFill>
                            <a:schemeClr val="tx1"/>
                          </a:solidFill>
                          <a:effectLst/>
                          <a:latin typeface="微软雅黑" pitchFamily="34" charset="-122"/>
                          <a:ea typeface="微软雅黑" pitchFamily="34" charset="-122"/>
                          <a:cs typeface=""/>
                        </a:rPr>
                        <a:t>岁的</a:t>
                      </a:r>
                      <a:r>
                        <a:rPr lang="en-US" altLang="zh-CN" sz="1500" b="1" i="0" u="none" strike="noStrike" kern="1200" dirty="0" smtClean="0">
                          <a:solidFill>
                            <a:schemeClr val="tx1"/>
                          </a:solidFill>
                          <a:effectLst/>
                          <a:latin typeface="微软雅黑" pitchFamily="34" charset="-122"/>
                          <a:ea typeface="微软雅黑" pitchFamily="34" charset="-122"/>
                          <a:cs typeface=""/>
                        </a:rPr>
                        <a:t>5</a:t>
                      </a:r>
                      <a:r>
                        <a:rPr lang="zh-CN" altLang="en-US" sz="1500" b="1" i="0" u="none" strike="noStrike" kern="1200" dirty="0" smtClean="0">
                          <a:solidFill>
                            <a:schemeClr val="tx1"/>
                          </a:solidFill>
                          <a:effectLst/>
                          <a:latin typeface="微软雅黑" pitchFamily="34" charset="-122"/>
                          <a:ea typeface="微软雅黑" pitchFamily="34" charset="-122"/>
                          <a:cs typeface=""/>
                        </a:rPr>
                        <a:t>年内，每年领取基本保额的</a:t>
                      </a:r>
                      <a:r>
                        <a:rPr lang="en-US" altLang="zh-CN" sz="1500" b="1" i="0" u="none" strike="noStrike" kern="1200" dirty="0" smtClean="0">
                          <a:solidFill>
                            <a:schemeClr val="tx1"/>
                          </a:solidFill>
                          <a:effectLst/>
                          <a:latin typeface="微软雅黑" pitchFamily="34" charset="-122"/>
                          <a:ea typeface="微软雅黑" pitchFamily="34" charset="-122"/>
                          <a:cs typeface=""/>
                        </a:rPr>
                        <a:t>30%</a:t>
                      </a:r>
                      <a:r>
                        <a:rPr lang="zh-CN" altLang="en-US" sz="1500" b="1" i="0" u="none" strike="noStrike" kern="1200" dirty="0" smtClean="0">
                          <a:solidFill>
                            <a:schemeClr val="tx1"/>
                          </a:solidFill>
                          <a:effectLst/>
                          <a:latin typeface="微软雅黑" pitchFamily="34" charset="-122"/>
                          <a:ea typeface="微软雅黑" pitchFamily="34" charset="-122"/>
                          <a:cs typeface=""/>
                        </a:rPr>
                        <a:t>，养老金每</a:t>
                      </a:r>
                      <a:r>
                        <a:rPr lang="en-US" altLang="zh-CN" sz="1500" b="1" i="0" u="none" strike="noStrike" kern="1200" dirty="0" smtClean="0">
                          <a:solidFill>
                            <a:schemeClr val="tx1"/>
                          </a:solidFill>
                          <a:effectLst/>
                          <a:latin typeface="微软雅黑" pitchFamily="34" charset="-122"/>
                          <a:ea typeface="微软雅黑" pitchFamily="34" charset="-122"/>
                          <a:cs typeface=""/>
                        </a:rPr>
                        <a:t>5</a:t>
                      </a:r>
                      <a:r>
                        <a:rPr lang="zh-CN" altLang="en-US" sz="1500" b="1" i="0" u="none" strike="noStrike" kern="1200" dirty="0" smtClean="0">
                          <a:solidFill>
                            <a:schemeClr val="tx1"/>
                          </a:solidFill>
                          <a:effectLst/>
                          <a:latin typeface="微软雅黑" pitchFamily="34" charset="-122"/>
                          <a:ea typeface="微软雅黑" pitchFamily="34" charset="-122"/>
                          <a:cs typeface=""/>
                        </a:rPr>
                        <a:t>年增长基本保额的</a:t>
                      </a:r>
                      <a:r>
                        <a:rPr lang="en-US" altLang="zh-CN" sz="1500" b="1" i="0" u="none" strike="noStrike" kern="1200" dirty="0" smtClean="0">
                          <a:solidFill>
                            <a:schemeClr val="tx1"/>
                          </a:solidFill>
                          <a:effectLst/>
                          <a:latin typeface="微软雅黑" pitchFamily="34" charset="-122"/>
                          <a:ea typeface="微软雅黑" pitchFamily="34" charset="-122"/>
                          <a:cs typeface=""/>
                        </a:rPr>
                        <a:t>10%</a:t>
                      </a:r>
                      <a:r>
                        <a:rPr lang="zh-CN" altLang="en-US" sz="1500" b="1" i="0" u="none" strike="noStrike" kern="1200" dirty="0" smtClean="0">
                          <a:solidFill>
                            <a:schemeClr val="tx1"/>
                          </a:solidFill>
                          <a:effectLst/>
                          <a:latin typeface="微软雅黑" pitchFamily="34" charset="-122"/>
                          <a:ea typeface="微软雅黑" pitchFamily="34" charset="-122"/>
                          <a:cs typeface=""/>
                        </a:rPr>
                        <a:t>，</a:t>
                      </a:r>
                      <a:r>
                        <a:rPr lang="en-US" altLang="zh-CN" sz="1500" b="1" i="0" u="none" strike="noStrike" kern="1200" dirty="0" smtClean="0">
                          <a:solidFill>
                            <a:schemeClr val="tx1"/>
                          </a:solidFill>
                          <a:effectLst/>
                          <a:latin typeface="微软雅黑" pitchFamily="34" charset="-122"/>
                          <a:ea typeface="微软雅黑" pitchFamily="34" charset="-122"/>
                          <a:cs typeface=""/>
                        </a:rPr>
                        <a:t>80</a:t>
                      </a:r>
                      <a:r>
                        <a:rPr lang="zh-CN" altLang="en-US" sz="1500" b="1" i="0" u="none" strike="noStrike" kern="1200" dirty="0" smtClean="0">
                          <a:solidFill>
                            <a:schemeClr val="tx1"/>
                          </a:solidFill>
                          <a:effectLst/>
                          <a:latin typeface="微软雅黑" pitchFamily="34" charset="-122"/>
                          <a:ea typeface="微软雅黑" pitchFamily="34" charset="-122"/>
                          <a:cs typeface=""/>
                        </a:rPr>
                        <a:t>岁起（含</a:t>
                      </a:r>
                      <a:r>
                        <a:rPr lang="en-US" altLang="zh-CN" sz="1500" b="1" i="0" u="none" strike="noStrike" kern="1200" dirty="0" smtClean="0">
                          <a:solidFill>
                            <a:schemeClr val="tx1"/>
                          </a:solidFill>
                          <a:effectLst/>
                          <a:latin typeface="微软雅黑" pitchFamily="34" charset="-122"/>
                          <a:ea typeface="微软雅黑" pitchFamily="34" charset="-122"/>
                          <a:cs typeface=""/>
                        </a:rPr>
                        <a:t>80</a:t>
                      </a:r>
                      <a:r>
                        <a:rPr lang="zh-CN" altLang="en-US" sz="1500" b="1" i="0" u="none" strike="noStrike" kern="1200" dirty="0" smtClean="0">
                          <a:solidFill>
                            <a:schemeClr val="tx1"/>
                          </a:solidFill>
                          <a:effectLst/>
                          <a:latin typeface="微软雅黑" pitchFamily="34" charset="-122"/>
                          <a:ea typeface="微软雅黑" pitchFamily="34" charset="-122"/>
                          <a:cs typeface=""/>
                        </a:rPr>
                        <a:t>岁）增长至每年领取基本保额</a:t>
                      </a:r>
                      <a:r>
                        <a:rPr lang="en-US" altLang="zh-CN" sz="1500" b="1" i="0" u="none" strike="noStrike" kern="1200" dirty="0" smtClean="0">
                          <a:solidFill>
                            <a:schemeClr val="tx1"/>
                          </a:solidFill>
                          <a:effectLst/>
                          <a:latin typeface="微软雅黑" pitchFamily="34" charset="-122"/>
                          <a:ea typeface="微软雅黑" pitchFamily="34" charset="-122"/>
                          <a:cs typeface=""/>
                        </a:rPr>
                        <a:t>60%</a:t>
                      </a:r>
                      <a:r>
                        <a:rPr lang="zh-CN" altLang="en-US" sz="1500" b="1" i="0" u="none" strike="noStrike" kern="1200" dirty="0" smtClean="0">
                          <a:solidFill>
                            <a:schemeClr val="tx1"/>
                          </a:solidFill>
                          <a:effectLst/>
                          <a:latin typeface="微软雅黑" pitchFamily="34" charset="-122"/>
                          <a:ea typeface="微软雅黑" pitchFamily="34" charset="-122"/>
                          <a:cs typeface=""/>
                        </a:rPr>
                        <a:t>，并按最高比例领取到终身。</a:t>
                      </a:r>
                      <a:endParaRPr lang="en-US" altLang="zh-CN" sz="1500" b="1" i="0" u="none" strike="noStrike" kern="1200" dirty="0" smtClean="0">
                        <a:solidFill>
                          <a:schemeClr val="tx1"/>
                        </a:solidFill>
                        <a:effectLst/>
                        <a:latin typeface="微软雅黑" pitchFamily="34" charset="-122"/>
                        <a:ea typeface="微软雅黑" pitchFamily="34" charset="-122"/>
                        <a:cs typeface=""/>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1E7E7"/>
                    </a:solidFill>
                  </a:tcPr>
                </a:tc>
                <a:tc hMerge="1">
                  <a:txBody>
                    <a:bodyPr/>
                    <a:lstStyle/>
                    <a:p>
                      <a:pPr marL="171450" marR="0" indent="-171450" algn="l" defTabSz="914400" rtl="0" eaLnBrk="1" fontAlgn="ctr" latinLnBrk="0" hangingPunct="1">
                        <a:lnSpc>
                          <a:spcPct val="100000"/>
                        </a:lnSpc>
                        <a:spcBef>
                          <a:spcPts val="0"/>
                        </a:spcBef>
                        <a:spcAft>
                          <a:spcPts val="0"/>
                        </a:spcAft>
                        <a:buClrTx/>
                        <a:buSzTx/>
                        <a:buFont typeface="Wingdings" pitchFamily="2" charset="2"/>
                        <a:buChar char="n"/>
                        <a:tabLst/>
                        <a:defRPr/>
                      </a:pPr>
                      <a:endParaRPr lang="en-US" altLang="zh-CN" sz="1500" b="1" i="0" u="none" strike="noStrike" kern="1200" dirty="0" smtClean="0">
                        <a:solidFill>
                          <a:schemeClr val="tx1"/>
                        </a:solidFill>
                        <a:effectLst/>
                        <a:latin typeface="微软雅黑" pitchFamily="34" charset="-122"/>
                        <a:ea typeface="微软雅黑" pitchFamily="34" charset="-122"/>
                        <a:cs typeface=""/>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1E7E7"/>
                    </a:solidFill>
                  </a:tcPr>
                </a:tc>
                <a:extLst>
                  <a:ext uri="{0D108BD9-81ED-4DB2-BD59-A6C34878D82A}">
                    <a16:rowId xmlns:a16="http://schemas.microsoft.com/office/drawing/2014/main" xmlns="" val="10008"/>
                  </a:ext>
                </a:extLst>
              </a:tr>
              <a:tr h="329946">
                <a:tc vMerge="1">
                  <a:txBody>
                    <a:bodyPr/>
                    <a:lstStyle/>
                    <a:p>
                      <a:pPr algn="ctr" fontAlgn="ctr"/>
                      <a:endParaRPr lang="zh-CN" altLang="en-US" sz="1050" b="1" i="0" u="none" strike="noStrike" dirty="0">
                        <a:solidFill>
                          <a:schemeClr val="bg1"/>
                        </a:solidFill>
                        <a:effectLst/>
                        <a:latin typeface="微软雅黑" pitchFamily="34" charset="-122"/>
                        <a:ea typeface="微软雅黑" pitchFamily="34" charset="-122"/>
                      </a:endParaRPr>
                    </a:p>
                  </a:txBody>
                  <a:tcPr marL="5830" marR="5830" marT="5830"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AD0101"/>
                    </a:solidFill>
                  </a:tcPr>
                </a:tc>
                <a:tc gridSpan="2">
                  <a:txBody>
                    <a:bodyPr/>
                    <a:lstStyle>
                      <a:lvl1pPr marL="0" algn="l" defTabSz="914400" rtl="0" eaLnBrk="1" latinLnBrk="0" hangingPunct="1">
                        <a:defRPr sz="1800" kern="1200">
                          <a:solidFill>
                            <a:schemeClr val="tx1"/>
                          </a:solidFill>
                          <a:latin typeface="Verdana"/>
                          <a:ea typeface="微软雅黑"/>
                          <a:cs typeface=""/>
                        </a:defRPr>
                      </a:lvl1pPr>
                      <a:lvl2pPr marL="457200" algn="l" defTabSz="914400" rtl="0" eaLnBrk="1" latinLnBrk="0" hangingPunct="1">
                        <a:defRPr sz="1800" kern="1200">
                          <a:solidFill>
                            <a:schemeClr val="tx1"/>
                          </a:solidFill>
                          <a:latin typeface="Verdana"/>
                          <a:ea typeface="微软雅黑"/>
                          <a:cs typeface=""/>
                        </a:defRPr>
                      </a:lvl2pPr>
                      <a:lvl3pPr marL="914400" algn="l" defTabSz="914400" rtl="0" eaLnBrk="1" latinLnBrk="0" hangingPunct="1">
                        <a:defRPr sz="1800" kern="1200">
                          <a:solidFill>
                            <a:schemeClr val="tx1"/>
                          </a:solidFill>
                          <a:latin typeface="Verdana"/>
                          <a:ea typeface="微软雅黑"/>
                          <a:cs typeface=""/>
                        </a:defRPr>
                      </a:lvl3pPr>
                      <a:lvl4pPr marL="1371600" algn="l" defTabSz="914400" rtl="0" eaLnBrk="1" latinLnBrk="0" hangingPunct="1">
                        <a:defRPr sz="1800" kern="1200">
                          <a:solidFill>
                            <a:schemeClr val="tx1"/>
                          </a:solidFill>
                          <a:latin typeface="Verdana"/>
                          <a:ea typeface="微软雅黑"/>
                          <a:cs typeface=""/>
                        </a:defRPr>
                      </a:lvl4pPr>
                      <a:lvl5pPr marL="1828800" algn="l" defTabSz="914400" rtl="0" eaLnBrk="1" latinLnBrk="0" hangingPunct="1">
                        <a:defRPr sz="1800" kern="1200">
                          <a:solidFill>
                            <a:schemeClr val="tx1"/>
                          </a:solidFill>
                          <a:latin typeface="Verdana"/>
                          <a:ea typeface="微软雅黑"/>
                          <a:cs typeface=""/>
                        </a:defRPr>
                      </a:lvl5pPr>
                      <a:lvl6pPr marL="2286000" algn="l" defTabSz="914400" rtl="0" eaLnBrk="1" latinLnBrk="0" hangingPunct="1">
                        <a:defRPr sz="1800" kern="1200">
                          <a:solidFill>
                            <a:schemeClr val="tx1"/>
                          </a:solidFill>
                          <a:latin typeface="Verdana"/>
                          <a:ea typeface="微软雅黑"/>
                          <a:cs typeface=""/>
                        </a:defRPr>
                      </a:lvl6pPr>
                      <a:lvl7pPr marL="2743200" algn="l" defTabSz="914400" rtl="0" eaLnBrk="1" latinLnBrk="0" hangingPunct="1">
                        <a:defRPr sz="1800" kern="1200">
                          <a:solidFill>
                            <a:schemeClr val="tx1"/>
                          </a:solidFill>
                          <a:latin typeface="Verdana"/>
                          <a:ea typeface="微软雅黑"/>
                          <a:cs typeface=""/>
                        </a:defRPr>
                      </a:lvl7pPr>
                      <a:lvl8pPr marL="3200400" algn="l" defTabSz="914400" rtl="0" eaLnBrk="1" latinLnBrk="0" hangingPunct="1">
                        <a:defRPr sz="1800" kern="1200">
                          <a:solidFill>
                            <a:schemeClr val="tx1"/>
                          </a:solidFill>
                          <a:latin typeface="Verdana"/>
                          <a:ea typeface="微软雅黑"/>
                          <a:cs typeface=""/>
                        </a:defRPr>
                      </a:lvl8pPr>
                      <a:lvl9pPr marL="3657600" algn="l" defTabSz="914400" rtl="0" eaLnBrk="1" latinLnBrk="0" hangingPunct="1">
                        <a:defRPr sz="1800" kern="1200">
                          <a:solidFill>
                            <a:schemeClr val="tx1"/>
                          </a:solidFill>
                          <a:latin typeface="Verdana"/>
                          <a:ea typeface="微软雅黑"/>
                          <a:cs typeface=""/>
                        </a:defRPr>
                      </a:lvl9pPr>
                    </a:lstStyle>
                    <a:p>
                      <a:pPr marL="171450" indent="-171450" algn="l" fontAlgn="ctr">
                        <a:buFont typeface="Wingdings" pitchFamily="2" charset="2"/>
                        <a:buChar char="n"/>
                      </a:pPr>
                      <a:r>
                        <a:rPr lang="zh-CN" altLang="en-US" sz="1500" b="1" i="0" u="none" strike="noStrike" dirty="0" smtClean="0">
                          <a:solidFill>
                            <a:srgbClr val="000000"/>
                          </a:solidFill>
                          <a:effectLst/>
                          <a:latin typeface="微软雅黑" pitchFamily="34" charset="-122"/>
                          <a:ea typeface="微软雅黑" pitchFamily="34" charset="-122"/>
                        </a:rPr>
                        <a:t>身故金：赔付</a:t>
                      </a:r>
                      <a:r>
                        <a:rPr lang="en-US" altLang="zh-CN" sz="1500" b="1" i="0" u="none" strike="noStrike" dirty="0" smtClean="0">
                          <a:solidFill>
                            <a:srgbClr val="000000"/>
                          </a:solidFill>
                          <a:effectLst/>
                          <a:latin typeface="微软雅黑" pitchFamily="34" charset="-122"/>
                          <a:ea typeface="微软雅黑" pitchFamily="34" charset="-122"/>
                        </a:rPr>
                        <a:t>Max</a:t>
                      </a:r>
                      <a:r>
                        <a:rPr lang="zh-CN" altLang="en-US" sz="1500" b="1" i="0" u="none" strike="noStrike" dirty="0" smtClean="0">
                          <a:solidFill>
                            <a:srgbClr val="000000"/>
                          </a:solidFill>
                          <a:effectLst/>
                          <a:latin typeface="微软雅黑" pitchFamily="34" charset="-122"/>
                          <a:ea typeface="微软雅黑" pitchFamily="34" charset="-122"/>
                        </a:rPr>
                        <a:t>（所交保费，现金价值）</a:t>
                      </a: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tc hMerge="1">
                  <a:txBody>
                    <a:bodyPr/>
                    <a:lstStyle/>
                    <a:p>
                      <a:pPr marL="171450" indent="-171450" algn="l" fontAlgn="ctr">
                        <a:buFont typeface="Wingdings" pitchFamily="2" charset="2"/>
                        <a:buChar char="n"/>
                      </a:pP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extLst>
                  <a:ext uri="{0D108BD9-81ED-4DB2-BD59-A6C34878D82A}">
                    <a16:rowId xmlns:a16="http://schemas.microsoft.com/office/drawing/2014/main" xmlns="" val="10009"/>
                  </a:ext>
                </a:extLst>
              </a:tr>
            </a:tbl>
          </a:graphicData>
        </a:graphic>
      </p:graphicFrame>
      <p:sp>
        <p:nvSpPr>
          <p:cNvPr id="8" name="圆角矩形标注 7"/>
          <p:cNvSpPr/>
          <p:nvPr/>
        </p:nvSpPr>
        <p:spPr>
          <a:xfrm>
            <a:off x="5580112" y="6027307"/>
            <a:ext cx="2375361" cy="786069"/>
          </a:xfrm>
          <a:prstGeom prst="wedgeRoundRectCallout">
            <a:avLst>
              <a:gd name="adj1" fmla="val -37857"/>
              <a:gd name="adj2" fmla="val -71491"/>
              <a:gd name="adj3" fmla="val 16667"/>
            </a:avLst>
          </a:prstGeom>
          <a:solidFill>
            <a:srgbClr val="FFFF00"/>
          </a:solid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black"/>
                </a:solidFill>
                <a:effectLst/>
                <a:uLnTx/>
                <a:uFillTx/>
                <a:latin typeface="微软雅黑"/>
                <a:ea typeface="微软雅黑"/>
              </a:rPr>
              <a:t>以</a:t>
            </a:r>
            <a:r>
              <a:rPr kumimoji="0" lang="en-US" altLang="zh-CN" sz="1400" b="1" i="0" u="none" strike="noStrike" kern="0" cap="none" spc="0" normalizeH="0" baseline="0" noProof="0" dirty="0" smtClean="0">
                <a:ln>
                  <a:noFill/>
                </a:ln>
                <a:solidFill>
                  <a:prstClr val="black"/>
                </a:solidFill>
                <a:effectLst/>
                <a:uLnTx/>
                <a:uFillTx/>
                <a:latin typeface="微软雅黑"/>
                <a:ea typeface="微软雅黑"/>
              </a:rPr>
              <a:t>45</a:t>
            </a:r>
            <a:r>
              <a:rPr kumimoji="0" lang="zh-CN" altLang="en-US" sz="1400" b="1" i="0" u="none" strike="noStrike" kern="0" cap="none" spc="0" normalizeH="0" baseline="0" noProof="0" dirty="0" smtClean="0">
                <a:ln>
                  <a:noFill/>
                </a:ln>
                <a:solidFill>
                  <a:prstClr val="black"/>
                </a:solidFill>
                <a:effectLst/>
                <a:uLnTx/>
                <a:uFillTx/>
                <a:latin typeface="微软雅黑"/>
                <a:ea typeface="微软雅黑"/>
              </a:rPr>
              <a:t>岁</a:t>
            </a:r>
            <a:r>
              <a:rPr kumimoji="0" lang="en-US" altLang="zh-CN" sz="1400" b="1" i="0" u="none" strike="noStrike" kern="0" cap="none" spc="0" normalizeH="0" baseline="0" noProof="0" dirty="0" smtClean="0">
                <a:ln>
                  <a:noFill/>
                </a:ln>
                <a:solidFill>
                  <a:prstClr val="black"/>
                </a:solidFill>
                <a:effectLst/>
                <a:uLnTx/>
                <a:uFillTx/>
                <a:latin typeface="微软雅黑"/>
                <a:ea typeface="微软雅黑"/>
              </a:rPr>
              <a:t>3</a:t>
            </a:r>
            <a:r>
              <a:rPr kumimoji="0" lang="zh-CN" altLang="en-US" sz="1400" b="1" i="0" u="none" strike="noStrike" kern="0" cap="none" spc="0" normalizeH="0" baseline="0" noProof="0" dirty="0" smtClean="0">
                <a:ln>
                  <a:noFill/>
                </a:ln>
                <a:solidFill>
                  <a:prstClr val="black"/>
                </a:solidFill>
                <a:effectLst/>
                <a:uLnTx/>
                <a:uFillTx/>
                <a:latin typeface="微软雅黑"/>
                <a:ea typeface="微软雅黑"/>
              </a:rPr>
              <a:t>年交为例，</a:t>
            </a:r>
            <a:r>
              <a:rPr kumimoji="0" lang="en-US" altLang="zh-CN" sz="1400" b="1" i="0" u="none" strike="noStrike" kern="0" cap="none" spc="0" normalizeH="0" baseline="0" noProof="0" dirty="0" smtClean="0">
                <a:ln>
                  <a:noFill/>
                </a:ln>
                <a:solidFill>
                  <a:prstClr val="black"/>
                </a:solidFill>
                <a:effectLst/>
                <a:uLnTx/>
                <a:uFillTx/>
                <a:latin typeface="微软雅黑"/>
                <a:ea typeface="微软雅黑"/>
              </a:rPr>
              <a:t>30%</a:t>
            </a:r>
            <a:r>
              <a:rPr kumimoji="0" lang="zh-CN" altLang="en-US" sz="1400" b="1" i="0" u="none" strike="noStrike" kern="0" cap="none" spc="0" normalizeH="0" baseline="0" noProof="0" dirty="0" smtClean="0">
                <a:ln>
                  <a:noFill/>
                </a:ln>
                <a:solidFill>
                  <a:prstClr val="black"/>
                </a:solidFill>
                <a:effectLst/>
                <a:uLnTx/>
                <a:uFillTx/>
                <a:latin typeface="微软雅黑"/>
                <a:ea typeface="微软雅黑"/>
              </a:rPr>
              <a:t>基本保额的养老金每年相当于两年</a:t>
            </a:r>
            <a:r>
              <a:rPr lang="zh-CN" altLang="en-US" sz="1400" b="1" kern="0" dirty="0">
                <a:solidFill>
                  <a:prstClr val="black"/>
                </a:solidFill>
                <a:latin typeface="微软雅黑"/>
                <a:ea typeface="微软雅黑"/>
              </a:rPr>
              <a:t>期交</a:t>
            </a:r>
            <a:r>
              <a:rPr kumimoji="0" lang="zh-CN" altLang="en-US" sz="1400" b="1" i="0" u="none" strike="noStrike" kern="0" cap="none" spc="0" normalizeH="0" baseline="0" noProof="0" dirty="0" smtClean="0">
                <a:ln>
                  <a:noFill/>
                </a:ln>
                <a:solidFill>
                  <a:prstClr val="black"/>
                </a:solidFill>
                <a:effectLst/>
                <a:uLnTx/>
                <a:uFillTx/>
                <a:latin typeface="微软雅黑"/>
                <a:ea typeface="微软雅黑"/>
              </a:rPr>
              <a:t>保费的</a:t>
            </a:r>
            <a:r>
              <a:rPr kumimoji="0" lang="en-US" altLang="zh-CN" sz="1400" b="1" i="0" u="none" strike="noStrike" kern="0" cap="none" spc="0" normalizeH="0" baseline="0" noProof="0" dirty="0" smtClean="0">
                <a:ln>
                  <a:noFill/>
                </a:ln>
                <a:solidFill>
                  <a:prstClr val="black"/>
                </a:solidFill>
                <a:effectLst/>
                <a:uLnTx/>
                <a:uFillTx/>
                <a:latin typeface="微软雅黑"/>
                <a:ea typeface="微软雅黑"/>
              </a:rPr>
              <a:t>1</a:t>
            </a:r>
            <a:r>
              <a:rPr lang="en-US" altLang="zh-CN" sz="1400" b="1" kern="0" dirty="0" smtClean="0">
                <a:solidFill>
                  <a:prstClr val="black"/>
                </a:solidFill>
                <a:latin typeface="微软雅黑"/>
                <a:ea typeface="微软雅黑"/>
              </a:rPr>
              <a:t>.1%</a:t>
            </a:r>
            <a:endParaRPr kumimoji="0" lang="zh-CN" altLang="en-US" sz="1400" b="1" i="0" u="none" strike="noStrike" kern="0" cap="none" spc="0" normalizeH="0" baseline="0" noProof="0" dirty="0" smtClean="0">
              <a:ln>
                <a:noFill/>
              </a:ln>
              <a:solidFill>
                <a:prstClr val="black"/>
              </a:solidFill>
              <a:effectLst/>
              <a:uLnTx/>
              <a:uFillTx/>
              <a:latin typeface="微软雅黑"/>
              <a:ea typeface="微软雅黑"/>
            </a:endParaRPr>
          </a:p>
        </p:txBody>
      </p:sp>
      <p:cxnSp>
        <p:nvCxnSpPr>
          <p:cNvPr id="6" name="直接箭头连接符 5"/>
          <p:cNvCxnSpPr/>
          <p:nvPr/>
        </p:nvCxnSpPr>
        <p:spPr>
          <a:xfrm>
            <a:off x="2555776" y="3645024"/>
            <a:ext cx="504056" cy="72008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1" name="直接箭头连接符 10"/>
          <p:cNvCxnSpPr/>
          <p:nvPr/>
        </p:nvCxnSpPr>
        <p:spPr>
          <a:xfrm>
            <a:off x="6300192" y="3789040"/>
            <a:ext cx="360040" cy="576064"/>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00207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47575" y="87631"/>
            <a:ext cx="3347391" cy="584775"/>
          </a:xfrm>
          <a:prstGeom prst="rect">
            <a:avLst/>
          </a:prstGeom>
          <a:noFill/>
        </p:spPr>
        <p:txBody>
          <a:bodyPr wrap="none" rtlCol="0">
            <a:spAutoFit/>
          </a:bodyPr>
          <a:lstStyle/>
          <a:p>
            <a:r>
              <a:rPr lang="zh-CN" altLang="en-US" sz="3200" b="1" dirty="0" smtClean="0">
                <a:solidFill>
                  <a:prstClr val="black"/>
                </a:solidFill>
                <a:latin typeface="微软雅黑" panose="020B0503020204020204" pitchFamily="34" charset="-122"/>
                <a:ea typeface="微软雅黑" panose="020B0503020204020204" pitchFamily="34" charset="-122"/>
              </a:rPr>
              <a:t>金玺成</a:t>
            </a:r>
            <a:r>
              <a:rPr lang="zh-CN" altLang="en-US" sz="3200" b="1" dirty="0">
                <a:solidFill>
                  <a:prstClr val="black"/>
                </a:solidFill>
                <a:latin typeface="微软雅黑" panose="020B0503020204020204" pitchFamily="34" charset="-122"/>
                <a:ea typeface="微软雅黑" panose="020B0503020204020204" pitchFamily="34" charset="-122"/>
              </a:rPr>
              <a:t>人</a:t>
            </a:r>
            <a:r>
              <a:rPr lang="zh-CN" altLang="en-US" sz="3200" b="1" dirty="0" smtClean="0">
                <a:solidFill>
                  <a:prstClr val="black"/>
                </a:solidFill>
                <a:latin typeface="微软雅黑" panose="020B0503020204020204" pitchFamily="34" charset="-122"/>
                <a:ea typeface="微软雅黑" panose="020B0503020204020204" pitchFamily="34" charset="-122"/>
              </a:rPr>
              <a:t>（</a:t>
            </a:r>
            <a:r>
              <a:rPr lang="en-US" altLang="zh-CN" sz="3200" b="1" dirty="0" smtClean="0">
                <a:solidFill>
                  <a:prstClr val="black"/>
                </a:solidFill>
                <a:latin typeface="微软雅黑" panose="020B0503020204020204" pitchFamily="34" charset="-122"/>
                <a:ea typeface="微软雅黑" panose="020B0503020204020204" pitchFamily="34" charset="-122"/>
              </a:rPr>
              <a:t>2/3</a:t>
            </a:r>
            <a:r>
              <a:rPr lang="zh-CN" altLang="en-US" sz="3200" b="1" dirty="0" smtClean="0">
                <a:solidFill>
                  <a:prstClr val="black"/>
                </a:solidFill>
                <a:latin typeface="微软雅黑" panose="020B0503020204020204" pitchFamily="34" charset="-122"/>
                <a:ea typeface="微软雅黑" panose="020B0503020204020204" pitchFamily="34" charset="-122"/>
              </a:rPr>
              <a:t>）</a:t>
            </a:r>
            <a:endParaRPr lang="zh-CN" altLang="en-US" sz="3200" b="1" dirty="0">
              <a:solidFill>
                <a:prstClr val="black"/>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166323" y="885136"/>
            <a:ext cx="4291390" cy="408623"/>
          </a:xfrm>
          <a:prstGeom prst="roundRect">
            <a:avLst/>
          </a:prstGeom>
          <a:solidFill>
            <a:schemeClr val="tx1">
              <a:lumMod val="50000"/>
              <a:lumOff val="50000"/>
            </a:schemeClr>
          </a:solidFill>
        </p:spPr>
        <p:txBody>
          <a:bodyPr wrap="square" rtlCol="0">
            <a:spAutoFit/>
          </a:bodyPr>
          <a:lstStyle/>
          <a:p>
            <a:pPr marL="285750" indent="-285750">
              <a:buFont typeface="Arial" panose="020B0604020202020204" pitchFamily="34" charset="0"/>
              <a:buChar char="•"/>
            </a:pPr>
            <a:r>
              <a:rPr lang="zh-CN" altLang="en-US" b="1" dirty="0" smtClean="0">
                <a:solidFill>
                  <a:prstClr val="white"/>
                </a:solidFill>
                <a:latin typeface="微软雅黑" panose="020B0503020204020204" pitchFamily="34" charset="-122"/>
                <a:ea typeface="微软雅黑" panose="020B0503020204020204" pitchFamily="34" charset="-122"/>
              </a:rPr>
              <a:t>情况</a:t>
            </a:r>
            <a:r>
              <a:rPr lang="en-US" altLang="zh-CN" b="1" dirty="0" smtClean="0">
                <a:solidFill>
                  <a:prstClr val="white"/>
                </a:solidFill>
                <a:latin typeface="微软雅黑" panose="020B0503020204020204" pitchFamily="34" charset="-122"/>
                <a:ea typeface="微软雅黑" panose="020B0503020204020204" pitchFamily="34" charset="-122"/>
              </a:rPr>
              <a:t>1</a:t>
            </a:r>
            <a:r>
              <a:rPr lang="zh-CN" altLang="en-US" b="1" dirty="0" smtClean="0">
                <a:solidFill>
                  <a:prstClr val="white"/>
                </a:solidFill>
                <a:latin typeface="微软雅黑" panose="020B0503020204020204" pitchFamily="34" charset="-122"/>
                <a:ea typeface="微软雅黑" panose="020B0503020204020204" pitchFamily="34" charset="-122"/>
              </a:rPr>
              <a:t>：</a:t>
            </a:r>
            <a:r>
              <a:rPr lang="en-US" altLang="zh-CN" b="1" dirty="0" smtClean="0">
                <a:solidFill>
                  <a:prstClr val="white"/>
                </a:solidFill>
                <a:latin typeface="微软雅黑" panose="020B0503020204020204" pitchFamily="34" charset="-122"/>
                <a:ea typeface="微软雅黑" panose="020B0503020204020204" pitchFamily="34" charset="-122"/>
              </a:rPr>
              <a:t>18-50</a:t>
            </a:r>
            <a:r>
              <a:rPr lang="zh-CN" altLang="en-US" b="1" dirty="0" smtClean="0">
                <a:solidFill>
                  <a:prstClr val="white"/>
                </a:solidFill>
                <a:latin typeface="微软雅黑" panose="020B0503020204020204" pitchFamily="34" charset="-122"/>
                <a:ea typeface="微软雅黑" panose="020B0503020204020204" pitchFamily="34" charset="-122"/>
              </a:rPr>
              <a:t>周岁（以</a:t>
            </a:r>
            <a:r>
              <a:rPr lang="en-US" altLang="zh-CN" b="1" dirty="0" smtClean="0">
                <a:solidFill>
                  <a:prstClr val="white"/>
                </a:solidFill>
                <a:latin typeface="微软雅黑" panose="020B0503020204020204" pitchFamily="34" charset="-122"/>
                <a:ea typeface="微软雅黑" panose="020B0503020204020204" pitchFamily="34" charset="-122"/>
              </a:rPr>
              <a:t>30</a:t>
            </a:r>
            <a:r>
              <a:rPr lang="zh-CN" altLang="en-US" b="1" dirty="0" smtClean="0">
                <a:solidFill>
                  <a:prstClr val="white"/>
                </a:solidFill>
                <a:latin typeface="微软雅黑" panose="020B0503020204020204" pitchFamily="34" charset="-122"/>
                <a:ea typeface="微软雅黑" panose="020B0503020204020204" pitchFamily="34" charset="-122"/>
              </a:rPr>
              <a:t>周岁为例）</a:t>
            </a:r>
            <a:endParaRPr lang="zh-CN" altLang="en-US" b="1" dirty="0">
              <a:solidFill>
                <a:prstClr val="white"/>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166327" y="3638172"/>
            <a:ext cx="4266368" cy="408623"/>
          </a:xfrm>
          <a:prstGeom prst="roundRect">
            <a:avLst/>
          </a:prstGeom>
          <a:solidFill>
            <a:schemeClr val="tx1">
              <a:lumMod val="50000"/>
              <a:lumOff val="50000"/>
            </a:schemeClr>
          </a:solidFill>
        </p:spPr>
        <p:txBody>
          <a:bodyPr wrap="square" rtlCol="0">
            <a:spAutoFit/>
          </a:bodyPr>
          <a:lstStyle/>
          <a:p>
            <a:pPr marL="285750" indent="-285750">
              <a:buFont typeface="Arial" panose="020B0604020202020204" pitchFamily="34" charset="0"/>
              <a:buChar char="•"/>
            </a:pPr>
            <a:r>
              <a:rPr lang="zh-CN" altLang="en-US" b="1" dirty="0" smtClean="0">
                <a:solidFill>
                  <a:prstClr val="white"/>
                </a:solidFill>
                <a:latin typeface="微软雅黑" panose="020B0503020204020204" pitchFamily="34" charset="-122"/>
                <a:ea typeface="微软雅黑" panose="020B0503020204020204" pitchFamily="34" charset="-122"/>
              </a:rPr>
              <a:t>情况</a:t>
            </a:r>
            <a:r>
              <a:rPr lang="en-US" altLang="zh-CN" b="1" dirty="0" smtClean="0">
                <a:solidFill>
                  <a:prstClr val="white"/>
                </a:solidFill>
                <a:latin typeface="微软雅黑" panose="020B0503020204020204" pitchFamily="34" charset="-122"/>
                <a:ea typeface="微软雅黑" panose="020B0503020204020204" pitchFamily="34" charset="-122"/>
              </a:rPr>
              <a:t>2</a:t>
            </a:r>
            <a:r>
              <a:rPr lang="zh-CN" altLang="en-US" b="1" dirty="0" smtClean="0">
                <a:solidFill>
                  <a:prstClr val="white"/>
                </a:solidFill>
                <a:latin typeface="微软雅黑" panose="020B0503020204020204" pitchFamily="34" charset="-122"/>
                <a:ea typeface="微软雅黑" panose="020B0503020204020204" pitchFamily="34" charset="-122"/>
              </a:rPr>
              <a:t>：</a:t>
            </a:r>
            <a:r>
              <a:rPr lang="en-US" altLang="zh-CN" b="1" dirty="0" smtClean="0">
                <a:solidFill>
                  <a:prstClr val="white"/>
                </a:solidFill>
                <a:latin typeface="微软雅黑" panose="020B0503020204020204" pitchFamily="34" charset="-122"/>
                <a:ea typeface="微软雅黑" panose="020B0503020204020204" pitchFamily="34" charset="-122"/>
              </a:rPr>
              <a:t>51-65</a:t>
            </a:r>
            <a:r>
              <a:rPr lang="zh-CN" altLang="en-US" b="1" dirty="0" smtClean="0">
                <a:solidFill>
                  <a:prstClr val="white"/>
                </a:solidFill>
                <a:latin typeface="微软雅黑" panose="020B0503020204020204" pitchFamily="34" charset="-122"/>
                <a:ea typeface="微软雅黑" panose="020B0503020204020204" pitchFamily="34" charset="-122"/>
              </a:rPr>
              <a:t>周岁（以</a:t>
            </a:r>
            <a:r>
              <a:rPr lang="en-US" altLang="zh-CN" b="1" dirty="0" smtClean="0">
                <a:solidFill>
                  <a:prstClr val="white"/>
                </a:solidFill>
                <a:latin typeface="微软雅黑" panose="020B0503020204020204" pitchFamily="34" charset="-122"/>
                <a:ea typeface="微软雅黑" panose="020B0503020204020204" pitchFamily="34" charset="-122"/>
              </a:rPr>
              <a:t>60</a:t>
            </a:r>
            <a:r>
              <a:rPr lang="zh-CN" altLang="en-US" b="1" dirty="0" smtClean="0">
                <a:solidFill>
                  <a:prstClr val="white"/>
                </a:solidFill>
                <a:latin typeface="微软雅黑" panose="020B0503020204020204" pitchFamily="34" charset="-122"/>
                <a:ea typeface="微软雅黑" panose="020B0503020204020204" pitchFamily="34" charset="-122"/>
              </a:rPr>
              <a:t>周岁为例）</a:t>
            </a:r>
            <a:endParaRPr lang="zh-CN" altLang="en-US" b="1" dirty="0">
              <a:solidFill>
                <a:prstClr val="white"/>
              </a:solidFill>
              <a:latin typeface="微软雅黑" panose="020B0503020204020204" pitchFamily="34" charset="-122"/>
              <a:ea typeface="微软雅黑" panose="020B0503020204020204" pitchFamily="34" charset="-122"/>
            </a:endParaRPr>
          </a:p>
        </p:txBody>
      </p:sp>
      <p:grpSp>
        <p:nvGrpSpPr>
          <p:cNvPr id="146" name="组合 145"/>
          <p:cNvGrpSpPr/>
          <p:nvPr/>
        </p:nvGrpSpPr>
        <p:grpSpPr>
          <a:xfrm>
            <a:off x="751884" y="1507880"/>
            <a:ext cx="7689693" cy="1828258"/>
            <a:chOff x="-322637" y="1626191"/>
            <a:chExt cx="10252925" cy="1828258"/>
          </a:xfrm>
        </p:grpSpPr>
        <p:cxnSp>
          <p:nvCxnSpPr>
            <p:cNvPr id="17" name="直接箭头连接符 16"/>
            <p:cNvCxnSpPr/>
            <p:nvPr/>
          </p:nvCxnSpPr>
          <p:spPr>
            <a:xfrm>
              <a:off x="386886" y="3132503"/>
              <a:ext cx="9459962" cy="0"/>
            </a:xfrm>
            <a:prstGeom prst="straightConnector1">
              <a:avLst/>
            </a:prstGeom>
            <a:ln>
              <a:solidFill>
                <a:schemeClr val="tx1">
                  <a:lumMod val="50000"/>
                  <a:lumOff val="50000"/>
                </a:schemeClr>
              </a:solidFill>
              <a:tailEnd type="triangle"/>
            </a:ln>
          </p:spPr>
          <p:style>
            <a:lnRef idx="3">
              <a:schemeClr val="accent3"/>
            </a:lnRef>
            <a:fillRef idx="0">
              <a:schemeClr val="accent3"/>
            </a:fillRef>
            <a:effectRef idx="2">
              <a:schemeClr val="accent3"/>
            </a:effectRef>
            <a:fontRef idx="minor">
              <a:schemeClr val="tx1"/>
            </a:fontRef>
          </p:style>
        </p:cxnSp>
        <p:sp>
          <p:nvSpPr>
            <p:cNvPr id="18" name="矩形 17"/>
            <p:cNvSpPr/>
            <p:nvPr/>
          </p:nvSpPr>
          <p:spPr>
            <a:xfrm>
              <a:off x="1016112" y="1934178"/>
              <a:ext cx="941068" cy="1173028"/>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文本框 18"/>
            <p:cNvSpPr txBox="1"/>
            <p:nvPr/>
          </p:nvSpPr>
          <p:spPr>
            <a:xfrm>
              <a:off x="684188" y="3155974"/>
              <a:ext cx="1614117"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第</a:t>
              </a:r>
              <a:r>
                <a:rPr lang="en-US" altLang="zh-CN" sz="1200" b="1" dirty="0" smtClean="0">
                  <a:solidFill>
                    <a:prstClr val="black"/>
                  </a:solidFill>
                  <a:latin typeface="微软雅黑" panose="020B0503020204020204" pitchFamily="34" charset="-122"/>
                  <a:ea typeface="微软雅黑" panose="020B0503020204020204" pitchFamily="34" charset="-122"/>
                </a:rPr>
                <a:t>5-6</a:t>
              </a:r>
              <a:r>
                <a:rPr lang="zh-CN" altLang="en-US" sz="1200" b="1" dirty="0" smtClean="0">
                  <a:solidFill>
                    <a:prstClr val="black"/>
                  </a:solidFill>
                  <a:latin typeface="微软雅黑" panose="020B0503020204020204" pitchFamily="34" charset="-122"/>
                  <a:ea typeface="微软雅黑" panose="020B0503020204020204" pitchFamily="34" charset="-122"/>
                </a:rPr>
                <a:t>保单年度</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582682" y="1626191"/>
              <a:ext cx="1810752"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年交保费</a:t>
              </a:r>
              <a:r>
                <a:rPr lang="en-US" altLang="zh-CN" sz="1200" b="1" dirty="0" smtClean="0">
                  <a:solidFill>
                    <a:prstClr val="black"/>
                  </a:solidFill>
                  <a:latin typeface="微软雅黑" panose="020B0503020204020204" pitchFamily="34" charset="-122"/>
                  <a:ea typeface="微软雅黑" panose="020B0503020204020204" pitchFamily="34" charset="-122"/>
                </a:rPr>
                <a:t>50%/</a:t>
              </a:r>
              <a:r>
                <a:rPr lang="zh-CN" altLang="en-US" sz="1200" b="1" dirty="0" smtClean="0">
                  <a:solidFill>
                    <a:prstClr val="black"/>
                  </a:solidFill>
                  <a:latin typeface="微软雅黑" panose="020B0503020204020204" pitchFamily="34" charset="-122"/>
                  <a:ea typeface="微软雅黑" panose="020B0503020204020204" pitchFamily="34" charset="-122"/>
                </a:rPr>
                <a:t>年</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21" name="矩形 20"/>
            <p:cNvSpPr/>
            <p:nvPr/>
          </p:nvSpPr>
          <p:spPr>
            <a:xfrm>
              <a:off x="2155926" y="2834763"/>
              <a:ext cx="2579013" cy="272441"/>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2" name="文本框 21"/>
            <p:cNvSpPr txBox="1"/>
            <p:nvPr/>
          </p:nvSpPr>
          <p:spPr>
            <a:xfrm>
              <a:off x="2332877" y="3155974"/>
              <a:ext cx="2398730" cy="276999"/>
            </a:xfrm>
            <a:prstGeom prst="rect">
              <a:avLst/>
            </a:prstGeom>
            <a:noFill/>
          </p:spPr>
          <p:txBody>
            <a:bodyPr wrap="squar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第</a:t>
              </a:r>
              <a:r>
                <a:rPr lang="en-US" altLang="zh-CN" sz="1200" b="1" dirty="0" smtClean="0">
                  <a:solidFill>
                    <a:prstClr val="black"/>
                  </a:solidFill>
                  <a:latin typeface="微软雅黑" panose="020B0503020204020204" pitchFamily="34" charset="-122"/>
                  <a:ea typeface="微软雅黑" panose="020B0503020204020204" pitchFamily="34" charset="-122"/>
                </a:rPr>
                <a:t>7</a:t>
              </a:r>
              <a:r>
                <a:rPr lang="zh-CN" altLang="en-US" sz="1200" b="1" dirty="0" smtClean="0">
                  <a:solidFill>
                    <a:prstClr val="black"/>
                  </a:solidFill>
                  <a:latin typeface="微软雅黑" panose="020B0503020204020204" pitchFamily="34" charset="-122"/>
                  <a:ea typeface="微软雅黑" panose="020B0503020204020204" pitchFamily="34" charset="-122"/>
                </a:rPr>
                <a:t>保单年度</a:t>
              </a:r>
              <a:r>
                <a:rPr lang="en-US" altLang="zh-CN" sz="1200" b="1" dirty="0" smtClean="0">
                  <a:solidFill>
                    <a:prstClr val="black"/>
                  </a:solidFill>
                  <a:latin typeface="微软雅黑" panose="020B0503020204020204" pitchFamily="34" charset="-122"/>
                  <a:ea typeface="微软雅黑" panose="020B0503020204020204" pitchFamily="34" charset="-122"/>
                </a:rPr>
                <a:t>-64</a:t>
              </a:r>
              <a:r>
                <a:rPr lang="zh-CN" altLang="en-US" sz="1200" b="1" dirty="0" smtClean="0">
                  <a:solidFill>
                    <a:prstClr val="black"/>
                  </a:solidFill>
                  <a:latin typeface="微软雅黑" panose="020B0503020204020204" pitchFamily="34" charset="-122"/>
                  <a:ea typeface="微软雅黑" panose="020B0503020204020204" pitchFamily="34" charset="-122"/>
                </a:rPr>
                <a:t>周岁前</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2619501" y="2580303"/>
              <a:ext cx="1810752"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基本保额</a:t>
              </a:r>
              <a:r>
                <a:rPr lang="en-US" altLang="zh-CN" sz="1200" b="1" dirty="0">
                  <a:solidFill>
                    <a:prstClr val="black"/>
                  </a:solidFill>
                  <a:latin typeface="微软雅黑" panose="020B0503020204020204" pitchFamily="34" charset="-122"/>
                  <a:ea typeface="微软雅黑" panose="020B0503020204020204" pitchFamily="34" charset="-122"/>
                </a:rPr>
                <a:t>2</a:t>
              </a:r>
              <a:r>
                <a:rPr lang="en-US" altLang="zh-CN" sz="1200" b="1" dirty="0" smtClean="0">
                  <a:solidFill>
                    <a:prstClr val="black"/>
                  </a:solidFill>
                  <a:latin typeface="微软雅黑" panose="020B0503020204020204" pitchFamily="34" charset="-122"/>
                  <a:ea typeface="微软雅黑" panose="020B0503020204020204" pitchFamily="34" charset="-122"/>
                </a:rPr>
                <a:t>0%/</a:t>
              </a:r>
              <a:r>
                <a:rPr lang="zh-CN" altLang="en-US" sz="1200" b="1" dirty="0" smtClean="0">
                  <a:solidFill>
                    <a:prstClr val="black"/>
                  </a:solidFill>
                  <a:latin typeface="微软雅黑" panose="020B0503020204020204" pitchFamily="34" charset="-122"/>
                  <a:ea typeface="微软雅黑" panose="020B0503020204020204" pitchFamily="34" charset="-122"/>
                </a:rPr>
                <a:t>年</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cxnSp>
          <p:nvCxnSpPr>
            <p:cNvPr id="29" name="直接连接符 28"/>
            <p:cNvCxnSpPr>
              <a:stCxn id="18" idx="0"/>
              <a:endCxn id="18" idx="2"/>
            </p:cNvCxnSpPr>
            <p:nvPr/>
          </p:nvCxnSpPr>
          <p:spPr>
            <a:xfrm>
              <a:off x="1486647" y="1934178"/>
              <a:ext cx="0" cy="117302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59" name="文本框 58"/>
            <p:cNvSpPr txBox="1"/>
            <p:nvPr/>
          </p:nvSpPr>
          <p:spPr>
            <a:xfrm>
              <a:off x="4407591" y="2456110"/>
              <a:ext cx="1810752"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基本保额</a:t>
              </a:r>
              <a:r>
                <a:rPr lang="en-US" altLang="zh-CN" sz="1200" b="1" dirty="0" smtClean="0">
                  <a:solidFill>
                    <a:prstClr val="black"/>
                  </a:solidFill>
                  <a:latin typeface="微软雅黑" panose="020B0503020204020204" pitchFamily="34" charset="-122"/>
                  <a:ea typeface="微软雅黑" panose="020B0503020204020204" pitchFamily="34" charset="-122"/>
                </a:rPr>
                <a:t>30%/</a:t>
              </a:r>
              <a:r>
                <a:rPr lang="zh-CN" altLang="en-US" sz="1200" b="1" dirty="0" smtClean="0">
                  <a:solidFill>
                    <a:prstClr val="black"/>
                  </a:solidFill>
                  <a:latin typeface="微软雅黑" panose="020B0503020204020204" pitchFamily="34" charset="-122"/>
                  <a:ea typeface="微软雅黑" panose="020B0503020204020204" pitchFamily="34" charset="-122"/>
                </a:rPr>
                <a:t>年</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883283" y="2378875"/>
              <a:ext cx="1272143"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特别生存金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3101875" y="2832035"/>
              <a:ext cx="861775"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生存金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grpSp>
          <p:nvGrpSpPr>
            <p:cNvPr id="116" name="组合 115"/>
            <p:cNvGrpSpPr/>
            <p:nvPr/>
          </p:nvGrpSpPr>
          <p:grpSpPr>
            <a:xfrm>
              <a:off x="4791448" y="1626191"/>
              <a:ext cx="5138840" cy="1828258"/>
              <a:chOff x="4791448" y="1626191"/>
              <a:chExt cx="5138840" cy="1828258"/>
            </a:xfrm>
          </p:grpSpPr>
          <p:sp>
            <p:nvSpPr>
              <p:cNvPr id="31" name="矩形 30"/>
              <p:cNvSpPr/>
              <p:nvPr/>
            </p:nvSpPr>
            <p:spPr>
              <a:xfrm>
                <a:off x="4972191" y="2710704"/>
                <a:ext cx="861975" cy="396500"/>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文本框 31"/>
              <p:cNvSpPr txBox="1"/>
              <p:nvPr/>
            </p:nvSpPr>
            <p:spPr>
              <a:xfrm>
                <a:off x="4791448" y="3176303"/>
                <a:ext cx="1250769"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65-69</a:t>
                </a:r>
                <a:r>
                  <a:rPr lang="zh-CN" altLang="en-US" sz="1200" b="1" dirty="0" smtClean="0">
                    <a:solidFill>
                      <a:prstClr val="black"/>
                    </a:solidFill>
                    <a:latin typeface="微软雅黑" panose="020B0503020204020204" pitchFamily="34" charset="-122"/>
                    <a:ea typeface="微软雅黑" panose="020B0503020204020204" pitchFamily="34" charset="-122"/>
                  </a:rPr>
                  <a:t>周岁</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60" name="矩形 59"/>
              <p:cNvSpPr/>
              <p:nvPr/>
            </p:nvSpPr>
            <p:spPr>
              <a:xfrm>
                <a:off x="6096490" y="2559425"/>
                <a:ext cx="964640" cy="547779"/>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1" name="文本框 60"/>
              <p:cNvSpPr txBox="1"/>
              <p:nvPr/>
            </p:nvSpPr>
            <p:spPr>
              <a:xfrm>
                <a:off x="6869109" y="1626191"/>
                <a:ext cx="2977739"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每</a:t>
                </a:r>
                <a:r>
                  <a:rPr lang="en-US" altLang="zh-CN" sz="1200" b="1" dirty="0" smtClean="0">
                    <a:solidFill>
                      <a:prstClr val="black"/>
                    </a:solidFill>
                    <a:latin typeface="微软雅黑" panose="020B0503020204020204" pitchFamily="34" charset="-122"/>
                    <a:ea typeface="微软雅黑" panose="020B0503020204020204" pitchFamily="34" charset="-122"/>
                  </a:rPr>
                  <a:t>5</a:t>
                </a:r>
                <a:r>
                  <a:rPr lang="zh-CN" altLang="en-US" sz="1200" b="1" dirty="0" smtClean="0">
                    <a:solidFill>
                      <a:prstClr val="black"/>
                    </a:solidFill>
                    <a:latin typeface="微软雅黑" panose="020B0503020204020204" pitchFamily="34" charset="-122"/>
                    <a:ea typeface="微软雅黑" panose="020B0503020204020204" pitchFamily="34" charset="-122"/>
                  </a:rPr>
                  <a:t>年</a:t>
                </a:r>
                <a:r>
                  <a:rPr lang="en-US" altLang="zh-CN" sz="1200" b="1" dirty="0" smtClean="0">
                    <a:solidFill>
                      <a:prstClr val="black"/>
                    </a:solidFill>
                    <a:latin typeface="微软雅黑" panose="020B0503020204020204" pitchFamily="34" charset="-122"/>
                    <a:ea typeface="微软雅黑" panose="020B0503020204020204" pitchFamily="34" charset="-122"/>
                  </a:rPr>
                  <a:t>+10pt</a:t>
                </a:r>
                <a:r>
                  <a:rPr lang="zh-CN" altLang="en-US" sz="1200" b="1" dirty="0" smtClean="0">
                    <a:solidFill>
                      <a:prstClr val="black"/>
                    </a:solidFill>
                    <a:latin typeface="微软雅黑" panose="020B0503020204020204" pitchFamily="34" charset="-122"/>
                    <a:ea typeface="微软雅黑" panose="020B0503020204020204" pitchFamily="34" charset="-122"/>
                  </a:rPr>
                  <a:t>，至</a:t>
                </a:r>
                <a:r>
                  <a:rPr lang="en-US" altLang="zh-CN" sz="1200" b="1" dirty="0" smtClean="0">
                    <a:solidFill>
                      <a:prstClr val="black"/>
                    </a:solidFill>
                    <a:latin typeface="微软雅黑" panose="020B0503020204020204" pitchFamily="34" charset="-122"/>
                    <a:ea typeface="微软雅黑" panose="020B0503020204020204" pitchFamily="34" charset="-122"/>
                  </a:rPr>
                  <a:t>60%/</a:t>
                </a:r>
                <a:r>
                  <a:rPr lang="zh-CN" altLang="en-US" sz="1200" b="1" dirty="0" smtClean="0">
                    <a:solidFill>
                      <a:prstClr val="black"/>
                    </a:solidFill>
                    <a:latin typeface="微软雅黑" panose="020B0503020204020204" pitchFamily="34" charset="-122"/>
                    <a:ea typeface="微软雅黑" panose="020B0503020204020204" pitchFamily="34" charset="-122"/>
                  </a:rPr>
                  <a:t>年封顶</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64" name="文本框 63"/>
              <p:cNvSpPr txBox="1"/>
              <p:nvPr/>
            </p:nvSpPr>
            <p:spPr>
              <a:xfrm>
                <a:off x="5960365" y="3177342"/>
                <a:ext cx="1250769"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70-74</a:t>
                </a:r>
                <a:r>
                  <a:rPr lang="zh-CN" altLang="en-US" sz="1200" b="1" dirty="0" smtClean="0">
                    <a:solidFill>
                      <a:prstClr val="black"/>
                    </a:solidFill>
                    <a:latin typeface="微软雅黑" panose="020B0503020204020204" pitchFamily="34" charset="-122"/>
                    <a:ea typeface="微软雅黑" panose="020B0503020204020204" pitchFamily="34" charset="-122"/>
                  </a:rPr>
                  <a:t>周岁</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70" name="矩形 69"/>
              <p:cNvSpPr/>
              <p:nvPr/>
            </p:nvSpPr>
            <p:spPr>
              <a:xfrm>
                <a:off x="7306125" y="2415193"/>
                <a:ext cx="1040855" cy="692120"/>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1" name="文本框 70"/>
              <p:cNvSpPr txBox="1"/>
              <p:nvPr/>
            </p:nvSpPr>
            <p:spPr>
              <a:xfrm>
                <a:off x="7336593" y="2138194"/>
                <a:ext cx="990015"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50%/</a:t>
                </a:r>
                <a:r>
                  <a:rPr lang="zh-CN" altLang="en-US" sz="1200" b="1" dirty="0" smtClean="0">
                    <a:solidFill>
                      <a:prstClr val="black"/>
                    </a:solidFill>
                    <a:latin typeface="微软雅黑" panose="020B0503020204020204" pitchFamily="34" charset="-122"/>
                    <a:ea typeface="微软雅黑" panose="020B0503020204020204" pitchFamily="34" charset="-122"/>
                  </a:rPr>
                  <a:t>年</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73" name="文本框 72"/>
              <p:cNvSpPr txBox="1"/>
              <p:nvPr/>
            </p:nvSpPr>
            <p:spPr>
              <a:xfrm>
                <a:off x="7222247" y="3177450"/>
                <a:ext cx="1250769"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75-79</a:t>
                </a:r>
                <a:r>
                  <a:rPr lang="zh-CN" altLang="en-US" sz="1200" b="1" dirty="0" smtClean="0">
                    <a:solidFill>
                      <a:prstClr val="black"/>
                    </a:solidFill>
                    <a:latin typeface="微软雅黑" panose="020B0503020204020204" pitchFamily="34" charset="-122"/>
                    <a:ea typeface="微软雅黑" panose="020B0503020204020204" pitchFamily="34" charset="-122"/>
                  </a:rPr>
                  <a:t>周岁</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74" name="文本框 73"/>
              <p:cNvSpPr txBox="1"/>
              <p:nvPr/>
            </p:nvSpPr>
            <p:spPr>
              <a:xfrm>
                <a:off x="6101347" y="2264030"/>
                <a:ext cx="990015"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40%/</a:t>
                </a:r>
                <a:r>
                  <a:rPr lang="zh-CN" altLang="en-US" sz="1200" b="1" dirty="0" smtClean="0">
                    <a:solidFill>
                      <a:prstClr val="black"/>
                    </a:solidFill>
                    <a:latin typeface="微软雅黑" panose="020B0503020204020204" pitchFamily="34" charset="-122"/>
                    <a:ea typeface="微软雅黑" panose="020B0503020204020204" pitchFamily="34" charset="-122"/>
                  </a:rPr>
                  <a:t>年</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75" name="矩形 74"/>
              <p:cNvSpPr/>
              <p:nvPr/>
            </p:nvSpPr>
            <p:spPr>
              <a:xfrm>
                <a:off x="8597304" y="2292311"/>
                <a:ext cx="1245212" cy="815002"/>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7" name="文本框 76"/>
              <p:cNvSpPr txBox="1"/>
              <p:nvPr/>
            </p:nvSpPr>
            <p:spPr>
              <a:xfrm>
                <a:off x="8734276" y="2023881"/>
                <a:ext cx="990015"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60%/</a:t>
                </a:r>
                <a:r>
                  <a:rPr lang="zh-CN" altLang="en-US" sz="1200" b="1" dirty="0" smtClean="0">
                    <a:solidFill>
                      <a:prstClr val="black"/>
                    </a:solidFill>
                    <a:latin typeface="微软雅黑" panose="020B0503020204020204" pitchFamily="34" charset="-122"/>
                    <a:ea typeface="微软雅黑" panose="020B0503020204020204" pitchFamily="34" charset="-122"/>
                  </a:rPr>
                  <a:t>年</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78" name="文本框 77"/>
              <p:cNvSpPr txBox="1"/>
              <p:nvPr/>
            </p:nvSpPr>
            <p:spPr>
              <a:xfrm>
                <a:off x="8576926" y="3170738"/>
                <a:ext cx="1353362"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80——</a:t>
                </a:r>
                <a:r>
                  <a:rPr lang="zh-CN" altLang="en-US" sz="1200" b="1" dirty="0" smtClean="0">
                    <a:solidFill>
                      <a:prstClr val="black"/>
                    </a:solidFill>
                    <a:latin typeface="微软雅黑" panose="020B0503020204020204" pitchFamily="34" charset="-122"/>
                    <a:ea typeface="微软雅黑" panose="020B0503020204020204" pitchFamily="34" charset="-122"/>
                  </a:rPr>
                  <a:t>终身</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grpSp>
            <p:nvGrpSpPr>
              <p:cNvPr id="93" name="组合 92"/>
              <p:cNvGrpSpPr/>
              <p:nvPr/>
            </p:nvGrpSpPr>
            <p:grpSpPr>
              <a:xfrm>
                <a:off x="5301112" y="1928686"/>
                <a:ext cx="4355416" cy="358874"/>
                <a:chOff x="5310881" y="2043455"/>
                <a:chExt cx="4355416" cy="358874"/>
              </a:xfrm>
            </p:grpSpPr>
            <p:cxnSp>
              <p:nvCxnSpPr>
                <p:cNvPr id="81" name="直接箭头连接符 80"/>
                <p:cNvCxnSpPr/>
                <p:nvPr/>
              </p:nvCxnSpPr>
              <p:spPr>
                <a:xfrm flipV="1">
                  <a:off x="5310881" y="2048947"/>
                  <a:ext cx="3200179" cy="353382"/>
                </a:xfrm>
                <a:prstGeom prst="straightConnector1">
                  <a:avLst/>
                </a:prstGeom>
                <a:ln>
                  <a:tailEnd type="triangle"/>
                </a:ln>
              </p:spPr>
              <p:style>
                <a:lnRef idx="2">
                  <a:schemeClr val="accent3"/>
                </a:lnRef>
                <a:fillRef idx="0">
                  <a:schemeClr val="accent3"/>
                </a:fillRef>
                <a:effectRef idx="1">
                  <a:schemeClr val="accent3"/>
                </a:effectRef>
                <a:fontRef idx="minor">
                  <a:schemeClr val="tx1"/>
                </a:fontRef>
              </p:style>
            </p:cxnSp>
            <p:cxnSp>
              <p:nvCxnSpPr>
                <p:cNvPr id="83" name="直接箭头连接符 82"/>
                <p:cNvCxnSpPr/>
                <p:nvPr/>
              </p:nvCxnSpPr>
              <p:spPr>
                <a:xfrm>
                  <a:off x="8622528" y="2043455"/>
                  <a:ext cx="1043769" cy="0"/>
                </a:xfrm>
                <a:prstGeom prst="straightConnector1">
                  <a:avLst/>
                </a:prstGeom>
                <a:ln>
                  <a:tailEnd type="triangle"/>
                </a:ln>
              </p:spPr>
              <p:style>
                <a:lnRef idx="2">
                  <a:schemeClr val="accent3"/>
                </a:lnRef>
                <a:fillRef idx="0">
                  <a:schemeClr val="accent3"/>
                </a:fillRef>
                <a:effectRef idx="1">
                  <a:schemeClr val="accent3"/>
                </a:effectRef>
                <a:fontRef idx="minor">
                  <a:schemeClr val="tx1"/>
                </a:fontRef>
              </p:style>
            </p:cxnSp>
          </p:grpSp>
        </p:grpSp>
        <p:sp>
          <p:nvSpPr>
            <p:cNvPr id="139" name="文本框 138"/>
            <p:cNvSpPr txBox="1"/>
            <p:nvPr/>
          </p:nvSpPr>
          <p:spPr>
            <a:xfrm>
              <a:off x="-322637" y="3157654"/>
              <a:ext cx="1143073" cy="276999"/>
            </a:xfrm>
            <a:prstGeom prst="rect">
              <a:avLst/>
            </a:prstGeom>
            <a:noFill/>
          </p:spPr>
          <p:txBody>
            <a:bodyPr wrap="squar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30</a:t>
              </a:r>
              <a:r>
                <a:rPr lang="zh-CN" altLang="en-US" sz="1200" b="1" dirty="0" smtClean="0">
                  <a:solidFill>
                    <a:prstClr val="black"/>
                  </a:solidFill>
                  <a:latin typeface="微软雅黑" panose="020B0503020204020204" pitchFamily="34" charset="-122"/>
                  <a:ea typeface="微软雅黑" panose="020B0503020204020204" pitchFamily="34" charset="-122"/>
                </a:rPr>
                <a:t>岁投保</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140" name="等腰三角形 139"/>
            <p:cNvSpPr/>
            <p:nvPr/>
          </p:nvSpPr>
          <p:spPr>
            <a:xfrm>
              <a:off x="423179" y="3009633"/>
              <a:ext cx="250754" cy="160173"/>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8" name="文本框 147"/>
            <p:cNvSpPr txBox="1"/>
            <p:nvPr/>
          </p:nvSpPr>
          <p:spPr>
            <a:xfrm>
              <a:off x="4984380" y="2795682"/>
              <a:ext cx="861775"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养老金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sp>
          <p:nvSpPr>
            <p:cNvPr id="149" name="文本框 148"/>
            <p:cNvSpPr txBox="1"/>
            <p:nvPr/>
          </p:nvSpPr>
          <p:spPr>
            <a:xfrm>
              <a:off x="6161647" y="2792931"/>
              <a:ext cx="861775"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养老金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sp>
          <p:nvSpPr>
            <p:cNvPr id="150" name="文本框 149"/>
            <p:cNvSpPr txBox="1"/>
            <p:nvPr/>
          </p:nvSpPr>
          <p:spPr>
            <a:xfrm>
              <a:off x="7422356" y="2794537"/>
              <a:ext cx="861775"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养老金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sp>
          <p:nvSpPr>
            <p:cNvPr id="151" name="文本框 150"/>
            <p:cNvSpPr txBox="1"/>
            <p:nvPr/>
          </p:nvSpPr>
          <p:spPr>
            <a:xfrm>
              <a:off x="8824808" y="2789523"/>
              <a:ext cx="861775"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养老金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grpSp>
      <p:sp>
        <p:nvSpPr>
          <p:cNvPr id="147" name="文本框 146"/>
          <p:cNvSpPr txBox="1"/>
          <p:nvPr/>
        </p:nvSpPr>
        <p:spPr>
          <a:xfrm>
            <a:off x="611560" y="6487452"/>
            <a:ext cx="4358886" cy="253916"/>
          </a:xfrm>
          <a:prstGeom prst="rect">
            <a:avLst/>
          </a:prstGeom>
          <a:noFill/>
        </p:spPr>
        <p:txBody>
          <a:bodyPr wrap="none" rtlCol="0">
            <a:spAutoFit/>
          </a:bodyPr>
          <a:lstStyle/>
          <a:p>
            <a:r>
              <a:rPr lang="zh-CN" altLang="en-US" sz="1050" dirty="0" smtClean="0">
                <a:solidFill>
                  <a:prstClr val="black"/>
                </a:solidFill>
                <a:latin typeface="微软雅黑" panose="020B0503020204020204" pitchFamily="34" charset="-122"/>
                <a:ea typeface="微软雅黑" panose="020B0503020204020204" pitchFamily="34" charset="-122"/>
              </a:rPr>
              <a:t>注：优先领取特别生存金，然后直接按年龄点对应的领取比例开始领取</a:t>
            </a:r>
            <a:endParaRPr lang="zh-CN" altLang="en-US" sz="1050" dirty="0">
              <a:solidFill>
                <a:prstClr val="black"/>
              </a:solidFill>
              <a:latin typeface="微软雅黑" panose="020B0503020204020204" pitchFamily="34" charset="-122"/>
              <a:ea typeface="微软雅黑" panose="020B0503020204020204" pitchFamily="34" charset="-122"/>
            </a:endParaRPr>
          </a:p>
        </p:txBody>
      </p:sp>
      <p:cxnSp>
        <p:nvCxnSpPr>
          <p:cNvPr id="158" name="直接连接符 157"/>
          <p:cNvCxnSpPr/>
          <p:nvPr/>
        </p:nvCxnSpPr>
        <p:spPr>
          <a:xfrm>
            <a:off x="149767" y="713151"/>
            <a:ext cx="8728861" cy="0"/>
          </a:xfrm>
          <a:prstGeom prst="line">
            <a:avLst/>
          </a:prstGeom>
          <a:ln w="6350">
            <a:gradFill flip="none" rotWithShape="1">
              <a:gsLst>
                <a:gs pos="0">
                  <a:srgbClr val="FF6600"/>
                </a:gs>
                <a:gs pos="76000">
                  <a:srgbClr val="FF6600"/>
                </a:gs>
                <a:gs pos="100000">
                  <a:srgbClr val="FF6600">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159" name="矩形 158"/>
          <p:cNvSpPr/>
          <p:nvPr/>
        </p:nvSpPr>
        <p:spPr>
          <a:xfrm>
            <a:off x="149768" y="742962"/>
            <a:ext cx="8728861" cy="59371"/>
          </a:xfrm>
          <a:prstGeom prst="rect">
            <a:avLst/>
          </a:prstGeom>
          <a:gradFill flip="none" rotWithShape="1">
            <a:gsLst>
              <a:gs pos="76000">
                <a:srgbClr val="FF6600"/>
              </a:gs>
              <a:gs pos="0">
                <a:srgbClr val="FF6600"/>
              </a:gs>
              <a:gs pos="100000">
                <a:srgbClr val="FF66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33">
              <a:defRPr/>
            </a:pPr>
            <a:endParaRPr lang="zh-CN" altLang="en-US">
              <a:solidFill>
                <a:prstClr val="white"/>
              </a:solidFill>
              <a:latin typeface="Times New Roman" panose="02020603050405020304" pitchFamily="18" charset="0"/>
              <a:ea typeface="微软雅黑" panose="020B0503020204020204" pitchFamily="34" charset="-122"/>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2457857989"/>
              </p:ext>
            </p:extLst>
          </p:nvPr>
        </p:nvGraphicFramePr>
        <p:xfrm>
          <a:off x="7753350" y="0"/>
          <a:ext cx="1390650" cy="723900"/>
        </p:xfrm>
        <a:graphic>
          <a:graphicData uri="http://schemas.openxmlformats.org/presentationml/2006/ole">
            <mc:AlternateContent xmlns:mc="http://schemas.openxmlformats.org/markup-compatibility/2006">
              <mc:Choice xmlns:v="urn:schemas-microsoft-com:vml" Requires="v">
                <p:oleObj spid="_x0000_s2126" name="Acrobat Document" r:id="rId4" imgW="5667122" imgH="8019837" progId="AcroExch.Document.11">
                  <p:embed/>
                </p:oleObj>
              </mc:Choice>
              <mc:Fallback>
                <p:oleObj name="Acrobat Document" r:id="rId4" imgW="5667122" imgH="8019837" progId="AcroExch.Document.11">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53350" y="0"/>
                        <a:ext cx="1390650" cy="723900"/>
                      </a:xfrm>
                      <a:prstGeom prst="rect">
                        <a:avLst/>
                      </a:prstGeom>
                      <a:solidFill>
                        <a:srgbClr val="FFFFFF"/>
                      </a:solidFill>
                      <a:ln w="9525">
                        <a:solidFill>
                          <a:srgbClr val="000000"/>
                        </a:solidFill>
                        <a:miter lim="800000"/>
                        <a:headEnd/>
                        <a:tailEnd/>
                      </a:ln>
                    </p:spPr>
                  </p:pic>
                </p:oleObj>
              </mc:Fallback>
            </mc:AlternateContent>
          </a:graphicData>
        </a:graphic>
      </p:graphicFrame>
      <p:grpSp>
        <p:nvGrpSpPr>
          <p:cNvPr id="12" name="组合 11"/>
          <p:cNvGrpSpPr/>
          <p:nvPr/>
        </p:nvGrpSpPr>
        <p:grpSpPr>
          <a:xfrm>
            <a:off x="1217172" y="4221088"/>
            <a:ext cx="6704904" cy="2056310"/>
            <a:chOff x="1115616" y="4221088"/>
            <a:chExt cx="6704904" cy="2056310"/>
          </a:xfrm>
        </p:grpSpPr>
        <p:grpSp>
          <p:nvGrpSpPr>
            <p:cNvPr id="145" name="组合 144"/>
            <p:cNvGrpSpPr/>
            <p:nvPr/>
          </p:nvGrpSpPr>
          <p:grpSpPr>
            <a:xfrm>
              <a:off x="1115616" y="4221088"/>
              <a:ext cx="6704904" cy="2056310"/>
              <a:chOff x="2764528" y="4325147"/>
              <a:chExt cx="8939875" cy="2056310"/>
            </a:xfrm>
          </p:grpSpPr>
          <p:cxnSp>
            <p:nvCxnSpPr>
              <p:cNvPr id="42" name="直接箭头连接符 41"/>
              <p:cNvCxnSpPr/>
              <p:nvPr/>
            </p:nvCxnSpPr>
            <p:spPr>
              <a:xfrm flipV="1">
                <a:off x="3201809" y="5835594"/>
                <a:ext cx="8502594" cy="4134"/>
              </a:xfrm>
              <a:prstGeom prst="straightConnector1">
                <a:avLst/>
              </a:prstGeom>
              <a:ln>
                <a:solidFill>
                  <a:schemeClr val="tx1">
                    <a:lumMod val="50000"/>
                    <a:lumOff val="50000"/>
                  </a:schemeClr>
                </a:solidFill>
                <a:tailEnd type="triangle"/>
              </a:ln>
            </p:spPr>
            <p:style>
              <a:lnRef idx="3">
                <a:schemeClr val="accent3"/>
              </a:lnRef>
              <a:fillRef idx="0">
                <a:schemeClr val="accent3"/>
              </a:fillRef>
              <a:effectRef idx="2">
                <a:schemeClr val="accent3"/>
              </a:effectRef>
              <a:fontRef idx="minor">
                <a:schemeClr val="tx1"/>
              </a:fontRef>
            </p:style>
          </p:cxnSp>
          <p:sp>
            <p:nvSpPr>
              <p:cNvPr id="43" name="矩形 42"/>
              <p:cNvSpPr/>
              <p:nvPr/>
            </p:nvSpPr>
            <p:spPr>
              <a:xfrm>
                <a:off x="4339123" y="4587311"/>
                <a:ext cx="473141" cy="1218851"/>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5" name="文本框 44"/>
              <p:cNvSpPr txBox="1"/>
              <p:nvPr/>
            </p:nvSpPr>
            <p:spPr>
              <a:xfrm>
                <a:off x="3839551" y="4325147"/>
                <a:ext cx="1509389"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年交保费</a:t>
                </a:r>
                <a:r>
                  <a:rPr lang="en-US" altLang="zh-CN" sz="1200" b="1" dirty="0" smtClean="0">
                    <a:solidFill>
                      <a:prstClr val="black"/>
                    </a:solidFill>
                    <a:latin typeface="微软雅黑" panose="020B0503020204020204" pitchFamily="34" charset="-122"/>
                    <a:ea typeface="微软雅黑" panose="020B0503020204020204" pitchFamily="34" charset="-122"/>
                  </a:rPr>
                  <a:t>50%</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56" name="文本框 55"/>
              <p:cNvSpPr txBox="1"/>
              <p:nvPr/>
            </p:nvSpPr>
            <p:spPr>
              <a:xfrm>
                <a:off x="3818956" y="6127541"/>
                <a:ext cx="1532899" cy="253916"/>
              </a:xfrm>
              <a:prstGeom prst="rect">
                <a:avLst/>
              </a:prstGeom>
              <a:noFill/>
            </p:spPr>
            <p:txBody>
              <a:bodyPr wrap="none" rtlCol="0">
                <a:spAutoFit/>
              </a:bodyPr>
              <a:lstStyle/>
              <a:p>
                <a:r>
                  <a:rPr lang="zh-CN" altLang="en-US" sz="1050" dirty="0" smtClean="0">
                    <a:solidFill>
                      <a:prstClr val="black"/>
                    </a:solidFill>
                    <a:latin typeface="微软雅黑" panose="020B0503020204020204" pitchFamily="34" charset="-122"/>
                    <a:ea typeface="微软雅黑" panose="020B0503020204020204" pitchFamily="34" charset="-122"/>
                  </a:rPr>
                  <a:t>（被保人</a:t>
                </a:r>
                <a:r>
                  <a:rPr lang="en-US" altLang="zh-CN" sz="1050" dirty="0" smtClean="0">
                    <a:solidFill>
                      <a:prstClr val="black"/>
                    </a:solidFill>
                    <a:latin typeface="微软雅黑" panose="020B0503020204020204" pitchFamily="34" charset="-122"/>
                    <a:ea typeface="微软雅黑" panose="020B0503020204020204" pitchFamily="34" charset="-122"/>
                  </a:rPr>
                  <a:t>64</a:t>
                </a:r>
                <a:r>
                  <a:rPr lang="zh-CN" altLang="en-US" sz="1050" dirty="0" smtClean="0">
                    <a:solidFill>
                      <a:prstClr val="black"/>
                    </a:solidFill>
                    <a:latin typeface="微软雅黑" panose="020B0503020204020204" pitchFamily="34" charset="-122"/>
                    <a:ea typeface="微软雅黑" panose="020B0503020204020204" pitchFamily="34" charset="-122"/>
                  </a:rPr>
                  <a:t>岁）</a:t>
                </a:r>
                <a:endParaRPr lang="zh-CN" altLang="en-US" sz="1050" dirty="0">
                  <a:solidFill>
                    <a:prstClr val="black"/>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4259967" y="4841033"/>
                <a:ext cx="656592" cy="646331"/>
              </a:xfrm>
              <a:prstGeom prst="rect">
                <a:avLst/>
              </a:prstGeom>
              <a:noFill/>
            </p:spPr>
            <p:txBody>
              <a:bodyPr wrap="none" rtlCol="0">
                <a:spAutoFit/>
              </a:bodyPr>
              <a:lstStyle/>
              <a:p>
                <a:pPr algn="ctr"/>
                <a:r>
                  <a:rPr lang="zh-CN" altLang="en-US" sz="1200" b="1" dirty="0" smtClean="0">
                    <a:solidFill>
                      <a:prstClr val="white"/>
                    </a:solidFill>
                    <a:latin typeface="微软雅黑" panose="020B0503020204020204" pitchFamily="34" charset="-122"/>
                    <a:ea typeface="微软雅黑" panose="020B0503020204020204" pitchFamily="34" charset="-122"/>
                  </a:rPr>
                  <a:t>特别</a:t>
                </a:r>
                <a:endParaRPr lang="en-US" altLang="zh-CN" sz="1200" b="1" dirty="0" smtClean="0">
                  <a:solidFill>
                    <a:prstClr val="white"/>
                  </a:solidFill>
                  <a:latin typeface="微软雅黑" panose="020B0503020204020204" pitchFamily="34" charset="-122"/>
                  <a:ea typeface="微软雅黑" panose="020B0503020204020204" pitchFamily="34" charset="-122"/>
                </a:endParaRPr>
              </a:p>
              <a:p>
                <a:pPr algn="ctr"/>
                <a:r>
                  <a:rPr lang="zh-CN" altLang="en-US" sz="1200" b="1" dirty="0" smtClean="0">
                    <a:solidFill>
                      <a:prstClr val="white"/>
                    </a:solidFill>
                    <a:latin typeface="微软雅黑" panose="020B0503020204020204" pitchFamily="34" charset="-122"/>
                    <a:ea typeface="微软雅黑" panose="020B0503020204020204" pitchFamily="34" charset="-122"/>
                  </a:rPr>
                  <a:t>生存</a:t>
                </a:r>
                <a:endParaRPr lang="en-US" altLang="zh-CN" sz="1200" b="1" dirty="0" smtClean="0">
                  <a:solidFill>
                    <a:prstClr val="white"/>
                  </a:solidFill>
                  <a:latin typeface="微软雅黑" panose="020B0503020204020204" pitchFamily="34" charset="-122"/>
                  <a:ea typeface="微软雅黑" panose="020B0503020204020204" pitchFamily="34" charset="-122"/>
                </a:endParaRPr>
              </a:p>
              <a:p>
                <a:pPr algn="ctr"/>
                <a:r>
                  <a:rPr lang="zh-CN" altLang="en-US" sz="1200" b="1" dirty="0" smtClean="0">
                    <a:solidFill>
                      <a:prstClr val="white"/>
                    </a:solidFill>
                    <a:latin typeface="微软雅黑" panose="020B0503020204020204" pitchFamily="34" charset="-122"/>
                    <a:ea typeface="微软雅黑" panose="020B0503020204020204" pitchFamily="34" charset="-122"/>
                  </a:rPr>
                  <a:t>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grpSp>
            <p:nvGrpSpPr>
              <p:cNvPr id="117" name="组合 116"/>
              <p:cNvGrpSpPr/>
              <p:nvPr/>
            </p:nvGrpSpPr>
            <p:grpSpPr>
              <a:xfrm>
                <a:off x="6567248" y="5848348"/>
                <a:ext cx="5130944" cy="276999"/>
                <a:chOff x="6564043" y="3221728"/>
                <a:chExt cx="5130944" cy="276999"/>
              </a:xfrm>
            </p:grpSpPr>
            <p:sp>
              <p:nvSpPr>
                <p:cNvPr id="120" name="文本框 119"/>
                <p:cNvSpPr txBox="1"/>
                <p:nvPr/>
              </p:nvSpPr>
              <p:spPr>
                <a:xfrm>
                  <a:off x="6564043" y="3221728"/>
                  <a:ext cx="1250770"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65-69</a:t>
                  </a:r>
                  <a:r>
                    <a:rPr lang="zh-CN" altLang="en-US" sz="1200" b="1" dirty="0" smtClean="0">
                      <a:solidFill>
                        <a:prstClr val="black"/>
                      </a:solidFill>
                      <a:latin typeface="微软雅黑" panose="020B0503020204020204" pitchFamily="34" charset="-122"/>
                      <a:ea typeface="微软雅黑" panose="020B0503020204020204" pitchFamily="34" charset="-122"/>
                    </a:rPr>
                    <a:t>周岁</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124" name="文本框 123"/>
                <p:cNvSpPr txBox="1"/>
                <p:nvPr/>
              </p:nvSpPr>
              <p:spPr>
                <a:xfrm>
                  <a:off x="7737617" y="3221728"/>
                  <a:ext cx="1250770"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70-74</a:t>
                  </a:r>
                  <a:r>
                    <a:rPr lang="zh-CN" altLang="en-US" sz="1200" b="1" dirty="0" smtClean="0">
                      <a:solidFill>
                        <a:prstClr val="black"/>
                      </a:solidFill>
                      <a:latin typeface="微软雅黑" panose="020B0503020204020204" pitchFamily="34" charset="-122"/>
                      <a:ea typeface="微软雅黑" panose="020B0503020204020204" pitchFamily="34" charset="-122"/>
                    </a:rPr>
                    <a:t>周岁</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128" name="文本框 127"/>
                <p:cNvSpPr txBox="1"/>
                <p:nvPr/>
              </p:nvSpPr>
              <p:spPr>
                <a:xfrm>
                  <a:off x="8985756" y="3221728"/>
                  <a:ext cx="1250770"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75-79</a:t>
                  </a:r>
                  <a:r>
                    <a:rPr lang="zh-CN" altLang="en-US" sz="1200" b="1" dirty="0" smtClean="0">
                      <a:solidFill>
                        <a:prstClr val="black"/>
                      </a:solidFill>
                      <a:latin typeface="微软雅黑" panose="020B0503020204020204" pitchFamily="34" charset="-122"/>
                      <a:ea typeface="微软雅黑" panose="020B0503020204020204" pitchFamily="34" charset="-122"/>
                    </a:rPr>
                    <a:t>周岁</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133" name="文本框 132"/>
                <p:cNvSpPr txBox="1"/>
                <p:nvPr/>
              </p:nvSpPr>
              <p:spPr>
                <a:xfrm>
                  <a:off x="10341624" y="3221728"/>
                  <a:ext cx="1353363"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80——</a:t>
                  </a:r>
                  <a:r>
                    <a:rPr lang="zh-CN" altLang="en-US" sz="1200" b="1" dirty="0" smtClean="0">
                      <a:solidFill>
                        <a:prstClr val="black"/>
                      </a:solidFill>
                      <a:latin typeface="微软雅黑" panose="020B0503020204020204" pitchFamily="34" charset="-122"/>
                      <a:ea typeface="微软雅黑" panose="020B0503020204020204" pitchFamily="34" charset="-122"/>
                    </a:rPr>
                    <a:t>终身</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grpSp>
          <p:sp>
            <p:nvSpPr>
              <p:cNvPr id="137" name="文本框 136"/>
              <p:cNvSpPr txBox="1"/>
              <p:nvPr/>
            </p:nvSpPr>
            <p:spPr>
              <a:xfrm>
                <a:off x="2764528" y="5870330"/>
                <a:ext cx="1113980"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60</a:t>
                </a:r>
                <a:r>
                  <a:rPr lang="zh-CN" altLang="en-US" sz="1200" b="1" dirty="0" smtClean="0">
                    <a:solidFill>
                      <a:prstClr val="black"/>
                    </a:solidFill>
                    <a:latin typeface="微软雅黑" panose="020B0503020204020204" pitchFamily="34" charset="-122"/>
                    <a:ea typeface="微软雅黑" panose="020B0503020204020204" pitchFamily="34" charset="-122"/>
                  </a:rPr>
                  <a:t>岁投保</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138" name="等腰三角形 137"/>
              <p:cNvSpPr/>
              <p:nvPr/>
            </p:nvSpPr>
            <p:spPr>
              <a:xfrm>
                <a:off x="3293304" y="5729238"/>
                <a:ext cx="250754" cy="160173"/>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4" name="文本框 43"/>
              <p:cNvSpPr txBox="1"/>
              <p:nvPr/>
            </p:nvSpPr>
            <p:spPr>
              <a:xfrm>
                <a:off x="3877259" y="5877272"/>
                <a:ext cx="1398247"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第</a:t>
                </a:r>
                <a:r>
                  <a:rPr lang="en-US" altLang="zh-CN" sz="1200" b="1" dirty="0" smtClean="0">
                    <a:solidFill>
                      <a:prstClr val="black"/>
                    </a:solidFill>
                    <a:latin typeface="微软雅黑" panose="020B0503020204020204" pitchFamily="34" charset="-122"/>
                    <a:ea typeface="微软雅黑" panose="020B0503020204020204" pitchFamily="34" charset="-122"/>
                  </a:rPr>
                  <a:t>5</a:t>
                </a:r>
                <a:r>
                  <a:rPr lang="zh-CN" altLang="en-US" sz="1200" b="1" dirty="0" smtClean="0">
                    <a:solidFill>
                      <a:prstClr val="black"/>
                    </a:solidFill>
                    <a:latin typeface="微软雅黑" panose="020B0503020204020204" pitchFamily="34" charset="-122"/>
                    <a:ea typeface="微软雅黑" panose="020B0503020204020204" pitchFamily="34" charset="-122"/>
                  </a:rPr>
                  <a:t>保单年度</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grpSp>
        <p:sp>
          <p:nvSpPr>
            <p:cNvPr id="80" name="文本框 58"/>
            <p:cNvSpPr txBox="1"/>
            <p:nvPr/>
          </p:nvSpPr>
          <p:spPr>
            <a:xfrm>
              <a:off x="3660910" y="5063199"/>
              <a:ext cx="1358064"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基本保额</a:t>
              </a:r>
              <a:r>
                <a:rPr lang="en-US" altLang="zh-CN" sz="1200" b="1" dirty="0" smtClean="0">
                  <a:solidFill>
                    <a:prstClr val="black"/>
                  </a:solidFill>
                  <a:latin typeface="微软雅黑" panose="020B0503020204020204" pitchFamily="34" charset="-122"/>
                  <a:ea typeface="微软雅黑" panose="020B0503020204020204" pitchFamily="34" charset="-122"/>
                </a:rPr>
                <a:t>30%/</a:t>
              </a:r>
              <a:r>
                <a:rPr lang="zh-CN" altLang="en-US" sz="1200" b="1" dirty="0" smtClean="0">
                  <a:solidFill>
                    <a:prstClr val="black"/>
                  </a:solidFill>
                  <a:latin typeface="微软雅黑" panose="020B0503020204020204" pitchFamily="34" charset="-122"/>
                  <a:ea typeface="微软雅黑" panose="020B0503020204020204" pitchFamily="34" charset="-122"/>
                </a:rPr>
                <a:t>年</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82" name="矩形 81"/>
            <p:cNvSpPr/>
            <p:nvPr/>
          </p:nvSpPr>
          <p:spPr>
            <a:xfrm>
              <a:off x="4927584" y="5166514"/>
              <a:ext cx="723480" cy="547779"/>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4" name="文本框 60"/>
            <p:cNvSpPr txBox="1"/>
            <p:nvPr/>
          </p:nvSpPr>
          <p:spPr>
            <a:xfrm>
              <a:off x="5507048" y="4233280"/>
              <a:ext cx="2233304"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每</a:t>
              </a:r>
              <a:r>
                <a:rPr lang="en-US" altLang="zh-CN" sz="1200" b="1" dirty="0" smtClean="0">
                  <a:solidFill>
                    <a:prstClr val="black"/>
                  </a:solidFill>
                  <a:latin typeface="微软雅黑" panose="020B0503020204020204" pitchFamily="34" charset="-122"/>
                  <a:ea typeface="微软雅黑" panose="020B0503020204020204" pitchFamily="34" charset="-122"/>
                </a:rPr>
                <a:t>5</a:t>
              </a:r>
              <a:r>
                <a:rPr lang="zh-CN" altLang="en-US" sz="1200" b="1" dirty="0" smtClean="0">
                  <a:solidFill>
                    <a:prstClr val="black"/>
                  </a:solidFill>
                  <a:latin typeface="微软雅黑" panose="020B0503020204020204" pitchFamily="34" charset="-122"/>
                  <a:ea typeface="微软雅黑" panose="020B0503020204020204" pitchFamily="34" charset="-122"/>
                </a:rPr>
                <a:t>年</a:t>
              </a:r>
              <a:r>
                <a:rPr lang="en-US" altLang="zh-CN" sz="1200" b="1" dirty="0" smtClean="0">
                  <a:solidFill>
                    <a:prstClr val="black"/>
                  </a:solidFill>
                  <a:latin typeface="微软雅黑" panose="020B0503020204020204" pitchFamily="34" charset="-122"/>
                  <a:ea typeface="微软雅黑" panose="020B0503020204020204" pitchFamily="34" charset="-122"/>
                </a:rPr>
                <a:t>+10pt</a:t>
              </a:r>
              <a:r>
                <a:rPr lang="zh-CN" altLang="en-US" sz="1200" b="1" dirty="0" smtClean="0">
                  <a:solidFill>
                    <a:prstClr val="black"/>
                  </a:solidFill>
                  <a:latin typeface="微软雅黑" panose="020B0503020204020204" pitchFamily="34" charset="-122"/>
                  <a:ea typeface="微软雅黑" panose="020B0503020204020204" pitchFamily="34" charset="-122"/>
                </a:rPr>
                <a:t>，至</a:t>
              </a:r>
              <a:r>
                <a:rPr lang="en-US" altLang="zh-CN" sz="1200" b="1" dirty="0" smtClean="0">
                  <a:solidFill>
                    <a:prstClr val="black"/>
                  </a:solidFill>
                  <a:latin typeface="微软雅黑" panose="020B0503020204020204" pitchFamily="34" charset="-122"/>
                  <a:ea typeface="微软雅黑" panose="020B0503020204020204" pitchFamily="34" charset="-122"/>
                </a:rPr>
                <a:t>60%/</a:t>
              </a:r>
              <a:r>
                <a:rPr lang="zh-CN" altLang="en-US" sz="1200" b="1" dirty="0" smtClean="0">
                  <a:solidFill>
                    <a:prstClr val="black"/>
                  </a:solidFill>
                  <a:latin typeface="微软雅黑" panose="020B0503020204020204" pitchFamily="34" charset="-122"/>
                  <a:ea typeface="微软雅黑" panose="020B0503020204020204" pitchFamily="34" charset="-122"/>
                </a:rPr>
                <a:t>年封顶</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85" name="矩形 84"/>
            <p:cNvSpPr/>
            <p:nvPr/>
          </p:nvSpPr>
          <p:spPr>
            <a:xfrm>
              <a:off x="5834810" y="5022282"/>
              <a:ext cx="780641" cy="692120"/>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6" name="文本框 70"/>
            <p:cNvSpPr txBox="1"/>
            <p:nvPr/>
          </p:nvSpPr>
          <p:spPr>
            <a:xfrm>
              <a:off x="5857661" y="4745283"/>
              <a:ext cx="742511"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50%/</a:t>
              </a:r>
              <a:r>
                <a:rPr lang="zh-CN" altLang="en-US" sz="1200" b="1" dirty="0" smtClean="0">
                  <a:solidFill>
                    <a:prstClr val="black"/>
                  </a:solidFill>
                  <a:latin typeface="微软雅黑" panose="020B0503020204020204" pitchFamily="34" charset="-122"/>
                  <a:ea typeface="微软雅黑" panose="020B0503020204020204" pitchFamily="34" charset="-122"/>
                </a:rPr>
                <a:t>年</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87" name="文本框 73"/>
            <p:cNvSpPr txBox="1"/>
            <p:nvPr/>
          </p:nvSpPr>
          <p:spPr>
            <a:xfrm>
              <a:off x="4931227" y="4871119"/>
              <a:ext cx="742511"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40%/</a:t>
              </a:r>
              <a:r>
                <a:rPr lang="zh-CN" altLang="en-US" sz="1200" b="1" dirty="0" smtClean="0">
                  <a:solidFill>
                    <a:prstClr val="black"/>
                  </a:solidFill>
                  <a:latin typeface="微软雅黑" panose="020B0503020204020204" pitchFamily="34" charset="-122"/>
                  <a:ea typeface="微软雅黑" panose="020B0503020204020204" pitchFamily="34" charset="-122"/>
                </a:rPr>
                <a:t>年</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88" name="矩形 87"/>
            <p:cNvSpPr/>
            <p:nvPr/>
          </p:nvSpPr>
          <p:spPr>
            <a:xfrm>
              <a:off x="6803194" y="4899400"/>
              <a:ext cx="933909" cy="815002"/>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9" name="文本框 76"/>
            <p:cNvSpPr txBox="1"/>
            <p:nvPr/>
          </p:nvSpPr>
          <p:spPr>
            <a:xfrm>
              <a:off x="6905923" y="4630970"/>
              <a:ext cx="742511"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60%/</a:t>
              </a:r>
              <a:r>
                <a:rPr lang="zh-CN" altLang="en-US" sz="1200" b="1" dirty="0" smtClean="0">
                  <a:solidFill>
                    <a:prstClr val="black"/>
                  </a:solidFill>
                  <a:latin typeface="微软雅黑" panose="020B0503020204020204" pitchFamily="34" charset="-122"/>
                  <a:ea typeface="微软雅黑" panose="020B0503020204020204" pitchFamily="34" charset="-122"/>
                </a:rPr>
                <a:t>年</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cxnSp>
          <p:nvCxnSpPr>
            <p:cNvPr id="90" name="直接箭头连接符 89"/>
            <p:cNvCxnSpPr/>
            <p:nvPr/>
          </p:nvCxnSpPr>
          <p:spPr>
            <a:xfrm flipV="1">
              <a:off x="4331050" y="4541267"/>
              <a:ext cx="2400134" cy="353382"/>
            </a:xfrm>
            <a:prstGeom prst="straightConnector1">
              <a:avLst/>
            </a:prstGeom>
            <a:ln>
              <a:tailEnd type="triangle"/>
            </a:ln>
          </p:spPr>
          <p:style>
            <a:lnRef idx="2">
              <a:schemeClr val="accent3"/>
            </a:lnRef>
            <a:fillRef idx="0">
              <a:schemeClr val="accent3"/>
            </a:fillRef>
            <a:effectRef idx="1">
              <a:schemeClr val="accent3"/>
            </a:effectRef>
            <a:fontRef idx="minor">
              <a:schemeClr val="tx1"/>
            </a:fontRef>
          </p:style>
        </p:cxnSp>
        <p:cxnSp>
          <p:nvCxnSpPr>
            <p:cNvPr id="91" name="直接箭头连接符 90"/>
            <p:cNvCxnSpPr/>
            <p:nvPr/>
          </p:nvCxnSpPr>
          <p:spPr>
            <a:xfrm>
              <a:off x="6814785" y="4535775"/>
              <a:ext cx="782827" cy="0"/>
            </a:xfrm>
            <a:prstGeom prst="straightConnector1">
              <a:avLst/>
            </a:prstGeom>
            <a:ln>
              <a:tailEnd type="triangle"/>
            </a:ln>
          </p:spPr>
          <p:style>
            <a:lnRef idx="2">
              <a:schemeClr val="accent3"/>
            </a:lnRef>
            <a:fillRef idx="0">
              <a:schemeClr val="accent3"/>
            </a:fillRef>
            <a:effectRef idx="1">
              <a:schemeClr val="accent3"/>
            </a:effectRef>
            <a:fontRef idx="minor">
              <a:schemeClr val="tx1"/>
            </a:fontRef>
          </p:style>
        </p:cxnSp>
        <p:sp>
          <p:nvSpPr>
            <p:cNvPr id="95" name="文本框 149"/>
            <p:cNvSpPr txBox="1"/>
            <p:nvPr/>
          </p:nvSpPr>
          <p:spPr>
            <a:xfrm>
              <a:off x="5921983" y="5401626"/>
              <a:ext cx="646331"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养老金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sp>
          <p:nvSpPr>
            <p:cNvPr id="96" name="文本框 150"/>
            <p:cNvSpPr txBox="1"/>
            <p:nvPr/>
          </p:nvSpPr>
          <p:spPr>
            <a:xfrm>
              <a:off x="6973822" y="5396612"/>
              <a:ext cx="646331"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养老金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sp>
          <p:nvSpPr>
            <p:cNvPr id="99" name="矩形 98"/>
            <p:cNvSpPr/>
            <p:nvPr/>
          </p:nvSpPr>
          <p:spPr>
            <a:xfrm>
              <a:off x="4086798" y="5320062"/>
              <a:ext cx="646481" cy="396500"/>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0" name="文本框 147"/>
            <p:cNvSpPr txBox="1"/>
            <p:nvPr/>
          </p:nvSpPr>
          <p:spPr>
            <a:xfrm>
              <a:off x="4105652" y="5411576"/>
              <a:ext cx="646331"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养老金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sp>
          <p:nvSpPr>
            <p:cNvPr id="101" name="文本框 147"/>
            <p:cNvSpPr txBox="1"/>
            <p:nvPr/>
          </p:nvSpPr>
          <p:spPr>
            <a:xfrm>
              <a:off x="4977508" y="5410924"/>
              <a:ext cx="646331"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养老金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7345075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49767" y="84571"/>
            <a:ext cx="3347391" cy="584775"/>
          </a:xfrm>
          <a:prstGeom prst="rect">
            <a:avLst/>
          </a:prstGeom>
          <a:noFill/>
        </p:spPr>
        <p:txBody>
          <a:bodyPr wrap="none" rtlCol="0">
            <a:spAutoFit/>
          </a:bodyPr>
          <a:lstStyle/>
          <a:p>
            <a:r>
              <a:rPr lang="zh-CN" altLang="en-US" sz="3200" b="1" dirty="0" smtClean="0">
                <a:solidFill>
                  <a:prstClr val="black"/>
                </a:solidFill>
                <a:latin typeface="微软雅黑" panose="020B0503020204020204" pitchFamily="34" charset="-122"/>
                <a:ea typeface="微软雅黑" panose="020B0503020204020204" pitchFamily="34" charset="-122"/>
              </a:rPr>
              <a:t>金玺成人（</a:t>
            </a:r>
            <a:r>
              <a:rPr lang="en-US" altLang="zh-CN" sz="3200" b="1" dirty="0" smtClean="0">
                <a:solidFill>
                  <a:prstClr val="black"/>
                </a:solidFill>
                <a:latin typeface="微软雅黑" panose="020B0503020204020204" pitchFamily="34" charset="-122"/>
                <a:ea typeface="微软雅黑" panose="020B0503020204020204" pitchFamily="34" charset="-122"/>
              </a:rPr>
              <a:t>3/3</a:t>
            </a:r>
            <a:r>
              <a:rPr lang="zh-CN" altLang="en-US" sz="3200" b="1" dirty="0" smtClean="0">
                <a:solidFill>
                  <a:prstClr val="black"/>
                </a:solidFill>
                <a:latin typeface="微软雅黑" panose="020B0503020204020204" pitchFamily="34" charset="-122"/>
                <a:ea typeface="微软雅黑" panose="020B0503020204020204" pitchFamily="34" charset="-122"/>
              </a:rPr>
              <a:t>）</a:t>
            </a:r>
            <a:endParaRPr lang="zh-CN" altLang="en-US" sz="3200" b="1" dirty="0">
              <a:solidFill>
                <a:prstClr val="black"/>
              </a:solidFill>
              <a:latin typeface="微软雅黑" panose="020B0503020204020204" pitchFamily="34" charset="-122"/>
              <a:ea typeface="微软雅黑" panose="020B0503020204020204" pitchFamily="34" charset="-122"/>
            </a:endParaRPr>
          </a:p>
        </p:txBody>
      </p:sp>
      <p:cxnSp>
        <p:nvCxnSpPr>
          <p:cNvPr id="40" name="直接连接符 39"/>
          <p:cNvCxnSpPr/>
          <p:nvPr/>
        </p:nvCxnSpPr>
        <p:spPr>
          <a:xfrm>
            <a:off x="149767" y="713151"/>
            <a:ext cx="8728861" cy="0"/>
          </a:xfrm>
          <a:prstGeom prst="line">
            <a:avLst/>
          </a:prstGeom>
          <a:ln w="6350">
            <a:gradFill flip="none" rotWithShape="1">
              <a:gsLst>
                <a:gs pos="0">
                  <a:srgbClr val="FF6600"/>
                </a:gs>
                <a:gs pos="76000">
                  <a:srgbClr val="FF6600"/>
                </a:gs>
                <a:gs pos="100000">
                  <a:srgbClr val="FF6600">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149768" y="742962"/>
            <a:ext cx="8728861" cy="59371"/>
          </a:xfrm>
          <a:prstGeom prst="rect">
            <a:avLst/>
          </a:prstGeom>
          <a:gradFill flip="none" rotWithShape="1">
            <a:gsLst>
              <a:gs pos="76000">
                <a:srgbClr val="FF6600"/>
              </a:gs>
              <a:gs pos="0">
                <a:srgbClr val="FF6600"/>
              </a:gs>
              <a:gs pos="100000">
                <a:srgbClr val="FF66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33">
              <a:defRPr/>
            </a:pPr>
            <a:endParaRPr lang="zh-CN" altLang="en-US">
              <a:solidFill>
                <a:prstClr val="white"/>
              </a:solidFill>
              <a:latin typeface="Times New Roman" panose="02020603050405020304" pitchFamily="18" charset="0"/>
              <a:ea typeface="微软雅黑" panose="020B0503020204020204" pitchFamily="34" charset="-122"/>
            </a:endParaRPr>
          </a:p>
        </p:txBody>
      </p:sp>
      <p:graphicFrame>
        <p:nvGraphicFramePr>
          <p:cNvPr id="5" name="表格 4"/>
          <p:cNvGraphicFramePr>
            <a:graphicFrameLocks noGrp="1"/>
          </p:cNvGraphicFramePr>
          <p:nvPr>
            <p:extLst>
              <p:ext uri="{D42A27DB-BD31-4B8C-83A1-F6EECF244321}">
                <p14:modId xmlns:p14="http://schemas.microsoft.com/office/powerpoint/2010/main" val="1009643815"/>
              </p:ext>
            </p:extLst>
          </p:nvPr>
        </p:nvGraphicFramePr>
        <p:xfrm>
          <a:off x="2" y="1833525"/>
          <a:ext cx="9143998" cy="5026987"/>
        </p:xfrm>
        <a:graphic>
          <a:graphicData uri="http://schemas.openxmlformats.org/drawingml/2006/table">
            <a:tbl>
              <a:tblPr/>
              <a:tblGrid>
                <a:gridCol w="501847">
                  <a:extLst>
                    <a:ext uri="{9D8B030D-6E8A-4147-A177-3AD203B41FA5}">
                      <a16:colId xmlns:a16="http://schemas.microsoft.com/office/drawing/2014/main" xmlns="" val="20000"/>
                    </a:ext>
                  </a:extLst>
                </a:gridCol>
                <a:gridCol w="462252">
                  <a:extLst>
                    <a:ext uri="{9D8B030D-6E8A-4147-A177-3AD203B41FA5}">
                      <a16:colId xmlns:a16="http://schemas.microsoft.com/office/drawing/2014/main" xmlns="" val="20001"/>
                    </a:ext>
                  </a:extLst>
                </a:gridCol>
                <a:gridCol w="522195">
                  <a:extLst>
                    <a:ext uri="{9D8B030D-6E8A-4147-A177-3AD203B41FA5}">
                      <a16:colId xmlns:a16="http://schemas.microsoft.com/office/drawing/2014/main" xmlns="" val="20002"/>
                    </a:ext>
                  </a:extLst>
                </a:gridCol>
                <a:gridCol w="402309">
                  <a:extLst>
                    <a:ext uri="{9D8B030D-6E8A-4147-A177-3AD203B41FA5}">
                      <a16:colId xmlns:a16="http://schemas.microsoft.com/office/drawing/2014/main" xmlns="" val="20003"/>
                    </a:ext>
                  </a:extLst>
                </a:gridCol>
                <a:gridCol w="522195">
                  <a:extLst>
                    <a:ext uri="{9D8B030D-6E8A-4147-A177-3AD203B41FA5}">
                      <a16:colId xmlns:a16="http://schemas.microsoft.com/office/drawing/2014/main" xmlns="" val="20004"/>
                    </a:ext>
                  </a:extLst>
                </a:gridCol>
                <a:gridCol w="642081">
                  <a:extLst>
                    <a:ext uri="{9D8B030D-6E8A-4147-A177-3AD203B41FA5}">
                      <a16:colId xmlns:a16="http://schemas.microsoft.com/office/drawing/2014/main" xmlns="" val="20005"/>
                    </a:ext>
                  </a:extLst>
                </a:gridCol>
                <a:gridCol w="642081">
                  <a:extLst>
                    <a:ext uri="{9D8B030D-6E8A-4147-A177-3AD203B41FA5}">
                      <a16:colId xmlns:a16="http://schemas.microsoft.com/office/drawing/2014/main" xmlns="" val="20006"/>
                    </a:ext>
                  </a:extLst>
                </a:gridCol>
                <a:gridCol w="761967">
                  <a:extLst>
                    <a:ext uri="{9D8B030D-6E8A-4147-A177-3AD203B41FA5}">
                      <a16:colId xmlns:a16="http://schemas.microsoft.com/office/drawing/2014/main" xmlns="" val="20007"/>
                    </a:ext>
                  </a:extLst>
                </a:gridCol>
                <a:gridCol w="522195">
                  <a:extLst>
                    <a:ext uri="{9D8B030D-6E8A-4147-A177-3AD203B41FA5}">
                      <a16:colId xmlns:a16="http://schemas.microsoft.com/office/drawing/2014/main" xmlns="" val="20008"/>
                    </a:ext>
                  </a:extLst>
                </a:gridCol>
                <a:gridCol w="532184">
                  <a:extLst>
                    <a:ext uri="{9D8B030D-6E8A-4147-A177-3AD203B41FA5}">
                      <a16:colId xmlns:a16="http://schemas.microsoft.com/office/drawing/2014/main" xmlns="" val="20009"/>
                    </a:ext>
                  </a:extLst>
                </a:gridCol>
                <a:gridCol w="532184">
                  <a:extLst>
                    <a:ext uri="{9D8B030D-6E8A-4147-A177-3AD203B41FA5}">
                      <a16:colId xmlns:a16="http://schemas.microsoft.com/office/drawing/2014/main" xmlns="" val="20010"/>
                    </a:ext>
                  </a:extLst>
                </a:gridCol>
                <a:gridCol w="532184">
                  <a:extLst>
                    <a:ext uri="{9D8B030D-6E8A-4147-A177-3AD203B41FA5}">
                      <a16:colId xmlns:a16="http://schemas.microsoft.com/office/drawing/2014/main" xmlns="" val="20011"/>
                    </a:ext>
                  </a:extLst>
                </a:gridCol>
                <a:gridCol w="402309">
                  <a:extLst>
                    <a:ext uri="{9D8B030D-6E8A-4147-A177-3AD203B41FA5}">
                      <a16:colId xmlns:a16="http://schemas.microsoft.com/office/drawing/2014/main" xmlns="" val="20012"/>
                    </a:ext>
                  </a:extLst>
                </a:gridCol>
                <a:gridCol w="642081">
                  <a:extLst>
                    <a:ext uri="{9D8B030D-6E8A-4147-A177-3AD203B41FA5}">
                      <a16:colId xmlns:a16="http://schemas.microsoft.com/office/drawing/2014/main" xmlns="" val="20013"/>
                    </a:ext>
                  </a:extLst>
                </a:gridCol>
                <a:gridCol w="761967">
                  <a:extLst>
                    <a:ext uri="{9D8B030D-6E8A-4147-A177-3AD203B41FA5}">
                      <a16:colId xmlns:a16="http://schemas.microsoft.com/office/drawing/2014/main" xmlns="" val="20014"/>
                    </a:ext>
                  </a:extLst>
                </a:gridCol>
                <a:gridCol w="761967">
                  <a:extLst>
                    <a:ext uri="{9D8B030D-6E8A-4147-A177-3AD203B41FA5}">
                      <a16:colId xmlns:a16="http://schemas.microsoft.com/office/drawing/2014/main" xmlns="" val="20015"/>
                    </a:ext>
                  </a:extLst>
                </a:gridCol>
              </a:tblGrid>
              <a:tr h="209685">
                <a:tc rowSpan="2">
                  <a:txBody>
                    <a:bodyPr/>
                    <a:lstStyle/>
                    <a:p>
                      <a:pPr algn="ctr" fontAlgn="ct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保单年度</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rowSpan="2">
                  <a:txBody>
                    <a:bodyPr/>
                    <a:lstStyle/>
                    <a:p>
                      <a:pPr algn="ctr" fontAlgn="ct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期</a:t>
                      </a:r>
                      <a:r>
                        <a:rPr lang="zh-CN" altLang="en-US" sz="900" b="1" i="0" u="none" strike="noStrike" dirty="0" smtClean="0">
                          <a:solidFill>
                            <a:srgbClr val="333333"/>
                          </a:solidFill>
                          <a:effectLst/>
                          <a:latin typeface="微软雅黑" panose="020B0503020204020204" pitchFamily="34" charset="-122"/>
                          <a:ea typeface="微软雅黑" panose="020B0503020204020204" pitchFamily="34" charset="-122"/>
                        </a:rPr>
                        <a:t>交</a:t>
                      </a:r>
                      <a:endParaRPr lang="en-US" altLang="zh-CN" sz="900" b="1" i="0" u="none" strike="noStrike" dirty="0" smtClean="0">
                        <a:solidFill>
                          <a:srgbClr val="333333"/>
                        </a:solidFill>
                        <a:effectLst/>
                        <a:latin typeface="微软雅黑" panose="020B0503020204020204" pitchFamily="34" charset="-122"/>
                        <a:ea typeface="微软雅黑" panose="020B0503020204020204" pitchFamily="34" charset="-122"/>
                      </a:endParaRPr>
                    </a:p>
                    <a:p>
                      <a:pPr algn="ctr" fontAlgn="ctr"/>
                      <a:r>
                        <a:rPr lang="zh-CN" altLang="en-US" sz="900" b="1" i="0" u="none" strike="noStrike" dirty="0" smtClean="0">
                          <a:solidFill>
                            <a:srgbClr val="333333"/>
                          </a:solidFill>
                          <a:effectLst/>
                          <a:latin typeface="微软雅黑" panose="020B0503020204020204" pitchFamily="34" charset="-122"/>
                          <a:ea typeface="微软雅黑" panose="020B0503020204020204" pitchFamily="34" charset="-122"/>
                        </a:rPr>
                        <a:t>保</a:t>
                      </a: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险费</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rowSpan="2">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累计交纳</a:t>
                      </a:r>
                      <a:br>
                        <a:rPr lang="zh-CN" altLang="en-US" sz="900" b="1" i="0" u="none" strike="noStrike">
                          <a:solidFill>
                            <a:srgbClr val="333333"/>
                          </a:solidFill>
                          <a:effectLst/>
                          <a:latin typeface="微软雅黑" panose="020B0503020204020204" pitchFamily="34" charset="-122"/>
                          <a:ea typeface="微软雅黑" panose="020B0503020204020204" pitchFamily="34" charset="-122"/>
                        </a:rPr>
                      </a:b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保险费</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rowSpan="2">
                  <a:txBody>
                    <a:bodyPr/>
                    <a:lstStyle/>
                    <a:p>
                      <a:pPr algn="ctr" fontAlgn="ct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当</a:t>
                      </a:r>
                      <a:r>
                        <a:rPr lang="zh-CN" altLang="en-US" sz="900" b="1" i="0" u="none" strike="noStrike" dirty="0" smtClean="0">
                          <a:solidFill>
                            <a:srgbClr val="333333"/>
                          </a:solidFill>
                          <a:effectLst/>
                          <a:latin typeface="微软雅黑" panose="020B0503020204020204" pitchFamily="34" charset="-122"/>
                          <a:ea typeface="微软雅黑" panose="020B0503020204020204" pitchFamily="34" charset="-122"/>
                        </a:rPr>
                        <a:t>年</a:t>
                      </a:r>
                      <a:endParaRPr lang="en-US" altLang="zh-CN" sz="900" b="1" i="0" u="none" strike="noStrike" dirty="0" smtClean="0">
                        <a:solidFill>
                          <a:srgbClr val="333333"/>
                        </a:solidFill>
                        <a:effectLst/>
                        <a:latin typeface="微软雅黑" panose="020B0503020204020204" pitchFamily="34" charset="-122"/>
                        <a:ea typeface="微软雅黑" panose="020B0503020204020204" pitchFamily="34" charset="-122"/>
                      </a:endParaRPr>
                    </a:p>
                    <a:p>
                      <a:pPr algn="ctr" fontAlgn="ctr"/>
                      <a:r>
                        <a:rPr lang="zh-CN" altLang="en-US" sz="900" b="1" i="0" u="none" strike="noStrike" dirty="0" smtClean="0">
                          <a:solidFill>
                            <a:srgbClr val="333333"/>
                          </a:solidFill>
                          <a:effectLst/>
                          <a:latin typeface="微软雅黑" panose="020B0503020204020204" pitchFamily="34" charset="-122"/>
                          <a:ea typeface="微软雅黑" panose="020B0503020204020204" pitchFamily="34" charset="-122"/>
                        </a:rPr>
                        <a:t>生</a:t>
                      </a: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存金</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gridSpan="4">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中</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rowSpan="2">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现金价值</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gridSpan="4">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中</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rowSpan="2">
                  <a:txBody>
                    <a:bodyPr/>
                    <a:lstStyle/>
                    <a:p>
                      <a:pPr algn="ctr" fontAlgn="ct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生存总利</a:t>
                      </a:r>
                      <a:r>
                        <a:rPr lang="zh-CN" altLang="en-US" sz="900" b="1" i="0" u="none" strike="noStrike" dirty="0" smtClean="0">
                          <a:solidFill>
                            <a:srgbClr val="333333"/>
                          </a:solidFill>
                          <a:effectLst/>
                          <a:latin typeface="微软雅黑" panose="020B0503020204020204" pitchFamily="34" charset="-122"/>
                          <a:ea typeface="微软雅黑" panose="020B0503020204020204" pitchFamily="34" charset="-122"/>
                        </a:rPr>
                        <a:t>益</a:t>
                      </a:r>
                      <a:endParaRPr lang="zh-CN" altLang="en-US" sz="900" b="1" i="0" u="none" strike="noStrike" dirty="0">
                        <a:solidFill>
                          <a:srgbClr val="333333"/>
                        </a:solidFill>
                        <a:effectLst/>
                        <a:latin typeface="微软雅黑" panose="020B0503020204020204" pitchFamily="34" charset="-122"/>
                        <a:ea typeface="微软雅黑" panose="020B0503020204020204" pitchFamily="34" charset="-122"/>
                      </a:endParaRP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rowSpan="2">
                  <a:txBody>
                    <a:bodyPr/>
                    <a:lstStyle/>
                    <a:p>
                      <a:pPr algn="ctr" fontAlgn="ct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意外身故</a:t>
                      </a:r>
                      <a:b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b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总利</a:t>
                      </a:r>
                      <a:r>
                        <a:rPr lang="zh-CN" altLang="en-US" sz="900" b="1" i="0" u="none" strike="noStrike" dirty="0" smtClean="0">
                          <a:solidFill>
                            <a:srgbClr val="333333"/>
                          </a:solidFill>
                          <a:effectLst/>
                          <a:latin typeface="微软雅黑" panose="020B0503020204020204" pitchFamily="34" charset="-122"/>
                          <a:ea typeface="微软雅黑" panose="020B0503020204020204" pitchFamily="34" charset="-122"/>
                        </a:rPr>
                        <a:t>益</a:t>
                      </a:r>
                      <a:endParaRPr lang="zh-CN" altLang="en-US" sz="900" b="1" i="0" u="none" strike="noStrike" dirty="0">
                        <a:solidFill>
                          <a:srgbClr val="333333"/>
                        </a:solidFill>
                        <a:effectLst/>
                        <a:latin typeface="微软雅黑" panose="020B0503020204020204" pitchFamily="34" charset="-122"/>
                        <a:ea typeface="微软雅黑" panose="020B0503020204020204" pitchFamily="34" charset="-122"/>
                      </a:endParaRP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rowSpan="2">
                  <a:txBody>
                    <a:bodyPr/>
                    <a:lstStyle/>
                    <a:p>
                      <a:pPr algn="ctr" fontAlgn="ct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疾病身故</a:t>
                      </a:r>
                      <a:b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b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总利</a:t>
                      </a:r>
                      <a:r>
                        <a:rPr lang="zh-CN" altLang="en-US" sz="900" b="1" i="0" u="none" strike="noStrike" dirty="0" smtClean="0">
                          <a:solidFill>
                            <a:srgbClr val="333333"/>
                          </a:solidFill>
                          <a:effectLst/>
                          <a:latin typeface="微软雅黑" panose="020B0503020204020204" pitchFamily="34" charset="-122"/>
                          <a:ea typeface="微软雅黑" panose="020B0503020204020204" pitchFamily="34" charset="-122"/>
                        </a:rPr>
                        <a:t>益</a:t>
                      </a:r>
                      <a:endParaRPr lang="zh-CN" altLang="en-US" sz="900" b="1" i="0" u="none" strike="noStrike" dirty="0">
                        <a:solidFill>
                          <a:srgbClr val="333333"/>
                        </a:solidFill>
                        <a:effectLst/>
                        <a:latin typeface="微软雅黑" panose="020B0503020204020204" pitchFamily="34" charset="-122"/>
                        <a:ea typeface="微软雅黑" panose="020B0503020204020204" pitchFamily="34" charset="-122"/>
                      </a:endParaRP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extLst>
                  <a:ext uri="{0D108BD9-81ED-4DB2-BD59-A6C34878D82A}">
                    <a16:rowId xmlns:a16="http://schemas.microsoft.com/office/drawing/2014/main" xmlns="" val="10000"/>
                  </a:ext>
                </a:extLst>
              </a:tr>
              <a:tr h="413917">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a:txBody>
                    <a:bodyPr/>
                    <a:lstStyle/>
                    <a:p>
                      <a:pPr algn="ctr" fontAlgn="ct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当年红利</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a:txBody>
                    <a:bodyPr/>
                    <a:lstStyle/>
                    <a:p>
                      <a:pPr algn="ctr" fontAlgn="ct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当年转入</a:t>
                      </a:r>
                      <a:b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b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万能保险费</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累计转入</a:t>
                      </a:r>
                      <a:br>
                        <a:rPr lang="zh-CN" altLang="en-US" sz="900" b="1" i="0" u="none" strike="noStrike">
                          <a:solidFill>
                            <a:srgbClr val="333333"/>
                          </a:solidFill>
                          <a:effectLst/>
                          <a:latin typeface="微软雅黑" panose="020B0503020204020204" pitchFamily="34" charset="-122"/>
                          <a:ea typeface="微软雅黑" panose="020B0503020204020204" pitchFamily="34" charset="-122"/>
                        </a:rPr>
                      </a:b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万能保险费</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当年进入</a:t>
                      </a:r>
                      <a:br>
                        <a:rPr lang="zh-CN" altLang="en-US" sz="900" b="1" i="0" u="none" strike="noStrike">
                          <a:solidFill>
                            <a:srgbClr val="333333"/>
                          </a:solidFill>
                          <a:effectLst/>
                          <a:latin typeface="微软雅黑" panose="020B0503020204020204" pitchFamily="34" charset="-122"/>
                          <a:ea typeface="微软雅黑" panose="020B0503020204020204" pitchFamily="34" charset="-122"/>
                        </a:rPr>
                      </a:b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万能账户价值</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vMerge="1">
                  <a:txBody>
                    <a:bodyPr/>
                    <a:lstStyle/>
                    <a:p>
                      <a:endParaRPr lang="zh-CN" altLang="en-US"/>
                    </a:p>
                  </a:txBody>
                  <a:tcPr/>
                </a:tc>
                <a:tc>
                  <a:txBody>
                    <a:bodyPr/>
                    <a:lstStyle/>
                    <a:p>
                      <a:pPr algn="ctr" fontAlgn="ctr"/>
                      <a:r>
                        <a:rPr lang="zh-CN" altLang="en-US" sz="900" b="1" i="0" u="none" strike="noStrike">
                          <a:solidFill>
                            <a:srgbClr val="000000"/>
                          </a:solidFill>
                          <a:effectLst/>
                          <a:latin typeface="微软雅黑" panose="020B0503020204020204" pitchFamily="34" charset="-122"/>
                          <a:ea typeface="微软雅黑" panose="020B0503020204020204" pitchFamily="34" charset="-122"/>
                        </a:rPr>
                        <a:t>万能账</a:t>
                      </a:r>
                      <a:br>
                        <a:rPr lang="zh-CN" altLang="en-US" sz="900" b="1" i="0" u="none" strike="noStrike">
                          <a:solidFill>
                            <a:srgbClr val="000000"/>
                          </a:solidFill>
                          <a:effectLst/>
                          <a:latin typeface="微软雅黑" panose="020B0503020204020204" pitchFamily="34" charset="-122"/>
                          <a:ea typeface="微软雅黑" panose="020B0503020204020204" pitchFamily="34" charset="-122"/>
                        </a:rPr>
                      </a:br>
                      <a:r>
                        <a:rPr lang="zh-CN" altLang="en-US" sz="900" b="1" i="0" u="none" strike="noStrike">
                          <a:solidFill>
                            <a:srgbClr val="000000"/>
                          </a:solidFill>
                          <a:effectLst/>
                          <a:latin typeface="微软雅黑" panose="020B0503020204020204" pitchFamily="34" charset="-122"/>
                          <a:ea typeface="微软雅黑" panose="020B0503020204020204" pitchFamily="34" charset="-122"/>
                        </a:rPr>
                        <a:t>户价值</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a:txBody>
                    <a:bodyPr/>
                    <a:lstStyle/>
                    <a:p>
                      <a:pPr algn="ctr" fontAlgn="ctr"/>
                      <a:r>
                        <a:rPr lang="zh-CN" altLang="en-US" sz="900" b="1" i="0" u="none" strike="noStrike">
                          <a:solidFill>
                            <a:srgbClr val="000000"/>
                          </a:solidFill>
                          <a:effectLst/>
                          <a:latin typeface="微软雅黑" panose="020B0503020204020204" pitchFamily="34" charset="-122"/>
                          <a:ea typeface="微软雅黑" panose="020B0503020204020204" pitchFamily="34" charset="-122"/>
                        </a:rPr>
                        <a:t>万能身</a:t>
                      </a:r>
                      <a:br>
                        <a:rPr lang="zh-CN" altLang="en-US" sz="900" b="1" i="0" u="none" strike="noStrike">
                          <a:solidFill>
                            <a:srgbClr val="000000"/>
                          </a:solidFill>
                          <a:effectLst/>
                          <a:latin typeface="微软雅黑" panose="020B0503020204020204" pitchFamily="34" charset="-122"/>
                          <a:ea typeface="微软雅黑" panose="020B0503020204020204" pitchFamily="34" charset="-122"/>
                        </a:rPr>
                      </a:br>
                      <a:r>
                        <a:rPr lang="zh-CN" altLang="en-US" sz="900" b="1" i="0" u="none" strike="noStrike">
                          <a:solidFill>
                            <a:srgbClr val="000000"/>
                          </a:solidFill>
                          <a:effectLst/>
                          <a:latin typeface="微软雅黑" panose="020B0503020204020204" pitchFamily="34" charset="-122"/>
                          <a:ea typeface="微软雅黑" panose="020B0503020204020204" pitchFamily="34" charset="-122"/>
                        </a:rPr>
                        <a:t>故保险金</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a:txBody>
                    <a:bodyPr/>
                    <a:lstStyle/>
                    <a:p>
                      <a:pPr algn="ctr" fontAlgn="ctr"/>
                      <a:r>
                        <a:rPr lang="zh-CN" altLang="en-US" sz="900" b="1" i="0" u="none" strike="noStrike">
                          <a:solidFill>
                            <a:srgbClr val="000000"/>
                          </a:solidFill>
                          <a:effectLst/>
                          <a:latin typeface="微软雅黑" panose="020B0503020204020204" pitchFamily="34" charset="-122"/>
                          <a:ea typeface="微软雅黑" panose="020B0503020204020204" pitchFamily="34" charset="-122"/>
                        </a:rPr>
                        <a:t>万能账户</a:t>
                      </a:r>
                      <a:br>
                        <a:rPr lang="zh-CN" altLang="en-US" sz="900" b="1" i="0" u="none" strike="noStrike">
                          <a:solidFill>
                            <a:srgbClr val="000000"/>
                          </a:solidFill>
                          <a:effectLst/>
                          <a:latin typeface="微软雅黑" panose="020B0503020204020204" pitchFamily="34" charset="-122"/>
                          <a:ea typeface="微软雅黑" panose="020B0503020204020204" pitchFamily="34" charset="-122"/>
                        </a:rPr>
                      </a:br>
                      <a:r>
                        <a:rPr lang="zh-CN" altLang="en-US" sz="900" b="1" i="0" u="none" strike="noStrike">
                          <a:solidFill>
                            <a:srgbClr val="000000"/>
                          </a:solidFill>
                          <a:effectLst/>
                          <a:latin typeface="微软雅黑" panose="020B0503020204020204" pitchFamily="34" charset="-122"/>
                          <a:ea typeface="微软雅黑" panose="020B0503020204020204" pitchFamily="34" charset="-122"/>
                        </a:rPr>
                        <a:t>现金价值</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a:txBody>
                    <a:bodyPr/>
                    <a:lstStyle/>
                    <a:p>
                      <a:pPr algn="ctr" fontAlgn="ctr"/>
                      <a:r>
                        <a:rPr lang="zh-CN" altLang="en-US" sz="900" b="1" i="0" u="none" strike="noStrike">
                          <a:solidFill>
                            <a:srgbClr val="000000"/>
                          </a:solidFill>
                          <a:effectLst/>
                          <a:latin typeface="微软雅黑" panose="020B0503020204020204" pitchFamily="34" charset="-122"/>
                          <a:ea typeface="微软雅黑" panose="020B0503020204020204" pitchFamily="34" charset="-122"/>
                        </a:rPr>
                        <a:t>万能退</a:t>
                      </a:r>
                      <a:br>
                        <a:rPr lang="zh-CN" altLang="en-US" sz="900" b="1" i="0" u="none" strike="noStrike">
                          <a:solidFill>
                            <a:srgbClr val="000000"/>
                          </a:solidFill>
                          <a:effectLst/>
                          <a:latin typeface="微软雅黑" panose="020B0503020204020204" pitchFamily="34" charset="-122"/>
                          <a:ea typeface="微软雅黑" panose="020B0503020204020204" pitchFamily="34" charset="-122"/>
                        </a:rPr>
                      </a:br>
                      <a:r>
                        <a:rPr lang="zh-CN" altLang="en-US" sz="900" b="1" i="0" u="none" strike="noStrike">
                          <a:solidFill>
                            <a:srgbClr val="000000"/>
                          </a:solidFill>
                          <a:effectLst/>
                          <a:latin typeface="微软雅黑" panose="020B0503020204020204" pitchFamily="34" charset="-122"/>
                          <a:ea typeface="微软雅黑" panose="020B0503020204020204" pitchFamily="34" charset="-122"/>
                        </a:rPr>
                        <a:t>保费用</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extLst>
                  <a:ext uri="{0D108BD9-81ED-4DB2-BD59-A6C34878D82A}">
                    <a16:rowId xmlns:a16="http://schemas.microsoft.com/office/drawing/2014/main" xmlns="" val="10001"/>
                  </a:ext>
                </a:extLst>
              </a:tr>
              <a:tr h="20968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100000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100100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1096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1096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1096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1183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54750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1188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1196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1152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55902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101196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101196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20968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100000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200100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2437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2437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3533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2412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123735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3655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3655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3581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127317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203655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203655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20968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100000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300100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3809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3809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7342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3771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222185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7594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7594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7518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229703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307594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307594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20968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3901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3901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11243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3862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229826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11804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11804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11686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241512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311804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311804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r h="20968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50000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3994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53994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65237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53454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187738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65801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16301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65143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658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252880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316301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316301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6"/>
                  </a:ext>
                </a:extLst>
              </a:tr>
              <a:tr h="20968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50000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3420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53420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118657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53538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144069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122362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72209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122362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266431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372209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372209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7"/>
                  </a:ext>
                </a:extLst>
              </a:tr>
              <a:tr h="20968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1470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2834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4304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122961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4795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147275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132778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130788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132778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280053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430788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430788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8"/>
                  </a:ext>
                </a:extLst>
              </a:tr>
              <a:tr h="20968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1470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2879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4349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127310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4349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150569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143227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141728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143227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293796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441728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441728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9"/>
                  </a:ext>
                </a:extLst>
              </a:tr>
              <a:tr h="20968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1470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2925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4395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131706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4395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173572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154202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152702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154202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327773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452702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452702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0"/>
                  </a:ext>
                </a:extLst>
              </a:tr>
              <a:tr h="20968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1470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2971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4442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136147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4441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199537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165727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164227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165727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365264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464227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464227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1"/>
                  </a:ext>
                </a:extLst>
              </a:tr>
              <a:tr h="20968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2206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3484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5690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184028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5682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234009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318365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316133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318365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552374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616133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616133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xmlns="" val="10012"/>
                  </a:ext>
                </a:extLst>
              </a:tr>
              <a:tr h="20968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2206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3580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5786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195551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5786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240463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360075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357834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360075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600539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657834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657834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3"/>
                  </a:ext>
                </a:extLst>
              </a:tr>
              <a:tr h="20968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2941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3727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6668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213939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6660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249923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431212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428242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431212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681136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728242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728242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4"/>
                  </a:ext>
                </a:extLst>
              </a:tr>
              <a:tr h="20968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3676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3927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7603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248623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7595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263533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577711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574003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577711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841244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874003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874003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5"/>
                  </a:ext>
                </a:extLst>
              </a:tr>
              <a:tr h="20968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3676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3987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7664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263921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7663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267935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647658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643942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647658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915593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943942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943942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6"/>
                  </a:ext>
                </a:extLst>
              </a:tr>
              <a:tr h="20968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4411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4066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8477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287807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8470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273685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766037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761592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766037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1039722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1061592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1061592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7"/>
                  </a:ext>
                </a:extLst>
              </a:tr>
              <a:tr h="20968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40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4411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4158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8569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330482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8569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279849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1005691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1001239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1005691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1285541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1301239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1301239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8"/>
                  </a:ext>
                </a:extLst>
              </a:tr>
              <a:tr h="20968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45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4411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4219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8630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373524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8630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284774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1306097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1301644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1306097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1590871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1601644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1601644</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9"/>
                  </a:ext>
                </a:extLst>
              </a:tr>
              <a:tr h="20968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50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4411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4247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8658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416772</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8658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288695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1682373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1677919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1682373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1971068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1977919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1977919</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20"/>
                  </a:ext>
                </a:extLst>
              </a:tr>
              <a:tr h="20968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55</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4411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4237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8648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460050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8648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291766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2153430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2148976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2153430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2445196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2448976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2448976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21"/>
                  </a:ext>
                </a:extLst>
              </a:tr>
              <a:tr h="20968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60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4411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4137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8548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503006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8548</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296327</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2742756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2738303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2742756</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0</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3039083</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3039041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3039041</a:t>
                      </a:r>
                    </a:p>
                  </a:txBody>
                  <a:tcPr marL="3663" marR="3663" marT="36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22"/>
                  </a:ext>
                </a:extLst>
              </a:tr>
            </a:tbl>
          </a:graphicData>
        </a:graphic>
      </p:graphicFrame>
      <p:sp>
        <p:nvSpPr>
          <p:cNvPr id="8" name="TextBox 7"/>
          <p:cNvSpPr txBox="1"/>
          <p:nvPr/>
        </p:nvSpPr>
        <p:spPr>
          <a:xfrm>
            <a:off x="149768" y="817858"/>
            <a:ext cx="7154523" cy="1015663"/>
          </a:xfrm>
          <a:prstGeom prst="rect">
            <a:avLst/>
          </a:prstGeom>
          <a:noFill/>
        </p:spPr>
        <p:txBody>
          <a:bodyPr wrap="none" rtlCol="0">
            <a:spAutoFit/>
          </a:bodyPr>
          <a:lstStyle/>
          <a:p>
            <a:r>
              <a:rPr lang="en-US" altLang="zh-CN" sz="1200" dirty="0" smtClean="0">
                <a:latin typeface="微软雅黑" panose="020B0503020204020204" pitchFamily="34" charset="-122"/>
                <a:ea typeface="微软雅黑" panose="020B0503020204020204" pitchFamily="34" charset="-122"/>
              </a:rPr>
              <a:t>XX</a:t>
            </a:r>
            <a:r>
              <a:rPr lang="zh-CN" altLang="en-US" sz="1200" dirty="0" smtClean="0">
                <a:latin typeface="微软雅黑" panose="020B0503020204020204" pitchFamily="34" charset="-122"/>
                <a:ea typeface="微软雅黑" panose="020B0503020204020204" pitchFamily="34" charset="-122"/>
              </a:rPr>
              <a:t>保险费：依照合同条款需要缴纳的；</a:t>
            </a:r>
            <a:r>
              <a:rPr lang="zh-CN" altLang="en-US" sz="1200" dirty="0">
                <a:latin typeface="微软雅黑" panose="020B0503020204020204" pitchFamily="34" charset="-122"/>
                <a:ea typeface="微软雅黑" panose="020B0503020204020204" pitchFamily="34" charset="-122"/>
              </a:rPr>
              <a:t>例</a:t>
            </a:r>
            <a:r>
              <a:rPr lang="zh-CN" altLang="en-US" sz="1200" dirty="0" smtClean="0">
                <a:latin typeface="微软雅黑" panose="020B0503020204020204" pitchFamily="34" charset="-122"/>
                <a:ea typeface="微软雅黑" panose="020B0503020204020204" pitchFamily="34" charset="-122"/>
              </a:rPr>
              <a:t>如：期交保险费、转入保险费；   </a:t>
            </a:r>
            <a:endParaRPr lang="en-US" altLang="zh-CN" sz="1200" dirty="0" smtClean="0">
              <a:latin typeface="微软雅黑" panose="020B0503020204020204" pitchFamily="34" charset="-122"/>
              <a:ea typeface="微软雅黑" panose="020B0503020204020204" pitchFamily="34" charset="-122"/>
            </a:endParaRPr>
          </a:p>
          <a:p>
            <a:r>
              <a:rPr lang="en-US" altLang="zh-CN" sz="1200" dirty="0" smtClean="0">
                <a:latin typeface="微软雅黑" panose="020B0503020204020204" pitchFamily="34" charset="-122"/>
                <a:ea typeface="微软雅黑" panose="020B0503020204020204" pitchFamily="34" charset="-122"/>
              </a:rPr>
              <a:t>XX</a:t>
            </a:r>
            <a:r>
              <a:rPr lang="zh-CN" altLang="en-US" sz="1200" dirty="0" smtClean="0">
                <a:latin typeface="微软雅黑" panose="020B0503020204020204" pitchFamily="34" charset="-122"/>
                <a:ea typeface="微软雅黑" panose="020B0503020204020204" pitchFamily="34" charset="-122"/>
              </a:rPr>
              <a:t>保险金：依照合同条款直接返还或赔付的；例如：生存保险金、养老保险金、身故保险金；</a:t>
            </a:r>
            <a:endParaRPr lang="en-US" altLang="zh-CN" sz="1200" dirty="0" smtClean="0">
              <a:latin typeface="微软雅黑" panose="020B0503020204020204" pitchFamily="34" charset="-122"/>
              <a:ea typeface="微软雅黑" panose="020B0503020204020204" pitchFamily="34" charset="-122"/>
            </a:endParaRPr>
          </a:p>
          <a:p>
            <a:r>
              <a:rPr lang="en-US" altLang="zh-CN" sz="1200" dirty="0" smtClean="0">
                <a:latin typeface="微软雅黑" panose="020B0503020204020204" pitchFamily="34" charset="-122"/>
                <a:ea typeface="微软雅黑" panose="020B0503020204020204" pitchFamily="34" charset="-122"/>
              </a:rPr>
              <a:t>XX</a:t>
            </a:r>
            <a:r>
              <a:rPr lang="zh-CN" altLang="en-US" sz="1200" dirty="0" smtClean="0">
                <a:latin typeface="微软雅黑" panose="020B0503020204020204" pitchFamily="34" charset="-122"/>
                <a:ea typeface="微软雅黑" panose="020B0503020204020204" pitchFamily="34" charset="-122"/>
              </a:rPr>
              <a:t>账户价值：</a:t>
            </a:r>
            <a:r>
              <a:rPr lang="zh-CN" altLang="en-US" sz="1200" dirty="0">
                <a:latin typeface="微软雅黑" panose="020B0503020204020204" pitchFamily="34" charset="-122"/>
                <a:ea typeface="微软雅黑" panose="020B0503020204020204" pitchFamily="34" charset="-122"/>
              </a:rPr>
              <a:t>转</a:t>
            </a:r>
            <a:r>
              <a:rPr lang="zh-CN" altLang="en-US" sz="1200" dirty="0" smtClean="0">
                <a:latin typeface="微软雅黑" panose="020B0503020204020204" pitchFamily="34" charset="-122"/>
                <a:ea typeface="微软雅黑" panose="020B0503020204020204" pitchFamily="34" charset="-122"/>
              </a:rPr>
              <a:t>入保险费</a:t>
            </a:r>
            <a:r>
              <a:rPr lang="en-US" altLang="zh-CN" sz="1200" dirty="0" smtClean="0">
                <a:latin typeface="微软雅黑" panose="020B0503020204020204" pitchFamily="34" charset="-122"/>
                <a:ea typeface="微软雅黑" panose="020B0503020204020204" pitchFamily="34" charset="-122"/>
              </a:rPr>
              <a:t>+</a:t>
            </a:r>
            <a:r>
              <a:rPr lang="zh-CN" altLang="en-US" sz="1200" dirty="0" smtClean="0">
                <a:latin typeface="微软雅黑" panose="020B0503020204020204" pitchFamily="34" charset="-122"/>
                <a:ea typeface="微软雅黑" panose="020B0503020204020204" pitchFamily="34" charset="-122"/>
              </a:rPr>
              <a:t>产生的收益两者之和；例如：万能账户价值；</a:t>
            </a:r>
            <a:endParaRPr lang="en-US" altLang="zh-CN" sz="1200" dirty="0" smtClean="0">
              <a:latin typeface="微软雅黑" panose="020B0503020204020204" pitchFamily="34" charset="-122"/>
              <a:ea typeface="微软雅黑" panose="020B0503020204020204" pitchFamily="34" charset="-122"/>
            </a:endParaRPr>
          </a:p>
          <a:p>
            <a:r>
              <a:rPr lang="en-US" altLang="zh-CN" sz="1200" dirty="0" smtClean="0">
                <a:latin typeface="微软雅黑" panose="020B0503020204020204" pitchFamily="34" charset="-122"/>
                <a:ea typeface="微软雅黑" panose="020B0503020204020204" pitchFamily="34" charset="-122"/>
              </a:rPr>
              <a:t>XX</a:t>
            </a:r>
            <a:r>
              <a:rPr lang="zh-CN" altLang="en-US" sz="1200" dirty="0" smtClean="0">
                <a:latin typeface="微软雅黑" panose="020B0503020204020204" pitchFamily="34" charset="-122"/>
                <a:ea typeface="微软雅黑" panose="020B0503020204020204" pitchFamily="34" charset="-122"/>
              </a:rPr>
              <a:t>现金价值：主险或者万能账户价值扣除退保费用后客户实际获得的金额；例如：万能账户现金价值；</a:t>
            </a:r>
            <a:endParaRPr lang="en-US" altLang="zh-CN" sz="1200" dirty="0" smtClean="0">
              <a:latin typeface="微软雅黑" panose="020B0503020204020204" pitchFamily="34" charset="-122"/>
              <a:ea typeface="微软雅黑" panose="020B0503020204020204" pitchFamily="34" charset="-122"/>
            </a:endParaRPr>
          </a:p>
          <a:p>
            <a:r>
              <a:rPr lang="en-US" altLang="zh-CN" sz="1200" dirty="0" smtClean="0">
                <a:latin typeface="微软雅黑" panose="020B0503020204020204" pitchFamily="34" charset="-122"/>
                <a:ea typeface="微软雅黑" panose="020B0503020204020204" pitchFamily="34" charset="-122"/>
              </a:rPr>
              <a:t>XX</a:t>
            </a:r>
            <a:r>
              <a:rPr lang="zh-CN" altLang="en-US" sz="1200" dirty="0" smtClean="0">
                <a:latin typeface="微软雅黑" panose="020B0503020204020204" pitchFamily="34" charset="-122"/>
                <a:ea typeface="微软雅黑" panose="020B0503020204020204" pitchFamily="34" charset="-122"/>
              </a:rPr>
              <a:t>总利益：退保或身故时客户能获得的全部金额之和；例如：生存总利益，身故总利益</a:t>
            </a:r>
            <a:endParaRPr lang="zh-CN" altLang="en-US" sz="1200" dirty="0">
              <a:latin typeface="微软雅黑" panose="020B0503020204020204" pitchFamily="34" charset="-122"/>
              <a:ea typeface="微软雅黑" panose="020B0503020204020204" pitchFamily="34" charset="-122"/>
            </a:endParaRPr>
          </a:p>
        </p:txBody>
      </p:sp>
      <p:sp>
        <p:nvSpPr>
          <p:cNvPr id="10" name="矩形 9"/>
          <p:cNvSpPr/>
          <p:nvPr/>
        </p:nvSpPr>
        <p:spPr>
          <a:xfrm>
            <a:off x="7606064" y="761112"/>
            <a:ext cx="1537601" cy="1077218"/>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altLang="zh-CN" sz="3200" b="1" cap="none" spc="50" dirty="0" smtClean="0">
                <a:ln w="11430"/>
                <a:solidFill>
                  <a:srgbClr val="FF0000"/>
                </a:soli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rPr>
              <a:t>45</a:t>
            </a:r>
            <a:r>
              <a:rPr lang="zh-CN" altLang="en-US" sz="3200" b="1" cap="none" spc="50" dirty="0" smtClean="0">
                <a:ln w="11430"/>
                <a:solidFill>
                  <a:srgbClr val="FF0000"/>
                </a:soli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rPr>
              <a:t>岁男</a:t>
            </a:r>
            <a:endParaRPr lang="en-US" altLang="zh-CN" sz="3200" b="1" cap="none" spc="50" dirty="0" smtClean="0">
              <a:ln w="11430"/>
              <a:solidFill>
                <a:srgbClr val="FF0000"/>
              </a:soli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endParaRPr>
          </a:p>
          <a:p>
            <a:pPr algn="ctr"/>
            <a:r>
              <a:rPr lang="en-US" altLang="zh-CN" sz="3200" b="1" cap="none" spc="50" dirty="0" smtClean="0">
                <a:ln w="11430"/>
                <a:solidFill>
                  <a:srgbClr val="FF0000"/>
                </a:soli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rPr>
              <a:t>3</a:t>
            </a:r>
            <a:r>
              <a:rPr lang="zh-CN" altLang="en-US" sz="3200" b="1" cap="none" spc="50" dirty="0" smtClean="0">
                <a:ln w="11430"/>
                <a:solidFill>
                  <a:srgbClr val="FF0000"/>
                </a:soli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rPr>
              <a:t>年交</a:t>
            </a:r>
            <a:endParaRPr lang="zh-CN" altLang="en-US" sz="3200" b="1" cap="none" spc="50" dirty="0">
              <a:ln w="11430"/>
              <a:solidFill>
                <a:srgbClr val="FF0000"/>
              </a:soli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985064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alphaModFix amt="92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7" name="灯片编号占位符 3"/>
          <p:cNvSpPr txBox="1">
            <a:spLocks/>
          </p:cNvSpPr>
          <p:nvPr/>
        </p:nvSpPr>
        <p:spPr bwMode="auto">
          <a:xfrm>
            <a:off x="6553200" y="6356362"/>
            <a:ext cx="2133600" cy="3661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defPPr>
              <a:defRPr lang="zh-CN"/>
            </a:defPPr>
            <a:lvl1pPr algn="r" rtl="0" fontAlgn="base">
              <a:spcBef>
                <a:spcPct val="0"/>
              </a:spcBef>
              <a:spcAft>
                <a:spcPct val="0"/>
              </a:spcAft>
              <a:defRPr sz="1200" kern="1200" smtClean="0">
                <a:solidFill>
                  <a:srgbClr val="898989"/>
                </a:solidFill>
                <a:latin typeface="Arial" pitchFamily="34" charset="0"/>
                <a:ea typeface="宋体" pitchFamily="2" charset="-122"/>
                <a:cs typeface="+mn-cs"/>
              </a:defRPr>
            </a:lvl1pPr>
            <a:lvl2pPr marL="457124" algn="l" rtl="0" fontAlgn="base">
              <a:spcBef>
                <a:spcPct val="0"/>
              </a:spcBef>
              <a:spcAft>
                <a:spcPct val="0"/>
              </a:spcAft>
              <a:defRPr kern="1200">
                <a:solidFill>
                  <a:schemeClr val="tx1"/>
                </a:solidFill>
                <a:latin typeface="Arial" pitchFamily="34" charset="0"/>
                <a:ea typeface="宋体" pitchFamily="2" charset="-122"/>
                <a:cs typeface="+mn-cs"/>
              </a:defRPr>
            </a:lvl2pPr>
            <a:lvl3pPr marL="914248" algn="l" rtl="0" fontAlgn="base">
              <a:spcBef>
                <a:spcPct val="0"/>
              </a:spcBef>
              <a:spcAft>
                <a:spcPct val="0"/>
              </a:spcAft>
              <a:defRPr kern="1200">
                <a:solidFill>
                  <a:schemeClr val="tx1"/>
                </a:solidFill>
                <a:latin typeface="Arial" pitchFamily="34" charset="0"/>
                <a:ea typeface="宋体" pitchFamily="2" charset="-122"/>
                <a:cs typeface="+mn-cs"/>
              </a:defRPr>
            </a:lvl3pPr>
            <a:lvl4pPr marL="1371371" algn="l" rtl="0" fontAlgn="base">
              <a:spcBef>
                <a:spcPct val="0"/>
              </a:spcBef>
              <a:spcAft>
                <a:spcPct val="0"/>
              </a:spcAft>
              <a:defRPr kern="1200">
                <a:solidFill>
                  <a:schemeClr val="tx1"/>
                </a:solidFill>
                <a:latin typeface="Arial" pitchFamily="34" charset="0"/>
                <a:ea typeface="宋体" pitchFamily="2" charset="-122"/>
                <a:cs typeface="+mn-cs"/>
              </a:defRPr>
            </a:lvl4pPr>
            <a:lvl5pPr marL="1828495" algn="l" rtl="0" fontAlgn="base">
              <a:spcBef>
                <a:spcPct val="0"/>
              </a:spcBef>
              <a:spcAft>
                <a:spcPct val="0"/>
              </a:spcAft>
              <a:defRPr kern="1200">
                <a:solidFill>
                  <a:schemeClr val="tx1"/>
                </a:solidFill>
                <a:latin typeface="Arial" pitchFamily="34" charset="0"/>
                <a:ea typeface="宋体" pitchFamily="2" charset="-122"/>
                <a:cs typeface="+mn-cs"/>
              </a:defRPr>
            </a:lvl5pPr>
            <a:lvl6pPr marL="2285619" algn="l" defTabSz="914248" rtl="0" eaLnBrk="1" latinLnBrk="0" hangingPunct="1">
              <a:defRPr kern="1200">
                <a:solidFill>
                  <a:schemeClr val="tx1"/>
                </a:solidFill>
                <a:latin typeface="Arial" pitchFamily="34" charset="0"/>
                <a:ea typeface="宋体" pitchFamily="2" charset="-122"/>
                <a:cs typeface="+mn-cs"/>
              </a:defRPr>
            </a:lvl6pPr>
            <a:lvl7pPr marL="2742743" algn="l" defTabSz="914248" rtl="0" eaLnBrk="1" latinLnBrk="0" hangingPunct="1">
              <a:defRPr kern="1200">
                <a:solidFill>
                  <a:schemeClr val="tx1"/>
                </a:solidFill>
                <a:latin typeface="Arial" pitchFamily="34" charset="0"/>
                <a:ea typeface="宋体" pitchFamily="2" charset="-122"/>
                <a:cs typeface="+mn-cs"/>
              </a:defRPr>
            </a:lvl7pPr>
            <a:lvl8pPr marL="3199866" algn="l" defTabSz="914248" rtl="0" eaLnBrk="1" latinLnBrk="0" hangingPunct="1">
              <a:defRPr kern="1200">
                <a:solidFill>
                  <a:schemeClr val="tx1"/>
                </a:solidFill>
                <a:latin typeface="Arial" pitchFamily="34" charset="0"/>
                <a:ea typeface="宋体" pitchFamily="2" charset="-122"/>
                <a:cs typeface="+mn-cs"/>
              </a:defRPr>
            </a:lvl8pPr>
            <a:lvl9pPr marL="3656990" algn="l" defTabSz="914248" rtl="0" eaLnBrk="1" latinLnBrk="0" hangingPunct="1">
              <a:defRPr kern="1200">
                <a:solidFill>
                  <a:schemeClr val="tx1"/>
                </a:solidFill>
                <a:latin typeface="Arial" pitchFamily="34" charset="0"/>
                <a:ea typeface="宋体" pitchFamily="2" charset="-122"/>
                <a:cs typeface="+mn-cs"/>
              </a:defRPr>
            </a:lvl9pPr>
          </a:lstStyle>
          <a:p>
            <a:pPr>
              <a:defRPr/>
            </a:pPr>
            <a:fld id="{60D42F8F-D216-40C0-BD59-4B503B35F0B1}" type="slidenum">
              <a:rPr lang="zh-CN" altLang="en-US"/>
              <a:pPr>
                <a:defRPr/>
              </a:pPr>
              <a:t>11</a:t>
            </a:fld>
            <a:endParaRPr lang="zh-CN" altLang="en-US" sz="1800">
              <a:solidFill>
                <a:prstClr val="black"/>
              </a:solidFill>
            </a:endParaRPr>
          </a:p>
        </p:txBody>
      </p:sp>
      <p:grpSp>
        <p:nvGrpSpPr>
          <p:cNvPr id="39" name="组合 38"/>
          <p:cNvGrpSpPr/>
          <p:nvPr/>
        </p:nvGrpSpPr>
        <p:grpSpPr>
          <a:xfrm>
            <a:off x="4644008" y="1364771"/>
            <a:ext cx="3637247" cy="787460"/>
            <a:chOff x="6315199" y="2410178"/>
            <a:chExt cx="3744416" cy="787642"/>
          </a:xfrm>
        </p:grpSpPr>
        <p:sp>
          <p:nvSpPr>
            <p:cNvPr id="40" name="圆角矩形 39"/>
            <p:cNvSpPr/>
            <p:nvPr/>
          </p:nvSpPr>
          <p:spPr>
            <a:xfrm>
              <a:off x="6315199" y="2410178"/>
              <a:ext cx="3744416" cy="787642"/>
            </a:xfrm>
            <a:prstGeom prst="roundRect">
              <a:avLst/>
            </a:prstGeom>
            <a:solidFill>
              <a:srgbClr val="AD0101"/>
            </a:solidFill>
            <a:ln w="25400" cap="flat" cmpd="sng" algn="ctr">
              <a:noFill/>
              <a:prstDash val="solid"/>
            </a:ln>
            <a:effectLst>
              <a:outerShdw blurRad="50800" dist="38100" dir="5400000" algn="t" rotWithShape="0">
                <a:prstClr val="black">
                  <a:alpha val="40000"/>
                </a:prstClr>
              </a:outerShdw>
            </a:effectLst>
          </p:spPr>
          <p:txBody>
            <a:bodyPr lIns="121960" tIns="60980" rIns="121960" bIns="60980" anchor="ctr"/>
            <a:lstStyle/>
            <a:p>
              <a:pPr algn="ctr">
                <a:defRPr/>
              </a:pPr>
              <a:endParaRPr lang="zh-CN" altLang="en-US" sz="4400" kern="0" dirty="0">
                <a:solidFill>
                  <a:prstClr val="white"/>
                </a:solidFill>
                <a:latin typeface="Verdana"/>
                <a:ea typeface="Arial Unicode MS" panose="020B0604020202020204" pitchFamily="34" charset="-122"/>
                <a:cs typeface="Arial Unicode MS" panose="020B0604020202020204" pitchFamily="34" charset="-122"/>
              </a:endParaRPr>
            </a:p>
          </p:txBody>
        </p:sp>
        <p:sp>
          <p:nvSpPr>
            <p:cNvPr id="41" name="矩形 40"/>
            <p:cNvSpPr/>
            <p:nvPr/>
          </p:nvSpPr>
          <p:spPr>
            <a:xfrm>
              <a:off x="6747248" y="2530219"/>
              <a:ext cx="2653075" cy="554166"/>
            </a:xfrm>
            <a:prstGeom prst="rect">
              <a:avLst/>
            </a:prstGeom>
          </p:spPr>
          <p:txBody>
            <a:bodyPr wrap="square" lIns="121960" tIns="60980" rIns="121960" bIns="60980">
              <a:spAutoFit/>
            </a:bodyPr>
            <a:lstStyle/>
            <a:p>
              <a:pPr>
                <a:defRPr/>
              </a:pPr>
              <a:r>
                <a:rPr lang="zh-CN" altLang="en-US" sz="2800" b="1" kern="100" dirty="0">
                  <a:solidFill>
                    <a:prstClr val="white"/>
                  </a:solidFill>
                  <a:latin typeface="微软雅黑" panose="020B0503020204020204" pitchFamily="34" charset="-122"/>
                  <a:cs typeface="Times New Roman" panose="02020603050405020304" pitchFamily="18" charset="0"/>
                </a:rPr>
                <a:t>新产品介绍</a:t>
              </a:r>
              <a:endParaRPr lang="zh-CN" altLang="zh-CN" sz="2800" b="1" kern="100" dirty="0">
                <a:solidFill>
                  <a:prstClr val="white"/>
                </a:solidFill>
                <a:latin typeface="微软雅黑" panose="020B0503020204020204" pitchFamily="34" charset="-122"/>
                <a:cs typeface="Times New Roman" panose="02020603050405020304" pitchFamily="18" charset="0"/>
              </a:endParaRPr>
            </a:p>
          </p:txBody>
        </p:sp>
      </p:grpSp>
      <p:sp>
        <p:nvSpPr>
          <p:cNvPr id="68" name="圆角矩形 67"/>
          <p:cNvSpPr/>
          <p:nvPr/>
        </p:nvSpPr>
        <p:spPr>
          <a:xfrm>
            <a:off x="4568934" y="2372886"/>
            <a:ext cx="3298182" cy="1848202"/>
          </a:xfrm>
          <a:prstGeom prst="roundRect">
            <a:avLst/>
          </a:prstGeom>
          <a:solidFill>
            <a:sysClr val="window" lastClr="FFFFFF">
              <a:alpha val="43137"/>
            </a:sysClr>
          </a:solidFill>
          <a:ln w="25400" cap="flat" cmpd="sng" algn="ctr">
            <a:solidFill>
              <a:sysClr val="window" lastClr="FFFFFF"/>
            </a:solidFill>
            <a:prstDash val="solid"/>
          </a:ln>
          <a:effectLst/>
        </p:spPr>
        <p:txBody>
          <a:bodyPr lIns="91424" tIns="45712" rIns="91424" bIns="45712" rtlCol="0" anchor="ctr"/>
          <a:lstStyle/>
          <a:p>
            <a:pPr algn="ctr">
              <a:defRPr/>
            </a:pPr>
            <a:endParaRPr lang="zh-CN" altLang="en-US" kern="0" smtClean="0">
              <a:solidFill>
                <a:prstClr val="white"/>
              </a:solidFill>
              <a:latin typeface="Verdana"/>
            </a:endParaRPr>
          </a:p>
        </p:txBody>
      </p:sp>
      <p:sp>
        <p:nvSpPr>
          <p:cNvPr id="69" name="TextBox 68"/>
          <p:cNvSpPr txBox="1"/>
          <p:nvPr/>
        </p:nvSpPr>
        <p:spPr>
          <a:xfrm>
            <a:off x="4644008" y="2263528"/>
            <a:ext cx="3204356" cy="2031309"/>
          </a:xfrm>
          <a:prstGeom prst="rect">
            <a:avLst/>
          </a:prstGeom>
          <a:noFill/>
        </p:spPr>
        <p:txBody>
          <a:bodyPr wrap="square" lIns="91424" tIns="45712" rIns="91424" bIns="45712" rtlCol="0">
            <a:spAutoFit/>
          </a:bodyPr>
          <a:lstStyle/>
          <a:p>
            <a:pPr marL="285702" indent="-285702" fontAlgn="base">
              <a:lnSpc>
                <a:spcPct val="150000"/>
              </a:lnSpc>
              <a:spcBef>
                <a:spcPct val="0"/>
              </a:spcBef>
              <a:spcAft>
                <a:spcPct val="0"/>
              </a:spcAft>
              <a:buFont typeface="Wingdings" pitchFamily="2" charset="2"/>
              <a:buChar char="Ø"/>
            </a:pPr>
            <a:r>
              <a:rPr lang="zh-CN" altLang="en-US" sz="2800" b="1" dirty="0" smtClean="0">
                <a:solidFill>
                  <a:srgbClr val="000000"/>
                </a:solidFill>
                <a:latin typeface="微软雅黑" pitchFamily="34" charset="-122"/>
              </a:rPr>
              <a:t>金玺人生</a:t>
            </a:r>
            <a:endParaRPr lang="en-US" altLang="zh-CN" sz="2800" b="1" dirty="0" smtClean="0">
              <a:solidFill>
                <a:srgbClr val="000000"/>
              </a:solidFill>
              <a:latin typeface="微软雅黑" pitchFamily="34" charset="-122"/>
            </a:endParaRPr>
          </a:p>
          <a:p>
            <a:pPr marL="285702" indent="-285702" fontAlgn="base">
              <a:lnSpc>
                <a:spcPct val="150000"/>
              </a:lnSpc>
              <a:spcBef>
                <a:spcPct val="0"/>
              </a:spcBef>
              <a:spcAft>
                <a:spcPct val="0"/>
              </a:spcAft>
              <a:buFont typeface="Wingdings" pitchFamily="2" charset="2"/>
              <a:buChar char="Ø"/>
            </a:pPr>
            <a:r>
              <a:rPr lang="zh-CN" altLang="en-US" sz="2800" b="1" dirty="0">
                <a:solidFill>
                  <a:srgbClr val="FF0000"/>
                </a:solidFill>
                <a:latin typeface="微软雅黑" pitchFamily="34" charset="-122"/>
              </a:rPr>
              <a:t>金瑞</a:t>
            </a:r>
            <a:r>
              <a:rPr lang="en-US" altLang="zh-CN" sz="2800" b="1" dirty="0" smtClean="0">
                <a:solidFill>
                  <a:srgbClr val="FF0000"/>
                </a:solidFill>
                <a:latin typeface="微软雅黑" pitchFamily="34" charset="-122"/>
              </a:rPr>
              <a:t>/</a:t>
            </a:r>
            <a:r>
              <a:rPr lang="zh-CN" altLang="en-US" sz="2800" b="1" dirty="0" smtClean="0">
                <a:solidFill>
                  <a:srgbClr val="FF0000"/>
                </a:solidFill>
                <a:latin typeface="微软雅黑" pitchFamily="34" charset="-122"/>
              </a:rPr>
              <a:t>丰盈</a:t>
            </a:r>
            <a:endParaRPr lang="en-US" altLang="zh-CN" sz="2800" b="1" dirty="0" smtClean="0">
              <a:solidFill>
                <a:srgbClr val="FF0000"/>
              </a:solidFill>
              <a:latin typeface="微软雅黑" pitchFamily="34" charset="-122"/>
            </a:endParaRPr>
          </a:p>
          <a:p>
            <a:pPr marL="285702" indent="-285702" fontAlgn="base">
              <a:lnSpc>
                <a:spcPct val="150000"/>
              </a:lnSpc>
              <a:spcBef>
                <a:spcPct val="0"/>
              </a:spcBef>
              <a:spcAft>
                <a:spcPct val="0"/>
              </a:spcAft>
              <a:buFont typeface="Wingdings" pitchFamily="2" charset="2"/>
              <a:buChar char="Ø"/>
            </a:pPr>
            <a:r>
              <a:rPr lang="zh-CN" altLang="en-US" sz="2800" b="1" dirty="0" smtClean="0">
                <a:solidFill>
                  <a:prstClr val="black"/>
                </a:solidFill>
                <a:latin typeface="微软雅黑" pitchFamily="34" charset="-122"/>
              </a:rPr>
              <a:t>聚</a:t>
            </a:r>
            <a:r>
              <a:rPr lang="zh-CN" altLang="en-US" sz="2800" b="1" dirty="0">
                <a:solidFill>
                  <a:prstClr val="black"/>
                </a:solidFill>
                <a:latin typeface="微软雅黑" pitchFamily="34" charset="-122"/>
              </a:rPr>
              <a:t>财</a:t>
            </a:r>
            <a:r>
              <a:rPr lang="zh-CN" altLang="en-US" sz="2800" b="1" dirty="0" smtClean="0">
                <a:solidFill>
                  <a:prstClr val="black"/>
                </a:solidFill>
                <a:latin typeface="微软雅黑" pitchFamily="34" charset="-122"/>
              </a:rPr>
              <a:t>宝</a:t>
            </a:r>
            <a:r>
              <a:rPr lang="en-US" altLang="zh-CN" sz="2800" b="1" dirty="0" smtClean="0">
                <a:solidFill>
                  <a:prstClr val="black"/>
                </a:solidFill>
                <a:latin typeface="微软雅黑" pitchFamily="34" charset="-122"/>
              </a:rPr>
              <a:t>/</a:t>
            </a:r>
            <a:r>
              <a:rPr lang="zh-CN" altLang="en-US" sz="2800" b="1" dirty="0" smtClean="0">
                <a:solidFill>
                  <a:prstClr val="black"/>
                </a:solidFill>
                <a:latin typeface="微软雅黑" pitchFamily="34" charset="-122"/>
              </a:rPr>
              <a:t>生财宝</a:t>
            </a:r>
            <a:endParaRPr lang="en-US" altLang="zh-CN" sz="2800" b="1" dirty="0">
              <a:solidFill>
                <a:prstClr val="black"/>
              </a:solidFill>
              <a:latin typeface="微软雅黑" pitchFamily="34" charset="-122"/>
            </a:endParaRPr>
          </a:p>
        </p:txBody>
      </p:sp>
      <p:sp>
        <p:nvSpPr>
          <p:cNvPr id="70" name="下箭头 69"/>
          <p:cNvSpPr/>
          <p:nvPr/>
        </p:nvSpPr>
        <p:spPr>
          <a:xfrm rot="16200000">
            <a:off x="3957230" y="1494077"/>
            <a:ext cx="575931" cy="509606"/>
          </a:xfrm>
          <a:prstGeom prst="downArrow">
            <a:avLst/>
          </a:prstGeom>
          <a:solidFill>
            <a:srgbClr val="AD0101"/>
          </a:solidFill>
          <a:ln w="25400" cap="flat" cmpd="sng" algn="ctr">
            <a:noFill/>
            <a:prstDash val="solid"/>
          </a:ln>
          <a:effectLst/>
        </p:spPr>
        <p:txBody>
          <a:bodyPr lIns="68560" tIns="34279" rIns="68560" bIns="34279" rtlCol="0" anchor="ctr"/>
          <a:lstStyle/>
          <a:p>
            <a:pPr algn="ctr">
              <a:defRPr/>
            </a:pPr>
            <a:endParaRPr lang="zh-CN" altLang="en-US" sz="1600" kern="0" smtClean="0">
              <a:solidFill>
                <a:prstClr val="white"/>
              </a:solidFill>
              <a:latin typeface="Verdana"/>
            </a:endParaRPr>
          </a:p>
        </p:txBody>
      </p:sp>
    </p:spTree>
    <p:extLst>
      <p:ext uri="{BB962C8B-B14F-4D97-AF65-F5344CB8AC3E}">
        <p14:creationId xmlns:p14="http://schemas.microsoft.com/office/powerpoint/2010/main" val="3136548048"/>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49767" y="84571"/>
            <a:ext cx="3347391" cy="584775"/>
          </a:xfrm>
          <a:prstGeom prst="rect">
            <a:avLst/>
          </a:prstGeom>
          <a:noFill/>
        </p:spPr>
        <p:txBody>
          <a:bodyPr wrap="none" rtlCol="0">
            <a:spAutoFit/>
          </a:bodyPr>
          <a:lstStyle/>
          <a:p>
            <a:r>
              <a:rPr lang="zh-CN" altLang="en-US" sz="3200" b="1" dirty="0" smtClean="0">
                <a:solidFill>
                  <a:prstClr val="black"/>
                </a:solidFill>
                <a:latin typeface="微软雅黑" panose="020B0503020204020204" pitchFamily="34" charset="-122"/>
                <a:ea typeface="微软雅黑" panose="020B0503020204020204" pitchFamily="34" charset="-122"/>
              </a:rPr>
              <a:t>金瑞人生（</a:t>
            </a:r>
            <a:r>
              <a:rPr lang="en-US" altLang="zh-CN" sz="3200" b="1" dirty="0" smtClean="0">
                <a:solidFill>
                  <a:prstClr val="black"/>
                </a:solidFill>
                <a:latin typeface="微软雅黑" panose="020B0503020204020204" pitchFamily="34" charset="-122"/>
                <a:ea typeface="微软雅黑" panose="020B0503020204020204" pitchFamily="34" charset="-122"/>
              </a:rPr>
              <a:t>1/3</a:t>
            </a:r>
            <a:r>
              <a:rPr lang="zh-CN" altLang="en-US" sz="3200" b="1" dirty="0" smtClean="0">
                <a:solidFill>
                  <a:prstClr val="black"/>
                </a:solidFill>
                <a:latin typeface="微软雅黑" panose="020B0503020204020204" pitchFamily="34" charset="-122"/>
                <a:ea typeface="微软雅黑" panose="020B0503020204020204" pitchFamily="34" charset="-122"/>
              </a:rPr>
              <a:t>）</a:t>
            </a:r>
            <a:endParaRPr lang="zh-CN" altLang="en-US" sz="3200" b="1" dirty="0">
              <a:solidFill>
                <a:prstClr val="black"/>
              </a:solidFill>
              <a:latin typeface="微软雅黑" panose="020B0503020204020204" pitchFamily="34" charset="-122"/>
              <a:ea typeface="微软雅黑" panose="020B0503020204020204" pitchFamily="34" charset="-122"/>
            </a:endParaRPr>
          </a:p>
        </p:txBody>
      </p:sp>
      <p:cxnSp>
        <p:nvCxnSpPr>
          <p:cNvPr id="40" name="直接连接符 39"/>
          <p:cNvCxnSpPr/>
          <p:nvPr/>
        </p:nvCxnSpPr>
        <p:spPr>
          <a:xfrm>
            <a:off x="149767" y="713151"/>
            <a:ext cx="8728861" cy="0"/>
          </a:xfrm>
          <a:prstGeom prst="line">
            <a:avLst/>
          </a:prstGeom>
          <a:ln w="6350">
            <a:gradFill flip="none" rotWithShape="1">
              <a:gsLst>
                <a:gs pos="0">
                  <a:srgbClr val="FF6600"/>
                </a:gs>
                <a:gs pos="76000">
                  <a:srgbClr val="FF6600"/>
                </a:gs>
                <a:gs pos="100000">
                  <a:srgbClr val="FF6600">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149768" y="742962"/>
            <a:ext cx="8728861" cy="59371"/>
          </a:xfrm>
          <a:prstGeom prst="rect">
            <a:avLst/>
          </a:prstGeom>
          <a:gradFill flip="none" rotWithShape="1">
            <a:gsLst>
              <a:gs pos="76000">
                <a:srgbClr val="FF6600"/>
              </a:gs>
              <a:gs pos="0">
                <a:srgbClr val="FF6600"/>
              </a:gs>
              <a:gs pos="100000">
                <a:srgbClr val="FF66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33">
              <a:defRPr/>
            </a:pPr>
            <a:endParaRPr lang="zh-CN" altLang="en-US">
              <a:solidFill>
                <a:prstClr val="white"/>
              </a:solidFill>
              <a:latin typeface="Times New Roman" panose="02020603050405020304" pitchFamily="18" charset="0"/>
              <a:ea typeface="微软雅黑" panose="020B0503020204020204" pitchFamily="34" charset="-122"/>
            </a:endParaRPr>
          </a:p>
        </p:txBody>
      </p:sp>
      <p:graphicFrame>
        <p:nvGraphicFramePr>
          <p:cNvPr id="57" name="表格 56"/>
          <p:cNvGraphicFramePr>
            <a:graphicFrameLocks noGrp="1"/>
          </p:cNvGraphicFramePr>
          <p:nvPr>
            <p:extLst>
              <p:ext uri="{D42A27DB-BD31-4B8C-83A1-F6EECF244321}">
                <p14:modId xmlns:p14="http://schemas.microsoft.com/office/powerpoint/2010/main" val="1917229319"/>
              </p:ext>
            </p:extLst>
          </p:nvPr>
        </p:nvGraphicFramePr>
        <p:xfrm>
          <a:off x="323528" y="836712"/>
          <a:ext cx="8496945" cy="5472612"/>
        </p:xfrm>
        <a:graphic>
          <a:graphicData uri="http://schemas.openxmlformats.org/drawingml/2006/table">
            <a:tbl>
              <a:tblPr/>
              <a:tblGrid>
                <a:gridCol w="954989">
                  <a:extLst>
                    <a:ext uri="{9D8B030D-6E8A-4147-A177-3AD203B41FA5}">
                      <a16:colId xmlns:a16="http://schemas.microsoft.com/office/drawing/2014/main" xmlns="" val="20000"/>
                    </a:ext>
                  </a:extLst>
                </a:gridCol>
                <a:gridCol w="3770978">
                  <a:extLst>
                    <a:ext uri="{9D8B030D-6E8A-4147-A177-3AD203B41FA5}">
                      <a16:colId xmlns:a16="http://schemas.microsoft.com/office/drawing/2014/main" xmlns="" val="20001"/>
                    </a:ext>
                  </a:extLst>
                </a:gridCol>
                <a:gridCol w="3770978">
                  <a:extLst>
                    <a:ext uri="{9D8B030D-6E8A-4147-A177-3AD203B41FA5}">
                      <a16:colId xmlns:a16="http://schemas.microsoft.com/office/drawing/2014/main" xmlns="" val="20002"/>
                    </a:ext>
                  </a:extLst>
                </a:gridCol>
              </a:tblGrid>
              <a:tr h="449293">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500" b="1" i="0" u="none" strike="noStrike" dirty="0">
                          <a:solidFill>
                            <a:schemeClr val="bg1"/>
                          </a:solidFill>
                          <a:effectLst/>
                          <a:latin typeface="微软雅黑" pitchFamily="34" charset="-122"/>
                          <a:ea typeface="微软雅黑" pitchFamily="34" charset="-122"/>
                        </a:rPr>
                        <a:t>产品类型</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gridSpan="2">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0" indent="0" algn="ctr" fontAlgn="ctr">
                        <a:buFont typeface="Wingdings" pitchFamily="2" charset="2"/>
                        <a:buNone/>
                      </a:pPr>
                      <a:r>
                        <a:rPr lang="zh-CN" altLang="en-US" sz="1600" b="1" i="0" u="none" strike="noStrike" dirty="0" smtClean="0">
                          <a:solidFill>
                            <a:schemeClr val="bg1"/>
                          </a:solidFill>
                          <a:effectLst/>
                          <a:latin typeface="微软雅黑" pitchFamily="34" charset="-122"/>
                          <a:ea typeface="微软雅黑" pitchFamily="34" charset="-122"/>
                        </a:rPr>
                        <a:t>金瑞人生</a:t>
                      </a:r>
                      <a:endParaRPr lang="zh-CN" altLang="en-US" sz="1600" b="1" i="0" u="none" strike="noStrike" dirty="0">
                        <a:solidFill>
                          <a:schemeClr val="bg1"/>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hMerge="1">
                  <a:txBody>
                    <a:bodyPr/>
                    <a:lstStyle/>
                    <a:p>
                      <a:pPr marL="0" indent="0" algn="ctr" fontAlgn="ctr">
                        <a:buFont typeface="Wingdings" pitchFamily="2" charset="2"/>
                        <a:buNone/>
                      </a:pPr>
                      <a:endParaRPr lang="zh-CN" altLang="en-US" sz="1600" b="1" i="0" u="none" strike="noStrike" dirty="0">
                        <a:solidFill>
                          <a:schemeClr val="bg1"/>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extLst>
                  <a:ext uri="{0D108BD9-81ED-4DB2-BD59-A6C34878D82A}">
                    <a16:rowId xmlns:a16="http://schemas.microsoft.com/office/drawing/2014/main" xmlns="" val="10000"/>
                  </a:ext>
                </a:extLst>
              </a:tr>
              <a:tr h="422080">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500" b="1" i="0" u="none" strike="noStrike" dirty="0">
                          <a:solidFill>
                            <a:schemeClr val="bg1"/>
                          </a:solidFill>
                          <a:effectLst/>
                          <a:latin typeface="微软雅黑" pitchFamily="34" charset="-122"/>
                          <a:ea typeface="微软雅黑" pitchFamily="34" charset="-122"/>
                        </a:rPr>
                        <a:t>投保年龄</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171450" indent="-171450" algn="l" fontAlgn="ctr">
                        <a:buFont typeface="Wingdings" pitchFamily="2" charset="2"/>
                        <a:buChar char="n"/>
                      </a:pPr>
                      <a:r>
                        <a:rPr lang="en-US" altLang="zh-CN" sz="1500" b="1" i="0" u="none" strike="noStrike" dirty="0" smtClean="0">
                          <a:solidFill>
                            <a:srgbClr val="000000"/>
                          </a:solidFill>
                          <a:effectLst/>
                          <a:latin typeface="微软雅黑" pitchFamily="34" charset="-122"/>
                          <a:ea typeface="微软雅黑" pitchFamily="34" charset="-122"/>
                        </a:rPr>
                        <a:t>0—65</a:t>
                      </a:r>
                      <a:r>
                        <a:rPr lang="zh-CN" altLang="en-US" sz="1500" b="1" i="0" u="none" strike="noStrike" dirty="0" smtClean="0">
                          <a:solidFill>
                            <a:srgbClr val="000000"/>
                          </a:solidFill>
                          <a:effectLst/>
                          <a:latin typeface="微软雅黑" pitchFamily="34" charset="-122"/>
                          <a:ea typeface="微软雅黑" pitchFamily="34" charset="-122"/>
                        </a:rPr>
                        <a:t>岁</a:t>
                      </a: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tc>
                  <a:txBody>
                    <a:bodyPr/>
                    <a:lstStyle/>
                    <a:p>
                      <a:pPr marL="171450" indent="-171450" algn="l" fontAlgn="ctr">
                        <a:buFont typeface="Wingdings" pitchFamily="2" charset="2"/>
                        <a:buChar char="n"/>
                      </a:pP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extLst>
                  <a:ext uri="{0D108BD9-81ED-4DB2-BD59-A6C34878D82A}">
                    <a16:rowId xmlns:a16="http://schemas.microsoft.com/office/drawing/2014/main" xmlns="" val="10001"/>
                  </a:ext>
                </a:extLst>
              </a:tr>
              <a:tr h="422080">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500" b="1" i="0" u="none" strike="noStrike" dirty="0">
                          <a:solidFill>
                            <a:schemeClr val="bg1"/>
                          </a:solidFill>
                          <a:effectLst/>
                          <a:latin typeface="微软雅黑" pitchFamily="34" charset="-122"/>
                          <a:ea typeface="微软雅黑" pitchFamily="34" charset="-122"/>
                        </a:rPr>
                        <a:t>交费期</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171450" indent="-171450" algn="l" fontAlgn="ctr">
                        <a:buFont typeface="Wingdings" pitchFamily="2" charset="2"/>
                        <a:buChar char="n"/>
                      </a:pPr>
                      <a:r>
                        <a:rPr lang="en-US" altLang="zh-CN" sz="1500" b="1" i="0" u="none" strike="noStrike" dirty="0">
                          <a:solidFill>
                            <a:srgbClr val="000000"/>
                          </a:solidFill>
                          <a:effectLst/>
                          <a:latin typeface="微软雅黑" pitchFamily="34" charset="-122"/>
                          <a:ea typeface="微软雅黑" pitchFamily="34" charset="-122"/>
                        </a:rPr>
                        <a:t>3</a:t>
                      </a:r>
                      <a:r>
                        <a:rPr lang="zh-CN" altLang="en-US" sz="1500" b="1" i="0" u="none" strike="noStrike" dirty="0">
                          <a:solidFill>
                            <a:srgbClr val="000000"/>
                          </a:solidFill>
                          <a:effectLst/>
                          <a:latin typeface="微软雅黑" pitchFamily="34" charset="-122"/>
                          <a:ea typeface="微软雅黑" pitchFamily="34" charset="-122"/>
                        </a:rPr>
                        <a:t>、</a:t>
                      </a:r>
                      <a:r>
                        <a:rPr lang="en-US" altLang="zh-CN" sz="1500" b="1" i="0" u="none" strike="noStrike" dirty="0">
                          <a:solidFill>
                            <a:srgbClr val="000000"/>
                          </a:solidFill>
                          <a:effectLst/>
                          <a:latin typeface="微软雅黑" pitchFamily="34" charset="-122"/>
                          <a:ea typeface="微软雅黑" pitchFamily="34" charset="-122"/>
                        </a:rPr>
                        <a:t>5</a:t>
                      </a:r>
                      <a:r>
                        <a:rPr lang="zh-CN" altLang="en-US" sz="1500" b="1" i="0" u="none" strike="noStrike" dirty="0">
                          <a:solidFill>
                            <a:srgbClr val="000000"/>
                          </a:solidFill>
                          <a:effectLst/>
                          <a:latin typeface="微软雅黑" pitchFamily="34" charset="-122"/>
                          <a:ea typeface="微软雅黑" pitchFamily="34" charset="-122"/>
                        </a:rPr>
                        <a:t>、</a:t>
                      </a:r>
                      <a:r>
                        <a:rPr lang="en-US" altLang="zh-CN" sz="1500" b="1" i="0" u="none" strike="noStrike" dirty="0">
                          <a:solidFill>
                            <a:srgbClr val="000000"/>
                          </a:solidFill>
                          <a:effectLst/>
                          <a:latin typeface="微软雅黑" pitchFamily="34" charset="-122"/>
                          <a:ea typeface="微软雅黑" pitchFamily="34" charset="-122"/>
                        </a:rPr>
                        <a:t>10</a:t>
                      </a:r>
                      <a:r>
                        <a:rPr lang="zh-CN" altLang="en-US" sz="1500" b="1" i="0" u="none" strike="noStrike" dirty="0">
                          <a:solidFill>
                            <a:srgbClr val="000000"/>
                          </a:solidFill>
                          <a:effectLst/>
                          <a:latin typeface="微软雅黑" pitchFamily="34" charset="-122"/>
                          <a:ea typeface="微软雅黑" pitchFamily="34" charset="-122"/>
                        </a:rPr>
                        <a:t>年</a:t>
                      </a:r>
                      <a:r>
                        <a:rPr lang="zh-CN" altLang="en-US" sz="1500" b="1" i="0" u="none" strike="noStrike" dirty="0" smtClean="0">
                          <a:solidFill>
                            <a:srgbClr val="000000"/>
                          </a:solidFill>
                          <a:effectLst/>
                          <a:latin typeface="微软雅黑" pitchFamily="34" charset="-122"/>
                          <a:ea typeface="微软雅黑" pitchFamily="34" charset="-122"/>
                        </a:rPr>
                        <a:t>交（不支持小缴别）</a:t>
                      </a: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1E7E7"/>
                    </a:solidFill>
                  </a:tcPr>
                </a:tc>
                <a:tc>
                  <a:txBody>
                    <a:bodyPr/>
                    <a:lstStyle/>
                    <a:p>
                      <a:pPr marL="171450" indent="-171450" algn="l" fontAlgn="ctr">
                        <a:buFont typeface="Wingdings" pitchFamily="2" charset="2"/>
                        <a:buChar char="n"/>
                      </a:pP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1E7E7"/>
                    </a:solidFill>
                  </a:tcPr>
                </a:tc>
                <a:extLst>
                  <a:ext uri="{0D108BD9-81ED-4DB2-BD59-A6C34878D82A}">
                    <a16:rowId xmlns:a16="http://schemas.microsoft.com/office/drawing/2014/main" xmlns="" val="10002"/>
                  </a:ext>
                </a:extLst>
              </a:tr>
              <a:tr h="422080">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500" b="1" i="0" u="none" strike="noStrike" dirty="0">
                          <a:solidFill>
                            <a:schemeClr val="bg1"/>
                          </a:solidFill>
                          <a:effectLst/>
                          <a:latin typeface="微软雅黑" pitchFamily="34" charset="-122"/>
                          <a:ea typeface="微软雅黑" pitchFamily="34" charset="-122"/>
                        </a:rPr>
                        <a:t>保险期间</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171450" indent="-171450" algn="l" fontAlgn="ctr">
                        <a:buFont typeface="Wingdings" pitchFamily="2" charset="2"/>
                        <a:buChar char="n"/>
                      </a:pPr>
                      <a:r>
                        <a:rPr lang="zh-CN" altLang="en-US" sz="1500" b="1" i="0" u="none" strike="noStrike" dirty="0" smtClean="0">
                          <a:solidFill>
                            <a:srgbClr val="000000"/>
                          </a:solidFill>
                          <a:effectLst/>
                          <a:latin typeface="微软雅黑" pitchFamily="34" charset="-122"/>
                          <a:ea typeface="微软雅黑" pitchFamily="34" charset="-122"/>
                        </a:rPr>
                        <a:t>主险</a:t>
                      </a:r>
                      <a:r>
                        <a:rPr lang="en-US" altLang="zh-CN" sz="1500" b="1" i="0" u="none" strike="noStrike" dirty="0" smtClean="0">
                          <a:solidFill>
                            <a:srgbClr val="000000"/>
                          </a:solidFill>
                          <a:effectLst/>
                          <a:latin typeface="微软雅黑" pitchFamily="34" charset="-122"/>
                          <a:ea typeface="微软雅黑" pitchFamily="34" charset="-122"/>
                        </a:rPr>
                        <a:t>15</a:t>
                      </a:r>
                      <a:r>
                        <a:rPr lang="zh-CN" altLang="en-US" sz="1500" b="1" i="0" u="none" strike="noStrike" dirty="0" smtClean="0">
                          <a:solidFill>
                            <a:srgbClr val="000000"/>
                          </a:solidFill>
                          <a:effectLst/>
                          <a:latin typeface="微软雅黑" pitchFamily="34" charset="-122"/>
                          <a:ea typeface="微软雅黑" pitchFamily="34" charset="-122"/>
                        </a:rPr>
                        <a:t>年</a:t>
                      </a: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tc>
                  <a:txBody>
                    <a:bodyPr/>
                    <a:lstStyle/>
                    <a:p>
                      <a:pPr marL="171450" indent="-171450" algn="l" fontAlgn="ctr">
                        <a:buFont typeface="Wingdings" pitchFamily="2" charset="2"/>
                        <a:buChar char="n"/>
                      </a:pP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extLst>
                  <a:ext uri="{0D108BD9-81ED-4DB2-BD59-A6C34878D82A}">
                    <a16:rowId xmlns:a16="http://schemas.microsoft.com/office/drawing/2014/main" xmlns="" val="10003"/>
                  </a:ext>
                </a:extLst>
              </a:tr>
              <a:tr h="422080">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500" b="1" i="0" u="none" strike="noStrike" dirty="0">
                          <a:solidFill>
                            <a:schemeClr val="bg1"/>
                          </a:solidFill>
                          <a:effectLst/>
                          <a:latin typeface="微软雅黑" pitchFamily="34" charset="-122"/>
                          <a:ea typeface="微软雅黑" pitchFamily="34" charset="-122"/>
                        </a:rPr>
                        <a:t>产品类型</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171450" indent="-171450" algn="l" fontAlgn="ctr">
                        <a:buFont typeface="Wingdings" pitchFamily="2" charset="2"/>
                        <a:buChar char="n"/>
                      </a:pPr>
                      <a:r>
                        <a:rPr lang="en-US" altLang="zh-CN" sz="1500" b="1" i="0" u="none" strike="noStrike" dirty="0" smtClean="0">
                          <a:solidFill>
                            <a:srgbClr val="000000"/>
                          </a:solidFill>
                          <a:effectLst/>
                          <a:latin typeface="微软雅黑" pitchFamily="34" charset="-122"/>
                          <a:ea typeface="微软雅黑" pitchFamily="34" charset="-122"/>
                        </a:rPr>
                        <a:t>3.5%</a:t>
                      </a:r>
                      <a:r>
                        <a:rPr lang="zh-CN" altLang="en-US" sz="1500" b="1" i="0" u="none" strike="noStrike" dirty="0" smtClean="0">
                          <a:solidFill>
                            <a:srgbClr val="000000"/>
                          </a:solidFill>
                          <a:effectLst/>
                          <a:latin typeface="微软雅黑" pitchFamily="34" charset="-122"/>
                          <a:ea typeface="微软雅黑" pitchFamily="34" charset="-122"/>
                        </a:rPr>
                        <a:t>定价传统险</a:t>
                      </a: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1E7E7"/>
                    </a:solidFill>
                  </a:tcPr>
                </a:tc>
                <a:tc>
                  <a:txBody>
                    <a:bodyPr/>
                    <a:lstStyle/>
                    <a:p>
                      <a:pPr marL="171450" indent="-171450" algn="l" fontAlgn="ctr">
                        <a:buFont typeface="Wingdings" pitchFamily="2" charset="2"/>
                        <a:buChar char="n"/>
                      </a:pP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1E7E7"/>
                    </a:solidFill>
                  </a:tcPr>
                </a:tc>
                <a:extLst>
                  <a:ext uri="{0D108BD9-81ED-4DB2-BD59-A6C34878D82A}">
                    <a16:rowId xmlns:a16="http://schemas.microsoft.com/office/drawing/2014/main" xmlns="" val="10004"/>
                  </a:ext>
                </a:extLst>
              </a:tr>
              <a:tr h="422080">
                <a:tc>
                  <a:txBody>
                    <a:bodyPr/>
                    <a:lstStyle/>
                    <a:p>
                      <a:pPr marL="0" algn="ctr" defTabSz="914400" rtl="0" eaLnBrk="1" fontAlgn="ctr" latinLnBrk="0" hangingPunct="1"/>
                      <a:endParaRPr lang="zh-CN" altLang="en-US" sz="1500" b="1" i="0" u="none" strike="noStrike" kern="1200" dirty="0">
                        <a:solidFill>
                          <a:schemeClr val="bg1"/>
                        </a:solidFill>
                        <a:effectLst/>
                        <a:latin typeface="微软雅黑" pitchFamily="34" charset="-122"/>
                        <a:ea typeface="微软雅黑" pitchFamily="34" charset="-122"/>
                        <a:cs typeface="+mn-cs"/>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p>
                      <a:pPr marL="0" indent="0" algn="ctr" fontAlgn="ctr">
                        <a:buFont typeface="Wingdings" pitchFamily="2" charset="2"/>
                        <a:buNone/>
                      </a:pPr>
                      <a:r>
                        <a:rPr lang="en-US" altLang="zh-CN" sz="1500" b="1" i="0" u="none" strike="noStrike" dirty="0" smtClean="0">
                          <a:solidFill>
                            <a:srgbClr val="000000"/>
                          </a:solidFill>
                          <a:effectLst/>
                          <a:latin typeface="微软雅黑" pitchFamily="34" charset="-122"/>
                          <a:ea typeface="微软雅黑" pitchFamily="34" charset="-122"/>
                        </a:rPr>
                        <a:t>3</a:t>
                      </a:r>
                      <a:r>
                        <a:rPr lang="zh-CN" altLang="en-US" sz="1500" b="1" i="0" u="none" strike="noStrike" dirty="0" smtClean="0">
                          <a:solidFill>
                            <a:srgbClr val="000000"/>
                          </a:solidFill>
                          <a:effectLst/>
                          <a:latin typeface="微软雅黑" pitchFamily="34" charset="-122"/>
                          <a:ea typeface="微软雅黑" pitchFamily="34" charset="-122"/>
                        </a:rPr>
                        <a:t>、</a:t>
                      </a:r>
                      <a:r>
                        <a:rPr lang="en-US" altLang="zh-CN" sz="1500" b="1" i="0" u="none" strike="noStrike" dirty="0" smtClean="0">
                          <a:solidFill>
                            <a:srgbClr val="000000"/>
                          </a:solidFill>
                          <a:effectLst/>
                          <a:latin typeface="微软雅黑" pitchFamily="34" charset="-122"/>
                          <a:ea typeface="微软雅黑" pitchFamily="34" charset="-122"/>
                        </a:rPr>
                        <a:t>5</a:t>
                      </a:r>
                      <a:r>
                        <a:rPr lang="zh-CN" altLang="en-US" sz="1500" b="1" i="0" u="none" strike="noStrike" dirty="0" smtClean="0">
                          <a:solidFill>
                            <a:srgbClr val="000000"/>
                          </a:solidFill>
                          <a:effectLst/>
                          <a:latin typeface="微软雅黑" pitchFamily="34" charset="-122"/>
                          <a:ea typeface="微软雅黑" pitchFamily="34" charset="-122"/>
                        </a:rPr>
                        <a:t>年交费</a:t>
                      </a: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tc>
                  <a:txBody>
                    <a:bodyPr/>
                    <a:lstStyle/>
                    <a:p>
                      <a:pPr marL="0" indent="0" algn="ctr" fontAlgn="ctr">
                        <a:buFont typeface="Wingdings" pitchFamily="2" charset="2"/>
                        <a:buNone/>
                      </a:pPr>
                      <a:r>
                        <a:rPr lang="en-US" altLang="zh-CN" sz="1500" b="1" i="0" u="none" strike="noStrike" dirty="0" smtClean="0">
                          <a:solidFill>
                            <a:srgbClr val="000000"/>
                          </a:solidFill>
                          <a:effectLst/>
                          <a:latin typeface="微软雅黑" pitchFamily="34" charset="-122"/>
                          <a:ea typeface="微软雅黑" pitchFamily="34" charset="-122"/>
                        </a:rPr>
                        <a:t>10</a:t>
                      </a:r>
                      <a:r>
                        <a:rPr lang="zh-CN" altLang="en-US" sz="1500" b="1" i="0" u="none" strike="noStrike" dirty="0" smtClean="0">
                          <a:solidFill>
                            <a:srgbClr val="000000"/>
                          </a:solidFill>
                          <a:effectLst/>
                          <a:latin typeface="微软雅黑" pitchFamily="34" charset="-122"/>
                          <a:ea typeface="微软雅黑" pitchFamily="34" charset="-122"/>
                        </a:rPr>
                        <a:t>年交费</a:t>
                      </a: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extLst>
                  <a:ext uri="{0D108BD9-81ED-4DB2-BD59-A6C34878D82A}">
                    <a16:rowId xmlns:a16="http://schemas.microsoft.com/office/drawing/2014/main" xmlns="" val="10005"/>
                  </a:ext>
                </a:extLst>
              </a:tr>
              <a:tr h="1238479">
                <a:tc rowSpan="4">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0" algn="ctr" defTabSz="914400" rtl="0" eaLnBrk="1" fontAlgn="ctr" latinLnBrk="0" hangingPunct="1"/>
                      <a:r>
                        <a:rPr lang="zh-CN" altLang="en-US" sz="1500" b="1" i="0" u="none" strike="noStrike" kern="1200" dirty="0">
                          <a:solidFill>
                            <a:schemeClr val="bg1"/>
                          </a:solidFill>
                          <a:effectLst/>
                          <a:latin typeface="微软雅黑" pitchFamily="34" charset="-122"/>
                          <a:ea typeface="微软雅黑" pitchFamily="34" charset="-122"/>
                          <a:cs typeface="+mn-cs"/>
                        </a:rPr>
                        <a:t>保险责任</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171450" indent="-171450" algn="l" fontAlgn="ctr">
                        <a:buFont typeface="Wingdings" pitchFamily="2" charset="2"/>
                        <a:buChar char="n"/>
                      </a:pPr>
                      <a:r>
                        <a:rPr lang="zh-CN" altLang="en-US" sz="1500" b="1" i="0" u="none" strike="noStrike" dirty="0" smtClean="0">
                          <a:solidFill>
                            <a:srgbClr val="000000"/>
                          </a:solidFill>
                          <a:effectLst/>
                          <a:latin typeface="微软雅黑" pitchFamily="34" charset="-122"/>
                          <a:ea typeface="微软雅黑" pitchFamily="34" charset="-122"/>
                        </a:rPr>
                        <a:t>特别生存金：</a:t>
                      </a:r>
                      <a:endParaRPr lang="en-US" altLang="zh-CN" sz="1500" b="1" i="0" u="none" strike="noStrike" dirty="0" smtClean="0">
                        <a:solidFill>
                          <a:srgbClr val="000000"/>
                        </a:solidFill>
                        <a:effectLst/>
                        <a:latin typeface="微软雅黑" pitchFamily="34" charset="-122"/>
                        <a:ea typeface="微软雅黑" pitchFamily="34" charset="-122"/>
                      </a:endParaRPr>
                    </a:p>
                    <a:p>
                      <a:pPr marL="0" indent="0" algn="l" fontAlgn="ctr">
                        <a:buFont typeface="Wingdings" pitchFamily="2" charset="2"/>
                        <a:buNone/>
                      </a:pPr>
                      <a:r>
                        <a:rPr lang="zh-CN" altLang="en-US" sz="1500" b="1" i="0" u="none" strike="noStrike" dirty="0" smtClean="0">
                          <a:solidFill>
                            <a:srgbClr val="000000"/>
                          </a:solidFill>
                          <a:effectLst/>
                          <a:latin typeface="微软雅黑" pitchFamily="34" charset="-122"/>
                          <a:ea typeface="微软雅黑" pitchFamily="34" charset="-122"/>
                        </a:rPr>
                        <a:t>第</a:t>
                      </a:r>
                      <a:r>
                        <a:rPr lang="en-US" altLang="zh-CN" sz="1500" b="1" i="0" u="none" strike="noStrike" dirty="0">
                          <a:solidFill>
                            <a:srgbClr val="000000"/>
                          </a:solidFill>
                          <a:effectLst/>
                          <a:latin typeface="微软雅黑" pitchFamily="34" charset="-122"/>
                          <a:ea typeface="微软雅黑" pitchFamily="34" charset="-122"/>
                        </a:rPr>
                        <a:t>5</a:t>
                      </a:r>
                      <a:r>
                        <a:rPr lang="zh-CN" altLang="en-US" sz="1500" b="1" i="0" u="none" strike="noStrike" dirty="0">
                          <a:solidFill>
                            <a:srgbClr val="000000"/>
                          </a:solidFill>
                          <a:effectLst/>
                          <a:latin typeface="微软雅黑" pitchFamily="34" charset="-122"/>
                          <a:ea typeface="微软雅黑" pitchFamily="34" charset="-122"/>
                        </a:rPr>
                        <a:t>、</a:t>
                      </a:r>
                      <a:r>
                        <a:rPr lang="en-US" altLang="zh-CN" sz="1500" b="1" i="0" u="none" strike="noStrike" dirty="0" smtClean="0">
                          <a:solidFill>
                            <a:srgbClr val="000000"/>
                          </a:solidFill>
                          <a:effectLst/>
                          <a:latin typeface="微软雅黑" pitchFamily="34" charset="-122"/>
                          <a:ea typeface="微软雅黑" pitchFamily="34" charset="-122"/>
                        </a:rPr>
                        <a:t>6</a:t>
                      </a:r>
                      <a:r>
                        <a:rPr lang="zh-CN" altLang="en-US" sz="1500" b="1" i="0" u="none" strike="noStrike" dirty="0" smtClean="0">
                          <a:solidFill>
                            <a:srgbClr val="000000"/>
                          </a:solidFill>
                          <a:effectLst/>
                          <a:latin typeface="微软雅黑" pitchFamily="34" charset="-122"/>
                          <a:ea typeface="微软雅黑" pitchFamily="34" charset="-122"/>
                        </a:rPr>
                        <a:t>保单年度末分</a:t>
                      </a:r>
                      <a:r>
                        <a:rPr lang="zh-CN" altLang="en-US" sz="1500" b="1" i="0" u="none" strike="noStrike" dirty="0">
                          <a:solidFill>
                            <a:srgbClr val="000000"/>
                          </a:solidFill>
                          <a:effectLst/>
                          <a:latin typeface="微软雅黑" pitchFamily="34" charset="-122"/>
                          <a:ea typeface="微软雅黑" pitchFamily="34" charset="-122"/>
                        </a:rPr>
                        <a:t>别返</a:t>
                      </a:r>
                      <a:r>
                        <a:rPr lang="zh-CN" altLang="en-US" sz="1500" b="1" i="0" u="none" strike="noStrike" dirty="0" smtClean="0">
                          <a:solidFill>
                            <a:srgbClr val="000000"/>
                          </a:solidFill>
                          <a:effectLst/>
                          <a:latin typeface="微软雅黑" pitchFamily="34" charset="-122"/>
                          <a:ea typeface="微软雅黑" pitchFamily="34" charset="-122"/>
                        </a:rPr>
                        <a:t>还年交保费</a:t>
                      </a:r>
                      <a:r>
                        <a:rPr lang="en-US" altLang="zh-CN" sz="1600" b="1" i="0" u="none" strike="noStrike" dirty="0" smtClean="0">
                          <a:solidFill>
                            <a:srgbClr val="FF0000"/>
                          </a:solidFill>
                          <a:effectLst/>
                          <a:latin typeface="微软雅黑" pitchFamily="34" charset="-122"/>
                          <a:ea typeface="微软雅黑" pitchFamily="34" charset="-122"/>
                        </a:rPr>
                        <a:t>50%</a:t>
                      </a:r>
                      <a:r>
                        <a:rPr lang="zh-CN" altLang="en-US" sz="1600" b="1" i="0" u="none" strike="noStrike" dirty="0" smtClean="0">
                          <a:solidFill>
                            <a:srgbClr val="FF0000"/>
                          </a:solidFill>
                          <a:effectLst/>
                          <a:latin typeface="微软雅黑" pitchFamily="34" charset="-122"/>
                          <a:ea typeface="微软雅黑" pitchFamily="34" charset="-122"/>
                        </a:rPr>
                        <a:t>和</a:t>
                      </a:r>
                      <a:r>
                        <a:rPr lang="en-US" altLang="zh-CN" sz="1600" b="1" i="0" u="none" strike="noStrike" dirty="0" smtClean="0">
                          <a:solidFill>
                            <a:srgbClr val="FF0000"/>
                          </a:solidFill>
                          <a:effectLst/>
                          <a:latin typeface="微软雅黑" pitchFamily="34" charset="-122"/>
                          <a:ea typeface="微软雅黑" pitchFamily="34" charset="-122"/>
                        </a:rPr>
                        <a:t>50%</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tc>
                  <a:txBody>
                    <a:bodyPr/>
                    <a:lstStyle/>
                    <a:p>
                      <a:pPr marL="171450" indent="-171450" algn="l" fontAlgn="ctr">
                        <a:buFont typeface="Wingdings" pitchFamily="2" charset="2"/>
                        <a:buChar char="n"/>
                      </a:pPr>
                      <a:r>
                        <a:rPr lang="zh-CN" altLang="en-US" sz="1500" b="1" i="0" u="none" strike="noStrike" dirty="0" smtClean="0">
                          <a:solidFill>
                            <a:srgbClr val="000000"/>
                          </a:solidFill>
                          <a:effectLst/>
                          <a:latin typeface="微软雅黑" pitchFamily="34" charset="-122"/>
                          <a:ea typeface="微软雅黑" pitchFamily="34" charset="-122"/>
                        </a:rPr>
                        <a:t>特别生存金：</a:t>
                      </a:r>
                      <a:endParaRPr lang="en-US" altLang="zh-CN" sz="1500" b="1" i="0" u="none" strike="noStrike" dirty="0" smtClean="0">
                        <a:solidFill>
                          <a:srgbClr val="000000"/>
                        </a:solidFill>
                        <a:effectLst/>
                        <a:latin typeface="微软雅黑" pitchFamily="34" charset="-122"/>
                        <a:ea typeface="微软雅黑" pitchFamily="34" charset="-122"/>
                      </a:endParaRPr>
                    </a:p>
                    <a:p>
                      <a:pPr marL="0" indent="0" algn="l" fontAlgn="ctr">
                        <a:buFont typeface="Wingdings" pitchFamily="2" charset="2"/>
                        <a:buNone/>
                      </a:pPr>
                      <a:r>
                        <a:rPr lang="zh-CN" altLang="en-US" sz="1500" b="1" i="0" u="none" strike="noStrike" dirty="0" smtClean="0">
                          <a:solidFill>
                            <a:srgbClr val="000000"/>
                          </a:solidFill>
                          <a:effectLst/>
                          <a:latin typeface="微软雅黑" pitchFamily="34" charset="-122"/>
                          <a:ea typeface="微软雅黑" pitchFamily="34" charset="-122"/>
                        </a:rPr>
                        <a:t>第</a:t>
                      </a:r>
                      <a:r>
                        <a:rPr lang="en-US" altLang="zh-CN" sz="1500" b="1" i="0" u="none" strike="noStrike" dirty="0" smtClean="0">
                          <a:solidFill>
                            <a:srgbClr val="000000"/>
                          </a:solidFill>
                          <a:effectLst/>
                          <a:latin typeface="微软雅黑" pitchFamily="34" charset="-122"/>
                          <a:ea typeface="微软雅黑" pitchFamily="34" charset="-122"/>
                        </a:rPr>
                        <a:t>5</a:t>
                      </a:r>
                      <a:r>
                        <a:rPr lang="zh-CN" altLang="en-US" sz="1500" b="1" i="0" u="none" strike="noStrike" dirty="0" smtClean="0">
                          <a:solidFill>
                            <a:srgbClr val="000000"/>
                          </a:solidFill>
                          <a:effectLst/>
                          <a:latin typeface="微软雅黑" pitchFamily="34" charset="-122"/>
                          <a:ea typeface="微软雅黑" pitchFamily="34" charset="-122"/>
                        </a:rPr>
                        <a:t>、</a:t>
                      </a:r>
                      <a:r>
                        <a:rPr lang="en-US" altLang="zh-CN" sz="1500" b="1" i="0" u="none" strike="noStrike" dirty="0" smtClean="0">
                          <a:solidFill>
                            <a:srgbClr val="000000"/>
                          </a:solidFill>
                          <a:effectLst/>
                          <a:latin typeface="微软雅黑" pitchFamily="34" charset="-122"/>
                          <a:ea typeface="微软雅黑" pitchFamily="34" charset="-122"/>
                        </a:rPr>
                        <a:t>6</a:t>
                      </a:r>
                      <a:r>
                        <a:rPr lang="zh-CN" altLang="en-US" sz="1500" b="1" i="0" u="none" strike="noStrike" dirty="0" smtClean="0">
                          <a:solidFill>
                            <a:srgbClr val="000000"/>
                          </a:solidFill>
                          <a:effectLst/>
                          <a:latin typeface="微软雅黑" pitchFamily="34" charset="-122"/>
                          <a:ea typeface="微软雅黑" pitchFamily="34" charset="-122"/>
                        </a:rPr>
                        <a:t>保单年度末分别返还年交保费</a:t>
                      </a:r>
                      <a:r>
                        <a:rPr lang="en-US" altLang="zh-CN" sz="1600" b="1" i="0" u="none" strike="noStrike" dirty="0" smtClean="0">
                          <a:solidFill>
                            <a:srgbClr val="FF0000"/>
                          </a:solidFill>
                          <a:effectLst/>
                          <a:latin typeface="微软雅黑" pitchFamily="34" charset="-122"/>
                          <a:ea typeface="微软雅黑" pitchFamily="34" charset="-122"/>
                        </a:rPr>
                        <a:t>100%</a:t>
                      </a:r>
                      <a:r>
                        <a:rPr lang="zh-CN" altLang="en-US" sz="1600" b="1" i="0" u="none" strike="noStrike" dirty="0" smtClean="0">
                          <a:solidFill>
                            <a:srgbClr val="FF0000"/>
                          </a:solidFill>
                          <a:effectLst/>
                          <a:latin typeface="微软雅黑" pitchFamily="34" charset="-122"/>
                          <a:ea typeface="微软雅黑" pitchFamily="34" charset="-122"/>
                        </a:rPr>
                        <a:t>和</a:t>
                      </a:r>
                      <a:r>
                        <a:rPr lang="en-US" altLang="zh-CN" sz="1600" b="1" i="0" u="none" strike="noStrike" dirty="0" smtClean="0">
                          <a:solidFill>
                            <a:srgbClr val="FF0000"/>
                          </a:solidFill>
                          <a:effectLst/>
                          <a:latin typeface="微软雅黑" pitchFamily="34" charset="-122"/>
                          <a:ea typeface="微软雅黑" pitchFamily="34" charset="-122"/>
                        </a:rPr>
                        <a:t>100%</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extLst>
                  <a:ext uri="{0D108BD9-81ED-4DB2-BD59-A6C34878D82A}">
                    <a16:rowId xmlns:a16="http://schemas.microsoft.com/office/drawing/2014/main" xmlns="" val="10006"/>
                  </a:ext>
                </a:extLst>
              </a:tr>
              <a:tr h="422080">
                <a:tc vMerge="1">
                  <a:txBody>
                    <a:bodyPr/>
                    <a:lstStyle/>
                    <a:p>
                      <a:endParaRPr lang="zh-CN" altLang="en-US"/>
                    </a:p>
                  </a:txBody>
                  <a:tcP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AD0101"/>
                    </a:solidFill>
                  </a:tcPr>
                </a:tc>
                <a:tc gridSpan="2">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171450" marR="0" indent="-171450" algn="l" defTabSz="457052" rtl="0" eaLnBrk="1" fontAlgn="ctr" latinLnBrk="0" hangingPunct="1">
                        <a:lnSpc>
                          <a:spcPct val="100000"/>
                        </a:lnSpc>
                        <a:spcBef>
                          <a:spcPts val="0"/>
                        </a:spcBef>
                        <a:spcAft>
                          <a:spcPts val="0"/>
                        </a:spcAft>
                        <a:buClrTx/>
                        <a:buSzTx/>
                        <a:buFont typeface="Wingdings" pitchFamily="2" charset="2"/>
                        <a:buChar char="n"/>
                        <a:tabLst/>
                        <a:defRPr/>
                      </a:pPr>
                      <a:r>
                        <a:rPr lang="zh-CN" altLang="en-US" sz="1500" b="1" i="0" u="none" strike="noStrike" kern="1200" dirty="0" smtClean="0">
                          <a:solidFill>
                            <a:srgbClr val="000000"/>
                          </a:solidFill>
                          <a:effectLst/>
                          <a:latin typeface="微软雅黑" pitchFamily="34" charset="-122"/>
                          <a:ea typeface="微软雅黑" pitchFamily="34" charset="-122"/>
                          <a:cs typeface="+mn-cs"/>
                        </a:rPr>
                        <a:t>生存金：在第</a:t>
                      </a:r>
                      <a:r>
                        <a:rPr lang="en-US" altLang="zh-CN" sz="1500" b="1" i="0" u="none" strike="noStrike" kern="1200" dirty="0" smtClean="0">
                          <a:solidFill>
                            <a:srgbClr val="000000"/>
                          </a:solidFill>
                          <a:effectLst/>
                          <a:latin typeface="微软雅黑" pitchFamily="34" charset="-122"/>
                          <a:ea typeface="微软雅黑" pitchFamily="34" charset="-122"/>
                          <a:cs typeface="+mn-cs"/>
                        </a:rPr>
                        <a:t>7</a:t>
                      </a:r>
                      <a:r>
                        <a:rPr lang="zh-CN" altLang="en-US" sz="1500" b="1" i="0" u="none" strike="noStrike" kern="1200" dirty="0" smtClean="0">
                          <a:solidFill>
                            <a:srgbClr val="000000"/>
                          </a:solidFill>
                          <a:effectLst/>
                          <a:latin typeface="微软雅黑" pitchFamily="34" charset="-122"/>
                          <a:ea typeface="微软雅黑" pitchFamily="34" charset="-122"/>
                          <a:cs typeface="+mn-cs"/>
                        </a:rPr>
                        <a:t>个保单年度至第</a:t>
                      </a:r>
                      <a:r>
                        <a:rPr lang="en-US" altLang="zh-CN" sz="1500" b="1" i="0" u="none" strike="noStrike" kern="1200" dirty="0" smtClean="0">
                          <a:solidFill>
                            <a:srgbClr val="000000"/>
                          </a:solidFill>
                          <a:effectLst/>
                          <a:latin typeface="微软雅黑" pitchFamily="34" charset="-122"/>
                          <a:ea typeface="微软雅黑" pitchFamily="34" charset="-122"/>
                          <a:cs typeface="+mn-cs"/>
                        </a:rPr>
                        <a:t>14</a:t>
                      </a:r>
                      <a:r>
                        <a:rPr lang="zh-CN" altLang="en-US" sz="1500" b="1" i="0" u="none" strike="noStrike" kern="1200" dirty="0" smtClean="0">
                          <a:solidFill>
                            <a:srgbClr val="000000"/>
                          </a:solidFill>
                          <a:effectLst/>
                          <a:latin typeface="微软雅黑" pitchFamily="34" charset="-122"/>
                          <a:ea typeface="微软雅黑" pitchFamily="34" charset="-122"/>
                          <a:cs typeface="+mn-cs"/>
                        </a:rPr>
                        <a:t>个保单年度，每年返还基本保额的</a:t>
                      </a:r>
                      <a:r>
                        <a:rPr lang="en-US" altLang="zh-CN" sz="1500" b="1" i="0" u="none" strike="noStrike" kern="1200" dirty="0" smtClean="0">
                          <a:solidFill>
                            <a:srgbClr val="000000"/>
                          </a:solidFill>
                          <a:effectLst/>
                          <a:latin typeface="微软雅黑" pitchFamily="34" charset="-122"/>
                          <a:ea typeface="微软雅黑" pitchFamily="34" charset="-122"/>
                          <a:cs typeface="+mn-cs"/>
                        </a:rPr>
                        <a:t>30%</a:t>
                      </a:r>
                      <a:endParaRPr lang="zh-CN" altLang="en-US" sz="1500" b="1" i="0" u="none" strike="noStrike" kern="1200" dirty="0" smtClean="0">
                        <a:solidFill>
                          <a:srgbClr val="000000"/>
                        </a:solidFill>
                        <a:effectLst/>
                        <a:latin typeface="微软雅黑" pitchFamily="34" charset="-122"/>
                        <a:ea typeface="微软雅黑" pitchFamily="34" charset="-122"/>
                        <a:cs typeface="+mn-cs"/>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1E7E7"/>
                    </a:solidFill>
                  </a:tcPr>
                </a:tc>
                <a:tc hMerge="1">
                  <a:txBody>
                    <a:bodyPr/>
                    <a:lstStyle/>
                    <a:p>
                      <a:pPr marL="171450" marR="0" indent="-171450" algn="l" defTabSz="457052" rtl="0" eaLnBrk="1" fontAlgn="ctr" latinLnBrk="0" hangingPunct="1">
                        <a:lnSpc>
                          <a:spcPct val="100000"/>
                        </a:lnSpc>
                        <a:spcBef>
                          <a:spcPts val="0"/>
                        </a:spcBef>
                        <a:spcAft>
                          <a:spcPts val="0"/>
                        </a:spcAft>
                        <a:buClrTx/>
                        <a:buSzTx/>
                        <a:buFont typeface="Wingdings" pitchFamily="2" charset="2"/>
                        <a:buChar char="n"/>
                        <a:tabLst/>
                        <a:defRPr/>
                      </a:pPr>
                      <a:endParaRPr lang="zh-CN" altLang="en-US" sz="1500" b="1" i="0" u="none" strike="noStrike" kern="1200" dirty="0" smtClean="0">
                        <a:solidFill>
                          <a:srgbClr val="000000"/>
                        </a:solidFill>
                        <a:effectLst/>
                        <a:latin typeface="微软雅黑" pitchFamily="34" charset="-122"/>
                        <a:ea typeface="微软雅黑" pitchFamily="34" charset="-122"/>
                        <a:cs typeface="+mn-cs"/>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1E7E7"/>
                    </a:solidFill>
                  </a:tcPr>
                </a:tc>
                <a:extLst>
                  <a:ext uri="{0D108BD9-81ED-4DB2-BD59-A6C34878D82A}">
                    <a16:rowId xmlns:a16="http://schemas.microsoft.com/office/drawing/2014/main" xmlns="" val="10007"/>
                  </a:ext>
                </a:extLst>
              </a:tr>
              <a:tr h="830280">
                <a:tc vMerge="1">
                  <a:txBody>
                    <a:bodyPr/>
                    <a:lstStyle/>
                    <a:p>
                      <a:endParaRPr lang="zh-CN" altLang="en-US"/>
                    </a:p>
                  </a:txBody>
                  <a:tcP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AD0101"/>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171450" indent="-171450" algn="l" fontAlgn="ctr">
                        <a:buFont typeface="Wingdings" pitchFamily="2" charset="2"/>
                        <a:buChar char="n"/>
                      </a:pPr>
                      <a:r>
                        <a:rPr lang="zh-CN" altLang="en-US" sz="1500" b="1" i="0" u="none" strike="noStrike" dirty="0" smtClean="0">
                          <a:solidFill>
                            <a:srgbClr val="000000"/>
                          </a:solidFill>
                          <a:effectLst/>
                          <a:latin typeface="微软雅黑" pitchFamily="34" charset="-122"/>
                          <a:ea typeface="微软雅黑" pitchFamily="34" charset="-122"/>
                        </a:rPr>
                        <a:t>满期金：在第</a:t>
                      </a:r>
                      <a:r>
                        <a:rPr lang="en-US" altLang="zh-CN" sz="1500" b="1" i="0" u="none" strike="noStrike" dirty="0" smtClean="0">
                          <a:solidFill>
                            <a:srgbClr val="000000"/>
                          </a:solidFill>
                          <a:effectLst/>
                          <a:latin typeface="微软雅黑" pitchFamily="34" charset="-122"/>
                          <a:ea typeface="微软雅黑" pitchFamily="34" charset="-122"/>
                        </a:rPr>
                        <a:t>15</a:t>
                      </a:r>
                      <a:r>
                        <a:rPr lang="zh-CN" altLang="en-US" sz="1500" b="1" i="0" u="none" strike="noStrike" dirty="0" smtClean="0">
                          <a:solidFill>
                            <a:srgbClr val="000000"/>
                          </a:solidFill>
                          <a:effectLst/>
                          <a:latin typeface="微软雅黑" pitchFamily="34" charset="-122"/>
                          <a:ea typeface="微软雅黑" pitchFamily="34" charset="-122"/>
                        </a:rPr>
                        <a:t>个保单年度返还基本保额的</a:t>
                      </a:r>
                      <a:r>
                        <a:rPr lang="en-US" altLang="zh-CN" sz="1600" b="1" i="0" u="none" strike="noStrike" dirty="0" smtClean="0">
                          <a:solidFill>
                            <a:srgbClr val="FF0000"/>
                          </a:solidFill>
                          <a:effectLst/>
                          <a:latin typeface="微软雅黑" pitchFamily="34" charset="-122"/>
                          <a:ea typeface="微软雅黑" pitchFamily="34" charset="-122"/>
                        </a:rPr>
                        <a:t>100%</a:t>
                      </a:r>
                      <a:endParaRPr lang="zh-CN" altLang="en-US" sz="1500" b="1" i="0" u="none" strike="noStrike" dirty="0">
                        <a:solidFill>
                          <a:srgbClr val="FF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tc>
                  <a:txBody>
                    <a:bodyPr/>
                    <a:lstStyle/>
                    <a:p>
                      <a:pPr marL="171450" marR="0" indent="-171450" algn="l" defTabSz="914400" rtl="0" eaLnBrk="1" fontAlgn="ctr" latinLnBrk="0" hangingPunct="1">
                        <a:lnSpc>
                          <a:spcPct val="100000"/>
                        </a:lnSpc>
                        <a:spcBef>
                          <a:spcPts val="0"/>
                        </a:spcBef>
                        <a:spcAft>
                          <a:spcPts val="0"/>
                        </a:spcAft>
                        <a:buClrTx/>
                        <a:buSzTx/>
                        <a:buFont typeface="Wingdings" pitchFamily="2" charset="2"/>
                        <a:buChar char="n"/>
                        <a:tabLst/>
                        <a:defRPr/>
                      </a:pPr>
                      <a:r>
                        <a:rPr lang="zh-CN" altLang="en-US" sz="1500" b="1" i="0" u="none" strike="noStrike" kern="1200" dirty="0" smtClean="0">
                          <a:solidFill>
                            <a:srgbClr val="000000"/>
                          </a:solidFill>
                          <a:effectLst/>
                          <a:latin typeface="微软雅黑" pitchFamily="34" charset="-122"/>
                          <a:ea typeface="微软雅黑" pitchFamily="34" charset="-122"/>
                          <a:cs typeface=""/>
                        </a:rPr>
                        <a:t>满期金：在第</a:t>
                      </a:r>
                      <a:r>
                        <a:rPr lang="en-US" altLang="zh-CN" sz="1500" b="1" i="0" u="none" strike="noStrike" kern="1200" dirty="0" smtClean="0">
                          <a:solidFill>
                            <a:srgbClr val="000000"/>
                          </a:solidFill>
                          <a:effectLst/>
                          <a:latin typeface="微软雅黑" pitchFamily="34" charset="-122"/>
                          <a:ea typeface="微软雅黑" pitchFamily="34" charset="-122"/>
                          <a:cs typeface=""/>
                        </a:rPr>
                        <a:t>15</a:t>
                      </a:r>
                      <a:r>
                        <a:rPr lang="zh-CN" altLang="en-US" sz="1500" b="1" i="0" u="none" strike="noStrike" kern="1200" dirty="0" smtClean="0">
                          <a:solidFill>
                            <a:srgbClr val="000000"/>
                          </a:solidFill>
                          <a:effectLst/>
                          <a:latin typeface="微软雅黑" pitchFamily="34" charset="-122"/>
                          <a:ea typeface="微软雅黑" pitchFamily="34" charset="-122"/>
                          <a:cs typeface=""/>
                        </a:rPr>
                        <a:t>个保单年度返还基本保额的</a:t>
                      </a:r>
                      <a:r>
                        <a:rPr lang="en-US" altLang="zh-CN" sz="1600" b="1" i="0" u="none" strike="noStrike" kern="1200" dirty="0" smtClean="0">
                          <a:solidFill>
                            <a:srgbClr val="FF0000"/>
                          </a:solidFill>
                          <a:effectLst/>
                          <a:latin typeface="微软雅黑" pitchFamily="34" charset="-122"/>
                          <a:ea typeface="微软雅黑" pitchFamily="34" charset="-122"/>
                          <a:cs typeface=""/>
                        </a:rPr>
                        <a:t>200%</a:t>
                      </a:r>
                      <a:endParaRPr lang="zh-CN" altLang="en-US" sz="1500" b="1" i="0" u="none" strike="noStrike" kern="1200" dirty="0" smtClean="0">
                        <a:solidFill>
                          <a:srgbClr val="FF0000"/>
                        </a:solidFill>
                        <a:effectLst/>
                        <a:latin typeface="微软雅黑" pitchFamily="34" charset="-122"/>
                        <a:ea typeface="微软雅黑" pitchFamily="34" charset="-122"/>
                        <a:cs typeface=""/>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extLst>
                  <a:ext uri="{0D108BD9-81ED-4DB2-BD59-A6C34878D82A}">
                    <a16:rowId xmlns:a16="http://schemas.microsoft.com/office/drawing/2014/main" xmlns="" val="10008"/>
                  </a:ext>
                </a:extLst>
              </a:tr>
              <a:tr h="422080">
                <a:tc vMerge="1">
                  <a:txBody>
                    <a:bodyPr/>
                    <a:lstStyle/>
                    <a:p>
                      <a:endParaRPr lang="zh-CN" altLang="en-US"/>
                    </a:p>
                  </a:txBody>
                  <a:tcP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AD0101"/>
                    </a:solidFill>
                  </a:tcPr>
                </a:tc>
                <a:tc gridSpan="2">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171450" indent="-171450" algn="l" fontAlgn="ctr">
                        <a:buFont typeface="Wingdings" pitchFamily="2" charset="2"/>
                        <a:buChar char="n"/>
                      </a:pPr>
                      <a:r>
                        <a:rPr lang="zh-CN" altLang="en-US" sz="1500" b="1" i="0" u="none" strike="noStrike" dirty="0">
                          <a:solidFill>
                            <a:srgbClr val="000000"/>
                          </a:solidFill>
                          <a:effectLst/>
                          <a:latin typeface="微软雅黑" pitchFamily="34" charset="-122"/>
                          <a:ea typeface="微软雅黑" pitchFamily="34" charset="-122"/>
                        </a:rPr>
                        <a:t>身故金</a:t>
                      </a:r>
                      <a:r>
                        <a:rPr lang="zh-CN" altLang="en-US" sz="1500" b="1" i="0" u="none" strike="noStrike" dirty="0" smtClean="0">
                          <a:solidFill>
                            <a:srgbClr val="000000"/>
                          </a:solidFill>
                          <a:effectLst/>
                          <a:latin typeface="微软雅黑" pitchFamily="34" charset="-122"/>
                          <a:ea typeface="微软雅黑" pitchFamily="34" charset="-122"/>
                        </a:rPr>
                        <a:t>：</a:t>
                      </a:r>
                      <a:r>
                        <a:rPr lang="en-US" altLang="zh-CN" sz="1500" b="1" i="0" u="none" strike="noStrike" dirty="0" smtClean="0">
                          <a:solidFill>
                            <a:srgbClr val="000000"/>
                          </a:solidFill>
                          <a:effectLst/>
                          <a:latin typeface="微软雅黑" pitchFamily="34" charset="-122"/>
                          <a:ea typeface="微软雅黑" pitchFamily="34" charset="-122"/>
                        </a:rPr>
                        <a:t>Max</a:t>
                      </a:r>
                      <a:r>
                        <a:rPr lang="zh-CN" altLang="en-US" sz="1500" b="1" i="0" u="none" strike="noStrike" dirty="0">
                          <a:solidFill>
                            <a:srgbClr val="000000"/>
                          </a:solidFill>
                          <a:effectLst/>
                          <a:latin typeface="微软雅黑" pitchFamily="34" charset="-122"/>
                          <a:ea typeface="微软雅黑" pitchFamily="34" charset="-122"/>
                        </a:rPr>
                        <a:t>（所交保</a:t>
                      </a:r>
                      <a:r>
                        <a:rPr lang="zh-CN" altLang="en-US" sz="1500" b="1" i="0" u="none" strike="noStrike" dirty="0" smtClean="0">
                          <a:solidFill>
                            <a:srgbClr val="000000"/>
                          </a:solidFill>
                          <a:effectLst/>
                          <a:latin typeface="微软雅黑" pitchFamily="34" charset="-122"/>
                          <a:ea typeface="微软雅黑" pitchFamily="34" charset="-122"/>
                        </a:rPr>
                        <a:t>费，</a:t>
                      </a:r>
                      <a:r>
                        <a:rPr lang="zh-CN" altLang="en-US" sz="1500" b="1" i="0" u="none" strike="noStrike" dirty="0">
                          <a:solidFill>
                            <a:srgbClr val="000000"/>
                          </a:solidFill>
                          <a:effectLst/>
                          <a:latin typeface="微软雅黑" pitchFamily="34" charset="-122"/>
                          <a:ea typeface="微软雅黑" pitchFamily="34" charset="-122"/>
                        </a:rPr>
                        <a:t>现金价值</a:t>
                      </a:r>
                      <a:r>
                        <a:rPr lang="zh-CN" altLang="en-US" sz="1500" b="1" i="0" u="none" strike="noStrike" dirty="0" smtClean="0">
                          <a:solidFill>
                            <a:srgbClr val="000000"/>
                          </a:solidFill>
                          <a:effectLst/>
                          <a:latin typeface="微软雅黑" pitchFamily="34" charset="-122"/>
                          <a:ea typeface="微软雅黑" pitchFamily="34" charset="-122"/>
                        </a:rPr>
                        <a:t>）；</a:t>
                      </a: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tc hMerge="1">
                  <a:txBody>
                    <a:bodyPr/>
                    <a:lstStyle/>
                    <a:p>
                      <a:pPr marL="171450" indent="-171450" algn="l" fontAlgn="ctr">
                        <a:buFont typeface="Wingdings" pitchFamily="2" charset="2"/>
                        <a:buChar char="n"/>
                      </a:pP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extLst>
                  <a:ext uri="{0D108BD9-81ED-4DB2-BD59-A6C34878D82A}">
                    <a16:rowId xmlns:a16="http://schemas.microsoft.com/office/drawing/2014/main" xmlns="" val="10009"/>
                  </a:ext>
                </a:extLst>
              </a:tr>
            </a:tbl>
          </a:graphicData>
        </a:graphic>
      </p:graphicFrame>
      <p:sp>
        <p:nvSpPr>
          <p:cNvPr id="59" name="圆角矩形标注 58"/>
          <p:cNvSpPr/>
          <p:nvPr/>
        </p:nvSpPr>
        <p:spPr>
          <a:xfrm>
            <a:off x="2724665" y="2138875"/>
            <a:ext cx="3456385" cy="402448"/>
          </a:xfrm>
          <a:prstGeom prst="wedgeRoundRectCallout">
            <a:avLst>
              <a:gd name="adj1" fmla="val -61772"/>
              <a:gd name="adj2" fmla="val -5566"/>
              <a:gd name="adj3" fmla="val 16667"/>
            </a:avLst>
          </a:prstGeom>
          <a:solidFill>
            <a:srgbClr val="FFFF00"/>
          </a:solid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black"/>
                </a:solidFill>
                <a:effectLst/>
                <a:uLnTx/>
                <a:uFillTx/>
                <a:latin typeface="Century Gothic"/>
                <a:ea typeface="微软雅黑"/>
              </a:rPr>
              <a:t>主险满期责任终止，聚财宝责任依旧有效</a:t>
            </a:r>
          </a:p>
        </p:txBody>
      </p:sp>
      <p:sp>
        <p:nvSpPr>
          <p:cNvPr id="60" name="圆角矩形标注 59"/>
          <p:cNvSpPr/>
          <p:nvPr/>
        </p:nvSpPr>
        <p:spPr>
          <a:xfrm>
            <a:off x="3347864" y="2564904"/>
            <a:ext cx="2376264" cy="402448"/>
          </a:xfrm>
          <a:prstGeom prst="wedgeRoundRectCallout">
            <a:avLst>
              <a:gd name="adj1" fmla="val -59819"/>
              <a:gd name="adj2" fmla="val -5066"/>
              <a:gd name="adj3" fmla="val 16667"/>
            </a:avLst>
          </a:prstGeom>
          <a:solidFill>
            <a:srgbClr val="FFFF00"/>
          </a:solid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black"/>
                </a:solidFill>
                <a:effectLst/>
                <a:uLnTx/>
                <a:uFillTx/>
                <a:latin typeface="Century Gothic"/>
                <a:ea typeface="微软雅黑"/>
              </a:rPr>
              <a:t>传统险为非分红型保险产品</a:t>
            </a:r>
          </a:p>
        </p:txBody>
      </p:sp>
    </p:spTree>
    <p:extLst>
      <p:ext uri="{BB962C8B-B14F-4D97-AF65-F5344CB8AC3E}">
        <p14:creationId xmlns:p14="http://schemas.microsoft.com/office/powerpoint/2010/main" val="31125179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47575" y="87631"/>
            <a:ext cx="3347391" cy="584775"/>
          </a:xfrm>
          <a:prstGeom prst="rect">
            <a:avLst/>
          </a:prstGeom>
          <a:noFill/>
        </p:spPr>
        <p:txBody>
          <a:bodyPr wrap="none" rtlCol="0">
            <a:spAutoFit/>
          </a:bodyPr>
          <a:lstStyle/>
          <a:p>
            <a:r>
              <a:rPr lang="zh-CN" altLang="en-US" sz="3200" b="1" dirty="0" smtClean="0">
                <a:solidFill>
                  <a:prstClr val="black"/>
                </a:solidFill>
                <a:latin typeface="微软雅黑" panose="020B0503020204020204" pitchFamily="34" charset="-122"/>
                <a:ea typeface="微软雅黑" panose="020B0503020204020204" pitchFamily="34" charset="-122"/>
              </a:rPr>
              <a:t>金瑞</a:t>
            </a:r>
            <a:r>
              <a:rPr lang="zh-CN" altLang="en-US" sz="3200" b="1" dirty="0">
                <a:solidFill>
                  <a:prstClr val="black"/>
                </a:solidFill>
                <a:latin typeface="微软雅黑" panose="020B0503020204020204" pitchFamily="34" charset="-122"/>
                <a:ea typeface="微软雅黑" panose="020B0503020204020204" pitchFamily="34" charset="-122"/>
              </a:rPr>
              <a:t>人生</a:t>
            </a:r>
            <a:r>
              <a:rPr lang="zh-CN" altLang="en-US" sz="3200" b="1" dirty="0" smtClean="0">
                <a:solidFill>
                  <a:prstClr val="black"/>
                </a:solidFill>
                <a:latin typeface="微软雅黑" panose="020B0503020204020204" pitchFamily="34" charset="-122"/>
                <a:ea typeface="微软雅黑" panose="020B0503020204020204" pitchFamily="34" charset="-122"/>
              </a:rPr>
              <a:t>（</a:t>
            </a:r>
            <a:r>
              <a:rPr lang="en-US" altLang="zh-CN" sz="3200" b="1" dirty="0" smtClean="0">
                <a:solidFill>
                  <a:prstClr val="black"/>
                </a:solidFill>
                <a:latin typeface="微软雅黑" panose="020B0503020204020204" pitchFamily="34" charset="-122"/>
                <a:ea typeface="微软雅黑" panose="020B0503020204020204" pitchFamily="34" charset="-122"/>
              </a:rPr>
              <a:t>2/3</a:t>
            </a:r>
            <a:r>
              <a:rPr lang="zh-CN" altLang="en-US" sz="3200" b="1" dirty="0" smtClean="0">
                <a:solidFill>
                  <a:prstClr val="black"/>
                </a:solidFill>
                <a:latin typeface="微软雅黑" panose="020B0503020204020204" pitchFamily="34" charset="-122"/>
                <a:ea typeface="微软雅黑" panose="020B0503020204020204" pitchFamily="34" charset="-122"/>
              </a:rPr>
              <a:t>）</a:t>
            </a:r>
            <a:endParaRPr lang="zh-CN" altLang="en-US" sz="3200" b="1" dirty="0">
              <a:solidFill>
                <a:prstClr val="black"/>
              </a:solidFill>
              <a:latin typeface="微软雅黑" panose="020B0503020204020204" pitchFamily="34" charset="-122"/>
              <a:ea typeface="微软雅黑" panose="020B0503020204020204" pitchFamily="34" charset="-122"/>
            </a:endParaRPr>
          </a:p>
        </p:txBody>
      </p:sp>
      <p:cxnSp>
        <p:nvCxnSpPr>
          <p:cNvPr id="6" name="直接连接符 5"/>
          <p:cNvCxnSpPr/>
          <p:nvPr/>
        </p:nvCxnSpPr>
        <p:spPr>
          <a:xfrm>
            <a:off x="1148712" y="713151"/>
            <a:ext cx="8728861" cy="0"/>
          </a:xfrm>
          <a:prstGeom prst="line">
            <a:avLst/>
          </a:prstGeom>
          <a:ln w="6350">
            <a:gradFill flip="none" rotWithShape="1">
              <a:gsLst>
                <a:gs pos="0">
                  <a:srgbClr val="FF6600"/>
                </a:gs>
                <a:gs pos="76000">
                  <a:srgbClr val="FF6600"/>
                </a:gs>
                <a:gs pos="100000">
                  <a:srgbClr val="FF6600">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149768" y="742962"/>
            <a:ext cx="8728861" cy="59371"/>
          </a:xfrm>
          <a:prstGeom prst="rect">
            <a:avLst/>
          </a:prstGeom>
          <a:gradFill flip="none" rotWithShape="1">
            <a:gsLst>
              <a:gs pos="76000">
                <a:srgbClr val="FF6600"/>
              </a:gs>
              <a:gs pos="0">
                <a:srgbClr val="FF6600"/>
              </a:gs>
              <a:gs pos="100000">
                <a:srgbClr val="FF66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33">
              <a:defRPr/>
            </a:pPr>
            <a:endParaRPr lang="zh-CN" altLang="en-US">
              <a:solidFill>
                <a:prstClr val="white"/>
              </a:solidFill>
              <a:latin typeface="Times New Roman" panose="02020603050405020304" pitchFamily="18" charset="0"/>
              <a:ea typeface="微软雅黑" panose="020B0503020204020204" pitchFamily="34" charset="-122"/>
            </a:endParaRPr>
          </a:p>
        </p:txBody>
      </p:sp>
      <p:grpSp>
        <p:nvGrpSpPr>
          <p:cNvPr id="40" name="组合 39"/>
          <p:cNvGrpSpPr/>
          <p:nvPr/>
        </p:nvGrpSpPr>
        <p:grpSpPr>
          <a:xfrm>
            <a:off x="1331640" y="1646365"/>
            <a:ext cx="6375924" cy="1682790"/>
            <a:chOff x="208202" y="1637310"/>
            <a:chExt cx="8501232" cy="1682790"/>
          </a:xfrm>
        </p:grpSpPr>
        <p:cxnSp>
          <p:nvCxnSpPr>
            <p:cNvPr id="9" name="直接箭头连接符 8"/>
            <p:cNvCxnSpPr/>
            <p:nvPr/>
          </p:nvCxnSpPr>
          <p:spPr>
            <a:xfrm>
              <a:off x="340325" y="2999218"/>
              <a:ext cx="8369109" cy="0"/>
            </a:xfrm>
            <a:prstGeom prst="straightConnector1">
              <a:avLst/>
            </a:prstGeom>
            <a:ln>
              <a:solidFill>
                <a:schemeClr val="tx1">
                  <a:lumMod val="50000"/>
                  <a:lumOff val="50000"/>
                </a:schemeClr>
              </a:solidFill>
              <a:tailEnd type="triangle"/>
            </a:ln>
          </p:spPr>
          <p:style>
            <a:lnRef idx="3">
              <a:schemeClr val="accent3"/>
            </a:lnRef>
            <a:fillRef idx="0">
              <a:schemeClr val="accent3"/>
            </a:fillRef>
            <a:effectRef idx="2">
              <a:schemeClr val="accent3"/>
            </a:effectRef>
            <a:fontRef idx="minor">
              <a:schemeClr val="tx1"/>
            </a:fontRef>
          </p:style>
        </p:cxnSp>
        <p:sp>
          <p:nvSpPr>
            <p:cNvPr id="10" name="矩形 9"/>
            <p:cNvSpPr/>
            <p:nvPr/>
          </p:nvSpPr>
          <p:spPr>
            <a:xfrm>
              <a:off x="1432565" y="1907089"/>
              <a:ext cx="1085847" cy="1066831"/>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 name="文本框 10"/>
            <p:cNvSpPr txBox="1"/>
            <p:nvPr/>
          </p:nvSpPr>
          <p:spPr>
            <a:xfrm>
              <a:off x="1168309" y="3042145"/>
              <a:ext cx="1614117"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第</a:t>
              </a:r>
              <a:r>
                <a:rPr lang="en-US" altLang="zh-CN" sz="1200" b="1" dirty="0" smtClean="0">
                  <a:solidFill>
                    <a:prstClr val="black"/>
                  </a:solidFill>
                  <a:latin typeface="微软雅黑" panose="020B0503020204020204" pitchFamily="34" charset="-122"/>
                  <a:ea typeface="微软雅黑" panose="020B0503020204020204" pitchFamily="34" charset="-122"/>
                </a:rPr>
                <a:t>5-6</a:t>
              </a:r>
              <a:r>
                <a:rPr lang="zh-CN" altLang="en-US" sz="1200" b="1" dirty="0" smtClean="0">
                  <a:solidFill>
                    <a:prstClr val="black"/>
                  </a:solidFill>
                  <a:latin typeface="微软雅黑" panose="020B0503020204020204" pitchFamily="34" charset="-122"/>
                  <a:ea typeface="微软雅黑" panose="020B0503020204020204" pitchFamily="34" charset="-122"/>
                </a:rPr>
                <a:t>保单年度</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077514" y="1637310"/>
              <a:ext cx="1810752"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年交保费</a:t>
              </a:r>
              <a:r>
                <a:rPr lang="en-US" altLang="zh-CN" sz="1200" b="1" dirty="0" smtClean="0">
                  <a:solidFill>
                    <a:prstClr val="black"/>
                  </a:solidFill>
                  <a:latin typeface="微软雅黑" panose="020B0503020204020204" pitchFamily="34" charset="-122"/>
                  <a:ea typeface="微软雅黑" panose="020B0503020204020204" pitchFamily="34" charset="-122"/>
                </a:rPr>
                <a:t>50%/</a:t>
              </a:r>
              <a:r>
                <a:rPr lang="zh-CN" altLang="en-US" sz="1200" b="1" dirty="0" smtClean="0">
                  <a:solidFill>
                    <a:prstClr val="black"/>
                  </a:solidFill>
                  <a:latin typeface="微软雅黑" panose="020B0503020204020204" pitchFamily="34" charset="-122"/>
                  <a:ea typeface="微软雅黑" panose="020B0503020204020204" pitchFamily="34" charset="-122"/>
                </a:rPr>
                <a:t>年</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13" name="矩形 12"/>
            <p:cNvSpPr/>
            <p:nvPr/>
          </p:nvSpPr>
          <p:spPr>
            <a:xfrm>
              <a:off x="2868251" y="2701478"/>
              <a:ext cx="3782888" cy="272441"/>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文本框 13"/>
            <p:cNvSpPr txBox="1"/>
            <p:nvPr/>
          </p:nvSpPr>
          <p:spPr>
            <a:xfrm>
              <a:off x="3895519" y="3022689"/>
              <a:ext cx="1740220"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第</a:t>
              </a:r>
              <a:r>
                <a:rPr lang="en-US" altLang="zh-CN" sz="1200" b="1" dirty="0" smtClean="0">
                  <a:solidFill>
                    <a:prstClr val="black"/>
                  </a:solidFill>
                  <a:latin typeface="微软雅黑" panose="020B0503020204020204" pitchFamily="34" charset="-122"/>
                  <a:ea typeface="微软雅黑" panose="020B0503020204020204" pitchFamily="34" charset="-122"/>
                </a:rPr>
                <a:t>7-14</a:t>
              </a:r>
              <a:r>
                <a:rPr lang="zh-CN" altLang="en-US" sz="1200" b="1" dirty="0" smtClean="0">
                  <a:solidFill>
                    <a:prstClr val="black"/>
                  </a:solidFill>
                  <a:latin typeface="微软雅黑" panose="020B0503020204020204" pitchFamily="34" charset="-122"/>
                  <a:ea typeface="微软雅黑" panose="020B0503020204020204" pitchFamily="34" charset="-122"/>
                </a:rPr>
                <a:t>保单年度</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3869578" y="2447018"/>
              <a:ext cx="1810752"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基本保额</a:t>
              </a:r>
              <a:r>
                <a:rPr lang="en-US" altLang="zh-CN" sz="1200" b="1" dirty="0" smtClean="0">
                  <a:solidFill>
                    <a:prstClr val="black"/>
                  </a:solidFill>
                  <a:latin typeface="微软雅黑" panose="020B0503020204020204" pitchFamily="34" charset="-122"/>
                  <a:ea typeface="微软雅黑" panose="020B0503020204020204" pitchFamily="34" charset="-122"/>
                </a:rPr>
                <a:t>30%/</a:t>
              </a:r>
              <a:r>
                <a:rPr lang="zh-CN" altLang="en-US" sz="1200" b="1" dirty="0" smtClean="0">
                  <a:solidFill>
                    <a:prstClr val="black"/>
                  </a:solidFill>
                  <a:latin typeface="微软雅黑" panose="020B0503020204020204" pitchFamily="34" charset="-122"/>
                  <a:ea typeface="微软雅黑" panose="020B0503020204020204" pitchFamily="34" charset="-122"/>
                </a:rPr>
                <a:t>年</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cxnSp>
          <p:nvCxnSpPr>
            <p:cNvPr id="21" name="直接连接符 20"/>
            <p:cNvCxnSpPr>
              <a:stCxn id="10" idx="0"/>
              <a:endCxn id="10" idx="2"/>
            </p:cNvCxnSpPr>
            <p:nvPr/>
          </p:nvCxnSpPr>
          <p:spPr>
            <a:xfrm>
              <a:off x="1975489" y="1907089"/>
              <a:ext cx="0" cy="1066831"/>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7030734" y="2207558"/>
              <a:ext cx="570220" cy="766361"/>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文本框 23"/>
            <p:cNvSpPr txBox="1"/>
            <p:nvPr/>
          </p:nvSpPr>
          <p:spPr>
            <a:xfrm>
              <a:off x="6570847" y="3030574"/>
              <a:ext cx="1524349"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第</a:t>
              </a:r>
              <a:r>
                <a:rPr lang="en-US" altLang="zh-CN" sz="1200" b="1" dirty="0" smtClean="0">
                  <a:solidFill>
                    <a:prstClr val="black"/>
                  </a:solidFill>
                  <a:latin typeface="微软雅黑" panose="020B0503020204020204" pitchFamily="34" charset="-122"/>
                  <a:ea typeface="微软雅黑" panose="020B0503020204020204" pitchFamily="34" charset="-122"/>
                </a:rPr>
                <a:t>15</a:t>
              </a:r>
              <a:r>
                <a:rPr lang="zh-CN" altLang="en-US" sz="1200" b="1" dirty="0" smtClean="0">
                  <a:solidFill>
                    <a:prstClr val="black"/>
                  </a:solidFill>
                  <a:latin typeface="微软雅黑" panose="020B0503020204020204" pitchFamily="34" charset="-122"/>
                  <a:ea typeface="微软雅黑" panose="020B0503020204020204" pitchFamily="34" charset="-122"/>
                </a:rPr>
                <a:t>保单年度</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6518965" y="1952354"/>
              <a:ext cx="1635491"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基本保额</a:t>
              </a:r>
              <a:r>
                <a:rPr lang="en-US" altLang="zh-CN" sz="1200" b="1" dirty="0" smtClean="0">
                  <a:solidFill>
                    <a:prstClr val="black"/>
                  </a:solidFill>
                  <a:latin typeface="微软雅黑" panose="020B0503020204020204" pitchFamily="34" charset="-122"/>
                  <a:ea typeface="微软雅黑" panose="020B0503020204020204" pitchFamily="34" charset="-122"/>
                </a:rPr>
                <a:t>100%</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1348108" y="2318264"/>
              <a:ext cx="1272143"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特别生存金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4338982" y="2698750"/>
              <a:ext cx="861775"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生存金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6919047" y="2431493"/>
              <a:ext cx="861775"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满期金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208202" y="3043101"/>
              <a:ext cx="987877"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0</a:t>
              </a:r>
              <a:r>
                <a:rPr lang="zh-CN" altLang="en-US" sz="1200" b="1" dirty="0" smtClean="0">
                  <a:solidFill>
                    <a:prstClr val="black"/>
                  </a:solidFill>
                  <a:latin typeface="微软雅黑" panose="020B0503020204020204" pitchFamily="34" charset="-122"/>
                  <a:ea typeface="微软雅黑" panose="020B0503020204020204" pitchFamily="34" charset="-122"/>
                </a:rPr>
                <a:t>岁投保</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34" name="等腰三角形 33"/>
            <p:cNvSpPr/>
            <p:nvPr/>
          </p:nvSpPr>
          <p:spPr>
            <a:xfrm>
              <a:off x="434942" y="2895877"/>
              <a:ext cx="250755" cy="160173"/>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36" name="文本框 35"/>
          <p:cNvSpPr txBox="1"/>
          <p:nvPr/>
        </p:nvSpPr>
        <p:spPr>
          <a:xfrm>
            <a:off x="1165269" y="913711"/>
            <a:ext cx="4045636" cy="408623"/>
          </a:xfrm>
          <a:prstGeom prst="roundRect">
            <a:avLst/>
          </a:prstGeom>
          <a:solidFill>
            <a:schemeClr val="tx1">
              <a:lumMod val="50000"/>
              <a:lumOff val="50000"/>
            </a:schemeClr>
          </a:solidFill>
        </p:spPr>
        <p:txBody>
          <a:bodyPr wrap="square" rtlCol="0">
            <a:spAutoFit/>
          </a:bodyPr>
          <a:lstStyle/>
          <a:p>
            <a:pPr marL="285750" indent="-285750">
              <a:buFont typeface="Arial" panose="020B0604020202020204" pitchFamily="34" charset="0"/>
              <a:buChar char="•"/>
            </a:pPr>
            <a:r>
              <a:rPr lang="zh-CN" altLang="en-US" b="1" dirty="0" smtClean="0">
                <a:solidFill>
                  <a:prstClr val="white"/>
                </a:solidFill>
                <a:latin typeface="微软雅黑" panose="020B0503020204020204" pitchFamily="34" charset="-122"/>
                <a:ea typeface="微软雅黑" panose="020B0503020204020204" pitchFamily="34" charset="-122"/>
              </a:rPr>
              <a:t>情况</a:t>
            </a:r>
            <a:r>
              <a:rPr lang="en-US" altLang="zh-CN" b="1" dirty="0" smtClean="0">
                <a:solidFill>
                  <a:prstClr val="white"/>
                </a:solidFill>
                <a:latin typeface="微软雅黑" panose="020B0503020204020204" pitchFamily="34" charset="-122"/>
                <a:ea typeface="微软雅黑" panose="020B0503020204020204" pitchFamily="34" charset="-122"/>
              </a:rPr>
              <a:t>1</a:t>
            </a:r>
            <a:r>
              <a:rPr lang="zh-CN" altLang="en-US" b="1" dirty="0" smtClean="0">
                <a:solidFill>
                  <a:prstClr val="white"/>
                </a:solidFill>
                <a:latin typeface="微软雅黑" panose="020B0503020204020204" pitchFamily="34" charset="-122"/>
                <a:ea typeface="微软雅黑" panose="020B0503020204020204" pitchFamily="34" charset="-122"/>
              </a:rPr>
              <a:t>，</a:t>
            </a:r>
            <a:r>
              <a:rPr lang="en-US" altLang="zh-CN" b="1" dirty="0" smtClean="0">
                <a:solidFill>
                  <a:prstClr val="white"/>
                </a:solidFill>
                <a:latin typeface="微软雅黑" panose="020B0503020204020204" pitchFamily="34" charset="-122"/>
                <a:ea typeface="微软雅黑" panose="020B0503020204020204" pitchFamily="34" charset="-122"/>
              </a:rPr>
              <a:t>3</a:t>
            </a:r>
            <a:r>
              <a:rPr lang="zh-CN" altLang="en-US" b="1" dirty="0" smtClean="0">
                <a:solidFill>
                  <a:prstClr val="white"/>
                </a:solidFill>
                <a:latin typeface="微软雅黑" panose="020B0503020204020204" pitchFamily="34" charset="-122"/>
                <a:ea typeface="微软雅黑" panose="020B0503020204020204" pitchFamily="34" charset="-122"/>
              </a:rPr>
              <a:t>年交</a:t>
            </a:r>
            <a:r>
              <a:rPr lang="en-US" altLang="zh-CN" b="1" dirty="0" smtClean="0">
                <a:solidFill>
                  <a:prstClr val="white"/>
                </a:solidFill>
                <a:latin typeface="微软雅黑" panose="020B0503020204020204" pitchFamily="34" charset="-122"/>
                <a:ea typeface="微软雅黑" panose="020B0503020204020204" pitchFamily="34" charset="-122"/>
              </a:rPr>
              <a:t>/5</a:t>
            </a:r>
            <a:r>
              <a:rPr lang="zh-CN" altLang="en-US" b="1" dirty="0" smtClean="0">
                <a:solidFill>
                  <a:prstClr val="white"/>
                </a:solidFill>
                <a:latin typeface="微软雅黑" panose="020B0503020204020204" pitchFamily="34" charset="-122"/>
                <a:ea typeface="微软雅黑" panose="020B0503020204020204" pitchFamily="34" charset="-122"/>
              </a:rPr>
              <a:t>年交（以</a:t>
            </a:r>
            <a:r>
              <a:rPr lang="en-US" altLang="zh-CN" b="1" dirty="0" smtClean="0">
                <a:solidFill>
                  <a:prstClr val="white"/>
                </a:solidFill>
                <a:latin typeface="微软雅黑" panose="020B0503020204020204" pitchFamily="34" charset="-122"/>
                <a:ea typeface="微软雅黑" panose="020B0503020204020204" pitchFamily="34" charset="-122"/>
              </a:rPr>
              <a:t>0</a:t>
            </a:r>
            <a:r>
              <a:rPr lang="zh-CN" altLang="en-US" b="1" dirty="0" smtClean="0">
                <a:solidFill>
                  <a:prstClr val="white"/>
                </a:solidFill>
                <a:latin typeface="微软雅黑" panose="020B0503020204020204" pitchFamily="34" charset="-122"/>
                <a:ea typeface="微软雅黑" panose="020B0503020204020204" pitchFamily="34" charset="-122"/>
              </a:rPr>
              <a:t>岁为例）</a:t>
            </a:r>
            <a:endParaRPr lang="zh-CN" altLang="en-US" b="1" dirty="0">
              <a:solidFill>
                <a:prstClr val="white"/>
              </a:solidFill>
              <a:latin typeface="微软雅黑" panose="020B0503020204020204" pitchFamily="34" charset="-122"/>
              <a:ea typeface="微软雅黑" panose="020B0503020204020204" pitchFamily="34" charset="-122"/>
            </a:endParaRPr>
          </a:p>
        </p:txBody>
      </p:sp>
      <p:grpSp>
        <p:nvGrpSpPr>
          <p:cNvPr id="42" name="组合 41"/>
          <p:cNvGrpSpPr/>
          <p:nvPr/>
        </p:nvGrpSpPr>
        <p:grpSpPr>
          <a:xfrm>
            <a:off x="1331640" y="4474834"/>
            <a:ext cx="6375924" cy="1978502"/>
            <a:chOff x="208202" y="1341598"/>
            <a:chExt cx="8501232" cy="1978502"/>
          </a:xfrm>
        </p:grpSpPr>
        <p:cxnSp>
          <p:nvCxnSpPr>
            <p:cNvPr id="43" name="直接箭头连接符 42"/>
            <p:cNvCxnSpPr/>
            <p:nvPr/>
          </p:nvCxnSpPr>
          <p:spPr>
            <a:xfrm>
              <a:off x="340325" y="2999218"/>
              <a:ext cx="8369109" cy="0"/>
            </a:xfrm>
            <a:prstGeom prst="straightConnector1">
              <a:avLst/>
            </a:prstGeom>
            <a:ln>
              <a:solidFill>
                <a:schemeClr val="tx1">
                  <a:lumMod val="50000"/>
                  <a:lumOff val="50000"/>
                </a:schemeClr>
              </a:solidFill>
              <a:tailEnd type="triangle"/>
            </a:ln>
          </p:spPr>
          <p:style>
            <a:lnRef idx="3">
              <a:schemeClr val="accent3"/>
            </a:lnRef>
            <a:fillRef idx="0">
              <a:schemeClr val="accent3"/>
            </a:fillRef>
            <a:effectRef idx="2">
              <a:schemeClr val="accent3"/>
            </a:effectRef>
            <a:fontRef idx="minor">
              <a:schemeClr val="tx1"/>
            </a:fontRef>
          </p:style>
        </p:cxnSp>
        <p:sp>
          <p:nvSpPr>
            <p:cNvPr id="44" name="矩形 43"/>
            <p:cNvSpPr/>
            <p:nvPr/>
          </p:nvSpPr>
          <p:spPr>
            <a:xfrm>
              <a:off x="1432565" y="1606621"/>
              <a:ext cx="1085847" cy="1367299"/>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5" name="文本框 44"/>
            <p:cNvSpPr txBox="1"/>
            <p:nvPr/>
          </p:nvSpPr>
          <p:spPr>
            <a:xfrm>
              <a:off x="1168309" y="3042145"/>
              <a:ext cx="1614117"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第</a:t>
              </a:r>
              <a:r>
                <a:rPr lang="en-US" altLang="zh-CN" sz="1200" b="1" dirty="0" smtClean="0">
                  <a:solidFill>
                    <a:prstClr val="black"/>
                  </a:solidFill>
                  <a:latin typeface="微软雅黑" panose="020B0503020204020204" pitchFamily="34" charset="-122"/>
                  <a:ea typeface="微软雅黑" panose="020B0503020204020204" pitchFamily="34" charset="-122"/>
                </a:rPr>
                <a:t>5-6</a:t>
              </a:r>
              <a:r>
                <a:rPr lang="zh-CN" altLang="en-US" sz="1200" b="1" dirty="0" smtClean="0">
                  <a:solidFill>
                    <a:prstClr val="black"/>
                  </a:solidFill>
                  <a:latin typeface="微软雅黑" panose="020B0503020204020204" pitchFamily="34" charset="-122"/>
                  <a:ea typeface="微软雅黑" panose="020B0503020204020204" pitchFamily="34" charset="-122"/>
                </a:rPr>
                <a:t>保单年度</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46" name="文本框 45"/>
            <p:cNvSpPr txBox="1"/>
            <p:nvPr/>
          </p:nvSpPr>
          <p:spPr>
            <a:xfrm>
              <a:off x="1002229" y="1341598"/>
              <a:ext cx="1936856"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年交保费</a:t>
              </a:r>
              <a:r>
                <a:rPr lang="en-US" altLang="zh-CN" sz="1200" b="1" dirty="0" smtClean="0">
                  <a:solidFill>
                    <a:prstClr val="black"/>
                  </a:solidFill>
                  <a:latin typeface="微软雅黑" panose="020B0503020204020204" pitchFamily="34" charset="-122"/>
                  <a:ea typeface="微软雅黑" panose="020B0503020204020204" pitchFamily="34" charset="-122"/>
                </a:rPr>
                <a:t>100%/</a:t>
              </a:r>
              <a:r>
                <a:rPr lang="zh-CN" altLang="en-US" sz="1200" b="1" dirty="0" smtClean="0">
                  <a:solidFill>
                    <a:prstClr val="black"/>
                  </a:solidFill>
                  <a:latin typeface="微软雅黑" panose="020B0503020204020204" pitchFamily="34" charset="-122"/>
                  <a:ea typeface="微软雅黑" panose="020B0503020204020204" pitchFamily="34" charset="-122"/>
                </a:rPr>
                <a:t>年</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47" name="矩形 46"/>
            <p:cNvSpPr/>
            <p:nvPr/>
          </p:nvSpPr>
          <p:spPr>
            <a:xfrm>
              <a:off x="2868251" y="2701478"/>
              <a:ext cx="3782888" cy="272441"/>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8" name="文本框 47"/>
            <p:cNvSpPr txBox="1"/>
            <p:nvPr/>
          </p:nvSpPr>
          <p:spPr>
            <a:xfrm>
              <a:off x="3895519" y="3022689"/>
              <a:ext cx="1740220"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第</a:t>
              </a:r>
              <a:r>
                <a:rPr lang="en-US" altLang="zh-CN" sz="1200" b="1" dirty="0" smtClean="0">
                  <a:solidFill>
                    <a:prstClr val="black"/>
                  </a:solidFill>
                  <a:latin typeface="微软雅黑" panose="020B0503020204020204" pitchFamily="34" charset="-122"/>
                  <a:ea typeface="微软雅黑" panose="020B0503020204020204" pitchFamily="34" charset="-122"/>
                </a:rPr>
                <a:t>7-14</a:t>
              </a:r>
              <a:r>
                <a:rPr lang="zh-CN" altLang="en-US" sz="1200" b="1" dirty="0" smtClean="0">
                  <a:solidFill>
                    <a:prstClr val="black"/>
                  </a:solidFill>
                  <a:latin typeface="微软雅黑" panose="020B0503020204020204" pitchFamily="34" charset="-122"/>
                  <a:ea typeface="微软雅黑" panose="020B0503020204020204" pitchFamily="34" charset="-122"/>
                </a:rPr>
                <a:t>保单年度</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50" name="文本框 49"/>
            <p:cNvSpPr txBox="1"/>
            <p:nvPr/>
          </p:nvSpPr>
          <p:spPr>
            <a:xfrm>
              <a:off x="3856607" y="2447018"/>
              <a:ext cx="1810752"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基本保额</a:t>
              </a:r>
              <a:r>
                <a:rPr lang="en-US" altLang="zh-CN" sz="1200" b="1" dirty="0" smtClean="0">
                  <a:solidFill>
                    <a:prstClr val="black"/>
                  </a:solidFill>
                  <a:latin typeface="微软雅黑" panose="020B0503020204020204" pitchFamily="34" charset="-122"/>
                  <a:ea typeface="微软雅黑" panose="020B0503020204020204" pitchFamily="34" charset="-122"/>
                </a:rPr>
                <a:t>30%/</a:t>
              </a:r>
              <a:r>
                <a:rPr lang="zh-CN" altLang="en-US" sz="1200" b="1" dirty="0" smtClean="0">
                  <a:solidFill>
                    <a:prstClr val="black"/>
                  </a:solidFill>
                  <a:latin typeface="微软雅黑" panose="020B0503020204020204" pitchFamily="34" charset="-122"/>
                  <a:ea typeface="微软雅黑" panose="020B0503020204020204" pitchFamily="34" charset="-122"/>
                </a:rPr>
                <a:t>年</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cxnSp>
          <p:nvCxnSpPr>
            <p:cNvPr id="51" name="直接连接符 50"/>
            <p:cNvCxnSpPr>
              <a:stCxn id="44" idx="0"/>
              <a:endCxn id="44" idx="2"/>
            </p:cNvCxnSpPr>
            <p:nvPr/>
          </p:nvCxnSpPr>
          <p:spPr>
            <a:xfrm>
              <a:off x="1975489" y="1606621"/>
              <a:ext cx="0" cy="136729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53" name="矩形 52"/>
            <p:cNvSpPr/>
            <p:nvPr/>
          </p:nvSpPr>
          <p:spPr>
            <a:xfrm>
              <a:off x="7030734" y="1907090"/>
              <a:ext cx="570220" cy="1066830"/>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4" name="文本框 53"/>
            <p:cNvSpPr txBox="1"/>
            <p:nvPr/>
          </p:nvSpPr>
          <p:spPr>
            <a:xfrm>
              <a:off x="6583818" y="3030574"/>
              <a:ext cx="1524349"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第</a:t>
              </a:r>
              <a:r>
                <a:rPr lang="en-US" altLang="zh-CN" sz="1200" b="1" dirty="0" smtClean="0">
                  <a:solidFill>
                    <a:prstClr val="black"/>
                  </a:solidFill>
                  <a:latin typeface="微软雅黑" panose="020B0503020204020204" pitchFamily="34" charset="-122"/>
                  <a:ea typeface="微软雅黑" panose="020B0503020204020204" pitchFamily="34" charset="-122"/>
                </a:rPr>
                <a:t>15</a:t>
              </a:r>
              <a:r>
                <a:rPr lang="zh-CN" altLang="en-US" sz="1200" b="1" dirty="0" smtClean="0">
                  <a:solidFill>
                    <a:prstClr val="black"/>
                  </a:solidFill>
                  <a:latin typeface="微软雅黑" panose="020B0503020204020204" pitchFamily="34" charset="-122"/>
                  <a:ea typeface="微软雅黑" panose="020B0503020204020204" pitchFamily="34" charset="-122"/>
                </a:rPr>
                <a:t>保单年度</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55" name="文本框 54"/>
            <p:cNvSpPr txBox="1"/>
            <p:nvPr/>
          </p:nvSpPr>
          <p:spPr>
            <a:xfrm>
              <a:off x="6518965" y="1606621"/>
              <a:ext cx="1635491"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基本保额</a:t>
              </a:r>
              <a:r>
                <a:rPr lang="en-US" altLang="zh-CN" sz="1200" b="1" dirty="0" smtClean="0">
                  <a:solidFill>
                    <a:prstClr val="black"/>
                  </a:solidFill>
                  <a:latin typeface="微软雅黑" panose="020B0503020204020204" pitchFamily="34" charset="-122"/>
                  <a:ea typeface="微软雅黑" panose="020B0503020204020204" pitchFamily="34" charset="-122"/>
                </a:rPr>
                <a:t>200%</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56" name="文本框 55"/>
            <p:cNvSpPr txBox="1"/>
            <p:nvPr/>
          </p:nvSpPr>
          <p:spPr>
            <a:xfrm>
              <a:off x="1348108" y="2318264"/>
              <a:ext cx="1272143"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特别生存金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sp>
          <p:nvSpPr>
            <p:cNvPr id="57" name="文本框 56"/>
            <p:cNvSpPr txBox="1"/>
            <p:nvPr/>
          </p:nvSpPr>
          <p:spPr>
            <a:xfrm>
              <a:off x="4338982" y="2698750"/>
              <a:ext cx="861775"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生存金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sp>
          <p:nvSpPr>
            <p:cNvPr id="58" name="文本框 57"/>
            <p:cNvSpPr txBox="1"/>
            <p:nvPr/>
          </p:nvSpPr>
          <p:spPr>
            <a:xfrm>
              <a:off x="6919047" y="2431493"/>
              <a:ext cx="861775"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满期金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sp>
          <p:nvSpPr>
            <p:cNvPr id="59" name="文本框 58"/>
            <p:cNvSpPr txBox="1"/>
            <p:nvPr/>
          </p:nvSpPr>
          <p:spPr>
            <a:xfrm>
              <a:off x="208202" y="3043101"/>
              <a:ext cx="987877"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0</a:t>
              </a:r>
              <a:r>
                <a:rPr lang="zh-CN" altLang="en-US" sz="1200" b="1" dirty="0" smtClean="0">
                  <a:solidFill>
                    <a:prstClr val="black"/>
                  </a:solidFill>
                  <a:latin typeface="微软雅黑" panose="020B0503020204020204" pitchFamily="34" charset="-122"/>
                  <a:ea typeface="微软雅黑" panose="020B0503020204020204" pitchFamily="34" charset="-122"/>
                </a:rPr>
                <a:t>岁投保</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60" name="等腰三角形 59"/>
            <p:cNvSpPr/>
            <p:nvPr/>
          </p:nvSpPr>
          <p:spPr>
            <a:xfrm>
              <a:off x="434942" y="2895877"/>
              <a:ext cx="250755" cy="160173"/>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62" name="文本框 61"/>
          <p:cNvSpPr txBox="1"/>
          <p:nvPr/>
        </p:nvSpPr>
        <p:spPr>
          <a:xfrm>
            <a:off x="1165269" y="3675502"/>
            <a:ext cx="4045636" cy="408623"/>
          </a:xfrm>
          <a:prstGeom prst="roundRect">
            <a:avLst/>
          </a:prstGeom>
          <a:solidFill>
            <a:schemeClr val="tx1">
              <a:lumMod val="50000"/>
              <a:lumOff val="50000"/>
            </a:schemeClr>
          </a:solidFill>
        </p:spPr>
        <p:txBody>
          <a:bodyPr wrap="square" rtlCol="0">
            <a:spAutoFit/>
          </a:bodyPr>
          <a:lstStyle/>
          <a:p>
            <a:pPr marL="285750" indent="-285750">
              <a:buFont typeface="Arial" panose="020B0604020202020204" pitchFamily="34" charset="0"/>
              <a:buChar char="•"/>
            </a:pPr>
            <a:r>
              <a:rPr lang="zh-CN" altLang="en-US" b="1" dirty="0" smtClean="0">
                <a:solidFill>
                  <a:prstClr val="white"/>
                </a:solidFill>
                <a:latin typeface="微软雅黑" panose="020B0503020204020204" pitchFamily="34" charset="-122"/>
                <a:ea typeface="微软雅黑" panose="020B0503020204020204" pitchFamily="34" charset="-122"/>
              </a:rPr>
              <a:t>情况</a:t>
            </a:r>
            <a:r>
              <a:rPr lang="en-US" altLang="zh-CN" b="1" dirty="0" smtClean="0">
                <a:solidFill>
                  <a:prstClr val="white"/>
                </a:solidFill>
                <a:latin typeface="微软雅黑" panose="020B0503020204020204" pitchFamily="34" charset="-122"/>
                <a:ea typeface="微软雅黑" panose="020B0503020204020204" pitchFamily="34" charset="-122"/>
              </a:rPr>
              <a:t>2</a:t>
            </a:r>
            <a:r>
              <a:rPr lang="zh-CN" altLang="en-US" b="1" dirty="0" smtClean="0">
                <a:solidFill>
                  <a:prstClr val="white"/>
                </a:solidFill>
                <a:latin typeface="微软雅黑" panose="020B0503020204020204" pitchFamily="34" charset="-122"/>
                <a:ea typeface="微软雅黑" panose="020B0503020204020204" pitchFamily="34" charset="-122"/>
              </a:rPr>
              <a:t>，</a:t>
            </a:r>
            <a:r>
              <a:rPr lang="en-US" altLang="zh-CN" b="1" dirty="0" smtClean="0">
                <a:solidFill>
                  <a:prstClr val="white"/>
                </a:solidFill>
                <a:latin typeface="微软雅黑" panose="020B0503020204020204" pitchFamily="34" charset="-122"/>
                <a:ea typeface="微软雅黑" panose="020B0503020204020204" pitchFamily="34" charset="-122"/>
              </a:rPr>
              <a:t>10</a:t>
            </a:r>
            <a:r>
              <a:rPr lang="zh-CN" altLang="en-US" b="1" dirty="0" smtClean="0">
                <a:solidFill>
                  <a:prstClr val="white"/>
                </a:solidFill>
                <a:latin typeface="微软雅黑" panose="020B0503020204020204" pitchFamily="34" charset="-122"/>
                <a:ea typeface="微软雅黑" panose="020B0503020204020204" pitchFamily="34" charset="-122"/>
              </a:rPr>
              <a:t>年交（以</a:t>
            </a:r>
            <a:r>
              <a:rPr lang="en-US" altLang="zh-CN" b="1" dirty="0" smtClean="0">
                <a:solidFill>
                  <a:prstClr val="white"/>
                </a:solidFill>
                <a:latin typeface="微软雅黑" panose="020B0503020204020204" pitchFamily="34" charset="-122"/>
                <a:ea typeface="微软雅黑" panose="020B0503020204020204" pitchFamily="34" charset="-122"/>
              </a:rPr>
              <a:t>0</a:t>
            </a:r>
            <a:r>
              <a:rPr lang="zh-CN" altLang="en-US" b="1" dirty="0" smtClean="0">
                <a:solidFill>
                  <a:prstClr val="white"/>
                </a:solidFill>
                <a:latin typeface="微软雅黑" panose="020B0503020204020204" pitchFamily="34" charset="-122"/>
                <a:ea typeface="微软雅黑" panose="020B0503020204020204" pitchFamily="34" charset="-122"/>
              </a:rPr>
              <a:t>岁为例）</a:t>
            </a:r>
            <a:endParaRPr lang="zh-CN" altLang="en-US" b="1" dirty="0">
              <a:solidFill>
                <a:prstClr val="white"/>
              </a:solidFill>
              <a:latin typeface="微软雅黑" panose="020B0503020204020204" pitchFamily="34" charset="-122"/>
              <a:ea typeface="微软雅黑" panose="020B0503020204020204" pitchFamily="34" charset="-122"/>
            </a:endParaRPr>
          </a:p>
        </p:txBody>
      </p:sp>
      <p:graphicFrame>
        <p:nvGraphicFramePr>
          <p:cNvPr id="4" name="对象 3"/>
          <p:cNvGraphicFramePr>
            <a:graphicFrameLocks noChangeAspect="1"/>
          </p:cNvGraphicFramePr>
          <p:nvPr/>
        </p:nvGraphicFramePr>
        <p:xfrm>
          <a:off x="8410575" y="19050"/>
          <a:ext cx="733425" cy="685800"/>
        </p:xfrm>
        <a:graphic>
          <a:graphicData uri="http://schemas.openxmlformats.org/presentationml/2006/ole">
            <mc:AlternateContent xmlns:mc="http://schemas.openxmlformats.org/markup-compatibility/2006">
              <mc:Choice xmlns:v="urn:schemas-microsoft-com:vml" Requires="v">
                <p:oleObj spid="_x0000_s3150" name="Acrobat Document" r:id="rId4" imgW="5667122" imgH="8019837" progId="AcroExch.Document.11">
                  <p:embed/>
                </p:oleObj>
              </mc:Choice>
              <mc:Fallback>
                <p:oleObj name="Acrobat Document" r:id="rId4" imgW="5667122" imgH="8019837" progId="AcroExch.Document.11">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10575" y="19050"/>
                        <a:ext cx="733425" cy="685800"/>
                      </a:xfrm>
                      <a:prstGeom prst="rect">
                        <a:avLst/>
                      </a:prstGeom>
                      <a:solidFill>
                        <a:srgbClr val="FFFFFF"/>
                      </a:solidFill>
                      <a:ln w="9525">
                        <a:solidFill>
                          <a:srgbClr val="000000"/>
                        </a:solidFill>
                        <a:miter lim="800000"/>
                        <a:headEnd/>
                        <a:tailEnd/>
                      </a:ln>
                    </p:spPr>
                  </p:pic>
                </p:oleObj>
              </mc:Fallback>
            </mc:AlternateContent>
          </a:graphicData>
        </a:graphic>
      </p:graphicFrame>
    </p:spTree>
    <p:extLst>
      <p:ext uri="{BB962C8B-B14F-4D97-AF65-F5344CB8AC3E}">
        <p14:creationId xmlns:p14="http://schemas.microsoft.com/office/powerpoint/2010/main" val="39721918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47575" y="87631"/>
            <a:ext cx="3347391" cy="584775"/>
          </a:xfrm>
          <a:prstGeom prst="rect">
            <a:avLst/>
          </a:prstGeom>
          <a:noFill/>
        </p:spPr>
        <p:txBody>
          <a:bodyPr wrap="none" rtlCol="0">
            <a:spAutoFit/>
          </a:bodyPr>
          <a:lstStyle/>
          <a:p>
            <a:r>
              <a:rPr lang="zh-CN" altLang="en-US" sz="3200" b="1" dirty="0" smtClean="0">
                <a:solidFill>
                  <a:prstClr val="black"/>
                </a:solidFill>
                <a:latin typeface="微软雅黑" panose="020B0503020204020204" pitchFamily="34" charset="-122"/>
                <a:ea typeface="微软雅黑" panose="020B0503020204020204" pitchFamily="34" charset="-122"/>
              </a:rPr>
              <a:t>金瑞</a:t>
            </a:r>
            <a:r>
              <a:rPr lang="zh-CN" altLang="en-US" sz="3200" b="1" dirty="0">
                <a:solidFill>
                  <a:prstClr val="black"/>
                </a:solidFill>
                <a:latin typeface="微软雅黑" panose="020B0503020204020204" pitchFamily="34" charset="-122"/>
                <a:ea typeface="微软雅黑" panose="020B0503020204020204" pitchFamily="34" charset="-122"/>
              </a:rPr>
              <a:t>人</a:t>
            </a:r>
            <a:r>
              <a:rPr lang="zh-CN" altLang="en-US" sz="3200" b="1">
                <a:solidFill>
                  <a:prstClr val="black"/>
                </a:solidFill>
                <a:latin typeface="微软雅黑" panose="020B0503020204020204" pitchFamily="34" charset="-122"/>
                <a:ea typeface="微软雅黑" panose="020B0503020204020204" pitchFamily="34" charset="-122"/>
              </a:rPr>
              <a:t>生</a:t>
            </a:r>
            <a:r>
              <a:rPr lang="zh-CN" altLang="en-US" sz="3200" b="1" smtClean="0">
                <a:solidFill>
                  <a:prstClr val="black"/>
                </a:solidFill>
                <a:latin typeface="微软雅黑" panose="020B0503020204020204" pitchFamily="34" charset="-122"/>
                <a:ea typeface="微软雅黑" panose="020B0503020204020204" pitchFamily="34" charset="-122"/>
              </a:rPr>
              <a:t>（</a:t>
            </a:r>
            <a:r>
              <a:rPr lang="en-US" altLang="zh-CN" sz="3200" b="1" dirty="0" smtClean="0">
                <a:solidFill>
                  <a:prstClr val="black"/>
                </a:solidFill>
                <a:latin typeface="微软雅黑" panose="020B0503020204020204" pitchFamily="34" charset="-122"/>
                <a:ea typeface="微软雅黑" panose="020B0503020204020204" pitchFamily="34" charset="-122"/>
              </a:rPr>
              <a:t>3/3</a:t>
            </a:r>
            <a:r>
              <a:rPr lang="zh-CN" altLang="en-US" sz="3200" b="1" dirty="0" smtClean="0">
                <a:solidFill>
                  <a:prstClr val="black"/>
                </a:solidFill>
                <a:latin typeface="微软雅黑" panose="020B0503020204020204" pitchFamily="34" charset="-122"/>
                <a:ea typeface="微软雅黑" panose="020B0503020204020204" pitchFamily="34" charset="-122"/>
              </a:rPr>
              <a:t>）</a:t>
            </a:r>
            <a:endParaRPr lang="zh-CN" altLang="en-US" sz="3200" b="1" dirty="0">
              <a:solidFill>
                <a:prstClr val="black"/>
              </a:solidFill>
              <a:latin typeface="微软雅黑" panose="020B0503020204020204" pitchFamily="34" charset="-122"/>
              <a:ea typeface="微软雅黑" panose="020B0503020204020204" pitchFamily="34" charset="-122"/>
            </a:endParaRPr>
          </a:p>
        </p:txBody>
      </p:sp>
      <p:cxnSp>
        <p:nvCxnSpPr>
          <p:cNvPr id="6" name="直接连接符 5"/>
          <p:cNvCxnSpPr/>
          <p:nvPr/>
        </p:nvCxnSpPr>
        <p:spPr>
          <a:xfrm>
            <a:off x="149767" y="713151"/>
            <a:ext cx="8728861" cy="0"/>
          </a:xfrm>
          <a:prstGeom prst="line">
            <a:avLst/>
          </a:prstGeom>
          <a:ln w="6350">
            <a:gradFill flip="none" rotWithShape="1">
              <a:gsLst>
                <a:gs pos="0">
                  <a:srgbClr val="FF6600"/>
                </a:gs>
                <a:gs pos="76000">
                  <a:srgbClr val="FF6600"/>
                </a:gs>
                <a:gs pos="100000">
                  <a:srgbClr val="FF6600">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149768" y="742962"/>
            <a:ext cx="8728861" cy="59371"/>
          </a:xfrm>
          <a:prstGeom prst="rect">
            <a:avLst/>
          </a:prstGeom>
          <a:gradFill flip="none" rotWithShape="1">
            <a:gsLst>
              <a:gs pos="76000">
                <a:srgbClr val="FF6600"/>
              </a:gs>
              <a:gs pos="0">
                <a:srgbClr val="FF6600"/>
              </a:gs>
              <a:gs pos="100000">
                <a:srgbClr val="FF66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33">
              <a:defRPr/>
            </a:pPr>
            <a:endParaRPr lang="zh-CN" altLang="en-US">
              <a:solidFill>
                <a:prstClr val="white"/>
              </a:solidFill>
              <a:latin typeface="Times New Roman" panose="02020603050405020304" pitchFamily="18" charset="0"/>
              <a:ea typeface="微软雅黑" panose="020B0503020204020204" pitchFamily="34" charset="-122"/>
            </a:endParaRPr>
          </a:p>
        </p:txBody>
      </p:sp>
      <p:graphicFrame>
        <p:nvGraphicFramePr>
          <p:cNvPr id="8" name="表格 7"/>
          <p:cNvGraphicFramePr>
            <a:graphicFrameLocks noGrp="1"/>
          </p:cNvGraphicFramePr>
          <p:nvPr>
            <p:extLst>
              <p:ext uri="{D42A27DB-BD31-4B8C-83A1-F6EECF244321}">
                <p14:modId xmlns:p14="http://schemas.microsoft.com/office/powerpoint/2010/main" val="3825544655"/>
              </p:ext>
            </p:extLst>
          </p:nvPr>
        </p:nvGraphicFramePr>
        <p:xfrm>
          <a:off x="-2" y="802342"/>
          <a:ext cx="9144004" cy="6054761"/>
        </p:xfrm>
        <a:graphic>
          <a:graphicData uri="http://schemas.openxmlformats.org/drawingml/2006/table">
            <a:tbl>
              <a:tblPr/>
              <a:tblGrid>
                <a:gridCol w="650562">
                  <a:extLst>
                    <a:ext uri="{9D8B030D-6E8A-4147-A177-3AD203B41FA5}">
                      <a16:colId xmlns:a16="http://schemas.microsoft.com/office/drawing/2014/main" xmlns="" val="20000"/>
                    </a:ext>
                  </a:extLst>
                </a:gridCol>
                <a:gridCol w="650562">
                  <a:extLst>
                    <a:ext uri="{9D8B030D-6E8A-4147-A177-3AD203B41FA5}">
                      <a16:colId xmlns:a16="http://schemas.microsoft.com/office/drawing/2014/main" xmlns="" val="20001"/>
                    </a:ext>
                  </a:extLst>
                </a:gridCol>
                <a:gridCol w="542136">
                  <a:extLst>
                    <a:ext uri="{9D8B030D-6E8A-4147-A177-3AD203B41FA5}">
                      <a16:colId xmlns:a16="http://schemas.microsoft.com/office/drawing/2014/main" xmlns="" val="20002"/>
                    </a:ext>
                  </a:extLst>
                </a:gridCol>
                <a:gridCol w="650562">
                  <a:extLst>
                    <a:ext uri="{9D8B030D-6E8A-4147-A177-3AD203B41FA5}">
                      <a16:colId xmlns:a16="http://schemas.microsoft.com/office/drawing/2014/main" xmlns="" val="20003"/>
                    </a:ext>
                  </a:extLst>
                </a:gridCol>
                <a:gridCol w="650562">
                  <a:extLst>
                    <a:ext uri="{9D8B030D-6E8A-4147-A177-3AD203B41FA5}">
                      <a16:colId xmlns:a16="http://schemas.microsoft.com/office/drawing/2014/main" xmlns="" val="20004"/>
                    </a:ext>
                  </a:extLst>
                </a:gridCol>
                <a:gridCol w="650562">
                  <a:extLst>
                    <a:ext uri="{9D8B030D-6E8A-4147-A177-3AD203B41FA5}">
                      <a16:colId xmlns:a16="http://schemas.microsoft.com/office/drawing/2014/main" xmlns="" val="20005"/>
                    </a:ext>
                  </a:extLst>
                </a:gridCol>
                <a:gridCol w="650562">
                  <a:extLst>
                    <a:ext uri="{9D8B030D-6E8A-4147-A177-3AD203B41FA5}">
                      <a16:colId xmlns:a16="http://schemas.microsoft.com/office/drawing/2014/main" xmlns="" val="20006"/>
                    </a:ext>
                  </a:extLst>
                </a:gridCol>
                <a:gridCol w="542136">
                  <a:extLst>
                    <a:ext uri="{9D8B030D-6E8A-4147-A177-3AD203B41FA5}">
                      <a16:colId xmlns:a16="http://schemas.microsoft.com/office/drawing/2014/main" xmlns="" val="20007"/>
                    </a:ext>
                  </a:extLst>
                </a:gridCol>
                <a:gridCol w="614418">
                  <a:extLst>
                    <a:ext uri="{9D8B030D-6E8A-4147-A177-3AD203B41FA5}">
                      <a16:colId xmlns:a16="http://schemas.microsoft.com/office/drawing/2014/main" xmlns="" val="20008"/>
                    </a:ext>
                  </a:extLst>
                </a:gridCol>
                <a:gridCol w="614418">
                  <a:extLst>
                    <a:ext uri="{9D8B030D-6E8A-4147-A177-3AD203B41FA5}">
                      <a16:colId xmlns:a16="http://schemas.microsoft.com/office/drawing/2014/main" xmlns="" val="20009"/>
                    </a:ext>
                  </a:extLst>
                </a:gridCol>
                <a:gridCol w="614418">
                  <a:extLst>
                    <a:ext uri="{9D8B030D-6E8A-4147-A177-3AD203B41FA5}">
                      <a16:colId xmlns:a16="http://schemas.microsoft.com/office/drawing/2014/main" xmlns="" val="20010"/>
                    </a:ext>
                  </a:extLst>
                </a:gridCol>
                <a:gridCol w="433708">
                  <a:extLst>
                    <a:ext uri="{9D8B030D-6E8A-4147-A177-3AD203B41FA5}">
                      <a16:colId xmlns:a16="http://schemas.microsoft.com/office/drawing/2014/main" xmlns="" val="20011"/>
                    </a:ext>
                  </a:extLst>
                </a:gridCol>
                <a:gridCol w="650562">
                  <a:extLst>
                    <a:ext uri="{9D8B030D-6E8A-4147-A177-3AD203B41FA5}">
                      <a16:colId xmlns:a16="http://schemas.microsoft.com/office/drawing/2014/main" xmlns="" val="20012"/>
                    </a:ext>
                  </a:extLst>
                </a:gridCol>
                <a:gridCol w="614418">
                  <a:extLst>
                    <a:ext uri="{9D8B030D-6E8A-4147-A177-3AD203B41FA5}">
                      <a16:colId xmlns:a16="http://schemas.microsoft.com/office/drawing/2014/main" xmlns="" val="20013"/>
                    </a:ext>
                  </a:extLst>
                </a:gridCol>
                <a:gridCol w="614418">
                  <a:extLst>
                    <a:ext uri="{9D8B030D-6E8A-4147-A177-3AD203B41FA5}">
                      <a16:colId xmlns:a16="http://schemas.microsoft.com/office/drawing/2014/main" xmlns="" val="20014"/>
                    </a:ext>
                  </a:extLst>
                </a:gridCol>
              </a:tblGrid>
              <a:tr h="208895">
                <a:tc rowSpan="2">
                  <a:txBody>
                    <a:bodyPr/>
                    <a:lstStyle/>
                    <a:p>
                      <a:pPr algn="ctr" fontAlgn="ct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保单年度</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rowSpan="2">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期交保险费</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rowSpan="2">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累计交纳</a:t>
                      </a:r>
                      <a:br>
                        <a:rPr lang="zh-CN" altLang="en-US" sz="900" b="1" i="0" u="none" strike="noStrike">
                          <a:solidFill>
                            <a:srgbClr val="333333"/>
                          </a:solidFill>
                          <a:effectLst/>
                          <a:latin typeface="微软雅黑" panose="020B0503020204020204" pitchFamily="34" charset="-122"/>
                          <a:ea typeface="微软雅黑" panose="020B0503020204020204" pitchFamily="34" charset="-122"/>
                        </a:rPr>
                      </a:b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保险费</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rowSpan="2">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当年生存金</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gridSpan="3">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中</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hMerge="1">
                  <a:txBody>
                    <a:bodyPr/>
                    <a:lstStyle/>
                    <a:p>
                      <a:endParaRPr lang="zh-CN" altLang="en-US"/>
                    </a:p>
                  </a:txBody>
                  <a:tcPr/>
                </a:tc>
                <a:tc hMerge="1">
                  <a:txBody>
                    <a:bodyPr/>
                    <a:lstStyle/>
                    <a:p>
                      <a:endParaRPr lang="zh-CN" altLang="en-US"/>
                    </a:p>
                  </a:txBody>
                  <a:tcPr/>
                </a:tc>
                <a:tc rowSpan="2">
                  <a:txBody>
                    <a:bodyPr/>
                    <a:lstStyle/>
                    <a:p>
                      <a:pPr algn="ctr" fontAlgn="ct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现金价值</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gridSpan="4">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中</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rowSpan="2">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生存总利益</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rowSpan="2">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意外身故</a:t>
                      </a:r>
                      <a:br>
                        <a:rPr lang="zh-CN" altLang="en-US" sz="900" b="1" i="0" u="none" strike="noStrike">
                          <a:solidFill>
                            <a:srgbClr val="333333"/>
                          </a:solidFill>
                          <a:effectLst/>
                          <a:latin typeface="微软雅黑" panose="020B0503020204020204" pitchFamily="34" charset="-122"/>
                          <a:ea typeface="微软雅黑" panose="020B0503020204020204" pitchFamily="34" charset="-122"/>
                        </a:rPr>
                      </a:b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总利益</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rowSpan="2">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疾病身故</a:t>
                      </a:r>
                      <a:br>
                        <a:rPr lang="zh-CN" altLang="en-US" sz="900" b="1" i="0" u="none" strike="noStrike">
                          <a:solidFill>
                            <a:srgbClr val="333333"/>
                          </a:solidFill>
                          <a:effectLst/>
                          <a:latin typeface="微软雅黑" panose="020B0503020204020204" pitchFamily="34" charset="-122"/>
                          <a:ea typeface="微软雅黑" panose="020B0503020204020204" pitchFamily="34" charset="-122"/>
                        </a:rPr>
                      </a:b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总利益</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extLst>
                  <a:ext uri="{0D108BD9-81ED-4DB2-BD59-A6C34878D82A}">
                    <a16:rowId xmlns:a16="http://schemas.microsoft.com/office/drawing/2014/main" xmlns="" val="10000"/>
                  </a:ext>
                </a:extLst>
              </a:tr>
              <a:tr h="414596">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a:txBody>
                    <a:bodyPr/>
                    <a:lstStyle/>
                    <a:p>
                      <a:pPr algn="ctr" fontAlgn="ct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当年转入</a:t>
                      </a:r>
                      <a:br>
                        <a:rPr lang="zh-CN" altLang="en-US" sz="900" b="1" i="0" u="none" strike="noStrike">
                          <a:solidFill>
                            <a:srgbClr val="333333"/>
                          </a:solidFill>
                          <a:effectLst/>
                          <a:latin typeface="微软雅黑" panose="020B0503020204020204" pitchFamily="34" charset="-122"/>
                          <a:ea typeface="微软雅黑" panose="020B0503020204020204" pitchFamily="34" charset="-122"/>
                        </a:rPr>
                      </a:br>
                      <a:r>
                        <a:rPr lang="zh-CN" altLang="en-US" sz="900" b="1" i="0" u="none" strike="noStrike">
                          <a:solidFill>
                            <a:srgbClr val="333333"/>
                          </a:solidFill>
                          <a:effectLst/>
                          <a:latin typeface="微软雅黑" panose="020B0503020204020204" pitchFamily="34" charset="-122"/>
                          <a:ea typeface="微软雅黑" panose="020B0503020204020204" pitchFamily="34" charset="-122"/>
                        </a:rPr>
                        <a:t>万能保险费</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a:txBody>
                    <a:bodyPr/>
                    <a:lstStyle/>
                    <a:p>
                      <a:pPr algn="ctr" fontAlgn="ct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累计转入</a:t>
                      </a:r>
                      <a:b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b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万能</a:t>
                      </a:r>
                      <a:r>
                        <a:rPr lang="zh-CN" altLang="en-US" sz="900" b="1" i="0" u="none" strike="noStrike" dirty="0" smtClean="0">
                          <a:solidFill>
                            <a:srgbClr val="333333"/>
                          </a:solidFill>
                          <a:effectLst/>
                          <a:latin typeface="微软雅黑" panose="020B0503020204020204" pitchFamily="34" charset="-122"/>
                          <a:ea typeface="微软雅黑" panose="020B0503020204020204" pitchFamily="34" charset="-122"/>
                        </a:rPr>
                        <a:t>保</a:t>
                      </a:r>
                      <a:r>
                        <a:rPr lang="en-US" altLang="zh-CN" sz="900" b="1" i="0" u="none" strike="noStrike" dirty="0" smtClean="0">
                          <a:solidFill>
                            <a:srgbClr val="333333"/>
                          </a:solidFill>
                          <a:effectLst/>
                          <a:latin typeface="微软雅黑" panose="020B0503020204020204" pitchFamily="34" charset="-122"/>
                          <a:ea typeface="微软雅黑" panose="020B0503020204020204" pitchFamily="34" charset="-122"/>
                        </a:rPr>
                        <a:t>·</a:t>
                      </a:r>
                      <a:r>
                        <a:rPr lang="zh-CN" altLang="en-US" sz="900" b="1" i="0" u="none" strike="noStrike" dirty="0" smtClean="0">
                          <a:solidFill>
                            <a:srgbClr val="333333"/>
                          </a:solidFill>
                          <a:effectLst/>
                          <a:latin typeface="微软雅黑" panose="020B0503020204020204" pitchFamily="34" charset="-122"/>
                          <a:ea typeface="微软雅黑" panose="020B0503020204020204" pitchFamily="34" charset="-122"/>
                        </a:rPr>
                        <a:t>险</a:t>
                      </a: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费</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a:txBody>
                    <a:bodyPr/>
                    <a:lstStyle/>
                    <a:p>
                      <a:pPr algn="ctr" fontAlgn="ctr"/>
                      <a:r>
                        <a:rPr lang="zh-CN" altLang="en-US" sz="900" b="1" i="0" u="none" strike="noStrike" dirty="0">
                          <a:solidFill>
                            <a:srgbClr val="333333"/>
                          </a:solidFill>
                          <a:effectLst/>
                          <a:latin typeface="微软雅黑" panose="020B0503020204020204" pitchFamily="34" charset="-122"/>
                          <a:ea typeface="微软雅黑" panose="020B0503020204020204" pitchFamily="34" charset="-122"/>
                        </a:rPr>
                        <a:t>当年进入万能账户价值</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vMerge="1">
                  <a:txBody>
                    <a:bodyPr/>
                    <a:lstStyle/>
                    <a:p>
                      <a:endParaRPr lang="zh-CN" altLang="en-US"/>
                    </a:p>
                  </a:txBody>
                  <a:tcPr/>
                </a:tc>
                <a:tc>
                  <a:txBody>
                    <a:bodyPr/>
                    <a:lstStyle/>
                    <a:p>
                      <a:pPr algn="ctr" fontAlgn="ctr"/>
                      <a:r>
                        <a:rPr lang="zh-CN" altLang="en-US" sz="900" b="1" i="0" u="none" strike="noStrike" dirty="0">
                          <a:solidFill>
                            <a:srgbClr val="000000"/>
                          </a:solidFill>
                          <a:effectLst/>
                          <a:latin typeface="微软雅黑" panose="020B0503020204020204" pitchFamily="34" charset="-122"/>
                          <a:ea typeface="微软雅黑" panose="020B0503020204020204" pitchFamily="34" charset="-122"/>
                        </a:rPr>
                        <a:t>万能账</a:t>
                      </a:r>
                      <a:br>
                        <a:rPr lang="zh-CN" altLang="en-US" sz="900" b="1" i="0" u="none" strike="noStrike" dirty="0">
                          <a:solidFill>
                            <a:srgbClr val="000000"/>
                          </a:solidFill>
                          <a:effectLst/>
                          <a:latin typeface="微软雅黑" panose="020B0503020204020204" pitchFamily="34" charset="-122"/>
                          <a:ea typeface="微软雅黑" panose="020B0503020204020204" pitchFamily="34" charset="-122"/>
                        </a:rPr>
                      </a:br>
                      <a:r>
                        <a:rPr lang="zh-CN" altLang="en-US" sz="900" b="1" i="0" u="none" strike="noStrike" dirty="0">
                          <a:solidFill>
                            <a:srgbClr val="000000"/>
                          </a:solidFill>
                          <a:effectLst/>
                          <a:latin typeface="微软雅黑" panose="020B0503020204020204" pitchFamily="34" charset="-122"/>
                          <a:ea typeface="微软雅黑" panose="020B0503020204020204" pitchFamily="34" charset="-122"/>
                        </a:rPr>
                        <a:t>户价值</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a:txBody>
                    <a:bodyPr/>
                    <a:lstStyle/>
                    <a:p>
                      <a:pPr algn="ctr" fontAlgn="ctr"/>
                      <a:r>
                        <a:rPr lang="zh-CN" altLang="en-US" sz="900" b="1" i="0" u="none" strike="noStrike">
                          <a:solidFill>
                            <a:srgbClr val="000000"/>
                          </a:solidFill>
                          <a:effectLst/>
                          <a:latin typeface="微软雅黑" panose="020B0503020204020204" pitchFamily="34" charset="-122"/>
                          <a:ea typeface="微软雅黑" panose="020B0503020204020204" pitchFamily="34" charset="-122"/>
                        </a:rPr>
                        <a:t>万能身</a:t>
                      </a:r>
                      <a:br>
                        <a:rPr lang="zh-CN" altLang="en-US" sz="900" b="1" i="0" u="none" strike="noStrike">
                          <a:solidFill>
                            <a:srgbClr val="000000"/>
                          </a:solidFill>
                          <a:effectLst/>
                          <a:latin typeface="微软雅黑" panose="020B0503020204020204" pitchFamily="34" charset="-122"/>
                          <a:ea typeface="微软雅黑" panose="020B0503020204020204" pitchFamily="34" charset="-122"/>
                        </a:rPr>
                      </a:br>
                      <a:r>
                        <a:rPr lang="zh-CN" altLang="en-US" sz="900" b="1" i="0" u="none" strike="noStrike">
                          <a:solidFill>
                            <a:srgbClr val="000000"/>
                          </a:solidFill>
                          <a:effectLst/>
                          <a:latin typeface="微软雅黑" panose="020B0503020204020204" pitchFamily="34" charset="-122"/>
                          <a:ea typeface="微软雅黑" panose="020B0503020204020204" pitchFamily="34" charset="-122"/>
                        </a:rPr>
                        <a:t>故保险金</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a:txBody>
                    <a:bodyPr/>
                    <a:lstStyle/>
                    <a:p>
                      <a:pPr algn="ctr" fontAlgn="ctr"/>
                      <a:r>
                        <a:rPr lang="zh-CN" altLang="en-US" sz="900" b="1" i="0" u="none" strike="noStrike">
                          <a:solidFill>
                            <a:srgbClr val="000000"/>
                          </a:solidFill>
                          <a:effectLst/>
                          <a:latin typeface="微软雅黑" panose="020B0503020204020204" pitchFamily="34" charset="-122"/>
                          <a:ea typeface="微软雅黑" panose="020B0503020204020204" pitchFamily="34" charset="-122"/>
                        </a:rPr>
                        <a:t>万能账户</a:t>
                      </a:r>
                      <a:br>
                        <a:rPr lang="zh-CN" altLang="en-US" sz="900" b="1" i="0" u="none" strike="noStrike">
                          <a:solidFill>
                            <a:srgbClr val="000000"/>
                          </a:solidFill>
                          <a:effectLst/>
                          <a:latin typeface="微软雅黑" panose="020B0503020204020204" pitchFamily="34" charset="-122"/>
                          <a:ea typeface="微软雅黑" panose="020B0503020204020204" pitchFamily="34" charset="-122"/>
                        </a:rPr>
                      </a:br>
                      <a:r>
                        <a:rPr lang="zh-CN" altLang="en-US" sz="900" b="1" i="0" u="none" strike="noStrike">
                          <a:solidFill>
                            <a:srgbClr val="000000"/>
                          </a:solidFill>
                          <a:effectLst/>
                          <a:latin typeface="微软雅黑" panose="020B0503020204020204" pitchFamily="34" charset="-122"/>
                          <a:ea typeface="微软雅黑" panose="020B0503020204020204" pitchFamily="34" charset="-122"/>
                        </a:rPr>
                        <a:t>现金价值</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a:txBody>
                    <a:bodyPr/>
                    <a:lstStyle/>
                    <a:p>
                      <a:pPr algn="ctr" fontAlgn="ctr"/>
                      <a:r>
                        <a:rPr lang="zh-CN" altLang="en-US" sz="900" b="1" i="0" u="none" strike="noStrike">
                          <a:solidFill>
                            <a:srgbClr val="000000"/>
                          </a:solidFill>
                          <a:effectLst/>
                          <a:latin typeface="微软雅黑" panose="020B0503020204020204" pitchFamily="34" charset="-122"/>
                          <a:ea typeface="微软雅黑" panose="020B0503020204020204" pitchFamily="34" charset="-122"/>
                        </a:rPr>
                        <a:t>万能退</a:t>
                      </a:r>
                      <a:br>
                        <a:rPr lang="zh-CN" altLang="en-US" sz="900" b="1" i="0" u="none" strike="noStrike">
                          <a:solidFill>
                            <a:srgbClr val="000000"/>
                          </a:solidFill>
                          <a:effectLst/>
                          <a:latin typeface="微软雅黑" panose="020B0503020204020204" pitchFamily="34" charset="-122"/>
                          <a:ea typeface="微软雅黑" panose="020B0503020204020204" pitchFamily="34" charset="-122"/>
                        </a:rPr>
                      </a:br>
                      <a:r>
                        <a:rPr lang="zh-CN" altLang="en-US" sz="900" b="1" i="0" u="none" strike="noStrike">
                          <a:solidFill>
                            <a:srgbClr val="000000"/>
                          </a:solidFill>
                          <a:effectLst/>
                          <a:latin typeface="微软雅黑" panose="020B0503020204020204" pitchFamily="34" charset="-122"/>
                          <a:ea typeface="微软雅黑" panose="020B0503020204020204" pitchFamily="34" charset="-122"/>
                        </a:rPr>
                        <a:t>保费用</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9646"/>
                    </a:solidFill>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extLst>
                  <a:ext uri="{0D108BD9-81ED-4DB2-BD59-A6C34878D82A}">
                    <a16:rowId xmlns:a16="http://schemas.microsoft.com/office/drawing/2014/main" xmlns="" val="10001"/>
                  </a:ext>
                </a:extLst>
              </a:tr>
              <a:tr h="20889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100000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98</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58704</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99</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58803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100103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100103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20889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100000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148419</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107</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107</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105</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148524</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200107</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200107</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20889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100000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249611</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112</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112</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111</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249722</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300112</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300112</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20889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263329</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117</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117</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116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263445</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300117</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300117</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r h="20889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50000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50000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50000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49500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227805</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49623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123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49126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496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276931</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300123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300123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6"/>
                  </a:ext>
                </a:extLst>
              </a:tr>
              <a:tr h="20889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50000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50000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100000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50000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190319</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101902</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51902</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101902</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292222</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351902</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351902</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7"/>
                  </a:ext>
                </a:extLst>
              </a:tr>
              <a:tr h="20889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22636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22636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122636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22910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178126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129494</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106584</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129494</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307619</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406584</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406584</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8"/>
                  </a:ext>
                </a:extLst>
              </a:tr>
              <a:tr h="20889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22636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22636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145273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22636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165253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158079</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135443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158079</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323332</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435443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435443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9"/>
                  </a:ext>
                </a:extLst>
              </a:tr>
              <a:tr h="20889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9</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22636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22636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167909</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22636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151679</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187978</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165341</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187978</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339656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465341</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465341</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0"/>
                  </a:ext>
                </a:extLst>
              </a:tr>
              <a:tr h="20889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22636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22636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190546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22636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146955</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219250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196613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219250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366205</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496613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496613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1"/>
                  </a:ext>
                </a:extLst>
              </a:tr>
              <a:tr h="20889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15</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75455</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75455</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356546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74926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75455</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450816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375889</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450816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450816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675889</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675889</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2"/>
                  </a:ext>
                </a:extLst>
              </a:tr>
              <a:tr h="20889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356546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755</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472281</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471526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472281</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472281</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471526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471526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3"/>
                  </a:ext>
                </a:extLst>
              </a:tr>
              <a:tr h="20889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18</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356546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516670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516670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516670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516670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516670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516670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4"/>
                  </a:ext>
                </a:extLst>
              </a:tr>
              <a:tr h="20889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19</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356546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540406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540406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540406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540406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540406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540406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5"/>
                  </a:ext>
                </a:extLst>
              </a:tr>
              <a:tr h="20889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356546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565232</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565232</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565232</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565232</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565232</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565232</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6"/>
                  </a:ext>
                </a:extLst>
              </a:tr>
              <a:tr h="20889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21</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356546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591199</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591199</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591199</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591199</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591199</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591199</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7"/>
                  </a:ext>
                </a:extLst>
              </a:tr>
              <a:tr h="208895">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22</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356546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618358</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618358</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618358</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618358</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618358</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618358</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8"/>
                  </a:ext>
                </a:extLst>
              </a:tr>
              <a:tr h="20889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30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356546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885715</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885715</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885715</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885715</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885715</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885715</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9"/>
                  </a:ext>
                </a:extLst>
              </a:tr>
              <a:tr h="20889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40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356546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1387908</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1387908</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1387908</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1387908</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1387908</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1387908</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20"/>
                  </a:ext>
                </a:extLst>
              </a:tr>
              <a:tr h="20889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50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356546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2174843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2174843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2174843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2174843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2174843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2174843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21"/>
                  </a:ext>
                </a:extLst>
              </a:tr>
              <a:tr h="20889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60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356546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3407963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3407963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3407963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3407963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3407963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3407963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22"/>
                  </a:ext>
                </a:extLst>
              </a:tr>
              <a:tr h="20889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70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356546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5340253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5340253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5340253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5340253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5340253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5340253</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23"/>
                  </a:ext>
                </a:extLst>
              </a:tr>
              <a:tr h="20889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80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356546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8368138</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8368138</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8368138</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8368138</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8368138</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8368138</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24"/>
                  </a:ext>
                </a:extLst>
              </a:tr>
              <a:tr h="20889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90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356546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13112811</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13112811</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13112811</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13112811</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13112811</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13112811</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25"/>
                  </a:ext>
                </a:extLst>
              </a:tr>
              <a:tr h="20889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356546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20547680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20547680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20547680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20547680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20547680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20547680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26"/>
                  </a:ext>
                </a:extLst>
              </a:tr>
              <a:tr h="208895">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105</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300100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356546</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25721500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25721500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25721500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25721500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a:solidFill>
                            <a:srgbClr val="000000"/>
                          </a:solidFill>
                          <a:effectLst/>
                          <a:latin typeface="微软雅黑" panose="020B0503020204020204" pitchFamily="34" charset="-122"/>
                          <a:ea typeface="微软雅黑" panose="020B0503020204020204" pitchFamily="34" charset="-122"/>
                        </a:rPr>
                        <a:t>25721500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900" b="0" i="0" u="none" strike="noStrike" dirty="0">
                          <a:solidFill>
                            <a:srgbClr val="000000"/>
                          </a:solidFill>
                          <a:effectLst/>
                          <a:latin typeface="微软雅黑" panose="020B0503020204020204" pitchFamily="34" charset="-122"/>
                          <a:ea typeface="微软雅黑" panose="020B0503020204020204" pitchFamily="34" charset="-122"/>
                        </a:rPr>
                        <a:t>25721500</a:t>
                      </a:r>
                    </a:p>
                  </a:txBody>
                  <a:tcPr marL="2130" marR="2130" marT="21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27"/>
                  </a:ext>
                </a:extLst>
              </a:tr>
            </a:tbl>
          </a:graphicData>
        </a:graphic>
      </p:graphicFrame>
    </p:spTree>
    <p:extLst>
      <p:ext uri="{BB962C8B-B14F-4D97-AF65-F5344CB8AC3E}">
        <p14:creationId xmlns:p14="http://schemas.microsoft.com/office/powerpoint/2010/main" val="26257452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49767" y="84571"/>
            <a:ext cx="3347391" cy="584775"/>
          </a:xfrm>
          <a:prstGeom prst="rect">
            <a:avLst/>
          </a:prstGeom>
          <a:noFill/>
        </p:spPr>
        <p:txBody>
          <a:bodyPr wrap="none" rtlCol="0">
            <a:spAutoFit/>
          </a:bodyPr>
          <a:lstStyle/>
          <a:p>
            <a:r>
              <a:rPr lang="zh-CN" altLang="en-US" sz="3200" b="1" dirty="0" smtClean="0">
                <a:solidFill>
                  <a:prstClr val="black"/>
                </a:solidFill>
                <a:latin typeface="微软雅黑" panose="020B0503020204020204" pitchFamily="34" charset="-122"/>
                <a:ea typeface="微软雅黑" panose="020B0503020204020204" pitchFamily="34" charset="-122"/>
              </a:rPr>
              <a:t>丰盈年年（</a:t>
            </a:r>
            <a:r>
              <a:rPr lang="en-US" altLang="zh-CN" sz="3200" b="1" dirty="0" smtClean="0">
                <a:solidFill>
                  <a:prstClr val="black"/>
                </a:solidFill>
                <a:latin typeface="微软雅黑" panose="020B0503020204020204" pitchFamily="34" charset="-122"/>
                <a:ea typeface="微软雅黑" panose="020B0503020204020204" pitchFamily="34" charset="-122"/>
              </a:rPr>
              <a:t>1/2</a:t>
            </a:r>
            <a:r>
              <a:rPr lang="zh-CN" altLang="en-US" sz="3200" b="1" dirty="0" smtClean="0">
                <a:solidFill>
                  <a:prstClr val="black"/>
                </a:solidFill>
                <a:latin typeface="微软雅黑" panose="020B0503020204020204" pitchFamily="34" charset="-122"/>
                <a:ea typeface="微软雅黑" panose="020B0503020204020204" pitchFamily="34" charset="-122"/>
              </a:rPr>
              <a:t>）</a:t>
            </a:r>
            <a:endParaRPr lang="zh-CN" altLang="en-US" sz="3200" b="1" dirty="0">
              <a:solidFill>
                <a:prstClr val="black"/>
              </a:solidFill>
              <a:latin typeface="微软雅黑" panose="020B0503020204020204" pitchFamily="34" charset="-122"/>
              <a:ea typeface="微软雅黑" panose="020B0503020204020204" pitchFamily="34" charset="-122"/>
            </a:endParaRPr>
          </a:p>
        </p:txBody>
      </p:sp>
      <p:cxnSp>
        <p:nvCxnSpPr>
          <p:cNvPr id="40" name="直接连接符 39"/>
          <p:cNvCxnSpPr/>
          <p:nvPr/>
        </p:nvCxnSpPr>
        <p:spPr>
          <a:xfrm>
            <a:off x="149767" y="713151"/>
            <a:ext cx="8728861" cy="0"/>
          </a:xfrm>
          <a:prstGeom prst="line">
            <a:avLst/>
          </a:prstGeom>
          <a:ln w="6350">
            <a:gradFill flip="none" rotWithShape="1">
              <a:gsLst>
                <a:gs pos="0">
                  <a:srgbClr val="FF6600"/>
                </a:gs>
                <a:gs pos="76000">
                  <a:srgbClr val="FF6600"/>
                </a:gs>
                <a:gs pos="100000">
                  <a:srgbClr val="FF6600">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149768" y="742962"/>
            <a:ext cx="8728861" cy="59371"/>
          </a:xfrm>
          <a:prstGeom prst="rect">
            <a:avLst/>
          </a:prstGeom>
          <a:gradFill flip="none" rotWithShape="1">
            <a:gsLst>
              <a:gs pos="76000">
                <a:srgbClr val="FF6600"/>
              </a:gs>
              <a:gs pos="0">
                <a:srgbClr val="FF6600"/>
              </a:gs>
              <a:gs pos="100000">
                <a:srgbClr val="FF66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33">
              <a:defRPr/>
            </a:pPr>
            <a:endParaRPr lang="zh-CN" altLang="en-US">
              <a:solidFill>
                <a:prstClr val="white"/>
              </a:solidFill>
              <a:latin typeface="Times New Roman" panose="02020603050405020304" pitchFamily="18" charset="0"/>
              <a:ea typeface="微软雅黑" panose="020B0503020204020204" pitchFamily="34" charset="-122"/>
            </a:endParaRPr>
          </a:p>
        </p:txBody>
      </p:sp>
      <p:graphicFrame>
        <p:nvGraphicFramePr>
          <p:cNvPr id="57" name="表格 56"/>
          <p:cNvGraphicFramePr>
            <a:graphicFrameLocks noGrp="1"/>
          </p:cNvGraphicFramePr>
          <p:nvPr>
            <p:extLst>
              <p:ext uri="{D42A27DB-BD31-4B8C-83A1-F6EECF244321}">
                <p14:modId xmlns:p14="http://schemas.microsoft.com/office/powerpoint/2010/main" val="2775333665"/>
              </p:ext>
            </p:extLst>
          </p:nvPr>
        </p:nvGraphicFramePr>
        <p:xfrm>
          <a:off x="323528" y="1052740"/>
          <a:ext cx="8496944" cy="4824532"/>
        </p:xfrm>
        <a:graphic>
          <a:graphicData uri="http://schemas.openxmlformats.org/drawingml/2006/table">
            <a:tbl>
              <a:tblPr/>
              <a:tblGrid>
                <a:gridCol w="1717000">
                  <a:extLst>
                    <a:ext uri="{9D8B030D-6E8A-4147-A177-3AD203B41FA5}">
                      <a16:colId xmlns:a16="http://schemas.microsoft.com/office/drawing/2014/main" xmlns="" val="20000"/>
                    </a:ext>
                  </a:extLst>
                </a:gridCol>
                <a:gridCol w="6779944">
                  <a:extLst>
                    <a:ext uri="{9D8B030D-6E8A-4147-A177-3AD203B41FA5}">
                      <a16:colId xmlns:a16="http://schemas.microsoft.com/office/drawing/2014/main" xmlns="" val="20001"/>
                    </a:ext>
                  </a:extLst>
                </a:gridCol>
              </a:tblGrid>
              <a:tr h="636817">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500" b="1" i="0" u="none" strike="noStrike" dirty="0">
                          <a:solidFill>
                            <a:schemeClr val="bg1"/>
                          </a:solidFill>
                          <a:effectLst/>
                          <a:latin typeface="微软雅黑" pitchFamily="34" charset="-122"/>
                          <a:ea typeface="微软雅黑" pitchFamily="34" charset="-122"/>
                        </a:rPr>
                        <a:t>产品类型</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0" indent="0" algn="ctr" fontAlgn="ctr">
                        <a:buFont typeface="Wingdings" pitchFamily="2" charset="2"/>
                        <a:buNone/>
                      </a:pPr>
                      <a:r>
                        <a:rPr lang="zh-CN" altLang="en-US" sz="1600" b="1" i="0" u="none" strike="noStrike" dirty="0" smtClean="0">
                          <a:solidFill>
                            <a:schemeClr val="bg1"/>
                          </a:solidFill>
                          <a:effectLst/>
                          <a:latin typeface="微软雅黑" pitchFamily="34" charset="-122"/>
                          <a:ea typeface="微软雅黑" pitchFamily="34" charset="-122"/>
                        </a:rPr>
                        <a:t>丰盈年年</a:t>
                      </a:r>
                      <a:endParaRPr lang="zh-CN" altLang="en-US" sz="1600" b="1" i="0" u="none" strike="noStrike" dirty="0">
                        <a:solidFill>
                          <a:schemeClr val="bg1"/>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extLst>
                  <a:ext uri="{0D108BD9-81ED-4DB2-BD59-A6C34878D82A}">
                    <a16:rowId xmlns:a16="http://schemas.microsoft.com/office/drawing/2014/main" xmlns="" val="10000"/>
                  </a:ext>
                </a:extLst>
              </a:tr>
              <a:tr h="598245">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500" b="1" i="0" u="none" strike="noStrike" dirty="0">
                          <a:solidFill>
                            <a:schemeClr val="bg1"/>
                          </a:solidFill>
                          <a:effectLst/>
                          <a:latin typeface="微软雅黑" pitchFamily="34" charset="-122"/>
                          <a:ea typeface="微软雅黑" pitchFamily="34" charset="-122"/>
                        </a:rPr>
                        <a:t>投保年龄</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171450" indent="-171450" algn="l" fontAlgn="ctr">
                        <a:buFont typeface="Wingdings" pitchFamily="2" charset="2"/>
                        <a:buChar char="n"/>
                      </a:pPr>
                      <a:r>
                        <a:rPr lang="en-US" altLang="zh-CN" sz="1500" b="1" i="0" u="none" strike="noStrike" dirty="0" smtClean="0">
                          <a:solidFill>
                            <a:srgbClr val="000000"/>
                          </a:solidFill>
                          <a:effectLst/>
                          <a:latin typeface="微软雅黑" pitchFamily="34" charset="-122"/>
                          <a:ea typeface="微软雅黑" pitchFamily="34" charset="-122"/>
                        </a:rPr>
                        <a:t>0—55</a:t>
                      </a:r>
                      <a:r>
                        <a:rPr lang="zh-CN" altLang="en-US" sz="1500" b="1" i="0" u="none" strike="noStrike" dirty="0" smtClean="0">
                          <a:solidFill>
                            <a:srgbClr val="000000"/>
                          </a:solidFill>
                          <a:effectLst/>
                          <a:latin typeface="微软雅黑" pitchFamily="34" charset="-122"/>
                          <a:ea typeface="微软雅黑" pitchFamily="34" charset="-122"/>
                        </a:rPr>
                        <a:t>岁</a:t>
                      </a: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extLst>
                  <a:ext uri="{0D108BD9-81ED-4DB2-BD59-A6C34878D82A}">
                    <a16:rowId xmlns:a16="http://schemas.microsoft.com/office/drawing/2014/main" xmlns="" val="10001"/>
                  </a:ext>
                </a:extLst>
              </a:tr>
              <a:tr h="598245">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500" b="1" i="0" u="none" strike="noStrike" dirty="0">
                          <a:solidFill>
                            <a:schemeClr val="bg1"/>
                          </a:solidFill>
                          <a:effectLst/>
                          <a:latin typeface="微软雅黑" pitchFamily="34" charset="-122"/>
                          <a:ea typeface="微软雅黑" pitchFamily="34" charset="-122"/>
                        </a:rPr>
                        <a:t>交费期</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171450" indent="-171450" algn="l" fontAlgn="ctr">
                        <a:buFont typeface="Wingdings" pitchFamily="2" charset="2"/>
                        <a:buChar char="n"/>
                      </a:pPr>
                      <a:r>
                        <a:rPr lang="en-US" altLang="zh-CN" sz="1500" b="1" i="0" u="none" strike="noStrike" dirty="0" smtClean="0">
                          <a:solidFill>
                            <a:srgbClr val="000000"/>
                          </a:solidFill>
                          <a:effectLst/>
                          <a:latin typeface="微软雅黑" pitchFamily="34" charset="-122"/>
                          <a:ea typeface="微软雅黑" pitchFamily="34" charset="-122"/>
                        </a:rPr>
                        <a:t>10</a:t>
                      </a:r>
                      <a:r>
                        <a:rPr lang="zh-CN" altLang="en-US" sz="1500" b="1" i="0" u="none" strike="noStrike" dirty="0">
                          <a:solidFill>
                            <a:srgbClr val="000000"/>
                          </a:solidFill>
                          <a:effectLst/>
                          <a:latin typeface="微软雅黑" pitchFamily="34" charset="-122"/>
                          <a:ea typeface="微软雅黑" pitchFamily="34" charset="-122"/>
                        </a:rPr>
                        <a:t>年</a:t>
                      </a:r>
                      <a:r>
                        <a:rPr lang="zh-CN" altLang="en-US" sz="1500" b="1" i="0" u="none" strike="noStrike" dirty="0" smtClean="0">
                          <a:solidFill>
                            <a:srgbClr val="000000"/>
                          </a:solidFill>
                          <a:effectLst/>
                          <a:latin typeface="微软雅黑" pitchFamily="34" charset="-122"/>
                          <a:ea typeface="微软雅黑" pitchFamily="34" charset="-122"/>
                        </a:rPr>
                        <a:t>交（不支持小缴别）</a:t>
                      </a: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1E7E7"/>
                    </a:solidFill>
                  </a:tcPr>
                </a:tc>
                <a:extLst>
                  <a:ext uri="{0D108BD9-81ED-4DB2-BD59-A6C34878D82A}">
                    <a16:rowId xmlns:a16="http://schemas.microsoft.com/office/drawing/2014/main" xmlns="" val="10002"/>
                  </a:ext>
                </a:extLst>
              </a:tr>
              <a:tr h="598245">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500" b="1" i="0" u="none" strike="noStrike" dirty="0">
                          <a:solidFill>
                            <a:schemeClr val="bg1"/>
                          </a:solidFill>
                          <a:effectLst/>
                          <a:latin typeface="微软雅黑" pitchFamily="34" charset="-122"/>
                          <a:ea typeface="微软雅黑" pitchFamily="34" charset="-122"/>
                        </a:rPr>
                        <a:t>保险期间</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171450" indent="-171450" algn="l" fontAlgn="ctr">
                        <a:buFont typeface="Wingdings" pitchFamily="2" charset="2"/>
                        <a:buChar char="n"/>
                      </a:pPr>
                      <a:r>
                        <a:rPr lang="zh-CN" altLang="en-US" sz="1500" b="1" i="0" u="none" strike="noStrike" dirty="0" smtClean="0">
                          <a:solidFill>
                            <a:srgbClr val="000000"/>
                          </a:solidFill>
                          <a:effectLst/>
                          <a:latin typeface="微软雅黑" pitchFamily="34" charset="-122"/>
                          <a:ea typeface="微软雅黑" pitchFamily="34" charset="-122"/>
                        </a:rPr>
                        <a:t>主险</a:t>
                      </a:r>
                      <a:r>
                        <a:rPr lang="en-US" altLang="zh-CN" sz="1500" b="1" i="0" u="none" strike="noStrike" dirty="0" smtClean="0">
                          <a:solidFill>
                            <a:srgbClr val="000000"/>
                          </a:solidFill>
                          <a:effectLst/>
                          <a:latin typeface="微软雅黑" pitchFamily="34" charset="-122"/>
                          <a:ea typeface="微软雅黑" pitchFamily="34" charset="-122"/>
                        </a:rPr>
                        <a:t>15</a:t>
                      </a:r>
                      <a:r>
                        <a:rPr lang="zh-CN" altLang="en-US" sz="1500" b="1" i="0" u="none" strike="noStrike" dirty="0" smtClean="0">
                          <a:solidFill>
                            <a:srgbClr val="000000"/>
                          </a:solidFill>
                          <a:effectLst/>
                          <a:latin typeface="微软雅黑" pitchFamily="34" charset="-122"/>
                          <a:ea typeface="微软雅黑" pitchFamily="34" charset="-122"/>
                        </a:rPr>
                        <a:t>年</a:t>
                      </a: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extLst>
                  <a:ext uri="{0D108BD9-81ED-4DB2-BD59-A6C34878D82A}">
                    <a16:rowId xmlns:a16="http://schemas.microsoft.com/office/drawing/2014/main" xmlns="" val="10003"/>
                  </a:ext>
                </a:extLst>
              </a:tr>
              <a:tr h="598245">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algn="ctr" fontAlgn="ctr"/>
                      <a:r>
                        <a:rPr lang="zh-CN" altLang="en-US" sz="1500" b="1" i="0" u="none" strike="noStrike" dirty="0">
                          <a:solidFill>
                            <a:schemeClr val="bg1"/>
                          </a:solidFill>
                          <a:effectLst/>
                          <a:latin typeface="微软雅黑" pitchFamily="34" charset="-122"/>
                          <a:ea typeface="微软雅黑" pitchFamily="34" charset="-122"/>
                        </a:rPr>
                        <a:t>产品类型</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171450" indent="-171450" algn="l" fontAlgn="ctr">
                        <a:buFont typeface="Wingdings" pitchFamily="2" charset="2"/>
                        <a:buChar char="n"/>
                      </a:pPr>
                      <a:r>
                        <a:rPr lang="en-US" altLang="zh-CN" sz="1500" b="1" i="0" u="none" strike="noStrike" dirty="0" smtClean="0">
                          <a:solidFill>
                            <a:srgbClr val="000000"/>
                          </a:solidFill>
                          <a:effectLst/>
                          <a:latin typeface="微软雅黑" pitchFamily="34" charset="-122"/>
                          <a:ea typeface="微软雅黑" pitchFamily="34" charset="-122"/>
                        </a:rPr>
                        <a:t>3.5%</a:t>
                      </a:r>
                      <a:r>
                        <a:rPr lang="zh-CN" altLang="en-US" sz="1500" b="1" i="0" u="none" strike="noStrike" dirty="0" smtClean="0">
                          <a:solidFill>
                            <a:srgbClr val="000000"/>
                          </a:solidFill>
                          <a:effectLst/>
                          <a:latin typeface="微软雅黑" pitchFamily="34" charset="-122"/>
                          <a:ea typeface="微软雅黑" pitchFamily="34" charset="-122"/>
                        </a:rPr>
                        <a:t>定价传统险</a:t>
                      </a: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1E7E7"/>
                    </a:solidFill>
                  </a:tcPr>
                </a:tc>
                <a:extLst>
                  <a:ext uri="{0D108BD9-81ED-4DB2-BD59-A6C34878D82A}">
                    <a16:rowId xmlns:a16="http://schemas.microsoft.com/office/drawing/2014/main" xmlns="" val="10004"/>
                  </a:ext>
                </a:extLst>
              </a:tr>
              <a:tr h="598245">
                <a:tc rowSpan="3">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0" algn="ctr" defTabSz="914400" rtl="0" eaLnBrk="1" fontAlgn="ctr" latinLnBrk="0" hangingPunct="1"/>
                      <a:r>
                        <a:rPr lang="zh-CN" altLang="en-US" sz="1500" b="1" i="0" u="none" strike="noStrike" kern="1200" dirty="0">
                          <a:solidFill>
                            <a:schemeClr val="bg1"/>
                          </a:solidFill>
                          <a:effectLst/>
                          <a:latin typeface="微软雅黑" pitchFamily="34" charset="-122"/>
                          <a:ea typeface="微软雅黑" pitchFamily="34" charset="-122"/>
                          <a:cs typeface="+mn-cs"/>
                        </a:rPr>
                        <a:t>保险责任</a:t>
                      </a: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D0101"/>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171450" marR="0" indent="-171450" algn="l" defTabSz="457052" rtl="0" eaLnBrk="1" fontAlgn="ctr" latinLnBrk="0" hangingPunct="1">
                        <a:lnSpc>
                          <a:spcPct val="100000"/>
                        </a:lnSpc>
                        <a:spcBef>
                          <a:spcPts val="0"/>
                        </a:spcBef>
                        <a:spcAft>
                          <a:spcPts val="0"/>
                        </a:spcAft>
                        <a:buClrTx/>
                        <a:buSzTx/>
                        <a:buFont typeface="Wingdings" pitchFamily="2" charset="2"/>
                        <a:buChar char="n"/>
                        <a:tabLst/>
                        <a:defRPr/>
                      </a:pPr>
                      <a:r>
                        <a:rPr lang="zh-CN" altLang="en-US" sz="1500" b="1" i="0" u="none" strike="noStrike" kern="1200" dirty="0" smtClean="0">
                          <a:solidFill>
                            <a:srgbClr val="000000"/>
                          </a:solidFill>
                          <a:effectLst/>
                          <a:latin typeface="微软雅黑" pitchFamily="34" charset="-122"/>
                          <a:ea typeface="微软雅黑" pitchFamily="34" charset="-122"/>
                          <a:cs typeface="+mn-cs"/>
                        </a:rPr>
                        <a:t>生存金：在第</a:t>
                      </a:r>
                      <a:r>
                        <a:rPr lang="en-US" altLang="zh-CN" sz="1500" b="1" i="0" u="none" strike="noStrike" kern="1200" dirty="0" smtClean="0">
                          <a:solidFill>
                            <a:srgbClr val="000000"/>
                          </a:solidFill>
                          <a:effectLst/>
                          <a:latin typeface="微软雅黑" pitchFamily="34" charset="-122"/>
                          <a:ea typeface="微软雅黑" pitchFamily="34" charset="-122"/>
                          <a:cs typeface="+mn-cs"/>
                        </a:rPr>
                        <a:t>5</a:t>
                      </a:r>
                      <a:r>
                        <a:rPr lang="zh-CN" altLang="en-US" sz="1500" b="1" i="0" u="none" strike="noStrike" kern="1200" dirty="0" smtClean="0">
                          <a:solidFill>
                            <a:srgbClr val="000000"/>
                          </a:solidFill>
                          <a:effectLst/>
                          <a:latin typeface="微软雅黑" pitchFamily="34" charset="-122"/>
                          <a:ea typeface="微软雅黑" pitchFamily="34" charset="-122"/>
                          <a:cs typeface="+mn-cs"/>
                        </a:rPr>
                        <a:t>个保单年度到第</a:t>
                      </a:r>
                      <a:r>
                        <a:rPr lang="en-US" altLang="zh-CN" sz="1500" b="1" i="0" u="none" strike="noStrike" kern="1200" dirty="0" smtClean="0">
                          <a:solidFill>
                            <a:srgbClr val="000000"/>
                          </a:solidFill>
                          <a:effectLst/>
                          <a:latin typeface="微软雅黑" pitchFamily="34" charset="-122"/>
                          <a:ea typeface="微软雅黑" pitchFamily="34" charset="-122"/>
                          <a:cs typeface="+mn-cs"/>
                        </a:rPr>
                        <a:t>14</a:t>
                      </a:r>
                      <a:r>
                        <a:rPr lang="zh-CN" altLang="en-US" sz="1500" b="1" i="0" u="none" strike="noStrike" kern="1200" dirty="0" smtClean="0">
                          <a:solidFill>
                            <a:srgbClr val="000000"/>
                          </a:solidFill>
                          <a:effectLst/>
                          <a:latin typeface="微软雅黑" pitchFamily="34" charset="-122"/>
                          <a:ea typeface="微软雅黑" pitchFamily="34" charset="-122"/>
                          <a:cs typeface="+mn-cs"/>
                        </a:rPr>
                        <a:t>个保单年度，每年返还基本保额的</a:t>
                      </a:r>
                      <a:r>
                        <a:rPr lang="en-US" altLang="zh-CN" sz="1500" b="1" i="0" u="none" strike="noStrike" kern="1200" dirty="0" smtClean="0">
                          <a:solidFill>
                            <a:srgbClr val="000000"/>
                          </a:solidFill>
                          <a:effectLst/>
                          <a:latin typeface="微软雅黑" pitchFamily="34" charset="-122"/>
                          <a:ea typeface="微软雅黑" pitchFamily="34" charset="-122"/>
                          <a:cs typeface="+mn-cs"/>
                        </a:rPr>
                        <a:t>30%</a:t>
                      </a:r>
                      <a:endParaRPr lang="zh-CN" altLang="en-US" sz="1500" b="1" i="0" u="none" strike="noStrike" kern="1200" dirty="0" smtClean="0">
                        <a:solidFill>
                          <a:srgbClr val="000000"/>
                        </a:solidFill>
                        <a:effectLst/>
                        <a:latin typeface="微软雅黑" pitchFamily="34" charset="-122"/>
                        <a:ea typeface="微软雅黑" pitchFamily="34" charset="-122"/>
                        <a:cs typeface="+mn-cs"/>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1E7E7"/>
                    </a:solidFill>
                  </a:tcPr>
                </a:tc>
                <a:extLst>
                  <a:ext uri="{0D108BD9-81ED-4DB2-BD59-A6C34878D82A}">
                    <a16:rowId xmlns:a16="http://schemas.microsoft.com/office/drawing/2014/main" xmlns="" val="10005"/>
                  </a:ext>
                </a:extLst>
              </a:tr>
              <a:tr h="598245">
                <a:tc vMerge="1">
                  <a:txBody>
                    <a:bodyPr/>
                    <a:lstStyle/>
                    <a:p>
                      <a:endParaRPr lang="zh-CN" altLang="en-US"/>
                    </a:p>
                  </a:txBody>
                  <a:tcP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AD0101"/>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171450" indent="-171450" algn="l" fontAlgn="ctr">
                        <a:buFont typeface="Wingdings" pitchFamily="2" charset="2"/>
                        <a:buChar char="n"/>
                      </a:pPr>
                      <a:r>
                        <a:rPr lang="zh-CN" altLang="en-US" sz="1500" b="1" i="0" u="none" strike="noStrike" dirty="0" smtClean="0">
                          <a:solidFill>
                            <a:srgbClr val="000000"/>
                          </a:solidFill>
                          <a:effectLst/>
                          <a:latin typeface="微软雅黑" pitchFamily="34" charset="-122"/>
                          <a:ea typeface="微软雅黑" pitchFamily="34" charset="-122"/>
                        </a:rPr>
                        <a:t>满期金：在第</a:t>
                      </a:r>
                      <a:r>
                        <a:rPr lang="en-US" altLang="zh-CN" sz="1500" b="1" i="0" u="none" strike="noStrike" dirty="0" smtClean="0">
                          <a:solidFill>
                            <a:srgbClr val="000000"/>
                          </a:solidFill>
                          <a:effectLst/>
                          <a:latin typeface="微软雅黑" pitchFamily="34" charset="-122"/>
                          <a:ea typeface="微软雅黑" pitchFamily="34" charset="-122"/>
                        </a:rPr>
                        <a:t>15</a:t>
                      </a:r>
                      <a:r>
                        <a:rPr lang="zh-CN" altLang="en-US" sz="1500" b="1" i="0" u="none" strike="noStrike" dirty="0" smtClean="0">
                          <a:solidFill>
                            <a:srgbClr val="000000"/>
                          </a:solidFill>
                          <a:effectLst/>
                          <a:latin typeface="微软雅黑" pitchFamily="34" charset="-122"/>
                          <a:ea typeface="微软雅黑" pitchFamily="34" charset="-122"/>
                        </a:rPr>
                        <a:t>个保单年度返还基本保额的</a:t>
                      </a:r>
                      <a:r>
                        <a:rPr lang="en-US" altLang="zh-CN" sz="1500" b="1" i="0" u="none" strike="noStrike" dirty="0" smtClean="0">
                          <a:solidFill>
                            <a:srgbClr val="000000"/>
                          </a:solidFill>
                          <a:effectLst/>
                          <a:latin typeface="微软雅黑" pitchFamily="34" charset="-122"/>
                          <a:ea typeface="微软雅黑" pitchFamily="34" charset="-122"/>
                        </a:rPr>
                        <a:t>300%</a:t>
                      </a: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extLst>
                  <a:ext uri="{0D108BD9-81ED-4DB2-BD59-A6C34878D82A}">
                    <a16:rowId xmlns:a16="http://schemas.microsoft.com/office/drawing/2014/main" xmlns="" val="10006"/>
                  </a:ext>
                </a:extLst>
              </a:tr>
              <a:tr h="598245">
                <a:tc vMerge="1">
                  <a:txBody>
                    <a:bodyPr/>
                    <a:lstStyle/>
                    <a:p>
                      <a:endParaRPr lang="zh-CN" altLang="en-US"/>
                    </a:p>
                  </a:txBody>
                  <a:tcP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AD0101"/>
                    </a:solidFill>
                  </a:tcPr>
                </a:tc>
                <a:tc>
                  <a:txBody>
                    <a:bodyPr/>
                    <a:lstStyle>
                      <a:lvl1pPr marL="0" algn="l" defTabSz="914400" rtl="0" eaLnBrk="1" latinLnBrk="0" hangingPunct="1">
                        <a:defRPr sz="1800" kern="1200">
                          <a:solidFill>
                            <a:schemeClr val="tx1"/>
                          </a:solidFill>
                          <a:latin typeface="Century Gothic"/>
                          <a:ea typeface="微软雅黑"/>
                          <a:cs typeface=""/>
                        </a:defRPr>
                      </a:lvl1pPr>
                      <a:lvl2pPr marL="457200" algn="l" defTabSz="914400" rtl="0" eaLnBrk="1" latinLnBrk="0" hangingPunct="1">
                        <a:defRPr sz="1800" kern="1200">
                          <a:solidFill>
                            <a:schemeClr val="tx1"/>
                          </a:solidFill>
                          <a:latin typeface="Century Gothic"/>
                          <a:ea typeface="微软雅黑"/>
                          <a:cs typeface=""/>
                        </a:defRPr>
                      </a:lvl2pPr>
                      <a:lvl3pPr marL="914400" algn="l" defTabSz="914400" rtl="0" eaLnBrk="1" latinLnBrk="0" hangingPunct="1">
                        <a:defRPr sz="1800" kern="1200">
                          <a:solidFill>
                            <a:schemeClr val="tx1"/>
                          </a:solidFill>
                          <a:latin typeface="Century Gothic"/>
                          <a:ea typeface="微软雅黑"/>
                          <a:cs typeface=""/>
                        </a:defRPr>
                      </a:lvl3pPr>
                      <a:lvl4pPr marL="1371600" algn="l" defTabSz="914400" rtl="0" eaLnBrk="1" latinLnBrk="0" hangingPunct="1">
                        <a:defRPr sz="1800" kern="1200">
                          <a:solidFill>
                            <a:schemeClr val="tx1"/>
                          </a:solidFill>
                          <a:latin typeface="Century Gothic"/>
                          <a:ea typeface="微软雅黑"/>
                          <a:cs typeface=""/>
                        </a:defRPr>
                      </a:lvl4pPr>
                      <a:lvl5pPr marL="1828800" algn="l" defTabSz="914400" rtl="0" eaLnBrk="1" latinLnBrk="0" hangingPunct="1">
                        <a:defRPr sz="1800" kern="1200">
                          <a:solidFill>
                            <a:schemeClr val="tx1"/>
                          </a:solidFill>
                          <a:latin typeface="Century Gothic"/>
                          <a:ea typeface="微软雅黑"/>
                          <a:cs typeface=""/>
                        </a:defRPr>
                      </a:lvl5pPr>
                      <a:lvl6pPr marL="2286000" algn="l" defTabSz="914400" rtl="0" eaLnBrk="1" latinLnBrk="0" hangingPunct="1">
                        <a:defRPr sz="1800" kern="1200">
                          <a:solidFill>
                            <a:schemeClr val="tx1"/>
                          </a:solidFill>
                          <a:latin typeface="Century Gothic"/>
                          <a:ea typeface="微软雅黑"/>
                          <a:cs typeface=""/>
                        </a:defRPr>
                      </a:lvl6pPr>
                      <a:lvl7pPr marL="2743200" algn="l" defTabSz="914400" rtl="0" eaLnBrk="1" latinLnBrk="0" hangingPunct="1">
                        <a:defRPr sz="1800" kern="1200">
                          <a:solidFill>
                            <a:schemeClr val="tx1"/>
                          </a:solidFill>
                          <a:latin typeface="Century Gothic"/>
                          <a:ea typeface="微软雅黑"/>
                          <a:cs typeface=""/>
                        </a:defRPr>
                      </a:lvl7pPr>
                      <a:lvl8pPr marL="3200400" algn="l" defTabSz="914400" rtl="0" eaLnBrk="1" latinLnBrk="0" hangingPunct="1">
                        <a:defRPr sz="1800" kern="1200">
                          <a:solidFill>
                            <a:schemeClr val="tx1"/>
                          </a:solidFill>
                          <a:latin typeface="Century Gothic"/>
                          <a:ea typeface="微软雅黑"/>
                          <a:cs typeface=""/>
                        </a:defRPr>
                      </a:lvl8pPr>
                      <a:lvl9pPr marL="3657600" algn="l" defTabSz="914400" rtl="0" eaLnBrk="1" latinLnBrk="0" hangingPunct="1">
                        <a:defRPr sz="1800" kern="1200">
                          <a:solidFill>
                            <a:schemeClr val="tx1"/>
                          </a:solidFill>
                          <a:latin typeface="Century Gothic"/>
                          <a:ea typeface="微软雅黑"/>
                          <a:cs typeface=""/>
                        </a:defRPr>
                      </a:lvl9pPr>
                    </a:lstStyle>
                    <a:p>
                      <a:pPr marL="171450" indent="-171450" algn="l" fontAlgn="ctr">
                        <a:buFont typeface="Wingdings" pitchFamily="2" charset="2"/>
                        <a:buChar char="n"/>
                      </a:pPr>
                      <a:r>
                        <a:rPr lang="zh-CN" altLang="en-US" sz="1500" b="1" i="0" u="none" strike="noStrike" dirty="0">
                          <a:solidFill>
                            <a:srgbClr val="000000"/>
                          </a:solidFill>
                          <a:effectLst/>
                          <a:latin typeface="微软雅黑" pitchFamily="34" charset="-122"/>
                          <a:ea typeface="微软雅黑" pitchFamily="34" charset="-122"/>
                        </a:rPr>
                        <a:t>身故金</a:t>
                      </a:r>
                      <a:r>
                        <a:rPr lang="zh-CN" altLang="en-US" sz="1500" b="1" i="0" u="none" strike="noStrike" dirty="0" smtClean="0">
                          <a:solidFill>
                            <a:srgbClr val="000000"/>
                          </a:solidFill>
                          <a:effectLst/>
                          <a:latin typeface="微软雅黑" pitchFamily="34" charset="-122"/>
                          <a:ea typeface="微软雅黑" pitchFamily="34" charset="-122"/>
                        </a:rPr>
                        <a:t>：</a:t>
                      </a:r>
                      <a:r>
                        <a:rPr lang="en-US" altLang="zh-CN" sz="1500" b="1" i="0" u="none" strike="noStrike" dirty="0" smtClean="0">
                          <a:solidFill>
                            <a:srgbClr val="000000"/>
                          </a:solidFill>
                          <a:effectLst/>
                          <a:latin typeface="微软雅黑" pitchFamily="34" charset="-122"/>
                          <a:ea typeface="微软雅黑" pitchFamily="34" charset="-122"/>
                        </a:rPr>
                        <a:t>Max</a:t>
                      </a:r>
                      <a:r>
                        <a:rPr lang="zh-CN" altLang="en-US" sz="1500" b="1" i="0" u="none" strike="noStrike" dirty="0">
                          <a:solidFill>
                            <a:srgbClr val="000000"/>
                          </a:solidFill>
                          <a:effectLst/>
                          <a:latin typeface="微软雅黑" pitchFamily="34" charset="-122"/>
                          <a:ea typeface="微软雅黑" pitchFamily="34" charset="-122"/>
                        </a:rPr>
                        <a:t>（所交保</a:t>
                      </a:r>
                      <a:r>
                        <a:rPr lang="zh-CN" altLang="en-US" sz="1500" b="1" i="0" u="none" strike="noStrike" dirty="0" smtClean="0">
                          <a:solidFill>
                            <a:srgbClr val="000000"/>
                          </a:solidFill>
                          <a:effectLst/>
                          <a:latin typeface="微软雅黑" pitchFamily="34" charset="-122"/>
                          <a:ea typeface="微软雅黑" pitchFamily="34" charset="-122"/>
                        </a:rPr>
                        <a:t>费，</a:t>
                      </a:r>
                      <a:r>
                        <a:rPr lang="zh-CN" altLang="en-US" sz="1500" b="1" i="0" u="none" strike="noStrike" dirty="0">
                          <a:solidFill>
                            <a:srgbClr val="000000"/>
                          </a:solidFill>
                          <a:effectLst/>
                          <a:latin typeface="微软雅黑" pitchFamily="34" charset="-122"/>
                          <a:ea typeface="微软雅黑" pitchFamily="34" charset="-122"/>
                        </a:rPr>
                        <a:t>现金价值</a:t>
                      </a:r>
                      <a:r>
                        <a:rPr lang="zh-CN" altLang="en-US" sz="1500" b="1" i="0" u="none" strike="noStrike" dirty="0" smtClean="0">
                          <a:solidFill>
                            <a:srgbClr val="000000"/>
                          </a:solidFill>
                          <a:effectLst/>
                          <a:latin typeface="微软雅黑" pitchFamily="34" charset="-122"/>
                          <a:ea typeface="微软雅黑" pitchFamily="34" charset="-122"/>
                        </a:rPr>
                        <a:t>）；</a:t>
                      </a:r>
                      <a:endParaRPr lang="zh-CN" altLang="en-US" sz="1500" b="1" i="0" u="none" strike="noStrike" dirty="0">
                        <a:solidFill>
                          <a:srgbClr val="000000"/>
                        </a:solidFill>
                        <a:effectLst/>
                        <a:latin typeface="微软雅黑" pitchFamily="34" charset="-122"/>
                        <a:ea typeface="微软雅黑" pitchFamily="34" charset="-122"/>
                      </a:endParaRPr>
                    </a:p>
                  </a:txBody>
                  <a:tcPr marL="5830" marR="5830" marT="7773"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3CBCB"/>
                    </a:solidFill>
                  </a:tcPr>
                </a:tc>
                <a:extLst>
                  <a:ext uri="{0D108BD9-81ED-4DB2-BD59-A6C34878D82A}">
                    <a16:rowId xmlns:a16="http://schemas.microsoft.com/office/drawing/2014/main" xmlns="" val="10007"/>
                  </a:ext>
                </a:extLst>
              </a:tr>
            </a:tbl>
          </a:graphicData>
        </a:graphic>
      </p:graphicFrame>
    </p:spTree>
    <p:extLst>
      <p:ext uri="{BB962C8B-B14F-4D97-AF65-F5344CB8AC3E}">
        <p14:creationId xmlns:p14="http://schemas.microsoft.com/office/powerpoint/2010/main" val="31125179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47575" y="87631"/>
            <a:ext cx="3347391" cy="584775"/>
          </a:xfrm>
          <a:prstGeom prst="rect">
            <a:avLst/>
          </a:prstGeom>
          <a:noFill/>
        </p:spPr>
        <p:txBody>
          <a:bodyPr wrap="none" rtlCol="0">
            <a:spAutoFit/>
          </a:bodyPr>
          <a:lstStyle/>
          <a:p>
            <a:r>
              <a:rPr lang="zh-CN" altLang="en-US" sz="3200" b="1" dirty="0" smtClean="0">
                <a:solidFill>
                  <a:prstClr val="black"/>
                </a:solidFill>
                <a:latin typeface="微软雅黑" panose="020B0503020204020204" pitchFamily="34" charset="-122"/>
                <a:ea typeface="微软雅黑" panose="020B0503020204020204" pitchFamily="34" charset="-122"/>
              </a:rPr>
              <a:t>丰盈年</a:t>
            </a:r>
            <a:r>
              <a:rPr lang="zh-CN" altLang="en-US" sz="3200" b="1" dirty="0">
                <a:solidFill>
                  <a:prstClr val="black"/>
                </a:solidFill>
                <a:latin typeface="微软雅黑" panose="020B0503020204020204" pitchFamily="34" charset="-122"/>
                <a:ea typeface="微软雅黑" panose="020B0503020204020204" pitchFamily="34" charset="-122"/>
              </a:rPr>
              <a:t>年</a:t>
            </a:r>
            <a:r>
              <a:rPr lang="zh-CN" altLang="en-US" sz="3200" b="1" dirty="0" smtClean="0">
                <a:solidFill>
                  <a:prstClr val="black"/>
                </a:solidFill>
                <a:latin typeface="微软雅黑" panose="020B0503020204020204" pitchFamily="34" charset="-122"/>
                <a:ea typeface="微软雅黑" panose="020B0503020204020204" pitchFamily="34" charset="-122"/>
              </a:rPr>
              <a:t>（</a:t>
            </a:r>
            <a:r>
              <a:rPr lang="en-US" altLang="zh-CN" sz="3200" b="1" dirty="0" smtClean="0">
                <a:solidFill>
                  <a:prstClr val="black"/>
                </a:solidFill>
                <a:latin typeface="微软雅黑" panose="020B0503020204020204" pitchFamily="34" charset="-122"/>
                <a:ea typeface="微软雅黑" panose="020B0503020204020204" pitchFamily="34" charset="-122"/>
              </a:rPr>
              <a:t>2/2</a:t>
            </a:r>
            <a:r>
              <a:rPr lang="zh-CN" altLang="en-US" sz="3200" b="1" dirty="0" smtClean="0">
                <a:solidFill>
                  <a:prstClr val="black"/>
                </a:solidFill>
                <a:latin typeface="微软雅黑" panose="020B0503020204020204" pitchFamily="34" charset="-122"/>
                <a:ea typeface="微软雅黑" panose="020B0503020204020204" pitchFamily="34" charset="-122"/>
              </a:rPr>
              <a:t>）</a:t>
            </a:r>
            <a:endParaRPr lang="zh-CN" altLang="en-US" sz="3200" b="1" dirty="0">
              <a:solidFill>
                <a:prstClr val="black"/>
              </a:solidFill>
              <a:latin typeface="微软雅黑" panose="020B0503020204020204" pitchFamily="34" charset="-122"/>
              <a:ea typeface="微软雅黑" panose="020B0503020204020204" pitchFamily="34" charset="-122"/>
            </a:endParaRPr>
          </a:p>
        </p:txBody>
      </p:sp>
      <p:cxnSp>
        <p:nvCxnSpPr>
          <p:cNvPr id="3" name="直接连接符 2"/>
          <p:cNvCxnSpPr/>
          <p:nvPr/>
        </p:nvCxnSpPr>
        <p:spPr>
          <a:xfrm>
            <a:off x="149767" y="713151"/>
            <a:ext cx="8728861" cy="0"/>
          </a:xfrm>
          <a:prstGeom prst="line">
            <a:avLst/>
          </a:prstGeom>
          <a:ln w="6350">
            <a:gradFill flip="none" rotWithShape="1">
              <a:gsLst>
                <a:gs pos="0">
                  <a:srgbClr val="FF6600"/>
                </a:gs>
                <a:gs pos="76000">
                  <a:srgbClr val="FF6600"/>
                </a:gs>
                <a:gs pos="100000">
                  <a:srgbClr val="FF6600">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149768" y="742962"/>
            <a:ext cx="8728861" cy="59371"/>
          </a:xfrm>
          <a:prstGeom prst="rect">
            <a:avLst/>
          </a:prstGeom>
          <a:gradFill flip="none" rotWithShape="1">
            <a:gsLst>
              <a:gs pos="76000">
                <a:srgbClr val="FF6600"/>
              </a:gs>
              <a:gs pos="0">
                <a:srgbClr val="FF6600"/>
              </a:gs>
              <a:gs pos="100000">
                <a:srgbClr val="FF66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33">
              <a:defRPr/>
            </a:pPr>
            <a:endParaRPr lang="zh-CN" altLang="en-US">
              <a:solidFill>
                <a:prstClr val="white"/>
              </a:solidFill>
              <a:latin typeface="Times New Roman" panose="02020603050405020304" pitchFamily="18" charset="0"/>
              <a:ea typeface="微软雅黑" panose="020B0503020204020204" pitchFamily="34" charset="-122"/>
            </a:endParaRPr>
          </a:p>
        </p:txBody>
      </p:sp>
      <p:grpSp>
        <p:nvGrpSpPr>
          <p:cNvPr id="5" name="组合 4"/>
          <p:cNvGrpSpPr/>
          <p:nvPr/>
        </p:nvGrpSpPr>
        <p:grpSpPr>
          <a:xfrm>
            <a:off x="1425812" y="2997358"/>
            <a:ext cx="6276832" cy="1367746"/>
            <a:chOff x="340325" y="1952354"/>
            <a:chExt cx="8369109" cy="1367746"/>
          </a:xfrm>
        </p:grpSpPr>
        <p:cxnSp>
          <p:nvCxnSpPr>
            <p:cNvPr id="6" name="直接箭头连接符 5"/>
            <p:cNvCxnSpPr/>
            <p:nvPr/>
          </p:nvCxnSpPr>
          <p:spPr>
            <a:xfrm>
              <a:off x="340325" y="2999218"/>
              <a:ext cx="8369109" cy="0"/>
            </a:xfrm>
            <a:prstGeom prst="straightConnector1">
              <a:avLst/>
            </a:prstGeom>
            <a:ln>
              <a:solidFill>
                <a:schemeClr val="tx1">
                  <a:lumMod val="50000"/>
                  <a:lumOff val="50000"/>
                </a:schemeClr>
              </a:solidFill>
              <a:tailEnd type="triangle"/>
            </a:ln>
          </p:spPr>
          <p:style>
            <a:lnRef idx="3">
              <a:schemeClr val="accent3"/>
            </a:lnRef>
            <a:fillRef idx="0">
              <a:schemeClr val="accent3"/>
            </a:fillRef>
            <a:effectRef idx="2">
              <a:schemeClr val="accent3"/>
            </a:effectRef>
            <a:fontRef idx="minor">
              <a:schemeClr val="tx1"/>
            </a:fontRef>
          </p:style>
        </p:cxnSp>
        <p:sp>
          <p:nvSpPr>
            <p:cNvPr id="10" name="矩形 9"/>
            <p:cNvSpPr/>
            <p:nvPr/>
          </p:nvSpPr>
          <p:spPr>
            <a:xfrm>
              <a:off x="1426212" y="2701478"/>
              <a:ext cx="5224927" cy="272441"/>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 name="文本框 10"/>
            <p:cNvSpPr txBox="1"/>
            <p:nvPr/>
          </p:nvSpPr>
          <p:spPr>
            <a:xfrm>
              <a:off x="3413994" y="3022689"/>
              <a:ext cx="1740220"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第</a:t>
              </a:r>
              <a:r>
                <a:rPr lang="en-US" altLang="zh-CN" sz="1200" b="1" dirty="0" smtClean="0">
                  <a:solidFill>
                    <a:prstClr val="black"/>
                  </a:solidFill>
                  <a:latin typeface="微软雅黑" panose="020B0503020204020204" pitchFamily="34" charset="-122"/>
                  <a:ea typeface="微软雅黑" panose="020B0503020204020204" pitchFamily="34" charset="-122"/>
                </a:rPr>
                <a:t>5-14</a:t>
              </a:r>
              <a:r>
                <a:rPr lang="zh-CN" altLang="en-US" sz="1200" b="1" dirty="0" smtClean="0">
                  <a:solidFill>
                    <a:prstClr val="black"/>
                  </a:solidFill>
                  <a:latin typeface="微软雅黑" panose="020B0503020204020204" pitchFamily="34" charset="-122"/>
                  <a:ea typeface="微软雅黑" panose="020B0503020204020204" pitchFamily="34" charset="-122"/>
                </a:rPr>
                <a:t>保单年度</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3387544" y="2447018"/>
              <a:ext cx="1810752"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基本保额</a:t>
              </a:r>
              <a:r>
                <a:rPr lang="en-US" altLang="zh-CN" sz="1200" b="1" dirty="0" smtClean="0">
                  <a:solidFill>
                    <a:prstClr val="black"/>
                  </a:solidFill>
                  <a:latin typeface="微软雅黑" panose="020B0503020204020204" pitchFamily="34" charset="-122"/>
                  <a:ea typeface="微软雅黑" panose="020B0503020204020204" pitchFamily="34" charset="-122"/>
                </a:rPr>
                <a:t>30%/</a:t>
              </a:r>
              <a:r>
                <a:rPr lang="zh-CN" altLang="en-US" sz="1200" b="1" dirty="0" smtClean="0">
                  <a:solidFill>
                    <a:prstClr val="black"/>
                  </a:solidFill>
                  <a:latin typeface="微软雅黑" panose="020B0503020204020204" pitchFamily="34" charset="-122"/>
                  <a:ea typeface="微软雅黑" panose="020B0503020204020204" pitchFamily="34" charset="-122"/>
                </a:rPr>
                <a:t>年</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16" name="矩形 15"/>
            <p:cNvSpPr/>
            <p:nvPr/>
          </p:nvSpPr>
          <p:spPr>
            <a:xfrm>
              <a:off x="7184640" y="2207558"/>
              <a:ext cx="570220" cy="766361"/>
            </a:xfrm>
            <a:prstGeom prst="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文本框 16"/>
            <p:cNvSpPr txBox="1"/>
            <p:nvPr/>
          </p:nvSpPr>
          <p:spPr>
            <a:xfrm>
              <a:off x="6730170" y="3030574"/>
              <a:ext cx="1524349"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第</a:t>
              </a:r>
              <a:r>
                <a:rPr lang="en-US" altLang="zh-CN" sz="1200" b="1" dirty="0" smtClean="0">
                  <a:solidFill>
                    <a:prstClr val="black"/>
                  </a:solidFill>
                  <a:latin typeface="微软雅黑" panose="020B0503020204020204" pitchFamily="34" charset="-122"/>
                  <a:ea typeface="微软雅黑" panose="020B0503020204020204" pitchFamily="34" charset="-122"/>
                </a:rPr>
                <a:t>15</a:t>
              </a:r>
              <a:r>
                <a:rPr lang="zh-CN" altLang="en-US" sz="1200" b="1" dirty="0" smtClean="0">
                  <a:solidFill>
                    <a:prstClr val="black"/>
                  </a:solidFill>
                  <a:latin typeface="微软雅黑" panose="020B0503020204020204" pitchFamily="34" charset="-122"/>
                  <a:ea typeface="微软雅黑" panose="020B0503020204020204" pitchFamily="34" charset="-122"/>
                </a:rPr>
                <a:t>保单年度</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6647477" y="1952354"/>
              <a:ext cx="1635491" cy="276999"/>
            </a:xfrm>
            <a:prstGeom prst="rect">
              <a:avLst/>
            </a:prstGeom>
            <a:noFill/>
          </p:spPr>
          <p:txBody>
            <a:bodyPr wrap="none" rtlCol="0">
              <a:spAutoFit/>
            </a:bodyPr>
            <a:lstStyle/>
            <a:p>
              <a:r>
                <a:rPr lang="zh-CN" altLang="en-US" sz="1200" b="1" dirty="0" smtClean="0">
                  <a:solidFill>
                    <a:prstClr val="black"/>
                  </a:solidFill>
                  <a:latin typeface="微软雅黑" panose="020B0503020204020204" pitchFamily="34" charset="-122"/>
                  <a:ea typeface="微软雅黑" panose="020B0503020204020204" pitchFamily="34" charset="-122"/>
                </a:rPr>
                <a:t>基本保额</a:t>
              </a:r>
              <a:r>
                <a:rPr lang="en-US" altLang="zh-CN" sz="1200" b="1" dirty="0" smtClean="0">
                  <a:solidFill>
                    <a:prstClr val="black"/>
                  </a:solidFill>
                  <a:latin typeface="微软雅黑" panose="020B0503020204020204" pitchFamily="34" charset="-122"/>
                  <a:ea typeface="微软雅黑" panose="020B0503020204020204" pitchFamily="34" charset="-122"/>
                </a:rPr>
                <a:t>300%</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3756168" y="2698750"/>
              <a:ext cx="861775"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生存金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7046927" y="2431493"/>
              <a:ext cx="861775" cy="276999"/>
            </a:xfrm>
            <a:prstGeom prst="rect">
              <a:avLst/>
            </a:prstGeom>
            <a:noFill/>
          </p:spPr>
          <p:txBody>
            <a:bodyPr wrap="none" rtlCol="0">
              <a:spAutoFit/>
            </a:bodyPr>
            <a:lstStyle/>
            <a:p>
              <a:r>
                <a:rPr lang="zh-CN" altLang="en-US" sz="1200" b="1" dirty="0" smtClean="0">
                  <a:solidFill>
                    <a:prstClr val="white"/>
                  </a:solidFill>
                  <a:latin typeface="微软雅黑" panose="020B0503020204020204" pitchFamily="34" charset="-122"/>
                  <a:ea typeface="微软雅黑" panose="020B0503020204020204" pitchFamily="34" charset="-122"/>
                </a:rPr>
                <a:t>满期金</a:t>
              </a:r>
              <a:endParaRPr lang="zh-CN" altLang="en-US" sz="1200" b="1" dirty="0">
                <a:solidFill>
                  <a:prstClr val="white"/>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485206" y="3043101"/>
              <a:ext cx="987877" cy="276999"/>
            </a:xfrm>
            <a:prstGeom prst="rect">
              <a:avLst/>
            </a:prstGeom>
            <a:noFill/>
          </p:spPr>
          <p:txBody>
            <a:bodyPr wrap="none" rtlCol="0">
              <a:spAutoFit/>
            </a:bodyPr>
            <a:lstStyle/>
            <a:p>
              <a:r>
                <a:rPr lang="en-US" altLang="zh-CN" sz="1200" b="1" dirty="0" smtClean="0">
                  <a:solidFill>
                    <a:prstClr val="black"/>
                  </a:solidFill>
                  <a:latin typeface="微软雅黑" panose="020B0503020204020204" pitchFamily="34" charset="-122"/>
                  <a:ea typeface="微软雅黑" panose="020B0503020204020204" pitchFamily="34" charset="-122"/>
                </a:rPr>
                <a:t>0</a:t>
              </a:r>
              <a:r>
                <a:rPr lang="zh-CN" altLang="en-US" sz="1200" b="1" dirty="0" smtClean="0">
                  <a:solidFill>
                    <a:prstClr val="black"/>
                  </a:solidFill>
                  <a:latin typeface="微软雅黑" panose="020B0503020204020204" pitchFamily="34" charset="-122"/>
                  <a:ea typeface="微软雅黑" panose="020B0503020204020204" pitchFamily="34" charset="-122"/>
                </a:rPr>
                <a:t>岁投保</a:t>
              </a:r>
              <a:endParaRPr lang="zh-CN" altLang="en-US" sz="1200" b="1" dirty="0">
                <a:solidFill>
                  <a:prstClr val="black"/>
                </a:solidFill>
                <a:latin typeface="微软雅黑" panose="020B0503020204020204" pitchFamily="34" charset="-122"/>
                <a:ea typeface="微软雅黑" panose="020B0503020204020204" pitchFamily="34" charset="-122"/>
              </a:endParaRPr>
            </a:p>
          </p:txBody>
        </p:sp>
        <p:sp>
          <p:nvSpPr>
            <p:cNvPr id="23" name="等腰三角形 22"/>
            <p:cNvSpPr/>
            <p:nvPr/>
          </p:nvSpPr>
          <p:spPr>
            <a:xfrm>
              <a:off x="711946" y="2895877"/>
              <a:ext cx="250754" cy="160173"/>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26" name="文本框 25"/>
          <p:cNvSpPr txBox="1"/>
          <p:nvPr/>
        </p:nvSpPr>
        <p:spPr>
          <a:xfrm>
            <a:off x="1175550" y="1994879"/>
            <a:ext cx="2991242" cy="408623"/>
          </a:xfrm>
          <a:prstGeom prst="roundRect">
            <a:avLst/>
          </a:prstGeom>
          <a:solidFill>
            <a:schemeClr val="tx1">
              <a:lumMod val="50000"/>
              <a:lumOff val="50000"/>
            </a:schemeClr>
          </a:solidFill>
        </p:spPr>
        <p:txBody>
          <a:bodyPr wrap="square" rtlCol="0">
            <a:spAutoFit/>
          </a:bodyPr>
          <a:lstStyle/>
          <a:p>
            <a:pPr marL="285750" indent="-285750">
              <a:buFont typeface="Arial" panose="020B0604020202020204" pitchFamily="34" charset="0"/>
              <a:buChar char="•"/>
            </a:pPr>
            <a:r>
              <a:rPr lang="zh-CN" altLang="en-US" b="1" dirty="0" smtClean="0">
                <a:solidFill>
                  <a:prstClr val="white"/>
                </a:solidFill>
                <a:latin typeface="微软雅黑" panose="020B0503020204020204" pitchFamily="34" charset="-122"/>
                <a:ea typeface="微软雅黑" panose="020B0503020204020204" pitchFamily="34" charset="-122"/>
              </a:rPr>
              <a:t>限</a:t>
            </a:r>
            <a:r>
              <a:rPr lang="en-US" altLang="zh-CN" b="1" dirty="0" smtClean="0">
                <a:solidFill>
                  <a:prstClr val="white"/>
                </a:solidFill>
                <a:latin typeface="微软雅黑" panose="020B0503020204020204" pitchFamily="34" charset="-122"/>
                <a:ea typeface="微软雅黑" panose="020B0503020204020204" pitchFamily="34" charset="-122"/>
              </a:rPr>
              <a:t>10</a:t>
            </a:r>
            <a:r>
              <a:rPr lang="zh-CN" altLang="en-US" b="1" dirty="0" smtClean="0">
                <a:solidFill>
                  <a:prstClr val="white"/>
                </a:solidFill>
                <a:latin typeface="微软雅黑" panose="020B0503020204020204" pitchFamily="34" charset="-122"/>
                <a:ea typeface="微软雅黑" panose="020B0503020204020204" pitchFamily="34" charset="-122"/>
              </a:rPr>
              <a:t>年交，以</a:t>
            </a:r>
            <a:r>
              <a:rPr lang="en-US" altLang="zh-CN" b="1" dirty="0" smtClean="0">
                <a:solidFill>
                  <a:prstClr val="white"/>
                </a:solidFill>
                <a:latin typeface="微软雅黑" panose="020B0503020204020204" pitchFamily="34" charset="-122"/>
                <a:ea typeface="微软雅黑" panose="020B0503020204020204" pitchFamily="34" charset="-122"/>
              </a:rPr>
              <a:t>0</a:t>
            </a:r>
            <a:r>
              <a:rPr lang="zh-CN" altLang="en-US" b="1" dirty="0" smtClean="0">
                <a:solidFill>
                  <a:prstClr val="white"/>
                </a:solidFill>
                <a:latin typeface="微软雅黑" panose="020B0503020204020204" pitchFamily="34" charset="-122"/>
                <a:ea typeface="微软雅黑" panose="020B0503020204020204" pitchFamily="34" charset="-122"/>
              </a:rPr>
              <a:t>岁为例</a:t>
            </a:r>
            <a:endParaRPr lang="zh-CN" altLang="en-US" b="1" dirty="0">
              <a:solidFill>
                <a:prstClr val="white"/>
              </a:solidFill>
              <a:latin typeface="微软雅黑" panose="020B0503020204020204" pitchFamily="34" charset="-122"/>
              <a:ea typeface="微软雅黑" panose="020B0503020204020204" pitchFamily="34" charset="-122"/>
            </a:endParaRPr>
          </a:p>
        </p:txBody>
      </p:sp>
      <p:graphicFrame>
        <p:nvGraphicFramePr>
          <p:cNvPr id="7" name="对象 6"/>
          <p:cNvGraphicFramePr>
            <a:graphicFrameLocks noChangeAspect="1"/>
          </p:cNvGraphicFramePr>
          <p:nvPr/>
        </p:nvGraphicFramePr>
        <p:xfrm>
          <a:off x="8191500" y="9525"/>
          <a:ext cx="952500" cy="714375"/>
        </p:xfrm>
        <a:graphic>
          <a:graphicData uri="http://schemas.openxmlformats.org/presentationml/2006/ole">
            <mc:AlternateContent xmlns:mc="http://schemas.openxmlformats.org/markup-compatibility/2006">
              <mc:Choice xmlns:v="urn:schemas-microsoft-com:vml" Requires="v">
                <p:oleObj spid="_x0000_s4174" name="Acrobat Document" r:id="rId4" imgW="5667122" imgH="8019837" progId="AcroExch.Document.11">
                  <p:embed/>
                </p:oleObj>
              </mc:Choice>
              <mc:Fallback>
                <p:oleObj name="Acrobat Document" r:id="rId4" imgW="5667122" imgH="8019837" progId="AcroExch.Document.11">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91500" y="9525"/>
                        <a:ext cx="952500" cy="714375"/>
                      </a:xfrm>
                      <a:prstGeom prst="rect">
                        <a:avLst/>
                      </a:prstGeom>
                      <a:solidFill>
                        <a:srgbClr val="FFFFFF"/>
                      </a:solidFill>
                      <a:ln w="9525">
                        <a:solidFill>
                          <a:srgbClr val="000000"/>
                        </a:solidFill>
                        <a:miter lim="800000"/>
                        <a:headEnd/>
                        <a:tailEnd/>
                      </a:ln>
                    </p:spPr>
                  </p:pic>
                </p:oleObj>
              </mc:Fallback>
            </mc:AlternateContent>
          </a:graphicData>
        </a:graphic>
      </p:graphicFrame>
    </p:spTree>
    <p:extLst>
      <p:ext uri="{BB962C8B-B14F-4D97-AF65-F5344CB8AC3E}">
        <p14:creationId xmlns:p14="http://schemas.microsoft.com/office/powerpoint/2010/main" val="42822015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alphaModFix amt="92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7" name="灯片编号占位符 3"/>
          <p:cNvSpPr txBox="1">
            <a:spLocks/>
          </p:cNvSpPr>
          <p:nvPr/>
        </p:nvSpPr>
        <p:spPr bwMode="auto">
          <a:xfrm>
            <a:off x="6553200" y="6356362"/>
            <a:ext cx="2133600" cy="3661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defPPr>
              <a:defRPr lang="zh-CN"/>
            </a:defPPr>
            <a:lvl1pPr algn="r" rtl="0" fontAlgn="base">
              <a:spcBef>
                <a:spcPct val="0"/>
              </a:spcBef>
              <a:spcAft>
                <a:spcPct val="0"/>
              </a:spcAft>
              <a:defRPr sz="1200" kern="1200" smtClean="0">
                <a:solidFill>
                  <a:srgbClr val="898989"/>
                </a:solidFill>
                <a:latin typeface="Arial" pitchFamily="34" charset="0"/>
                <a:ea typeface="宋体" pitchFamily="2" charset="-122"/>
                <a:cs typeface="+mn-cs"/>
              </a:defRPr>
            </a:lvl1pPr>
            <a:lvl2pPr marL="457124" algn="l" rtl="0" fontAlgn="base">
              <a:spcBef>
                <a:spcPct val="0"/>
              </a:spcBef>
              <a:spcAft>
                <a:spcPct val="0"/>
              </a:spcAft>
              <a:defRPr kern="1200">
                <a:solidFill>
                  <a:schemeClr val="tx1"/>
                </a:solidFill>
                <a:latin typeface="Arial" pitchFamily="34" charset="0"/>
                <a:ea typeface="宋体" pitchFamily="2" charset="-122"/>
                <a:cs typeface="+mn-cs"/>
              </a:defRPr>
            </a:lvl2pPr>
            <a:lvl3pPr marL="914248" algn="l" rtl="0" fontAlgn="base">
              <a:spcBef>
                <a:spcPct val="0"/>
              </a:spcBef>
              <a:spcAft>
                <a:spcPct val="0"/>
              </a:spcAft>
              <a:defRPr kern="1200">
                <a:solidFill>
                  <a:schemeClr val="tx1"/>
                </a:solidFill>
                <a:latin typeface="Arial" pitchFamily="34" charset="0"/>
                <a:ea typeface="宋体" pitchFamily="2" charset="-122"/>
                <a:cs typeface="+mn-cs"/>
              </a:defRPr>
            </a:lvl3pPr>
            <a:lvl4pPr marL="1371371" algn="l" rtl="0" fontAlgn="base">
              <a:spcBef>
                <a:spcPct val="0"/>
              </a:spcBef>
              <a:spcAft>
                <a:spcPct val="0"/>
              </a:spcAft>
              <a:defRPr kern="1200">
                <a:solidFill>
                  <a:schemeClr val="tx1"/>
                </a:solidFill>
                <a:latin typeface="Arial" pitchFamily="34" charset="0"/>
                <a:ea typeface="宋体" pitchFamily="2" charset="-122"/>
                <a:cs typeface="+mn-cs"/>
              </a:defRPr>
            </a:lvl4pPr>
            <a:lvl5pPr marL="1828495" algn="l" rtl="0" fontAlgn="base">
              <a:spcBef>
                <a:spcPct val="0"/>
              </a:spcBef>
              <a:spcAft>
                <a:spcPct val="0"/>
              </a:spcAft>
              <a:defRPr kern="1200">
                <a:solidFill>
                  <a:schemeClr val="tx1"/>
                </a:solidFill>
                <a:latin typeface="Arial" pitchFamily="34" charset="0"/>
                <a:ea typeface="宋体" pitchFamily="2" charset="-122"/>
                <a:cs typeface="+mn-cs"/>
              </a:defRPr>
            </a:lvl5pPr>
            <a:lvl6pPr marL="2285619" algn="l" defTabSz="914248" rtl="0" eaLnBrk="1" latinLnBrk="0" hangingPunct="1">
              <a:defRPr kern="1200">
                <a:solidFill>
                  <a:schemeClr val="tx1"/>
                </a:solidFill>
                <a:latin typeface="Arial" pitchFamily="34" charset="0"/>
                <a:ea typeface="宋体" pitchFamily="2" charset="-122"/>
                <a:cs typeface="+mn-cs"/>
              </a:defRPr>
            </a:lvl6pPr>
            <a:lvl7pPr marL="2742743" algn="l" defTabSz="914248" rtl="0" eaLnBrk="1" latinLnBrk="0" hangingPunct="1">
              <a:defRPr kern="1200">
                <a:solidFill>
                  <a:schemeClr val="tx1"/>
                </a:solidFill>
                <a:latin typeface="Arial" pitchFamily="34" charset="0"/>
                <a:ea typeface="宋体" pitchFamily="2" charset="-122"/>
                <a:cs typeface="+mn-cs"/>
              </a:defRPr>
            </a:lvl7pPr>
            <a:lvl8pPr marL="3199866" algn="l" defTabSz="914248" rtl="0" eaLnBrk="1" latinLnBrk="0" hangingPunct="1">
              <a:defRPr kern="1200">
                <a:solidFill>
                  <a:schemeClr val="tx1"/>
                </a:solidFill>
                <a:latin typeface="Arial" pitchFamily="34" charset="0"/>
                <a:ea typeface="宋体" pitchFamily="2" charset="-122"/>
                <a:cs typeface="+mn-cs"/>
              </a:defRPr>
            </a:lvl8pPr>
            <a:lvl9pPr marL="3656990" algn="l" defTabSz="914248" rtl="0" eaLnBrk="1" latinLnBrk="0" hangingPunct="1">
              <a:defRPr kern="1200">
                <a:solidFill>
                  <a:schemeClr val="tx1"/>
                </a:solidFill>
                <a:latin typeface="Arial" pitchFamily="34" charset="0"/>
                <a:ea typeface="宋体" pitchFamily="2" charset="-122"/>
                <a:cs typeface="+mn-cs"/>
              </a:defRPr>
            </a:lvl9pPr>
          </a:lstStyle>
          <a:p>
            <a:pPr>
              <a:defRPr/>
            </a:pPr>
            <a:fld id="{60D42F8F-D216-40C0-BD59-4B503B35F0B1}" type="slidenum">
              <a:rPr lang="zh-CN" altLang="en-US"/>
              <a:pPr>
                <a:defRPr/>
              </a:pPr>
              <a:t>17</a:t>
            </a:fld>
            <a:endParaRPr lang="zh-CN" altLang="en-US" sz="1800">
              <a:solidFill>
                <a:prstClr val="black"/>
              </a:solidFill>
            </a:endParaRPr>
          </a:p>
        </p:txBody>
      </p:sp>
      <p:grpSp>
        <p:nvGrpSpPr>
          <p:cNvPr id="39" name="组合 38"/>
          <p:cNvGrpSpPr/>
          <p:nvPr/>
        </p:nvGrpSpPr>
        <p:grpSpPr>
          <a:xfrm>
            <a:off x="4644008" y="1364771"/>
            <a:ext cx="3637247" cy="787460"/>
            <a:chOff x="6315199" y="2410178"/>
            <a:chExt cx="3744416" cy="787642"/>
          </a:xfrm>
        </p:grpSpPr>
        <p:sp>
          <p:nvSpPr>
            <p:cNvPr id="40" name="圆角矩形 39"/>
            <p:cNvSpPr/>
            <p:nvPr/>
          </p:nvSpPr>
          <p:spPr>
            <a:xfrm>
              <a:off x="6315199" y="2410178"/>
              <a:ext cx="3744416" cy="787642"/>
            </a:xfrm>
            <a:prstGeom prst="roundRect">
              <a:avLst/>
            </a:prstGeom>
            <a:solidFill>
              <a:srgbClr val="AD0101"/>
            </a:solidFill>
            <a:ln w="25400" cap="flat" cmpd="sng" algn="ctr">
              <a:noFill/>
              <a:prstDash val="solid"/>
            </a:ln>
            <a:effectLst>
              <a:outerShdw blurRad="50800" dist="38100" dir="5400000" algn="t" rotWithShape="0">
                <a:prstClr val="black">
                  <a:alpha val="40000"/>
                </a:prstClr>
              </a:outerShdw>
            </a:effectLst>
          </p:spPr>
          <p:txBody>
            <a:bodyPr lIns="121960" tIns="60980" rIns="121960" bIns="60980" anchor="ctr"/>
            <a:lstStyle/>
            <a:p>
              <a:pPr algn="ctr">
                <a:defRPr/>
              </a:pPr>
              <a:endParaRPr lang="zh-CN" altLang="en-US" sz="4400" kern="0" dirty="0">
                <a:solidFill>
                  <a:prstClr val="white"/>
                </a:solidFill>
                <a:latin typeface="Verdana"/>
                <a:ea typeface="Arial Unicode MS" panose="020B0604020202020204" pitchFamily="34" charset="-122"/>
                <a:cs typeface="Arial Unicode MS" panose="020B0604020202020204" pitchFamily="34" charset="-122"/>
              </a:endParaRPr>
            </a:p>
          </p:txBody>
        </p:sp>
        <p:sp>
          <p:nvSpPr>
            <p:cNvPr id="41" name="矩形 40"/>
            <p:cNvSpPr/>
            <p:nvPr/>
          </p:nvSpPr>
          <p:spPr>
            <a:xfrm>
              <a:off x="6747248" y="2530219"/>
              <a:ext cx="2653075" cy="554166"/>
            </a:xfrm>
            <a:prstGeom prst="rect">
              <a:avLst/>
            </a:prstGeom>
          </p:spPr>
          <p:txBody>
            <a:bodyPr wrap="square" lIns="121960" tIns="60980" rIns="121960" bIns="60980">
              <a:spAutoFit/>
            </a:bodyPr>
            <a:lstStyle/>
            <a:p>
              <a:pPr>
                <a:defRPr/>
              </a:pPr>
              <a:r>
                <a:rPr lang="zh-CN" altLang="en-US" sz="2800" b="1" kern="100" dirty="0">
                  <a:solidFill>
                    <a:prstClr val="white"/>
                  </a:solidFill>
                  <a:latin typeface="微软雅黑" panose="020B0503020204020204" pitchFamily="34" charset="-122"/>
                  <a:cs typeface="Times New Roman" panose="02020603050405020304" pitchFamily="18" charset="0"/>
                </a:rPr>
                <a:t>新产品介绍</a:t>
              </a:r>
              <a:endParaRPr lang="zh-CN" altLang="zh-CN" sz="2800" b="1" kern="100" dirty="0">
                <a:solidFill>
                  <a:prstClr val="white"/>
                </a:solidFill>
                <a:latin typeface="微软雅黑" panose="020B0503020204020204" pitchFamily="34" charset="-122"/>
                <a:cs typeface="Times New Roman" panose="02020603050405020304" pitchFamily="18" charset="0"/>
              </a:endParaRPr>
            </a:p>
          </p:txBody>
        </p:sp>
      </p:grpSp>
      <p:sp>
        <p:nvSpPr>
          <p:cNvPr id="68" name="圆角矩形 67"/>
          <p:cNvSpPr/>
          <p:nvPr/>
        </p:nvSpPr>
        <p:spPr>
          <a:xfrm>
            <a:off x="4568934" y="2372886"/>
            <a:ext cx="3298182" cy="1848202"/>
          </a:xfrm>
          <a:prstGeom prst="roundRect">
            <a:avLst/>
          </a:prstGeom>
          <a:solidFill>
            <a:sysClr val="window" lastClr="FFFFFF">
              <a:alpha val="43137"/>
            </a:sysClr>
          </a:solidFill>
          <a:ln w="25400" cap="flat" cmpd="sng" algn="ctr">
            <a:solidFill>
              <a:sysClr val="window" lastClr="FFFFFF"/>
            </a:solidFill>
            <a:prstDash val="solid"/>
          </a:ln>
          <a:effectLst/>
        </p:spPr>
        <p:txBody>
          <a:bodyPr lIns="91424" tIns="45712" rIns="91424" bIns="45712" rtlCol="0" anchor="ctr"/>
          <a:lstStyle/>
          <a:p>
            <a:pPr algn="ctr">
              <a:defRPr/>
            </a:pPr>
            <a:endParaRPr lang="zh-CN" altLang="en-US" kern="0" smtClean="0">
              <a:solidFill>
                <a:prstClr val="white"/>
              </a:solidFill>
              <a:latin typeface="Verdana"/>
            </a:endParaRPr>
          </a:p>
        </p:txBody>
      </p:sp>
      <p:sp>
        <p:nvSpPr>
          <p:cNvPr id="69" name="TextBox 68"/>
          <p:cNvSpPr txBox="1"/>
          <p:nvPr/>
        </p:nvSpPr>
        <p:spPr>
          <a:xfrm>
            <a:off x="4644008" y="2263528"/>
            <a:ext cx="3204356" cy="2031309"/>
          </a:xfrm>
          <a:prstGeom prst="rect">
            <a:avLst/>
          </a:prstGeom>
          <a:noFill/>
        </p:spPr>
        <p:txBody>
          <a:bodyPr wrap="square" lIns="91424" tIns="45712" rIns="91424" bIns="45712" rtlCol="0">
            <a:spAutoFit/>
          </a:bodyPr>
          <a:lstStyle/>
          <a:p>
            <a:pPr marL="285702" indent="-285702" fontAlgn="base">
              <a:lnSpc>
                <a:spcPct val="150000"/>
              </a:lnSpc>
              <a:spcBef>
                <a:spcPct val="0"/>
              </a:spcBef>
              <a:spcAft>
                <a:spcPct val="0"/>
              </a:spcAft>
              <a:buFont typeface="Wingdings" pitchFamily="2" charset="2"/>
              <a:buChar char="Ø"/>
            </a:pPr>
            <a:r>
              <a:rPr lang="zh-CN" altLang="en-US" sz="2800" b="1" dirty="0" smtClean="0">
                <a:solidFill>
                  <a:srgbClr val="000000"/>
                </a:solidFill>
                <a:latin typeface="微软雅黑" pitchFamily="34" charset="-122"/>
              </a:rPr>
              <a:t>金玺人生</a:t>
            </a:r>
            <a:endParaRPr lang="en-US" altLang="zh-CN" sz="2800" b="1" dirty="0" smtClean="0">
              <a:solidFill>
                <a:srgbClr val="000000"/>
              </a:solidFill>
              <a:latin typeface="微软雅黑" pitchFamily="34" charset="-122"/>
            </a:endParaRPr>
          </a:p>
          <a:p>
            <a:pPr marL="285702" indent="-285702" fontAlgn="base">
              <a:lnSpc>
                <a:spcPct val="150000"/>
              </a:lnSpc>
              <a:spcBef>
                <a:spcPct val="0"/>
              </a:spcBef>
              <a:spcAft>
                <a:spcPct val="0"/>
              </a:spcAft>
              <a:buFont typeface="Wingdings" pitchFamily="2" charset="2"/>
              <a:buChar char="Ø"/>
            </a:pPr>
            <a:r>
              <a:rPr lang="zh-CN" altLang="en-US" sz="2800" b="1" dirty="0">
                <a:solidFill>
                  <a:srgbClr val="000000"/>
                </a:solidFill>
                <a:latin typeface="+mn-ea"/>
              </a:rPr>
              <a:t>金瑞</a:t>
            </a:r>
            <a:r>
              <a:rPr lang="en-US" altLang="zh-CN" sz="2800" b="1" dirty="0" smtClean="0">
                <a:solidFill>
                  <a:srgbClr val="000000"/>
                </a:solidFill>
                <a:latin typeface="+mn-ea"/>
              </a:rPr>
              <a:t>/</a:t>
            </a:r>
            <a:r>
              <a:rPr lang="zh-CN" altLang="en-US" sz="2800" b="1" dirty="0" smtClean="0">
                <a:solidFill>
                  <a:srgbClr val="000000"/>
                </a:solidFill>
                <a:latin typeface="+mn-ea"/>
              </a:rPr>
              <a:t>丰盈</a:t>
            </a:r>
            <a:endParaRPr lang="en-US" altLang="zh-CN" sz="2800" b="1" dirty="0" smtClean="0">
              <a:solidFill>
                <a:srgbClr val="000000"/>
              </a:solidFill>
              <a:latin typeface="+mn-ea"/>
            </a:endParaRPr>
          </a:p>
          <a:p>
            <a:pPr marL="285702" indent="-285702" fontAlgn="base">
              <a:lnSpc>
                <a:spcPct val="150000"/>
              </a:lnSpc>
              <a:spcBef>
                <a:spcPct val="0"/>
              </a:spcBef>
              <a:spcAft>
                <a:spcPct val="0"/>
              </a:spcAft>
              <a:buFont typeface="Wingdings" pitchFamily="2" charset="2"/>
              <a:buChar char="Ø"/>
            </a:pPr>
            <a:r>
              <a:rPr lang="zh-CN" altLang="en-US" sz="2800" b="1" dirty="0" smtClean="0">
                <a:solidFill>
                  <a:srgbClr val="FF0000"/>
                </a:solidFill>
                <a:latin typeface="微软雅黑" pitchFamily="34" charset="-122"/>
              </a:rPr>
              <a:t>聚</a:t>
            </a:r>
            <a:r>
              <a:rPr lang="zh-CN" altLang="en-US" sz="2800" b="1" dirty="0">
                <a:solidFill>
                  <a:srgbClr val="FF0000"/>
                </a:solidFill>
                <a:latin typeface="微软雅黑" pitchFamily="34" charset="-122"/>
              </a:rPr>
              <a:t>财</a:t>
            </a:r>
            <a:r>
              <a:rPr lang="zh-CN" altLang="en-US" sz="2800" b="1" dirty="0" smtClean="0">
                <a:solidFill>
                  <a:srgbClr val="FF0000"/>
                </a:solidFill>
                <a:latin typeface="微软雅黑" pitchFamily="34" charset="-122"/>
              </a:rPr>
              <a:t>宝</a:t>
            </a:r>
            <a:r>
              <a:rPr lang="en-US" altLang="zh-CN" sz="2800" b="1" dirty="0" smtClean="0">
                <a:solidFill>
                  <a:srgbClr val="FF0000"/>
                </a:solidFill>
                <a:latin typeface="微软雅黑" pitchFamily="34" charset="-122"/>
              </a:rPr>
              <a:t>/</a:t>
            </a:r>
            <a:r>
              <a:rPr lang="zh-CN" altLang="en-US" sz="2800" b="1" dirty="0" smtClean="0">
                <a:solidFill>
                  <a:srgbClr val="FF0000"/>
                </a:solidFill>
                <a:latin typeface="微软雅黑" pitchFamily="34" charset="-122"/>
              </a:rPr>
              <a:t>生财宝</a:t>
            </a:r>
            <a:endParaRPr lang="en-US" altLang="zh-CN" sz="2800" b="1" dirty="0">
              <a:solidFill>
                <a:srgbClr val="FF0000"/>
              </a:solidFill>
              <a:latin typeface="微软雅黑" pitchFamily="34" charset="-122"/>
            </a:endParaRPr>
          </a:p>
        </p:txBody>
      </p:sp>
      <p:sp>
        <p:nvSpPr>
          <p:cNvPr id="70" name="下箭头 69"/>
          <p:cNvSpPr/>
          <p:nvPr/>
        </p:nvSpPr>
        <p:spPr>
          <a:xfrm rot="16200000">
            <a:off x="3957230" y="1494077"/>
            <a:ext cx="575931" cy="509606"/>
          </a:xfrm>
          <a:prstGeom prst="downArrow">
            <a:avLst/>
          </a:prstGeom>
          <a:solidFill>
            <a:srgbClr val="AD0101"/>
          </a:solidFill>
          <a:ln w="25400" cap="flat" cmpd="sng" algn="ctr">
            <a:noFill/>
            <a:prstDash val="solid"/>
          </a:ln>
          <a:effectLst/>
        </p:spPr>
        <p:txBody>
          <a:bodyPr lIns="68560" tIns="34279" rIns="68560" bIns="34279" rtlCol="0" anchor="ctr"/>
          <a:lstStyle/>
          <a:p>
            <a:pPr algn="ctr">
              <a:defRPr/>
            </a:pPr>
            <a:endParaRPr lang="zh-CN" altLang="en-US" sz="1600" kern="0" smtClean="0">
              <a:solidFill>
                <a:prstClr val="white"/>
              </a:solidFill>
              <a:latin typeface="Verdana"/>
            </a:endParaRPr>
          </a:p>
        </p:txBody>
      </p:sp>
    </p:spTree>
    <p:extLst>
      <p:ext uri="{BB962C8B-B14F-4D97-AF65-F5344CB8AC3E}">
        <p14:creationId xmlns:p14="http://schemas.microsoft.com/office/powerpoint/2010/main" val="277614134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47575" y="87631"/>
            <a:ext cx="4578497" cy="584775"/>
          </a:xfrm>
          <a:prstGeom prst="rect">
            <a:avLst/>
          </a:prstGeom>
          <a:noFill/>
        </p:spPr>
        <p:txBody>
          <a:bodyPr wrap="none" rtlCol="0">
            <a:spAutoFit/>
          </a:bodyPr>
          <a:lstStyle/>
          <a:p>
            <a:r>
              <a:rPr lang="zh-CN" altLang="en-US" sz="3200" b="1" dirty="0" smtClean="0">
                <a:solidFill>
                  <a:prstClr val="black"/>
                </a:solidFill>
                <a:latin typeface="微软雅黑" panose="020B0503020204020204" pitchFamily="34" charset="-122"/>
                <a:ea typeface="微软雅黑" panose="020B0503020204020204" pitchFamily="34" charset="-122"/>
              </a:rPr>
              <a:t>聚财宝产品介绍（</a:t>
            </a:r>
            <a:r>
              <a:rPr lang="en-US" altLang="zh-CN" sz="3200" b="1" dirty="0" smtClean="0">
                <a:solidFill>
                  <a:prstClr val="black"/>
                </a:solidFill>
                <a:latin typeface="微软雅黑" panose="020B0503020204020204" pitchFamily="34" charset="-122"/>
                <a:ea typeface="微软雅黑" panose="020B0503020204020204" pitchFamily="34" charset="-122"/>
              </a:rPr>
              <a:t>1/2</a:t>
            </a:r>
            <a:r>
              <a:rPr lang="zh-CN" altLang="en-US" sz="3200" b="1" dirty="0" smtClean="0">
                <a:solidFill>
                  <a:prstClr val="black"/>
                </a:solidFill>
                <a:latin typeface="微软雅黑" panose="020B0503020204020204" pitchFamily="34" charset="-122"/>
                <a:ea typeface="微软雅黑" panose="020B0503020204020204" pitchFamily="34" charset="-122"/>
              </a:rPr>
              <a:t>）</a:t>
            </a:r>
            <a:endParaRPr lang="zh-CN" altLang="en-US" sz="3200" b="1" dirty="0">
              <a:solidFill>
                <a:prstClr val="black"/>
              </a:solidFill>
              <a:latin typeface="微软雅黑" panose="020B0503020204020204" pitchFamily="34" charset="-122"/>
              <a:ea typeface="微软雅黑" panose="020B0503020204020204" pitchFamily="34" charset="-122"/>
            </a:endParaRPr>
          </a:p>
        </p:txBody>
      </p:sp>
      <p:cxnSp>
        <p:nvCxnSpPr>
          <p:cNvPr id="3" name="直接连接符 2"/>
          <p:cNvCxnSpPr/>
          <p:nvPr/>
        </p:nvCxnSpPr>
        <p:spPr>
          <a:xfrm>
            <a:off x="149767" y="713151"/>
            <a:ext cx="8728861" cy="0"/>
          </a:xfrm>
          <a:prstGeom prst="line">
            <a:avLst/>
          </a:prstGeom>
          <a:ln w="6350">
            <a:gradFill flip="none" rotWithShape="1">
              <a:gsLst>
                <a:gs pos="0">
                  <a:srgbClr val="FF6600"/>
                </a:gs>
                <a:gs pos="76000">
                  <a:srgbClr val="FF6600"/>
                </a:gs>
                <a:gs pos="100000">
                  <a:srgbClr val="FF6600">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149768" y="742962"/>
            <a:ext cx="8728861" cy="59371"/>
          </a:xfrm>
          <a:prstGeom prst="rect">
            <a:avLst/>
          </a:prstGeom>
          <a:gradFill flip="none" rotWithShape="1">
            <a:gsLst>
              <a:gs pos="76000">
                <a:srgbClr val="FF6600"/>
              </a:gs>
              <a:gs pos="0">
                <a:srgbClr val="FF6600"/>
              </a:gs>
              <a:gs pos="100000">
                <a:srgbClr val="FF66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33">
              <a:defRPr/>
            </a:pPr>
            <a:endParaRPr lang="zh-CN" altLang="en-US">
              <a:solidFill>
                <a:prstClr val="white"/>
              </a:solidFill>
              <a:latin typeface="Times New Roman" panose="02020603050405020304" pitchFamily="18" charset="0"/>
              <a:ea typeface="微软雅黑" panose="020B0503020204020204" pitchFamily="34" charset="-122"/>
            </a:endParaRPr>
          </a:p>
        </p:txBody>
      </p:sp>
      <p:graphicFrame>
        <p:nvGraphicFramePr>
          <p:cNvPr id="6" name="表格 5"/>
          <p:cNvGraphicFramePr>
            <a:graphicFrameLocks noGrp="1"/>
          </p:cNvGraphicFramePr>
          <p:nvPr>
            <p:extLst>
              <p:ext uri="{D42A27DB-BD31-4B8C-83A1-F6EECF244321}">
                <p14:modId xmlns:p14="http://schemas.microsoft.com/office/powerpoint/2010/main" val="1829092827"/>
              </p:ext>
            </p:extLst>
          </p:nvPr>
        </p:nvGraphicFramePr>
        <p:xfrm>
          <a:off x="251521" y="1028741"/>
          <a:ext cx="8640958" cy="5568611"/>
        </p:xfrm>
        <a:graphic>
          <a:graphicData uri="http://schemas.openxmlformats.org/drawingml/2006/table">
            <a:tbl>
              <a:tblPr/>
              <a:tblGrid>
                <a:gridCol w="904723">
                  <a:extLst>
                    <a:ext uri="{9D8B030D-6E8A-4147-A177-3AD203B41FA5}">
                      <a16:colId xmlns:a16="http://schemas.microsoft.com/office/drawing/2014/main" xmlns="" val="20000"/>
                    </a:ext>
                  </a:extLst>
                </a:gridCol>
                <a:gridCol w="904723">
                  <a:extLst>
                    <a:ext uri="{9D8B030D-6E8A-4147-A177-3AD203B41FA5}">
                      <a16:colId xmlns:a16="http://schemas.microsoft.com/office/drawing/2014/main" xmlns="" val="20001"/>
                    </a:ext>
                  </a:extLst>
                </a:gridCol>
                <a:gridCol w="3559800">
                  <a:extLst>
                    <a:ext uri="{9D8B030D-6E8A-4147-A177-3AD203B41FA5}">
                      <a16:colId xmlns:a16="http://schemas.microsoft.com/office/drawing/2014/main" xmlns="" val="20002"/>
                    </a:ext>
                  </a:extLst>
                </a:gridCol>
                <a:gridCol w="3271712">
                  <a:extLst>
                    <a:ext uri="{9D8B030D-6E8A-4147-A177-3AD203B41FA5}">
                      <a16:colId xmlns:a16="http://schemas.microsoft.com/office/drawing/2014/main" xmlns="" val="20003"/>
                    </a:ext>
                  </a:extLst>
                </a:gridCol>
              </a:tblGrid>
              <a:tr h="257080">
                <a:tc>
                  <a:txBody>
                    <a:bodyPr/>
                    <a:lstStyle/>
                    <a:p>
                      <a:pPr algn="ctr" rtl="0" fontAlgn="ctr"/>
                      <a:r>
                        <a:rPr lang="zh-CN" altLang="en-US" sz="1300" b="1" i="0" u="none" strike="noStrike" dirty="0">
                          <a:solidFill>
                            <a:srgbClr val="FFFFFF"/>
                          </a:solidFill>
                          <a:effectLst/>
                          <a:latin typeface="微软雅黑" panose="020B0503020204020204" pitchFamily="34" charset="-122"/>
                          <a:ea typeface="微软雅黑" panose="020B0503020204020204" pitchFamily="34" charset="-122"/>
                        </a:rPr>
                        <a:t>产品类型</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a:txBody>
                    <a:bodyPr/>
                    <a:lstStyle/>
                    <a:p>
                      <a:pPr algn="ctr" rtl="0" fontAlgn="ctr"/>
                      <a:endParaRPr lang="zh-CN" altLang="en-US" sz="1300" b="1" i="0" u="none" strike="noStrike" dirty="0">
                        <a:solidFill>
                          <a:srgbClr val="FFFFFF"/>
                        </a:solidFill>
                        <a:effectLst/>
                        <a:latin typeface="微软雅黑" panose="020B0503020204020204" pitchFamily="34" charset="-122"/>
                        <a:ea typeface="微软雅黑" panose="020B0503020204020204" pitchFamily="34" charset="-122"/>
                      </a:endParaRP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a:txBody>
                    <a:bodyPr/>
                    <a:lstStyle/>
                    <a:p>
                      <a:pPr algn="ctr" rtl="0" fontAlgn="ctr"/>
                      <a:r>
                        <a:rPr lang="zh-CN" altLang="en-US" sz="1300" b="1" i="0" u="none" strike="noStrike" dirty="0">
                          <a:solidFill>
                            <a:srgbClr val="FFFFFF"/>
                          </a:solidFill>
                          <a:effectLst/>
                          <a:latin typeface="微软雅黑" panose="020B0503020204020204" pitchFamily="34" charset="-122"/>
                          <a:ea typeface="微软雅黑" panose="020B0503020204020204" pitchFamily="34" charset="-122"/>
                        </a:rPr>
                        <a:t>聚财宝</a:t>
                      </a:r>
                      <a:r>
                        <a:rPr lang="en-US" altLang="zh-CN" sz="1300" b="1" i="0" u="none" strike="noStrike" dirty="0">
                          <a:solidFill>
                            <a:srgbClr val="FFFFFF"/>
                          </a:solidFill>
                          <a:effectLst/>
                          <a:latin typeface="微软雅黑" panose="020B0503020204020204" pitchFamily="34" charset="-122"/>
                          <a:ea typeface="微软雅黑" panose="020B0503020204020204" pitchFamily="34" charset="-122"/>
                        </a:rPr>
                        <a:t>17Ⅱ</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a:txBody>
                    <a:bodyPr/>
                    <a:lstStyle/>
                    <a:p>
                      <a:pPr algn="ctr" rtl="0" fontAlgn="ctr"/>
                      <a:r>
                        <a:rPr lang="zh-CN" altLang="en-US" sz="1300" b="1" i="0" u="none" strike="noStrike" dirty="0">
                          <a:solidFill>
                            <a:srgbClr val="FFFFFF"/>
                          </a:solidFill>
                          <a:effectLst/>
                          <a:latin typeface="微软雅黑" panose="020B0503020204020204" pitchFamily="34" charset="-122"/>
                          <a:ea typeface="微软雅黑" panose="020B0503020204020204" pitchFamily="34" charset="-122"/>
                        </a:rPr>
                        <a:t>聚财宝</a:t>
                      </a:r>
                      <a:r>
                        <a:rPr lang="en-US" altLang="zh-CN" sz="1300" b="1" i="0" u="none" strike="noStrike" dirty="0">
                          <a:solidFill>
                            <a:srgbClr val="FFFFFF"/>
                          </a:solidFill>
                          <a:effectLst/>
                          <a:latin typeface="微软雅黑" panose="020B0503020204020204" pitchFamily="34" charset="-122"/>
                          <a:ea typeface="微软雅黑" panose="020B0503020204020204" pitchFamily="34" charset="-122"/>
                        </a:rPr>
                        <a:t>17</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extLst>
                  <a:ext uri="{0D108BD9-81ED-4DB2-BD59-A6C34878D82A}">
                    <a16:rowId xmlns:a16="http://schemas.microsoft.com/office/drawing/2014/main" xmlns="" val="10000"/>
                  </a:ext>
                </a:extLst>
              </a:tr>
              <a:tr h="257080">
                <a:tc>
                  <a:txBody>
                    <a:bodyPr/>
                    <a:lstStyle/>
                    <a:p>
                      <a:pPr algn="ctr" rtl="0" fontAlgn="ctr"/>
                      <a:r>
                        <a:rPr lang="zh-CN" altLang="en-US" sz="1300" b="1" i="0" u="none" strike="noStrike" dirty="0">
                          <a:solidFill>
                            <a:srgbClr val="FFFFFF"/>
                          </a:solidFill>
                          <a:effectLst/>
                          <a:latin typeface="微软雅黑" panose="020B0503020204020204" pitchFamily="34" charset="-122"/>
                          <a:ea typeface="微软雅黑" panose="020B0503020204020204" pitchFamily="34" charset="-122"/>
                        </a:rPr>
                        <a:t>投保年龄</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rowSpan="3">
                  <a:txBody>
                    <a:bodyPr/>
                    <a:lstStyle/>
                    <a:p>
                      <a:pPr algn="ctr" rtl="0" fontAlgn="ctr"/>
                      <a:r>
                        <a:rPr lang="zh-CN" altLang="en-US" sz="1500" b="1" i="0" u="none" strike="noStrike" dirty="0" smtClean="0">
                          <a:solidFill>
                            <a:srgbClr val="FFFFFF"/>
                          </a:solidFill>
                          <a:effectLst/>
                          <a:latin typeface="微软雅黑" panose="020B0503020204020204" pitchFamily="34" charset="-122"/>
                          <a:ea typeface="微软雅黑" panose="020B0503020204020204" pitchFamily="34" charset="-122"/>
                        </a:rPr>
                        <a:t>√</a:t>
                      </a:r>
                      <a:endParaRPr lang="zh-CN" altLang="en-US" sz="1500" b="1" i="0" u="none" strike="noStrike" dirty="0">
                        <a:solidFill>
                          <a:srgbClr val="FFFFFF"/>
                        </a:solidFill>
                        <a:effectLst/>
                        <a:latin typeface="微软雅黑" panose="020B0503020204020204" pitchFamily="34" charset="-122"/>
                        <a:ea typeface="微软雅黑" panose="020B0503020204020204" pitchFamily="34" charset="-122"/>
                      </a:endParaRP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a:txBody>
                    <a:bodyPr/>
                    <a:lstStyle/>
                    <a:p>
                      <a:pPr marL="171450" indent="-171450" algn="l" rtl="0" fontAlgn="ctr">
                        <a:buFont typeface="Wingdings" panose="05000000000000000000" pitchFamily="2" charset="2"/>
                        <a:buChar char="n"/>
                      </a:pPr>
                      <a:r>
                        <a:rPr lang="en-US" altLang="zh-CN" sz="1300" b="1" i="0" u="none" strike="noStrike" dirty="0">
                          <a:solidFill>
                            <a:srgbClr val="000000"/>
                          </a:solidFill>
                          <a:effectLst/>
                          <a:latin typeface="微软雅黑" panose="020B0503020204020204" pitchFamily="34" charset="-122"/>
                          <a:ea typeface="微软雅黑" panose="020B0503020204020204" pitchFamily="34" charset="-122"/>
                        </a:rPr>
                        <a:t>0—80</a:t>
                      </a:r>
                      <a:r>
                        <a:rPr lang="zh-CN" altLang="en-US" sz="1300" b="1" i="0" u="none" strike="noStrike" dirty="0">
                          <a:solidFill>
                            <a:srgbClr val="000000"/>
                          </a:solidFill>
                          <a:effectLst/>
                          <a:latin typeface="微软雅黑" panose="020B0503020204020204" pitchFamily="34" charset="-122"/>
                          <a:ea typeface="微软雅黑" panose="020B0503020204020204" pitchFamily="34" charset="-122"/>
                        </a:rPr>
                        <a:t>岁</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3CBCB"/>
                    </a:solidFill>
                  </a:tcPr>
                </a:tc>
                <a:tc>
                  <a:txBody>
                    <a:bodyPr/>
                    <a:lstStyle/>
                    <a:p>
                      <a:pPr marL="171450" indent="-171450" algn="l" defTabSz="914400" rtl="0" eaLnBrk="1" fontAlgn="ctr" latinLnBrk="0" hangingPunct="1">
                        <a:buFont typeface="Wingdings" panose="05000000000000000000" pitchFamily="2" charset="2"/>
                        <a:buChar char="n"/>
                      </a:pPr>
                      <a:r>
                        <a:rPr lang="en-US" altLang="zh-CN" sz="1300" b="0" i="0" u="none" strike="noStrike" kern="1200">
                          <a:solidFill>
                            <a:srgbClr val="000000"/>
                          </a:solidFill>
                          <a:effectLst/>
                          <a:latin typeface="微软雅黑" panose="020B0503020204020204" pitchFamily="34" charset="-122"/>
                          <a:ea typeface="微软雅黑" panose="020B0503020204020204" pitchFamily="34" charset="-122"/>
                          <a:cs typeface="+mn-cs"/>
                        </a:rPr>
                        <a:t>0—80</a:t>
                      </a:r>
                      <a:r>
                        <a:rPr lang="zh-CN" altLang="en-US" sz="1300" b="0" i="0" u="none" strike="noStrike" kern="1200">
                          <a:solidFill>
                            <a:srgbClr val="000000"/>
                          </a:solidFill>
                          <a:effectLst/>
                          <a:latin typeface="微软雅黑" panose="020B0503020204020204" pitchFamily="34" charset="-122"/>
                          <a:ea typeface="微软雅黑" panose="020B0503020204020204" pitchFamily="34" charset="-122"/>
                          <a:cs typeface="+mn-cs"/>
                        </a:rPr>
                        <a:t>岁</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3CBCB"/>
                    </a:solidFill>
                  </a:tcPr>
                </a:tc>
                <a:extLst>
                  <a:ext uri="{0D108BD9-81ED-4DB2-BD59-A6C34878D82A}">
                    <a16:rowId xmlns:a16="http://schemas.microsoft.com/office/drawing/2014/main" xmlns="" val="10001"/>
                  </a:ext>
                </a:extLst>
              </a:tr>
              <a:tr h="257080">
                <a:tc>
                  <a:txBody>
                    <a:bodyPr/>
                    <a:lstStyle/>
                    <a:p>
                      <a:pPr algn="ctr" rtl="0" fontAlgn="ctr"/>
                      <a:r>
                        <a:rPr lang="zh-CN" altLang="en-US" sz="1300" b="1" i="0" u="none" strike="noStrike" dirty="0">
                          <a:solidFill>
                            <a:srgbClr val="FFFFFF"/>
                          </a:solidFill>
                          <a:effectLst/>
                          <a:latin typeface="微软雅黑" panose="020B0503020204020204" pitchFamily="34" charset="-122"/>
                          <a:ea typeface="微软雅黑" panose="020B0503020204020204" pitchFamily="34" charset="-122"/>
                        </a:rPr>
                        <a:t>交费期</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vMerge="1">
                  <a:txBody>
                    <a:bodyPr/>
                    <a:lstStyle/>
                    <a:p>
                      <a:pPr algn="ctr" rtl="0" fontAlgn="ctr"/>
                      <a:endParaRPr lang="zh-CN" altLang="en-US" sz="1000" b="1" i="0" u="none" strike="noStrike" dirty="0">
                        <a:solidFill>
                          <a:srgbClr val="FFFFFF"/>
                        </a:solidFill>
                        <a:effectLst/>
                        <a:latin typeface="微软雅黑" panose="020B0503020204020204" pitchFamily="34" charset="-122"/>
                        <a:ea typeface="微软雅黑" panose="020B0503020204020204" pitchFamily="34" charset="-122"/>
                      </a:endParaRPr>
                    </a:p>
                  </a:txBody>
                  <a:tcPr marL="5816" marR="5816" marT="5816"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a:txBody>
                    <a:bodyPr/>
                    <a:lstStyle/>
                    <a:p>
                      <a:pPr marL="171450" indent="-171450" algn="l" defTabSz="914400" rtl="0" eaLnBrk="1" fontAlgn="ctr" latinLnBrk="0" hangingPunct="1">
                        <a:buFont typeface="Wingdings" panose="05000000000000000000" pitchFamily="2" charset="2"/>
                        <a:buChar char="n"/>
                      </a:pPr>
                      <a:r>
                        <a:rPr lang="zh-CN" altLang="en-US" sz="1300" b="1" i="0" u="none" strike="noStrike" kern="1200" dirty="0">
                          <a:solidFill>
                            <a:srgbClr val="000000"/>
                          </a:solidFill>
                          <a:effectLst/>
                          <a:latin typeface="微软雅黑" panose="020B0503020204020204" pitchFamily="34" charset="-122"/>
                          <a:ea typeface="微软雅黑" panose="020B0503020204020204" pitchFamily="34" charset="-122"/>
                          <a:cs typeface="+mn-cs"/>
                        </a:rPr>
                        <a:t>趸交累加</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F1E7E7"/>
                    </a:solidFill>
                  </a:tcPr>
                </a:tc>
                <a:tc>
                  <a:txBody>
                    <a:bodyPr/>
                    <a:lstStyle/>
                    <a:p>
                      <a:pPr marL="171450" indent="-171450" algn="l" defTabSz="914400" rtl="0" eaLnBrk="1" fontAlgn="ctr" latinLnBrk="0" hangingPunct="1">
                        <a:buFont typeface="Wingdings" panose="05000000000000000000" pitchFamily="2" charset="2"/>
                        <a:buChar char="n"/>
                      </a:pPr>
                      <a:r>
                        <a:rPr lang="zh-CN" altLang="en-US" sz="1300" b="0" i="0" u="none" strike="noStrike" kern="1200">
                          <a:solidFill>
                            <a:srgbClr val="000000"/>
                          </a:solidFill>
                          <a:effectLst/>
                          <a:latin typeface="微软雅黑" panose="020B0503020204020204" pitchFamily="34" charset="-122"/>
                          <a:ea typeface="微软雅黑" panose="020B0503020204020204" pitchFamily="34" charset="-122"/>
                          <a:cs typeface="+mn-cs"/>
                        </a:rPr>
                        <a:t>趸交累加</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F1E7E7"/>
                    </a:solidFill>
                  </a:tcPr>
                </a:tc>
                <a:extLst>
                  <a:ext uri="{0D108BD9-81ED-4DB2-BD59-A6C34878D82A}">
                    <a16:rowId xmlns:a16="http://schemas.microsoft.com/office/drawing/2014/main" xmlns="" val="10002"/>
                  </a:ext>
                </a:extLst>
              </a:tr>
              <a:tr h="257080">
                <a:tc>
                  <a:txBody>
                    <a:bodyPr/>
                    <a:lstStyle/>
                    <a:p>
                      <a:pPr algn="ctr" rtl="0" fontAlgn="ctr"/>
                      <a:r>
                        <a:rPr lang="zh-CN" altLang="en-US" sz="1300" b="1" i="0" u="none" strike="noStrike" dirty="0">
                          <a:solidFill>
                            <a:srgbClr val="FFFFFF"/>
                          </a:solidFill>
                          <a:effectLst/>
                          <a:latin typeface="微软雅黑" panose="020B0503020204020204" pitchFamily="34" charset="-122"/>
                          <a:ea typeface="微软雅黑" panose="020B0503020204020204" pitchFamily="34" charset="-122"/>
                        </a:rPr>
                        <a:t>保险期间</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vMerge="1">
                  <a:txBody>
                    <a:bodyPr/>
                    <a:lstStyle/>
                    <a:p>
                      <a:pPr algn="ctr" rtl="0" fontAlgn="ctr"/>
                      <a:endParaRPr lang="zh-CN" altLang="en-US" sz="1000" b="1" i="0" u="none" strike="noStrike" dirty="0">
                        <a:solidFill>
                          <a:srgbClr val="FFFFFF"/>
                        </a:solidFill>
                        <a:effectLst/>
                        <a:latin typeface="微软雅黑" panose="020B0503020204020204" pitchFamily="34" charset="-122"/>
                        <a:ea typeface="微软雅黑" panose="020B0503020204020204" pitchFamily="34" charset="-122"/>
                      </a:endParaRPr>
                    </a:p>
                  </a:txBody>
                  <a:tcPr marL="5816" marR="5816" marT="5816"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a:txBody>
                    <a:bodyPr/>
                    <a:lstStyle/>
                    <a:p>
                      <a:pPr marL="171450" indent="-171450" algn="l" defTabSz="914400" rtl="0" eaLnBrk="1" fontAlgn="ctr" latinLnBrk="0" hangingPunct="1">
                        <a:buFont typeface="Wingdings" panose="05000000000000000000" pitchFamily="2" charset="2"/>
                        <a:buChar char="n"/>
                      </a:pPr>
                      <a:r>
                        <a:rPr lang="zh-CN" altLang="en-US" sz="1300" b="1" i="0" u="none" strike="noStrike" kern="1200" dirty="0">
                          <a:solidFill>
                            <a:srgbClr val="000000"/>
                          </a:solidFill>
                          <a:effectLst/>
                          <a:latin typeface="微软雅黑" panose="020B0503020204020204" pitchFamily="34" charset="-122"/>
                          <a:ea typeface="微软雅黑" panose="020B0503020204020204" pitchFamily="34" charset="-122"/>
                          <a:cs typeface="+mn-cs"/>
                        </a:rPr>
                        <a:t>终身</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3CBCB"/>
                    </a:solidFill>
                  </a:tcPr>
                </a:tc>
                <a:tc>
                  <a:txBody>
                    <a:bodyPr/>
                    <a:lstStyle/>
                    <a:p>
                      <a:pPr marL="171450" indent="-171450" algn="l" defTabSz="914400" rtl="0" eaLnBrk="1" fontAlgn="ctr" latinLnBrk="0" hangingPunct="1">
                        <a:buFont typeface="Wingdings" panose="05000000000000000000" pitchFamily="2" charset="2"/>
                        <a:buChar char="n"/>
                      </a:pPr>
                      <a:r>
                        <a:rPr lang="zh-CN" altLang="en-US" sz="1300" b="0" i="0" u="none" strike="noStrike" kern="1200">
                          <a:solidFill>
                            <a:srgbClr val="000000"/>
                          </a:solidFill>
                          <a:effectLst/>
                          <a:latin typeface="微软雅黑" panose="020B0503020204020204" pitchFamily="34" charset="-122"/>
                          <a:ea typeface="微软雅黑" panose="020B0503020204020204" pitchFamily="34" charset="-122"/>
                          <a:cs typeface="+mn-cs"/>
                        </a:rPr>
                        <a:t>终身</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3CBCB"/>
                    </a:solidFill>
                  </a:tcPr>
                </a:tc>
                <a:extLst>
                  <a:ext uri="{0D108BD9-81ED-4DB2-BD59-A6C34878D82A}">
                    <a16:rowId xmlns:a16="http://schemas.microsoft.com/office/drawing/2014/main" xmlns="" val="10003"/>
                  </a:ext>
                </a:extLst>
              </a:tr>
              <a:tr h="257080">
                <a:tc>
                  <a:txBody>
                    <a:bodyPr/>
                    <a:lstStyle/>
                    <a:p>
                      <a:pPr algn="ctr" rtl="0" fontAlgn="ctr"/>
                      <a:r>
                        <a:rPr lang="zh-CN" altLang="en-US" sz="1300" b="1" i="0" u="none" strike="noStrike" dirty="0">
                          <a:solidFill>
                            <a:srgbClr val="FFFFFF"/>
                          </a:solidFill>
                          <a:effectLst/>
                          <a:latin typeface="微软雅黑" panose="020B0503020204020204" pitchFamily="34" charset="-122"/>
                          <a:ea typeface="微软雅黑" panose="020B0503020204020204" pitchFamily="34" charset="-122"/>
                        </a:rPr>
                        <a:t>产品类型</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a:txBody>
                    <a:bodyPr/>
                    <a:lstStyle/>
                    <a:p>
                      <a:pPr algn="ctr" rtl="0" fontAlgn="ctr"/>
                      <a:r>
                        <a:rPr lang="zh-CN" altLang="en-US" sz="1300" b="1" i="0" u="none" strike="noStrike" dirty="0" smtClean="0">
                          <a:solidFill>
                            <a:srgbClr val="FFFFFF"/>
                          </a:solidFill>
                          <a:effectLst/>
                          <a:latin typeface="微软雅黑" panose="020B0503020204020204" pitchFamily="34" charset="-122"/>
                          <a:ea typeface="微软雅黑" panose="020B0503020204020204" pitchFamily="34" charset="-122"/>
                        </a:rPr>
                        <a:t>不同</a:t>
                      </a:r>
                      <a:endParaRPr lang="zh-CN" altLang="en-US" sz="1300" b="1" i="0" u="none" strike="noStrike" dirty="0">
                        <a:solidFill>
                          <a:srgbClr val="FFFFFF"/>
                        </a:solidFill>
                        <a:effectLst/>
                        <a:latin typeface="微软雅黑" panose="020B0503020204020204" pitchFamily="34" charset="-122"/>
                        <a:ea typeface="微软雅黑" panose="020B0503020204020204" pitchFamily="34" charset="-122"/>
                      </a:endParaRP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a:txBody>
                    <a:bodyPr/>
                    <a:lstStyle/>
                    <a:p>
                      <a:pPr marL="171450" indent="-171450" algn="l" defTabSz="914400" rtl="0" eaLnBrk="1" fontAlgn="ctr" latinLnBrk="0" hangingPunct="1">
                        <a:buFont typeface="Wingdings" panose="05000000000000000000" pitchFamily="2" charset="2"/>
                        <a:buChar char="n"/>
                      </a:pPr>
                      <a:r>
                        <a:rPr lang="zh-CN" altLang="en-US" sz="1300" b="1" i="0" u="none" strike="noStrike" kern="1200" dirty="0">
                          <a:solidFill>
                            <a:srgbClr val="000000"/>
                          </a:solidFill>
                          <a:effectLst/>
                          <a:latin typeface="微软雅黑" panose="020B0503020204020204" pitchFamily="34" charset="-122"/>
                          <a:ea typeface="微软雅黑" panose="020B0503020204020204" pitchFamily="34" charset="-122"/>
                          <a:cs typeface="+mn-cs"/>
                        </a:rPr>
                        <a:t>万能型、年金险（主险）</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F1E7E7"/>
                    </a:solidFill>
                  </a:tcPr>
                </a:tc>
                <a:tc>
                  <a:txBody>
                    <a:bodyPr/>
                    <a:lstStyle/>
                    <a:p>
                      <a:pPr marL="171450" indent="-171450" algn="l" defTabSz="914400" rtl="0" eaLnBrk="1" fontAlgn="ctr" latinLnBrk="0" hangingPunct="1">
                        <a:buFont typeface="Wingdings" panose="05000000000000000000" pitchFamily="2" charset="2"/>
                        <a:buChar char="n"/>
                      </a:pPr>
                      <a:r>
                        <a:rPr lang="zh-CN" altLang="en-US" sz="1300" b="0" i="0" u="none" strike="noStrike" kern="1200">
                          <a:solidFill>
                            <a:srgbClr val="000000"/>
                          </a:solidFill>
                          <a:effectLst/>
                          <a:latin typeface="微软雅黑" panose="020B0503020204020204" pitchFamily="34" charset="-122"/>
                          <a:ea typeface="微软雅黑" panose="020B0503020204020204" pitchFamily="34" charset="-122"/>
                          <a:cs typeface="+mn-cs"/>
                        </a:rPr>
                        <a:t>万能型、年金险（附加险）</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F1E7E7"/>
                    </a:solidFill>
                  </a:tcPr>
                </a:tc>
                <a:extLst>
                  <a:ext uri="{0D108BD9-81ED-4DB2-BD59-A6C34878D82A}">
                    <a16:rowId xmlns:a16="http://schemas.microsoft.com/office/drawing/2014/main" xmlns="" val="10004"/>
                  </a:ext>
                </a:extLst>
              </a:tr>
              <a:tr h="257080">
                <a:tc rowSpan="3">
                  <a:txBody>
                    <a:bodyPr/>
                    <a:lstStyle/>
                    <a:p>
                      <a:pPr algn="ctr" rtl="0" fontAlgn="ctr"/>
                      <a:r>
                        <a:rPr lang="zh-CN" altLang="en-US" sz="1300" b="1" i="0" u="none" strike="noStrike" dirty="0">
                          <a:solidFill>
                            <a:srgbClr val="FFFFFF"/>
                          </a:solidFill>
                          <a:effectLst/>
                          <a:latin typeface="微软雅黑" panose="020B0503020204020204" pitchFamily="34" charset="-122"/>
                          <a:ea typeface="微软雅黑" panose="020B0503020204020204" pitchFamily="34" charset="-122"/>
                        </a:rPr>
                        <a:t>保险责任</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solidFill>
                      <a:srgbClr val="C00000"/>
                    </a:solidFill>
                  </a:tcPr>
                </a:tc>
                <a:tc>
                  <a:txBody>
                    <a:bodyPr/>
                    <a:lstStyle/>
                    <a:p>
                      <a:pPr algn="ctr" rtl="0" fontAlgn="ctr"/>
                      <a:r>
                        <a:rPr lang="zh-CN" altLang="en-US" sz="1300" b="1" i="0" u="none" strike="noStrike" dirty="0" smtClean="0">
                          <a:solidFill>
                            <a:srgbClr val="FFFFFF"/>
                          </a:solidFill>
                          <a:effectLst/>
                          <a:latin typeface="微软雅黑" panose="020B0503020204020204" pitchFamily="34" charset="-122"/>
                          <a:ea typeface="微软雅黑" panose="020B0503020204020204" pitchFamily="34" charset="-122"/>
                        </a:rPr>
                        <a:t>不同</a:t>
                      </a:r>
                      <a:endParaRPr lang="zh-CN" altLang="en-US" sz="1300" b="1" i="0" u="none" strike="noStrike" dirty="0">
                        <a:solidFill>
                          <a:srgbClr val="FFFFFF"/>
                        </a:solidFill>
                        <a:effectLst/>
                        <a:latin typeface="微软雅黑" panose="020B0503020204020204" pitchFamily="34" charset="-122"/>
                        <a:ea typeface="微软雅黑" panose="020B0503020204020204" pitchFamily="34" charset="-122"/>
                      </a:endParaRP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rowSpan="2">
                  <a:txBody>
                    <a:bodyPr/>
                    <a:lstStyle/>
                    <a:p>
                      <a:pPr marL="171450" indent="-171450" algn="l" defTabSz="914400" rtl="0" eaLnBrk="1" fontAlgn="ctr" latinLnBrk="0" hangingPunct="1">
                        <a:buFont typeface="Wingdings" panose="05000000000000000000" pitchFamily="2" charset="2"/>
                        <a:buChar char="n"/>
                      </a:pPr>
                      <a:r>
                        <a:rPr lang="zh-CN" altLang="en-US" sz="1300" b="1" i="0" u="none" strike="noStrike" kern="1200" dirty="0">
                          <a:solidFill>
                            <a:srgbClr val="000000"/>
                          </a:solidFill>
                          <a:effectLst/>
                          <a:latin typeface="微软雅黑" panose="020B0503020204020204" pitchFamily="34" charset="-122"/>
                          <a:ea typeface="微软雅黑" panose="020B0503020204020204" pitchFamily="34" charset="-122"/>
                          <a:cs typeface="+mn-cs"/>
                        </a:rPr>
                        <a:t>年金：被保险人在保单生效满</a:t>
                      </a:r>
                      <a:r>
                        <a:rPr lang="en-US" altLang="zh-CN" sz="1300" b="1" i="0" u="none" strike="noStrike" kern="1200" dirty="0">
                          <a:solidFill>
                            <a:srgbClr val="000000"/>
                          </a:solidFill>
                          <a:effectLst/>
                          <a:latin typeface="微软雅黑" panose="020B0503020204020204" pitchFamily="34" charset="-122"/>
                          <a:ea typeface="微软雅黑" panose="020B0503020204020204" pitchFamily="34" charset="-122"/>
                          <a:cs typeface="+mn-cs"/>
                        </a:rPr>
                        <a:t>5</a:t>
                      </a:r>
                      <a:r>
                        <a:rPr lang="zh-CN" altLang="en-US" sz="1300" b="1" i="0" u="none" strike="noStrike" kern="1200" dirty="0">
                          <a:solidFill>
                            <a:srgbClr val="000000"/>
                          </a:solidFill>
                          <a:effectLst/>
                          <a:latin typeface="微软雅黑" panose="020B0503020204020204" pitchFamily="34" charset="-122"/>
                          <a:ea typeface="微软雅黑" panose="020B0503020204020204" pitchFamily="34" charset="-122"/>
                          <a:cs typeface="+mn-cs"/>
                        </a:rPr>
                        <a:t>年后，可设置领取年金的时间和比例，其中年金领取比例为所交保费的</a:t>
                      </a:r>
                      <a:r>
                        <a:rPr lang="en-US" altLang="zh-CN" sz="1300" b="1" i="0" u="none" strike="noStrike" kern="1200" dirty="0">
                          <a:solidFill>
                            <a:srgbClr val="000000"/>
                          </a:solidFill>
                          <a:effectLst/>
                          <a:latin typeface="微软雅黑" panose="020B0503020204020204" pitchFamily="34" charset="-122"/>
                          <a:ea typeface="微软雅黑" panose="020B0503020204020204" pitchFamily="34" charset="-122"/>
                          <a:cs typeface="+mn-cs"/>
                        </a:rPr>
                        <a:t>0-20%</a:t>
                      </a:r>
                      <a:r>
                        <a:rPr lang="zh-CN" altLang="en-US" sz="1300" b="1" i="0" u="none" strike="noStrike" kern="1200" dirty="0">
                          <a:solidFill>
                            <a:srgbClr val="000000"/>
                          </a:solidFill>
                          <a:effectLst/>
                          <a:latin typeface="微软雅黑" panose="020B0503020204020204" pitchFamily="34" charset="-122"/>
                          <a:ea typeface="微软雅黑" panose="020B0503020204020204" pitchFamily="34" charset="-122"/>
                          <a:cs typeface="+mn-cs"/>
                        </a:rPr>
                        <a:t>。</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3CBCB"/>
                    </a:solidFill>
                  </a:tcPr>
                </a:tc>
                <a:tc rowSpan="2">
                  <a:txBody>
                    <a:bodyPr/>
                    <a:lstStyle/>
                    <a:p>
                      <a:pPr marL="171450" indent="-171450" algn="l" defTabSz="914400" rtl="0" eaLnBrk="1" fontAlgn="ctr" latinLnBrk="0" hangingPunct="1">
                        <a:buFont typeface="Wingdings" panose="05000000000000000000" pitchFamily="2" charset="2"/>
                        <a:buChar char="n"/>
                      </a:pPr>
                      <a:r>
                        <a:rPr lang="zh-CN" altLang="en-US" sz="1300" b="0" i="0" u="none" strike="noStrike" kern="1200">
                          <a:solidFill>
                            <a:srgbClr val="000000"/>
                          </a:solidFill>
                          <a:effectLst/>
                          <a:latin typeface="微软雅黑" panose="020B0503020204020204" pitchFamily="34" charset="-122"/>
                          <a:ea typeface="微软雅黑" panose="020B0503020204020204" pitchFamily="34" charset="-122"/>
                          <a:cs typeface="+mn-cs"/>
                        </a:rPr>
                        <a:t>年金：受益人可在投保时申请年金，最早在保单生效满一年后，于每年的保单周年日按账户价值比例领取年金，领取比例不超过</a:t>
                      </a:r>
                      <a:r>
                        <a:rPr lang="en-US" altLang="zh-CN" sz="1300" b="0" i="0" u="none" strike="noStrike" kern="1200">
                          <a:solidFill>
                            <a:srgbClr val="000000"/>
                          </a:solidFill>
                          <a:effectLst/>
                          <a:latin typeface="微软雅黑" panose="020B0503020204020204" pitchFamily="34" charset="-122"/>
                          <a:ea typeface="微软雅黑" panose="020B0503020204020204" pitchFamily="34" charset="-122"/>
                          <a:cs typeface="+mn-cs"/>
                        </a:rPr>
                        <a:t>10%</a:t>
                      </a:r>
                      <a:r>
                        <a:rPr lang="zh-CN" altLang="en-US" sz="1300" b="0" i="0" u="none" strike="noStrike" kern="1200">
                          <a:solidFill>
                            <a:srgbClr val="000000"/>
                          </a:solidFill>
                          <a:effectLst/>
                          <a:latin typeface="微软雅黑" panose="020B0503020204020204" pitchFamily="34" charset="-122"/>
                          <a:ea typeface="微软雅黑" panose="020B0503020204020204" pitchFamily="34" charset="-122"/>
                          <a:cs typeface="+mn-cs"/>
                        </a:rPr>
                        <a:t>。</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3CBCB"/>
                    </a:solidFill>
                  </a:tcPr>
                </a:tc>
                <a:extLst>
                  <a:ext uri="{0D108BD9-81ED-4DB2-BD59-A6C34878D82A}">
                    <a16:rowId xmlns:a16="http://schemas.microsoft.com/office/drawing/2014/main" xmlns="" val="10005"/>
                  </a:ext>
                </a:extLst>
              </a:tr>
              <a:tr h="742190">
                <a:tc vMerge="1">
                  <a:txBody>
                    <a:bodyPr/>
                    <a:lstStyle/>
                    <a:p>
                      <a:endParaRPr lang="zh-CN" altLang="en-US"/>
                    </a:p>
                  </a:txBody>
                  <a:tcPr/>
                </a:tc>
                <a:tc rowSpan="2">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zh-CN" altLang="en-US" sz="1300" b="1" i="0" u="none" strike="noStrike" dirty="0" smtClean="0">
                          <a:solidFill>
                            <a:srgbClr val="FFFFFF"/>
                          </a:solidFill>
                          <a:effectLst/>
                          <a:latin typeface="微软雅黑" panose="020B0503020204020204" pitchFamily="34" charset="-122"/>
                          <a:ea typeface="微软雅黑" panose="020B0503020204020204" pitchFamily="34" charset="-122"/>
                        </a:rPr>
                        <a:t>√</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vMerge="1">
                  <a:txBody>
                    <a:bodyPr/>
                    <a:lstStyle/>
                    <a:p>
                      <a:endParaRPr lang="zh-CN" altLang="en-US"/>
                    </a:p>
                  </a:txBody>
                  <a:tcPr/>
                </a:tc>
                <a:tc vMerge="1">
                  <a:txBody>
                    <a:bodyPr/>
                    <a:lstStyle/>
                    <a:p>
                      <a:endParaRPr lang="zh-CN" altLang="en-US"/>
                    </a:p>
                  </a:txBody>
                  <a:tcPr/>
                </a:tc>
                <a:extLst>
                  <a:ext uri="{0D108BD9-81ED-4DB2-BD59-A6C34878D82A}">
                    <a16:rowId xmlns:a16="http://schemas.microsoft.com/office/drawing/2014/main" xmlns="" val="10006"/>
                  </a:ext>
                </a:extLst>
              </a:tr>
              <a:tr h="504477">
                <a:tc vMerge="1">
                  <a:txBody>
                    <a:bodyPr/>
                    <a:lstStyle/>
                    <a:p>
                      <a:endParaRPr lang="zh-CN" altLang="en-US" dirty="0"/>
                    </a:p>
                  </a:txBody>
                  <a:tcPr/>
                </a:tc>
                <a:tc vMerge="1">
                  <a:txBody>
                    <a:bodyPr/>
                    <a:lstStyle/>
                    <a:p>
                      <a:endParaRPr lang="zh-CN" altLang="en-US"/>
                    </a:p>
                  </a:txBody>
                  <a:tcPr/>
                </a:tc>
                <a:tc>
                  <a:txBody>
                    <a:bodyPr/>
                    <a:lstStyle/>
                    <a:p>
                      <a:pPr marL="171450" indent="-171450" algn="l" defTabSz="914400" rtl="0" eaLnBrk="1" fontAlgn="ctr" latinLnBrk="0" hangingPunct="1">
                        <a:buFont typeface="Wingdings" panose="05000000000000000000" pitchFamily="2" charset="2"/>
                        <a:buChar char="n"/>
                      </a:pPr>
                      <a:r>
                        <a:rPr lang="zh-CN" altLang="en-US" sz="1300" b="1" i="0" u="none" strike="noStrike" kern="1200" dirty="0">
                          <a:solidFill>
                            <a:srgbClr val="000000"/>
                          </a:solidFill>
                          <a:effectLst/>
                          <a:latin typeface="微软雅黑" panose="020B0503020204020204" pitchFamily="34" charset="-122"/>
                          <a:ea typeface="微软雅黑" panose="020B0503020204020204" pitchFamily="34" charset="-122"/>
                          <a:cs typeface="+mn-cs"/>
                        </a:rPr>
                        <a:t>身故保险金：</a:t>
                      </a:r>
                      <a:r>
                        <a:rPr lang="en-US" altLang="zh-CN" sz="1300" b="1" i="0" u="none" strike="noStrike" kern="1200" dirty="0">
                          <a:solidFill>
                            <a:srgbClr val="000000"/>
                          </a:solidFill>
                          <a:effectLst/>
                          <a:latin typeface="微软雅黑" panose="020B0503020204020204" pitchFamily="34" charset="-122"/>
                          <a:ea typeface="微软雅黑" panose="020B0503020204020204" pitchFamily="34" charset="-122"/>
                          <a:cs typeface="+mn-cs"/>
                        </a:rPr>
                        <a:t>MAX</a:t>
                      </a:r>
                      <a:r>
                        <a:rPr lang="zh-CN" altLang="en-US" sz="1300" b="1" i="0" u="none" strike="noStrike" kern="1200" dirty="0">
                          <a:solidFill>
                            <a:srgbClr val="000000"/>
                          </a:solidFill>
                          <a:effectLst/>
                          <a:latin typeface="微软雅黑" panose="020B0503020204020204" pitchFamily="34" charset="-122"/>
                          <a:ea typeface="微软雅黑" panose="020B0503020204020204" pitchFamily="34" charset="-122"/>
                          <a:cs typeface="+mn-cs"/>
                        </a:rPr>
                        <a:t>（账户价值，所交保费</a:t>
                      </a:r>
                      <a:r>
                        <a:rPr lang="en-US" altLang="zh-CN" sz="1300" b="1" i="0" u="none" strike="noStrike" kern="1200" dirty="0">
                          <a:solidFill>
                            <a:srgbClr val="000000"/>
                          </a:solidFill>
                          <a:effectLst/>
                          <a:latin typeface="微软雅黑" panose="020B0503020204020204" pitchFamily="34" charset="-122"/>
                          <a:ea typeface="微软雅黑" panose="020B0503020204020204" pitchFamily="34" charset="-122"/>
                          <a:cs typeface="+mn-cs"/>
                        </a:rPr>
                        <a:t>-</a:t>
                      </a:r>
                      <a:r>
                        <a:rPr lang="zh-CN" altLang="en-US" sz="1300" b="1" i="0" u="none" strike="noStrike" kern="1200" dirty="0">
                          <a:solidFill>
                            <a:srgbClr val="000000"/>
                          </a:solidFill>
                          <a:effectLst/>
                          <a:latin typeface="微软雅黑" panose="020B0503020204020204" pitchFamily="34" charset="-122"/>
                          <a:ea typeface="微软雅黑" panose="020B0503020204020204" pitchFamily="34" charset="-122"/>
                          <a:cs typeface="+mn-cs"/>
                        </a:rPr>
                        <a:t>累计部分领取</a:t>
                      </a:r>
                      <a:r>
                        <a:rPr lang="en-US" altLang="zh-CN" sz="1300" b="1" i="0" u="none" strike="noStrike" kern="1200" dirty="0">
                          <a:solidFill>
                            <a:srgbClr val="000000"/>
                          </a:solidFill>
                          <a:effectLst/>
                          <a:latin typeface="微软雅黑" panose="020B0503020204020204" pitchFamily="34" charset="-122"/>
                          <a:ea typeface="微软雅黑" panose="020B0503020204020204" pitchFamily="34" charset="-122"/>
                          <a:cs typeface="+mn-cs"/>
                        </a:rPr>
                        <a:t>-</a:t>
                      </a:r>
                      <a:r>
                        <a:rPr lang="zh-CN" altLang="en-US" sz="1300" b="1" i="0" u="none" strike="noStrike" kern="1200" dirty="0">
                          <a:solidFill>
                            <a:srgbClr val="000000"/>
                          </a:solidFill>
                          <a:effectLst/>
                          <a:latin typeface="微软雅黑" panose="020B0503020204020204" pitchFamily="34" charset="-122"/>
                          <a:ea typeface="微软雅黑" panose="020B0503020204020204" pitchFamily="34" charset="-122"/>
                          <a:cs typeface="+mn-cs"/>
                        </a:rPr>
                        <a:t>累计年金领取）。</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F1E7E7"/>
                    </a:solidFill>
                  </a:tcPr>
                </a:tc>
                <a:tc>
                  <a:txBody>
                    <a:bodyPr/>
                    <a:lstStyle/>
                    <a:p>
                      <a:pPr marL="171450" indent="-171450" algn="l" defTabSz="914400" rtl="0" eaLnBrk="1" fontAlgn="ctr" latinLnBrk="0" hangingPunct="1">
                        <a:buFont typeface="Wingdings" panose="05000000000000000000" pitchFamily="2" charset="2"/>
                        <a:buChar char="n"/>
                      </a:pPr>
                      <a:r>
                        <a:rPr lang="zh-CN" altLang="en-US" sz="1300" b="0" i="0" u="none" strike="noStrike" kern="1200">
                          <a:solidFill>
                            <a:srgbClr val="000000"/>
                          </a:solidFill>
                          <a:effectLst/>
                          <a:latin typeface="微软雅黑" panose="020B0503020204020204" pitchFamily="34" charset="-122"/>
                          <a:ea typeface="微软雅黑" panose="020B0503020204020204" pitchFamily="34" charset="-122"/>
                          <a:cs typeface="+mn-cs"/>
                        </a:rPr>
                        <a:t>身故保险金：</a:t>
                      </a:r>
                      <a:r>
                        <a:rPr lang="en-US" altLang="zh-CN" sz="1300" b="0" i="0" u="none" strike="noStrike" kern="1200">
                          <a:solidFill>
                            <a:srgbClr val="000000"/>
                          </a:solidFill>
                          <a:effectLst/>
                          <a:latin typeface="微软雅黑" panose="020B0503020204020204" pitchFamily="34" charset="-122"/>
                          <a:ea typeface="微软雅黑" panose="020B0503020204020204" pitchFamily="34" charset="-122"/>
                          <a:cs typeface="+mn-cs"/>
                        </a:rPr>
                        <a:t>MAX</a:t>
                      </a:r>
                      <a:r>
                        <a:rPr lang="zh-CN" altLang="en-US" sz="1300" b="0" i="0" u="none" strike="noStrike" kern="1200">
                          <a:solidFill>
                            <a:srgbClr val="000000"/>
                          </a:solidFill>
                          <a:effectLst/>
                          <a:latin typeface="微软雅黑" panose="020B0503020204020204" pitchFamily="34" charset="-122"/>
                          <a:ea typeface="微软雅黑" panose="020B0503020204020204" pitchFamily="34" charset="-122"/>
                          <a:cs typeface="+mn-cs"/>
                        </a:rPr>
                        <a:t>（账户价值，所交保费</a:t>
                      </a:r>
                      <a:r>
                        <a:rPr lang="en-US" altLang="zh-CN" sz="1300" b="0" i="0" u="none" strike="noStrike" kern="1200">
                          <a:solidFill>
                            <a:srgbClr val="000000"/>
                          </a:solidFill>
                          <a:effectLst/>
                          <a:latin typeface="微软雅黑" panose="020B0503020204020204" pitchFamily="34" charset="-122"/>
                          <a:ea typeface="微软雅黑" panose="020B0503020204020204" pitchFamily="34" charset="-122"/>
                          <a:cs typeface="+mn-cs"/>
                        </a:rPr>
                        <a:t>-</a:t>
                      </a:r>
                      <a:r>
                        <a:rPr lang="zh-CN" altLang="en-US" sz="1300" b="0" i="0" u="none" strike="noStrike" kern="1200">
                          <a:solidFill>
                            <a:srgbClr val="000000"/>
                          </a:solidFill>
                          <a:effectLst/>
                          <a:latin typeface="微软雅黑" panose="020B0503020204020204" pitchFamily="34" charset="-122"/>
                          <a:ea typeface="微软雅黑" panose="020B0503020204020204" pitchFamily="34" charset="-122"/>
                          <a:cs typeface="+mn-cs"/>
                        </a:rPr>
                        <a:t>累计部分领取</a:t>
                      </a:r>
                      <a:r>
                        <a:rPr lang="en-US" altLang="zh-CN" sz="1300" b="0" i="0" u="none" strike="noStrike" kern="1200">
                          <a:solidFill>
                            <a:srgbClr val="000000"/>
                          </a:solidFill>
                          <a:effectLst/>
                          <a:latin typeface="微软雅黑" panose="020B0503020204020204" pitchFamily="34" charset="-122"/>
                          <a:ea typeface="微软雅黑" panose="020B0503020204020204" pitchFamily="34" charset="-122"/>
                          <a:cs typeface="+mn-cs"/>
                        </a:rPr>
                        <a:t>-</a:t>
                      </a:r>
                      <a:r>
                        <a:rPr lang="zh-CN" altLang="en-US" sz="1300" b="0" i="0" u="none" strike="noStrike" kern="1200">
                          <a:solidFill>
                            <a:srgbClr val="000000"/>
                          </a:solidFill>
                          <a:effectLst/>
                          <a:latin typeface="微软雅黑" panose="020B0503020204020204" pitchFamily="34" charset="-122"/>
                          <a:ea typeface="微软雅黑" panose="020B0503020204020204" pitchFamily="34" charset="-122"/>
                          <a:cs typeface="+mn-cs"/>
                        </a:rPr>
                        <a:t>累计年金领取）</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F1E7E7"/>
                    </a:solidFill>
                  </a:tcPr>
                </a:tc>
                <a:extLst>
                  <a:ext uri="{0D108BD9-81ED-4DB2-BD59-A6C34878D82A}">
                    <a16:rowId xmlns:a16="http://schemas.microsoft.com/office/drawing/2014/main" xmlns="" val="10007"/>
                  </a:ext>
                </a:extLst>
              </a:tr>
              <a:tr h="999270">
                <a:tc>
                  <a:txBody>
                    <a:bodyPr/>
                    <a:lstStyle/>
                    <a:p>
                      <a:pPr algn="ctr" rtl="0" fontAlgn="ctr"/>
                      <a:r>
                        <a:rPr lang="zh-CN" altLang="en-US" sz="1300" b="1" i="0" u="none" strike="noStrike" dirty="0">
                          <a:solidFill>
                            <a:srgbClr val="FFFFFF"/>
                          </a:solidFill>
                          <a:effectLst/>
                          <a:latin typeface="微软雅黑" panose="020B0503020204020204" pitchFamily="34" charset="-122"/>
                          <a:ea typeface="微软雅黑" panose="020B0503020204020204" pitchFamily="34" charset="-122"/>
                        </a:rPr>
                        <a:t>费用收取</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B w="6350" cap="flat" cmpd="sng" algn="ctr">
                      <a:solidFill>
                        <a:srgbClr val="FFFFFF"/>
                      </a:solidFill>
                      <a:prstDash val="solid"/>
                      <a:round/>
                      <a:headEnd type="none" w="med" len="med"/>
                      <a:tailEnd type="none" w="med" len="med"/>
                    </a:lnB>
                    <a:solidFill>
                      <a:srgbClr val="C00000"/>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zh-CN" altLang="en-US" sz="1300" b="1" i="0" u="none" strike="noStrike" dirty="0" smtClean="0">
                          <a:solidFill>
                            <a:srgbClr val="FFFFFF"/>
                          </a:solidFill>
                          <a:effectLst/>
                          <a:latin typeface="微软雅黑" panose="020B0503020204020204" pitchFamily="34" charset="-122"/>
                          <a:ea typeface="微软雅黑" panose="020B0503020204020204" pitchFamily="34" charset="-122"/>
                        </a:rPr>
                        <a:t>不同</a:t>
                      </a:r>
                      <a:endParaRPr lang="en-US" altLang="zh-CN" sz="1300" b="1" i="0" u="none" strike="noStrike" dirty="0" smtClean="0">
                        <a:solidFill>
                          <a:srgbClr val="FFFFFF"/>
                        </a:solidFill>
                        <a:effectLst/>
                        <a:latin typeface="微软雅黑" panose="020B0503020204020204" pitchFamily="34" charset="-122"/>
                        <a:ea typeface="微软雅黑" panose="020B0503020204020204" pitchFamily="34" charset="-122"/>
                      </a:endParaRP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a:txBody>
                    <a:bodyPr/>
                    <a:lstStyle/>
                    <a:p>
                      <a:pPr marL="171450" indent="-171450" algn="l" defTabSz="914400" rtl="0" eaLnBrk="1" fontAlgn="ctr" latinLnBrk="0" hangingPunct="1">
                        <a:buFont typeface="Wingdings" panose="05000000000000000000" pitchFamily="2" charset="2"/>
                        <a:buChar char="n"/>
                      </a:pPr>
                      <a:r>
                        <a:rPr lang="zh-CN" altLang="en-US"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转入初始费用：每年转入保费的</a:t>
                      </a:r>
                      <a:r>
                        <a:rPr lang="en-US" altLang="zh-CN"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1</a:t>
                      </a:r>
                      <a:r>
                        <a:rPr lang="en-US" altLang="zh-CN" sz="1300" b="1" i="0" u="none" strike="noStrike" kern="1200" dirty="0" smtClean="0">
                          <a:solidFill>
                            <a:srgbClr val="C00000"/>
                          </a:solidFill>
                          <a:effectLst/>
                          <a:latin typeface="微软雅黑" panose="020B0503020204020204" pitchFamily="34" charset="-122"/>
                          <a:ea typeface="微软雅黑" panose="020B0503020204020204" pitchFamily="34" charset="-122"/>
                          <a:cs typeface="+mn-cs"/>
                        </a:rPr>
                        <a:t>%</a:t>
                      </a:r>
                    </a:p>
                    <a:p>
                      <a:pPr marL="171450" indent="-171450" algn="l" defTabSz="914400" rtl="0" eaLnBrk="1" fontAlgn="ctr" latinLnBrk="0" hangingPunct="1">
                        <a:buFont typeface="Wingdings" panose="05000000000000000000" pitchFamily="2" charset="2"/>
                        <a:buChar char="n"/>
                      </a:pPr>
                      <a:r>
                        <a:rPr lang="zh-CN" altLang="en-US" sz="1300" b="1" i="0" u="none" strike="noStrike" kern="1200" dirty="0" smtClean="0">
                          <a:solidFill>
                            <a:srgbClr val="C00000"/>
                          </a:solidFill>
                          <a:effectLst/>
                          <a:latin typeface="微软雅黑" panose="020B0503020204020204" pitchFamily="34" charset="-122"/>
                          <a:ea typeface="微软雅黑" panose="020B0503020204020204" pitchFamily="34" charset="-122"/>
                          <a:cs typeface="+mn-cs"/>
                        </a:rPr>
                        <a:t>追</a:t>
                      </a:r>
                      <a:r>
                        <a:rPr lang="zh-CN" altLang="en-US"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加初始费用：</a:t>
                      </a:r>
                      <a:r>
                        <a:rPr lang="en-US" altLang="zh-CN"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2%</a:t>
                      </a:r>
                      <a:r>
                        <a:rPr lang="zh-CN" altLang="en-US"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；首年必须追加</a:t>
                      </a:r>
                      <a:r>
                        <a:rPr lang="en-US" altLang="zh-CN"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&gt;=100</a:t>
                      </a:r>
                      <a:r>
                        <a:rPr lang="zh-CN" altLang="en-US" sz="1300" b="1" i="0" u="none" strike="noStrike" kern="1200" dirty="0" smtClean="0">
                          <a:solidFill>
                            <a:srgbClr val="C00000"/>
                          </a:solidFill>
                          <a:effectLst/>
                          <a:latin typeface="微软雅黑" panose="020B0503020204020204" pitchFamily="34" charset="-122"/>
                          <a:ea typeface="微软雅黑" panose="020B0503020204020204" pitchFamily="34" charset="-122"/>
                          <a:cs typeface="+mn-cs"/>
                        </a:rPr>
                        <a:t>元</a:t>
                      </a:r>
                      <a:endParaRPr lang="en-US" altLang="zh-CN" sz="1300" b="1" i="0" u="none" strike="noStrike" kern="1200" dirty="0" smtClean="0">
                        <a:solidFill>
                          <a:srgbClr val="C00000"/>
                        </a:solidFill>
                        <a:effectLst/>
                        <a:latin typeface="微软雅黑" panose="020B0503020204020204" pitchFamily="34" charset="-122"/>
                        <a:ea typeface="微软雅黑" panose="020B0503020204020204" pitchFamily="34" charset="-122"/>
                        <a:cs typeface="+mn-cs"/>
                      </a:endParaRPr>
                    </a:p>
                    <a:p>
                      <a:pPr marL="171450" indent="-171450" algn="l" defTabSz="914400" rtl="0" eaLnBrk="1" fontAlgn="ctr" latinLnBrk="0" hangingPunct="1">
                        <a:buFont typeface="Wingdings" panose="05000000000000000000" pitchFamily="2" charset="2"/>
                        <a:buChar char="n"/>
                      </a:pPr>
                      <a:r>
                        <a:rPr lang="zh-CN" altLang="en-US" sz="1300" b="1" i="0" u="none" strike="noStrike" kern="1200" dirty="0" smtClean="0">
                          <a:solidFill>
                            <a:srgbClr val="C00000"/>
                          </a:solidFill>
                          <a:effectLst/>
                          <a:latin typeface="微软雅黑" panose="020B0503020204020204" pitchFamily="34" charset="-122"/>
                          <a:ea typeface="微软雅黑" panose="020B0503020204020204" pitchFamily="34" charset="-122"/>
                          <a:cs typeface="+mn-cs"/>
                        </a:rPr>
                        <a:t>退</a:t>
                      </a:r>
                      <a:r>
                        <a:rPr lang="zh-CN" altLang="en-US"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保费用：前</a:t>
                      </a:r>
                      <a:r>
                        <a:rPr lang="en-US" altLang="zh-CN"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5</a:t>
                      </a:r>
                      <a:r>
                        <a:rPr lang="zh-CN" altLang="en-US"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年收取</a:t>
                      </a:r>
                      <a:r>
                        <a:rPr lang="en-US" altLang="zh-CN"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3%</a:t>
                      </a:r>
                      <a:r>
                        <a:rPr lang="zh-CN" altLang="en-US"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a:t>
                      </a:r>
                      <a:r>
                        <a:rPr lang="en-US" altLang="zh-CN"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2%</a:t>
                      </a:r>
                      <a:r>
                        <a:rPr lang="zh-CN" altLang="en-US"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a:t>
                      </a:r>
                      <a:r>
                        <a:rPr lang="en-US" altLang="zh-CN"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1%</a:t>
                      </a:r>
                      <a:r>
                        <a:rPr lang="zh-CN" altLang="en-US"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a:t>
                      </a:r>
                      <a:r>
                        <a:rPr lang="en-US" altLang="zh-CN"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1%</a:t>
                      </a:r>
                      <a:r>
                        <a:rPr lang="zh-CN" altLang="en-US"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a:t>
                      </a:r>
                      <a:r>
                        <a:rPr lang="en-US" altLang="zh-CN"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1%</a:t>
                      </a:r>
                      <a:r>
                        <a:rPr lang="zh-CN" altLang="en-US"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F1E7E7"/>
                    </a:solidFill>
                  </a:tcPr>
                </a:tc>
                <a:tc>
                  <a:txBody>
                    <a:bodyPr/>
                    <a:lstStyle/>
                    <a:p>
                      <a:pPr marL="171450" indent="-171450" algn="l" defTabSz="914400" rtl="0" eaLnBrk="1" fontAlgn="ctr" latinLnBrk="0" hangingPunct="1">
                        <a:buFont typeface="Wingdings" panose="05000000000000000000" pitchFamily="2" charset="2"/>
                        <a:buChar char="n"/>
                      </a:pPr>
                      <a:r>
                        <a:rPr lang="zh-CN" altLang="en-US" sz="1300" b="0" i="0" u="none" strike="noStrike" kern="1200" dirty="0">
                          <a:solidFill>
                            <a:srgbClr val="000000"/>
                          </a:solidFill>
                          <a:effectLst/>
                          <a:latin typeface="微软雅黑" panose="020B0503020204020204" pitchFamily="34" charset="-122"/>
                          <a:ea typeface="微软雅黑" panose="020B0503020204020204" pitchFamily="34" charset="-122"/>
                          <a:cs typeface="+mn-cs"/>
                        </a:rPr>
                        <a:t>初始费用：追加保费</a:t>
                      </a:r>
                      <a:r>
                        <a:rPr lang="en-US" altLang="zh-CN" sz="1300" b="0" i="0" u="none" strike="noStrike" kern="1200" dirty="0">
                          <a:solidFill>
                            <a:srgbClr val="000000"/>
                          </a:solidFill>
                          <a:effectLst/>
                          <a:latin typeface="微软雅黑" panose="020B0503020204020204" pitchFamily="34" charset="-122"/>
                          <a:ea typeface="微软雅黑" panose="020B0503020204020204" pitchFamily="34" charset="-122"/>
                          <a:cs typeface="+mn-cs"/>
                        </a:rPr>
                        <a:t>2%</a:t>
                      </a:r>
                      <a:r>
                        <a:rPr lang="zh-CN" altLang="en-US" sz="1300" b="0" i="0" u="none" strike="noStrike" kern="1200" dirty="0" smtClean="0">
                          <a:solidFill>
                            <a:srgbClr val="000000"/>
                          </a:solidFill>
                          <a:effectLst/>
                          <a:latin typeface="微软雅黑" panose="020B0503020204020204" pitchFamily="34" charset="-122"/>
                          <a:ea typeface="微软雅黑" panose="020B0503020204020204" pitchFamily="34" charset="-122"/>
                          <a:cs typeface="+mn-cs"/>
                        </a:rPr>
                        <a:t>；</a:t>
                      </a:r>
                      <a:endParaRPr lang="en-US" altLang="zh-CN" sz="1300" b="0" i="0" u="none" strike="noStrike" kern="1200" dirty="0" smtClean="0">
                        <a:solidFill>
                          <a:srgbClr val="000000"/>
                        </a:solidFill>
                        <a:effectLst/>
                        <a:latin typeface="微软雅黑" panose="020B0503020204020204" pitchFamily="34" charset="-122"/>
                        <a:ea typeface="微软雅黑" panose="020B0503020204020204" pitchFamily="34" charset="-122"/>
                        <a:cs typeface="+mn-cs"/>
                      </a:endParaRPr>
                    </a:p>
                    <a:p>
                      <a:pPr marL="171450" indent="-171450" algn="l" defTabSz="914400" rtl="0" eaLnBrk="1" fontAlgn="ctr" latinLnBrk="0" hangingPunct="1">
                        <a:buFont typeface="Wingdings" panose="05000000000000000000" pitchFamily="2" charset="2"/>
                        <a:buChar char="n"/>
                      </a:pPr>
                      <a:r>
                        <a:rPr lang="zh-CN" altLang="en-US" sz="1300" b="0" i="0" u="none" strike="noStrike" kern="1200" dirty="0" smtClean="0">
                          <a:solidFill>
                            <a:srgbClr val="000000"/>
                          </a:solidFill>
                          <a:effectLst/>
                          <a:latin typeface="微软雅黑" panose="020B0503020204020204" pitchFamily="34" charset="-122"/>
                          <a:ea typeface="微软雅黑" panose="020B0503020204020204" pitchFamily="34" charset="-122"/>
                          <a:cs typeface="+mn-cs"/>
                        </a:rPr>
                        <a:t>退</a:t>
                      </a:r>
                      <a:r>
                        <a:rPr lang="zh-CN" altLang="en-US" sz="1300" b="0" i="0" u="none" strike="noStrike" kern="1200" dirty="0">
                          <a:solidFill>
                            <a:srgbClr val="000000"/>
                          </a:solidFill>
                          <a:effectLst/>
                          <a:latin typeface="微软雅黑" panose="020B0503020204020204" pitchFamily="34" charset="-122"/>
                          <a:ea typeface="微软雅黑" panose="020B0503020204020204" pitchFamily="34" charset="-122"/>
                          <a:cs typeface="+mn-cs"/>
                        </a:rPr>
                        <a:t>保费用：保单生效前</a:t>
                      </a:r>
                      <a:r>
                        <a:rPr lang="en-US" altLang="zh-CN" sz="1300" b="0" i="0" u="none" strike="noStrike" kern="1200" dirty="0">
                          <a:solidFill>
                            <a:srgbClr val="000000"/>
                          </a:solidFill>
                          <a:effectLst/>
                          <a:latin typeface="微软雅黑" panose="020B0503020204020204" pitchFamily="34" charset="-122"/>
                          <a:ea typeface="微软雅黑" panose="020B0503020204020204" pitchFamily="34" charset="-122"/>
                          <a:cs typeface="+mn-cs"/>
                        </a:rPr>
                        <a:t>3</a:t>
                      </a:r>
                      <a:r>
                        <a:rPr lang="zh-CN" altLang="en-US" sz="1300" b="0" i="0" u="none" strike="noStrike" kern="1200" dirty="0">
                          <a:solidFill>
                            <a:srgbClr val="000000"/>
                          </a:solidFill>
                          <a:effectLst/>
                          <a:latin typeface="微软雅黑" panose="020B0503020204020204" pitchFamily="34" charset="-122"/>
                          <a:ea typeface="微软雅黑" panose="020B0503020204020204" pitchFamily="34" charset="-122"/>
                          <a:cs typeface="+mn-cs"/>
                        </a:rPr>
                        <a:t>年退保，分别收取</a:t>
                      </a:r>
                      <a:r>
                        <a:rPr lang="en-US" altLang="zh-CN" sz="1300" b="0" i="0" u="none" strike="noStrike" kern="1200" dirty="0">
                          <a:solidFill>
                            <a:srgbClr val="000000"/>
                          </a:solidFill>
                          <a:effectLst/>
                          <a:latin typeface="微软雅黑" panose="020B0503020204020204" pitchFamily="34" charset="-122"/>
                          <a:ea typeface="微软雅黑" panose="020B0503020204020204" pitchFamily="34" charset="-122"/>
                          <a:cs typeface="+mn-cs"/>
                        </a:rPr>
                        <a:t>3%</a:t>
                      </a:r>
                      <a:r>
                        <a:rPr lang="zh-CN" altLang="en-US" sz="1300" b="0" i="0" u="none" strike="noStrike" kern="1200" dirty="0">
                          <a:solidFill>
                            <a:srgbClr val="000000"/>
                          </a:solidFill>
                          <a:effectLst/>
                          <a:latin typeface="微软雅黑" panose="020B0503020204020204" pitchFamily="34" charset="-122"/>
                          <a:ea typeface="微软雅黑" panose="020B0503020204020204" pitchFamily="34" charset="-122"/>
                          <a:cs typeface="+mn-cs"/>
                        </a:rPr>
                        <a:t>，</a:t>
                      </a:r>
                      <a:r>
                        <a:rPr lang="en-US" altLang="zh-CN" sz="1300" b="0" i="0" u="none" strike="noStrike" kern="1200" dirty="0">
                          <a:solidFill>
                            <a:srgbClr val="000000"/>
                          </a:solidFill>
                          <a:effectLst/>
                          <a:latin typeface="微软雅黑" panose="020B0503020204020204" pitchFamily="34" charset="-122"/>
                          <a:ea typeface="微软雅黑" panose="020B0503020204020204" pitchFamily="34" charset="-122"/>
                          <a:cs typeface="+mn-cs"/>
                        </a:rPr>
                        <a:t>2%</a:t>
                      </a:r>
                      <a:r>
                        <a:rPr lang="zh-CN" altLang="en-US" sz="1300" b="0" i="0" u="none" strike="noStrike" kern="1200" dirty="0">
                          <a:solidFill>
                            <a:srgbClr val="000000"/>
                          </a:solidFill>
                          <a:effectLst/>
                          <a:latin typeface="微软雅黑" panose="020B0503020204020204" pitchFamily="34" charset="-122"/>
                          <a:ea typeface="微软雅黑" panose="020B0503020204020204" pitchFamily="34" charset="-122"/>
                          <a:cs typeface="+mn-cs"/>
                        </a:rPr>
                        <a:t>，</a:t>
                      </a:r>
                      <a:r>
                        <a:rPr lang="en-US" altLang="zh-CN" sz="1300" b="0" i="0" u="none" strike="noStrike" kern="1200" dirty="0">
                          <a:solidFill>
                            <a:srgbClr val="000000"/>
                          </a:solidFill>
                          <a:effectLst/>
                          <a:latin typeface="微软雅黑" panose="020B0503020204020204" pitchFamily="34" charset="-122"/>
                          <a:ea typeface="微软雅黑" panose="020B0503020204020204" pitchFamily="34" charset="-122"/>
                          <a:cs typeface="+mn-cs"/>
                        </a:rPr>
                        <a:t>1%</a:t>
                      </a:r>
                      <a:r>
                        <a:rPr lang="zh-CN" altLang="en-US" sz="1300" b="0" i="0" u="none" strike="noStrike" kern="1200" dirty="0">
                          <a:solidFill>
                            <a:srgbClr val="000000"/>
                          </a:solidFill>
                          <a:effectLst/>
                          <a:latin typeface="微软雅黑" panose="020B0503020204020204" pitchFamily="34" charset="-122"/>
                          <a:ea typeface="微软雅黑" panose="020B0503020204020204" pitchFamily="34" charset="-122"/>
                          <a:cs typeface="+mn-cs"/>
                        </a:rPr>
                        <a:t>（只对追加保费及其结息收取）；</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F1E7E7"/>
                    </a:solidFill>
                  </a:tcPr>
                </a:tc>
                <a:extLst>
                  <a:ext uri="{0D108BD9-81ED-4DB2-BD59-A6C34878D82A}">
                    <a16:rowId xmlns:a16="http://schemas.microsoft.com/office/drawing/2014/main" xmlns="" val="10008"/>
                  </a:ext>
                </a:extLst>
              </a:tr>
              <a:tr h="504477">
                <a:tc>
                  <a:txBody>
                    <a:bodyPr/>
                    <a:lstStyle/>
                    <a:p>
                      <a:pPr algn="ctr" rtl="0" fontAlgn="ctr"/>
                      <a:r>
                        <a:rPr lang="zh-CN" altLang="en-US" sz="1300" b="1" i="0" u="none" strike="noStrike" dirty="0">
                          <a:solidFill>
                            <a:srgbClr val="FFFFFF"/>
                          </a:solidFill>
                          <a:effectLst/>
                          <a:latin typeface="微软雅黑" panose="020B0503020204020204" pitchFamily="34" charset="-122"/>
                          <a:ea typeface="微软雅黑" panose="020B0503020204020204" pitchFamily="34" charset="-122"/>
                        </a:rPr>
                        <a:t>持续奖励</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zh-CN" altLang="en-US" sz="1300" b="1" i="0" u="none" strike="noStrike" dirty="0" smtClean="0">
                          <a:solidFill>
                            <a:srgbClr val="FFFFFF"/>
                          </a:solidFill>
                          <a:effectLst/>
                          <a:latin typeface="微软雅黑" panose="020B0503020204020204" pitchFamily="34" charset="-122"/>
                          <a:ea typeface="微软雅黑" panose="020B0503020204020204" pitchFamily="34" charset="-122"/>
                        </a:rPr>
                        <a:t>不同</a:t>
                      </a:r>
                      <a:endParaRPr lang="en-US" altLang="zh-CN" sz="1300" b="1" i="0" u="none" strike="noStrike" dirty="0" smtClean="0">
                        <a:solidFill>
                          <a:srgbClr val="FFFFFF"/>
                        </a:solidFill>
                        <a:effectLst/>
                        <a:latin typeface="微软雅黑" panose="020B0503020204020204" pitchFamily="34" charset="-122"/>
                        <a:ea typeface="微软雅黑" panose="020B0503020204020204" pitchFamily="34" charset="-122"/>
                      </a:endParaRP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a:txBody>
                    <a:bodyPr/>
                    <a:lstStyle/>
                    <a:p>
                      <a:pPr marL="171450" indent="-171450" algn="l" defTabSz="914400" rtl="0" eaLnBrk="1" fontAlgn="ctr" latinLnBrk="0" hangingPunct="1">
                        <a:buFont typeface="Wingdings" panose="05000000000000000000" pitchFamily="2" charset="2"/>
                        <a:buChar char="n"/>
                      </a:pPr>
                      <a:r>
                        <a:rPr lang="zh-CN" altLang="en-US"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每五个保单周年日，按照此前五年累计转入保费的</a:t>
                      </a:r>
                      <a:r>
                        <a:rPr lang="en-US" altLang="zh-CN"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1%</a:t>
                      </a:r>
                      <a:r>
                        <a:rPr lang="zh-CN" altLang="en-US"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给予奖励</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3CBCB"/>
                    </a:solidFill>
                  </a:tcPr>
                </a:tc>
                <a:tc>
                  <a:txBody>
                    <a:bodyPr/>
                    <a:lstStyle/>
                    <a:p>
                      <a:pPr marL="171450" indent="-171450" algn="l" defTabSz="914400" rtl="0" eaLnBrk="1" fontAlgn="ctr" latinLnBrk="0" hangingPunct="1">
                        <a:buFont typeface="Wingdings" panose="05000000000000000000" pitchFamily="2" charset="2"/>
                        <a:buChar char="n"/>
                      </a:pPr>
                      <a:r>
                        <a:rPr lang="en-US" altLang="zh-CN" sz="1300" b="0" i="0" u="none" strike="noStrike" kern="1200" dirty="0">
                          <a:solidFill>
                            <a:srgbClr val="000000"/>
                          </a:solidFill>
                          <a:effectLst/>
                          <a:latin typeface="微软雅黑" panose="020B0503020204020204" pitchFamily="34" charset="-122"/>
                          <a:ea typeface="微软雅黑" panose="020B0503020204020204" pitchFamily="34" charset="-122"/>
                          <a:cs typeface="+mn-cs"/>
                        </a:rPr>
                        <a:t>——</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3CBCB"/>
                    </a:solidFill>
                  </a:tcPr>
                </a:tc>
                <a:extLst>
                  <a:ext uri="{0D108BD9-81ED-4DB2-BD59-A6C34878D82A}">
                    <a16:rowId xmlns:a16="http://schemas.microsoft.com/office/drawing/2014/main" xmlns="" val="10009"/>
                  </a:ext>
                </a:extLst>
              </a:tr>
              <a:tr h="504477">
                <a:tc>
                  <a:txBody>
                    <a:bodyPr/>
                    <a:lstStyle/>
                    <a:p>
                      <a:pPr algn="ctr" rtl="0" fontAlgn="ctr"/>
                      <a:r>
                        <a:rPr lang="zh-CN" altLang="en-US" sz="1300" b="1" i="0" u="none" strike="noStrike" dirty="0">
                          <a:solidFill>
                            <a:srgbClr val="FFFFFF"/>
                          </a:solidFill>
                          <a:effectLst/>
                          <a:latin typeface="微软雅黑" panose="020B0503020204020204" pitchFamily="34" charset="-122"/>
                          <a:ea typeface="微软雅黑" panose="020B0503020204020204" pitchFamily="34" charset="-122"/>
                        </a:rPr>
                        <a:t>部分领取限制</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zh-CN" altLang="en-US" sz="1300" b="1" i="0" u="none" strike="noStrike" dirty="0" smtClean="0">
                          <a:solidFill>
                            <a:srgbClr val="FFFFFF"/>
                          </a:solidFill>
                          <a:effectLst/>
                          <a:latin typeface="微软雅黑" panose="020B0503020204020204" pitchFamily="34" charset="-122"/>
                          <a:ea typeface="微软雅黑" panose="020B0503020204020204" pitchFamily="34" charset="-122"/>
                        </a:rPr>
                        <a:t>不同</a:t>
                      </a:r>
                      <a:endParaRPr lang="en-US" altLang="zh-CN" sz="1300" b="1" i="0" u="none" strike="noStrike" dirty="0" smtClean="0">
                        <a:solidFill>
                          <a:srgbClr val="FFFFFF"/>
                        </a:solidFill>
                        <a:effectLst/>
                        <a:latin typeface="微软雅黑" panose="020B0503020204020204" pitchFamily="34" charset="-122"/>
                        <a:ea typeface="微软雅黑" panose="020B0503020204020204" pitchFamily="34" charset="-122"/>
                      </a:endParaRP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a:txBody>
                    <a:bodyPr/>
                    <a:lstStyle/>
                    <a:p>
                      <a:pPr marL="171450" indent="-171450" algn="l" defTabSz="914400" rtl="0" eaLnBrk="1" fontAlgn="ctr" latinLnBrk="0" hangingPunct="1">
                        <a:buFont typeface="Wingdings" panose="05000000000000000000" pitchFamily="2" charset="2"/>
                        <a:buChar char="n"/>
                      </a:pPr>
                      <a:r>
                        <a:rPr lang="zh-CN" altLang="en-US"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每年不超过所交保费</a:t>
                      </a:r>
                      <a:r>
                        <a:rPr lang="en-US" altLang="zh-CN"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20%</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F1E7E7"/>
                    </a:solidFill>
                  </a:tcPr>
                </a:tc>
                <a:tc>
                  <a:txBody>
                    <a:bodyPr/>
                    <a:lstStyle/>
                    <a:p>
                      <a:pPr marL="171450" indent="-171450" algn="l" defTabSz="914400" rtl="0" eaLnBrk="1" fontAlgn="ctr" latinLnBrk="0" hangingPunct="1">
                        <a:buFont typeface="Wingdings" panose="05000000000000000000" pitchFamily="2" charset="2"/>
                        <a:buChar char="n"/>
                      </a:pPr>
                      <a:r>
                        <a:rPr lang="en-US" altLang="zh-CN" sz="1300" b="0" i="0" u="none" strike="noStrike" kern="1200">
                          <a:solidFill>
                            <a:srgbClr val="000000"/>
                          </a:solidFill>
                          <a:effectLst/>
                          <a:latin typeface="微软雅黑" panose="020B0503020204020204" pitchFamily="34" charset="-122"/>
                          <a:ea typeface="微软雅黑" panose="020B0503020204020204" pitchFamily="34" charset="-122"/>
                          <a:cs typeface="+mn-cs"/>
                        </a:rPr>
                        <a:t>——</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F1E7E7"/>
                    </a:solidFill>
                  </a:tcPr>
                </a:tc>
                <a:extLst>
                  <a:ext uri="{0D108BD9-81ED-4DB2-BD59-A6C34878D82A}">
                    <a16:rowId xmlns:a16="http://schemas.microsoft.com/office/drawing/2014/main" xmlns="" val="10010"/>
                  </a:ext>
                </a:extLst>
              </a:tr>
              <a:tr h="257080">
                <a:tc>
                  <a:txBody>
                    <a:bodyPr/>
                    <a:lstStyle/>
                    <a:p>
                      <a:pPr algn="ctr" rtl="0" fontAlgn="ctr"/>
                      <a:r>
                        <a:rPr lang="zh-CN" altLang="en-US" sz="1300" b="1" i="0" u="none" strike="noStrike" dirty="0">
                          <a:solidFill>
                            <a:srgbClr val="FFFFFF"/>
                          </a:solidFill>
                          <a:effectLst/>
                          <a:latin typeface="微软雅黑" panose="020B0503020204020204" pitchFamily="34" charset="-122"/>
                          <a:ea typeface="微软雅黑" panose="020B0503020204020204" pitchFamily="34" charset="-122"/>
                        </a:rPr>
                        <a:t>销售策略</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zh-CN" altLang="en-US" sz="1300" b="1" i="0" u="none" strike="noStrike" dirty="0" smtClean="0">
                          <a:solidFill>
                            <a:srgbClr val="FFFFFF"/>
                          </a:solidFill>
                          <a:effectLst/>
                          <a:latin typeface="微软雅黑" panose="020B0503020204020204" pitchFamily="34" charset="-122"/>
                          <a:ea typeface="微软雅黑" panose="020B0503020204020204" pitchFamily="34" charset="-122"/>
                        </a:rPr>
                        <a:t>不同</a:t>
                      </a:r>
                      <a:endParaRPr lang="en-US" altLang="zh-CN" sz="1300" b="1" i="0" u="none" strike="noStrike" dirty="0" smtClean="0">
                        <a:solidFill>
                          <a:srgbClr val="FFFFFF"/>
                        </a:solidFill>
                        <a:effectLst/>
                        <a:latin typeface="微软雅黑" panose="020B0503020204020204" pitchFamily="34" charset="-122"/>
                        <a:ea typeface="微软雅黑" panose="020B0503020204020204" pitchFamily="34" charset="-122"/>
                      </a:endParaRP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a:txBody>
                    <a:bodyPr/>
                    <a:lstStyle/>
                    <a:p>
                      <a:pPr marL="171450" indent="-171450" algn="l" defTabSz="914400" rtl="0" eaLnBrk="1" fontAlgn="ctr" latinLnBrk="0" hangingPunct="1">
                        <a:buFont typeface="Wingdings" panose="05000000000000000000" pitchFamily="2" charset="2"/>
                        <a:buChar char="n"/>
                      </a:pPr>
                      <a:r>
                        <a:rPr lang="zh-CN" altLang="en-US"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允许玺越</a:t>
                      </a:r>
                      <a:r>
                        <a:rPr lang="zh-CN" altLang="en-US" sz="1300" b="1" i="0" u="none" strike="noStrike" kern="1200" dirty="0" smtClean="0">
                          <a:solidFill>
                            <a:srgbClr val="C00000"/>
                          </a:solidFill>
                          <a:effectLst/>
                          <a:latin typeface="微软雅黑" panose="020B0503020204020204" pitchFamily="34" charset="-122"/>
                          <a:ea typeface="微软雅黑" panose="020B0503020204020204" pitchFamily="34" charset="-122"/>
                          <a:cs typeface="+mn-cs"/>
                        </a:rPr>
                        <a:t>、财</a:t>
                      </a:r>
                      <a:r>
                        <a:rPr lang="zh-CN" altLang="en-US"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富客户退保</a:t>
                      </a:r>
                      <a:r>
                        <a:rPr lang="zh-CN" altLang="en-US" sz="1300" b="1" i="0" u="none" strike="noStrike" kern="1200" dirty="0" smtClean="0">
                          <a:solidFill>
                            <a:srgbClr val="C00000"/>
                          </a:solidFill>
                          <a:effectLst/>
                          <a:latin typeface="微软雅黑" panose="020B0503020204020204" pitchFamily="34" charset="-122"/>
                          <a:ea typeface="微软雅黑" panose="020B0503020204020204" pitchFamily="34" charset="-122"/>
                          <a:cs typeface="+mn-cs"/>
                        </a:rPr>
                        <a:t>后再</a:t>
                      </a:r>
                      <a:r>
                        <a:rPr lang="zh-CN" altLang="en-US" sz="1300" b="1" i="0" u="none" strike="noStrike" kern="1200" dirty="0">
                          <a:solidFill>
                            <a:srgbClr val="C00000"/>
                          </a:solidFill>
                          <a:effectLst/>
                          <a:latin typeface="微软雅黑" panose="020B0503020204020204" pitchFamily="34" charset="-122"/>
                          <a:ea typeface="微软雅黑" panose="020B0503020204020204" pitchFamily="34" charset="-122"/>
                          <a:cs typeface="+mn-cs"/>
                        </a:rPr>
                        <a:t>次投保</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3CBCB"/>
                    </a:solidFill>
                  </a:tcPr>
                </a:tc>
                <a:tc>
                  <a:txBody>
                    <a:bodyPr/>
                    <a:lstStyle/>
                    <a:p>
                      <a:pPr marL="171450" indent="-171450" algn="l" defTabSz="914400" rtl="0" eaLnBrk="1" fontAlgn="ctr" latinLnBrk="0" hangingPunct="1">
                        <a:buFont typeface="Wingdings" panose="05000000000000000000" pitchFamily="2" charset="2"/>
                        <a:buChar char="n"/>
                      </a:pPr>
                      <a:r>
                        <a:rPr lang="zh-CN" altLang="en-US" sz="1300" b="0" i="0" u="none" strike="noStrike" kern="1200" dirty="0">
                          <a:solidFill>
                            <a:srgbClr val="000000"/>
                          </a:solidFill>
                          <a:effectLst/>
                          <a:latin typeface="微软雅黑" panose="020B0503020204020204" pitchFamily="34" charset="-122"/>
                          <a:ea typeface="微软雅黑" panose="020B0503020204020204" pitchFamily="34" charset="-122"/>
                          <a:cs typeface="+mn-cs"/>
                        </a:rPr>
                        <a:t>若退保后只可通过聚财专享活动保全新增</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3CBCB"/>
                    </a:solidFill>
                  </a:tcPr>
                </a:tc>
                <a:extLst>
                  <a:ext uri="{0D108BD9-81ED-4DB2-BD59-A6C34878D82A}">
                    <a16:rowId xmlns:a16="http://schemas.microsoft.com/office/drawing/2014/main" xmlns="" val="10011"/>
                  </a:ext>
                </a:extLst>
              </a:tr>
              <a:tr h="257080">
                <a:tc>
                  <a:txBody>
                    <a:bodyPr/>
                    <a:lstStyle/>
                    <a:p>
                      <a:pPr algn="ctr" rtl="0" fontAlgn="ctr"/>
                      <a:r>
                        <a:rPr lang="zh-CN" altLang="en-US" sz="1300" b="1" i="0" u="none" strike="noStrike" dirty="0">
                          <a:solidFill>
                            <a:srgbClr val="FFFFFF"/>
                          </a:solidFill>
                          <a:effectLst/>
                          <a:latin typeface="微软雅黑" panose="020B0503020204020204" pitchFamily="34" charset="-122"/>
                          <a:ea typeface="微软雅黑" panose="020B0503020204020204" pitchFamily="34" charset="-122"/>
                        </a:rPr>
                        <a:t>保底利率</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zh-CN" altLang="en-US" sz="1300" b="1" i="0" u="none" strike="noStrike" dirty="0" smtClean="0">
                          <a:solidFill>
                            <a:srgbClr val="FFFFFF"/>
                          </a:solidFill>
                          <a:effectLst/>
                          <a:latin typeface="微软雅黑" panose="020B0503020204020204" pitchFamily="34" charset="-122"/>
                          <a:ea typeface="微软雅黑" panose="020B0503020204020204" pitchFamily="34" charset="-122"/>
                        </a:rPr>
                        <a:t>√</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a:txBody>
                    <a:bodyPr/>
                    <a:lstStyle/>
                    <a:p>
                      <a:pPr marL="171450" indent="-171450" algn="l" defTabSz="914400" rtl="0" eaLnBrk="1" fontAlgn="ctr" latinLnBrk="0" hangingPunct="1">
                        <a:buFont typeface="Wingdings" panose="05000000000000000000" pitchFamily="2" charset="2"/>
                        <a:buChar char="n"/>
                      </a:pPr>
                      <a:r>
                        <a:rPr lang="en-US" altLang="zh-CN" sz="1300" b="1" i="0" u="none" strike="noStrike" kern="1200">
                          <a:solidFill>
                            <a:srgbClr val="000000"/>
                          </a:solidFill>
                          <a:effectLst/>
                          <a:latin typeface="微软雅黑" panose="020B0503020204020204" pitchFamily="34" charset="-122"/>
                          <a:ea typeface="微软雅黑" panose="020B0503020204020204" pitchFamily="34" charset="-122"/>
                          <a:cs typeface="+mn-cs"/>
                        </a:rPr>
                        <a:t>1.75%</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F1E7E7"/>
                    </a:solidFill>
                  </a:tcPr>
                </a:tc>
                <a:tc>
                  <a:txBody>
                    <a:bodyPr/>
                    <a:lstStyle/>
                    <a:p>
                      <a:pPr marL="171450" indent="-171450" algn="l" defTabSz="914400" rtl="0" eaLnBrk="1" fontAlgn="ctr" latinLnBrk="0" hangingPunct="1">
                        <a:buFont typeface="Wingdings" panose="05000000000000000000" pitchFamily="2" charset="2"/>
                        <a:buChar char="n"/>
                      </a:pPr>
                      <a:r>
                        <a:rPr lang="en-US" altLang="zh-CN" sz="1300" b="0" i="0" u="none" strike="noStrike" kern="1200">
                          <a:solidFill>
                            <a:srgbClr val="000000"/>
                          </a:solidFill>
                          <a:effectLst/>
                          <a:latin typeface="微软雅黑" panose="020B0503020204020204" pitchFamily="34" charset="-122"/>
                          <a:ea typeface="微软雅黑" panose="020B0503020204020204" pitchFamily="34" charset="-122"/>
                          <a:cs typeface="+mn-cs"/>
                        </a:rPr>
                        <a:t>1.75%</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F1E7E7"/>
                    </a:solidFill>
                  </a:tcPr>
                </a:tc>
                <a:extLst>
                  <a:ext uri="{0D108BD9-81ED-4DB2-BD59-A6C34878D82A}">
                    <a16:rowId xmlns:a16="http://schemas.microsoft.com/office/drawing/2014/main" xmlns="" val="10012"/>
                  </a:ext>
                </a:extLst>
              </a:tr>
              <a:tr h="257080">
                <a:tc>
                  <a:txBody>
                    <a:bodyPr/>
                    <a:lstStyle/>
                    <a:p>
                      <a:pPr algn="ctr" rtl="0" fontAlgn="ctr"/>
                      <a:r>
                        <a:rPr lang="zh-CN" altLang="en-US" sz="1300" b="1" i="0" u="none" strike="noStrike" dirty="0">
                          <a:solidFill>
                            <a:srgbClr val="FFFFFF"/>
                          </a:solidFill>
                          <a:effectLst/>
                          <a:latin typeface="微软雅黑" panose="020B0503020204020204" pitchFamily="34" charset="-122"/>
                          <a:ea typeface="微软雅黑" panose="020B0503020204020204" pitchFamily="34" charset="-122"/>
                        </a:rPr>
                        <a:t>结算利率</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zh-CN" altLang="en-US" sz="1300" b="1" i="0" u="none" strike="noStrike" dirty="0" smtClean="0">
                          <a:solidFill>
                            <a:srgbClr val="FFFFFF"/>
                          </a:solidFill>
                          <a:effectLst/>
                          <a:latin typeface="微软雅黑" panose="020B0503020204020204" pitchFamily="34" charset="-122"/>
                          <a:ea typeface="微软雅黑" panose="020B0503020204020204" pitchFamily="34" charset="-122"/>
                        </a:rPr>
                        <a:t>√</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00000"/>
                    </a:solidFill>
                  </a:tcPr>
                </a:tc>
                <a:tc>
                  <a:txBody>
                    <a:bodyPr/>
                    <a:lstStyle/>
                    <a:p>
                      <a:pPr marL="171450" indent="-171450" algn="l" defTabSz="914400" rtl="0" eaLnBrk="1" fontAlgn="ctr" latinLnBrk="0" hangingPunct="1">
                        <a:buFont typeface="Wingdings" panose="05000000000000000000" pitchFamily="2" charset="2"/>
                        <a:buChar char="n"/>
                      </a:pPr>
                      <a:r>
                        <a:rPr lang="en-US" altLang="zh-CN" sz="1300" b="1" i="0" u="none" strike="noStrike" kern="1200" dirty="0">
                          <a:solidFill>
                            <a:srgbClr val="000000"/>
                          </a:solidFill>
                          <a:effectLst/>
                          <a:latin typeface="微软雅黑" panose="020B0503020204020204" pitchFamily="34" charset="-122"/>
                          <a:ea typeface="微软雅黑" panose="020B0503020204020204" pitchFamily="34" charset="-122"/>
                          <a:cs typeface="+mn-cs"/>
                        </a:rPr>
                        <a:t>5</a:t>
                      </a:r>
                      <a:r>
                        <a:rPr lang="en-US" altLang="zh-CN" sz="1300" b="1" i="0" u="none" strike="noStrike" kern="1200" dirty="0" smtClean="0">
                          <a:solidFill>
                            <a:srgbClr val="000000"/>
                          </a:solidFill>
                          <a:effectLst/>
                          <a:latin typeface="微软雅黑" panose="020B0503020204020204" pitchFamily="34" charset="-122"/>
                          <a:ea typeface="微软雅黑" panose="020B0503020204020204" pitchFamily="34" charset="-122"/>
                          <a:cs typeface="+mn-cs"/>
                        </a:rPr>
                        <a:t>%</a:t>
                      </a:r>
                      <a:r>
                        <a:rPr lang="zh-CN" altLang="en-US" sz="1300" b="1" i="0" u="none" strike="noStrike" kern="1200" dirty="0" smtClean="0">
                          <a:solidFill>
                            <a:srgbClr val="000000"/>
                          </a:solidFill>
                          <a:effectLst/>
                          <a:latin typeface="微软雅黑" panose="020B0503020204020204" pitchFamily="34" charset="-122"/>
                          <a:ea typeface="微软雅黑" panose="020B0503020204020204" pitchFamily="34" charset="-122"/>
                          <a:cs typeface="+mn-cs"/>
                        </a:rPr>
                        <a:t>（按聚财宝万能帐户结算利率）</a:t>
                      </a:r>
                      <a:endParaRPr lang="zh-CN" altLang="en-US" sz="1300" b="1" i="0" u="none" strike="noStrike" kern="1200" dirty="0">
                        <a:solidFill>
                          <a:srgbClr val="000000"/>
                        </a:solidFill>
                        <a:effectLst/>
                        <a:latin typeface="微软雅黑" panose="020B0503020204020204" pitchFamily="34" charset="-122"/>
                        <a:ea typeface="微软雅黑" panose="020B0503020204020204" pitchFamily="34" charset="-122"/>
                        <a:cs typeface="+mn-cs"/>
                      </a:endParaRP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3CBCB"/>
                    </a:solidFill>
                  </a:tcPr>
                </a:tc>
                <a:tc>
                  <a:txBody>
                    <a:bodyPr/>
                    <a:lstStyle/>
                    <a:p>
                      <a:pPr marL="171450" indent="-171450" algn="l" defTabSz="914400" rtl="0" eaLnBrk="1" fontAlgn="ctr" latinLnBrk="0" hangingPunct="1">
                        <a:buFont typeface="Wingdings" panose="05000000000000000000" pitchFamily="2" charset="2"/>
                        <a:buChar char="n"/>
                      </a:pPr>
                      <a:r>
                        <a:rPr lang="en-US" altLang="zh-CN" sz="1300" b="0" i="0" u="none" strike="noStrike" kern="1200" dirty="0">
                          <a:solidFill>
                            <a:srgbClr val="000000"/>
                          </a:solidFill>
                          <a:effectLst/>
                          <a:latin typeface="微软雅黑" panose="020B0503020204020204" pitchFamily="34" charset="-122"/>
                          <a:ea typeface="微软雅黑" panose="020B0503020204020204" pitchFamily="34" charset="-122"/>
                          <a:cs typeface="+mn-cs"/>
                        </a:rPr>
                        <a:t>5%</a:t>
                      </a:r>
                      <a:r>
                        <a:rPr lang="zh-CN" altLang="en-US" sz="1300" b="0" i="0" u="none" strike="noStrike" kern="1200" dirty="0">
                          <a:solidFill>
                            <a:srgbClr val="000000"/>
                          </a:solidFill>
                          <a:effectLst/>
                          <a:latin typeface="微软雅黑" panose="020B0503020204020204" pitchFamily="34" charset="-122"/>
                          <a:ea typeface="微软雅黑" panose="020B0503020204020204" pitchFamily="34" charset="-122"/>
                          <a:cs typeface="+mn-cs"/>
                        </a:rPr>
                        <a:t>（截至目前）</a:t>
                      </a:r>
                    </a:p>
                  </a:txBody>
                  <a:tcPr marL="5816" marR="5816" marT="775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3CBCB"/>
                    </a:solidFill>
                  </a:tcPr>
                </a:tc>
                <a:extLst>
                  <a:ext uri="{0D108BD9-81ED-4DB2-BD59-A6C34878D82A}">
                    <a16:rowId xmlns:a16="http://schemas.microsoft.com/office/drawing/2014/main" xmlns="" val="10013"/>
                  </a:ext>
                </a:extLst>
              </a:tr>
            </a:tbl>
          </a:graphicData>
        </a:graphic>
      </p:graphicFrame>
    </p:spTree>
    <p:extLst>
      <p:ext uri="{BB962C8B-B14F-4D97-AF65-F5344CB8AC3E}">
        <p14:creationId xmlns:p14="http://schemas.microsoft.com/office/powerpoint/2010/main" val="29821499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47575" y="87631"/>
            <a:ext cx="4578497" cy="584775"/>
          </a:xfrm>
          <a:prstGeom prst="rect">
            <a:avLst/>
          </a:prstGeom>
          <a:noFill/>
        </p:spPr>
        <p:txBody>
          <a:bodyPr wrap="none" rtlCol="0">
            <a:spAutoFit/>
          </a:bodyPr>
          <a:lstStyle/>
          <a:p>
            <a:r>
              <a:rPr lang="zh-CN" altLang="en-US" sz="3200" b="1" dirty="0" smtClean="0">
                <a:solidFill>
                  <a:prstClr val="black"/>
                </a:solidFill>
                <a:latin typeface="微软雅黑" panose="020B0503020204020204" pitchFamily="34" charset="-122"/>
                <a:ea typeface="微软雅黑" panose="020B0503020204020204" pitchFamily="34" charset="-122"/>
              </a:rPr>
              <a:t>聚财宝产品介绍（</a:t>
            </a:r>
            <a:r>
              <a:rPr lang="en-US" altLang="zh-CN" sz="3200" b="1" dirty="0" smtClean="0">
                <a:solidFill>
                  <a:prstClr val="black"/>
                </a:solidFill>
                <a:latin typeface="微软雅黑" panose="020B0503020204020204" pitchFamily="34" charset="-122"/>
                <a:ea typeface="微软雅黑" panose="020B0503020204020204" pitchFamily="34" charset="-122"/>
              </a:rPr>
              <a:t>2/2</a:t>
            </a:r>
            <a:r>
              <a:rPr lang="zh-CN" altLang="en-US" sz="3200" b="1" dirty="0" smtClean="0">
                <a:solidFill>
                  <a:prstClr val="black"/>
                </a:solidFill>
                <a:latin typeface="微软雅黑" panose="020B0503020204020204" pitchFamily="34" charset="-122"/>
                <a:ea typeface="微软雅黑" panose="020B0503020204020204" pitchFamily="34" charset="-122"/>
              </a:rPr>
              <a:t>）</a:t>
            </a:r>
            <a:endParaRPr lang="zh-CN" altLang="en-US" sz="3200" b="1" dirty="0">
              <a:solidFill>
                <a:prstClr val="black"/>
              </a:solidFill>
              <a:latin typeface="微软雅黑" panose="020B0503020204020204" pitchFamily="34" charset="-122"/>
              <a:ea typeface="微软雅黑" panose="020B0503020204020204" pitchFamily="34" charset="-122"/>
            </a:endParaRPr>
          </a:p>
        </p:txBody>
      </p:sp>
      <p:cxnSp>
        <p:nvCxnSpPr>
          <p:cNvPr id="3" name="直接连接符 2"/>
          <p:cNvCxnSpPr/>
          <p:nvPr/>
        </p:nvCxnSpPr>
        <p:spPr>
          <a:xfrm>
            <a:off x="149767" y="713151"/>
            <a:ext cx="8728861" cy="0"/>
          </a:xfrm>
          <a:prstGeom prst="line">
            <a:avLst/>
          </a:prstGeom>
          <a:ln w="6350">
            <a:gradFill flip="none" rotWithShape="1">
              <a:gsLst>
                <a:gs pos="0">
                  <a:srgbClr val="FF6600"/>
                </a:gs>
                <a:gs pos="76000">
                  <a:srgbClr val="FF6600"/>
                </a:gs>
                <a:gs pos="100000">
                  <a:srgbClr val="FF6600">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149768" y="742962"/>
            <a:ext cx="8728861" cy="59371"/>
          </a:xfrm>
          <a:prstGeom prst="rect">
            <a:avLst/>
          </a:prstGeom>
          <a:gradFill flip="none" rotWithShape="1">
            <a:gsLst>
              <a:gs pos="76000">
                <a:srgbClr val="FF6600"/>
              </a:gs>
              <a:gs pos="0">
                <a:srgbClr val="FF6600"/>
              </a:gs>
              <a:gs pos="100000">
                <a:srgbClr val="FF66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33">
              <a:defRPr/>
            </a:pPr>
            <a:endParaRPr lang="zh-CN" altLang="en-US">
              <a:solidFill>
                <a:prstClr val="white"/>
              </a:solidFill>
              <a:latin typeface="Times New Roman" panose="02020603050405020304" pitchFamily="18" charset="0"/>
              <a:ea typeface="微软雅黑" panose="020B0503020204020204" pitchFamily="34" charset="-122"/>
            </a:endParaRPr>
          </a:p>
        </p:txBody>
      </p:sp>
      <p:graphicFrame>
        <p:nvGraphicFramePr>
          <p:cNvPr id="15" name="图示 14"/>
          <p:cNvGraphicFramePr/>
          <p:nvPr>
            <p:extLst>
              <p:ext uri="{D42A27DB-BD31-4B8C-83A1-F6EECF244321}">
                <p14:modId xmlns:p14="http://schemas.microsoft.com/office/powerpoint/2010/main" val="4175082842"/>
              </p:ext>
            </p:extLst>
          </p:nvPr>
        </p:nvGraphicFramePr>
        <p:xfrm>
          <a:off x="0" y="1757040"/>
          <a:ext cx="9144000" cy="48403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 name="矩形 2"/>
          <p:cNvSpPr>
            <a:spLocks noChangeArrowheads="1"/>
          </p:cNvSpPr>
          <p:nvPr/>
        </p:nvSpPr>
        <p:spPr bwMode="auto">
          <a:xfrm>
            <a:off x="0" y="982469"/>
            <a:ext cx="9144000" cy="58477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3200" b="1" dirty="0" smtClean="0">
                <a:solidFill>
                  <a:srgbClr val="FF0000"/>
                </a:solidFill>
                <a:latin typeface="微软雅黑" pitchFamily="34" charset="-122"/>
                <a:ea typeface="微软雅黑" pitchFamily="34" charset="-122"/>
              </a:rPr>
              <a:t>【</a:t>
            </a:r>
            <a:r>
              <a:rPr lang="zh-CN" altLang="en-US" sz="3200" b="1" dirty="0" smtClean="0">
                <a:solidFill>
                  <a:srgbClr val="FF0000"/>
                </a:solidFill>
                <a:latin typeface="微软雅黑" pitchFamily="34" charset="-122"/>
                <a:ea typeface="微软雅黑" pitchFamily="34" charset="-122"/>
              </a:rPr>
              <a:t>业务员：</a:t>
            </a:r>
            <a:r>
              <a:rPr lang="en-US" altLang="zh-CN" sz="3200" b="1" dirty="0" smtClean="0">
                <a:solidFill>
                  <a:srgbClr val="FF0000"/>
                </a:solidFill>
                <a:latin typeface="微软雅黑" pitchFamily="34" charset="-122"/>
                <a:ea typeface="微软雅黑" pitchFamily="34" charset="-122"/>
              </a:rPr>
              <a:t>】</a:t>
            </a:r>
            <a:r>
              <a:rPr lang="zh-CN" altLang="en-US" sz="3200" b="1" dirty="0" smtClean="0">
                <a:solidFill>
                  <a:srgbClr val="FF0000"/>
                </a:solidFill>
                <a:latin typeface="微软雅黑" pitchFamily="34" charset="-122"/>
                <a:ea typeface="微软雅黑" pitchFamily="34" charset="-122"/>
              </a:rPr>
              <a:t>您需要用钱的时候，找我就好了！ </a:t>
            </a:r>
            <a:endParaRPr lang="zh-CN" altLang="en-US" sz="3200" b="1" dirty="0">
              <a:solidFill>
                <a:srgbClr val="FF0000"/>
              </a:solidFill>
              <a:latin typeface="微软雅黑" pitchFamily="34" charset="-122"/>
              <a:ea typeface="微软雅黑" pitchFamily="34" charset="-122"/>
            </a:endParaRPr>
          </a:p>
        </p:txBody>
      </p:sp>
      <p:cxnSp>
        <p:nvCxnSpPr>
          <p:cNvPr id="17" name="直接连接符 16"/>
          <p:cNvCxnSpPr/>
          <p:nvPr/>
        </p:nvCxnSpPr>
        <p:spPr>
          <a:xfrm>
            <a:off x="0" y="3356992"/>
            <a:ext cx="9144000" cy="0"/>
          </a:xfrm>
          <a:prstGeom prst="line">
            <a:avLst/>
          </a:prstGeom>
          <a:noFill/>
          <a:ln w="25400" cap="flat" cmpd="sng" algn="ctr">
            <a:solidFill>
              <a:srgbClr val="AD0101">
                <a:shade val="95000"/>
                <a:satMod val="105000"/>
              </a:srgbClr>
            </a:solidFill>
            <a:prstDash val="solid"/>
          </a:ln>
          <a:effectLst/>
        </p:spPr>
      </p:cxnSp>
      <p:cxnSp>
        <p:nvCxnSpPr>
          <p:cNvPr id="18" name="直接连接符 17"/>
          <p:cNvCxnSpPr/>
          <p:nvPr/>
        </p:nvCxnSpPr>
        <p:spPr>
          <a:xfrm>
            <a:off x="-2212" y="3879902"/>
            <a:ext cx="9144000" cy="0"/>
          </a:xfrm>
          <a:prstGeom prst="line">
            <a:avLst/>
          </a:prstGeom>
          <a:noFill/>
          <a:ln w="25400" cap="flat" cmpd="sng" algn="ctr">
            <a:solidFill>
              <a:srgbClr val="AD0101">
                <a:shade val="95000"/>
                <a:satMod val="105000"/>
              </a:srgbClr>
            </a:solidFill>
            <a:prstDash val="solid"/>
          </a:ln>
          <a:effectLst/>
        </p:spPr>
      </p:cxnSp>
      <p:cxnSp>
        <p:nvCxnSpPr>
          <p:cNvPr id="19" name="直接连接符 18"/>
          <p:cNvCxnSpPr/>
          <p:nvPr/>
        </p:nvCxnSpPr>
        <p:spPr>
          <a:xfrm>
            <a:off x="-2212" y="4365104"/>
            <a:ext cx="6033226" cy="0"/>
          </a:xfrm>
          <a:prstGeom prst="line">
            <a:avLst/>
          </a:prstGeom>
          <a:noFill/>
          <a:ln w="25400" cap="flat" cmpd="sng" algn="ctr">
            <a:solidFill>
              <a:srgbClr val="AD0101">
                <a:shade val="95000"/>
                <a:satMod val="105000"/>
              </a:srgbClr>
            </a:solidFill>
            <a:prstDash val="solid"/>
          </a:ln>
          <a:effectLst/>
        </p:spPr>
      </p:cxnSp>
      <p:cxnSp>
        <p:nvCxnSpPr>
          <p:cNvPr id="20" name="直接连接符 19"/>
          <p:cNvCxnSpPr/>
          <p:nvPr/>
        </p:nvCxnSpPr>
        <p:spPr>
          <a:xfrm>
            <a:off x="6031014" y="5382643"/>
            <a:ext cx="3110774" cy="0"/>
          </a:xfrm>
          <a:prstGeom prst="line">
            <a:avLst/>
          </a:prstGeom>
          <a:noFill/>
          <a:ln w="25400" cap="flat" cmpd="sng" algn="ctr">
            <a:solidFill>
              <a:srgbClr val="AD0101">
                <a:shade val="95000"/>
                <a:satMod val="105000"/>
              </a:srgbClr>
            </a:solidFill>
            <a:prstDash val="solid"/>
          </a:ln>
          <a:effectLst/>
        </p:spPr>
      </p:cxnSp>
      <p:cxnSp>
        <p:nvCxnSpPr>
          <p:cNvPr id="21" name="直接连接符 20"/>
          <p:cNvCxnSpPr/>
          <p:nvPr/>
        </p:nvCxnSpPr>
        <p:spPr>
          <a:xfrm>
            <a:off x="6031014" y="4365104"/>
            <a:ext cx="0" cy="1017539"/>
          </a:xfrm>
          <a:prstGeom prst="line">
            <a:avLst/>
          </a:prstGeom>
          <a:noFill/>
          <a:ln w="25400" cap="flat" cmpd="sng" algn="ctr">
            <a:solidFill>
              <a:srgbClr val="AD0101">
                <a:shade val="95000"/>
                <a:satMod val="105000"/>
              </a:srgbClr>
            </a:solidFill>
            <a:prstDash val="solid"/>
          </a:ln>
          <a:effectLst/>
        </p:spPr>
      </p:cxnSp>
      <p:sp>
        <p:nvSpPr>
          <p:cNvPr id="22" name="矩形 2"/>
          <p:cNvSpPr>
            <a:spLocks noChangeArrowheads="1"/>
          </p:cNvSpPr>
          <p:nvPr/>
        </p:nvSpPr>
        <p:spPr bwMode="auto">
          <a:xfrm>
            <a:off x="0" y="5334307"/>
            <a:ext cx="5868144" cy="1200329"/>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2400" b="1" dirty="0" smtClean="0">
                <a:solidFill>
                  <a:srgbClr val="FF0000"/>
                </a:solidFill>
                <a:latin typeface="微软雅黑" pitchFamily="34" charset="-122"/>
                <a:ea typeface="微软雅黑" pitchFamily="34" charset="-122"/>
              </a:rPr>
              <a:t>受监管政策约束，看似聚财宝的灵活性受到影响，但公司已经通过各种设计形式，将对客户的影响降到了可以忽略的程度。</a:t>
            </a:r>
            <a:endParaRPr lang="zh-CN" altLang="en-US" sz="2400" b="1" dirty="0">
              <a:solidFill>
                <a:srgbClr val="FF0000"/>
              </a:solidFill>
              <a:latin typeface="微软雅黑" pitchFamily="34" charset="-122"/>
              <a:ea typeface="微软雅黑" pitchFamily="34" charset="-122"/>
            </a:endParaRPr>
          </a:p>
        </p:txBody>
      </p:sp>
    </p:spTree>
    <p:extLst>
      <p:ext uri="{BB962C8B-B14F-4D97-AF65-F5344CB8AC3E}">
        <p14:creationId xmlns:p14="http://schemas.microsoft.com/office/powerpoint/2010/main" val="298214999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47575" y="87631"/>
            <a:ext cx="4578497" cy="584775"/>
          </a:xfrm>
          <a:prstGeom prst="rect">
            <a:avLst/>
          </a:prstGeom>
          <a:noFill/>
        </p:spPr>
        <p:txBody>
          <a:bodyPr wrap="none" rtlCol="0">
            <a:spAutoFit/>
          </a:bodyPr>
          <a:lstStyle/>
          <a:p>
            <a:r>
              <a:rPr lang="zh-CN" altLang="en-US" sz="3200" b="1" dirty="0" smtClean="0">
                <a:solidFill>
                  <a:prstClr val="black"/>
                </a:solidFill>
                <a:latin typeface="微软雅黑" panose="020B0503020204020204" pitchFamily="34" charset="-122"/>
                <a:ea typeface="微软雅黑" panose="020B0503020204020204" pitchFamily="34" charset="-122"/>
              </a:rPr>
              <a:t>福满</a:t>
            </a:r>
            <a:r>
              <a:rPr lang="zh-CN" altLang="en-US" sz="3200" b="1" dirty="0">
                <a:solidFill>
                  <a:prstClr val="black"/>
                </a:solidFill>
                <a:latin typeface="微软雅黑" panose="020B0503020204020204" pitchFamily="34" charset="-122"/>
                <a:ea typeface="微软雅黑" panose="020B0503020204020204" pitchFamily="34" charset="-122"/>
              </a:rPr>
              <a:t>分</a:t>
            </a:r>
            <a:r>
              <a:rPr lang="zh-CN" altLang="en-US" sz="3200" b="1" dirty="0" smtClean="0">
                <a:solidFill>
                  <a:prstClr val="black"/>
                </a:solidFill>
                <a:latin typeface="微软雅黑" panose="020B0503020204020204" pitchFamily="34" charset="-122"/>
                <a:ea typeface="微软雅黑" panose="020B0503020204020204" pitchFamily="34" charset="-122"/>
              </a:rPr>
              <a:t>产品介绍（</a:t>
            </a:r>
            <a:r>
              <a:rPr lang="en-US" altLang="zh-CN" sz="3200" b="1" dirty="0" smtClean="0">
                <a:solidFill>
                  <a:prstClr val="black"/>
                </a:solidFill>
                <a:latin typeface="微软雅黑" panose="020B0503020204020204" pitchFamily="34" charset="-122"/>
                <a:ea typeface="微软雅黑" panose="020B0503020204020204" pitchFamily="34" charset="-122"/>
              </a:rPr>
              <a:t>1/2</a:t>
            </a:r>
            <a:r>
              <a:rPr lang="zh-CN" altLang="en-US" sz="3200" b="1" dirty="0" smtClean="0">
                <a:solidFill>
                  <a:prstClr val="black"/>
                </a:solidFill>
                <a:latin typeface="微软雅黑" panose="020B0503020204020204" pitchFamily="34" charset="-122"/>
                <a:ea typeface="微软雅黑" panose="020B0503020204020204" pitchFamily="34" charset="-122"/>
              </a:rPr>
              <a:t>）</a:t>
            </a:r>
            <a:endParaRPr lang="zh-CN" altLang="en-US" sz="3200" b="1" dirty="0">
              <a:solidFill>
                <a:prstClr val="black"/>
              </a:solidFill>
              <a:latin typeface="微软雅黑" panose="020B0503020204020204" pitchFamily="34" charset="-122"/>
              <a:ea typeface="微软雅黑" panose="020B0503020204020204" pitchFamily="34" charset="-122"/>
            </a:endParaRPr>
          </a:p>
        </p:txBody>
      </p:sp>
      <p:cxnSp>
        <p:nvCxnSpPr>
          <p:cNvPr id="3" name="直接连接符 2"/>
          <p:cNvCxnSpPr/>
          <p:nvPr/>
        </p:nvCxnSpPr>
        <p:spPr>
          <a:xfrm>
            <a:off x="149767" y="713151"/>
            <a:ext cx="8728861" cy="0"/>
          </a:xfrm>
          <a:prstGeom prst="line">
            <a:avLst/>
          </a:prstGeom>
          <a:ln w="6350">
            <a:gradFill flip="none" rotWithShape="1">
              <a:gsLst>
                <a:gs pos="0">
                  <a:srgbClr val="FF6600"/>
                </a:gs>
                <a:gs pos="76000">
                  <a:srgbClr val="FF6600"/>
                </a:gs>
                <a:gs pos="100000">
                  <a:srgbClr val="FF6600">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149768" y="742962"/>
            <a:ext cx="8728861" cy="59371"/>
          </a:xfrm>
          <a:prstGeom prst="rect">
            <a:avLst/>
          </a:prstGeom>
          <a:gradFill flip="none" rotWithShape="1">
            <a:gsLst>
              <a:gs pos="76000">
                <a:srgbClr val="FF6600"/>
              </a:gs>
              <a:gs pos="0">
                <a:srgbClr val="FF6600"/>
              </a:gs>
              <a:gs pos="100000">
                <a:srgbClr val="FF66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33">
              <a:defRPr/>
            </a:pPr>
            <a:endParaRPr lang="zh-CN" altLang="en-US">
              <a:solidFill>
                <a:prstClr val="white"/>
              </a:solidFill>
              <a:latin typeface="Times New Roman" panose="02020603050405020304" pitchFamily="18" charset="0"/>
              <a:ea typeface="微软雅黑" panose="020B0503020204020204" pitchFamily="34" charset="-122"/>
            </a:endParaRPr>
          </a:p>
        </p:txBody>
      </p:sp>
      <p:pic>
        <p:nvPicPr>
          <p:cNvPr id="512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590" t="18650" r="1622" b="14927"/>
          <a:stretch/>
        </p:blipFill>
        <p:spPr bwMode="auto">
          <a:xfrm>
            <a:off x="0" y="1268760"/>
            <a:ext cx="9144000" cy="5126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1067745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47575" y="87631"/>
            <a:ext cx="4578497" cy="584775"/>
          </a:xfrm>
          <a:prstGeom prst="rect">
            <a:avLst/>
          </a:prstGeom>
          <a:noFill/>
        </p:spPr>
        <p:txBody>
          <a:bodyPr wrap="none" rtlCol="0">
            <a:spAutoFit/>
          </a:bodyPr>
          <a:lstStyle/>
          <a:p>
            <a:r>
              <a:rPr lang="zh-CN" altLang="en-US" sz="3200" b="1" dirty="0" smtClean="0">
                <a:solidFill>
                  <a:prstClr val="black"/>
                </a:solidFill>
                <a:latin typeface="微软雅黑" panose="020B0503020204020204" pitchFamily="34" charset="-122"/>
                <a:ea typeface="微软雅黑" panose="020B0503020204020204" pitchFamily="34" charset="-122"/>
              </a:rPr>
              <a:t>福满</a:t>
            </a:r>
            <a:r>
              <a:rPr lang="zh-CN" altLang="en-US" sz="3200" b="1" dirty="0">
                <a:solidFill>
                  <a:prstClr val="black"/>
                </a:solidFill>
                <a:latin typeface="微软雅黑" panose="020B0503020204020204" pitchFamily="34" charset="-122"/>
                <a:ea typeface="微软雅黑" panose="020B0503020204020204" pitchFamily="34" charset="-122"/>
              </a:rPr>
              <a:t>分</a:t>
            </a:r>
            <a:r>
              <a:rPr lang="zh-CN" altLang="en-US" sz="3200" b="1" dirty="0" smtClean="0">
                <a:solidFill>
                  <a:prstClr val="black"/>
                </a:solidFill>
                <a:latin typeface="微软雅黑" panose="020B0503020204020204" pitchFamily="34" charset="-122"/>
                <a:ea typeface="微软雅黑" panose="020B0503020204020204" pitchFamily="34" charset="-122"/>
              </a:rPr>
              <a:t>产品介绍（</a:t>
            </a:r>
            <a:r>
              <a:rPr lang="en-US" altLang="zh-CN" sz="3200" b="1" dirty="0" smtClean="0">
                <a:solidFill>
                  <a:prstClr val="black"/>
                </a:solidFill>
                <a:latin typeface="微软雅黑" panose="020B0503020204020204" pitchFamily="34" charset="-122"/>
                <a:ea typeface="微软雅黑" panose="020B0503020204020204" pitchFamily="34" charset="-122"/>
              </a:rPr>
              <a:t>2/2</a:t>
            </a:r>
            <a:r>
              <a:rPr lang="zh-CN" altLang="en-US" sz="3200" b="1" dirty="0" smtClean="0">
                <a:solidFill>
                  <a:prstClr val="black"/>
                </a:solidFill>
                <a:latin typeface="微软雅黑" panose="020B0503020204020204" pitchFamily="34" charset="-122"/>
                <a:ea typeface="微软雅黑" panose="020B0503020204020204" pitchFamily="34" charset="-122"/>
              </a:rPr>
              <a:t>）</a:t>
            </a:r>
            <a:endParaRPr lang="zh-CN" altLang="en-US" sz="3200" b="1" dirty="0">
              <a:solidFill>
                <a:prstClr val="black"/>
              </a:solidFill>
              <a:latin typeface="微软雅黑" panose="020B0503020204020204" pitchFamily="34" charset="-122"/>
              <a:ea typeface="微软雅黑" panose="020B0503020204020204" pitchFamily="34" charset="-122"/>
            </a:endParaRPr>
          </a:p>
        </p:txBody>
      </p:sp>
      <p:cxnSp>
        <p:nvCxnSpPr>
          <p:cNvPr id="3" name="直接连接符 2"/>
          <p:cNvCxnSpPr/>
          <p:nvPr/>
        </p:nvCxnSpPr>
        <p:spPr>
          <a:xfrm>
            <a:off x="149767" y="713151"/>
            <a:ext cx="8728861" cy="0"/>
          </a:xfrm>
          <a:prstGeom prst="line">
            <a:avLst/>
          </a:prstGeom>
          <a:ln w="6350">
            <a:gradFill flip="none" rotWithShape="1">
              <a:gsLst>
                <a:gs pos="0">
                  <a:srgbClr val="FF6600"/>
                </a:gs>
                <a:gs pos="76000">
                  <a:srgbClr val="FF6600"/>
                </a:gs>
                <a:gs pos="100000">
                  <a:srgbClr val="FF6600">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149768" y="742962"/>
            <a:ext cx="8728861" cy="59371"/>
          </a:xfrm>
          <a:prstGeom prst="rect">
            <a:avLst/>
          </a:prstGeom>
          <a:gradFill flip="none" rotWithShape="1">
            <a:gsLst>
              <a:gs pos="76000">
                <a:srgbClr val="FF6600"/>
              </a:gs>
              <a:gs pos="0">
                <a:srgbClr val="FF6600"/>
              </a:gs>
              <a:gs pos="100000">
                <a:srgbClr val="FF66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33">
              <a:defRPr/>
            </a:pPr>
            <a:endParaRPr lang="zh-CN" altLang="en-US">
              <a:solidFill>
                <a:prstClr val="white"/>
              </a:solidFill>
              <a:latin typeface="Times New Roman" panose="02020603050405020304" pitchFamily="18" charset="0"/>
              <a:ea typeface="微软雅黑" panose="020B0503020204020204" pitchFamily="34" charset="-122"/>
            </a:endParaRPr>
          </a:p>
        </p:txBody>
      </p:sp>
      <p:pic>
        <p:nvPicPr>
          <p:cNvPr id="614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670" t="18551" r="1702" b="14827"/>
          <a:stretch/>
        </p:blipFill>
        <p:spPr bwMode="auto">
          <a:xfrm>
            <a:off x="0" y="1268760"/>
            <a:ext cx="9144000" cy="51502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7591615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47575" y="87631"/>
            <a:ext cx="3877985" cy="584775"/>
          </a:xfrm>
          <a:prstGeom prst="rect">
            <a:avLst/>
          </a:prstGeom>
          <a:noFill/>
        </p:spPr>
        <p:txBody>
          <a:bodyPr wrap="none" rtlCol="0">
            <a:spAutoFit/>
          </a:bodyPr>
          <a:lstStyle/>
          <a:p>
            <a:r>
              <a:rPr lang="zh-CN" altLang="en-US" sz="3200" b="1" dirty="0" smtClean="0">
                <a:solidFill>
                  <a:prstClr val="black"/>
                </a:solidFill>
                <a:latin typeface="微软雅黑" panose="020B0503020204020204" pitchFamily="34" charset="-122"/>
                <a:ea typeface="微软雅黑" panose="020B0503020204020204" pitchFamily="34" charset="-122"/>
              </a:rPr>
              <a:t>产品建议书优化演示</a:t>
            </a:r>
            <a:endParaRPr lang="zh-CN" altLang="en-US" sz="3200" b="1" dirty="0">
              <a:solidFill>
                <a:prstClr val="black"/>
              </a:solidFill>
              <a:latin typeface="微软雅黑" panose="020B0503020204020204" pitchFamily="34" charset="-122"/>
              <a:ea typeface="微软雅黑" panose="020B0503020204020204" pitchFamily="34" charset="-122"/>
            </a:endParaRPr>
          </a:p>
        </p:txBody>
      </p:sp>
      <p:cxnSp>
        <p:nvCxnSpPr>
          <p:cNvPr id="3" name="直接连接符 2"/>
          <p:cNvCxnSpPr/>
          <p:nvPr/>
        </p:nvCxnSpPr>
        <p:spPr>
          <a:xfrm>
            <a:off x="149767" y="713151"/>
            <a:ext cx="8728861" cy="0"/>
          </a:xfrm>
          <a:prstGeom prst="line">
            <a:avLst/>
          </a:prstGeom>
          <a:ln w="6350">
            <a:gradFill flip="none" rotWithShape="1">
              <a:gsLst>
                <a:gs pos="0">
                  <a:srgbClr val="FF6600"/>
                </a:gs>
                <a:gs pos="76000">
                  <a:srgbClr val="FF6600"/>
                </a:gs>
                <a:gs pos="100000">
                  <a:srgbClr val="FF6600">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149768" y="742962"/>
            <a:ext cx="8728861" cy="59371"/>
          </a:xfrm>
          <a:prstGeom prst="rect">
            <a:avLst/>
          </a:prstGeom>
          <a:gradFill flip="none" rotWithShape="1">
            <a:gsLst>
              <a:gs pos="76000">
                <a:srgbClr val="FF6600"/>
              </a:gs>
              <a:gs pos="0">
                <a:srgbClr val="FF6600"/>
              </a:gs>
              <a:gs pos="100000">
                <a:srgbClr val="FF66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33">
              <a:defRPr/>
            </a:pPr>
            <a:endParaRPr lang="zh-CN" altLang="en-US">
              <a:solidFill>
                <a:prstClr val="white"/>
              </a:solidFill>
              <a:latin typeface="Times New Roman" panose="02020603050405020304" pitchFamily="18" charset="0"/>
              <a:ea typeface="微软雅黑" panose="020B0503020204020204" pitchFamily="34" charset="-122"/>
            </a:endParaRPr>
          </a:p>
        </p:txBody>
      </p:sp>
      <p:pic>
        <p:nvPicPr>
          <p:cNvPr id="717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590" t="19351" r="1622" b="14728"/>
          <a:stretch/>
        </p:blipFill>
        <p:spPr bwMode="auto">
          <a:xfrm>
            <a:off x="0" y="1268760"/>
            <a:ext cx="9144000" cy="50875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7591615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49767" y="84571"/>
            <a:ext cx="4987263" cy="584775"/>
          </a:xfrm>
          <a:prstGeom prst="rect">
            <a:avLst/>
          </a:prstGeom>
          <a:noFill/>
        </p:spPr>
        <p:txBody>
          <a:bodyPr wrap="none" rtlCol="0">
            <a:spAutoFit/>
          </a:bodyPr>
          <a:lstStyle/>
          <a:p>
            <a:r>
              <a:rPr lang="en-US" altLang="zh-CN" sz="3200" b="1" dirty="0" smtClean="0">
                <a:solidFill>
                  <a:prstClr val="black"/>
                </a:solidFill>
                <a:latin typeface="微软雅黑" panose="020B0503020204020204" pitchFamily="34" charset="-122"/>
              </a:rPr>
              <a:t>2018</a:t>
            </a:r>
            <a:r>
              <a:rPr lang="zh-CN" altLang="en-US" sz="3200" b="1" dirty="0" smtClean="0">
                <a:solidFill>
                  <a:prstClr val="black"/>
                </a:solidFill>
                <a:latin typeface="微软雅黑" panose="020B0503020204020204" pitchFamily="34" charset="-122"/>
              </a:rPr>
              <a:t>年</a:t>
            </a:r>
            <a:r>
              <a:rPr lang="en-US" altLang="zh-CN" sz="3200" b="1" dirty="0" smtClean="0">
                <a:solidFill>
                  <a:prstClr val="black"/>
                </a:solidFill>
                <a:latin typeface="微软雅黑" panose="020B0503020204020204" pitchFamily="34" charset="-122"/>
              </a:rPr>
              <a:t>10</a:t>
            </a:r>
            <a:r>
              <a:rPr lang="zh-CN" altLang="en-US" sz="3200" b="1" dirty="0" smtClean="0">
                <a:solidFill>
                  <a:prstClr val="black"/>
                </a:solidFill>
                <a:latin typeface="微软雅黑" panose="020B0503020204020204" pitchFamily="34" charset="-122"/>
              </a:rPr>
              <a:t>月产品上市节奏</a:t>
            </a:r>
            <a:endParaRPr lang="zh-CN" altLang="en-US" sz="3200" b="1" dirty="0">
              <a:solidFill>
                <a:prstClr val="black"/>
              </a:solidFill>
              <a:latin typeface="微软雅黑" panose="020B0503020204020204" pitchFamily="34" charset="-122"/>
            </a:endParaRPr>
          </a:p>
        </p:txBody>
      </p:sp>
      <p:cxnSp>
        <p:nvCxnSpPr>
          <p:cNvPr id="40" name="直接连接符 39"/>
          <p:cNvCxnSpPr/>
          <p:nvPr/>
        </p:nvCxnSpPr>
        <p:spPr>
          <a:xfrm>
            <a:off x="149765" y="713151"/>
            <a:ext cx="8728861" cy="0"/>
          </a:xfrm>
          <a:prstGeom prst="line">
            <a:avLst/>
          </a:prstGeom>
          <a:ln w="6350">
            <a:gradFill flip="none" rotWithShape="1">
              <a:gsLst>
                <a:gs pos="0">
                  <a:srgbClr val="FF6600"/>
                </a:gs>
                <a:gs pos="76000">
                  <a:srgbClr val="FF6600"/>
                </a:gs>
                <a:gs pos="100000">
                  <a:srgbClr val="FF6600">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149767" y="742958"/>
            <a:ext cx="8728861" cy="59371"/>
          </a:xfrm>
          <a:prstGeom prst="rect">
            <a:avLst/>
          </a:prstGeom>
          <a:gradFill flip="none" rotWithShape="1">
            <a:gsLst>
              <a:gs pos="76000">
                <a:srgbClr val="FF6600"/>
              </a:gs>
              <a:gs pos="0">
                <a:srgbClr val="FF6600"/>
              </a:gs>
              <a:gs pos="100000">
                <a:srgbClr val="FF66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33">
              <a:defRPr/>
            </a:pPr>
            <a:endParaRPr lang="zh-CN" altLang="en-US">
              <a:solidFill>
                <a:prstClr val="white"/>
              </a:solidFill>
              <a:latin typeface="Times New Roman" panose="02020603050405020304" pitchFamily="18" charset="0"/>
            </a:endParaRPr>
          </a:p>
        </p:txBody>
      </p:sp>
      <p:graphicFrame>
        <p:nvGraphicFramePr>
          <p:cNvPr id="5" name="表格 4"/>
          <p:cNvGraphicFramePr>
            <a:graphicFrameLocks noGrp="1"/>
          </p:cNvGraphicFramePr>
          <p:nvPr>
            <p:extLst/>
          </p:nvPr>
        </p:nvGraphicFramePr>
        <p:xfrm>
          <a:off x="611560" y="1340770"/>
          <a:ext cx="7920880" cy="4176461"/>
        </p:xfrm>
        <a:graphic>
          <a:graphicData uri="http://schemas.openxmlformats.org/drawingml/2006/table">
            <a:tbl>
              <a:tblPr/>
              <a:tblGrid>
                <a:gridCol w="494379">
                  <a:extLst>
                    <a:ext uri="{9D8B030D-6E8A-4147-A177-3AD203B41FA5}">
                      <a16:colId xmlns:a16="http://schemas.microsoft.com/office/drawing/2014/main" xmlns="" val="20000"/>
                    </a:ext>
                  </a:extLst>
                </a:gridCol>
                <a:gridCol w="1229514">
                  <a:extLst>
                    <a:ext uri="{9D8B030D-6E8A-4147-A177-3AD203B41FA5}">
                      <a16:colId xmlns:a16="http://schemas.microsoft.com/office/drawing/2014/main" xmlns="" val="20001"/>
                    </a:ext>
                  </a:extLst>
                </a:gridCol>
                <a:gridCol w="4818609">
                  <a:extLst>
                    <a:ext uri="{9D8B030D-6E8A-4147-A177-3AD203B41FA5}">
                      <a16:colId xmlns:a16="http://schemas.microsoft.com/office/drawing/2014/main" xmlns="" val="20002"/>
                    </a:ext>
                  </a:extLst>
                </a:gridCol>
                <a:gridCol w="1378378">
                  <a:extLst>
                    <a:ext uri="{9D8B030D-6E8A-4147-A177-3AD203B41FA5}">
                      <a16:colId xmlns:a16="http://schemas.microsoft.com/office/drawing/2014/main" xmlns="" val="20003"/>
                    </a:ext>
                  </a:extLst>
                </a:gridCol>
              </a:tblGrid>
              <a:tr h="456801">
                <a:tc>
                  <a:txBody>
                    <a:bodyPr/>
                    <a:lstStyle/>
                    <a:p>
                      <a:pPr algn="ctr" rtl="0" fontAlgn="ctr"/>
                      <a:r>
                        <a:rPr lang="zh-CN" altLang="en-US" sz="1400" b="1" i="0" u="none" strike="noStrike" dirty="0">
                          <a:solidFill>
                            <a:srgbClr val="000000"/>
                          </a:solidFill>
                          <a:effectLst/>
                          <a:latin typeface="微软雅黑"/>
                        </a:rPr>
                        <a:t>序号</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微软雅黑"/>
                        </a:rPr>
                        <a:t>IT</a:t>
                      </a:r>
                      <a:r>
                        <a:rPr lang="zh-CN" altLang="en-US" sz="1400" b="1" i="0" u="none" strike="noStrike">
                          <a:solidFill>
                            <a:srgbClr val="000000"/>
                          </a:solidFill>
                          <a:effectLst/>
                          <a:latin typeface="微软雅黑"/>
                        </a:rPr>
                        <a:t>版本时间</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zh-CN" altLang="en-US" sz="1400" b="1" i="0" u="none" strike="noStrike" dirty="0">
                          <a:solidFill>
                            <a:srgbClr val="000000"/>
                          </a:solidFill>
                          <a:effectLst/>
                          <a:latin typeface="微软雅黑"/>
                        </a:rPr>
                        <a:t>产品简称</a:t>
                      </a:r>
                      <a:r>
                        <a:rPr lang="en-US" altLang="zh-CN" sz="1400" b="1" i="0" u="none" strike="noStrike" dirty="0">
                          <a:solidFill>
                            <a:srgbClr val="000000"/>
                          </a:solidFill>
                          <a:effectLst/>
                          <a:latin typeface="微软雅黑"/>
                        </a:rPr>
                        <a:t>/</a:t>
                      </a:r>
                      <a:r>
                        <a:rPr lang="zh-CN" altLang="en-US" sz="1400" b="1" i="0" u="none" strike="noStrike" dirty="0">
                          <a:solidFill>
                            <a:srgbClr val="000000"/>
                          </a:solidFill>
                          <a:effectLst/>
                          <a:latin typeface="微软雅黑"/>
                        </a:rPr>
                        <a:t>全称</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400" b="1" i="0" u="none" strike="noStrike" dirty="0">
                          <a:solidFill>
                            <a:srgbClr val="000000"/>
                          </a:solidFill>
                          <a:effectLst/>
                          <a:latin typeface="微软雅黑"/>
                        </a:rPr>
                        <a:t>产品开售时间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0"/>
                  </a:ext>
                </a:extLst>
              </a:tr>
              <a:tr h="440486">
                <a:tc>
                  <a:txBody>
                    <a:bodyPr/>
                    <a:lstStyle/>
                    <a:p>
                      <a:pPr algn="ctr" rtl="0" fontAlgn="ctr"/>
                      <a:r>
                        <a:rPr lang="en-US" altLang="zh-CN" sz="1400" b="1" i="0" u="none" strike="noStrike">
                          <a:solidFill>
                            <a:srgbClr val="000000"/>
                          </a:solidFill>
                          <a:effectLst/>
                          <a:latin typeface="微软雅黑"/>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5">
                  <a:txBody>
                    <a:bodyPr/>
                    <a:lstStyle/>
                    <a:p>
                      <a:pPr algn="ctr" rtl="0" fontAlgn="ctr"/>
                      <a:r>
                        <a:rPr lang="en-US" altLang="zh-CN" sz="1400" b="0" i="0" u="none" strike="noStrike">
                          <a:solidFill>
                            <a:srgbClr val="000000"/>
                          </a:solidFill>
                          <a:effectLst/>
                          <a:latin typeface="微软雅黑"/>
                        </a:rPr>
                        <a:t>2018-9-21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zh-CN" altLang="en-US" sz="1400" b="1" i="0" u="none" strike="noStrike" dirty="0" smtClean="0">
                          <a:solidFill>
                            <a:srgbClr val="000000"/>
                          </a:solidFill>
                          <a:effectLst/>
                          <a:latin typeface="微软雅黑"/>
                        </a:rPr>
                        <a:t>金玺成</a:t>
                      </a:r>
                      <a:r>
                        <a:rPr lang="zh-CN" altLang="en-US" sz="1400" b="1" i="0" u="none" strike="noStrike" dirty="0">
                          <a:solidFill>
                            <a:srgbClr val="000000"/>
                          </a:solidFill>
                          <a:effectLst/>
                          <a:latin typeface="微软雅黑"/>
                        </a:rPr>
                        <a:t>人（终</a:t>
                      </a:r>
                      <a:r>
                        <a:rPr lang="zh-CN" altLang="en-US" sz="1400" b="1" i="0" u="none" strike="noStrike" dirty="0" smtClean="0">
                          <a:solidFill>
                            <a:srgbClr val="000000"/>
                          </a:solidFill>
                          <a:effectLst/>
                          <a:latin typeface="微软雅黑"/>
                        </a:rPr>
                        <a:t>身、分</a:t>
                      </a:r>
                      <a:r>
                        <a:rPr lang="zh-CN" altLang="en-US" sz="1400" b="1" i="0" u="none" strike="noStrike" dirty="0">
                          <a:solidFill>
                            <a:srgbClr val="000000"/>
                          </a:solidFill>
                          <a:effectLst/>
                          <a:latin typeface="微软雅黑"/>
                        </a:rPr>
                        <a:t>红）</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rtl="0" fontAlgn="ctr"/>
                      <a:r>
                        <a:rPr lang="en-US" altLang="zh-CN" sz="1400" b="0" i="0" u="none" strike="noStrike">
                          <a:solidFill>
                            <a:srgbClr val="000000"/>
                          </a:solidFill>
                          <a:effectLst/>
                          <a:latin typeface="微软雅黑"/>
                        </a:rPr>
                        <a:t>2018-10-1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1"/>
                  </a:ext>
                </a:extLst>
              </a:tr>
              <a:tr h="440486">
                <a:tc>
                  <a:txBody>
                    <a:bodyPr/>
                    <a:lstStyle/>
                    <a:p>
                      <a:pPr algn="ctr" rtl="0" fontAlgn="ctr"/>
                      <a:r>
                        <a:rPr lang="en-US" altLang="zh-CN" sz="1400" b="1" i="0" u="none" strike="noStrike">
                          <a:solidFill>
                            <a:srgbClr val="000000"/>
                          </a:solidFill>
                          <a:effectLst/>
                          <a:latin typeface="微软雅黑"/>
                        </a:rPr>
                        <a:t>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zh-CN" altLang="en-US"/>
                    </a:p>
                  </a:txBody>
                  <a:tcPr/>
                </a:tc>
                <a:tc>
                  <a:txBody>
                    <a:bodyPr/>
                    <a:lstStyle/>
                    <a:p>
                      <a:pPr algn="l" rtl="0" fontAlgn="ctr"/>
                      <a:r>
                        <a:rPr lang="zh-CN" altLang="en-US" sz="1400" b="1" i="0" u="none" strike="noStrike" dirty="0" smtClean="0">
                          <a:solidFill>
                            <a:srgbClr val="000000"/>
                          </a:solidFill>
                          <a:effectLst/>
                          <a:latin typeface="微软雅黑"/>
                        </a:rPr>
                        <a:t>金玺少</a:t>
                      </a:r>
                      <a:r>
                        <a:rPr lang="zh-CN" altLang="en-US" sz="1400" b="1" i="0" u="none" strike="noStrike" dirty="0">
                          <a:solidFill>
                            <a:srgbClr val="000000"/>
                          </a:solidFill>
                          <a:effectLst/>
                          <a:latin typeface="微软雅黑"/>
                        </a:rPr>
                        <a:t>儿（终</a:t>
                      </a:r>
                      <a:r>
                        <a:rPr lang="zh-CN" altLang="en-US" sz="1400" b="1" i="0" u="none" strike="noStrike" dirty="0" smtClean="0">
                          <a:solidFill>
                            <a:srgbClr val="000000"/>
                          </a:solidFill>
                          <a:effectLst/>
                          <a:latin typeface="微软雅黑"/>
                        </a:rPr>
                        <a:t>身、分</a:t>
                      </a:r>
                      <a:r>
                        <a:rPr lang="zh-CN" altLang="en-US" sz="1400" b="1" i="0" u="none" strike="noStrike" dirty="0">
                          <a:solidFill>
                            <a:srgbClr val="000000"/>
                          </a:solidFill>
                          <a:effectLst/>
                          <a:latin typeface="微软雅黑"/>
                        </a:rPr>
                        <a:t>红）</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rtl="0" fontAlgn="ctr"/>
                      <a:r>
                        <a:rPr lang="en-US" altLang="zh-CN" sz="1400" b="0" i="0" u="none" strike="noStrike">
                          <a:solidFill>
                            <a:srgbClr val="000000"/>
                          </a:solidFill>
                          <a:effectLst/>
                          <a:latin typeface="微软雅黑"/>
                        </a:rPr>
                        <a:t>2018-10-1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440486">
                <a:tc>
                  <a:txBody>
                    <a:bodyPr/>
                    <a:lstStyle/>
                    <a:p>
                      <a:pPr algn="ctr" rtl="0" fontAlgn="ctr"/>
                      <a:r>
                        <a:rPr lang="en-US" altLang="zh-CN" sz="1400" b="1" i="0" u="none" strike="noStrike">
                          <a:solidFill>
                            <a:srgbClr val="000000"/>
                          </a:solidFill>
                          <a:effectLst/>
                          <a:latin typeface="微软雅黑"/>
                        </a:rPr>
                        <a:t>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zh-CN" altLang="en-US"/>
                    </a:p>
                  </a:txBody>
                  <a:tcPr/>
                </a:tc>
                <a:tc>
                  <a:txBody>
                    <a:bodyPr/>
                    <a:lstStyle/>
                    <a:p>
                      <a:pPr algn="l" rtl="0" fontAlgn="ctr"/>
                      <a:r>
                        <a:rPr lang="zh-CN" altLang="en-US" sz="1400" b="1" i="0" u="none" strike="noStrike" dirty="0" smtClean="0">
                          <a:solidFill>
                            <a:srgbClr val="000000"/>
                          </a:solidFill>
                          <a:effectLst/>
                          <a:latin typeface="微软雅黑"/>
                        </a:rPr>
                        <a:t>金瑞人</a:t>
                      </a:r>
                      <a:r>
                        <a:rPr lang="zh-CN" altLang="en-US" sz="1400" b="1" i="0" u="none" strike="noStrike" dirty="0">
                          <a:solidFill>
                            <a:srgbClr val="000000"/>
                          </a:solidFill>
                          <a:effectLst/>
                          <a:latin typeface="微软雅黑"/>
                        </a:rPr>
                        <a:t>生（</a:t>
                      </a:r>
                      <a:r>
                        <a:rPr lang="en-US" altLang="zh-CN" sz="1400" b="1" i="0" u="none" strike="noStrike" dirty="0">
                          <a:solidFill>
                            <a:srgbClr val="000000"/>
                          </a:solidFill>
                          <a:effectLst/>
                          <a:latin typeface="微软雅黑"/>
                        </a:rPr>
                        <a:t>15</a:t>
                      </a:r>
                      <a:r>
                        <a:rPr lang="zh-CN" altLang="en-US" sz="1400" b="1" i="0" u="none" strike="noStrike" dirty="0">
                          <a:solidFill>
                            <a:srgbClr val="000000"/>
                          </a:solidFill>
                          <a:effectLst/>
                          <a:latin typeface="微软雅黑"/>
                        </a:rPr>
                        <a:t>年定期、传统）</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rtl="0" fontAlgn="ctr"/>
                      <a:r>
                        <a:rPr lang="en-US" altLang="zh-CN" sz="1400" b="0" i="0" u="none" strike="noStrike">
                          <a:solidFill>
                            <a:srgbClr val="000000"/>
                          </a:solidFill>
                          <a:effectLst/>
                          <a:latin typeface="微软雅黑"/>
                        </a:rPr>
                        <a:t>2018-10-1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3"/>
                  </a:ext>
                </a:extLst>
              </a:tr>
              <a:tr h="440486">
                <a:tc>
                  <a:txBody>
                    <a:bodyPr/>
                    <a:lstStyle/>
                    <a:p>
                      <a:pPr algn="ctr" rtl="0" fontAlgn="ctr"/>
                      <a:r>
                        <a:rPr lang="en-US" altLang="zh-CN" sz="1400" b="1" i="0" u="none" strike="noStrike">
                          <a:solidFill>
                            <a:srgbClr val="000000"/>
                          </a:solidFill>
                          <a:effectLst/>
                          <a:latin typeface="微软雅黑"/>
                        </a:rPr>
                        <a:t>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zh-CN" altLang="en-US"/>
                    </a:p>
                  </a:txBody>
                  <a:tcPr/>
                </a:tc>
                <a:tc>
                  <a:txBody>
                    <a:bodyPr/>
                    <a:lstStyle/>
                    <a:p>
                      <a:pPr algn="l" rtl="0" fontAlgn="ctr"/>
                      <a:r>
                        <a:rPr lang="zh-CN" altLang="en-US" sz="1400" b="1" i="0" u="none" strike="noStrike" dirty="0">
                          <a:solidFill>
                            <a:srgbClr val="000000"/>
                          </a:solidFill>
                          <a:effectLst/>
                          <a:latin typeface="微软雅黑"/>
                        </a:rPr>
                        <a:t>丰盈年年（仅</a:t>
                      </a:r>
                      <a:r>
                        <a:rPr lang="en-US" altLang="zh-CN" sz="1400" b="1" i="0" u="none" strike="noStrike" dirty="0">
                          <a:solidFill>
                            <a:srgbClr val="000000"/>
                          </a:solidFill>
                          <a:effectLst/>
                          <a:latin typeface="微软雅黑"/>
                        </a:rPr>
                        <a:t>10</a:t>
                      </a:r>
                      <a:r>
                        <a:rPr lang="zh-CN" altLang="en-US" sz="1400" b="1" i="0" u="none" strike="noStrike" dirty="0">
                          <a:solidFill>
                            <a:srgbClr val="000000"/>
                          </a:solidFill>
                          <a:effectLst/>
                          <a:latin typeface="微软雅黑"/>
                        </a:rPr>
                        <a:t>年交、</a:t>
                      </a:r>
                      <a:r>
                        <a:rPr lang="en-US" altLang="zh-CN" sz="1400" b="1" i="0" u="none" strike="noStrike" dirty="0">
                          <a:solidFill>
                            <a:srgbClr val="000000"/>
                          </a:solidFill>
                          <a:effectLst/>
                          <a:latin typeface="微软雅黑"/>
                        </a:rPr>
                        <a:t>15</a:t>
                      </a:r>
                      <a:r>
                        <a:rPr lang="zh-CN" altLang="en-US" sz="1400" b="1" i="0" u="none" strike="noStrike" dirty="0">
                          <a:solidFill>
                            <a:srgbClr val="000000"/>
                          </a:solidFill>
                          <a:effectLst/>
                          <a:latin typeface="微软雅黑"/>
                        </a:rPr>
                        <a:t>年定期、传统</a:t>
                      </a:r>
                      <a:r>
                        <a:rPr lang="zh-CN" altLang="en-US" sz="1400" b="1" i="0" u="none" strike="noStrike" dirty="0" smtClean="0">
                          <a:solidFill>
                            <a:srgbClr val="000000"/>
                          </a:solidFill>
                          <a:effectLst/>
                          <a:latin typeface="微软雅黑"/>
                        </a:rPr>
                        <a:t>） </a:t>
                      </a:r>
                      <a:r>
                        <a:rPr lang="en-US" altLang="zh-CN" sz="1400" b="1" i="0" u="none" strike="noStrike" dirty="0" smtClean="0">
                          <a:solidFill>
                            <a:srgbClr val="000000"/>
                          </a:solidFill>
                          <a:effectLst/>
                          <a:latin typeface="微软雅黑"/>
                        </a:rPr>
                        <a:t>+ </a:t>
                      </a:r>
                      <a:r>
                        <a:rPr lang="zh-CN" altLang="en-US" sz="1400" b="1" i="0" u="none" strike="noStrike" dirty="0" smtClean="0">
                          <a:solidFill>
                            <a:srgbClr val="000000"/>
                          </a:solidFill>
                          <a:effectLst/>
                          <a:latin typeface="微软雅黑"/>
                        </a:rPr>
                        <a:t>生</a:t>
                      </a:r>
                      <a:r>
                        <a:rPr lang="zh-CN" altLang="en-US" sz="1400" b="1" i="0" u="none" strike="noStrike" dirty="0">
                          <a:solidFill>
                            <a:srgbClr val="000000"/>
                          </a:solidFill>
                          <a:effectLst/>
                          <a:latin typeface="微软雅黑"/>
                        </a:rPr>
                        <a:t>财宝</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rtl="0" fontAlgn="ctr"/>
                      <a:r>
                        <a:rPr lang="en-US" altLang="zh-CN" sz="1400" b="0" i="0" u="none" strike="noStrike" dirty="0">
                          <a:solidFill>
                            <a:srgbClr val="000000"/>
                          </a:solidFill>
                          <a:effectLst/>
                          <a:latin typeface="微软雅黑"/>
                        </a:rPr>
                        <a:t>2018-10-1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4"/>
                  </a:ext>
                </a:extLst>
              </a:tr>
              <a:tr h="880972">
                <a:tc>
                  <a:txBody>
                    <a:bodyPr/>
                    <a:lstStyle/>
                    <a:p>
                      <a:pPr algn="ctr" rtl="0" fontAlgn="ctr"/>
                      <a:r>
                        <a:rPr lang="en-US" altLang="zh-CN" sz="1400" b="1" i="0" u="none" strike="noStrike">
                          <a:solidFill>
                            <a:srgbClr val="000000"/>
                          </a:solidFill>
                          <a:effectLst/>
                          <a:latin typeface="微软雅黑"/>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zh-CN" altLang="en-US"/>
                    </a:p>
                  </a:txBody>
                  <a:tcPr/>
                </a:tc>
                <a:tc>
                  <a:txBody>
                    <a:bodyPr/>
                    <a:lstStyle/>
                    <a:p>
                      <a:pPr algn="l" rtl="0" fontAlgn="ctr">
                        <a:lnSpc>
                          <a:spcPct val="150000"/>
                        </a:lnSpc>
                      </a:pPr>
                      <a:r>
                        <a:rPr lang="zh-CN" altLang="en-US" sz="1400" b="0" i="0" u="none" strike="noStrike" dirty="0">
                          <a:solidFill>
                            <a:srgbClr val="000000"/>
                          </a:solidFill>
                          <a:effectLst/>
                          <a:latin typeface="微软雅黑"/>
                        </a:rPr>
                        <a:t>五鑫重疾升级至</a:t>
                      </a:r>
                      <a:r>
                        <a:rPr lang="en-US" altLang="zh-CN" sz="1400" b="0" i="0" u="none" strike="noStrike" dirty="0">
                          <a:solidFill>
                            <a:srgbClr val="000000"/>
                          </a:solidFill>
                          <a:effectLst/>
                          <a:latin typeface="微软雅黑"/>
                        </a:rPr>
                        <a:t>80</a:t>
                      </a:r>
                      <a:r>
                        <a:rPr lang="zh-CN" altLang="en-US" sz="1400" b="0" i="0" u="none" strike="noStrike" dirty="0">
                          <a:solidFill>
                            <a:srgbClr val="000000"/>
                          </a:solidFill>
                          <a:effectLst/>
                          <a:latin typeface="微软雅黑"/>
                        </a:rPr>
                        <a:t>种（鑫盛、金鑫盛、鑫祥、鑫利、安鑫保</a:t>
                      </a:r>
                      <a:r>
                        <a:rPr lang="zh-CN" altLang="en-US" sz="1400" b="0" i="0" u="none" strike="noStrike" dirty="0" smtClean="0">
                          <a:solidFill>
                            <a:srgbClr val="000000"/>
                          </a:solidFill>
                          <a:effectLst/>
                          <a:latin typeface="微软雅黑"/>
                        </a:rPr>
                        <a:t>）</a:t>
                      </a:r>
                      <a:r>
                        <a:rPr lang="en-US" altLang="zh-CN" sz="1400" b="0" i="0" u="none" strike="noStrike" dirty="0" smtClean="0">
                          <a:solidFill>
                            <a:srgbClr val="000000"/>
                          </a:solidFill>
                          <a:effectLst/>
                          <a:latin typeface="微软雅黑"/>
                        </a:rPr>
                        <a:t>+</a:t>
                      </a:r>
                      <a:r>
                        <a:rPr lang="zh-CN" altLang="en-US" sz="1400" b="0" i="0" u="none" strike="noStrike" dirty="0">
                          <a:solidFill>
                            <a:srgbClr val="000000"/>
                          </a:solidFill>
                          <a:effectLst/>
                          <a:latin typeface="微软雅黑"/>
                        </a:rPr>
                        <a:t>住院医疗津贴升级</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400" b="0" i="0" u="none" strike="noStrike">
                          <a:solidFill>
                            <a:srgbClr val="000000"/>
                          </a:solidFill>
                          <a:effectLst/>
                          <a:latin typeface="微软雅黑"/>
                        </a:rPr>
                        <a:t>2018-9-22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5"/>
                  </a:ext>
                </a:extLst>
              </a:tr>
              <a:tr h="538372">
                <a:tc>
                  <a:txBody>
                    <a:bodyPr/>
                    <a:lstStyle/>
                    <a:p>
                      <a:pPr algn="ctr" rtl="0" fontAlgn="ctr"/>
                      <a:r>
                        <a:rPr lang="en-US" altLang="zh-CN" sz="1400" b="1" i="0" u="none" strike="noStrike">
                          <a:solidFill>
                            <a:srgbClr val="000000"/>
                          </a:solidFill>
                          <a:effectLst/>
                          <a:latin typeface="微软雅黑"/>
                        </a:rPr>
                        <a:t>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n-US" altLang="zh-CN" sz="1400" b="0" i="0" u="none" strike="noStrike">
                          <a:solidFill>
                            <a:srgbClr val="000000"/>
                          </a:solidFill>
                          <a:effectLst/>
                          <a:latin typeface="微软雅黑"/>
                        </a:rPr>
                        <a:t>2018-10-12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zh-CN" altLang="en-US" sz="1400" b="0" i="0" u="none" strike="noStrike">
                          <a:solidFill>
                            <a:srgbClr val="000000"/>
                          </a:solidFill>
                          <a:effectLst/>
                          <a:latin typeface="微软雅黑"/>
                        </a:rPr>
                        <a:t>福满分</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400" b="0" i="0" u="none" strike="noStrike">
                          <a:solidFill>
                            <a:srgbClr val="000000"/>
                          </a:solidFill>
                          <a:effectLst/>
                          <a:latin typeface="微软雅黑"/>
                        </a:rPr>
                        <a:t>2018-10-15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6"/>
                  </a:ext>
                </a:extLst>
              </a:tr>
              <a:tr h="538372">
                <a:tc>
                  <a:txBody>
                    <a:bodyPr/>
                    <a:lstStyle/>
                    <a:p>
                      <a:pPr algn="ctr" rtl="0" fontAlgn="ctr"/>
                      <a:r>
                        <a:rPr lang="en-US" altLang="zh-CN" sz="1400" b="1" i="0" u="none" strike="noStrike">
                          <a:solidFill>
                            <a:srgbClr val="000000"/>
                          </a:solidFill>
                          <a:effectLst/>
                          <a:latin typeface="微软雅黑"/>
                        </a:rPr>
                        <a:t>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zh-CN" altLang="en-US"/>
                    </a:p>
                  </a:txBody>
                  <a:tcPr/>
                </a:tc>
                <a:tc>
                  <a:txBody>
                    <a:bodyPr/>
                    <a:lstStyle/>
                    <a:p>
                      <a:pPr algn="l" rtl="0" fontAlgn="ctr"/>
                      <a:r>
                        <a:rPr lang="zh-CN" altLang="en-US" sz="1400" b="0" i="0" u="none" strike="noStrike" dirty="0">
                          <a:solidFill>
                            <a:srgbClr val="000000"/>
                          </a:solidFill>
                          <a:effectLst/>
                          <a:latin typeface="微软雅黑"/>
                        </a:rPr>
                        <a:t>终身增额寿险</a:t>
                      </a:r>
                      <a:r>
                        <a:rPr lang="zh-CN" altLang="en-US" sz="1400" b="0" i="0" u="none" strike="noStrike" dirty="0" smtClean="0">
                          <a:solidFill>
                            <a:srgbClr val="000000"/>
                          </a:solidFill>
                          <a:effectLst/>
                          <a:latin typeface="微软雅黑"/>
                        </a:rPr>
                        <a:t>（名称待</a:t>
                      </a:r>
                      <a:r>
                        <a:rPr lang="zh-CN" altLang="en-US" sz="1400" b="0" i="0" u="none" strike="noStrike" dirty="0">
                          <a:solidFill>
                            <a:srgbClr val="000000"/>
                          </a:solidFill>
                          <a:effectLst/>
                          <a:latin typeface="微软雅黑"/>
                        </a:rPr>
                        <a:t>定）</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400" b="0" i="0" u="none" strike="noStrike" dirty="0">
                          <a:solidFill>
                            <a:srgbClr val="000000"/>
                          </a:solidFill>
                          <a:effectLst/>
                          <a:latin typeface="微软雅黑"/>
                        </a:rPr>
                        <a:t>2018-11-1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7"/>
                  </a:ext>
                </a:extLst>
              </a:tr>
            </a:tbl>
          </a:graphicData>
        </a:graphic>
      </p:graphicFrame>
      <p:sp>
        <p:nvSpPr>
          <p:cNvPr id="6" name="矩形 5"/>
          <p:cNvSpPr/>
          <p:nvPr/>
        </p:nvSpPr>
        <p:spPr>
          <a:xfrm>
            <a:off x="1662053" y="5654518"/>
            <a:ext cx="5704284" cy="812823"/>
          </a:xfrm>
          <a:prstGeom prst="rect">
            <a:avLst/>
          </a:prstGeom>
        </p:spPr>
        <p:txBody>
          <a:bodyPr wrap="square" lIns="68554" tIns="34276" rIns="68554" bIns="34276">
            <a:spAutoFit/>
          </a:bodyPr>
          <a:lstStyle/>
          <a:p>
            <a:pPr algn="ctr" defTabSz="457048">
              <a:lnSpc>
                <a:spcPct val="150000"/>
              </a:lnSpc>
            </a:pPr>
            <a:r>
              <a:rPr kumimoji="1" lang="en-US" altLang="zh-CN" sz="3600" b="1" dirty="0" smtClean="0">
                <a:solidFill>
                  <a:srgbClr val="FF0000"/>
                </a:solidFill>
                <a:latin typeface="微软雅黑"/>
              </a:rPr>
              <a:t>2019</a:t>
            </a:r>
            <a:r>
              <a:rPr kumimoji="1" lang="zh-CN" altLang="en-US" sz="3600" b="1" dirty="0" smtClean="0">
                <a:solidFill>
                  <a:srgbClr val="FF0000"/>
                </a:solidFill>
                <a:latin typeface="微软雅黑"/>
              </a:rPr>
              <a:t>年开门红，大红！</a:t>
            </a:r>
            <a:endParaRPr kumimoji="1" lang="en-US" altLang="zh-CN" sz="3600" b="1" dirty="0" smtClean="0">
              <a:solidFill>
                <a:srgbClr val="FF0000"/>
              </a:solidFill>
              <a:latin typeface="微软雅黑"/>
            </a:endParaRPr>
          </a:p>
        </p:txBody>
      </p:sp>
    </p:spTree>
    <p:extLst>
      <p:ext uri="{BB962C8B-B14F-4D97-AF65-F5344CB8AC3E}">
        <p14:creationId xmlns:p14="http://schemas.microsoft.com/office/powerpoint/2010/main" val="3658344682"/>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清风素材 https://12sc.taobao.com">
  <a:themeElements>
    <a:clrScheme name="自定义 97">
      <a:dk1>
        <a:srgbClr val="103154"/>
      </a:dk1>
      <a:lt1>
        <a:srgbClr val="FFFFFF"/>
      </a:lt1>
      <a:dk2>
        <a:srgbClr val="FF7F01"/>
      </a:dk2>
      <a:lt2>
        <a:srgbClr val="0096FF"/>
      </a:lt2>
      <a:accent1>
        <a:srgbClr val="00BFC3"/>
      </a:accent1>
      <a:accent2>
        <a:srgbClr val="F1B015"/>
      </a:accent2>
      <a:accent3>
        <a:srgbClr val="FBEC85"/>
      </a:accent3>
      <a:accent4>
        <a:srgbClr val="D2C2F1"/>
      </a:accent4>
      <a:accent5>
        <a:srgbClr val="DA5AF4"/>
      </a:accent5>
      <a:accent6>
        <a:srgbClr val="9D09D1"/>
      </a:accent6>
      <a:hlink>
        <a:srgbClr val="1286C9"/>
      </a:hlink>
      <a:folHlink>
        <a:srgbClr val="A8C2E7"/>
      </a:folHlink>
    </a:clrScheme>
    <a:fontScheme name="Century Gothic">
      <a:majorFont>
        <a:latin typeface="Century Gothic"/>
        <a:ea typeface="微软雅黑"/>
        <a:cs typeface=""/>
      </a:majorFont>
      <a:minorFont>
        <a:latin typeface="Century Gothic"/>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1313</TotalTime>
  <Words>4159</Words>
  <Application>Microsoft Office PowerPoint</Application>
  <PresentationFormat>全屏显示(4:3)</PresentationFormat>
  <Paragraphs>2225</Paragraphs>
  <Slides>23</Slides>
  <Notes>22</Notes>
  <HiddenSlides>0</HiddenSlides>
  <MMClips>0</MMClips>
  <ScaleCrop>false</ScaleCrop>
  <HeadingPairs>
    <vt:vector size="8" baseType="variant">
      <vt:variant>
        <vt:lpstr>已用的字体</vt:lpstr>
      </vt:variant>
      <vt:variant>
        <vt:i4>11</vt:i4>
      </vt:variant>
      <vt:variant>
        <vt:lpstr>主题</vt:lpstr>
      </vt:variant>
      <vt:variant>
        <vt:i4>3</vt:i4>
      </vt:variant>
      <vt:variant>
        <vt:lpstr>嵌入 OLE 服务器</vt:lpstr>
      </vt:variant>
      <vt:variant>
        <vt:i4>1</vt:i4>
      </vt:variant>
      <vt:variant>
        <vt:lpstr>幻灯片标题</vt:lpstr>
      </vt:variant>
      <vt:variant>
        <vt:i4>23</vt:i4>
      </vt:variant>
    </vt:vector>
  </HeadingPairs>
  <TitlesOfParts>
    <vt:vector size="38" baseType="lpstr">
      <vt:lpstr>Arial Unicode MS</vt:lpstr>
      <vt:lpstr>等线</vt:lpstr>
      <vt:lpstr>等线 Light</vt:lpstr>
      <vt:lpstr>宋体</vt:lpstr>
      <vt:lpstr>微软雅黑</vt:lpstr>
      <vt:lpstr>Arial</vt:lpstr>
      <vt:lpstr>Calibri</vt:lpstr>
      <vt:lpstr>Century Gothic</vt:lpstr>
      <vt:lpstr>Times New Roman</vt:lpstr>
      <vt:lpstr>Verdana</vt:lpstr>
      <vt:lpstr>Wingdings</vt:lpstr>
      <vt:lpstr>Office 主题</vt:lpstr>
      <vt:lpstr>清风素材 https://12sc.taobao.com</vt:lpstr>
      <vt:lpstr>Office 主题​​</vt:lpstr>
      <vt:lpstr>Acrobat Document</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戴嘉</dc:creator>
  <cp:lastModifiedBy>liwei li</cp:lastModifiedBy>
  <cp:revision>67</cp:revision>
  <dcterms:created xsi:type="dcterms:W3CDTF">2018-09-17T07:37:43Z</dcterms:created>
  <dcterms:modified xsi:type="dcterms:W3CDTF">2018-12-29T07:28:23Z</dcterms:modified>
</cp:coreProperties>
</file>