
<file path=[Content_Types].xml><?xml version="1.0" encoding="utf-8"?>
<Types xmlns="http://schemas.openxmlformats.org/package/2006/content-types">
  <Override ContentType="application/vnd.openxmlformats-officedocument.presentationml.slide+xml" PartName="/ppt/slides/slide6.xml"/>
  <Override ContentType="application/vnd.openxmlformats-officedocument.presentationml.slide+xml" PartName="/ppt/slides/slide29.xml"/>
  <Override ContentType="application/vnd.openxmlformats-officedocument.presentationml.slideLayout+xml" PartName="/ppt/slideLayouts/slideLayout8.xml"/>
  <Override ContentType="application/vnd.openxmlformats-officedocument.presentationml.notesSlide+xml" PartName="/ppt/notesSlides/notesSlide2.xml"/>
  <Override ContentType="application/vnd.openxmlformats-officedocument.drawingml.diagramColors+xml" PartName="/ppt/diagrams/colors1.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7.xml"/>
  <Override ContentType="application/vnd.openxmlformats-officedocument.presentationml.slide+xml" PartName="/ppt/slides/slide36.xml"/>
  <Override ContentType="application/vnd.openxmlformats-officedocument.presentationml.slideLayout+xml" PartName="/ppt/slideLayouts/slideLayout4.xml"/>
  <Override ContentType="application/vnd.openxmlformats-officedocument.presentationml.slideLayout+xml" PartName="/ppt/slideLayouts/slideLayout6.xml"/>
  <Override ContentType="application/vnd.openxmlformats-officedocument.presentationml.slide+xml" PartName="/ppt/slides/slide2.xml"/>
  <Override ContentType="application/vnd.openxmlformats-officedocument.presentationml.slide+xml" PartName="/ppt/slides/slide16.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theme+xml" PartName="/ppt/theme/theme1.xml"/>
  <Override ContentType="application/vnd.openxmlformats-officedocument.presentationml.slideLayout+xml" PartName="/ppt/slideLayouts/slideLayout2.xml"/>
  <Default ContentType="application/vnd.openxmlformats-package.relationships+xml" Extension="rels"/>
  <Default ContentType="application/xml" Extension="xml"/>
  <Override ContentType="application/vnd.openxmlformats-officedocument.presentationml.slide+xml" PartName="/ppt/slides/slide14.xml"/>
  <Override ContentType="application/vnd.openxmlformats-officedocument.presentationml.slide+xml" PartName="/ppt/slides/slide23.xml"/>
  <Override ContentType="application/vnd.openxmlformats-officedocument.presentationml.slide+xml" PartName="/ppt/slides/slide32.xml"/>
  <Override ContentType="application/vnd.openxmlformats-officedocument.presentationml.notesMaster+xml" PartName="/ppt/notesMasters/notesMaster1.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0.xml"/>
  <Override ContentType="application/vnd.openxmlformats-officedocument.presentationml.tableStyles+xml" PartName="/ppt/tableStyles.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drawingml.diagramLayout+xml" PartName="/ppt/diagrams/layout1.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viewProps+xml" PartName="/ppt/viewProps.xml"/>
  <Override ContentType="application/vnd.openxmlformats-officedocument.presentationml.slideLayout+xml" PartName="/ppt/slideLayouts/slideLayout9.xml"/>
  <Override ContentType="application/vnd.openxmlformats-officedocument.presentationml.notesSlide+xml" PartName="/ppt/notesSlides/notesSlide4.xml"/>
  <Override ContentType="application/vnd.openxmlformats-officedocument.drawingml.diagramData+xml" PartName="/ppt/diagrams/data1.xml"/>
  <Override ContentType="application/vnd.openxmlformats-package.core-properties+xml" PartName="/docProps/core.xml"/>
  <Override ContentType="application/vnd.openxmlformats-officedocument.presentationml.slide+xml" PartName="/ppt/slides/slide5.xml"/>
  <Override ContentType="application/vnd.openxmlformats-officedocument.presentationml.slide+xml" PartName="/ppt/slides/slide19.xml"/>
  <Override ContentType="application/vnd.openxmlformats-officedocument.presentationml.slide+xml" PartName="/ppt/slides/slide28.xml"/>
  <Override ContentType="application/vnd.openxmlformats-officedocument.presentationml.slideLayout+xml" PartName="/ppt/slideLayouts/slideLayout7.xml"/>
  <Default ContentType="image/png" Extension="png"/>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slide+xml" PartName="/ppt/slides/slide3.xml"/>
  <Override ContentType="application/vnd.openxmlformats-officedocument.presentationml.slide+xml" PartName="/ppt/slides/slide17.xml"/>
  <Override ContentType="application/vnd.openxmlformats-officedocument.presentationml.slide+xml" PartName="/ppt/slides/slide26.xml"/>
  <Override ContentType="application/vnd.openxmlformats-officedocument.presentationml.slide+xml" PartName="/ppt/slides/slide37.xml"/>
  <Override ContentType="application/vnd.openxmlformats-officedocument.presentationml.presProps+xml" PartName="/ppt/presProps.xml"/>
  <Override ContentType="application/vnd.openxmlformats-officedocument.presentationml.slideLayout+xml" PartName="/ppt/slideLayouts/slideLayout5.xml"/>
  <Override ContentType="application/vnd.openxmlformats-officedocument.theme+xml" PartName="/ppt/theme/theme2.xml"/>
  <Override ContentType="application/vnd.openxmlformats-officedocument.presentationml.slide+xml" PartName="/ppt/slides/slide1.xml"/>
  <Override ContentType="application/vnd.openxmlformats-officedocument.presentationml.slide+xml" PartName="/ppt/slides/slide15.xml"/>
  <Override ContentType="application/vnd.openxmlformats-officedocument.presentationml.slide+xml" PartName="/ppt/slides/slide24.xml"/>
  <Override ContentType="application/vnd.openxmlformats-officedocument.presentationml.slide+xml" PartName="/ppt/slides/slide33.xml"/>
  <Override ContentType="application/vnd.openxmlformats-officedocument.presentationml.slide+xml" PartName="/ppt/slides/slide35.xml"/>
  <Override ContentType="application/vnd.openxmlformats-officedocument.presentationml.slideLayout+xml" PartName="/ppt/slideLayouts/slideLayout3.xml"/>
  <Default ContentType="image/jpeg" Extension="jpeg"/>
  <Override ContentType="application/vnd.openxmlformats-officedocument.drawingml.diagramStyle+xml" PartName="/ppt/diagrams/quickStyle1.xml"/>
  <Override ContentType="application/vnd.openxmlformats-officedocument.presentationml.presentation.main+xml" PartName="/ppt/presentation.xml"/>
  <Override ContentType="application/vnd.openxmlformats-officedocument.presentationml.slide+xml" PartName="/ppt/slides/slide13.xml"/>
  <Override ContentType="application/vnd.openxmlformats-officedocument.presentationml.slide+xml" PartName="/ppt/slides/slide22.xml"/>
  <Override ContentType="application/vnd.openxmlformats-officedocument.presentationml.slide+xml" PartName="/ppt/slides/slide31.xml"/>
  <Override ContentType="application/vnd.openxmlformats-officedocument.presentationml.slideLayout+xml" PartName="/ppt/slideLayouts/slideLayout1.xml"/>
  <Override ContentType="application/vnd.openxmlformats-officedocument.extended-properties+xml" PartName="/docProps/app.xml"/>
  <Override ContentType="application/vnd.openxmlformats-officedocument.custom-properties+xml" PartName="/docProps/custom.xml"/>
</Types>
</file>

<file path=_rels/.rels><?xml version="1.0" encoding="UTF-8" standalone="yes" ?><Relationships xmlns="http://schemas.openxmlformats.org/package/2006/relationships"><Relationship Id="rId3" Target="docProps/app.xml" Type="http://schemas.openxmlformats.org/officeDocument/2006/relationships/extended-properties"/><Relationship Id="rId2" Target="docProps/core.xml" Type="http://schemas.openxmlformats.org/package/2006/relationships/metadata/core-properties"/><Relationship Id="rId1" Target="ppt/presentation.xml" Type="http://schemas.openxmlformats.org/officeDocument/2006/relationships/officeDocument"/><Relationship Id="rId4" Target="docProps/custom.xml" Type="http://schemas.openxmlformats.org/officeDocument/2006/relationships/custom-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9"/>
  </p:notesMasterIdLst>
  <p:sldIdLst>
    <p:sldId id="294" r:id="rId2"/>
    <p:sldId id="474" r:id="rId3"/>
    <p:sldId id="476" r:id="rId4"/>
    <p:sldId id="490" r:id="rId5"/>
    <p:sldId id="489" r:id="rId6"/>
    <p:sldId id="478" r:id="rId7"/>
    <p:sldId id="462" r:id="rId8"/>
    <p:sldId id="464" r:id="rId9"/>
    <p:sldId id="461" r:id="rId10"/>
    <p:sldId id="468" r:id="rId11"/>
    <p:sldId id="479" r:id="rId12"/>
    <p:sldId id="508" r:id="rId13"/>
    <p:sldId id="509" r:id="rId14"/>
    <p:sldId id="510" r:id="rId15"/>
    <p:sldId id="511" r:id="rId16"/>
    <p:sldId id="512" r:id="rId17"/>
    <p:sldId id="513" r:id="rId18"/>
    <p:sldId id="516" r:id="rId19"/>
    <p:sldId id="517" r:id="rId20"/>
    <p:sldId id="518" r:id="rId21"/>
    <p:sldId id="496" r:id="rId22"/>
    <p:sldId id="485" r:id="rId23"/>
    <p:sldId id="501" r:id="rId24"/>
    <p:sldId id="498" r:id="rId25"/>
    <p:sldId id="492" r:id="rId26"/>
    <p:sldId id="482" r:id="rId27"/>
    <p:sldId id="491" r:id="rId28"/>
    <p:sldId id="514" r:id="rId29"/>
    <p:sldId id="493" r:id="rId30"/>
    <p:sldId id="495" r:id="rId31"/>
    <p:sldId id="507" r:id="rId32"/>
    <p:sldId id="503" r:id="rId33"/>
    <p:sldId id="487" r:id="rId34"/>
    <p:sldId id="488" r:id="rId35"/>
    <p:sldId id="515" r:id="rId36"/>
    <p:sldId id="504" r:id="rId37"/>
    <p:sldId id="428" r:id="rId38"/>
  </p:sldIdLst>
  <p:sldSz cx="9144000" cy="5143500" type="screen16x9"/>
  <p:notesSz cx="6858000" cy="9144000"/>
  <p:defaultTex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FF0000"/>
    <a:srgbClr val="000000"/>
  </p:clrMru>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浅色样式 3 - 强调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BC89EF96-8CEA-46FF-86C4-4CE0E7609802}" styleName="浅色样式 3 - 强调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88000" autoAdjust="0"/>
  </p:normalViewPr>
  <p:slideViewPr>
    <p:cSldViewPr>
      <p:cViewPr varScale="1">
        <p:scale>
          <a:sx n="84" d="100"/>
          <a:sy n="84" d="100"/>
        </p:scale>
        <p:origin x="-666" y="-78"/>
      </p:cViewPr>
      <p:guideLst>
        <p:guide orient="horz" pos="1620"/>
        <p:guide pos="2880"/>
      </p:guideLst>
    </p:cSldViewPr>
  </p:slideViewPr>
  <p:notesTextViewPr>
    <p:cViewPr>
      <p:scale>
        <a:sx n="1" d="1"/>
        <a:sy n="1" d="1"/>
      </p:scale>
      <p:origin x="0" y="0"/>
    </p:cViewPr>
  </p:notesTextViewPr>
  <p:sorterViewPr>
    <p:cViewPr>
      <p:scale>
        <a:sx n="80" d="100"/>
        <a:sy n="80" d="100"/>
      </p:scale>
      <p:origin x="0" y="1068"/>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34A3BD6-0B81-4EA4-82A2-4547C9CFC867}" type="doc">
      <dgm:prSet loTypeId="urn:microsoft.com/office/officeart/2005/8/layout/funnel1" loCatId="process" qsTypeId="urn:microsoft.com/office/officeart/2005/8/quickstyle/simple1" qsCatId="simple" csTypeId="urn:microsoft.com/office/officeart/2005/8/colors/colorful5" csCatId="colorful" phldr="1"/>
      <dgm:spPr/>
      <dgm:t>
        <a:bodyPr/>
        <a:lstStyle/>
        <a:p>
          <a:endParaRPr lang="zh-CN" altLang="en-US"/>
        </a:p>
      </dgm:t>
    </dgm:pt>
    <dgm:pt modelId="{7AA2DAE2-0F71-47FF-85B6-94CFC0E30A13}">
      <dgm:prSet phldrT="[文本]"/>
      <dgm:spPr/>
      <dgm:t>
        <a:bodyPr/>
        <a:lstStyle/>
        <a:p>
          <a:r>
            <a:rPr lang="zh-CN" altLang="en-US" b="1" dirty="0" smtClean="0">
              <a:latin typeface="微软雅黑" pitchFamily="34" charset="-122"/>
              <a:ea typeface="微软雅黑" pitchFamily="34" charset="-122"/>
            </a:rPr>
            <a:t>快返强化收益</a:t>
          </a:r>
          <a:endParaRPr lang="zh-CN" altLang="en-US" b="1" dirty="0">
            <a:latin typeface="微软雅黑" pitchFamily="34" charset="-122"/>
            <a:ea typeface="微软雅黑" pitchFamily="34" charset="-122"/>
          </a:endParaRPr>
        </a:p>
      </dgm:t>
    </dgm:pt>
    <dgm:pt modelId="{5FE0F7BC-C2A2-47FD-AE34-560E1BA1E678}" type="parTrans" cxnId="{8EF76D35-8FB0-4F51-B6C3-90FD783BAE72}">
      <dgm:prSet/>
      <dgm:spPr/>
      <dgm:t>
        <a:bodyPr/>
        <a:lstStyle/>
        <a:p>
          <a:endParaRPr lang="zh-CN" altLang="en-US" b="1">
            <a:latin typeface="微软雅黑" pitchFamily="34" charset="-122"/>
            <a:ea typeface="微软雅黑" pitchFamily="34" charset="-122"/>
          </a:endParaRPr>
        </a:p>
      </dgm:t>
    </dgm:pt>
    <dgm:pt modelId="{B8ACD446-3689-4293-9ECA-525230F7405F}" type="sibTrans" cxnId="{8EF76D35-8FB0-4F51-B6C3-90FD783BAE72}">
      <dgm:prSet/>
      <dgm:spPr/>
      <dgm:t>
        <a:bodyPr/>
        <a:lstStyle/>
        <a:p>
          <a:endParaRPr lang="zh-CN" altLang="en-US" b="1">
            <a:latin typeface="微软雅黑" pitchFamily="34" charset="-122"/>
            <a:ea typeface="微软雅黑" pitchFamily="34" charset="-122"/>
          </a:endParaRPr>
        </a:p>
      </dgm:t>
    </dgm:pt>
    <dgm:pt modelId="{C3554AF2-72E8-4AF3-B7E6-826D1930A220}">
      <dgm:prSet phldrT="[文本]"/>
      <dgm:spPr/>
      <dgm:t>
        <a:bodyPr/>
        <a:lstStyle/>
        <a:p>
          <a:r>
            <a:rPr lang="zh-CN" altLang="en-US" b="1" dirty="0" smtClean="0">
              <a:latin typeface="微软雅黑" pitchFamily="34" charset="-122"/>
              <a:ea typeface="微软雅黑" pitchFamily="34" charset="-122"/>
            </a:rPr>
            <a:t>大额保费注入</a:t>
          </a:r>
          <a:endParaRPr lang="zh-CN" altLang="en-US" b="1" dirty="0">
            <a:latin typeface="微软雅黑" pitchFamily="34" charset="-122"/>
            <a:ea typeface="微软雅黑" pitchFamily="34" charset="-122"/>
          </a:endParaRPr>
        </a:p>
      </dgm:t>
    </dgm:pt>
    <dgm:pt modelId="{CF8CBC80-00F9-4213-A822-AF14FC7F805F}" type="parTrans" cxnId="{86B1717F-B237-4D47-9C64-E9F43DB39F1A}">
      <dgm:prSet/>
      <dgm:spPr/>
      <dgm:t>
        <a:bodyPr/>
        <a:lstStyle/>
        <a:p>
          <a:endParaRPr lang="zh-CN" altLang="en-US" b="1">
            <a:latin typeface="微软雅黑" pitchFamily="34" charset="-122"/>
            <a:ea typeface="微软雅黑" pitchFamily="34" charset="-122"/>
          </a:endParaRPr>
        </a:p>
      </dgm:t>
    </dgm:pt>
    <dgm:pt modelId="{5956193D-062D-4DEA-9654-273B48D161AD}" type="sibTrans" cxnId="{86B1717F-B237-4D47-9C64-E9F43DB39F1A}">
      <dgm:prSet/>
      <dgm:spPr/>
      <dgm:t>
        <a:bodyPr/>
        <a:lstStyle/>
        <a:p>
          <a:endParaRPr lang="zh-CN" altLang="en-US" b="1">
            <a:latin typeface="微软雅黑" pitchFamily="34" charset="-122"/>
            <a:ea typeface="微软雅黑" pitchFamily="34" charset="-122"/>
          </a:endParaRPr>
        </a:p>
      </dgm:t>
    </dgm:pt>
    <dgm:pt modelId="{1E8B8935-D92F-47A2-9007-6B3B34EED079}">
      <dgm:prSet phldrT="[文本]"/>
      <dgm:spPr/>
      <dgm:t>
        <a:bodyPr/>
        <a:lstStyle/>
        <a:p>
          <a:r>
            <a:rPr lang="zh-CN" altLang="en-US" b="1" dirty="0" smtClean="0">
              <a:latin typeface="微软雅黑" pitchFamily="34" charset="-122"/>
              <a:ea typeface="微软雅黑" pitchFamily="34" charset="-122"/>
            </a:rPr>
            <a:t>红利万能增值</a:t>
          </a:r>
          <a:endParaRPr lang="zh-CN" altLang="en-US" b="1" dirty="0">
            <a:latin typeface="微软雅黑" pitchFamily="34" charset="-122"/>
            <a:ea typeface="微软雅黑" pitchFamily="34" charset="-122"/>
          </a:endParaRPr>
        </a:p>
      </dgm:t>
    </dgm:pt>
    <dgm:pt modelId="{B388BF13-A68C-419F-A088-6F73C85DE511}" type="parTrans" cxnId="{B1D02309-B86F-4488-A5D2-9D808DB62C6A}">
      <dgm:prSet/>
      <dgm:spPr/>
      <dgm:t>
        <a:bodyPr/>
        <a:lstStyle/>
        <a:p>
          <a:endParaRPr lang="zh-CN" altLang="en-US" b="1">
            <a:latin typeface="微软雅黑" pitchFamily="34" charset="-122"/>
            <a:ea typeface="微软雅黑" pitchFamily="34" charset="-122"/>
          </a:endParaRPr>
        </a:p>
      </dgm:t>
    </dgm:pt>
    <dgm:pt modelId="{4847A7AE-F15C-4A9B-B5B5-03F9EE8E7C73}" type="sibTrans" cxnId="{B1D02309-B86F-4488-A5D2-9D808DB62C6A}">
      <dgm:prSet/>
      <dgm:spPr/>
      <dgm:t>
        <a:bodyPr/>
        <a:lstStyle/>
        <a:p>
          <a:endParaRPr lang="zh-CN" altLang="en-US" b="1">
            <a:latin typeface="微软雅黑" pitchFamily="34" charset="-122"/>
            <a:ea typeface="微软雅黑" pitchFamily="34" charset="-122"/>
          </a:endParaRPr>
        </a:p>
      </dgm:t>
    </dgm:pt>
    <dgm:pt modelId="{6AE0A404-95FF-4604-AB7E-ABF611A95E64}">
      <dgm:prSet phldrT="[文本]" custT="1"/>
      <dgm:spPr/>
      <dgm:t>
        <a:bodyPr/>
        <a:lstStyle/>
        <a:p>
          <a:r>
            <a:rPr lang="zh-CN" altLang="en-US" sz="2400" b="1" dirty="0" smtClean="0">
              <a:latin typeface="微软雅黑" pitchFamily="34" charset="-122"/>
              <a:ea typeface="微软雅黑" pitchFamily="34" charset="-122"/>
            </a:rPr>
            <a:t>双保单借款</a:t>
          </a:r>
          <a:endParaRPr lang="en-US" altLang="zh-CN" sz="2400" b="1" dirty="0" smtClean="0">
            <a:latin typeface="微软雅黑" pitchFamily="34" charset="-122"/>
            <a:ea typeface="微软雅黑" pitchFamily="34" charset="-122"/>
          </a:endParaRPr>
        </a:p>
      </dgm:t>
    </dgm:pt>
    <dgm:pt modelId="{276DD57F-D24E-4F8F-B07D-179FA41F45A7}" type="parTrans" cxnId="{5F09E33E-DA80-448B-9C31-B96CAA6CF44C}">
      <dgm:prSet/>
      <dgm:spPr/>
      <dgm:t>
        <a:bodyPr/>
        <a:lstStyle/>
        <a:p>
          <a:endParaRPr lang="zh-CN" altLang="en-US" b="1">
            <a:latin typeface="微软雅黑" pitchFamily="34" charset="-122"/>
            <a:ea typeface="微软雅黑" pitchFamily="34" charset="-122"/>
          </a:endParaRPr>
        </a:p>
      </dgm:t>
    </dgm:pt>
    <dgm:pt modelId="{8F2BDE7F-F9BD-490F-8480-13E111E36CA7}" type="sibTrans" cxnId="{5F09E33E-DA80-448B-9C31-B96CAA6CF44C}">
      <dgm:prSet/>
      <dgm:spPr/>
      <dgm:t>
        <a:bodyPr/>
        <a:lstStyle/>
        <a:p>
          <a:endParaRPr lang="zh-CN" altLang="en-US" b="1">
            <a:latin typeface="微软雅黑" pitchFamily="34" charset="-122"/>
            <a:ea typeface="微软雅黑" pitchFamily="34" charset="-122"/>
          </a:endParaRPr>
        </a:p>
      </dgm:t>
    </dgm:pt>
    <dgm:pt modelId="{CB69008E-72E9-473C-B3B4-9EBCD4CF00DB}">
      <dgm:prSet phldrT="[文本]"/>
      <dgm:spPr/>
      <dgm:t>
        <a:bodyPr/>
        <a:lstStyle/>
        <a:p>
          <a:endParaRPr lang="zh-CN" altLang="en-US" b="1" dirty="0">
            <a:latin typeface="微软雅黑" pitchFamily="34" charset="-122"/>
            <a:ea typeface="微软雅黑" pitchFamily="34" charset="-122"/>
          </a:endParaRPr>
        </a:p>
      </dgm:t>
    </dgm:pt>
    <dgm:pt modelId="{F1707724-DEBC-4EE3-84A5-1EC6BEDC79B6}" type="parTrans" cxnId="{2D3AB192-D03D-441A-BB12-36CCF3A0B48C}">
      <dgm:prSet/>
      <dgm:spPr/>
      <dgm:t>
        <a:bodyPr/>
        <a:lstStyle/>
        <a:p>
          <a:endParaRPr lang="zh-CN" altLang="en-US" b="1">
            <a:latin typeface="微软雅黑" pitchFamily="34" charset="-122"/>
            <a:ea typeface="微软雅黑" pitchFamily="34" charset="-122"/>
          </a:endParaRPr>
        </a:p>
      </dgm:t>
    </dgm:pt>
    <dgm:pt modelId="{4B217165-405A-4FDC-B56E-EC287C52E69B}" type="sibTrans" cxnId="{2D3AB192-D03D-441A-BB12-36CCF3A0B48C}">
      <dgm:prSet/>
      <dgm:spPr/>
      <dgm:t>
        <a:bodyPr/>
        <a:lstStyle/>
        <a:p>
          <a:endParaRPr lang="zh-CN" altLang="en-US" b="1">
            <a:latin typeface="微软雅黑" pitchFamily="34" charset="-122"/>
            <a:ea typeface="微软雅黑" pitchFamily="34" charset="-122"/>
          </a:endParaRPr>
        </a:p>
      </dgm:t>
    </dgm:pt>
    <dgm:pt modelId="{A01B2A01-475F-4001-9873-4C3208DD31EC}" type="pres">
      <dgm:prSet presAssocID="{034A3BD6-0B81-4EA4-82A2-4547C9CFC867}" presName="Name0" presStyleCnt="0">
        <dgm:presLayoutVars>
          <dgm:chMax val="4"/>
          <dgm:resizeHandles val="exact"/>
        </dgm:presLayoutVars>
      </dgm:prSet>
      <dgm:spPr/>
      <dgm:t>
        <a:bodyPr/>
        <a:lstStyle/>
        <a:p>
          <a:endParaRPr lang="zh-CN" altLang="en-US"/>
        </a:p>
      </dgm:t>
    </dgm:pt>
    <dgm:pt modelId="{6E726548-6193-44E3-BDB8-403CA525A46D}" type="pres">
      <dgm:prSet presAssocID="{034A3BD6-0B81-4EA4-82A2-4547C9CFC867}" presName="ellipse" presStyleLbl="trBgShp" presStyleIdx="0" presStyleCnt="1"/>
      <dgm:spPr/>
    </dgm:pt>
    <dgm:pt modelId="{460F6D7F-B47D-401B-A418-3005D78BA754}" type="pres">
      <dgm:prSet presAssocID="{034A3BD6-0B81-4EA4-82A2-4547C9CFC867}" presName="arrow1" presStyleLbl="fgShp" presStyleIdx="0" presStyleCnt="1"/>
      <dgm:spPr/>
    </dgm:pt>
    <dgm:pt modelId="{180D37E9-5368-4DAD-89E3-58E0E502CA01}" type="pres">
      <dgm:prSet presAssocID="{034A3BD6-0B81-4EA4-82A2-4547C9CFC867}" presName="rectangle" presStyleLbl="revTx" presStyleIdx="0" presStyleCnt="1">
        <dgm:presLayoutVars>
          <dgm:bulletEnabled val="1"/>
        </dgm:presLayoutVars>
      </dgm:prSet>
      <dgm:spPr/>
      <dgm:t>
        <a:bodyPr/>
        <a:lstStyle/>
        <a:p>
          <a:endParaRPr lang="zh-CN" altLang="en-US"/>
        </a:p>
      </dgm:t>
    </dgm:pt>
    <dgm:pt modelId="{6E7AB13F-00B4-464A-BCE8-350C9EEBECBD}" type="pres">
      <dgm:prSet presAssocID="{C3554AF2-72E8-4AF3-B7E6-826D1930A220}" presName="item1" presStyleLbl="node1" presStyleIdx="0" presStyleCnt="3">
        <dgm:presLayoutVars>
          <dgm:bulletEnabled val="1"/>
        </dgm:presLayoutVars>
      </dgm:prSet>
      <dgm:spPr/>
      <dgm:t>
        <a:bodyPr/>
        <a:lstStyle/>
        <a:p>
          <a:endParaRPr lang="zh-CN" altLang="en-US"/>
        </a:p>
      </dgm:t>
    </dgm:pt>
    <dgm:pt modelId="{F95DB5BF-AA1E-410B-BD86-08FEFAB2FF37}" type="pres">
      <dgm:prSet presAssocID="{1E8B8935-D92F-47A2-9007-6B3B34EED079}" presName="item2" presStyleLbl="node1" presStyleIdx="1" presStyleCnt="3">
        <dgm:presLayoutVars>
          <dgm:bulletEnabled val="1"/>
        </dgm:presLayoutVars>
      </dgm:prSet>
      <dgm:spPr/>
      <dgm:t>
        <a:bodyPr/>
        <a:lstStyle/>
        <a:p>
          <a:endParaRPr lang="zh-CN" altLang="en-US"/>
        </a:p>
      </dgm:t>
    </dgm:pt>
    <dgm:pt modelId="{E329344A-793B-48BE-AFBF-2065B1CCAA6A}" type="pres">
      <dgm:prSet presAssocID="{6AE0A404-95FF-4604-AB7E-ABF611A95E64}" presName="item3" presStyleLbl="node1" presStyleIdx="2" presStyleCnt="3">
        <dgm:presLayoutVars>
          <dgm:bulletEnabled val="1"/>
        </dgm:presLayoutVars>
      </dgm:prSet>
      <dgm:spPr/>
      <dgm:t>
        <a:bodyPr/>
        <a:lstStyle/>
        <a:p>
          <a:endParaRPr lang="zh-CN" altLang="en-US"/>
        </a:p>
      </dgm:t>
    </dgm:pt>
    <dgm:pt modelId="{79BD380F-CA1B-4966-8C12-7441203E33A4}" type="pres">
      <dgm:prSet presAssocID="{034A3BD6-0B81-4EA4-82A2-4547C9CFC867}" presName="funnel" presStyleLbl="trAlignAcc1" presStyleIdx="0" presStyleCnt="1"/>
      <dgm:spPr/>
    </dgm:pt>
  </dgm:ptLst>
  <dgm:cxnLst>
    <dgm:cxn modelId="{B1D02309-B86F-4488-A5D2-9D808DB62C6A}" srcId="{034A3BD6-0B81-4EA4-82A2-4547C9CFC867}" destId="{1E8B8935-D92F-47A2-9007-6B3B34EED079}" srcOrd="2" destOrd="0" parTransId="{B388BF13-A68C-419F-A088-6F73C85DE511}" sibTransId="{4847A7AE-F15C-4A9B-B5B5-03F9EE8E7C73}"/>
    <dgm:cxn modelId="{5F09E33E-DA80-448B-9C31-B96CAA6CF44C}" srcId="{034A3BD6-0B81-4EA4-82A2-4547C9CFC867}" destId="{6AE0A404-95FF-4604-AB7E-ABF611A95E64}" srcOrd="3" destOrd="0" parTransId="{276DD57F-D24E-4F8F-B07D-179FA41F45A7}" sibTransId="{8F2BDE7F-F9BD-490F-8480-13E111E36CA7}"/>
    <dgm:cxn modelId="{5E44F146-F997-43F6-9758-D2E040184499}" type="presOf" srcId="{034A3BD6-0B81-4EA4-82A2-4547C9CFC867}" destId="{A01B2A01-475F-4001-9873-4C3208DD31EC}" srcOrd="0" destOrd="0" presId="urn:microsoft.com/office/officeart/2005/8/layout/funnel1"/>
    <dgm:cxn modelId="{CCE67191-C92C-41B2-AB79-AF8F179E6C68}" type="presOf" srcId="{1E8B8935-D92F-47A2-9007-6B3B34EED079}" destId="{6E7AB13F-00B4-464A-BCE8-350C9EEBECBD}" srcOrd="0" destOrd="0" presId="urn:microsoft.com/office/officeart/2005/8/layout/funnel1"/>
    <dgm:cxn modelId="{C587CB8A-2903-4D3F-A6AB-48F26897B81B}" type="presOf" srcId="{C3554AF2-72E8-4AF3-B7E6-826D1930A220}" destId="{F95DB5BF-AA1E-410B-BD86-08FEFAB2FF37}" srcOrd="0" destOrd="0" presId="urn:microsoft.com/office/officeart/2005/8/layout/funnel1"/>
    <dgm:cxn modelId="{2E1B7B45-D7CA-4136-9CA2-D916D5512D85}" type="presOf" srcId="{6AE0A404-95FF-4604-AB7E-ABF611A95E64}" destId="{180D37E9-5368-4DAD-89E3-58E0E502CA01}" srcOrd="0" destOrd="0" presId="urn:microsoft.com/office/officeart/2005/8/layout/funnel1"/>
    <dgm:cxn modelId="{409A28A2-53AE-4651-99D7-0F36D9C41E25}" type="presOf" srcId="{7AA2DAE2-0F71-47FF-85B6-94CFC0E30A13}" destId="{E329344A-793B-48BE-AFBF-2065B1CCAA6A}" srcOrd="0" destOrd="0" presId="urn:microsoft.com/office/officeart/2005/8/layout/funnel1"/>
    <dgm:cxn modelId="{86B1717F-B237-4D47-9C64-E9F43DB39F1A}" srcId="{034A3BD6-0B81-4EA4-82A2-4547C9CFC867}" destId="{C3554AF2-72E8-4AF3-B7E6-826D1930A220}" srcOrd="1" destOrd="0" parTransId="{CF8CBC80-00F9-4213-A822-AF14FC7F805F}" sibTransId="{5956193D-062D-4DEA-9654-273B48D161AD}"/>
    <dgm:cxn modelId="{8EF76D35-8FB0-4F51-B6C3-90FD783BAE72}" srcId="{034A3BD6-0B81-4EA4-82A2-4547C9CFC867}" destId="{7AA2DAE2-0F71-47FF-85B6-94CFC0E30A13}" srcOrd="0" destOrd="0" parTransId="{5FE0F7BC-C2A2-47FD-AE34-560E1BA1E678}" sibTransId="{B8ACD446-3689-4293-9ECA-525230F7405F}"/>
    <dgm:cxn modelId="{2D3AB192-D03D-441A-BB12-36CCF3A0B48C}" srcId="{034A3BD6-0B81-4EA4-82A2-4547C9CFC867}" destId="{CB69008E-72E9-473C-B3B4-9EBCD4CF00DB}" srcOrd="4" destOrd="0" parTransId="{F1707724-DEBC-4EE3-84A5-1EC6BEDC79B6}" sibTransId="{4B217165-405A-4FDC-B56E-EC287C52E69B}"/>
    <dgm:cxn modelId="{4991ECB3-4501-4FB0-BFD1-5EE93CCF9FDA}" type="presParOf" srcId="{A01B2A01-475F-4001-9873-4C3208DD31EC}" destId="{6E726548-6193-44E3-BDB8-403CA525A46D}" srcOrd="0" destOrd="0" presId="urn:microsoft.com/office/officeart/2005/8/layout/funnel1"/>
    <dgm:cxn modelId="{5F365D4A-DD19-48FD-BC34-6CB7A330387D}" type="presParOf" srcId="{A01B2A01-475F-4001-9873-4C3208DD31EC}" destId="{460F6D7F-B47D-401B-A418-3005D78BA754}" srcOrd="1" destOrd="0" presId="urn:microsoft.com/office/officeart/2005/8/layout/funnel1"/>
    <dgm:cxn modelId="{B2267633-8660-4287-8E3C-79B477F5B3EC}" type="presParOf" srcId="{A01B2A01-475F-4001-9873-4C3208DD31EC}" destId="{180D37E9-5368-4DAD-89E3-58E0E502CA01}" srcOrd="2" destOrd="0" presId="urn:microsoft.com/office/officeart/2005/8/layout/funnel1"/>
    <dgm:cxn modelId="{7BDC2D40-DFE5-4E27-BDF3-A85B71FB1DD7}" type="presParOf" srcId="{A01B2A01-475F-4001-9873-4C3208DD31EC}" destId="{6E7AB13F-00B4-464A-BCE8-350C9EEBECBD}" srcOrd="3" destOrd="0" presId="urn:microsoft.com/office/officeart/2005/8/layout/funnel1"/>
    <dgm:cxn modelId="{F7AADE38-FF3A-4F62-AB03-F4FC465B785F}" type="presParOf" srcId="{A01B2A01-475F-4001-9873-4C3208DD31EC}" destId="{F95DB5BF-AA1E-410B-BD86-08FEFAB2FF37}" srcOrd="4" destOrd="0" presId="urn:microsoft.com/office/officeart/2005/8/layout/funnel1"/>
    <dgm:cxn modelId="{E91FC79B-D590-4A13-97E1-9521C2FB51A2}" type="presParOf" srcId="{A01B2A01-475F-4001-9873-4C3208DD31EC}" destId="{E329344A-793B-48BE-AFBF-2065B1CCAA6A}" srcOrd="5" destOrd="0" presId="urn:microsoft.com/office/officeart/2005/8/layout/funnel1"/>
    <dgm:cxn modelId="{6609CB23-CE89-470D-9D2F-3FACBA8BFC82}" type="presParOf" srcId="{A01B2A01-475F-4001-9873-4C3208DD31EC}" destId="{79BD380F-CA1B-4966-8C12-7441203E33A4}" srcOrd="6" destOrd="0" presId="urn:microsoft.com/office/officeart/2005/8/layout/funnel1"/>
  </dgm:cxnLst>
  <dgm:bg/>
  <dgm:whole/>
</dgm:dataModel>
</file>

<file path=ppt/diagrams/layout1.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ea typeface="+mn-ea"/>
              </a:defRPr>
            </a:lvl1pPr>
          </a:lstStyle>
          <a:p>
            <a:pPr>
              <a:defRPr/>
            </a:pPr>
            <a:fld id="{175736CD-7579-4ED6-A39E-EF2DDDE674A8}" type="datetimeFigureOut">
              <a:rPr lang="zh-CN" altLang="en-US"/>
              <a:pPr>
                <a:defRPr/>
              </a:pPr>
              <a:t>2013-11-27</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endParaRPr lang="zh-CN" altLang="en-US" noProof="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ea typeface="+mn-ea"/>
              </a:defRPr>
            </a:lvl1pPr>
          </a:lstStyle>
          <a:p>
            <a:pPr>
              <a:defRPr/>
            </a:pPr>
            <a:fld id="{D1613098-FEE5-41D9-9F01-E35908DB7240}"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7"/>
          <p:cNvSpPr>
            <a:spLocks noGrp="1" noChangeArrowheads="1"/>
          </p:cNvSpPr>
          <p:nvPr>
            <p:ph type="sldNum" sz="quarter" idx="5"/>
          </p:nvPr>
        </p:nvSpPr>
        <p:spPr/>
        <p:txBody>
          <a:bodyPr/>
          <a:lstStyle/>
          <a:p>
            <a:pPr>
              <a:defRPr/>
            </a:pPr>
            <a:fld id="{9EF29D7C-5880-4941-B9A4-D3485B261783}" type="slidenum">
              <a:rPr lang="en-US" altLang="zh-CN" smtClean="0">
                <a:latin typeface="Arial" pitchFamily="34" charset="0"/>
              </a:rPr>
              <a:pPr>
                <a:defRPr/>
              </a:pPr>
              <a:t>2</a:t>
            </a:fld>
            <a:endParaRPr lang="en-US" altLang="zh-CN" smtClean="0">
              <a:latin typeface="Arial" pitchFamily="34" charset="0"/>
            </a:endParaRPr>
          </a:p>
        </p:txBody>
      </p:sp>
      <p:sp>
        <p:nvSpPr>
          <p:cNvPr id="40963" name="Rectangle 2"/>
          <p:cNvSpPr>
            <a:spLocks noGrp="1" noRot="1" noChangeAspect="1" noChangeArrowheads="1" noTextEdit="1"/>
          </p:cNvSpPr>
          <p:nvPr>
            <p:ph type="sldImg"/>
          </p:nvPr>
        </p:nvSpPr>
        <p:spPr bwMode="auto">
          <a:xfrm>
            <a:off x="381000" y="685800"/>
            <a:ext cx="6094413" cy="3429000"/>
          </a:xfrm>
          <a:noFill/>
          <a:ln>
            <a:solidFill>
              <a:srgbClr val="000000"/>
            </a:solidFill>
            <a:miter lim="800000"/>
            <a:headEnd/>
            <a:tailEnd/>
          </a:ln>
        </p:spPr>
      </p:sp>
      <p:sp>
        <p:nvSpPr>
          <p:cNvPr id="40964"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zh-CN" altLang="zh-CN" smtClean="0">
              <a:latin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41987" name="备注占位符 2"/>
          <p:cNvSpPr>
            <a:spLocks noGrp="1"/>
          </p:cNvSpPr>
          <p:nvPr>
            <p:ph type="body" idx="1"/>
          </p:nvPr>
        </p:nvSpPr>
        <p:spPr bwMode="auto">
          <a:noFill/>
        </p:spPr>
        <p:txBody>
          <a:bodyPr wrap="square" numCol="1" anchor="t" anchorCtr="0" compatLnSpc="1">
            <a:prstTxWarp prst="textNoShape">
              <a:avLst/>
            </a:prstTxWarp>
          </a:bodyPr>
          <a:lstStyle/>
          <a:p>
            <a:endParaRPr lang="zh-CN" altLang="en-US" smtClean="0"/>
          </a:p>
        </p:txBody>
      </p:sp>
      <p:sp>
        <p:nvSpPr>
          <p:cNvPr id="4" name="灯片编号占位符 3"/>
          <p:cNvSpPr>
            <a:spLocks noGrp="1"/>
          </p:cNvSpPr>
          <p:nvPr>
            <p:ph type="sldNum" sz="quarter" idx="5"/>
          </p:nvPr>
        </p:nvSpPr>
        <p:spPr/>
        <p:txBody>
          <a:bodyPr/>
          <a:lstStyle/>
          <a:p>
            <a:pPr>
              <a:defRPr/>
            </a:pPr>
            <a:fld id="{9939FB71-A036-49C9-866F-3F069F6932F4}" type="slidenum">
              <a:rPr lang="zh-CN" altLang="en-US" smtClean="0"/>
              <a:pPr>
                <a:defRPr/>
              </a:pPr>
              <a:t>6</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43011" name="备注占位符 2"/>
          <p:cNvSpPr>
            <a:spLocks noGrp="1"/>
          </p:cNvSpPr>
          <p:nvPr>
            <p:ph type="body" idx="1"/>
          </p:nvPr>
        </p:nvSpPr>
        <p:spPr bwMode="auto">
          <a:noFill/>
        </p:spPr>
        <p:txBody>
          <a:bodyPr wrap="square" numCol="1" anchor="t" anchorCtr="0" compatLnSpc="1">
            <a:prstTxWarp prst="textNoShape">
              <a:avLst/>
            </a:prstTxWarp>
          </a:bodyPr>
          <a:lstStyle/>
          <a:p>
            <a:endParaRPr lang="zh-CN" altLang="en-US" smtClean="0"/>
          </a:p>
        </p:txBody>
      </p:sp>
      <p:sp>
        <p:nvSpPr>
          <p:cNvPr id="4" name="灯片编号占位符 3"/>
          <p:cNvSpPr>
            <a:spLocks noGrp="1"/>
          </p:cNvSpPr>
          <p:nvPr>
            <p:ph type="sldNum" sz="quarter" idx="5"/>
          </p:nvPr>
        </p:nvSpPr>
        <p:spPr/>
        <p:txBody>
          <a:bodyPr/>
          <a:lstStyle/>
          <a:p>
            <a:pPr>
              <a:defRPr/>
            </a:pPr>
            <a:fld id="{B4B6B738-7B93-4829-A5E7-162505320AA8}" type="slidenum">
              <a:rPr lang="zh-CN" altLang="en-US" smtClean="0"/>
              <a:pPr>
                <a:defRPr/>
              </a:pPr>
              <a:t>21</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44035" name="备注占位符 2"/>
          <p:cNvSpPr>
            <a:spLocks noGrp="1"/>
          </p:cNvSpPr>
          <p:nvPr>
            <p:ph type="body" idx="1"/>
          </p:nvPr>
        </p:nvSpPr>
        <p:spPr bwMode="auto">
          <a:noFill/>
        </p:spPr>
        <p:txBody>
          <a:bodyPr wrap="square" numCol="1" anchor="t" anchorCtr="0" compatLnSpc="1">
            <a:prstTxWarp prst="textNoShape">
              <a:avLst/>
            </a:prstTxWarp>
          </a:bodyPr>
          <a:lstStyle/>
          <a:p>
            <a:endParaRPr lang="zh-CN" altLang="en-US" smtClean="0"/>
          </a:p>
        </p:txBody>
      </p:sp>
      <p:sp>
        <p:nvSpPr>
          <p:cNvPr id="4" name="灯片编号占位符 3"/>
          <p:cNvSpPr>
            <a:spLocks noGrp="1"/>
          </p:cNvSpPr>
          <p:nvPr>
            <p:ph type="sldNum" sz="quarter" idx="5"/>
          </p:nvPr>
        </p:nvSpPr>
        <p:spPr/>
        <p:txBody>
          <a:bodyPr/>
          <a:lstStyle/>
          <a:p>
            <a:pPr>
              <a:defRPr/>
            </a:pPr>
            <a:fld id="{5F763EDA-8F8C-4CC9-9FE3-682162F1A47B}" type="slidenum">
              <a:rPr lang="zh-CN" altLang="en-US" smtClean="0"/>
              <a:pPr>
                <a:defRPr/>
              </a:pPr>
              <a:t>23</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3"/>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defRPr/>
            </a:pPr>
            <a:fld id="{964AF770-56B2-446D-8C67-0E5664325623}" type="datetimeFigureOut">
              <a:rPr lang="zh-CN" altLang="en-US"/>
              <a:pPr>
                <a:defRPr/>
              </a:pPr>
              <a:t>2013-11-27</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D2632921-8A67-42E2-A70F-3E86919C5901}" type="slidenum">
              <a:rPr lang="zh-CN" altLang="en-US"/>
              <a:pPr>
                <a:defRPr/>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2" name="矩形 18"/>
          <p:cNvSpPr/>
          <p:nvPr userDrawn="1"/>
        </p:nvSpPr>
        <p:spPr>
          <a:xfrm>
            <a:off x="1908175" y="296863"/>
            <a:ext cx="7235825" cy="265112"/>
          </a:xfrm>
          <a:prstGeom prst="rect">
            <a:avLst/>
          </a:prstGeom>
          <a:solidFill>
            <a:srgbClr val="D10000"/>
          </a:solidFill>
          <a:ln w="9" cap="flat">
            <a:noFill/>
            <a:prstDash val="solid"/>
            <a:miter lim="800000"/>
            <a:headEnd/>
            <a:tailEnd/>
          </a:ln>
          <a:effectLst>
            <a:outerShdw blurRad="50800" dist="38100" dir="8100000" algn="tr" rotWithShape="0">
              <a:prstClr val="black">
                <a:alpha val="40000"/>
              </a:prstClr>
            </a:outerShdw>
          </a:effectLst>
        </p:spPr>
        <p:txBody>
          <a:bodyPr/>
          <a:lstStyle/>
          <a:p>
            <a:pPr fontAlgn="auto">
              <a:spcBef>
                <a:spcPts val="0"/>
              </a:spcBef>
              <a:spcAft>
                <a:spcPts val="0"/>
              </a:spcAft>
              <a:defRPr/>
            </a:pPr>
            <a:endParaRPr lang="zh-CN" altLang="en-US">
              <a:solidFill>
                <a:prstClr val="black"/>
              </a:solidFill>
              <a:latin typeface="+mn-lt"/>
              <a:ea typeface="+mn-ea"/>
            </a:endParaRPr>
          </a:p>
        </p:txBody>
      </p:sp>
      <p:sp>
        <p:nvSpPr>
          <p:cNvPr id="3" name="矩形 74"/>
          <p:cNvSpPr/>
          <p:nvPr userDrawn="1"/>
        </p:nvSpPr>
        <p:spPr>
          <a:xfrm>
            <a:off x="-3175" y="296863"/>
            <a:ext cx="974726" cy="265112"/>
          </a:xfrm>
          <a:prstGeom prst="rect">
            <a:avLst/>
          </a:prstGeom>
          <a:solidFill>
            <a:srgbClr val="D10000"/>
          </a:solidFill>
          <a:ln w="9" cap="flat">
            <a:noFill/>
            <a:prstDash val="solid"/>
            <a:miter lim="800000"/>
            <a:headEnd/>
            <a:tailEnd/>
          </a:ln>
          <a:effectLst>
            <a:outerShdw blurRad="50800" dist="38100" dir="8100000" algn="tr" rotWithShape="0">
              <a:prstClr val="black">
                <a:alpha val="40000"/>
              </a:prstClr>
            </a:outerShdw>
          </a:effectLst>
        </p:spPr>
        <p:txBody>
          <a:bodyPr/>
          <a:lstStyle/>
          <a:p>
            <a:pPr fontAlgn="auto">
              <a:spcBef>
                <a:spcPts val="0"/>
              </a:spcBef>
              <a:spcAft>
                <a:spcPts val="0"/>
              </a:spcAft>
              <a:defRPr/>
            </a:pPr>
            <a:endParaRPr lang="zh-CN" altLang="en-US">
              <a:solidFill>
                <a:prstClr val="black"/>
              </a:solidFill>
              <a:latin typeface="+mn-lt"/>
              <a:ea typeface="+mn-ea"/>
            </a:endParaRPr>
          </a:p>
        </p:txBody>
      </p:sp>
      <p:pic>
        <p:nvPicPr>
          <p:cNvPr id="4" name="图片 1"/>
          <p:cNvPicPr>
            <a:picLocks noChangeAspect="1"/>
          </p:cNvPicPr>
          <p:nvPr userDrawn="1"/>
        </p:nvPicPr>
        <p:blipFill>
          <a:blip r:embed="rId2"/>
          <a:srcRect/>
          <a:stretch>
            <a:fillRect/>
          </a:stretch>
        </p:blipFill>
        <p:spPr bwMode="auto">
          <a:xfrm>
            <a:off x="1042988" y="311150"/>
            <a:ext cx="777875" cy="236538"/>
          </a:xfrm>
          <a:prstGeom prst="rect">
            <a:avLst/>
          </a:prstGeom>
          <a:noFill/>
          <a:ln w="9525">
            <a:noFill/>
            <a:miter lim="800000"/>
            <a:headEnd/>
            <a:tailEnd/>
          </a:ln>
        </p:spPr>
      </p:pic>
      <p:sp>
        <p:nvSpPr>
          <p:cNvPr id="5" name="日期占位符 3"/>
          <p:cNvSpPr>
            <a:spLocks noGrp="1"/>
          </p:cNvSpPr>
          <p:nvPr>
            <p:ph type="dt" sz="half" idx="10"/>
          </p:nvPr>
        </p:nvSpPr>
        <p:spPr/>
        <p:txBody>
          <a:bodyPr/>
          <a:lstStyle>
            <a:lvl1pPr>
              <a:defRPr/>
            </a:lvl1pPr>
          </a:lstStyle>
          <a:p>
            <a:pPr>
              <a:defRPr/>
            </a:pPr>
            <a:fld id="{9A058A4C-72E2-4CD9-A542-CB7906C82A89}" type="datetimeFigureOut">
              <a:rPr lang="zh-CN" altLang="en-US"/>
              <a:pPr>
                <a:defRPr/>
              </a:pPr>
              <a:t>2013-11-27</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D490AA4B-49CA-4911-9502-948FEF3B5FCA}" type="slidenum">
              <a:rPr lang="zh-CN" altLang="en-US"/>
              <a:pPr>
                <a:defRPr/>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4" name="矩形 18"/>
          <p:cNvSpPr/>
          <p:nvPr userDrawn="1"/>
        </p:nvSpPr>
        <p:spPr>
          <a:xfrm>
            <a:off x="1908175" y="296863"/>
            <a:ext cx="7235825" cy="265112"/>
          </a:xfrm>
          <a:prstGeom prst="rect">
            <a:avLst/>
          </a:prstGeom>
          <a:solidFill>
            <a:srgbClr val="D10000"/>
          </a:solidFill>
          <a:ln w="9" cap="flat">
            <a:noFill/>
            <a:prstDash val="solid"/>
            <a:miter lim="800000"/>
            <a:headEnd/>
            <a:tailEnd/>
          </a:ln>
          <a:effectLst>
            <a:outerShdw blurRad="50800" dist="38100" dir="8100000" algn="tr" rotWithShape="0">
              <a:prstClr val="black">
                <a:alpha val="40000"/>
              </a:prstClr>
            </a:outerShdw>
          </a:effectLst>
        </p:spPr>
        <p:txBody>
          <a:bodyPr/>
          <a:lstStyle/>
          <a:p>
            <a:pPr fontAlgn="auto">
              <a:spcBef>
                <a:spcPts val="0"/>
              </a:spcBef>
              <a:spcAft>
                <a:spcPts val="0"/>
              </a:spcAft>
              <a:defRPr/>
            </a:pPr>
            <a:endParaRPr lang="zh-CN" altLang="en-US">
              <a:solidFill>
                <a:prstClr val="black"/>
              </a:solidFill>
              <a:latin typeface="+mn-lt"/>
              <a:ea typeface="+mn-ea"/>
            </a:endParaRPr>
          </a:p>
        </p:txBody>
      </p:sp>
      <p:sp>
        <p:nvSpPr>
          <p:cNvPr id="5" name="矩形 74"/>
          <p:cNvSpPr/>
          <p:nvPr userDrawn="1"/>
        </p:nvSpPr>
        <p:spPr>
          <a:xfrm>
            <a:off x="-3175" y="296863"/>
            <a:ext cx="974726" cy="265112"/>
          </a:xfrm>
          <a:prstGeom prst="rect">
            <a:avLst/>
          </a:prstGeom>
          <a:solidFill>
            <a:srgbClr val="D10000"/>
          </a:solidFill>
          <a:ln w="9" cap="flat">
            <a:noFill/>
            <a:prstDash val="solid"/>
            <a:miter lim="800000"/>
            <a:headEnd/>
            <a:tailEnd/>
          </a:ln>
          <a:effectLst>
            <a:outerShdw blurRad="50800" dist="38100" dir="8100000" algn="tr" rotWithShape="0">
              <a:prstClr val="black">
                <a:alpha val="40000"/>
              </a:prstClr>
            </a:outerShdw>
          </a:effectLst>
        </p:spPr>
        <p:txBody>
          <a:bodyPr/>
          <a:lstStyle/>
          <a:p>
            <a:pPr fontAlgn="auto">
              <a:spcBef>
                <a:spcPts val="0"/>
              </a:spcBef>
              <a:spcAft>
                <a:spcPts val="0"/>
              </a:spcAft>
              <a:defRPr/>
            </a:pPr>
            <a:endParaRPr lang="zh-CN" altLang="en-US">
              <a:solidFill>
                <a:prstClr val="black"/>
              </a:solidFill>
              <a:latin typeface="+mn-lt"/>
              <a:ea typeface="+mn-ea"/>
            </a:endParaRPr>
          </a:p>
        </p:txBody>
      </p:sp>
      <p:pic>
        <p:nvPicPr>
          <p:cNvPr id="6" name="图片 1"/>
          <p:cNvPicPr>
            <a:picLocks noChangeAspect="1"/>
          </p:cNvPicPr>
          <p:nvPr userDrawn="1"/>
        </p:nvPicPr>
        <p:blipFill>
          <a:blip r:embed="rId2"/>
          <a:srcRect/>
          <a:stretch>
            <a:fillRect/>
          </a:stretch>
        </p:blipFill>
        <p:spPr bwMode="auto">
          <a:xfrm>
            <a:off x="1042988" y="311150"/>
            <a:ext cx="777875" cy="236538"/>
          </a:xfrm>
          <a:prstGeom prst="rect">
            <a:avLst/>
          </a:prstGeom>
          <a:noFill/>
          <a:ln w="9525">
            <a:noFill/>
            <a:miter lim="800000"/>
            <a:headEnd/>
            <a:tailEnd/>
          </a:ln>
        </p:spPr>
      </p:pic>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7" name="日期占位符 3"/>
          <p:cNvSpPr>
            <a:spLocks noGrp="1"/>
          </p:cNvSpPr>
          <p:nvPr>
            <p:ph type="dt" sz="half" idx="10"/>
          </p:nvPr>
        </p:nvSpPr>
        <p:spPr/>
        <p:txBody>
          <a:bodyPr/>
          <a:lstStyle>
            <a:lvl1pPr>
              <a:defRPr/>
            </a:lvl1pPr>
          </a:lstStyle>
          <a:p>
            <a:pPr>
              <a:defRPr/>
            </a:pPr>
            <a:fld id="{0C846A7A-E771-42A4-BE01-6A10394E57CA}" type="datetimeFigureOut">
              <a:rPr lang="zh-CN" altLang="en-US"/>
              <a:pPr>
                <a:defRPr/>
              </a:pPr>
              <a:t>2013-11-27</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38322AD7-E5FC-4389-9144-9029575B5849}" type="slidenum">
              <a:rPr lang="zh-CN" altLang="en-US"/>
              <a:pPr>
                <a:defRPr/>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2"/>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2"/>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p:cNvSpPr>
          <p:nvPr>
            <p:ph type="dt" sz="half" idx="10"/>
          </p:nvPr>
        </p:nvSpPr>
        <p:spPr/>
        <p:txBody>
          <a:bodyPr/>
          <a:lstStyle>
            <a:lvl1pPr>
              <a:defRPr/>
            </a:lvl1pPr>
          </a:lstStyle>
          <a:p>
            <a:pPr>
              <a:defRPr/>
            </a:pPr>
            <a:fld id="{4D3AEF92-A725-43AC-8A1B-3A3BACDB299C}" type="datetimeFigureOut">
              <a:rPr lang="zh-CN" altLang="en-US"/>
              <a:pPr>
                <a:defRPr/>
              </a:pPr>
              <a:t>2013-11-27</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1F3634AB-0421-490F-835E-E4497202F4C9}" type="slidenum">
              <a:rPr lang="zh-CN" altLang="en-US"/>
              <a:pPr>
                <a:defRPr/>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1"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1"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34"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34"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p:cNvSpPr>
          <p:nvPr>
            <p:ph type="dt" sz="half" idx="10"/>
          </p:nvPr>
        </p:nvSpPr>
        <p:spPr/>
        <p:txBody>
          <a:bodyPr/>
          <a:lstStyle>
            <a:lvl1pPr>
              <a:defRPr/>
            </a:lvl1pPr>
          </a:lstStyle>
          <a:p>
            <a:pPr>
              <a:defRPr/>
            </a:pPr>
            <a:fld id="{91B66086-4A5C-4F28-8DB4-B8F1D2698E80}" type="datetimeFigureOut">
              <a:rPr lang="zh-CN" altLang="en-US"/>
              <a:pPr>
                <a:defRPr/>
              </a:pPr>
              <a:t>2013-11-27</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F7DEBA0A-B6B0-4F67-A9BE-8A06C0A890C6}" type="slidenum">
              <a:rPr lang="zh-CN" altLang="en-US"/>
              <a:pPr>
                <a:defRPr/>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p:cNvSpPr>
          <p:nvPr>
            <p:ph type="dt" sz="half" idx="10"/>
          </p:nvPr>
        </p:nvSpPr>
        <p:spPr/>
        <p:txBody>
          <a:bodyPr/>
          <a:lstStyle>
            <a:lvl1pPr>
              <a:defRPr/>
            </a:lvl1pPr>
          </a:lstStyle>
          <a:p>
            <a:pPr>
              <a:defRPr/>
            </a:pPr>
            <a:fld id="{FFDF55E5-8735-440F-A5B3-1BDE73E4E996}" type="datetimeFigureOut">
              <a:rPr lang="zh-CN" altLang="en-US"/>
              <a:pPr>
                <a:defRPr/>
              </a:pPr>
              <a:t>2013-11-27</a:t>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8DCA631B-F6FA-48EF-8AAB-986E30934EDB}" type="slidenum">
              <a:rPr lang="zh-CN" altLang="en-US"/>
              <a:pPr>
                <a:defRPr/>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82FFC77A-9614-4E36-83F6-B8C99CBB2947}" type="datetimeFigureOut">
              <a:rPr lang="zh-CN" altLang="en-US"/>
              <a:pPr>
                <a:defRPr/>
              </a:pPr>
              <a:t>2013-11-27</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E552AFB3-7460-4652-A2B5-FDD9E684798F}" type="slidenum">
              <a:rPr lang="zh-CN" altLang="en-US"/>
              <a:pPr>
                <a:defRPr/>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6"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1" y="204792"/>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6" y="1076329"/>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C2035843-B5B8-404D-9CF5-23D514F67326}" type="datetimeFigureOut">
              <a:rPr lang="zh-CN" altLang="en-US"/>
              <a:pPr>
                <a:defRPr/>
              </a:pPr>
              <a:t>2013-11-27</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80F467C8-D07B-4688-BAF4-359E122D1D2E}" type="slidenum">
              <a:rPr lang="zh-CN" altLang="en-US"/>
              <a:pPr>
                <a:defRPr/>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4025507"/>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FA085296-4E2E-4740-A4AC-E66D4C6D9BBC}" type="datetimeFigureOut">
              <a:rPr lang="zh-CN" altLang="en-US"/>
              <a:pPr>
                <a:defRPr/>
              </a:pPr>
              <a:t>2013-11-27</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039867EE-60B2-424A-9D0A-27090D65C6F6}" type="slidenum">
              <a:rPr lang="zh-CN" altLang="en-US"/>
              <a:pPr>
                <a:defRPr/>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F6270848-D0CD-49C5-B2F4-3A723457F29C}" type="datetimeFigureOut">
              <a:rPr lang="zh-CN" altLang="en-US"/>
              <a:pPr>
                <a:defRPr/>
              </a:pPr>
              <a:t>2013-11-27</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AB46989E-B03A-48B6-84C5-C4D60562DD51}" type="slidenum">
              <a:rPr lang="zh-CN" altLang="en-US"/>
              <a:pPr>
                <a:defRPr/>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1" y="205980"/>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80"/>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4A491212-07B5-4157-AAA2-C20F538A2FB5}" type="datetimeFigureOut">
              <a:rPr lang="zh-CN" altLang="en-US"/>
              <a:pPr>
                <a:defRPr/>
              </a:pPr>
              <a:t>2013-11-27</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9F6DD1DF-55E4-453B-BA85-5E693FBEBBC2}" type="slidenum">
              <a:rPr lang="zh-CN" altLang="en-US"/>
              <a:pPr>
                <a:defRPr/>
              </a:pPr>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pic>
        <p:nvPicPr>
          <p:cNvPr id="4" name="Picture 4" descr="图片12111"/>
          <p:cNvPicPr>
            <a:picLocks noChangeAspect="1" noChangeArrowheads="1"/>
          </p:cNvPicPr>
          <p:nvPr userDrawn="1"/>
        </p:nvPicPr>
        <p:blipFill>
          <a:blip r:embed="rId2" cstate="email"/>
          <a:srcRect/>
          <a:stretch>
            <a:fillRect/>
          </a:stretch>
        </p:blipFill>
        <p:spPr bwMode="auto">
          <a:xfrm>
            <a:off x="8056564" y="3940176"/>
            <a:ext cx="979487" cy="1203325"/>
          </a:xfrm>
          <a:prstGeom prst="rect">
            <a:avLst/>
          </a:prstGeom>
          <a:noFill/>
          <a:ln w="9525">
            <a:noFill/>
            <a:miter lim="800000"/>
            <a:headEnd/>
            <a:tailEnd/>
          </a:ln>
        </p:spPr>
      </p:pic>
      <p:sp>
        <p:nvSpPr>
          <p:cNvPr id="2" name="标题 1"/>
          <p:cNvSpPr>
            <a:spLocks noGrp="1"/>
          </p:cNvSpPr>
          <p:nvPr>
            <p:ph type="title"/>
          </p:nvPr>
        </p:nvSpPr>
        <p:spPr>
          <a:xfrm>
            <a:off x="457200" y="267495"/>
            <a:ext cx="8229600" cy="630070"/>
          </a:xfrm>
        </p:spPr>
        <p:txBody>
          <a:bodyPr>
            <a:normAutofit/>
          </a:bodyPr>
          <a:lstStyle>
            <a:lvl1pPr>
              <a:defRPr sz="2800" b="1">
                <a:solidFill>
                  <a:srgbClr val="C00000"/>
                </a:solidFill>
                <a:latin typeface="方正综艺简体" pitchFamily="65" charset="-122"/>
                <a:ea typeface="方正综艺简体" pitchFamily="65" charset="-122"/>
              </a:defRPr>
            </a:lvl1pPr>
          </a:lstStyle>
          <a:p>
            <a:r>
              <a:rPr lang="zh-CN" altLang="en-US" dirty="0" smtClean="0"/>
              <a:t>单击此处编辑母版标题样式</a:t>
            </a:r>
            <a:endParaRPr lang="zh-CN" altLang="en-US" dirty="0"/>
          </a:p>
        </p:txBody>
      </p:sp>
      <p:sp>
        <p:nvSpPr>
          <p:cNvPr id="3" name="内容占位符 2"/>
          <p:cNvSpPr>
            <a:spLocks noGrp="1"/>
          </p:cNvSpPr>
          <p:nvPr>
            <p:ph idx="1"/>
          </p:nvPr>
        </p:nvSpPr>
        <p:spPr>
          <a:xfrm>
            <a:off x="498721" y="1113596"/>
            <a:ext cx="8177743" cy="3600647"/>
          </a:xfrm>
        </p:spPr>
        <p:txBody>
          <a:bodyPr>
            <a:normAutofit/>
          </a:bodyPr>
          <a:lstStyle>
            <a:lvl1pPr>
              <a:defRPr sz="2400">
                <a:solidFill>
                  <a:schemeClr val="tx1"/>
                </a:solidFill>
                <a:latin typeface="方正粗倩简体" pitchFamily="65" charset="-122"/>
                <a:ea typeface="方正粗倩简体" pitchFamily="65" charset="-122"/>
              </a:defRPr>
            </a:lvl1pPr>
            <a:lvl2pPr>
              <a:defRPr sz="2000">
                <a:solidFill>
                  <a:schemeClr val="tx1"/>
                </a:solidFill>
                <a:latin typeface="方正粗倩简体" pitchFamily="65" charset="-122"/>
                <a:ea typeface="方正粗倩简体" pitchFamily="65" charset="-122"/>
              </a:defRPr>
            </a:lvl2pPr>
            <a:lvl3pPr>
              <a:defRPr sz="1800">
                <a:solidFill>
                  <a:schemeClr val="tx1"/>
                </a:solidFill>
                <a:latin typeface="方正粗倩简体" pitchFamily="65" charset="-122"/>
                <a:ea typeface="方正粗倩简体" pitchFamily="65" charset="-122"/>
              </a:defRPr>
            </a:lvl3pPr>
            <a:lvl4pPr>
              <a:defRPr sz="1600">
                <a:solidFill>
                  <a:schemeClr val="tx1"/>
                </a:solidFill>
                <a:latin typeface="方正粗倩简体" pitchFamily="65" charset="-122"/>
                <a:ea typeface="方正粗倩简体" pitchFamily="65" charset="-122"/>
              </a:defRPr>
            </a:lvl4pPr>
            <a:lvl5pPr>
              <a:defRPr sz="1600">
                <a:solidFill>
                  <a:schemeClr val="tx1"/>
                </a:solidFill>
                <a:latin typeface="方正粗倩简体" pitchFamily="65" charset="-122"/>
                <a:ea typeface="方正粗倩简体" pitchFamily="65" charset="-122"/>
              </a:defRPr>
            </a:lvl5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5" name="日期占位符 3"/>
          <p:cNvSpPr>
            <a:spLocks noGrp="1"/>
          </p:cNvSpPr>
          <p:nvPr>
            <p:ph type="dt" sz="half" idx="10"/>
          </p:nvPr>
        </p:nvSpPr>
        <p:spPr/>
        <p:txBody>
          <a:bodyPr/>
          <a:lstStyle>
            <a:lvl1pPr>
              <a:defRPr/>
            </a:lvl1pPr>
          </a:lstStyle>
          <a:p>
            <a:pPr>
              <a:defRPr/>
            </a:pPr>
            <a:fld id="{051FF07F-A239-4605-A6B3-46C5E8C694D0}" type="datetimeFigureOut">
              <a:rPr lang="zh-CN" altLang="en-US"/>
              <a:pPr>
                <a:defRPr/>
              </a:pPr>
              <a:t>2013-11-27</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31E399D6-C46A-412B-92B8-0D5ACFE3836E}" type="slidenum">
              <a:rPr lang="zh-CN" altLang="en-US"/>
              <a:pPr>
                <a:defRPr/>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p:cNvSpPr>
          <p:nvPr>
            <p:ph type="body" idx="1"/>
          </p:nvPr>
        </p:nvSpPr>
        <p:spPr bwMode="auto">
          <a:xfrm>
            <a:off x="457200" y="1200151"/>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457200" y="4767264"/>
            <a:ext cx="2133600" cy="274637"/>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mn-lt"/>
                <a:ea typeface="+mn-ea"/>
              </a:defRPr>
            </a:lvl1pPr>
          </a:lstStyle>
          <a:p>
            <a:pPr>
              <a:defRPr/>
            </a:pPr>
            <a:fld id="{142AC807-E3A5-4164-A426-1CD6F768B5E1}" type="datetimeFigureOut">
              <a:rPr lang="zh-CN" altLang="en-US"/>
              <a:pPr>
                <a:defRPr/>
              </a:pPr>
              <a:t>2013-11-27</a:t>
            </a:fld>
            <a:endParaRPr lang="zh-CN" altLang="en-US"/>
          </a:p>
        </p:txBody>
      </p:sp>
      <p:sp>
        <p:nvSpPr>
          <p:cNvPr id="5" name="页脚占位符 4"/>
          <p:cNvSpPr>
            <a:spLocks noGrp="1"/>
          </p:cNvSpPr>
          <p:nvPr>
            <p:ph type="ftr" sz="quarter" idx="3"/>
          </p:nvPr>
        </p:nvSpPr>
        <p:spPr>
          <a:xfrm>
            <a:off x="3124201" y="4767264"/>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6553201" y="4767264"/>
            <a:ext cx="2133600" cy="274637"/>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mn-lt"/>
                <a:ea typeface="+mn-ea"/>
              </a:defRPr>
            </a:lvl1pPr>
          </a:lstStyle>
          <a:p>
            <a:pPr>
              <a:defRPr/>
            </a:pPr>
            <a:fld id="{C4817962-5C16-4F22-9165-5A8EFDF2A0D2}"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923" r:id="rId1"/>
    <p:sldLayoutId id="2147483932" r:id="rId2"/>
    <p:sldLayoutId id="2147483933" r:id="rId3"/>
    <p:sldLayoutId id="2147483924" r:id="rId4"/>
    <p:sldLayoutId id="2147483925" r:id="rId5"/>
    <p:sldLayoutId id="2147483926" r:id="rId6"/>
    <p:sldLayoutId id="2147483927" r:id="rId7"/>
    <p:sldLayoutId id="2147483928" r:id="rId8"/>
    <p:sldLayoutId id="2147483929" r:id="rId9"/>
    <p:sldLayoutId id="2147483930" r:id="rId10"/>
    <p:sldLayoutId id="2147483931" r:id="rId11"/>
    <p:sldLayoutId id="2147483934" r:id="rId12"/>
  </p:sldLayoutIdLst>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宋体" pitchFamily="2" charset="-122"/>
        </a:defRPr>
      </a:lvl2pPr>
      <a:lvl3pPr algn="ctr" rtl="0" eaLnBrk="0" fontAlgn="base" hangingPunct="0">
        <a:spcBef>
          <a:spcPct val="0"/>
        </a:spcBef>
        <a:spcAft>
          <a:spcPct val="0"/>
        </a:spcAft>
        <a:defRPr sz="4400">
          <a:solidFill>
            <a:schemeClr val="tx1"/>
          </a:solidFill>
          <a:latin typeface="Calibri" pitchFamily="34" charset="0"/>
          <a:ea typeface="宋体" pitchFamily="2" charset="-122"/>
        </a:defRPr>
      </a:lvl3pPr>
      <a:lvl4pPr algn="ctr" rtl="0" eaLnBrk="0" fontAlgn="base" hangingPunct="0">
        <a:spcBef>
          <a:spcPct val="0"/>
        </a:spcBef>
        <a:spcAft>
          <a:spcPct val="0"/>
        </a:spcAft>
        <a:defRPr sz="4400">
          <a:solidFill>
            <a:schemeClr val="tx1"/>
          </a:solidFill>
          <a:latin typeface="Calibri" pitchFamily="34" charset="0"/>
          <a:ea typeface="宋体" pitchFamily="2" charset="-122"/>
        </a:defRPr>
      </a:lvl4pPr>
      <a:lvl5pPr algn="ctr" rtl="0" eaLnBrk="0" fontAlgn="base" hangingPunct="0">
        <a:spcBef>
          <a:spcPct val="0"/>
        </a:spcBef>
        <a:spcAft>
          <a:spcPct val="0"/>
        </a:spcAft>
        <a:defRPr sz="4400">
          <a:solidFill>
            <a:schemeClr val="tx1"/>
          </a:solidFill>
          <a:latin typeface="Calibri" pitchFamily="34" charset="0"/>
          <a:ea typeface="宋体" pitchFamily="2" charset="-122"/>
        </a:defRPr>
      </a:lvl5pPr>
      <a:lvl6pPr marL="457200" algn="ctr" rtl="0" fontAlgn="base">
        <a:spcBef>
          <a:spcPct val="0"/>
        </a:spcBef>
        <a:spcAft>
          <a:spcPct val="0"/>
        </a:spcAft>
        <a:defRPr sz="4400">
          <a:solidFill>
            <a:schemeClr val="tx1"/>
          </a:solidFill>
          <a:latin typeface="Calibri" pitchFamily="34" charset="0"/>
          <a:ea typeface="宋体" pitchFamily="2" charset="-122"/>
        </a:defRPr>
      </a:lvl6pPr>
      <a:lvl7pPr marL="914400" algn="ctr" rtl="0" fontAlgn="base">
        <a:spcBef>
          <a:spcPct val="0"/>
        </a:spcBef>
        <a:spcAft>
          <a:spcPct val="0"/>
        </a:spcAft>
        <a:defRPr sz="4400">
          <a:solidFill>
            <a:schemeClr val="tx1"/>
          </a:solidFill>
          <a:latin typeface="Calibri" pitchFamily="34" charset="0"/>
          <a:ea typeface="宋体" pitchFamily="2" charset="-122"/>
        </a:defRPr>
      </a:lvl7pPr>
      <a:lvl8pPr marL="1371600" algn="ctr" rtl="0" fontAlgn="base">
        <a:spcBef>
          <a:spcPct val="0"/>
        </a:spcBef>
        <a:spcAft>
          <a:spcPct val="0"/>
        </a:spcAft>
        <a:defRPr sz="4400">
          <a:solidFill>
            <a:schemeClr val="tx1"/>
          </a:solidFill>
          <a:latin typeface="Calibri" pitchFamily="34" charset="0"/>
          <a:ea typeface="宋体" pitchFamily="2" charset="-122"/>
        </a:defRPr>
      </a:lvl8pPr>
      <a:lvl9pPr marL="1828800" algn="ctr" rtl="0" fontAlgn="base">
        <a:spcBef>
          <a:spcPct val="0"/>
        </a:spcBef>
        <a:spcAft>
          <a:spcPct val="0"/>
        </a:spcAft>
        <a:defRPr sz="4400">
          <a:solidFill>
            <a:schemeClr val="tx1"/>
          </a:solidFill>
          <a:latin typeface="Calibri" pitchFamily="34" charset="0"/>
          <a:ea typeface="宋体" pitchFamily="2" charset="-122"/>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arget="../media/image8.jpeg" Type="http://schemas.openxmlformats.org/officeDocument/2006/relationships/image"/><Relationship Id="rId2" Target="../media/image7.png" Type="http://schemas.openxmlformats.org/officeDocument/2006/relationships/image"/><Relationship Id="rId1" Target="../slideLayouts/slideLayout2.xml" Type="http://schemas.openxmlformats.org/officeDocument/2006/relationships/slideLayout"/><Relationship Id="rId4" Target="../media/image9.png" Type="http://schemas.openxmlformats.org/officeDocument/2006/relationships/image"/></Relationships>
</file>

<file path=ppt/slides/_rels/slide9.xml.rels><?xml version="1.0" encoding="UTF-8" standalone="yes" ?><Relationships xmlns="http://schemas.openxmlformats.org/package/2006/relationships"><Relationship Id="rId2" Target="../media/image10.jpeg" Type="http://schemas.openxmlformats.org/officeDocument/2006/relationships/image"/><Relationship Id="rId1" Target="../slideLayouts/slideLayout2.xml" Type="http://schemas.openxmlformats.org/officeDocument/2006/relationships/slideLayout"/></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arget="../media/image14.jpeg" Type="http://schemas.openxmlformats.org/officeDocument/2006/relationships/image"/><Relationship Id="rId1" Target="../slideLayouts/slideLayout7.xml" Type="http://schemas.openxmlformats.org/officeDocument/2006/relationships/slideLayout"/></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2.xml"/><Relationship Id="rId4" Type="http://schemas.openxmlformats.org/officeDocument/2006/relationships/image" Target="../media/image22.jpeg"/></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arget="../media/image27.jpeg" Type="http://schemas.openxmlformats.org/officeDocument/2006/relationships/image"/><Relationship Id="rId1" Target="../slideLayouts/slideLayout7.xml" Type="http://schemas.openxmlformats.org/officeDocument/2006/relationships/slideLayout"/></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图片 4"/>
          <p:cNvPicPr>
            <a:picLocks noChangeAspect="1"/>
          </p:cNvPicPr>
          <p:nvPr/>
        </p:nvPicPr>
        <p:blipFill>
          <a:blip r:embed="rId2" cstate="email"/>
          <a:srcRect/>
          <a:stretch>
            <a:fillRect/>
          </a:stretch>
        </p:blipFill>
        <p:spPr bwMode="auto">
          <a:xfrm>
            <a:off x="79376" y="2901950"/>
            <a:ext cx="8956676" cy="2190750"/>
          </a:xfrm>
          <a:prstGeom prst="rect">
            <a:avLst/>
          </a:prstGeom>
          <a:noFill/>
          <a:ln w="9525">
            <a:noFill/>
            <a:miter lim="800000"/>
            <a:headEnd/>
            <a:tailEnd/>
          </a:ln>
        </p:spPr>
      </p:pic>
      <p:sp>
        <p:nvSpPr>
          <p:cNvPr id="3" name="矩形 2"/>
          <p:cNvSpPr/>
          <p:nvPr/>
        </p:nvSpPr>
        <p:spPr>
          <a:xfrm>
            <a:off x="215321" y="1635647"/>
            <a:ext cx="8820473" cy="923330"/>
          </a:xfrm>
          <a:prstGeom prst="rect">
            <a:avLst/>
          </a:prstGeom>
          <a:noFill/>
          <a:ln>
            <a:noFill/>
          </a:ln>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lnSpc>
                <a:spcPct val="150000"/>
              </a:lnSpc>
              <a:spcBef>
                <a:spcPts val="0"/>
              </a:spcBef>
              <a:spcAft>
                <a:spcPts val="0"/>
              </a:spcAft>
              <a:defRPr/>
            </a:pPr>
            <a:r>
              <a:rPr lang="en-US" altLang="zh-CN" sz="3600" b="1" spc="50" dirty="0">
                <a:ln w="11430"/>
                <a:solidFill>
                  <a:srgbClr val="FF0000"/>
                </a:solidFill>
                <a:effectLst>
                  <a:outerShdw blurRad="76200" dist="50800" dir="5400000" algn="tl" rotWithShape="0">
                    <a:srgbClr val="000000">
                      <a:alpha val="65000"/>
                    </a:srgbClr>
                  </a:outerShdw>
                </a:effectLst>
                <a:latin typeface="叶根友行书繁" pitchFamily="2" charset="-122"/>
                <a:ea typeface="叶根友行书繁" pitchFamily="2" charset="-122"/>
              </a:rPr>
              <a:t>2014</a:t>
            </a:r>
            <a:r>
              <a:rPr lang="zh-CN" altLang="en-US" sz="3600" b="1" spc="50" dirty="0">
                <a:ln w="11430"/>
                <a:solidFill>
                  <a:srgbClr val="FF0000"/>
                </a:solidFill>
                <a:effectLst>
                  <a:outerShdw blurRad="76200" dist="50800" dir="5400000" algn="tl" rotWithShape="0">
                    <a:srgbClr val="000000">
                      <a:alpha val="65000"/>
                    </a:srgbClr>
                  </a:outerShdw>
                </a:effectLst>
                <a:latin typeface="叶根友行书繁" pitchFamily="2" charset="-122"/>
                <a:ea typeface="叶根友行书繁" pitchFamily="2" charset="-122"/>
              </a:rPr>
              <a:t>年开门红金如意产品宣导</a:t>
            </a:r>
            <a:endParaRPr lang="en-US" altLang="zh-CN" sz="3600" b="1" spc="50" dirty="0">
              <a:ln w="11430"/>
              <a:solidFill>
                <a:srgbClr val="FF0000"/>
              </a:solidFill>
              <a:effectLst>
                <a:outerShdw blurRad="76200" dist="50800" dir="5400000" algn="tl" rotWithShape="0">
                  <a:srgbClr val="000000">
                    <a:alpha val="65000"/>
                  </a:srgbClr>
                </a:outerShdw>
              </a:effectLst>
              <a:latin typeface="叶根友行书繁" pitchFamily="2" charset="-122"/>
              <a:ea typeface="叶根友行书繁" pitchFamily="2" charset="-122"/>
            </a:endParaRPr>
          </a:p>
        </p:txBody>
      </p:sp>
      <p:sp>
        <p:nvSpPr>
          <p:cNvPr id="6" name="矩形 5"/>
          <p:cNvSpPr/>
          <p:nvPr/>
        </p:nvSpPr>
        <p:spPr>
          <a:xfrm>
            <a:off x="195622" y="195486"/>
            <a:ext cx="8734097" cy="1338828"/>
          </a:xfrm>
          <a:prstGeom prst="rect">
            <a:avLst/>
          </a:prstGeom>
          <a:noFill/>
          <a:ln>
            <a:noFill/>
          </a:ln>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lnSpc>
                <a:spcPct val="150000"/>
              </a:lnSpc>
              <a:spcBef>
                <a:spcPts val="0"/>
              </a:spcBef>
              <a:spcAft>
                <a:spcPts val="0"/>
              </a:spcAft>
              <a:defRPr/>
            </a:pPr>
            <a:r>
              <a:rPr lang="zh-CN" altLang="en-US" sz="5400" b="1" spc="50" dirty="0">
                <a:ln w="11430"/>
                <a:solidFill>
                  <a:srgbClr val="FF0000"/>
                </a:solidFill>
                <a:effectLst>
                  <a:outerShdw blurRad="76200" dist="50800" dir="5400000" algn="tl" rotWithShape="0">
                    <a:srgbClr val="000000">
                      <a:alpha val="65000"/>
                    </a:srgbClr>
                  </a:outerShdw>
                </a:effectLst>
                <a:latin typeface="叶根友仿刘德华字体" panose="02010601030101010101" pitchFamily="2" charset="-122"/>
                <a:ea typeface="叶根友仿刘德华字体" panose="02010601030101010101" pitchFamily="2" charset="-122"/>
              </a:rPr>
              <a:t>保险大时代  创富金如意</a:t>
            </a:r>
            <a:endParaRPr lang="en-US" altLang="zh-CN" sz="5400" b="1" spc="50" dirty="0">
              <a:ln w="11430"/>
              <a:solidFill>
                <a:srgbClr val="FF0000"/>
              </a:solidFill>
              <a:effectLst>
                <a:outerShdw blurRad="76200" dist="50800" dir="5400000" algn="tl" rotWithShape="0">
                  <a:srgbClr val="000000">
                    <a:alpha val="65000"/>
                  </a:srgbClr>
                </a:outerShdw>
              </a:effectLst>
              <a:latin typeface="叶根友仿刘德华字体" panose="02010601030101010101" pitchFamily="2" charset="-122"/>
              <a:ea typeface="叶根友仿刘德华字体" panose="02010601030101010101" pitchFamily="2" charset="-122"/>
            </a:endParaRPr>
          </a:p>
        </p:txBody>
      </p:sp>
      <p:sp>
        <p:nvSpPr>
          <p:cNvPr id="5125" name="TextBox 4"/>
          <p:cNvSpPr txBox="1">
            <a:spLocks noChangeArrowheads="1"/>
          </p:cNvSpPr>
          <p:nvPr/>
        </p:nvSpPr>
        <p:spPr bwMode="auto">
          <a:xfrm>
            <a:off x="0" y="4543426"/>
            <a:ext cx="8643938" cy="600164"/>
          </a:xfrm>
          <a:prstGeom prst="rect">
            <a:avLst/>
          </a:prstGeom>
          <a:solidFill>
            <a:schemeClr val="bg1"/>
          </a:solidFill>
          <a:ln w="9525">
            <a:noFill/>
            <a:miter lim="800000"/>
            <a:headEnd/>
            <a:tailEnd/>
          </a:ln>
        </p:spPr>
        <p:txBody>
          <a:bodyPr>
            <a:spAutoFit/>
          </a:bodyPr>
          <a:lstStyle/>
          <a:p>
            <a:r>
              <a:rPr lang="zh-CN" altLang="en-US" sz="1100"/>
              <a:t>风险提示：国寿金如意两全保险（分红型）为分红保险，其红利分配是不确定的。</a:t>
            </a:r>
          </a:p>
          <a:p>
            <a:r>
              <a:rPr lang="zh-CN" altLang="en-US" sz="1100"/>
              <a:t>国寿金账户年金保险（万能型）（豪华版）为万能保险，结算利率超过最低保证利率的部分是不确定的。</a:t>
            </a:r>
            <a:endParaRPr lang="en-US" altLang="zh-CN" sz="1100"/>
          </a:p>
          <a:p>
            <a:r>
              <a:rPr lang="zh-CN" altLang="en-US" sz="1100"/>
              <a:t>本专题仅供内部学习使用，具体以国寿金如意两全保险（分红型）和国寿金如意年金保险（万能型</a:t>
            </a:r>
            <a:r>
              <a:rPr lang="en-US" altLang="zh-CN" sz="1100"/>
              <a:t>)(</a:t>
            </a:r>
            <a:r>
              <a:rPr lang="zh-CN" altLang="en-US" sz="1100"/>
              <a:t>豪华版</a:t>
            </a:r>
            <a:r>
              <a:rPr lang="en-US" altLang="zh-CN" sz="1100"/>
              <a:t>)</a:t>
            </a:r>
            <a:r>
              <a:rPr lang="zh-CN" altLang="en-US" sz="1100"/>
              <a:t>为准。</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0" y="160339"/>
            <a:ext cx="9144000" cy="1019175"/>
          </a:xfrm>
        </p:spPr>
        <p:txBody>
          <a:bodyPr>
            <a:normAutofit fontScale="90000"/>
          </a:bodyPr>
          <a:lstStyle/>
          <a:p>
            <a:pPr eaLnBrk="1" hangingPunct="1">
              <a:defRPr/>
            </a:pPr>
            <a:r>
              <a:rPr lang="zh-CN" altLang="en-US" sz="8000" dirty="0" smtClean="0">
                <a:ln w="11430"/>
                <a:solidFill>
                  <a:srgbClr val="FF0000"/>
                </a:solidFill>
                <a:effectLst>
                  <a:glow rad="101600">
                    <a:schemeClr val="accent1">
                      <a:satMod val="175000"/>
                      <a:alpha val="40000"/>
                    </a:schemeClr>
                  </a:glow>
                  <a:outerShdw blurRad="50800" dist="39000" dir="5460000" algn="tl">
                    <a:srgbClr val="000000">
                      <a:alpha val="38000"/>
                    </a:srgbClr>
                  </a:outerShdw>
                  <a:reflection blurRad="6350" stA="60000" endA="900" endPos="60000" dist="29997" dir="5400000" sy="-100000" algn="bl" rotWithShape="0"/>
                </a:effectLst>
                <a:latin typeface="华文隶书" pitchFamily="2" charset="-122"/>
                <a:ea typeface="华文隶书" pitchFamily="2" charset="-122"/>
                <a:cs typeface="+mn-cs"/>
              </a:rPr>
              <a:t>又到开门红</a:t>
            </a:r>
          </a:p>
        </p:txBody>
      </p:sp>
      <p:sp>
        <p:nvSpPr>
          <p:cNvPr id="116804" name="AutoShape 68"/>
          <p:cNvSpPr>
            <a:spLocks noChangeArrowheads="1"/>
          </p:cNvSpPr>
          <p:nvPr/>
        </p:nvSpPr>
        <p:spPr bwMode="auto">
          <a:xfrm rot="10443842" flipH="1">
            <a:off x="-904874" y="423863"/>
            <a:ext cx="8551863" cy="433070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13" y="9993"/>
                </a:moveTo>
                <a:cubicBezTo>
                  <a:pt x="15021" y="7751"/>
                  <a:pt x="13075" y="6116"/>
                  <a:pt x="10800" y="6116"/>
                </a:cubicBezTo>
                <a:cubicBezTo>
                  <a:pt x="9347" y="6115"/>
                  <a:pt x="7976" y="6790"/>
                  <a:pt x="7089" y="7941"/>
                </a:cubicBezTo>
                <a:lnTo>
                  <a:pt x="2245" y="4208"/>
                </a:lnTo>
                <a:cubicBezTo>
                  <a:pt x="4289" y="1554"/>
                  <a:pt x="7450" y="-1"/>
                  <a:pt x="10800" y="0"/>
                </a:cubicBezTo>
                <a:cubicBezTo>
                  <a:pt x="16046" y="0"/>
                  <a:pt x="20534" y="3770"/>
                  <a:pt x="21438" y="8939"/>
                </a:cubicBezTo>
                <a:lnTo>
                  <a:pt x="24098" y="8474"/>
                </a:lnTo>
                <a:lnTo>
                  <a:pt x="19418" y="15138"/>
                </a:lnTo>
                <a:lnTo>
                  <a:pt x="12754" y="10458"/>
                </a:lnTo>
                <a:lnTo>
                  <a:pt x="15413" y="9993"/>
                </a:lnTo>
                <a:close/>
              </a:path>
            </a:pathLst>
          </a:custGeom>
          <a:gradFill rotWithShape="0">
            <a:gsLst>
              <a:gs pos="0">
                <a:srgbClr val="4E7400"/>
              </a:gs>
              <a:gs pos="100000">
                <a:srgbClr val="669900"/>
              </a:gs>
            </a:gsLst>
            <a:lin ang="2700000" scaled="1"/>
          </a:gradFill>
          <a:ln w="9525">
            <a:noFill/>
            <a:miter lim="800000"/>
            <a:headEnd/>
            <a:tailEnd/>
          </a:ln>
        </p:spPr>
        <p:txBody>
          <a:bodyPr rot="10800000" wrap="none" anchor="ctr"/>
          <a:lstStyle/>
          <a:p>
            <a:endParaRPr lang="zh-CN" altLang="en-US"/>
          </a:p>
        </p:txBody>
      </p:sp>
      <p:sp>
        <p:nvSpPr>
          <p:cNvPr id="6148" name="Oval 70"/>
          <p:cNvSpPr>
            <a:spLocks noChangeArrowheads="1"/>
          </p:cNvSpPr>
          <p:nvPr/>
        </p:nvSpPr>
        <p:spPr bwMode="auto">
          <a:xfrm>
            <a:off x="5938839" y="3179764"/>
            <a:ext cx="1196975" cy="187325"/>
          </a:xfrm>
          <a:prstGeom prst="ellipse">
            <a:avLst/>
          </a:prstGeom>
          <a:gradFill rotWithShape="0">
            <a:gsLst>
              <a:gs pos="0">
                <a:srgbClr val="003000"/>
              </a:gs>
              <a:gs pos="100000">
                <a:srgbClr val="006600"/>
              </a:gs>
            </a:gsLst>
            <a:lin ang="2700000" scaled="1"/>
          </a:gradFill>
          <a:ln w="9525">
            <a:noFill/>
            <a:round/>
            <a:headEnd/>
            <a:tailEnd/>
          </a:ln>
        </p:spPr>
        <p:txBody>
          <a:bodyPr wrap="none" anchor="ctr"/>
          <a:lstStyle/>
          <a:p>
            <a:endParaRPr lang="zh-CN" altLang="en-US"/>
          </a:p>
        </p:txBody>
      </p:sp>
      <p:sp>
        <p:nvSpPr>
          <p:cNvPr id="6149" name="Oval 71"/>
          <p:cNvSpPr>
            <a:spLocks noChangeArrowheads="1"/>
          </p:cNvSpPr>
          <p:nvPr/>
        </p:nvSpPr>
        <p:spPr bwMode="auto">
          <a:xfrm>
            <a:off x="5816601" y="1928813"/>
            <a:ext cx="1541462" cy="1376362"/>
          </a:xfrm>
          <a:prstGeom prst="ellipse">
            <a:avLst/>
          </a:prstGeom>
          <a:gradFill rotWithShape="0">
            <a:gsLst>
              <a:gs pos="0">
                <a:srgbClr val="FF6600"/>
              </a:gs>
              <a:gs pos="100000">
                <a:srgbClr val="5C2500"/>
              </a:gs>
            </a:gsLst>
            <a:path path="rect">
              <a:fillToRect r="100000" b="100000"/>
            </a:path>
          </a:gradFill>
          <a:ln w="9525">
            <a:noFill/>
            <a:round/>
            <a:headEnd/>
            <a:tailEnd/>
          </a:ln>
        </p:spPr>
        <p:txBody>
          <a:bodyPr wrap="none" anchor="ctr"/>
          <a:lstStyle/>
          <a:p>
            <a:pPr algn="ctr" latinLnBrk="1"/>
            <a:r>
              <a:rPr kumimoji="1" lang="zh-CN" altLang="en-US" sz="2800" b="1">
                <a:solidFill>
                  <a:srgbClr val="FFFFFF"/>
                </a:solidFill>
                <a:latin typeface="微软雅黑" pitchFamily="34" charset="-122"/>
                <a:ea typeface="微软雅黑" pitchFamily="34" charset="-122"/>
              </a:rPr>
              <a:t>高收入</a:t>
            </a:r>
          </a:p>
        </p:txBody>
      </p:sp>
      <p:sp>
        <p:nvSpPr>
          <p:cNvPr id="6150" name="Oval 72"/>
          <p:cNvSpPr>
            <a:spLocks noChangeArrowheads="1"/>
          </p:cNvSpPr>
          <p:nvPr/>
        </p:nvSpPr>
        <p:spPr bwMode="auto">
          <a:xfrm>
            <a:off x="4740276" y="3998913"/>
            <a:ext cx="1198563" cy="188912"/>
          </a:xfrm>
          <a:prstGeom prst="ellipse">
            <a:avLst/>
          </a:prstGeom>
          <a:gradFill rotWithShape="0">
            <a:gsLst>
              <a:gs pos="0">
                <a:srgbClr val="003000"/>
              </a:gs>
              <a:gs pos="100000">
                <a:srgbClr val="006600"/>
              </a:gs>
            </a:gsLst>
            <a:lin ang="2700000" scaled="1"/>
          </a:gradFill>
          <a:ln w="9525">
            <a:noFill/>
            <a:round/>
            <a:headEnd/>
            <a:tailEnd/>
          </a:ln>
        </p:spPr>
        <p:txBody>
          <a:bodyPr wrap="none" anchor="ctr"/>
          <a:lstStyle/>
          <a:p>
            <a:endParaRPr lang="zh-CN" altLang="en-US"/>
          </a:p>
        </p:txBody>
      </p:sp>
      <p:sp>
        <p:nvSpPr>
          <p:cNvPr id="6151" name="Oval 73"/>
          <p:cNvSpPr>
            <a:spLocks noChangeArrowheads="1"/>
          </p:cNvSpPr>
          <p:nvPr/>
        </p:nvSpPr>
        <p:spPr bwMode="auto">
          <a:xfrm>
            <a:off x="4240214" y="2801938"/>
            <a:ext cx="1617662" cy="1377950"/>
          </a:xfrm>
          <a:prstGeom prst="ellipse">
            <a:avLst/>
          </a:prstGeom>
          <a:gradFill rotWithShape="0">
            <a:gsLst>
              <a:gs pos="0">
                <a:srgbClr val="33CC33"/>
              </a:gs>
              <a:gs pos="100000">
                <a:srgbClr val="124A12"/>
              </a:gs>
            </a:gsLst>
            <a:path path="rect">
              <a:fillToRect r="100000" b="100000"/>
            </a:path>
          </a:gradFill>
          <a:ln w="9525">
            <a:noFill/>
            <a:round/>
            <a:headEnd/>
            <a:tailEnd/>
          </a:ln>
        </p:spPr>
        <p:txBody>
          <a:bodyPr wrap="none" anchor="ctr"/>
          <a:lstStyle/>
          <a:p>
            <a:pPr algn="ctr" latinLnBrk="1"/>
            <a:r>
              <a:rPr kumimoji="1" lang="zh-CN" altLang="en-US" sz="2800" b="1">
                <a:solidFill>
                  <a:srgbClr val="FFFFFF"/>
                </a:solidFill>
                <a:latin typeface="微软雅黑" pitchFamily="34" charset="-122"/>
                <a:ea typeface="微软雅黑" pitchFamily="34" charset="-122"/>
              </a:rPr>
              <a:t>高荣誉</a:t>
            </a:r>
          </a:p>
        </p:txBody>
      </p:sp>
      <p:sp>
        <p:nvSpPr>
          <p:cNvPr id="6152" name="Oval 74"/>
          <p:cNvSpPr>
            <a:spLocks noChangeArrowheads="1"/>
          </p:cNvSpPr>
          <p:nvPr/>
        </p:nvSpPr>
        <p:spPr bwMode="auto">
          <a:xfrm>
            <a:off x="3035300" y="4329113"/>
            <a:ext cx="1196975" cy="188912"/>
          </a:xfrm>
          <a:prstGeom prst="ellipse">
            <a:avLst/>
          </a:prstGeom>
          <a:solidFill>
            <a:srgbClr val="006600"/>
          </a:solidFill>
          <a:ln w="9525">
            <a:noFill/>
            <a:round/>
            <a:headEnd/>
            <a:tailEnd/>
          </a:ln>
        </p:spPr>
        <p:txBody>
          <a:bodyPr wrap="none" anchor="ctr"/>
          <a:lstStyle/>
          <a:p>
            <a:endParaRPr lang="zh-CN" altLang="en-US"/>
          </a:p>
        </p:txBody>
      </p:sp>
      <p:sp>
        <p:nvSpPr>
          <p:cNvPr id="6153" name="Oval 75"/>
          <p:cNvSpPr>
            <a:spLocks noChangeArrowheads="1"/>
          </p:cNvSpPr>
          <p:nvPr/>
        </p:nvSpPr>
        <p:spPr bwMode="auto">
          <a:xfrm>
            <a:off x="2497139" y="3108326"/>
            <a:ext cx="1581150" cy="1374775"/>
          </a:xfrm>
          <a:prstGeom prst="ellipse">
            <a:avLst/>
          </a:prstGeom>
          <a:gradFill rotWithShape="0">
            <a:gsLst>
              <a:gs pos="0">
                <a:srgbClr val="FF9933"/>
              </a:gs>
              <a:gs pos="100000">
                <a:srgbClr val="5C3712"/>
              </a:gs>
            </a:gsLst>
            <a:path path="rect">
              <a:fillToRect r="100000" b="100000"/>
            </a:path>
          </a:gradFill>
          <a:ln w="9525">
            <a:noFill/>
            <a:round/>
            <a:headEnd/>
            <a:tailEnd/>
          </a:ln>
        </p:spPr>
        <p:txBody>
          <a:bodyPr wrap="none" anchor="ctr"/>
          <a:lstStyle/>
          <a:p>
            <a:pPr algn="ctr" latinLnBrk="1"/>
            <a:r>
              <a:rPr kumimoji="1" lang="zh-CN" altLang="en-US" sz="2800" b="1">
                <a:solidFill>
                  <a:srgbClr val="FFFFFF"/>
                </a:solidFill>
                <a:latin typeface="微软雅黑" pitchFamily="34" charset="-122"/>
                <a:ea typeface="微软雅黑" pitchFamily="34" charset="-122"/>
              </a:rPr>
              <a:t>高奖励</a:t>
            </a:r>
          </a:p>
        </p:txBody>
      </p:sp>
      <p:sp>
        <p:nvSpPr>
          <p:cNvPr id="6154" name="Oval 76"/>
          <p:cNvSpPr>
            <a:spLocks noChangeArrowheads="1"/>
          </p:cNvSpPr>
          <p:nvPr/>
        </p:nvSpPr>
        <p:spPr bwMode="auto">
          <a:xfrm>
            <a:off x="1417638" y="4294189"/>
            <a:ext cx="1196975" cy="187325"/>
          </a:xfrm>
          <a:prstGeom prst="ellipse">
            <a:avLst/>
          </a:prstGeom>
          <a:gradFill rotWithShape="0">
            <a:gsLst>
              <a:gs pos="0">
                <a:srgbClr val="003000"/>
              </a:gs>
              <a:gs pos="100000">
                <a:srgbClr val="006600"/>
              </a:gs>
            </a:gsLst>
            <a:lin ang="2700000" scaled="1"/>
          </a:gradFill>
          <a:ln w="9525">
            <a:noFill/>
            <a:round/>
            <a:headEnd/>
            <a:tailEnd/>
          </a:ln>
        </p:spPr>
        <p:txBody>
          <a:bodyPr wrap="none" anchor="ctr"/>
          <a:lstStyle/>
          <a:p>
            <a:endParaRPr lang="zh-CN" altLang="en-US"/>
          </a:p>
        </p:txBody>
      </p:sp>
      <p:sp>
        <p:nvSpPr>
          <p:cNvPr id="6155" name="Oval 77"/>
          <p:cNvSpPr>
            <a:spLocks noChangeArrowheads="1"/>
          </p:cNvSpPr>
          <p:nvPr/>
        </p:nvSpPr>
        <p:spPr bwMode="auto">
          <a:xfrm>
            <a:off x="788990" y="3054350"/>
            <a:ext cx="1609725" cy="1377950"/>
          </a:xfrm>
          <a:prstGeom prst="ellipse">
            <a:avLst/>
          </a:prstGeom>
          <a:gradFill rotWithShape="0">
            <a:gsLst>
              <a:gs pos="0">
                <a:srgbClr val="CC99FF"/>
              </a:gs>
              <a:gs pos="100000">
                <a:srgbClr val="4A375C"/>
              </a:gs>
            </a:gsLst>
            <a:path path="rect">
              <a:fillToRect r="100000" b="100000"/>
            </a:path>
          </a:gradFill>
          <a:ln w="9525">
            <a:noFill/>
            <a:round/>
            <a:headEnd/>
            <a:tailEnd/>
          </a:ln>
        </p:spPr>
        <p:txBody>
          <a:bodyPr wrap="none" anchor="ctr"/>
          <a:lstStyle/>
          <a:p>
            <a:pPr algn="ctr" latinLnBrk="1"/>
            <a:r>
              <a:rPr kumimoji="1" lang="zh-CN" altLang="en-US" sz="2800" b="1">
                <a:solidFill>
                  <a:srgbClr val="FFFFFF"/>
                </a:solidFill>
                <a:latin typeface="微软雅黑" pitchFamily="34" charset="-122"/>
                <a:ea typeface="微软雅黑" pitchFamily="34" charset="-122"/>
              </a:rPr>
              <a:t>新客户</a:t>
            </a:r>
          </a:p>
        </p:txBody>
      </p:sp>
      <p:sp>
        <p:nvSpPr>
          <p:cNvPr id="6156" name="Oval 78"/>
          <p:cNvSpPr>
            <a:spLocks noChangeArrowheads="1"/>
          </p:cNvSpPr>
          <p:nvPr/>
        </p:nvSpPr>
        <p:spPr bwMode="auto">
          <a:xfrm rot="-2675838">
            <a:off x="4213225" y="2928939"/>
            <a:ext cx="523875" cy="250825"/>
          </a:xfrm>
          <a:prstGeom prst="ellipse">
            <a:avLst/>
          </a:prstGeom>
          <a:gradFill rotWithShape="1">
            <a:gsLst>
              <a:gs pos="0">
                <a:srgbClr val="FFFFFF">
                  <a:alpha val="70000"/>
                </a:srgbClr>
              </a:gs>
              <a:gs pos="100000">
                <a:srgbClr val="767676">
                  <a:alpha val="0"/>
                </a:srgbClr>
              </a:gs>
            </a:gsLst>
            <a:path path="shape">
              <a:fillToRect l="50000" t="50000" r="50000" b="50000"/>
            </a:path>
          </a:gradFill>
          <a:ln w="9525" algn="ctr">
            <a:noFill/>
            <a:round/>
            <a:headEnd/>
            <a:tailEnd/>
          </a:ln>
        </p:spPr>
        <p:txBody>
          <a:bodyPr wrap="none" anchor="ctr"/>
          <a:lstStyle/>
          <a:p>
            <a:endParaRPr lang="zh-CN" altLang="en-US"/>
          </a:p>
        </p:txBody>
      </p:sp>
      <p:sp>
        <p:nvSpPr>
          <p:cNvPr id="6157" name="Oval 79"/>
          <p:cNvSpPr>
            <a:spLocks noChangeArrowheads="1"/>
          </p:cNvSpPr>
          <p:nvPr/>
        </p:nvSpPr>
        <p:spPr bwMode="auto">
          <a:xfrm rot="-2675838">
            <a:off x="5568950" y="2146300"/>
            <a:ext cx="522288" cy="252413"/>
          </a:xfrm>
          <a:prstGeom prst="ellipse">
            <a:avLst/>
          </a:prstGeom>
          <a:gradFill rotWithShape="1">
            <a:gsLst>
              <a:gs pos="0">
                <a:srgbClr val="FFFFFF">
                  <a:alpha val="70000"/>
                </a:srgbClr>
              </a:gs>
              <a:gs pos="100000">
                <a:srgbClr val="767676">
                  <a:alpha val="0"/>
                </a:srgbClr>
              </a:gs>
            </a:gsLst>
            <a:path path="shape">
              <a:fillToRect l="50000" t="50000" r="50000" b="50000"/>
            </a:path>
          </a:gradFill>
          <a:ln w="9525" algn="ctr">
            <a:noFill/>
            <a:round/>
            <a:headEnd/>
            <a:tailEnd/>
          </a:ln>
        </p:spPr>
        <p:txBody>
          <a:bodyPr wrap="none" anchor="ctr"/>
          <a:lstStyle/>
          <a:p>
            <a:endParaRPr lang="zh-CN" altLang="en-US"/>
          </a:p>
        </p:txBody>
      </p:sp>
      <p:sp>
        <p:nvSpPr>
          <p:cNvPr id="6158" name="Oval 80"/>
          <p:cNvSpPr>
            <a:spLocks noChangeArrowheads="1"/>
          </p:cNvSpPr>
          <p:nvPr/>
        </p:nvSpPr>
        <p:spPr bwMode="auto">
          <a:xfrm rot="-2675838">
            <a:off x="2614613" y="3233739"/>
            <a:ext cx="523875" cy="250825"/>
          </a:xfrm>
          <a:prstGeom prst="ellipse">
            <a:avLst/>
          </a:prstGeom>
          <a:gradFill rotWithShape="1">
            <a:gsLst>
              <a:gs pos="0">
                <a:srgbClr val="FFFFFF">
                  <a:alpha val="70000"/>
                </a:srgbClr>
              </a:gs>
              <a:gs pos="100000">
                <a:srgbClr val="767676">
                  <a:alpha val="0"/>
                </a:srgbClr>
              </a:gs>
            </a:gsLst>
            <a:path path="shape">
              <a:fillToRect l="50000" t="50000" r="50000" b="50000"/>
            </a:path>
          </a:gradFill>
          <a:ln w="9525" algn="ctr">
            <a:noFill/>
            <a:round/>
            <a:headEnd/>
            <a:tailEnd/>
          </a:ln>
        </p:spPr>
        <p:txBody>
          <a:bodyPr wrap="none" anchor="ctr"/>
          <a:lstStyle/>
          <a:p>
            <a:endParaRPr lang="zh-CN" altLang="en-US"/>
          </a:p>
        </p:txBody>
      </p:sp>
      <p:sp>
        <p:nvSpPr>
          <p:cNvPr id="6159" name="Oval 81"/>
          <p:cNvSpPr>
            <a:spLocks noChangeArrowheads="1"/>
          </p:cNvSpPr>
          <p:nvPr/>
        </p:nvSpPr>
        <p:spPr bwMode="auto">
          <a:xfrm rot="-2675838">
            <a:off x="858839" y="3216275"/>
            <a:ext cx="522287" cy="249238"/>
          </a:xfrm>
          <a:prstGeom prst="ellipse">
            <a:avLst/>
          </a:prstGeom>
          <a:gradFill rotWithShape="1">
            <a:gsLst>
              <a:gs pos="0">
                <a:srgbClr val="FFFFFF">
                  <a:alpha val="70000"/>
                </a:srgbClr>
              </a:gs>
              <a:gs pos="100000">
                <a:srgbClr val="767676">
                  <a:alpha val="0"/>
                </a:srgbClr>
              </a:gs>
            </a:gsLst>
            <a:path path="shape">
              <a:fillToRect l="50000" t="50000" r="50000" b="50000"/>
            </a:path>
          </a:gradFill>
          <a:ln w="9525" algn="ctr">
            <a:noFill/>
            <a:round/>
            <a:headEnd/>
            <a:tailEnd/>
          </a:ln>
        </p:spPr>
        <p:txBody>
          <a:bodyPr wrap="none" anchor="ctr"/>
          <a:lstStyle/>
          <a:p>
            <a:endParaRPr lang="zh-CN" altLang="en-US"/>
          </a:p>
        </p:txBody>
      </p:sp>
      <p:pic>
        <p:nvPicPr>
          <p:cNvPr id="62466" name="Picture 2" descr="C:\Documents and Settings\Administrator\桌面\04140234q64.jpg"/>
          <p:cNvPicPr>
            <a:picLocks noChangeAspect="1" noChangeArrowheads="1"/>
          </p:cNvPicPr>
          <p:nvPr/>
        </p:nvPicPr>
        <p:blipFill>
          <a:blip r:embed="rId3" cstate="email"/>
          <a:srcRect/>
          <a:stretch>
            <a:fillRect/>
          </a:stretch>
        </p:blipFill>
        <p:spPr bwMode="auto">
          <a:xfrm>
            <a:off x="500033" y="1125132"/>
            <a:ext cx="4071967" cy="2025862"/>
          </a:xfrm>
          <a:prstGeom prst="ellipse">
            <a:avLst/>
          </a:prstGeom>
          <a:ln>
            <a:noFill/>
          </a:ln>
          <a:effectLst>
            <a:softEdge rad="112500"/>
          </a:effectLst>
        </p:spPr>
      </p:pic>
      <p:sp>
        <p:nvSpPr>
          <p:cNvPr id="6161" name="Text Box 8"/>
          <p:cNvSpPr txBox="1">
            <a:spLocks noChangeArrowheads="1"/>
          </p:cNvSpPr>
          <p:nvPr/>
        </p:nvSpPr>
        <p:spPr bwMode="auto">
          <a:xfrm rot="-332231">
            <a:off x="1801814" y="4183569"/>
            <a:ext cx="5308601" cy="584775"/>
          </a:xfrm>
          <a:prstGeom prst="rect">
            <a:avLst/>
          </a:prstGeom>
          <a:solidFill>
            <a:srgbClr val="FFFF00"/>
          </a:solidFill>
          <a:ln w="76200">
            <a:solidFill>
              <a:srgbClr val="FF0000"/>
            </a:solidFill>
            <a:miter lim="800000"/>
            <a:headEnd/>
            <a:tailEnd/>
          </a:ln>
        </p:spPr>
        <p:txBody>
          <a:bodyPr>
            <a:spAutoFit/>
          </a:bodyPr>
          <a:lstStyle/>
          <a:p>
            <a:pPr algn="ctr">
              <a:spcBef>
                <a:spcPct val="50000"/>
              </a:spcBef>
            </a:pPr>
            <a:r>
              <a:rPr lang="zh-CN" altLang="en-US" sz="3200" b="1">
                <a:solidFill>
                  <a:srgbClr val="FF0000"/>
                </a:solidFill>
                <a:ea typeface="微软雅黑" pitchFamily="34" charset="-122"/>
              </a:rPr>
              <a:t>期盼一年赚大钱的好机会！</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6804"/>
                                        </p:tgtEl>
                                        <p:attrNameLst>
                                          <p:attrName>style.visibility</p:attrName>
                                        </p:attrNameLst>
                                      </p:cBhvr>
                                      <p:to>
                                        <p:strVal val="visible"/>
                                      </p:to>
                                    </p:set>
                                    <p:animEffect transition="in" filter="wipe(left)">
                                      <p:cBhvr>
                                        <p:cTn id="7" dur="500"/>
                                        <p:tgtEl>
                                          <p:spTgt spid="11680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2466"/>
                                        </p:tgtEl>
                                        <p:attrNameLst>
                                          <p:attrName>style.visibility</p:attrName>
                                        </p:attrNameLst>
                                      </p:cBhvr>
                                      <p:to>
                                        <p:strVal val="visible"/>
                                      </p:to>
                                    </p:set>
                                    <p:animEffect transition="in" filter="blinds(horizontal)">
                                      <p:cBhvr>
                                        <p:cTn id="12" dur="1000"/>
                                        <p:tgtEl>
                                          <p:spTgt spid="624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80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www.ditu-map.com/images/china01.gif"/>
          <p:cNvPicPr>
            <a:picLocks noChangeAspect="1" noChangeArrowheads="1"/>
          </p:cNvPicPr>
          <p:nvPr/>
        </p:nvPicPr>
        <p:blipFill>
          <a:blip r:embed="rId2"/>
          <a:srcRect/>
          <a:stretch>
            <a:fillRect/>
          </a:stretch>
        </p:blipFill>
        <p:spPr bwMode="auto">
          <a:xfrm>
            <a:off x="0" y="-125413"/>
            <a:ext cx="9144000" cy="5232401"/>
          </a:xfrm>
          <a:prstGeom prst="rect">
            <a:avLst/>
          </a:prstGeom>
          <a:noFill/>
          <a:ln w="9525">
            <a:noFill/>
            <a:miter lim="800000"/>
            <a:headEnd/>
            <a:tailEnd/>
          </a:ln>
        </p:spPr>
      </p:pic>
      <p:sp>
        <p:nvSpPr>
          <p:cNvPr id="6" name="圆角矩形标注 5"/>
          <p:cNvSpPr/>
          <p:nvPr/>
        </p:nvSpPr>
        <p:spPr bwMode="auto">
          <a:xfrm>
            <a:off x="3962400" y="3600450"/>
            <a:ext cx="1828800" cy="742950"/>
          </a:xfrm>
          <a:prstGeom prst="wedgeRoundRectCallout">
            <a:avLst>
              <a:gd name="adj1" fmla="val 126737"/>
              <a:gd name="adj2" fmla="val -80034"/>
              <a:gd name="adj3" fmla="val 16667"/>
            </a:avLst>
          </a:prstGeom>
          <a:solidFill>
            <a:srgbClr val="CC0000"/>
          </a:solidFill>
          <a:ln w="9525" cap="flat" cmpd="sng" algn="ctr">
            <a:noFill/>
            <a:prstDash val="solid"/>
            <a:round/>
            <a:headEnd type="none" w="med" len="med"/>
            <a:tailEnd type="none" w="med" len="med"/>
          </a:ln>
          <a:effectLst/>
          <a:scene3d>
            <a:camera prst="orthographicFront"/>
            <a:lightRig rig="threePt" dir="t"/>
          </a:scene3d>
          <a:sp3d>
            <a:bevelT/>
          </a:sp3d>
        </p:spPr>
        <p:txBody>
          <a:bodyPr wrap="none" anchor="ctr"/>
          <a:lstStyle/>
          <a:p>
            <a:pPr algn="ctr">
              <a:defRPr/>
            </a:pPr>
            <a:r>
              <a:rPr lang="zh-CN" altLang="en-US" sz="2400" dirty="0">
                <a:solidFill>
                  <a:schemeClr val="bg1"/>
                </a:solidFill>
                <a:latin typeface="华文琥珀" pitchFamily="2" charset="-122"/>
                <a:ea typeface="华文琥珀" pitchFamily="2" charset="-122"/>
              </a:rPr>
              <a:t>浙江省</a:t>
            </a:r>
            <a:r>
              <a:rPr lang="en-US" altLang="zh-CN" sz="2400" dirty="0">
                <a:solidFill>
                  <a:schemeClr val="bg1"/>
                </a:solidFill>
                <a:latin typeface="华文琥珀" pitchFamily="2" charset="-122"/>
                <a:ea typeface="华文琥珀" pitchFamily="2" charset="-122"/>
              </a:rPr>
              <a:t>30</a:t>
            </a:r>
            <a:r>
              <a:rPr lang="zh-CN" altLang="en-US" sz="2400" dirty="0">
                <a:solidFill>
                  <a:schemeClr val="bg1"/>
                </a:solidFill>
                <a:latin typeface="华文琥珀" pitchFamily="2" charset="-122"/>
                <a:ea typeface="华文琥珀" pitchFamily="2" charset="-122"/>
              </a:rPr>
              <a:t>天</a:t>
            </a:r>
            <a:endParaRPr lang="en-US" altLang="zh-CN" sz="2400" dirty="0">
              <a:solidFill>
                <a:schemeClr val="bg1"/>
              </a:solidFill>
              <a:latin typeface="华文琥珀" pitchFamily="2" charset="-122"/>
              <a:ea typeface="华文琥珀" pitchFamily="2" charset="-122"/>
            </a:endParaRPr>
          </a:p>
          <a:p>
            <a:pPr algn="ctr">
              <a:defRPr/>
            </a:pPr>
            <a:r>
              <a:rPr lang="zh-CN" altLang="en-US" sz="2400" dirty="0">
                <a:solidFill>
                  <a:srgbClr val="FFFF00"/>
                </a:solidFill>
                <a:latin typeface="华文琥珀" pitchFamily="2" charset="-122"/>
                <a:ea typeface="华文琥珀" pitchFamily="2" charset="-122"/>
              </a:rPr>
              <a:t>十年期</a:t>
            </a:r>
            <a:r>
              <a:rPr lang="en-US" altLang="zh-CN" sz="2400" dirty="0">
                <a:solidFill>
                  <a:srgbClr val="FFFF00"/>
                </a:solidFill>
                <a:latin typeface="华文琥珀" pitchFamily="2" charset="-122"/>
                <a:ea typeface="华文琥珀" pitchFamily="2" charset="-122"/>
              </a:rPr>
              <a:t>5.1</a:t>
            </a:r>
            <a:r>
              <a:rPr lang="zh-CN" altLang="en-US" sz="2400" dirty="0">
                <a:solidFill>
                  <a:srgbClr val="FFFF00"/>
                </a:solidFill>
                <a:latin typeface="华文琥珀" pitchFamily="2" charset="-122"/>
                <a:ea typeface="华文琥珀" pitchFamily="2" charset="-122"/>
              </a:rPr>
              <a:t>亿</a:t>
            </a:r>
          </a:p>
        </p:txBody>
      </p:sp>
      <p:sp>
        <p:nvSpPr>
          <p:cNvPr id="7174" name="WordArt 152"/>
          <p:cNvSpPr>
            <a:spLocks noChangeArrowheads="1" noChangeShapeType="1" noTextEdit="1"/>
          </p:cNvSpPr>
          <p:nvPr/>
        </p:nvSpPr>
        <p:spPr bwMode="auto">
          <a:xfrm>
            <a:off x="428626" y="214314"/>
            <a:ext cx="4429125" cy="642937"/>
          </a:xfrm>
          <a:prstGeom prst="rect">
            <a:avLst/>
          </a:prstGeom>
        </p:spPr>
        <p:txBody>
          <a:bodyPr wrap="none" fromWordArt="1">
            <a:prstTxWarp prst="textPlain">
              <a:avLst>
                <a:gd name="adj" fmla="val 50000"/>
              </a:avLst>
            </a:prstTxWarp>
          </a:bodyPr>
          <a:lstStyle/>
          <a:p>
            <a:r>
              <a:rPr lang="zh-CN" altLang="en-US" sz="3600" kern="10">
                <a:ln w="9525">
                  <a:solidFill>
                    <a:srgbClr val="FF0000"/>
                  </a:solidFill>
                  <a:round/>
                  <a:headEnd/>
                  <a:tailEnd/>
                </a:ln>
                <a:gradFill rotWithShape="1">
                  <a:gsLst>
                    <a:gs pos="0">
                      <a:srgbClr val="FFFF00"/>
                    </a:gs>
                    <a:gs pos="100000">
                      <a:srgbClr val="FF9933"/>
                    </a:gs>
                  </a:gsLst>
                  <a:path path="rect">
                    <a:fillToRect l="50000" t="50000" r="50000" b="50000"/>
                  </a:path>
                </a:gradFill>
                <a:effectLst>
                  <a:outerShdw dist="35921" dir="2700000" algn="ctr" rotWithShape="0">
                    <a:srgbClr val="C0C0C0">
                      <a:alpha val="78000"/>
                    </a:srgbClr>
                  </a:outerShdw>
                </a:effectLst>
                <a:latin typeface="华文琥珀"/>
                <a:ea typeface="华文琥珀"/>
              </a:rPr>
              <a:t>保单升级    全国热销</a:t>
            </a:r>
          </a:p>
        </p:txBody>
      </p:sp>
      <p:sp>
        <p:nvSpPr>
          <p:cNvPr id="8" name="圆角矩形标注 7"/>
          <p:cNvSpPr/>
          <p:nvPr/>
        </p:nvSpPr>
        <p:spPr bwMode="auto">
          <a:xfrm>
            <a:off x="3352801" y="1714500"/>
            <a:ext cx="2057400" cy="742950"/>
          </a:xfrm>
          <a:prstGeom prst="wedgeRoundRectCallout">
            <a:avLst>
              <a:gd name="adj1" fmla="val 126304"/>
              <a:gd name="adj2" fmla="val 94010"/>
              <a:gd name="adj3" fmla="val 16667"/>
            </a:avLst>
          </a:prstGeom>
          <a:solidFill>
            <a:srgbClr val="CC0000"/>
          </a:solidFill>
          <a:ln w="9525" cap="flat" cmpd="sng" algn="ctr">
            <a:noFill/>
            <a:prstDash val="solid"/>
            <a:round/>
            <a:headEnd type="none" w="med" len="med"/>
            <a:tailEnd type="none" w="med" len="med"/>
          </a:ln>
          <a:effectLst/>
          <a:scene3d>
            <a:camera prst="orthographicFront"/>
            <a:lightRig rig="threePt" dir="t"/>
          </a:scene3d>
          <a:sp3d>
            <a:bevelT/>
          </a:sp3d>
        </p:spPr>
        <p:txBody>
          <a:bodyPr wrap="none" anchor="ctr"/>
          <a:lstStyle/>
          <a:p>
            <a:pPr algn="ctr">
              <a:defRPr/>
            </a:pPr>
            <a:r>
              <a:rPr lang="zh-CN" altLang="en-US" sz="2400" dirty="0">
                <a:solidFill>
                  <a:schemeClr val="bg1"/>
                </a:solidFill>
                <a:latin typeface="华文琥珀" pitchFamily="2" charset="-122"/>
                <a:ea typeface="华文琥珀" pitchFamily="2" charset="-122"/>
              </a:rPr>
              <a:t>江苏省</a:t>
            </a:r>
            <a:r>
              <a:rPr lang="en-US" altLang="zh-CN" sz="2400" dirty="0">
                <a:solidFill>
                  <a:schemeClr val="bg1"/>
                </a:solidFill>
                <a:latin typeface="华文琥珀" pitchFamily="2" charset="-122"/>
                <a:ea typeface="华文琥珀" pitchFamily="2" charset="-122"/>
              </a:rPr>
              <a:t>20</a:t>
            </a:r>
            <a:r>
              <a:rPr lang="zh-CN" altLang="en-US" sz="2400" dirty="0">
                <a:solidFill>
                  <a:schemeClr val="bg1"/>
                </a:solidFill>
                <a:latin typeface="华文琥珀" pitchFamily="2" charset="-122"/>
                <a:ea typeface="华文琥珀" pitchFamily="2" charset="-122"/>
              </a:rPr>
              <a:t>天</a:t>
            </a:r>
            <a:endParaRPr lang="en-US" altLang="zh-CN" sz="2400" dirty="0">
              <a:solidFill>
                <a:schemeClr val="bg1"/>
              </a:solidFill>
              <a:latin typeface="华文琥珀" pitchFamily="2" charset="-122"/>
              <a:ea typeface="华文琥珀" pitchFamily="2" charset="-122"/>
            </a:endParaRPr>
          </a:p>
          <a:p>
            <a:pPr algn="ctr">
              <a:defRPr/>
            </a:pPr>
            <a:r>
              <a:rPr lang="zh-CN" altLang="en-US" sz="2400" dirty="0">
                <a:solidFill>
                  <a:srgbClr val="FFFF00"/>
                </a:solidFill>
                <a:latin typeface="华文琥珀" pitchFamily="2" charset="-122"/>
                <a:ea typeface="华文琥珀" pitchFamily="2" charset="-122"/>
              </a:rPr>
              <a:t>十年期</a:t>
            </a:r>
            <a:r>
              <a:rPr lang="en-US" altLang="zh-CN" sz="2400" dirty="0">
                <a:solidFill>
                  <a:srgbClr val="FFFF00"/>
                </a:solidFill>
                <a:latin typeface="华文琥珀" pitchFamily="2" charset="-122"/>
                <a:ea typeface="华文琥珀" pitchFamily="2" charset="-122"/>
              </a:rPr>
              <a:t>4.5</a:t>
            </a:r>
            <a:r>
              <a:rPr lang="zh-CN" altLang="en-US" sz="2400" dirty="0">
                <a:solidFill>
                  <a:srgbClr val="FFFF00"/>
                </a:solidFill>
                <a:latin typeface="华文琥珀" pitchFamily="2" charset="-122"/>
                <a:ea typeface="华文琥珀" pitchFamily="2" charset="-122"/>
              </a:rPr>
              <a:t>亿</a:t>
            </a:r>
          </a:p>
        </p:txBody>
      </p:sp>
      <p:sp>
        <p:nvSpPr>
          <p:cNvPr id="9" name="圆角矩形标注 8"/>
          <p:cNvSpPr/>
          <p:nvPr/>
        </p:nvSpPr>
        <p:spPr bwMode="auto">
          <a:xfrm>
            <a:off x="7143769" y="3429006"/>
            <a:ext cx="2000232" cy="685794"/>
          </a:xfrm>
          <a:prstGeom prst="wedgeRoundRectCallout">
            <a:avLst>
              <a:gd name="adj1" fmla="val -65629"/>
              <a:gd name="adj2" fmla="val 31165"/>
              <a:gd name="adj3" fmla="val 16667"/>
            </a:avLst>
          </a:prstGeom>
          <a:solidFill>
            <a:srgbClr val="CC0000"/>
          </a:solidFill>
          <a:ln w="9525" cap="flat" cmpd="sng" algn="ctr">
            <a:noFill/>
            <a:prstDash val="solid"/>
            <a:round/>
            <a:headEnd type="none" w="med" len="med"/>
            <a:tailEnd type="none" w="med" len="med"/>
          </a:ln>
          <a:effectLst/>
          <a:scene3d>
            <a:camera prst="orthographicFront"/>
            <a:lightRig rig="threePt" dir="t"/>
          </a:scene3d>
          <a:sp3d>
            <a:bevelT/>
          </a:sp3d>
        </p:spPr>
        <p:txBody>
          <a:bodyPr wrap="none" anchor="ctr"/>
          <a:lstStyle/>
          <a:p>
            <a:pPr algn="ctr">
              <a:defRPr/>
            </a:pPr>
            <a:r>
              <a:rPr lang="zh-CN" altLang="en-US" sz="2400" dirty="0">
                <a:solidFill>
                  <a:schemeClr val="bg1"/>
                </a:solidFill>
                <a:latin typeface="华文琥珀" pitchFamily="2" charset="-122"/>
                <a:ea typeface="华文琥珀" pitchFamily="2" charset="-122"/>
              </a:rPr>
              <a:t>福建省</a:t>
            </a:r>
            <a:r>
              <a:rPr lang="en-US" altLang="zh-CN" sz="2400" dirty="0">
                <a:solidFill>
                  <a:schemeClr val="bg1"/>
                </a:solidFill>
                <a:latin typeface="华文琥珀" pitchFamily="2" charset="-122"/>
                <a:ea typeface="华文琥珀" pitchFamily="2" charset="-122"/>
              </a:rPr>
              <a:t>30</a:t>
            </a:r>
            <a:r>
              <a:rPr lang="zh-CN" altLang="en-US" sz="2400" dirty="0">
                <a:solidFill>
                  <a:schemeClr val="bg1"/>
                </a:solidFill>
                <a:latin typeface="华文琥珀" pitchFamily="2" charset="-122"/>
                <a:ea typeface="华文琥珀" pitchFamily="2" charset="-122"/>
              </a:rPr>
              <a:t>天</a:t>
            </a:r>
            <a:endParaRPr lang="en-US" altLang="zh-CN" sz="2400" dirty="0">
              <a:solidFill>
                <a:schemeClr val="bg1"/>
              </a:solidFill>
              <a:latin typeface="华文琥珀" pitchFamily="2" charset="-122"/>
              <a:ea typeface="华文琥珀" pitchFamily="2" charset="-122"/>
            </a:endParaRPr>
          </a:p>
          <a:p>
            <a:pPr algn="ctr">
              <a:defRPr/>
            </a:pPr>
            <a:r>
              <a:rPr lang="zh-CN" altLang="en-US" sz="2400" dirty="0">
                <a:solidFill>
                  <a:srgbClr val="FFFF00"/>
                </a:solidFill>
                <a:latin typeface="华文琥珀" pitchFamily="2" charset="-122"/>
                <a:ea typeface="华文琥珀" pitchFamily="2" charset="-122"/>
              </a:rPr>
              <a:t>十年期</a:t>
            </a:r>
            <a:r>
              <a:rPr lang="en-US" altLang="zh-CN" sz="2400" dirty="0">
                <a:solidFill>
                  <a:srgbClr val="FFFF00"/>
                </a:solidFill>
                <a:latin typeface="华文琥珀" pitchFamily="2" charset="-122"/>
                <a:ea typeface="华文琥珀" pitchFamily="2" charset="-122"/>
              </a:rPr>
              <a:t>3.8</a:t>
            </a:r>
            <a:r>
              <a:rPr lang="zh-CN" altLang="en-US" sz="2400" dirty="0">
                <a:solidFill>
                  <a:srgbClr val="FFFF00"/>
                </a:solidFill>
                <a:latin typeface="华文琥珀" pitchFamily="2" charset="-122"/>
                <a:ea typeface="华文琥珀" pitchFamily="2" charset="-122"/>
              </a:rPr>
              <a:t>亿</a:t>
            </a:r>
          </a:p>
        </p:txBody>
      </p:sp>
      <p:sp>
        <p:nvSpPr>
          <p:cNvPr id="10" name="圆角矩形标注 9"/>
          <p:cNvSpPr/>
          <p:nvPr/>
        </p:nvSpPr>
        <p:spPr bwMode="auto">
          <a:xfrm>
            <a:off x="2057400" y="2628901"/>
            <a:ext cx="1828800" cy="742950"/>
          </a:xfrm>
          <a:prstGeom prst="wedgeRoundRectCallout">
            <a:avLst>
              <a:gd name="adj1" fmla="val 207891"/>
              <a:gd name="adj2" fmla="val 22530"/>
              <a:gd name="adj3" fmla="val 16667"/>
            </a:avLst>
          </a:prstGeom>
          <a:solidFill>
            <a:srgbClr val="CC0000"/>
          </a:solidFill>
          <a:ln w="9525" cap="flat" cmpd="sng" algn="ctr">
            <a:noFill/>
            <a:prstDash val="solid"/>
            <a:round/>
            <a:headEnd type="none" w="med" len="med"/>
            <a:tailEnd type="none" w="med" len="med"/>
          </a:ln>
          <a:effectLst/>
          <a:scene3d>
            <a:camera prst="orthographicFront"/>
            <a:lightRig rig="threePt" dir="t"/>
          </a:scene3d>
          <a:sp3d>
            <a:bevelT/>
          </a:sp3d>
        </p:spPr>
        <p:txBody>
          <a:bodyPr wrap="none" anchor="ctr"/>
          <a:lstStyle/>
          <a:p>
            <a:pPr algn="ctr">
              <a:defRPr/>
            </a:pPr>
            <a:r>
              <a:rPr lang="zh-CN" altLang="en-US" sz="2400" dirty="0">
                <a:solidFill>
                  <a:schemeClr val="bg1"/>
                </a:solidFill>
                <a:latin typeface="华文琥珀" pitchFamily="2" charset="-122"/>
                <a:ea typeface="华文琥珀" pitchFamily="2" charset="-122"/>
              </a:rPr>
              <a:t>安徽省</a:t>
            </a:r>
            <a:r>
              <a:rPr lang="en-US" altLang="zh-CN" sz="2400" dirty="0">
                <a:solidFill>
                  <a:schemeClr val="bg1"/>
                </a:solidFill>
                <a:latin typeface="华文琥珀" pitchFamily="2" charset="-122"/>
                <a:ea typeface="华文琥珀" pitchFamily="2" charset="-122"/>
              </a:rPr>
              <a:t>23</a:t>
            </a:r>
            <a:r>
              <a:rPr lang="zh-CN" altLang="en-US" sz="2400" dirty="0">
                <a:solidFill>
                  <a:schemeClr val="bg1"/>
                </a:solidFill>
                <a:latin typeface="华文琥珀" pitchFamily="2" charset="-122"/>
                <a:ea typeface="华文琥珀" pitchFamily="2" charset="-122"/>
              </a:rPr>
              <a:t>天</a:t>
            </a:r>
            <a:endParaRPr lang="en-US" altLang="zh-CN" sz="2400" dirty="0">
              <a:solidFill>
                <a:schemeClr val="bg1"/>
              </a:solidFill>
              <a:latin typeface="华文琥珀" pitchFamily="2" charset="-122"/>
              <a:ea typeface="华文琥珀" pitchFamily="2" charset="-122"/>
            </a:endParaRPr>
          </a:p>
          <a:p>
            <a:pPr algn="ctr">
              <a:defRPr/>
            </a:pPr>
            <a:r>
              <a:rPr lang="zh-CN" altLang="en-US" sz="2400" dirty="0">
                <a:solidFill>
                  <a:srgbClr val="FFFF00"/>
                </a:solidFill>
                <a:latin typeface="华文琥珀" pitchFamily="2" charset="-122"/>
                <a:ea typeface="华文琥珀" pitchFamily="2" charset="-122"/>
              </a:rPr>
              <a:t>十年期</a:t>
            </a:r>
            <a:r>
              <a:rPr lang="en-US" altLang="zh-CN" sz="2400" dirty="0">
                <a:solidFill>
                  <a:srgbClr val="FFFF00"/>
                </a:solidFill>
                <a:latin typeface="华文琥珀" pitchFamily="2" charset="-122"/>
                <a:ea typeface="华文琥珀" pitchFamily="2" charset="-122"/>
              </a:rPr>
              <a:t>3</a:t>
            </a:r>
            <a:r>
              <a:rPr lang="zh-CN" altLang="en-US" sz="2400" dirty="0">
                <a:solidFill>
                  <a:srgbClr val="FFFF00"/>
                </a:solidFill>
                <a:latin typeface="华文琥珀" pitchFamily="2" charset="-122"/>
                <a:ea typeface="华文琥珀" pitchFamily="2" charset="-122"/>
              </a:rPr>
              <a:t>亿</a:t>
            </a:r>
          </a:p>
        </p:txBody>
      </p:sp>
      <p:sp>
        <p:nvSpPr>
          <p:cNvPr id="11" name="圆角矩形标注 10"/>
          <p:cNvSpPr/>
          <p:nvPr/>
        </p:nvSpPr>
        <p:spPr bwMode="auto">
          <a:xfrm>
            <a:off x="7010401" y="1143000"/>
            <a:ext cx="2057400" cy="742950"/>
          </a:xfrm>
          <a:prstGeom prst="wedgeRoundRectCallout">
            <a:avLst>
              <a:gd name="adj1" fmla="val -81388"/>
              <a:gd name="adj2" fmla="val 90341"/>
              <a:gd name="adj3" fmla="val 16667"/>
            </a:avLst>
          </a:prstGeom>
          <a:solidFill>
            <a:srgbClr val="CC0000"/>
          </a:solidFill>
          <a:ln w="9525" cap="flat" cmpd="sng" algn="ctr">
            <a:noFill/>
            <a:prstDash val="solid"/>
            <a:round/>
            <a:headEnd type="none" w="med" len="med"/>
            <a:tailEnd type="none" w="med" len="med"/>
          </a:ln>
          <a:effectLst/>
          <a:scene3d>
            <a:camera prst="orthographicFront"/>
            <a:lightRig rig="threePt" dir="t"/>
          </a:scene3d>
          <a:sp3d>
            <a:bevelT/>
          </a:sp3d>
        </p:spPr>
        <p:txBody>
          <a:bodyPr wrap="none" anchor="ctr"/>
          <a:lstStyle/>
          <a:p>
            <a:pPr algn="ctr">
              <a:defRPr/>
            </a:pPr>
            <a:r>
              <a:rPr lang="zh-CN" altLang="en-US" sz="2400" dirty="0">
                <a:solidFill>
                  <a:schemeClr val="bg1"/>
                </a:solidFill>
                <a:latin typeface="华文琥珀" pitchFamily="2" charset="-122"/>
                <a:ea typeface="华文琥珀" pitchFamily="2" charset="-122"/>
              </a:rPr>
              <a:t>河北省</a:t>
            </a:r>
            <a:r>
              <a:rPr lang="en-US" altLang="zh-CN" sz="2400" dirty="0">
                <a:solidFill>
                  <a:schemeClr val="bg1"/>
                </a:solidFill>
                <a:latin typeface="华文琥珀" pitchFamily="2" charset="-122"/>
                <a:ea typeface="华文琥珀" pitchFamily="2" charset="-122"/>
              </a:rPr>
              <a:t>13</a:t>
            </a:r>
            <a:r>
              <a:rPr lang="zh-CN" altLang="en-US" sz="2400" dirty="0">
                <a:solidFill>
                  <a:schemeClr val="bg1"/>
                </a:solidFill>
                <a:latin typeface="华文琥珀" pitchFamily="2" charset="-122"/>
                <a:ea typeface="华文琥珀" pitchFamily="2" charset="-122"/>
              </a:rPr>
              <a:t>天</a:t>
            </a:r>
            <a:endParaRPr lang="en-US" altLang="zh-CN" sz="2400" dirty="0">
              <a:solidFill>
                <a:schemeClr val="bg1"/>
              </a:solidFill>
              <a:latin typeface="华文琥珀" pitchFamily="2" charset="-122"/>
              <a:ea typeface="华文琥珀" pitchFamily="2" charset="-122"/>
            </a:endParaRPr>
          </a:p>
          <a:p>
            <a:pPr algn="ctr">
              <a:defRPr/>
            </a:pPr>
            <a:r>
              <a:rPr lang="zh-CN" altLang="en-US" sz="2400" dirty="0">
                <a:solidFill>
                  <a:srgbClr val="FFFF00"/>
                </a:solidFill>
                <a:latin typeface="华文琥珀" pitchFamily="2" charset="-122"/>
                <a:ea typeface="华文琥珀" pitchFamily="2" charset="-122"/>
              </a:rPr>
              <a:t>十年期</a:t>
            </a:r>
            <a:r>
              <a:rPr lang="en-US" altLang="zh-CN" sz="2400" dirty="0">
                <a:solidFill>
                  <a:srgbClr val="FFFF00"/>
                </a:solidFill>
                <a:latin typeface="华文琥珀" pitchFamily="2" charset="-122"/>
                <a:ea typeface="华文琥珀" pitchFamily="2" charset="-122"/>
              </a:rPr>
              <a:t>2.4</a:t>
            </a:r>
            <a:r>
              <a:rPr lang="zh-CN" altLang="en-US" sz="2400" dirty="0">
                <a:solidFill>
                  <a:srgbClr val="FFFF00"/>
                </a:solidFill>
                <a:latin typeface="华文琥珀" pitchFamily="2" charset="-122"/>
                <a:ea typeface="华文琥珀" pitchFamily="2" charset="-122"/>
              </a:rPr>
              <a:t>亿</a:t>
            </a:r>
          </a:p>
        </p:txBody>
      </p:sp>
      <p:sp>
        <p:nvSpPr>
          <p:cNvPr id="12" name="圆角矩形标注 11"/>
          <p:cNvSpPr/>
          <p:nvPr/>
        </p:nvSpPr>
        <p:spPr bwMode="auto">
          <a:xfrm>
            <a:off x="7000893" y="2428874"/>
            <a:ext cx="2000232" cy="685794"/>
          </a:xfrm>
          <a:prstGeom prst="wedgeRoundRectCallout">
            <a:avLst>
              <a:gd name="adj1" fmla="val -92719"/>
              <a:gd name="adj2" fmla="val 8119"/>
              <a:gd name="adj3" fmla="val 16667"/>
            </a:avLst>
          </a:prstGeom>
          <a:solidFill>
            <a:srgbClr val="CC0000"/>
          </a:solidFill>
          <a:ln w="9525" cap="flat" cmpd="sng" algn="ctr">
            <a:noFill/>
            <a:prstDash val="solid"/>
            <a:round/>
            <a:headEnd type="none" w="med" len="med"/>
            <a:tailEnd type="none" w="med" len="med"/>
          </a:ln>
          <a:effectLst/>
          <a:scene3d>
            <a:camera prst="orthographicFront"/>
            <a:lightRig rig="threePt" dir="t"/>
          </a:scene3d>
          <a:sp3d>
            <a:bevelT/>
          </a:sp3d>
        </p:spPr>
        <p:txBody>
          <a:bodyPr wrap="none" anchor="ctr"/>
          <a:lstStyle/>
          <a:p>
            <a:pPr algn="ctr">
              <a:defRPr/>
            </a:pPr>
            <a:r>
              <a:rPr lang="zh-CN" altLang="en-US" sz="2400" dirty="0">
                <a:solidFill>
                  <a:schemeClr val="bg1"/>
                </a:solidFill>
                <a:latin typeface="华文琥珀" pitchFamily="2" charset="-122"/>
                <a:ea typeface="华文琥珀" pitchFamily="2" charset="-122"/>
              </a:rPr>
              <a:t>河南省</a:t>
            </a:r>
            <a:r>
              <a:rPr lang="en-US" altLang="zh-CN" sz="2400" dirty="0">
                <a:solidFill>
                  <a:schemeClr val="bg1"/>
                </a:solidFill>
                <a:latin typeface="华文琥珀" pitchFamily="2" charset="-122"/>
                <a:ea typeface="华文琥珀" pitchFamily="2" charset="-122"/>
              </a:rPr>
              <a:t>30</a:t>
            </a:r>
            <a:r>
              <a:rPr lang="zh-CN" altLang="en-US" sz="2400" dirty="0">
                <a:solidFill>
                  <a:schemeClr val="bg1"/>
                </a:solidFill>
                <a:latin typeface="华文琥珀" pitchFamily="2" charset="-122"/>
                <a:ea typeface="华文琥珀" pitchFamily="2" charset="-122"/>
              </a:rPr>
              <a:t>天</a:t>
            </a:r>
            <a:endParaRPr lang="en-US" altLang="zh-CN" sz="2400" dirty="0">
              <a:solidFill>
                <a:schemeClr val="bg1"/>
              </a:solidFill>
              <a:latin typeface="华文琥珀" pitchFamily="2" charset="-122"/>
              <a:ea typeface="华文琥珀" pitchFamily="2" charset="-122"/>
            </a:endParaRPr>
          </a:p>
          <a:p>
            <a:pPr algn="ctr">
              <a:defRPr/>
            </a:pPr>
            <a:r>
              <a:rPr lang="zh-CN" altLang="en-US" sz="2400" dirty="0">
                <a:solidFill>
                  <a:srgbClr val="FFFF00"/>
                </a:solidFill>
                <a:latin typeface="华文琥珀" pitchFamily="2" charset="-122"/>
                <a:ea typeface="华文琥珀" pitchFamily="2" charset="-122"/>
              </a:rPr>
              <a:t>十年期</a:t>
            </a:r>
            <a:r>
              <a:rPr lang="en-US" altLang="zh-CN" sz="2400" dirty="0">
                <a:solidFill>
                  <a:srgbClr val="FFFF00"/>
                </a:solidFill>
                <a:latin typeface="华文琥珀" pitchFamily="2" charset="-122"/>
                <a:ea typeface="华文琥珀" pitchFamily="2" charset="-122"/>
              </a:rPr>
              <a:t>6.1</a:t>
            </a:r>
            <a:r>
              <a:rPr lang="zh-CN" altLang="en-US" sz="2400" dirty="0">
                <a:solidFill>
                  <a:srgbClr val="FFFF00"/>
                </a:solidFill>
                <a:latin typeface="华文琥珀" pitchFamily="2" charset="-122"/>
                <a:ea typeface="华文琥珀" pitchFamily="2" charset="-122"/>
              </a:rPr>
              <a:t>亿</a:t>
            </a:r>
          </a:p>
        </p:txBody>
      </p:sp>
      <p:sp>
        <p:nvSpPr>
          <p:cNvPr id="13" name="圆角矩形标注 12"/>
          <p:cNvSpPr/>
          <p:nvPr/>
        </p:nvSpPr>
        <p:spPr bwMode="auto">
          <a:xfrm>
            <a:off x="4500562" y="857239"/>
            <a:ext cx="2057400" cy="742950"/>
          </a:xfrm>
          <a:prstGeom prst="wedgeRoundRectCallout">
            <a:avLst>
              <a:gd name="adj1" fmla="val 52494"/>
              <a:gd name="adj2" fmla="val 93380"/>
              <a:gd name="adj3" fmla="val 16667"/>
            </a:avLst>
          </a:prstGeom>
          <a:solidFill>
            <a:srgbClr val="CC0000"/>
          </a:solidFill>
          <a:ln w="9525" cap="flat" cmpd="sng" algn="ctr">
            <a:noFill/>
            <a:prstDash val="solid"/>
            <a:round/>
            <a:headEnd type="none" w="med" len="med"/>
            <a:tailEnd type="none" w="med" len="med"/>
          </a:ln>
          <a:effectLst/>
          <a:scene3d>
            <a:camera prst="orthographicFront"/>
            <a:lightRig rig="threePt" dir="t"/>
          </a:scene3d>
          <a:sp3d>
            <a:bevelT/>
          </a:sp3d>
        </p:spPr>
        <p:txBody>
          <a:bodyPr wrap="none" anchor="ctr"/>
          <a:lstStyle/>
          <a:p>
            <a:pPr algn="ctr">
              <a:defRPr/>
            </a:pPr>
            <a:r>
              <a:rPr lang="zh-CN" altLang="en-US" sz="2400" dirty="0">
                <a:solidFill>
                  <a:schemeClr val="bg1"/>
                </a:solidFill>
                <a:latin typeface="华文琥珀" pitchFamily="2" charset="-122"/>
                <a:ea typeface="华文琥珀" pitchFamily="2" charset="-122"/>
              </a:rPr>
              <a:t>北京</a:t>
            </a:r>
            <a:r>
              <a:rPr lang="en-US" altLang="zh-CN" sz="2400" dirty="0">
                <a:solidFill>
                  <a:schemeClr val="bg1"/>
                </a:solidFill>
                <a:latin typeface="华文琥珀" pitchFamily="2" charset="-122"/>
                <a:ea typeface="华文琥珀" pitchFamily="2" charset="-122"/>
              </a:rPr>
              <a:t>25</a:t>
            </a:r>
            <a:r>
              <a:rPr lang="zh-CN" altLang="en-US" sz="2400" dirty="0">
                <a:solidFill>
                  <a:schemeClr val="bg1"/>
                </a:solidFill>
                <a:latin typeface="华文琥珀" pitchFamily="2" charset="-122"/>
                <a:ea typeface="华文琥珀" pitchFamily="2" charset="-122"/>
              </a:rPr>
              <a:t>天</a:t>
            </a:r>
            <a:endParaRPr lang="en-US" altLang="zh-CN" sz="2400" dirty="0">
              <a:solidFill>
                <a:schemeClr val="bg1"/>
              </a:solidFill>
              <a:latin typeface="华文琥珀" pitchFamily="2" charset="-122"/>
              <a:ea typeface="华文琥珀" pitchFamily="2" charset="-122"/>
            </a:endParaRPr>
          </a:p>
          <a:p>
            <a:pPr algn="ctr">
              <a:defRPr/>
            </a:pPr>
            <a:r>
              <a:rPr lang="zh-CN" altLang="en-US" sz="2400" dirty="0">
                <a:solidFill>
                  <a:srgbClr val="FFFF00"/>
                </a:solidFill>
                <a:latin typeface="华文琥珀" pitchFamily="2" charset="-122"/>
                <a:ea typeface="华文琥珀" pitchFamily="2" charset="-122"/>
              </a:rPr>
              <a:t>十年期</a:t>
            </a:r>
            <a:r>
              <a:rPr lang="en-US" altLang="zh-CN" sz="2400" dirty="0">
                <a:solidFill>
                  <a:srgbClr val="FFFF00"/>
                </a:solidFill>
                <a:latin typeface="华文琥珀" pitchFamily="2" charset="-122"/>
                <a:ea typeface="华文琥珀" pitchFamily="2" charset="-122"/>
              </a:rPr>
              <a:t>1.4</a:t>
            </a:r>
            <a:r>
              <a:rPr lang="zh-CN" altLang="en-US" sz="2400" dirty="0">
                <a:solidFill>
                  <a:srgbClr val="FFFF00"/>
                </a:solidFill>
                <a:latin typeface="华文琥珀" pitchFamily="2" charset="-122"/>
                <a:ea typeface="华文琥珀" pitchFamily="2" charset="-122"/>
              </a:rPr>
              <a:t>亿</a:t>
            </a:r>
          </a:p>
        </p:txBody>
      </p:sp>
      <p:sp>
        <p:nvSpPr>
          <p:cNvPr id="14" name="圆角矩形标注 13"/>
          <p:cNvSpPr/>
          <p:nvPr/>
        </p:nvSpPr>
        <p:spPr bwMode="auto">
          <a:xfrm>
            <a:off x="5429256" y="4400550"/>
            <a:ext cx="2057400" cy="742950"/>
          </a:xfrm>
          <a:prstGeom prst="wedgeRoundRectCallout">
            <a:avLst>
              <a:gd name="adj1" fmla="val -4570"/>
              <a:gd name="adj2" fmla="val -73761"/>
              <a:gd name="adj3" fmla="val 16667"/>
            </a:avLst>
          </a:prstGeom>
          <a:solidFill>
            <a:srgbClr val="CC0000"/>
          </a:solidFill>
          <a:ln w="9525" cap="flat" cmpd="sng" algn="ctr">
            <a:noFill/>
            <a:prstDash val="solid"/>
            <a:round/>
            <a:headEnd type="none" w="med" len="med"/>
            <a:tailEnd type="none" w="med" len="med"/>
          </a:ln>
          <a:effectLst/>
          <a:scene3d>
            <a:camera prst="orthographicFront"/>
            <a:lightRig rig="threePt" dir="t"/>
          </a:scene3d>
          <a:sp3d>
            <a:bevelT/>
          </a:sp3d>
        </p:spPr>
        <p:txBody>
          <a:bodyPr wrap="none" anchor="ctr"/>
          <a:lstStyle/>
          <a:p>
            <a:pPr algn="ctr">
              <a:defRPr/>
            </a:pPr>
            <a:r>
              <a:rPr lang="zh-CN" altLang="en-US" sz="2400" dirty="0">
                <a:solidFill>
                  <a:schemeClr val="bg1"/>
                </a:solidFill>
                <a:latin typeface="华文琥珀" pitchFamily="2" charset="-122"/>
                <a:ea typeface="华文琥珀" pitchFamily="2" charset="-122"/>
              </a:rPr>
              <a:t>深圳</a:t>
            </a:r>
            <a:r>
              <a:rPr lang="en-US" altLang="zh-CN" sz="2400" dirty="0">
                <a:solidFill>
                  <a:schemeClr val="bg1"/>
                </a:solidFill>
                <a:latin typeface="华文琥珀" pitchFamily="2" charset="-122"/>
                <a:ea typeface="华文琥珀" pitchFamily="2" charset="-122"/>
              </a:rPr>
              <a:t>30</a:t>
            </a:r>
            <a:r>
              <a:rPr lang="zh-CN" altLang="en-US" sz="2400" dirty="0">
                <a:solidFill>
                  <a:schemeClr val="bg1"/>
                </a:solidFill>
                <a:latin typeface="华文琥珀" pitchFamily="2" charset="-122"/>
                <a:ea typeface="华文琥珀" pitchFamily="2" charset="-122"/>
              </a:rPr>
              <a:t>天</a:t>
            </a:r>
            <a:endParaRPr lang="en-US" altLang="zh-CN" sz="2400" dirty="0">
              <a:solidFill>
                <a:schemeClr val="bg1"/>
              </a:solidFill>
              <a:latin typeface="华文琥珀" pitchFamily="2" charset="-122"/>
              <a:ea typeface="华文琥珀" pitchFamily="2" charset="-122"/>
            </a:endParaRPr>
          </a:p>
          <a:p>
            <a:pPr algn="ctr">
              <a:defRPr/>
            </a:pPr>
            <a:r>
              <a:rPr lang="zh-CN" altLang="en-US" sz="2400" dirty="0">
                <a:solidFill>
                  <a:srgbClr val="FFFF00"/>
                </a:solidFill>
                <a:latin typeface="华文琥珀" pitchFamily="2" charset="-122"/>
                <a:ea typeface="华文琥珀" pitchFamily="2" charset="-122"/>
              </a:rPr>
              <a:t>十年期</a:t>
            </a:r>
            <a:r>
              <a:rPr lang="en-US" altLang="zh-CN" sz="2400" dirty="0">
                <a:solidFill>
                  <a:srgbClr val="FFFF00"/>
                </a:solidFill>
                <a:latin typeface="华文琥珀" pitchFamily="2" charset="-122"/>
                <a:ea typeface="华文琥珀" pitchFamily="2" charset="-122"/>
              </a:rPr>
              <a:t>1.8</a:t>
            </a:r>
            <a:r>
              <a:rPr lang="zh-CN" altLang="en-US" sz="2400" dirty="0">
                <a:solidFill>
                  <a:srgbClr val="FFFF00"/>
                </a:solidFill>
                <a:latin typeface="华文琥珀" pitchFamily="2" charset="-122"/>
                <a:ea typeface="华文琥珀" pitchFamily="2" charset="-122"/>
              </a:rPr>
              <a:t>亿</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linds(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blinds(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blinds(horizontal)">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p:cNvSpPr>
          <p:nvPr/>
        </p:nvSpPr>
        <p:spPr bwMode="auto">
          <a:xfrm>
            <a:off x="430213" y="915988"/>
            <a:ext cx="8424861" cy="863600"/>
          </a:xfrm>
          <a:prstGeom prst="rect">
            <a:avLst/>
          </a:prstGeom>
          <a:noFill/>
          <a:ln w="9525">
            <a:noFill/>
            <a:miter lim="800000"/>
            <a:headEnd/>
            <a:tailEnd/>
          </a:ln>
        </p:spPr>
        <p:txBody>
          <a:bodyPr anchor="ctr"/>
          <a:lstStyle/>
          <a:p>
            <a:pPr eaLnBrk="0" hangingPunct="0">
              <a:defRPr/>
            </a:pPr>
            <a:r>
              <a:rPr lang="zh-CN" altLang="en-US" sz="3200" b="1" dirty="0">
                <a:solidFill>
                  <a:srgbClr val="FF0000"/>
                </a:solidFill>
                <a:latin typeface="微软雅黑" pitchFamily="34" charset="-122"/>
                <a:ea typeface="微软雅黑" pitchFamily="34" charset="-122"/>
                <a:cs typeface="+mj-cs"/>
              </a:rPr>
              <a:t>保单升级，让我们见证了万能升级的魅力！</a:t>
            </a:r>
            <a:endParaRPr lang="en-US" altLang="zh-CN" sz="3200" b="1" dirty="0">
              <a:solidFill>
                <a:srgbClr val="FF0000"/>
              </a:solidFill>
              <a:latin typeface="微软雅黑" pitchFamily="34" charset="-122"/>
              <a:ea typeface="微软雅黑" pitchFamily="34" charset="-122"/>
              <a:cs typeface="+mj-cs"/>
            </a:endParaRPr>
          </a:p>
        </p:txBody>
      </p:sp>
      <p:sp>
        <p:nvSpPr>
          <p:cNvPr id="4" name="Rectangle 2"/>
          <p:cNvSpPr txBox="1">
            <a:spLocks/>
          </p:cNvSpPr>
          <p:nvPr/>
        </p:nvSpPr>
        <p:spPr bwMode="auto">
          <a:xfrm>
            <a:off x="430213" y="1779588"/>
            <a:ext cx="8424861" cy="863600"/>
          </a:xfrm>
          <a:prstGeom prst="rect">
            <a:avLst/>
          </a:prstGeom>
          <a:noFill/>
          <a:ln w="9525">
            <a:noFill/>
            <a:miter lim="800000"/>
            <a:headEnd/>
            <a:tailEnd/>
          </a:ln>
        </p:spPr>
        <p:txBody>
          <a:bodyPr anchor="ctr"/>
          <a:lstStyle/>
          <a:p>
            <a:pPr eaLnBrk="0" hangingPunct="0">
              <a:defRPr/>
            </a:pPr>
            <a:r>
              <a:rPr lang="zh-CN" altLang="en-US" sz="3200" b="1" dirty="0">
                <a:solidFill>
                  <a:srgbClr val="FF0000"/>
                </a:solidFill>
                <a:latin typeface="微软雅黑" pitchFamily="34" charset="-122"/>
                <a:ea typeface="微软雅黑" pitchFamily="34" charset="-122"/>
                <a:cs typeface="+mj-cs"/>
              </a:rPr>
              <a:t>保单升级，让我们体会了客户挖掘的力量！</a:t>
            </a:r>
            <a:endParaRPr lang="en-US" altLang="zh-CN" sz="3200" b="1" dirty="0">
              <a:solidFill>
                <a:srgbClr val="FF0000"/>
              </a:solidFill>
              <a:latin typeface="微软雅黑" pitchFamily="34" charset="-122"/>
              <a:ea typeface="微软雅黑" pitchFamily="34" charset="-122"/>
              <a:cs typeface="+mj-cs"/>
            </a:endParaRPr>
          </a:p>
        </p:txBody>
      </p:sp>
      <p:sp>
        <p:nvSpPr>
          <p:cNvPr id="5" name="Rectangle 2"/>
          <p:cNvSpPr txBox="1">
            <a:spLocks/>
          </p:cNvSpPr>
          <p:nvPr/>
        </p:nvSpPr>
        <p:spPr bwMode="auto">
          <a:xfrm>
            <a:off x="430213" y="2716213"/>
            <a:ext cx="8424861" cy="863600"/>
          </a:xfrm>
          <a:prstGeom prst="rect">
            <a:avLst/>
          </a:prstGeom>
          <a:noFill/>
          <a:ln w="9525">
            <a:noFill/>
            <a:miter lim="800000"/>
            <a:headEnd/>
            <a:tailEnd/>
          </a:ln>
        </p:spPr>
        <p:txBody>
          <a:bodyPr anchor="ctr"/>
          <a:lstStyle/>
          <a:p>
            <a:pPr eaLnBrk="0" hangingPunct="0">
              <a:defRPr/>
            </a:pPr>
            <a:r>
              <a:rPr lang="zh-CN" altLang="en-US" sz="3200" b="1" dirty="0">
                <a:solidFill>
                  <a:srgbClr val="FF0000"/>
                </a:solidFill>
                <a:latin typeface="微软雅黑" pitchFamily="34" charset="-122"/>
                <a:ea typeface="微软雅黑" pitchFamily="34" charset="-122"/>
                <a:cs typeface="+mj-cs"/>
              </a:rPr>
              <a:t>保单升级，让我们实现了刷新纪录的收入！</a:t>
            </a:r>
            <a:endParaRPr lang="en-US" altLang="zh-CN" sz="3200" b="1" dirty="0">
              <a:solidFill>
                <a:srgbClr val="FF0000"/>
              </a:solidFill>
              <a:latin typeface="微软雅黑" pitchFamily="34" charset="-122"/>
              <a:ea typeface="微软雅黑" pitchFamily="34" charset="-122"/>
              <a:cs typeface="+mj-cs"/>
            </a:endParaRPr>
          </a:p>
        </p:txBody>
      </p:sp>
      <p:sp>
        <p:nvSpPr>
          <p:cNvPr id="8197" name="Text Box 8"/>
          <p:cNvSpPr txBox="1">
            <a:spLocks noChangeArrowheads="1"/>
          </p:cNvSpPr>
          <p:nvPr/>
        </p:nvSpPr>
        <p:spPr bwMode="auto">
          <a:xfrm>
            <a:off x="428625" y="3929064"/>
            <a:ext cx="8215313" cy="707886"/>
          </a:xfrm>
          <a:prstGeom prst="rect">
            <a:avLst/>
          </a:prstGeom>
          <a:solidFill>
            <a:srgbClr val="FFFF00"/>
          </a:solidFill>
          <a:ln w="76200">
            <a:solidFill>
              <a:srgbClr val="FF0000"/>
            </a:solidFill>
            <a:miter lim="800000"/>
            <a:headEnd/>
            <a:tailEnd/>
          </a:ln>
        </p:spPr>
        <p:txBody>
          <a:bodyPr>
            <a:spAutoFit/>
          </a:bodyPr>
          <a:lstStyle/>
          <a:p>
            <a:pPr algn="ctr">
              <a:spcBef>
                <a:spcPct val="50000"/>
              </a:spcBef>
            </a:pPr>
            <a:r>
              <a:rPr lang="zh-CN" altLang="en-US" sz="4000" b="1">
                <a:solidFill>
                  <a:srgbClr val="FF0000"/>
                </a:solidFill>
                <a:ea typeface="微软雅黑" pitchFamily="34" charset="-122"/>
              </a:rPr>
              <a:t>开门红，我们共同创造更高的收入</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utoShape 9"/>
          <p:cNvSpPr>
            <a:spLocks noChangeArrowheads="1"/>
          </p:cNvSpPr>
          <p:nvPr/>
        </p:nvSpPr>
        <p:spPr bwMode="auto">
          <a:xfrm>
            <a:off x="53976" y="1658938"/>
            <a:ext cx="5265738" cy="1028700"/>
          </a:xfrm>
          <a:prstGeom prst="star32">
            <a:avLst>
              <a:gd name="adj" fmla="val 37500"/>
            </a:avLst>
          </a:prstGeom>
          <a:solidFill>
            <a:srgbClr val="E20000"/>
          </a:solidFill>
          <a:ln w="9525">
            <a:solidFill>
              <a:schemeClr val="tx1"/>
            </a:solidFill>
            <a:miter lim="800000"/>
            <a:headEnd/>
            <a:tailEnd/>
          </a:ln>
        </p:spPr>
        <p:txBody>
          <a:bodyPr wrap="none" anchor="ctr"/>
          <a:lstStyle/>
          <a:p>
            <a:pPr algn="ctr"/>
            <a:r>
              <a:rPr lang="zh-CN" altLang="en-US" sz="4000" b="1">
                <a:solidFill>
                  <a:srgbClr val="FFFF00"/>
                </a:solidFill>
                <a:ea typeface="华文新魏" pitchFamily="2" charset="-122"/>
              </a:rPr>
              <a:t>能保本是基础</a:t>
            </a:r>
          </a:p>
        </p:txBody>
      </p:sp>
      <p:sp>
        <p:nvSpPr>
          <p:cNvPr id="7" name="上凸带形 6"/>
          <p:cNvSpPr/>
          <p:nvPr/>
        </p:nvSpPr>
        <p:spPr>
          <a:xfrm>
            <a:off x="642938" y="214314"/>
            <a:ext cx="7429501" cy="1500187"/>
          </a:xfrm>
          <a:prstGeom prst="ribbon2">
            <a:avLst/>
          </a:prstGeom>
          <a:solidFill>
            <a:srgbClr val="FFFF00"/>
          </a:solidFill>
          <a:ln>
            <a:solidFill>
              <a:srgbClr val="FFFF00"/>
            </a:solidFill>
          </a:ln>
        </p:spPr>
        <p:style>
          <a:lnRef idx="3">
            <a:schemeClr val="lt1"/>
          </a:lnRef>
          <a:fillRef idx="1">
            <a:schemeClr val="accent6"/>
          </a:fillRef>
          <a:effectRef idx="1">
            <a:schemeClr val="accent6"/>
          </a:effectRef>
          <a:fontRef idx="minor">
            <a:schemeClr val="lt1"/>
          </a:fontRef>
        </p:style>
        <p:txBody>
          <a:bodyPr anchor="ctr"/>
          <a:lstStyle/>
          <a:p>
            <a:pPr algn="ctr">
              <a:defRPr/>
            </a:pPr>
            <a:r>
              <a:rPr lang="zh-CN" altLang="en-US" sz="4800" b="1" dirty="0">
                <a:solidFill>
                  <a:srgbClr val="FF0000"/>
                </a:solidFill>
                <a:effectLst>
                  <a:outerShdw blurRad="38100" dist="38100" dir="2700000" algn="tl">
                    <a:srgbClr val="000000">
                      <a:alpha val="43137"/>
                    </a:srgbClr>
                  </a:outerShdw>
                </a:effectLst>
                <a:latin typeface="华文行楷" pitchFamily="2" charset="-122"/>
                <a:ea typeface="华文行楷" pitchFamily="2" charset="-122"/>
              </a:rPr>
              <a:t>开门红大家</a:t>
            </a:r>
            <a:endParaRPr lang="en-US" altLang="zh-CN" sz="4800" b="1" dirty="0">
              <a:solidFill>
                <a:srgbClr val="FF0000"/>
              </a:solidFill>
              <a:effectLst>
                <a:outerShdw blurRad="38100" dist="38100" dir="2700000" algn="tl">
                  <a:srgbClr val="000000">
                    <a:alpha val="43137"/>
                  </a:srgbClr>
                </a:outerShdw>
              </a:effectLst>
              <a:latin typeface="华文行楷" pitchFamily="2" charset="-122"/>
              <a:ea typeface="华文行楷" pitchFamily="2" charset="-122"/>
            </a:endParaRPr>
          </a:p>
          <a:p>
            <a:pPr algn="ctr">
              <a:defRPr/>
            </a:pPr>
            <a:r>
              <a:rPr lang="zh-CN" altLang="en-US" sz="4800" b="1" dirty="0">
                <a:solidFill>
                  <a:srgbClr val="FF0000"/>
                </a:solidFill>
                <a:effectLst>
                  <a:outerShdw blurRad="38100" dist="38100" dir="2700000" algn="tl">
                    <a:srgbClr val="000000">
                      <a:alpha val="43137"/>
                    </a:srgbClr>
                  </a:outerShdw>
                </a:effectLst>
                <a:latin typeface="华文行楷" pitchFamily="2" charset="-122"/>
                <a:ea typeface="华文行楷" pitchFamily="2" charset="-122"/>
              </a:rPr>
              <a:t>都期待什么？</a:t>
            </a:r>
          </a:p>
        </p:txBody>
      </p:sp>
      <p:sp>
        <p:nvSpPr>
          <p:cNvPr id="9" name="AutoShape 9"/>
          <p:cNvSpPr>
            <a:spLocks noChangeArrowheads="1"/>
          </p:cNvSpPr>
          <p:nvPr/>
        </p:nvSpPr>
        <p:spPr bwMode="auto">
          <a:xfrm>
            <a:off x="4381500" y="2249489"/>
            <a:ext cx="4914901" cy="877887"/>
          </a:xfrm>
          <a:prstGeom prst="star32">
            <a:avLst>
              <a:gd name="adj" fmla="val 37500"/>
            </a:avLst>
          </a:prstGeom>
          <a:solidFill>
            <a:srgbClr val="92D050"/>
          </a:solidFill>
          <a:ln w="9525">
            <a:solidFill>
              <a:schemeClr val="tx1"/>
            </a:solidFill>
            <a:miter lim="800000"/>
            <a:headEnd/>
            <a:tailEnd/>
          </a:ln>
        </p:spPr>
        <p:txBody>
          <a:bodyPr wrap="none" anchor="ctr"/>
          <a:lstStyle/>
          <a:p>
            <a:pPr algn="ctr"/>
            <a:r>
              <a:rPr lang="zh-CN" altLang="en-US" sz="3600" b="1">
                <a:solidFill>
                  <a:srgbClr val="FFFF00"/>
                </a:solidFill>
                <a:ea typeface="华文新魏" pitchFamily="2" charset="-122"/>
              </a:rPr>
              <a:t>保障高些才好</a:t>
            </a:r>
          </a:p>
        </p:txBody>
      </p:sp>
      <p:sp>
        <p:nvSpPr>
          <p:cNvPr id="13" name="AutoShape 9"/>
          <p:cNvSpPr>
            <a:spLocks noChangeArrowheads="1"/>
          </p:cNvSpPr>
          <p:nvPr/>
        </p:nvSpPr>
        <p:spPr bwMode="auto">
          <a:xfrm>
            <a:off x="730251" y="2914650"/>
            <a:ext cx="4956175" cy="896938"/>
          </a:xfrm>
          <a:prstGeom prst="star32">
            <a:avLst>
              <a:gd name="adj" fmla="val 37500"/>
            </a:avLst>
          </a:prstGeom>
          <a:solidFill>
            <a:srgbClr val="00B0F0"/>
          </a:solidFill>
          <a:ln w="9525">
            <a:solidFill>
              <a:schemeClr val="tx1"/>
            </a:solidFill>
            <a:miter lim="800000"/>
            <a:headEnd/>
            <a:tailEnd/>
          </a:ln>
        </p:spPr>
        <p:txBody>
          <a:bodyPr wrap="none" anchor="ctr"/>
          <a:lstStyle/>
          <a:p>
            <a:pPr algn="ctr"/>
            <a:r>
              <a:rPr lang="zh-CN" altLang="en-US" sz="4000" b="1">
                <a:solidFill>
                  <a:srgbClr val="FF0000"/>
                </a:solidFill>
                <a:ea typeface="华文新魏" pitchFamily="2" charset="-122"/>
              </a:rPr>
              <a:t>一定要有金账户</a:t>
            </a:r>
          </a:p>
        </p:txBody>
      </p:sp>
      <p:sp>
        <p:nvSpPr>
          <p:cNvPr id="11" name="AutoShape 9"/>
          <p:cNvSpPr>
            <a:spLocks noChangeArrowheads="1"/>
          </p:cNvSpPr>
          <p:nvPr/>
        </p:nvSpPr>
        <p:spPr bwMode="auto">
          <a:xfrm>
            <a:off x="5319713" y="3444875"/>
            <a:ext cx="3810000" cy="1047750"/>
          </a:xfrm>
          <a:prstGeom prst="star32">
            <a:avLst>
              <a:gd name="adj" fmla="val 37500"/>
            </a:avLst>
          </a:prstGeom>
          <a:solidFill>
            <a:srgbClr val="FFFF00"/>
          </a:solidFill>
          <a:ln w="9525">
            <a:solidFill>
              <a:schemeClr val="tx1"/>
            </a:solidFill>
            <a:miter lim="800000"/>
            <a:headEnd/>
            <a:tailEnd/>
          </a:ln>
        </p:spPr>
        <p:txBody>
          <a:bodyPr wrap="none" anchor="ctr"/>
          <a:lstStyle/>
          <a:p>
            <a:pPr algn="ctr"/>
            <a:r>
              <a:rPr lang="zh-CN" altLang="en-US" sz="4000" b="1">
                <a:solidFill>
                  <a:srgbClr val="CC0000"/>
                </a:solidFill>
                <a:ea typeface="华文新魏" pitchFamily="2" charset="-122"/>
              </a:rPr>
              <a:t>核保要宽松</a:t>
            </a:r>
          </a:p>
        </p:txBody>
      </p:sp>
      <p:sp>
        <p:nvSpPr>
          <p:cNvPr id="12" name="AutoShape 9"/>
          <p:cNvSpPr>
            <a:spLocks noChangeArrowheads="1"/>
          </p:cNvSpPr>
          <p:nvPr/>
        </p:nvSpPr>
        <p:spPr bwMode="auto">
          <a:xfrm>
            <a:off x="220664" y="3968750"/>
            <a:ext cx="5329237" cy="1009650"/>
          </a:xfrm>
          <a:prstGeom prst="star32">
            <a:avLst>
              <a:gd name="adj" fmla="val 37500"/>
            </a:avLst>
          </a:prstGeom>
          <a:solidFill>
            <a:srgbClr val="FF33CC"/>
          </a:solidFill>
          <a:ln w="9525">
            <a:solidFill>
              <a:schemeClr val="tx1"/>
            </a:solidFill>
            <a:miter lim="800000"/>
            <a:headEnd/>
            <a:tailEnd/>
          </a:ln>
        </p:spPr>
        <p:txBody>
          <a:bodyPr wrap="none" anchor="ctr"/>
          <a:lstStyle/>
          <a:p>
            <a:pPr algn="ctr"/>
            <a:r>
              <a:rPr lang="zh-CN" altLang="en-US" sz="4000" b="1">
                <a:solidFill>
                  <a:schemeClr val="bg1"/>
                </a:solidFill>
                <a:ea typeface="华文新魏" pitchFamily="2" charset="-122"/>
              </a:rPr>
              <a:t>能年年返款最好</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Effect transition="in" filter="fade">
                                      <p:cBhvr>
                                        <p:cTn id="9" dur="10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1000" fill="hold"/>
                                        <p:tgtEl>
                                          <p:spTgt spid="9"/>
                                        </p:tgtEl>
                                        <p:attrNameLst>
                                          <p:attrName>ppt_w</p:attrName>
                                        </p:attrNameLst>
                                      </p:cBhvr>
                                      <p:tavLst>
                                        <p:tav tm="0">
                                          <p:val>
                                            <p:fltVal val="0"/>
                                          </p:val>
                                        </p:tav>
                                        <p:tav tm="100000">
                                          <p:val>
                                            <p:strVal val="#ppt_w"/>
                                          </p:val>
                                        </p:tav>
                                      </p:tavLst>
                                    </p:anim>
                                    <p:anim calcmode="lin" valueType="num">
                                      <p:cBhvr>
                                        <p:cTn id="22" dur="1000" fill="hold"/>
                                        <p:tgtEl>
                                          <p:spTgt spid="9"/>
                                        </p:tgtEl>
                                        <p:attrNameLst>
                                          <p:attrName>ppt_h</p:attrName>
                                        </p:attrNameLst>
                                      </p:cBhvr>
                                      <p:tavLst>
                                        <p:tav tm="0">
                                          <p:val>
                                            <p:fltVal val="0"/>
                                          </p:val>
                                        </p:tav>
                                        <p:tav tm="100000">
                                          <p:val>
                                            <p:strVal val="#ppt_h"/>
                                          </p:val>
                                        </p:tav>
                                      </p:tavLst>
                                    </p:anim>
                                    <p:animEffect transition="in" filter="fade">
                                      <p:cBhvr>
                                        <p:cTn id="23" dur="10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1000" fill="hold"/>
                                        <p:tgtEl>
                                          <p:spTgt spid="13"/>
                                        </p:tgtEl>
                                        <p:attrNameLst>
                                          <p:attrName>ppt_w</p:attrName>
                                        </p:attrNameLst>
                                      </p:cBhvr>
                                      <p:tavLst>
                                        <p:tav tm="0">
                                          <p:val>
                                            <p:fltVal val="0"/>
                                          </p:val>
                                        </p:tav>
                                        <p:tav tm="100000">
                                          <p:val>
                                            <p:strVal val="#ppt_w"/>
                                          </p:val>
                                        </p:tav>
                                      </p:tavLst>
                                    </p:anim>
                                    <p:anim calcmode="lin" valueType="num">
                                      <p:cBhvr>
                                        <p:cTn id="29" dur="1000" fill="hold"/>
                                        <p:tgtEl>
                                          <p:spTgt spid="13"/>
                                        </p:tgtEl>
                                        <p:attrNameLst>
                                          <p:attrName>ppt_h</p:attrName>
                                        </p:attrNameLst>
                                      </p:cBhvr>
                                      <p:tavLst>
                                        <p:tav tm="0">
                                          <p:val>
                                            <p:fltVal val="0"/>
                                          </p:val>
                                        </p:tav>
                                        <p:tav tm="100000">
                                          <p:val>
                                            <p:strVal val="#ppt_h"/>
                                          </p:val>
                                        </p:tav>
                                      </p:tavLst>
                                    </p:anim>
                                    <p:animEffect transition="in" filter="fade">
                                      <p:cBhvr>
                                        <p:cTn id="30" dur="1000"/>
                                        <p:tgtEl>
                                          <p:spTgt spid="13"/>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1000" fill="hold"/>
                                        <p:tgtEl>
                                          <p:spTgt spid="11"/>
                                        </p:tgtEl>
                                        <p:attrNameLst>
                                          <p:attrName>ppt_w</p:attrName>
                                        </p:attrNameLst>
                                      </p:cBhvr>
                                      <p:tavLst>
                                        <p:tav tm="0">
                                          <p:val>
                                            <p:fltVal val="0"/>
                                          </p:val>
                                        </p:tav>
                                        <p:tav tm="100000">
                                          <p:val>
                                            <p:strVal val="#ppt_w"/>
                                          </p:val>
                                        </p:tav>
                                      </p:tavLst>
                                    </p:anim>
                                    <p:anim calcmode="lin" valueType="num">
                                      <p:cBhvr>
                                        <p:cTn id="36" dur="1000" fill="hold"/>
                                        <p:tgtEl>
                                          <p:spTgt spid="11"/>
                                        </p:tgtEl>
                                        <p:attrNameLst>
                                          <p:attrName>ppt_h</p:attrName>
                                        </p:attrNameLst>
                                      </p:cBhvr>
                                      <p:tavLst>
                                        <p:tav tm="0">
                                          <p:val>
                                            <p:fltVal val="0"/>
                                          </p:val>
                                        </p:tav>
                                        <p:tav tm="100000">
                                          <p:val>
                                            <p:strVal val="#ppt_h"/>
                                          </p:val>
                                        </p:tav>
                                      </p:tavLst>
                                    </p:anim>
                                    <p:animEffect transition="in" filter="fade">
                                      <p:cBhvr>
                                        <p:cTn id="37" dur="10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p:cTn id="42" dur="1000" fill="hold"/>
                                        <p:tgtEl>
                                          <p:spTgt spid="12"/>
                                        </p:tgtEl>
                                        <p:attrNameLst>
                                          <p:attrName>ppt_w</p:attrName>
                                        </p:attrNameLst>
                                      </p:cBhvr>
                                      <p:tavLst>
                                        <p:tav tm="0">
                                          <p:val>
                                            <p:fltVal val="0"/>
                                          </p:val>
                                        </p:tav>
                                        <p:tav tm="100000">
                                          <p:val>
                                            <p:strVal val="#ppt_w"/>
                                          </p:val>
                                        </p:tav>
                                      </p:tavLst>
                                    </p:anim>
                                    <p:anim calcmode="lin" valueType="num">
                                      <p:cBhvr>
                                        <p:cTn id="43" dur="1000" fill="hold"/>
                                        <p:tgtEl>
                                          <p:spTgt spid="12"/>
                                        </p:tgtEl>
                                        <p:attrNameLst>
                                          <p:attrName>ppt_h</p:attrName>
                                        </p:attrNameLst>
                                      </p:cBhvr>
                                      <p:tavLst>
                                        <p:tav tm="0">
                                          <p:val>
                                            <p:fltVal val="0"/>
                                          </p:val>
                                        </p:tav>
                                        <p:tav tm="100000">
                                          <p:val>
                                            <p:strVal val="#ppt_h"/>
                                          </p:val>
                                        </p:tav>
                                      </p:tavLst>
                                    </p:anim>
                                    <p:animEffect transition="in" filter="fade">
                                      <p:cBhvr>
                                        <p:cTn id="44"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P spid="13" grpId="0" animBg="1"/>
      <p:bldP spid="11" grpId="0" animBg="1"/>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bwMode="auto">
          <a:xfrm>
            <a:off x="1643042" y="97057"/>
            <a:ext cx="5786478" cy="830997"/>
          </a:xfrm>
          <a:prstGeom prst="rect">
            <a:avLst/>
          </a:prstGeom>
        </p:spPr>
        <p:style>
          <a:lnRef idx="0">
            <a:schemeClr val="accent2"/>
          </a:lnRef>
          <a:fillRef idx="3">
            <a:schemeClr val="accent2"/>
          </a:fillRef>
          <a:effectRef idx="3">
            <a:schemeClr val="accent2"/>
          </a:effectRef>
          <a:fontRef idx="minor">
            <a:schemeClr val="lt1"/>
          </a:fontRef>
        </p:style>
        <p:txBody>
          <a:bodyPr>
            <a:spAutoFit/>
          </a:bodyPr>
          <a:lstStyle/>
          <a:p>
            <a:pPr algn="ctr">
              <a:defRPr/>
            </a:pPr>
            <a:r>
              <a:rPr lang="zh-CN" altLang="en-US" sz="48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汉仪综艺体简" pitchFamily="2" charset="-122"/>
                <a:ea typeface="汉仪综艺体简" pitchFamily="2" charset="-122"/>
              </a:rPr>
              <a:t>万众期待的新产品</a:t>
            </a:r>
            <a:endParaRPr lang="en-US" altLang="zh-CN" sz="48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汉仪综艺体简" pitchFamily="2" charset="-122"/>
              <a:ea typeface="汉仪综艺体简" pitchFamily="2" charset="-122"/>
            </a:endParaRPr>
          </a:p>
        </p:txBody>
      </p:sp>
      <p:pic>
        <p:nvPicPr>
          <p:cNvPr id="10243" name="图片 3" descr="金如意.jpg"/>
          <p:cNvPicPr>
            <a:picLocks noChangeAspect="1"/>
          </p:cNvPicPr>
          <p:nvPr/>
        </p:nvPicPr>
        <p:blipFill>
          <a:blip r:embed="rId3" cstate="email"/>
          <a:srcRect/>
          <a:stretch>
            <a:fillRect/>
          </a:stretch>
        </p:blipFill>
        <p:spPr bwMode="auto">
          <a:xfrm rot="2070701" flipH="1">
            <a:off x="2376489" y="2024063"/>
            <a:ext cx="4306887" cy="2085975"/>
          </a:xfrm>
          <a:prstGeom prst="rect">
            <a:avLst/>
          </a:prstGeom>
          <a:noFill/>
          <a:ln w="9525">
            <a:noFill/>
            <a:miter lim="800000"/>
            <a:headEnd/>
            <a:tailEnd/>
          </a:ln>
        </p:spPr>
      </p:pic>
      <p:sp>
        <p:nvSpPr>
          <p:cNvPr id="5" name="Text Box 8"/>
          <p:cNvSpPr txBox="1">
            <a:spLocks noChangeArrowheads="1"/>
          </p:cNvSpPr>
          <p:nvPr/>
        </p:nvSpPr>
        <p:spPr bwMode="auto">
          <a:xfrm>
            <a:off x="3571876" y="2786064"/>
            <a:ext cx="2143125" cy="707886"/>
          </a:xfrm>
          <a:prstGeom prst="rect">
            <a:avLst/>
          </a:prstGeom>
          <a:solidFill>
            <a:srgbClr val="FFFF00"/>
          </a:solidFill>
          <a:ln w="76200">
            <a:solidFill>
              <a:srgbClr val="FF0000"/>
            </a:solidFill>
            <a:miter lim="800000"/>
            <a:headEnd/>
            <a:tailEnd/>
          </a:ln>
        </p:spPr>
        <p:txBody>
          <a:bodyPr>
            <a:spAutoFit/>
          </a:bodyPr>
          <a:lstStyle/>
          <a:p>
            <a:pPr algn="ctr">
              <a:spcBef>
                <a:spcPct val="50000"/>
              </a:spcBef>
            </a:pPr>
            <a:r>
              <a:rPr lang="zh-CN" altLang="en-US" sz="4000" b="1">
                <a:solidFill>
                  <a:srgbClr val="FF0000"/>
                </a:solidFill>
                <a:ea typeface="微软雅黑" pitchFamily="34" charset="-122"/>
              </a:rPr>
              <a:t>金如意</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p:cNvSpPr>
          <p:nvPr/>
        </p:nvSpPr>
        <p:spPr bwMode="auto">
          <a:xfrm>
            <a:off x="430213" y="915988"/>
            <a:ext cx="8424861" cy="863600"/>
          </a:xfrm>
          <a:prstGeom prst="rect">
            <a:avLst/>
          </a:prstGeom>
          <a:noFill/>
          <a:ln w="9525">
            <a:noFill/>
            <a:miter lim="800000"/>
            <a:headEnd/>
            <a:tailEnd/>
          </a:ln>
        </p:spPr>
        <p:txBody>
          <a:bodyPr anchor="ctr"/>
          <a:lstStyle/>
          <a:p>
            <a:pPr algn="ctr" eaLnBrk="0" hangingPunct="0">
              <a:defRPr/>
            </a:pPr>
            <a:r>
              <a:rPr lang="zh-CN" altLang="en-US" sz="2800" b="1" dirty="0">
                <a:solidFill>
                  <a:srgbClr val="FF0000"/>
                </a:solidFill>
                <a:latin typeface="微软雅黑" pitchFamily="34" charset="-122"/>
                <a:ea typeface="微软雅黑" pitchFamily="34" charset="-122"/>
                <a:cs typeface="+mj-cs"/>
              </a:rPr>
              <a:t>后升级时代的理财传奇</a:t>
            </a:r>
            <a:endParaRPr lang="en-US" altLang="zh-CN" sz="2800" b="1" dirty="0">
              <a:solidFill>
                <a:srgbClr val="FF0000"/>
              </a:solidFill>
              <a:latin typeface="微软雅黑" pitchFamily="34" charset="-122"/>
              <a:ea typeface="微软雅黑" pitchFamily="34" charset="-122"/>
              <a:cs typeface="+mj-cs"/>
            </a:endParaRPr>
          </a:p>
        </p:txBody>
      </p:sp>
      <p:sp>
        <p:nvSpPr>
          <p:cNvPr id="3" name="矩形 8"/>
          <p:cNvSpPr>
            <a:spLocks noChangeArrowheads="1"/>
          </p:cNvSpPr>
          <p:nvPr/>
        </p:nvSpPr>
        <p:spPr bwMode="auto">
          <a:xfrm>
            <a:off x="3396149" y="1995689"/>
            <a:ext cx="2492990" cy="646331"/>
          </a:xfrm>
          <a:prstGeom prst="rect">
            <a:avLst/>
          </a:prstGeom>
          <a:noFill/>
          <a:ln>
            <a:noFill/>
          </a:ln>
          <a:extLst>
            <a:ext uri="{909E8E84-426E-40DD-AFC4-6F175D3DCCD1}"/>
            <a:ext uri="{91240B29-F687-4F45-9708-019B960494DF}"/>
          </a:extLst>
        </p:spPr>
        <p:txBody>
          <a:bodyPr wrap="none">
            <a:spAutoFit/>
          </a:bodyPr>
          <a:lstStyle/>
          <a:p>
            <a:pPr>
              <a:defRPr/>
            </a:pPr>
            <a:r>
              <a:rPr lang="zh-CN" altLang="en-US" sz="36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金如意组合</a:t>
            </a:r>
          </a:p>
        </p:txBody>
      </p:sp>
      <p:sp>
        <p:nvSpPr>
          <p:cNvPr id="4" name="矩形 8"/>
          <p:cNvSpPr>
            <a:spLocks noChangeArrowheads="1"/>
          </p:cNvSpPr>
          <p:nvPr/>
        </p:nvSpPr>
        <p:spPr bwMode="auto">
          <a:xfrm>
            <a:off x="357158" y="3221742"/>
            <a:ext cx="2492990" cy="646331"/>
          </a:xfrm>
          <a:prstGeom prst="rect">
            <a:avLst/>
          </a:prstGeom>
          <a:noFill/>
          <a:ln>
            <a:noFill/>
          </a:ln>
          <a:extLst>
            <a:ext uri="{909E8E84-426E-40DD-AFC4-6F175D3DCCD1}"/>
            <a:ext uri="{91240B29-F687-4F45-9708-019B960494DF}"/>
          </a:extLst>
        </p:spPr>
        <p:txBody>
          <a:bodyPr wrap="none">
            <a:spAutoFit/>
          </a:bodyPr>
          <a:lstStyle/>
          <a:p>
            <a:pPr>
              <a:defRPr/>
            </a:pPr>
            <a:r>
              <a:rPr lang="zh-CN" altLang="en-US" sz="36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分红进万能</a:t>
            </a:r>
          </a:p>
        </p:txBody>
      </p:sp>
      <p:sp>
        <p:nvSpPr>
          <p:cNvPr id="5" name="矩形 8"/>
          <p:cNvSpPr>
            <a:spLocks noChangeArrowheads="1"/>
          </p:cNvSpPr>
          <p:nvPr/>
        </p:nvSpPr>
        <p:spPr bwMode="auto">
          <a:xfrm>
            <a:off x="3364894" y="3221742"/>
            <a:ext cx="2492990" cy="646331"/>
          </a:xfrm>
          <a:prstGeom prst="rect">
            <a:avLst/>
          </a:prstGeom>
          <a:noFill/>
          <a:ln>
            <a:noFill/>
          </a:ln>
          <a:extLst>
            <a:ext uri="{909E8E84-426E-40DD-AFC4-6F175D3DCCD1}"/>
            <a:ext uri="{91240B29-F687-4F45-9708-019B960494DF}"/>
          </a:extLst>
        </p:spPr>
        <p:txBody>
          <a:bodyPr wrap="none">
            <a:spAutoFit/>
          </a:bodyPr>
          <a:lstStyle/>
          <a:p>
            <a:pPr>
              <a:defRPr/>
            </a:pPr>
            <a:r>
              <a:rPr lang="zh-CN" altLang="en-US" sz="36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借款更灵活</a:t>
            </a:r>
          </a:p>
        </p:txBody>
      </p:sp>
      <p:sp>
        <p:nvSpPr>
          <p:cNvPr id="6" name="矩形 8"/>
          <p:cNvSpPr>
            <a:spLocks noChangeArrowheads="1"/>
          </p:cNvSpPr>
          <p:nvPr/>
        </p:nvSpPr>
        <p:spPr bwMode="auto">
          <a:xfrm>
            <a:off x="6286512" y="3221742"/>
            <a:ext cx="2492990" cy="646331"/>
          </a:xfrm>
          <a:prstGeom prst="rect">
            <a:avLst/>
          </a:prstGeom>
          <a:noFill/>
          <a:ln>
            <a:noFill/>
          </a:ln>
          <a:extLst>
            <a:ext uri="{909E8E84-426E-40DD-AFC4-6F175D3DCCD1}"/>
            <a:ext uri="{91240B29-F687-4F45-9708-019B960494DF}"/>
          </a:extLst>
        </p:spPr>
        <p:txBody>
          <a:bodyPr wrap="none">
            <a:spAutoFit/>
          </a:bodyPr>
          <a:lstStyle/>
          <a:p>
            <a:pPr>
              <a:defRPr/>
            </a:pPr>
            <a:r>
              <a:rPr lang="zh-CN" altLang="en-US" sz="36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保障身价高</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图片 28"/>
          <p:cNvPicPr>
            <a:picLocks noChangeAspect="1"/>
          </p:cNvPicPr>
          <p:nvPr/>
        </p:nvPicPr>
        <p:blipFill>
          <a:blip r:embed="rId2" cstate="email"/>
          <a:srcRect/>
          <a:stretch>
            <a:fillRect/>
          </a:stretch>
        </p:blipFill>
        <p:spPr bwMode="auto">
          <a:xfrm>
            <a:off x="166688" y="1851025"/>
            <a:ext cx="4900612" cy="1447800"/>
          </a:xfrm>
          <a:prstGeom prst="rect">
            <a:avLst/>
          </a:prstGeom>
          <a:noFill/>
          <a:ln w="9525">
            <a:noFill/>
            <a:miter lim="800000"/>
            <a:headEnd/>
            <a:tailEnd/>
          </a:ln>
        </p:spPr>
      </p:pic>
      <p:sp>
        <p:nvSpPr>
          <p:cNvPr id="4" name="矩形 8"/>
          <p:cNvSpPr>
            <a:spLocks noChangeArrowheads="1"/>
          </p:cNvSpPr>
          <p:nvPr/>
        </p:nvSpPr>
        <p:spPr bwMode="auto">
          <a:xfrm>
            <a:off x="107504" y="627534"/>
            <a:ext cx="4801314" cy="553998"/>
          </a:xfrm>
          <a:prstGeom prst="rect">
            <a:avLst/>
          </a:prstGeom>
          <a:noFill/>
          <a:ln>
            <a:noFill/>
          </a:ln>
          <a:extLst>
            <a:ext uri="{909E8E84-426E-40DD-AFC4-6F175D3DCCD1}"/>
            <a:ext uri="{91240B29-F687-4F45-9708-019B960494DF}"/>
          </a:extLst>
        </p:spPr>
        <p:txBody>
          <a:bodyPr wrap="none">
            <a:spAutoFit/>
          </a:bodyPr>
          <a:lstStyle/>
          <a:p>
            <a:pPr>
              <a:defRPr/>
            </a:pPr>
            <a:r>
              <a:rPr lang="zh-CN" altLang="en-US" sz="3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国寿新篇章</a:t>
            </a:r>
            <a:r>
              <a:rPr lang="en-US" altLang="zh-CN" sz="3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a:t>
            </a:r>
            <a:r>
              <a:rPr lang="zh-CN" altLang="en-US" sz="3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品牌的力量</a:t>
            </a:r>
          </a:p>
        </p:txBody>
      </p:sp>
      <p:sp>
        <p:nvSpPr>
          <p:cNvPr id="5" name="文本框 5"/>
          <p:cNvSpPr txBox="1"/>
          <p:nvPr/>
        </p:nvSpPr>
        <p:spPr>
          <a:xfrm>
            <a:off x="1043608" y="1210857"/>
            <a:ext cx="6696744" cy="538931"/>
          </a:xfrm>
          <a:prstGeom prst="rect">
            <a:avLst/>
          </a:prstGeom>
          <a:ln/>
        </p:spPr>
        <p:style>
          <a:lnRef idx="0">
            <a:schemeClr val="accent5"/>
          </a:lnRef>
          <a:fillRef idx="3">
            <a:schemeClr val="accent5"/>
          </a:fillRef>
          <a:effectRef idx="3">
            <a:schemeClr val="accent5"/>
          </a:effectRef>
          <a:fontRef idx="minor">
            <a:schemeClr val="lt1"/>
          </a:fontRef>
        </p:style>
        <p:txBody>
          <a:bodyPr>
            <a:spAutoFit/>
          </a:bodyPr>
          <a:lstStyle>
            <a:defPPr>
              <a:defRPr lang="zh-CN"/>
            </a:defPPr>
            <a:lvl1pPr algn="ctr">
              <a:defRPr sz="660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defRPr/>
            </a:pPr>
            <a:r>
              <a:rPr lang="zh-CN" altLang="en-US" sz="2800" dirty="0">
                <a:solidFill>
                  <a:schemeClr val="bg1"/>
                </a:solidFill>
              </a:rPr>
              <a:t>辉煌国寿实力</a:t>
            </a:r>
            <a:r>
              <a:rPr lang="zh-CN" altLang="en-US" sz="2800" dirty="0" smtClean="0">
                <a:solidFill>
                  <a:schemeClr val="bg1"/>
                </a:solidFill>
              </a:rPr>
              <a:t>绽放     </a:t>
            </a:r>
            <a:r>
              <a:rPr lang="zh-CN" altLang="en-US" sz="2800" dirty="0">
                <a:solidFill>
                  <a:schemeClr val="bg1"/>
                </a:solidFill>
              </a:rPr>
              <a:t>品牌影响独领风骚</a:t>
            </a:r>
          </a:p>
        </p:txBody>
      </p:sp>
      <p:pic>
        <p:nvPicPr>
          <p:cNvPr id="12293" name="Picture 5" descr="C:\Documents and Settings\wangjiantao.SD-GX-WJT\桌面\7.bmp"/>
          <p:cNvPicPr>
            <a:picLocks noChangeAspect="1" noChangeArrowheads="1"/>
          </p:cNvPicPr>
          <p:nvPr/>
        </p:nvPicPr>
        <p:blipFill>
          <a:blip r:embed="rId3" cstate="email"/>
          <a:srcRect/>
          <a:stretch>
            <a:fillRect/>
          </a:stretch>
        </p:blipFill>
        <p:spPr bwMode="auto">
          <a:xfrm>
            <a:off x="157164" y="3443289"/>
            <a:ext cx="2460625" cy="1144587"/>
          </a:xfrm>
          <a:prstGeom prst="rect">
            <a:avLst/>
          </a:prstGeom>
          <a:noFill/>
          <a:ln w="9525">
            <a:noFill/>
            <a:miter lim="800000"/>
            <a:headEnd/>
            <a:tailEnd/>
          </a:ln>
        </p:spPr>
      </p:pic>
      <p:pic>
        <p:nvPicPr>
          <p:cNvPr id="12294" name="Picture 4" descr="C:\Documents and Settings\wangjiantao.SD-GX-WJT\桌面\3.bmp"/>
          <p:cNvPicPr>
            <a:picLocks noChangeAspect="1" noChangeArrowheads="1"/>
          </p:cNvPicPr>
          <p:nvPr/>
        </p:nvPicPr>
        <p:blipFill>
          <a:blip r:embed="rId4"/>
          <a:srcRect/>
          <a:stretch>
            <a:fillRect/>
          </a:stretch>
        </p:blipFill>
        <p:spPr bwMode="auto">
          <a:xfrm>
            <a:off x="2535239" y="3443289"/>
            <a:ext cx="2613025" cy="1144587"/>
          </a:xfrm>
          <a:prstGeom prst="rect">
            <a:avLst/>
          </a:prstGeom>
          <a:noFill/>
          <a:ln w="0">
            <a:noFill/>
            <a:miter lim="800000"/>
            <a:headEnd/>
            <a:tailEnd/>
          </a:ln>
        </p:spPr>
      </p:pic>
      <p:sp>
        <p:nvSpPr>
          <p:cNvPr id="12295" name="TextBox 7"/>
          <p:cNvSpPr txBox="1">
            <a:spLocks noChangeArrowheads="1"/>
          </p:cNvSpPr>
          <p:nvPr/>
        </p:nvSpPr>
        <p:spPr bwMode="auto">
          <a:xfrm>
            <a:off x="157164" y="4587875"/>
            <a:ext cx="4846637" cy="523220"/>
          </a:xfrm>
          <a:prstGeom prst="rect">
            <a:avLst/>
          </a:prstGeom>
          <a:noFill/>
          <a:ln w="9525">
            <a:noFill/>
            <a:miter lim="800000"/>
            <a:headEnd/>
            <a:tailEnd/>
          </a:ln>
        </p:spPr>
        <p:txBody>
          <a:bodyPr>
            <a:spAutoFit/>
          </a:bodyPr>
          <a:lstStyle/>
          <a:p>
            <a:r>
              <a:rPr lang="en-US" altLang="zh-CN" sz="1400" b="1">
                <a:solidFill>
                  <a:srgbClr val="FF0000"/>
                </a:solidFill>
                <a:latin typeface="仿宋_GB2312" pitchFamily="49" charset="-122"/>
                <a:ea typeface="仿宋_GB2312" pitchFamily="49" charset="-122"/>
              </a:rPr>
              <a:t>2004-2013</a:t>
            </a:r>
            <a:r>
              <a:rPr lang="zh-CN" altLang="en-US" sz="1400" b="1">
                <a:solidFill>
                  <a:srgbClr val="FF0000"/>
                </a:solidFill>
                <a:latin typeface="仿宋_GB2312" pitchFamily="49" charset="-122"/>
                <a:ea typeface="仿宋_GB2312" pitchFamily="49" charset="-122"/>
              </a:rPr>
              <a:t>年中国人寿连续</a:t>
            </a:r>
            <a:r>
              <a:rPr lang="en-US" altLang="zh-CN" sz="1400" b="1">
                <a:solidFill>
                  <a:srgbClr val="FF0000"/>
                </a:solidFill>
                <a:latin typeface="仿宋_GB2312" pitchFamily="49" charset="-122"/>
                <a:ea typeface="仿宋_GB2312" pitchFamily="49" charset="-122"/>
              </a:rPr>
              <a:t>10</a:t>
            </a:r>
            <a:r>
              <a:rPr lang="zh-CN" altLang="en-US" sz="1400" b="1">
                <a:solidFill>
                  <a:srgbClr val="FF0000"/>
                </a:solidFill>
                <a:latin typeface="仿宋_GB2312" pitchFamily="49" charset="-122"/>
                <a:ea typeface="仿宋_GB2312" pitchFamily="49" charset="-122"/>
              </a:rPr>
              <a:t>年入选世界品牌</a:t>
            </a:r>
            <a:r>
              <a:rPr lang="en-US" altLang="zh-CN" sz="1400" b="1">
                <a:solidFill>
                  <a:srgbClr val="FF0000"/>
                </a:solidFill>
                <a:latin typeface="仿宋_GB2312" pitchFamily="49" charset="-122"/>
                <a:ea typeface="仿宋_GB2312" pitchFamily="49" charset="-122"/>
              </a:rPr>
              <a:t>500</a:t>
            </a:r>
            <a:r>
              <a:rPr lang="zh-CN" altLang="en-US" sz="1400" b="1">
                <a:solidFill>
                  <a:srgbClr val="FF0000"/>
                </a:solidFill>
                <a:latin typeface="仿宋_GB2312" pitchFamily="49" charset="-122"/>
                <a:ea typeface="仿宋_GB2312" pitchFamily="49" charset="-122"/>
              </a:rPr>
              <a:t>强，全国排名第</a:t>
            </a:r>
            <a:r>
              <a:rPr lang="en-US" altLang="zh-CN" sz="1400" b="1">
                <a:solidFill>
                  <a:srgbClr val="FF0000"/>
                </a:solidFill>
                <a:latin typeface="仿宋_GB2312" pitchFamily="49" charset="-122"/>
                <a:ea typeface="仿宋_GB2312" pitchFamily="49" charset="-122"/>
              </a:rPr>
              <a:t>5</a:t>
            </a:r>
            <a:r>
              <a:rPr lang="zh-CN" altLang="en-US" sz="1400" b="1">
                <a:solidFill>
                  <a:srgbClr val="FF0000"/>
                </a:solidFill>
                <a:latin typeface="仿宋_GB2312" pitchFamily="49" charset="-122"/>
                <a:ea typeface="仿宋_GB2312" pitchFamily="49" charset="-122"/>
              </a:rPr>
              <a:t>、行业排名第</a:t>
            </a:r>
            <a:r>
              <a:rPr lang="en-US" altLang="zh-CN" sz="1400" b="1">
                <a:solidFill>
                  <a:srgbClr val="FF0000"/>
                </a:solidFill>
                <a:latin typeface="仿宋_GB2312" pitchFamily="49" charset="-122"/>
                <a:ea typeface="仿宋_GB2312" pitchFamily="49" charset="-122"/>
              </a:rPr>
              <a:t>1</a:t>
            </a:r>
            <a:r>
              <a:rPr lang="zh-CN" altLang="en-US" sz="1400" b="1">
                <a:solidFill>
                  <a:srgbClr val="FF0000"/>
                </a:solidFill>
                <a:latin typeface="仿宋_GB2312" pitchFamily="49" charset="-122"/>
                <a:ea typeface="仿宋_GB2312" pitchFamily="49" charset="-122"/>
              </a:rPr>
              <a:t>。</a:t>
            </a:r>
          </a:p>
        </p:txBody>
      </p:sp>
      <p:sp>
        <p:nvSpPr>
          <p:cNvPr id="10" name="TextBox 9"/>
          <p:cNvSpPr txBox="1"/>
          <p:nvPr/>
        </p:nvSpPr>
        <p:spPr>
          <a:xfrm>
            <a:off x="5214938" y="2071688"/>
            <a:ext cx="3700462" cy="2462213"/>
          </a:xfrm>
          <a:prstGeom prst="rect">
            <a:avLst/>
          </a:prstGeom>
          <a:noFill/>
        </p:spPr>
        <p:txBody>
          <a:bodyPr>
            <a:spAutoFit/>
          </a:bodyPr>
          <a:lstStyle/>
          <a:p>
            <a:pPr marL="285750" indent="-285750">
              <a:defRPr/>
            </a:pPr>
            <a:r>
              <a:rPr lang="en-US" altLang="zh-CN" sz="2800" b="1" dirty="0">
                <a:solidFill>
                  <a:srgbClr val="FF0000"/>
                </a:solidFill>
                <a:latin typeface="仿宋_GB2312" panose="02010609030101010101" pitchFamily="49" charset="-122"/>
                <a:ea typeface="仿宋_GB2312" panose="02010609030101010101" pitchFamily="49" charset="-122"/>
              </a:rPr>
              <a:t>      </a:t>
            </a:r>
            <a:r>
              <a:rPr lang="en-US" altLang="zh-CN" sz="2800" b="1" dirty="0">
                <a:solidFill>
                  <a:srgbClr val="FF0000"/>
                </a:solidFill>
                <a:latin typeface="微软雅黑" pitchFamily="34" charset="-122"/>
                <a:ea typeface="微软雅黑" pitchFamily="34" charset="-122"/>
                <a:cs typeface="+mj-cs"/>
              </a:rPr>
              <a:t>2013</a:t>
            </a:r>
            <a:r>
              <a:rPr lang="zh-CN" altLang="en-US" sz="2800" b="1" dirty="0">
                <a:solidFill>
                  <a:srgbClr val="FF0000"/>
                </a:solidFill>
                <a:latin typeface="微软雅黑" pitchFamily="34" charset="-122"/>
                <a:ea typeface="微软雅黑" pitchFamily="34" charset="-122"/>
                <a:cs typeface="+mj-cs"/>
              </a:rPr>
              <a:t>年上半年，中国人寿净利润达到</a:t>
            </a:r>
            <a:r>
              <a:rPr lang="en-US" altLang="zh-CN" sz="2800" b="1" dirty="0">
                <a:solidFill>
                  <a:srgbClr val="FF0000"/>
                </a:solidFill>
                <a:latin typeface="微软雅黑" pitchFamily="34" charset="-122"/>
                <a:ea typeface="微软雅黑" pitchFamily="34" charset="-122"/>
                <a:cs typeface="+mj-cs"/>
              </a:rPr>
              <a:t>161.98</a:t>
            </a:r>
            <a:r>
              <a:rPr lang="zh-CN" altLang="en-US" sz="2800" b="1" dirty="0">
                <a:solidFill>
                  <a:srgbClr val="FF0000"/>
                </a:solidFill>
                <a:latin typeface="微软雅黑" pitchFamily="34" charset="-122"/>
                <a:ea typeface="微软雅黑" pitchFamily="34" charset="-122"/>
                <a:cs typeface="+mj-cs"/>
              </a:rPr>
              <a:t>亿元，同比增长</a:t>
            </a:r>
            <a:r>
              <a:rPr lang="en-US" altLang="zh-CN" sz="2800" b="1" dirty="0">
                <a:solidFill>
                  <a:srgbClr val="FF0000"/>
                </a:solidFill>
                <a:latin typeface="微软雅黑" pitchFamily="34" charset="-122"/>
                <a:ea typeface="微软雅黑" pitchFamily="34" charset="-122"/>
                <a:cs typeface="+mj-cs"/>
              </a:rPr>
              <a:t>68.1%</a:t>
            </a:r>
            <a:r>
              <a:rPr lang="zh-CN" altLang="en-US" sz="2800" b="1" dirty="0">
                <a:solidFill>
                  <a:srgbClr val="FF0000"/>
                </a:solidFill>
                <a:latin typeface="微软雅黑" pitchFamily="34" charset="-122"/>
                <a:ea typeface="微软雅黑" pitchFamily="34" charset="-122"/>
                <a:cs typeface="+mj-cs"/>
              </a:rPr>
              <a:t>，领跑全行业。</a:t>
            </a:r>
            <a:endParaRPr lang="en-US" altLang="zh-CN" sz="3200" b="1" dirty="0">
              <a:solidFill>
                <a:srgbClr val="FF0000"/>
              </a:solidFill>
              <a:latin typeface="微软雅黑" pitchFamily="34" charset="-122"/>
              <a:ea typeface="微软雅黑" pitchFamily="34" charset="-122"/>
              <a:cs typeface="+mj-cs"/>
            </a:endParaRPr>
          </a:p>
          <a:p>
            <a:pPr>
              <a:defRPr/>
            </a:pPr>
            <a:endParaRPr lang="zh-CN" altLang="en-US" sz="14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8"/>
          <p:cNvSpPr>
            <a:spLocks noChangeArrowheads="1"/>
          </p:cNvSpPr>
          <p:nvPr/>
        </p:nvSpPr>
        <p:spPr bwMode="auto">
          <a:xfrm>
            <a:off x="303213" y="771525"/>
            <a:ext cx="4801314" cy="553998"/>
          </a:xfrm>
          <a:prstGeom prst="rect">
            <a:avLst/>
          </a:prstGeom>
          <a:noFill/>
          <a:ln>
            <a:noFill/>
          </a:ln>
          <a:extLst>
            <a:ext uri="{909E8E84-426E-40DD-AFC4-6F175D3DCCD1}"/>
            <a:ext uri="{91240B29-F687-4F45-9708-019B960494DF}"/>
          </a:extLst>
        </p:spPr>
        <p:txBody>
          <a:bodyPr wrap="none">
            <a:spAutoFit/>
          </a:bodyPr>
          <a:lstStyle/>
          <a:p>
            <a:pPr>
              <a:defRPr/>
            </a:pPr>
            <a:r>
              <a:rPr lang="zh-CN" altLang="en-US" sz="3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保险大时代</a:t>
            </a:r>
            <a:r>
              <a:rPr lang="en-US" altLang="zh-CN" sz="3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a:t>
            </a:r>
            <a:r>
              <a:rPr lang="zh-CN" altLang="en-US" sz="3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政策的力量</a:t>
            </a:r>
          </a:p>
        </p:txBody>
      </p:sp>
      <p:sp>
        <p:nvSpPr>
          <p:cNvPr id="3" name="标题 1"/>
          <p:cNvSpPr txBox="1">
            <a:spLocks/>
          </p:cNvSpPr>
          <p:nvPr/>
        </p:nvSpPr>
        <p:spPr bwMode="auto">
          <a:xfrm>
            <a:off x="6747060" y="1414455"/>
            <a:ext cx="1857388" cy="1077218"/>
          </a:xfrm>
          <a:prstGeom prst="rect">
            <a:avLst/>
          </a:prstGeom>
          <a:solidFill>
            <a:schemeClr val="accent1">
              <a:lumMod val="75000"/>
            </a:schemeClr>
          </a:solidFill>
          <a:extLst/>
        </p:spPr>
        <p:style>
          <a:lnRef idx="3">
            <a:schemeClr val="lt1"/>
          </a:lnRef>
          <a:fillRef idx="1">
            <a:schemeClr val="accent1"/>
          </a:fillRef>
          <a:effectRef idx="1">
            <a:schemeClr val="accent1"/>
          </a:effectRef>
          <a:fontRef idx="minor">
            <a:schemeClr val="lt1"/>
          </a:fontRef>
        </p:style>
        <p:txBody>
          <a:bodyPr>
            <a:spAutoFit/>
          </a:bodyPr>
          <a:lstStyle>
            <a:defPPr>
              <a:defRPr lang="zh-CN"/>
            </a:defPPr>
            <a:lvl1pPr>
              <a:defRPr sz="3200">
                <a:latin typeface="方正大黑简体" pitchFamily="65" charset="-122"/>
                <a:ea typeface="方正大黑简体" pitchFamily="65" charset="-122"/>
              </a:defRPr>
            </a:lvl1pPr>
          </a:lstStyle>
          <a:p>
            <a:pPr fontAlgn="auto">
              <a:spcBef>
                <a:spcPts val="0"/>
              </a:spcBef>
              <a:spcAft>
                <a:spcPts val="0"/>
              </a:spcAft>
              <a:defRPr/>
            </a:pPr>
            <a:r>
              <a:rPr lang="zh-CN" altLang="en-US"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保险收益前景</a:t>
            </a:r>
            <a:r>
              <a:rPr lang="zh-CN" altLang="en-US"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无限</a:t>
            </a:r>
          </a:p>
        </p:txBody>
      </p:sp>
      <p:pic>
        <p:nvPicPr>
          <p:cNvPr id="13316" name="Picture 3"/>
          <p:cNvPicPr>
            <a:picLocks noChangeAspect="1" noChangeArrowheads="1"/>
          </p:cNvPicPr>
          <p:nvPr/>
        </p:nvPicPr>
        <p:blipFill>
          <a:blip r:embed="rId2" cstate="email"/>
          <a:srcRect/>
          <a:stretch>
            <a:fillRect/>
          </a:stretch>
        </p:blipFill>
        <p:spPr bwMode="auto">
          <a:xfrm>
            <a:off x="460376" y="1414463"/>
            <a:ext cx="6284913" cy="1028700"/>
          </a:xfrm>
          <a:prstGeom prst="rect">
            <a:avLst/>
          </a:prstGeom>
          <a:noFill/>
          <a:ln w="9525">
            <a:noFill/>
            <a:miter lim="800000"/>
            <a:headEnd/>
            <a:tailEnd/>
          </a:ln>
        </p:spPr>
      </p:pic>
      <p:sp>
        <p:nvSpPr>
          <p:cNvPr id="13317" name="Rectangle 2"/>
          <p:cNvSpPr>
            <a:spLocks noChangeArrowheads="1"/>
          </p:cNvSpPr>
          <p:nvPr/>
        </p:nvSpPr>
        <p:spPr bwMode="auto">
          <a:xfrm>
            <a:off x="473075" y="3443288"/>
            <a:ext cx="8131175" cy="1015663"/>
          </a:xfrm>
          <a:prstGeom prst="rect">
            <a:avLst/>
          </a:prstGeom>
          <a:noFill/>
          <a:ln w="9525">
            <a:noFill/>
            <a:miter lim="800000"/>
            <a:headEnd/>
            <a:tailEnd/>
          </a:ln>
        </p:spPr>
        <p:txBody>
          <a:bodyPr anchor="ctr">
            <a:spAutoFit/>
          </a:bodyPr>
          <a:lstStyle/>
          <a:p>
            <a:r>
              <a:rPr lang="en-US" altLang="zh-CN" sz="2000" b="1">
                <a:latin typeface="微软雅黑" pitchFamily="34" charset="-122"/>
                <a:ea typeface="微软雅黑" pitchFamily="34" charset="-122"/>
              </a:rPr>
              <a:t>       </a:t>
            </a:r>
            <a:r>
              <a:rPr lang="zh-CN" sz="2000" b="1">
                <a:latin typeface="微软雅黑" pitchFamily="34" charset="-122"/>
                <a:ea typeface="微软雅黑" pitchFamily="34" charset="-122"/>
              </a:rPr>
              <a:t>中国保监会主席项俊波表示：利率市场化是保险监管日趋成熟，日趋自信的标志，是保险行业催生发展机遇，提高发展层次的标志，坚定不移的推进利率市场化的改革，将有利于保险业的持续、健康发展</a:t>
            </a:r>
            <a:r>
              <a:rPr lang="zh-CN" b="1">
                <a:latin typeface="微软雅黑" pitchFamily="34" charset="-122"/>
                <a:ea typeface="微软雅黑" pitchFamily="34" charset="-122"/>
              </a:rPr>
              <a:t>。</a:t>
            </a:r>
            <a:r>
              <a:rPr lang="zh-CN" sz="1600"/>
              <a:t> </a:t>
            </a:r>
          </a:p>
        </p:txBody>
      </p:sp>
      <p:sp>
        <p:nvSpPr>
          <p:cNvPr id="8" name="文本框 5"/>
          <p:cNvSpPr txBox="1"/>
          <p:nvPr/>
        </p:nvSpPr>
        <p:spPr>
          <a:xfrm>
            <a:off x="1912912" y="2715766"/>
            <a:ext cx="5251501" cy="538931"/>
          </a:xfrm>
          <a:prstGeom prst="rect">
            <a:avLst/>
          </a:prstGeom>
          <a:ln/>
        </p:spPr>
        <p:style>
          <a:lnRef idx="0">
            <a:schemeClr val="accent5"/>
          </a:lnRef>
          <a:fillRef idx="3">
            <a:schemeClr val="accent5"/>
          </a:fillRef>
          <a:effectRef idx="3">
            <a:schemeClr val="accent5"/>
          </a:effectRef>
          <a:fontRef idx="minor">
            <a:schemeClr val="lt1"/>
          </a:fontRef>
        </p:style>
        <p:txBody>
          <a:bodyPr>
            <a:spAutoFit/>
          </a:bodyPr>
          <a:lstStyle>
            <a:defPPr>
              <a:defRPr lang="zh-CN"/>
            </a:defPPr>
            <a:lvl1pPr algn="ctr">
              <a:defRPr sz="660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defRPr/>
            </a:pPr>
            <a:r>
              <a:rPr lang="zh-CN" altLang="en-US" sz="2800" dirty="0" smtClean="0">
                <a:solidFill>
                  <a:schemeClr val="bg1"/>
                </a:solidFill>
              </a:rPr>
              <a:t>利率市场化，让前景更广阔</a:t>
            </a:r>
            <a:endParaRPr lang="zh-CN" altLang="en-US" sz="2800" dirty="0">
              <a:solidFill>
                <a:schemeClr val="bg1"/>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D:\各类设计定稿\生活无忧\金融混战下的理财之道\金融混战下的理财之道\21-22副本.jpg"/>
          <p:cNvPicPr>
            <a:picLocks noChangeAspect="1" noChangeArrowheads="1"/>
          </p:cNvPicPr>
          <p:nvPr/>
        </p:nvPicPr>
        <p:blipFill>
          <a:blip r:embed="rId2" cstate="email"/>
          <a:srcRect/>
          <a:stretch>
            <a:fillRect/>
          </a:stretch>
        </p:blipFill>
        <p:spPr bwMode="auto">
          <a:xfrm>
            <a:off x="323850" y="3219451"/>
            <a:ext cx="3168651" cy="1763713"/>
          </a:xfrm>
          <a:prstGeom prst="rect">
            <a:avLst/>
          </a:prstGeom>
          <a:noFill/>
          <a:ln w="9525">
            <a:noFill/>
            <a:miter lim="800000"/>
            <a:headEnd/>
            <a:tailEnd/>
          </a:ln>
        </p:spPr>
      </p:pic>
      <p:sp>
        <p:nvSpPr>
          <p:cNvPr id="14339" name="矩形 2"/>
          <p:cNvSpPr>
            <a:spLocks noChangeArrowheads="1"/>
          </p:cNvSpPr>
          <p:nvPr/>
        </p:nvSpPr>
        <p:spPr bwMode="auto">
          <a:xfrm>
            <a:off x="3500439" y="1285875"/>
            <a:ext cx="5286375" cy="3293209"/>
          </a:xfrm>
          <a:prstGeom prst="rect">
            <a:avLst/>
          </a:prstGeom>
          <a:noFill/>
          <a:ln w="9525">
            <a:noFill/>
            <a:miter lim="800000"/>
            <a:headEnd/>
            <a:tailEnd/>
          </a:ln>
        </p:spPr>
        <p:txBody>
          <a:bodyPr>
            <a:spAutoFit/>
          </a:bodyPr>
          <a:lstStyle/>
          <a:p>
            <a:r>
              <a:rPr lang="zh-CN" altLang="en-US" sz="1600">
                <a:latin typeface="黑体" pitchFamily="2" charset="-122"/>
                <a:ea typeface="黑体" pitchFamily="2" charset="-122"/>
              </a:rPr>
              <a:t>“</a:t>
            </a:r>
            <a:r>
              <a:rPr lang="zh-CN" altLang="en-US" sz="1600">
                <a:solidFill>
                  <a:srgbClr val="FF0000"/>
                </a:solidFill>
                <a:latin typeface="黑体" pitchFamily="2" charset="-122"/>
                <a:ea typeface="黑体" pitchFamily="2" charset="-122"/>
              </a:rPr>
              <a:t>保障与理财并不冲突，保险不再强调回归保障。</a:t>
            </a:r>
            <a:r>
              <a:rPr lang="zh-CN" altLang="en-US" sz="1600">
                <a:latin typeface="黑体" pitchFamily="2" charset="-122"/>
                <a:ea typeface="黑体" pitchFamily="2" charset="-122"/>
              </a:rPr>
              <a:t>”</a:t>
            </a:r>
            <a:r>
              <a:rPr lang="en-US" altLang="zh-CN" sz="1600">
                <a:latin typeface="黑体" pitchFamily="2" charset="-122"/>
                <a:ea typeface="黑体" pitchFamily="2" charset="-122"/>
              </a:rPr>
              <a:t>7</a:t>
            </a:r>
            <a:r>
              <a:rPr lang="zh-CN" altLang="en-US" sz="1600">
                <a:latin typeface="黑体" pitchFamily="2" charset="-122"/>
                <a:ea typeface="黑体" pitchFamily="2" charset="-122"/>
              </a:rPr>
              <a:t>月</a:t>
            </a:r>
            <a:r>
              <a:rPr lang="en-US" altLang="zh-CN" sz="1600">
                <a:latin typeface="黑体" pitchFamily="2" charset="-122"/>
                <a:ea typeface="黑体" pitchFamily="2" charset="-122"/>
              </a:rPr>
              <a:t>21</a:t>
            </a:r>
            <a:r>
              <a:rPr lang="zh-CN" altLang="en-US" sz="1600">
                <a:latin typeface="黑体" pitchFamily="2" charset="-122"/>
                <a:ea typeface="黑体" pitchFamily="2" charset="-122"/>
              </a:rPr>
              <a:t>日至</a:t>
            </a:r>
            <a:r>
              <a:rPr lang="en-US" altLang="zh-CN" sz="1600">
                <a:latin typeface="黑体" pitchFamily="2" charset="-122"/>
                <a:ea typeface="黑体" pitchFamily="2" charset="-122"/>
              </a:rPr>
              <a:t>22</a:t>
            </a:r>
            <a:r>
              <a:rPr lang="zh-CN" altLang="en-US" sz="1600">
                <a:latin typeface="黑体" pitchFamily="2" charset="-122"/>
                <a:ea typeface="黑体" pitchFamily="2" charset="-122"/>
              </a:rPr>
              <a:t>日，在全国保险业转型发展研讨会上，相关监管人士为保险业重新定调。这让一直在为“保险是保障还是理财”纠结的保险同仁，对保险发挥理财规划、财富管理、资产传承的作用更为自信了。目前，从市场的反应看，</a:t>
            </a:r>
            <a:r>
              <a:rPr lang="zh-CN" altLang="en-US" sz="1600">
                <a:solidFill>
                  <a:srgbClr val="FF0000"/>
                </a:solidFill>
                <a:latin typeface="黑体" pitchFamily="2" charset="-122"/>
                <a:ea typeface="黑体" pitchFamily="2" charset="-122"/>
              </a:rPr>
              <a:t>需要让保险大大方方地进入理财渠道，有名有份地进入老百姓理财规划的选择视线中。</a:t>
            </a:r>
          </a:p>
          <a:p>
            <a:r>
              <a:rPr lang="zh-CN" altLang="en-US" sz="1600">
                <a:latin typeface="黑体" pitchFamily="2" charset="-122"/>
                <a:ea typeface="黑体" pitchFamily="2" charset="-122"/>
              </a:rPr>
              <a:t>　　另外，保险本身的确有财富管理和资产传承功能，过去一直比较强调保障功能，但从近来年即便是资本市场波动较大但大额寿险保单仍频出的实际来看，</a:t>
            </a:r>
            <a:r>
              <a:rPr lang="zh-CN" altLang="en-US" sz="1600">
                <a:solidFill>
                  <a:srgbClr val="FF0000"/>
                </a:solidFill>
                <a:latin typeface="黑体" pitchFamily="2" charset="-122"/>
                <a:ea typeface="黑体" pitchFamily="2" charset="-122"/>
              </a:rPr>
              <a:t>高端客户购买保险的理由还是更侧重于资产保全和财富传承。</a:t>
            </a:r>
            <a:r>
              <a:rPr lang="zh-CN" altLang="en-US" sz="1600">
                <a:latin typeface="黑体" pitchFamily="2" charset="-122"/>
                <a:ea typeface="黑体" pitchFamily="2" charset="-122"/>
              </a:rPr>
              <a:t>所以，</a:t>
            </a:r>
            <a:r>
              <a:rPr lang="zh-CN" altLang="en-US" sz="1600">
                <a:solidFill>
                  <a:srgbClr val="FF0000"/>
                </a:solidFill>
                <a:latin typeface="黑体" pitchFamily="2" charset="-122"/>
                <a:ea typeface="黑体" pitchFamily="2" charset="-122"/>
              </a:rPr>
              <a:t>基于市场的反馈，监管也认为保险完全有竞争力与股票、基金、信托等理财产品在一个列队里。</a:t>
            </a:r>
          </a:p>
        </p:txBody>
      </p:sp>
      <p:pic>
        <p:nvPicPr>
          <p:cNvPr id="14340" name="图片 10"/>
          <p:cNvPicPr>
            <a:picLocks noChangeAspect="1"/>
          </p:cNvPicPr>
          <p:nvPr/>
        </p:nvPicPr>
        <p:blipFill>
          <a:blip r:embed="rId3" cstate="email"/>
          <a:srcRect/>
          <a:stretch>
            <a:fillRect/>
          </a:stretch>
        </p:blipFill>
        <p:spPr bwMode="auto">
          <a:xfrm>
            <a:off x="323851" y="1360488"/>
            <a:ext cx="2644775" cy="1763712"/>
          </a:xfrm>
          <a:prstGeom prst="rect">
            <a:avLst/>
          </a:prstGeom>
          <a:noFill/>
          <a:ln w="9525">
            <a:noFill/>
            <a:miter lim="800000"/>
            <a:headEnd/>
            <a:tailEnd/>
          </a:ln>
        </p:spPr>
      </p:pic>
      <p:sp>
        <p:nvSpPr>
          <p:cNvPr id="7" name="矩形 8"/>
          <p:cNvSpPr>
            <a:spLocks noChangeArrowheads="1"/>
          </p:cNvSpPr>
          <p:nvPr/>
        </p:nvSpPr>
        <p:spPr bwMode="auto">
          <a:xfrm>
            <a:off x="2267744" y="681337"/>
            <a:ext cx="4801314" cy="553998"/>
          </a:xfrm>
          <a:prstGeom prst="rect">
            <a:avLst/>
          </a:prstGeom>
          <a:noFill/>
          <a:ln>
            <a:noFill/>
          </a:ln>
          <a:extLst>
            <a:ext uri="{909E8E84-426E-40DD-AFC4-6F175D3DCCD1}"/>
            <a:ext uri="{91240B29-F687-4F45-9708-019B960494DF}"/>
          </a:extLst>
        </p:spPr>
        <p:txBody>
          <a:bodyPr wrap="none">
            <a:spAutoFit/>
          </a:bodyPr>
          <a:lstStyle/>
          <a:p>
            <a:pPr>
              <a:defRPr/>
            </a:pPr>
            <a:r>
              <a:rPr lang="zh-CN" altLang="en-US" sz="3000" dirty="0">
                <a:ln w="0"/>
                <a:solidFill>
                  <a:srgbClr val="FF0000"/>
                </a:solidFill>
                <a:effectLst>
                  <a:reflection blurRad="6350" stA="53000" endA="300" endPos="35500" dir="5400000" sy="-90000" algn="bl" rotWithShape="0"/>
                </a:effectLst>
                <a:latin typeface="方正综艺简体" panose="03000509000000000000" pitchFamily="65" charset="-122"/>
                <a:ea typeface="方正综艺简体" panose="03000509000000000000" pitchFamily="65" charset="-122"/>
              </a:rPr>
              <a:t>财富保险，让保险顺应民意</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ext Box 3"/>
          <p:cNvSpPr txBox="1">
            <a:spLocks noChangeArrowheads="1"/>
          </p:cNvSpPr>
          <p:nvPr/>
        </p:nvSpPr>
        <p:spPr bwMode="auto">
          <a:xfrm>
            <a:off x="4572001" y="1285876"/>
            <a:ext cx="4333875" cy="3834896"/>
          </a:xfrm>
          <a:prstGeom prst="rect">
            <a:avLst/>
          </a:prstGeom>
          <a:noFill/>
          <a:ln w="9525">
            <a:noFill/>
            <a:miter lim="800000"/>
            <a:headEnd/>
            <a:tailEnd/>
          </a:ln>
        </p:spPr>
        <p:txBody>
          <a:bodyPr>
            <a:spAutoFit/>
          </a:bodyPr>
          <a:lstStyle/>
          <a:p>
            <a:pPr>
              <a:lnSpc>
                <a:spcPct val="190000"/>
              </a:lnSpc>
              <a:spcBef>
                <a:spcPct val="50000"/>
              </a:spcBef>
              <a:defRPr/>
            </a:pPr>
            <a:r>
              <a:rPr lang="en-US" altLang="zh-CN" b="1" dirty="0">
                <a:solidFill>
                  <a:srgbClr val="003399"/>
                </a:solidFill>
                <a:latin typeface="黑体" pitchFamily="2" charset="-122"/>
              </a:rPr>
              <a:t>      </a:t>
            </a:r>
            <a:r>
              <a:rPr lang="zh-CN" altLang="en-US" sz="2400" b="1" dirty="0">
                <a:latin typeface="微软雅黑" pitchFamily="34" charset="-122"/>
                <a:ea typeface="微软雅黑" pitchFamily="34" charset="-122"/>
                <a:cs typeface="+mj-cs"/>
              </a:rPr>
              <a:t>央企中国人寿，积极响应国家及行业号召， 高举</a:t>
            </a:r>
            <a:r>
              <a:rPr lang="zh-CN" altLang="en-US" sz="2400" b="1" dirty="0">
                <a:solidFill>
                  <a:srgbClr val="FF0000"/>
                </a:solidFill>
                <a:latin typeface="微软雅黑" pitchFamily="34" charset="-122"/>
                <a:ea typeface="微软雅黑" pitchFamily="34" charset="-122"/>
                <a:cs typeface="+mj-cs"/>
              </a:rPr>
              <a:t>“保障性理财”</a:t>
            </a:r>
            <a:r>
              <a:rPr lang="zh-CN" altLang="en-US" sz="2400" b="1" dirty="0">
                <a:latin typeface="微软雅黑" pitchFamily="34" charset="-122"/>
                <a:ea typeface="微软雅黑" pitchFamily="34" charset="-122"/>
                <a:cs typeface="+mj-cs"/>
              </a:rPr>
              <a:t>大旗，将保障与理财完美结合，响应市场利率化推出全新</a:t>
            </a:r>
            <a:r>
              <a:rPr lang="zh-CN" altLang="en-US" sz="3200" b="1" dirty="0">
                <a:solidFill>
                  <a:srgbClr val="FF0000"/>
                </a:solidFill>
                <a:latin typeface="微软雅黑" pitchFamily="34" charset="-122"/>
                <a:ea typeface="微软雅黑" pitchFamily="34" charset="-122"/>
                <a:cs typeface="+mj-cs"/>
              </a:rPr>
              <a:t>金如意</a:t>
            </a:r>
            <a:r>
              <a:rPr lang="zh-CN" altLang="en-US" sz="2400" b="1" dirty="0">
                <a:latin typeface="微软雅黑" pitchFamily="34" charset="-122"/>
                <a:ea typeface="微软雅黑" pitchFamily="34" charset="-122"/>
                <a:cs typeface="+mj-cs"/>
              </a:rPr>
              <a:t>！</a:t>
            </a:r>
          </a:p>
        </p:txBody>
      </p:sp>
      <p:grpSp>
        <p:nvGrpSpPr>
          <p:cNvPr id="2" name="Group 4"/>
          <p:cNvGrpSpPr>
            <a:grpSpLocks/>
          </p:cNvGrpSpPr>
          <p:nvPr/>
        </p:nvGrpSpPr>
        <p:grpSpPr bwMode="auto">
          <a:xfrm>
            <a:off x="357188" y="1643063"/>
            <a:ext cx="3930650" cy="2900362"/>
            <a:chOff x="0" y="0"/>
            <a:chExt cx="2340" cy="2070"/>
          </a:xfrm>
        </p:grpSpPr>
        <p:pic>
          <p:nvPicPr>
            <p:cNvPr id="15365" name="图片 8" descr="200841710564695_2.jpg"/>
            <p:cNvPicPr>
              <a:picLocks noChangeAspect="1" noChangeArrowheads="1"/>
            </p:cNvPicPr>
            <p:nvPr/>
          </p:nvPicPr>
          <p:blipFill>
            <a:blip r:embed="rId2" cstate="email">
              <a:clrChange>
                <a:clrFrom>
                  <a:srgbClr val="FFFFFF"/>
                </a:clrFrom>
                <a:clrTo>
                  <a:srgbClr val="FFFFFF">
                    <a:alpha val="0"/>
                  </a:srgbClr>
                </a:clrTo>
              </a:clrChange>
            </a:blip>
            <a:srcRect/>
            <a:stretch>
              <a:fillRect/>
            </a:stretch>
          </p:blipFill>
          <p:spPr bwMode="auto">
            <a:xfrm>
              <a:off x="0" y="0"/>
              <a:ext cx="2340" cy="2070"/>
            </a:xfrm>
            <a:prstGeom prst="rect">
              <a:avLst/>
            </a:prstGeom>
            <a:noFill/>
            <a:ln w="9525">
              <a:noFill/>
              <a:miter lim="800000"/>
              <a:headEnd/>
              <a:tailEnd/>
            </a:ln>
          </p:spPr>
        </p:pic>
        <p:sp>
          <p:nvSpPr>
            <p:cNvPr id="15366" name="TextBox 7"/>
            <p:cNvSpPr txBox="1">
              <a:spLocks noChangeArrowheads="1"/>
            </p:cNvSpPr>
            <p:nvPr/>
          </p:nvSpPr>
          <p:spPr bwMode="auto">
            <a:xfrm>
              <a:off x="266" y="597"/>
              <a:ext cx="1980" cy="549"/>
            </a:xfrm>
            <a:prstGeom prst="rect">
              <a:avLst/>
            </a:prstGeom>
            <a:noFill/>
            <a:ln w="9525">
              <a:noFill/>
              <a:miter lim="800000"/>
              <a:headEnd/>
              <a:tailEnd/>
            </a:ln>
          </p:spPr>
          <p:txBody>
            <a:bodyPr>
              <a:spAutoFit/>
            </a:bodyPr>
            <a:lstStyle/>
            <a:p>
              <a:pPr algn="ctr"/>
              <a:r>
                <a:rPr lang="zh-CN" altLang="en-US" sz="4400" b="1">
                  <a:solidFill>
                    <a:srgbClr val="FFFF00"/>
                  </a:solidFill>
                  <a:latin typeface="叶根友毛笔行书修正版" pitchFamily="2" charset="-122"/>
                  <a:ea typeface="叶根友毛笔行书修正版" pitchFamily="2" charset="-122"/>
                </a:rPr>
                <a:t>保障性理财</a:t>
              </a:r>
            </a:p>
          </p:txBody>
        </p:sp>
      </p:grpSp>
      <p:sp>
        <p:nvSpPr>
          <p:cNvPr id="7" name="矩形 6"/>
          <p:cNvSpPr/>
          <p:nvPr/>
        </p:nvSpPr>
        <p:spPr>
          <a:xfrm>
            <a:off x="0" y="357174"/>
            <a:ext cx="9144000" cy="830997"/>
          </a:xfrm>
          <a:prstGeom prst="rect">
            <a:avLst/>
          </a:prstGeom>
          <a:solidFill>
            <a:schemeClr val="bg1"/>
          </a:solid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zh-CN" altLang="en-US" sz="4800" b="1" spc="50" dirty="0">
                <a:ln w="11430"/>
                <a:solidFill>
                  <a:srgbClr val="FF0000"/>
                </a:solidFill>
                <a:effectLst>
                  <a:outerShdw blurRad="76200" dist="50800" dir="5400000" algn="tl" rotWithShape="0">
                    <a:srgbClr val="000000">
                      <a:alpha val="65000"/>
                    </a:srgbClr>
                  </a:outerShdw>
                </a:effectLst>
                <a:latin typeface="叶根友毛笔行书简体" pitchFamily="2" charset="-122"/>
                <a:ea typeface="叶根友毛笔行书简体" pitchFamily="2" charset="-122"/>
              </a:rPr>
              <a:t>全新升级的保障性理财产品</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style.rotation</p:attrName>
                                        </p:attrNameLst>
                                      </p:cBhvr>
                                      <p:tavLst>
                                        <p:tav tm="0">
                                          <p:val>
                                            <p:fltVal val="720"/>
                                          </p:val>
                                        </p:tav>
                                        <p:tav tm="100000">
                                          <p:val>
                                            <p:fltVal val="0"/>
                                          </p:val>
                                        </p:tav>
                                      </p:tavLst>
                                    </p:anim>
                                    <p:anim calcmode="lin" valueType="num">
                                      <p:cBhvr>
                                        <p:cTn id="9" dur="2000" fill="hold"/>
                                        <p:tgtEl>
                                          <p:spTgt spid="2"/>
                                        </p:tgtEl>
                                        <p:attrNameLst>
                                          <p:attrName>ppt_h</p:attrName>
                                        </p:attrNameLst>
                                      </p:cBhvr>
                                      <p:tavLst>
                                        <p:tav tm="0">
                                          <p:val>
                                            <p:fltVal val="0"/>
                                          </p:val>
                                        </p:tav>
                                        <p:tav tm="100000">
                                          <p:val>
                                            <p:strVal val="#ppt_h"/>
                                          </p:val>
                                        </p:tav>
                                      </p:tavLst>
                                    </p:anim>
                                    <p:anim calcmode="lin" valueType="num">
                                      <p:cBhvr>
                                        <p:cTn id="10" dur="2000" fill="hold"/>
                                        <p:tgtEl>
                                          <p:spTgt spid="2"/>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27" presetClass="entr" presetSubtype="0" fill="hold" grpId="0" nodeType="clickEffect">
                                  <p:stCondLst>
                                    <p:cond delay="0"/>
                                  </p:stCondLst>
                                  <p:iterate type="lt">
                                    <p:tmPct val="50000"/>
                                  </p:iterate>
                                  <p:childTnLst>
                                    <p:set>
                                      <p:cBhvr>
                                        <p:cTn id="14" dur="1" fill="hold">
                                          <p:stCondLst>
                                            <p:cond delay="0"/>
                                          </p:stCondLst>
                                        </p:cTn>
                                        <p:tgtEl>
                                          <p:spTgt spid="43011"/>
                                        </p:tgtEl>
                                        <p:attrNameLst>
                                          <p:attrName>style.visibility</p:attrName>
                                        </p:attrNameLst>
                                      </p:cBhvr>
                                      <p:to>
                                        <p:strVal val="visible"/>
                                      </p:to>
                                    </p:set>
                                    <p:anim calcmode="discrete" valueType="clr">
                                      <p:cBhvr override="childStyle">
                                        <p:cTn id="15" dur="80"/>
                                        <p:tgtEl>
                                          <p:spTgt spid="43011"/>
                                        </p:tgtEl>
                                        <p:attrNameLst>
                                          <p:attrName>style.color</p:attrName>
                                        </p:attrNameLst>
                                      </p:cBhvr>
                                      <p:tavLst>
                                        <p:tav tm="0">
                                          <p:val>
                                            <p:clrVal>
                                              <a:schemeClr val="accent2"/>
                                            </p:clrVal>
                                          </p:val>
                                        </p:tav>
                                        <p:tav tm="50000">
                                          <p:val>
                                            <p:clrVal>
                                              <a:schemeClr val="hlink"/>
                                            </p:clrVal>
                                          </p:val>
                                        </p:tav>
                                      </p:tavLst>
                                    </p:anim>
                                    <p:anim calcmode="discrete" valueType="clr">
                                      <p:cBhvr>
                                        <p:cTn id="16" dur="80"/>
                                        <p:tgtEl>
                                          <p:spTgt spid="43011"/>
                                        </p:tgtEl>
                                        <p:attrNameLst>
                                          <p:attrName>fillcolor</p:attrName>
                                        </p:attrNameLst>
                                      </p:cBhvr>
                                      <p:tavLst>
                                        <p:tav tm="0">
                                          <p:val>
                                            <p:clrVal>
                                              <a:schemeClr val="accent2"/>
                                            </p:clrVal>
                                          </p:val>
                                        </p:tav>
                                        <p:tav tm="50000">
                                          <p:val>
                                            <p:clrVal>
                                              <a:schemeClr val="hlink"/>
                                            </p:clrVal>
                                          </p:val>
                                        </p:tav>
                                      </p:tavLst>
                                    </p:anim>
                                    <p:set>
                                      <p:cBhvr>
                                        <p:cTn id="17" dur="80"/>
                                        <p:tgtEl>
                                          <p:spTgt spid="43011"/>
                                        </p:tgtEl>
                                        <p:attrNameLst>
                                          <p:attrName>fill.type</p:attrName>
                                        </p:attrNameLst>
                                      </p:cBhvr>
                                      <p:to>
                                        <p:strVal val="solid"/>
                                      </p:to>
                                    </p:set>
                                  </p:childTnLst>
                                </p:cTn>
                              </p:par>
                            </p:childTnLst>
                          </p:cTn>
                        </p:par>
                      </p:childTnLst>
                    </p:cTn>
                  </p:par>
                  <p:par>
                    <p:cTn id="18" fill="hold">
                      <p:stCondLst>
                        <p:cond delay="indefinite"/>
                      </p:stCondLst>
                      <p:childTnLst>
                        <p:par>
                          <p:cTn id="19" fill="hold">
                            <p:stCondLst>
                              <p:cond delay="0"/>
                            </p:stCondLst>
                            <p:childTnLst>
                              <p:par>
                                <p:cTn id="20" presetID="53"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28597" y="1126846"/>
            <a:ext cx="8286809" cy="830997"/>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zh-CN" altLang="en-US" sz="4800" b="1" spc="5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rPr>
              <a:t>金如意组合计划</a:t>
            </a:r>
          </a:p>
        </p:txBody>
      </p:sp>
      <p:sp>
        <p:nvSpPr>
          <p:cNvPr id="4" name="AutoShape 81"/>
          <p:cNvSpPr>
            <a:spLocks noChangeArrowheads="1"/>
          </p:cNvSpPr>
          <p:nvPr/>
        </p:nvSpPr>
        <p:spPr bwMode="auto">
          <a:xfrm>
            <a:off x="1387880" y="2315420"/>
            <a:ext cx="1980000" cy="810000"/>
          </a:xfrm>
          <a:prstGeom prst="roundRect">
            <a:avLst>
              <a:gd name="adj" fmla="val 8789"/>
            </a:avLst>
          </a:prstGeom>
          <a:solidFill>
            <a:schemeClr val="bg1">
              <a:alpha val="60000"/>
            </a:schemeClr>
          </a:solidFill>
          <a:ln w="25400">
            <a:noFill/>
          </a:ln>
          <a:effectLst>
            <a:outerShdw blurRad="225425" dist="38100" dir="5220000" algn="ctr">
              <a:srgbClr val="000000">
                <a:alpha val="33000"/>
              </a:srgbClr>
            </a:outerShdw>
          </a:effectLst>
          <a:scene3d>
            <a:camera prst="orthographicFront"/>
            <a:lightRig rig="flat" dir="t"/>
          </a:scene3d>
          <a:sp3d contourW="19050">
            <a:bevelT w="101600" prst="artDeco"/>
            <a:bevelB w="0" h="0"/>
            <a:contourClr>
              <a:schemeClr val="bg1"/>
            </a:contourClr>
          </a:sp3d>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spcBef>
                <a:spcPts val="0"/>
              </a:spcBef>
              <a:spcAft>
                <a:spcPts val="0"/>
              </a:spcAft>
              <a:buClr>
                <a:srgbClr val="FF0000"/>
              </a:buClr>
              <a:buSzPct val="70000"/>
              <a:tabLst>
                <a:tab pos="136525" algn="l"/>
              </a:tabLst>
              <a:defRPr/>
            </a:pPr>
            <a:r>
              <a:rPr lang="zh-CN" altLang="en-US" sz="2000" dirty="0">
                <a:solidFill>
                  <a:schemeClr val="tx1"/>
                </a:solidFill>
                <a:latin typeface="微软雅黑" pitchFamily="34" charset="-122"/>
                <a:ea typeface="微软雅黑" pitchFamily="34" charset="-122"/>
              </a:rPr>
              <a:t>金如意主险</a:t>
            </a:r>
          </a:p>
        </p:txBody>
      </p:sp>
      <p:sp>
        <p:nvSpPr>
          <p:cNvPr id="5" name="AutoShape 82"/>
          <p:cNvSpPr>
            <a:spLocks noChangeArrowheads="1"/>
          </p:cNvSpPr>
          <p:nvPr/>
        </p:nvSpPr>
        <p:spPr bwMode="auto">
          <a:xfrm>
            <a:off x="3647860" y="2315420"/>
            <a:ext cx="1980000" cy="810000"/>
          </a:xfrm>
          <a:prstGeom prst="roundRect">
            <a:avLst>
              <a:gd name="adj" fmla="val 10212"/>
            </a:avLst>
          </a:prstGeom>
          <a:solidFill>
            <a:schemeClr val="bg1">
              <a:alpha val="60000"/>
            </a:schemeClr>
          </a:solidFill>
          <a:ln w="25400">
            <a:noFill/>
          </a:ln>
          <a:effectLst>
            <a:outerShdw blurRad="225425" dist="38100" dir="5220000" algn="ctr">
              <a:srgbClr val="000000">
                <a:alpha val="33000"/>
              </a:srgbClr>
            </a:outerShdw>
          </a:effectLst>
          <a:scene3d>
            <a:camera prst="orthographicFront"/>
            <a:lightRig rig="flat" dir="t"/>
          </a:scene3d>
          <a:sp3d contourW="19050">
            <a:bevelT w="101600" prst="artDeco"/>
            <a:bevelB w="0" h="0"/>
            <a:contourClr>
              <a:schemeClr val="bg1"/>
            </a:contourClr>
          </a:sp3d>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spcBef>
                <a:spcPts val="0"/>
              </a:spcBef>
              <a:spcAft>
                <a:spcPts val="0"/>
              </a:spcAft>
              <a:buClr>
                <a:srgbClr val="FF0000"/>
              </a:buClr>
              <a:buSzPct val="70000"/>
              <a:tabLst>
                <a:tab pos="136525" algn="l"/>
              </a:tabLst>
              <a:defRPr/>
            </a:pPr>
            <a:r>
              <a:rPr lang="zh-CN" altLang="en-US" sz="2000" dirty="0">
                <a:solidFill>
                  <a:schemeClr val="tx1"/>
                </a:solidFill>
                <a:latin typeface="微软雅黑" pitchFamily="34" charset="-122"/>
                <a:ea typeface="微软雅黑" pitchFamily="34" charset="-122"/>
              </a:rPr>
              <a:t>金账户豪华版</a:t>
            </a:r>
          </a:p>
        </p:txBody>
      </p:sp>
      <p:sp>
        <p:nvSpPr>
          <p:cNvPr id="6" name="AutoShape 83"/>
          <p:cNvSpPr>
            <a:spLocks noChangeArrowheads="1"/>
          </p:cNvSpPr>
          <p:nvPr/>
        </p:nvSpPr>
        <p:spPr bwMode="auto">
          <a:xfrm>
            <a:off x="5906325" y="2315420"/>
            <a:ext cx="1980000" cy="810000"/>
          </a:xfrm>
          <a:prstGeom prst="roundRect">
            <a:avLst>
              <a:gd name="adj" fmla="val 11948"/>
            </a:avLst>
          </a:prstGeom>
          <a:solidFill>
            <a:schemeClr val="bg1">
              <a:alpha val="60000"/>
            </a:schemeClr>
          </a:solidFill>
          <a:ln w="25400">
            <a:noFill/>
          </a:ln>
          <a:effectLst>
            <a:outerShdw blurRad="225425" dist="38100" dir="5220000" algn="ctr">
              <a:srgbClr val="000000">
                <a:alpha val="33000"/>
              </a:srgbClr>
            </a:outerShdw>
          </a:effectLst>
          <a:scene3d>
            <a:camera prst="orthographicFront"/>
            <a:lightRig rig="flat" dir="t"/>
          </a:scene3d>
          <a:sp3d contourW="19050">
            <a:bevelT w="101600" prst="artDeco"/>
            <a:bevelB w="0" h="0"/>
            <a:contourClr>
              <a:schemeClr val="bg1"/>
            </a:contourClr>
          </a:sp3d>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spcBef>
                <a:spcPts val="0"/>
              </a:spcBef>
              <a:spcAft>
                <a:spcPts val="0"/>
              </a:spcAft>
              <a:buClr>
                <a:srgbClr val="FF0000"/>
              </a:buClr>
              <a:buSzPct val="70000"/>
              <a:tabLst>
                <a:tab pos="136525" algn="l"/>
              </a:tabLst>
              <a:defRPr/>
            </a:pPr>
            <a:r>
              <a:rPr lang="zh-CN" altLang="en-US" sz="2000" dirty="0">
                <a:solidFill>
                  <a:schemeClr val="tx1"/>
                </a:solidFill>
                <a:latin typeface="微软雅黑" pitchFamily="34" charset="-122"/>
                <a:ea typeface="微软雅黑" pitchFamily="34" charset="-122"/>
              </a:rPr>
              <a:t>长期意外</a:t>
            </a:r>
          </a:p>
        </p:txBody>
      </p:sp>
      <p:grpSp>
        <p:nvGrpSpPr>
          <p:cNvPr id="16390" name="组合 42"/>
          <p:cNvGrpSpPr>
            <a:grpSpLocks/>
          </p:cNvGrpSpPr>
          <p:nvPr/>
        </p:nvGrpSpPr>
        <p:grpSpPr bwMode="auto">
          <a:xfrm>
            <a:off x="1331913" y="2279651"/>
            <a:ext cx="360363" cy="325240"/>
            <a:chOff x="1220659" y="4812330"/>
            <a:chExt cx="360000" cy="435400"/>
          </a:xfrm>
        </p:grpSpPr>
        <p:sp>
          <p:nvSpPr>
            <p:cNvPr id="8" name="Oval 84"/>
            <p:cNvSpPr>
              <a:spLocks noChangeAspect="1" noChangeArrowheads="1"/>
            </p:cNvSpPr>
            <p:nvPr/>
          </p:nvSpPr>
          <p:spPr bwMode="auto">
            <a:xfrm>
              <a:off x="1220659" y="4812330"/>
              <a:ext cx="360000" cy="360000"/>
            </a:xfrm>
            <a:prstGeom prst="ellipse">
              <a:avLst/>
            </a:prstGeom>
            <a:gradFill flip="none" rotWithShape="1">
              <a:gsLst>
                <a:gs pos="0">
                  <a:srgbClr val="F6BB00"/>
                </a:gs>
                <a:gs pos="90000">
                  <a:srgbClr val="ED6601"/>
                </a:gs>
              </a:gsLst>
              <a:lin ang="2700000" scaled="1"/>
              <a:tileRect/>
            </a:gradFill>
            <a:ln w="25400">
              <a:noFill/>
            </a:ln>
            <a:effectLst>
              <a:outerShdw blurRad="50800" dist="38100" dir="5400000" algn="t" rotWithShape="0">
                <a:prstClr val="black">
                  <a:alpha val="40000"/>
                </a:prstClr>
              </a:outerShdw>
            </a:effectLst>
            <a:scene3d>
              <a:camera prst="orthographicFront"/>
              <a:lightRig rig="flat" dir="t"/>
            </a:scene3d>
            <a:sp3d extrusionH="304800" contourW="19050">
              <a:bevelT w="101600" prst="convex"/>
              <a:bevelB w="0" h="63500"/>
              <a:contourClr>
                <a:schemeClr val="bg1"/>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defTabSz="912813" eaLnBrk="0" fontAlgn="ctr" hangingPunct="0">
                <a:spcBef>
                  <a:spcPts val="0"/>
                </a:spcBef>
                <a:spcAft>
                  <a:spcPts val="0"/>
                </a:spcAft>
                <a:buClr>
                  <a:srgbClr val="FF0000"/>
                </a:buClr>
                <a:buSzPct val="70000"/>
                <a:buFont typeface="Wingdings" pitchFamily="2" charset="2"/>
                <a:buChar char="u"/>
                <a:defRPr/>
              </a:pPr>
              <a:endParaRPr lang="zh-CN" altLang="en-US" sz="1400" dirty="0">
                <a:solidFill>
                  <a:schemeClr val="bg1"/>
                </a:solidFill>
                <a:latin typeface="微软雅黑" pitchFamily="34" charset="-122"/>
                <a:ea typeface="微软雅黑" pitchFamily="34" charset="-122"/>
              </a:endParaRPr>
            </a:p>
          </p:txBody>
        </p:sp>
        <p:sp>
          <p:nvSpPr>
            <p:cNvPr id="9" name="Text Box 85"/>
            <p:cNvSpPr txBox="1">
              <a:spLocks noChangeArrowheads="1"/>
            </p:cNvSpPr>
            <p:nvPr/>
          </p:nvSpPr>
          <p:spPr bwMode="auto">
            <a:xfrm>
              <a:off x="1234932" y="4835708"/>
              <a:ext cx="331455" cy="412022"/>
            </a:xfrm>
            <a:prstGeom prst="rect">
              <a:avLst/>
            </a:prstGeom>
            <a:noFill/>
            <a:ln w="9525" algn="ctr">
              <a:noFill/>
              <a:miter lim="800000"/>
              <a:headEnd/>
              <a:tailEnd/>
            </a:ln>
            <a:effectLst>
              <a:prstShdw prst="shdw17" dist="17961" dir="2700000">
                <a:schemeClr val="accent1">
                  <a:gamma/>
                  <a:shade val="60000"/>
                  <a:invGamma/>
                </a:schemeClr>
              </a:prstShdw>
            </a:effectLst>
          </p:spPr>
          <p:txBody>
            <a:bodyPr>
              <a:spAutoFit/>
            </a:bodyPr>
            <a:lstStyle/>
            <a:p>
              <a:pPr algn="ctr">
                <a:defRPr/>
              </a:pPr>
              <a:r>
                <a:rPr lang="en-US" altLang="zh-CN" sz="1400" b="1">
                  <a:solidFill>
                    <a:schemeClr val="bg1"/>
                  </a:solidFill>
                  <a:latin typeface="微软雅黑" pitchFamily="34" charset="-122"/>
                  <a:ea typeface="微软雅黑" pitchFamily="34" charset="-122"/>
                </a:rPr>
                <a:t>1</a:t>
              </a:r>
            </a:p>
          </p:txBody>
        </p:sp>
      </p:grpSp>
      <p:grpSp>
        <p:nvGrpSpPr>
          <p:cNvPr id="16391" name="组合 45"/>
          <p:cNvGrpSpPr>
            <a:grpSpLocks/>
          </p:cNvGrpSpPr>
          <p:nvPr/>
        </p:nvGrpSpPr>
        <p:grpSpPr bwMode="auto">
          <a:xfrm>
            <a:off x="3590926" y="2279651"/>
            <a:ext cx="360363" cy="325240"/>
            <a:chOff x="3401927" y="4812330"/>
            <a:chExt cx="360000" cy="435400"/>
          </a:xfrm>
        </p:grpSpPr>
        <p:sp>
          <p:nvSpPr>
            <p:cNvPr id="11" name="Oval 88"/>
            <p:cNvSpPr>
              <a:spLocks noChangeAspect="1" noChangeArrowheads="1"/>
            </p:cNvSpPr>
            <p:nvPr/>
          </p:nvSpPr>
          <p:spPr bwMode="auto">
            <a:xfrm>
              <a:off x="3401927" y="4812330"/>
              <a:ext cx="360000" cy="360000"/>
            </a:xfrm>
            <a:prstGeom prst="ellipse">
              <a:avLst/>
            </a:prstGeom>
            <a:gradFill flip="none" rotWithShape="1">
              <a:gsLst>
                <a:gs pos="0">
                  <a:srgbClr val="F6BB00"/>
                </a:gs>
                <a:gs pos="90000">
                  <a:srgbClr val="ED6601"/>
                </a:gs>
              </a:gsLst>
              <a:lin ang="2700000" scaled="1"/>
              <a:tileRect/>
            </a:gradFill>
            <a:ln w="25400">
              <a:noFill/>
            </a:ln>
            <a:effectLst>
              <a:outerShdw blurRad="50800" dist="38100" dir="5400000" algn="t" rotWithShape="0">
                <a:prstClr val="black">
                  <a:alpha val="40000"/>
                </a:prstClr>
              </a:outerShdw>
            </a:effectLst>
            <a:scene3d>
              <a:camera prst="orthographicFront"/>
              <a:lightRig rig="flat" dir="t"/>
            </a:scene3d>
            <a:sp3d extrusionH="304800" contourW="19050">
              <a:bevelT w="101600" prst="convex"/>
              <a:bevelB w="0" h="63500"/>
              <a:contourClr>
                <a:schemeClr val="bg1"/>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defTabSz="912813" eaLnBrk="0" fontAlgn="ctr" hangingPunct="0">
                <a:spcBef>
                  <a:spcPts val="0"/>
                </a:spcBef>
                <a:spcAft>
                  <a:spcPts val="0"/>
                </a:spcAft>
                <a:buClr>
                  <a:srgbClr val="FF0000"/>
                </a:buClr>
                <a:buSzPct val="70000"/>
                <a:buFont typeface="Wingdings" pitchFamily="2" charset="2"/>
                <a:buChar char="u"/>
                <a:defRPr/>
              </a:pPr>
              <a:endParaRPr lang="zh-CN" altLang="en-US" sz="1400" dirty="0">
                <a:solidFill>
                  <a:schemeClr val="bg1"/>
                </a:solidFill>
                <a:latin typeface="微软雅黑" pitchFamily="34" charset="-122"/>
                <a:ea typeface="微软雅黑" pitchFamily="34" charset="-122"/>
              </a:endParaRPr>
            </a:p>
          </p:txBody>
        </p:sp>
        <p:sp>
          <p:nvSpPr>
            <p:cNvPr id="12" name="Text Box 89"/>
            <p:cNvSpPr txBox="1">
              <a:spLocks noChangeArrowheads="1"/>
            </p:cNvSpPr>
            <p:nvPr/>
          </p:nvSpPr>
          <p:spPr bwMode="auto">
            <a:xfrm>
              <a:off x="3419371" y="4835708"/>
              <a:ext cx="325109" cy="412022"/>
            </a:xfrm>
            <a:prstGeom prst="rect">
              <a:avLst/>
            </a:prstGeom>
            <a:noFill/>
            <a:ln w="9525" algn="ctr">
              <a:noFill/>
              <a:miter lim="800000"/>
              <a:headEnd/>
              <a:tailEnd/>
            </a:ln>
            <a:effectLst>
              <a:prstShdw prst="shdw17" dist="17961" dir="2700000">
                <a:schemeClr val="accent1">
                  <a:gamma/>
                  <a:shade val="60000"/>
                  <a:invGamma/>
                </a:schemeClr>
              </a:prstShdw>
            </a:effectLst>
          </p:spPr>
          <p:txBody>
            <a:bodyPr>
              <a:spAutoFit/>
            </a:bodyPr>
            <a:lstStyle/>
            <a:p>
              <a:pPr algn="ctr">
                <a:defRPr/>
              </a:pPr>
              <a:r>
                <a:rPr lang="en-US" altLang="zh-CN" sz="1400" b="1">
                  <a:solidFill>
                    <a:schemeClr val="bg1"/>
                  </a:solidFill>
                  <a:latin typeface="微软雅黑" pitchFamily="34" charset="-122"/>
                  <a:ea typeface="微软雅黑" pitchFamily="34" charset="-122"/>
                </a:rPr>
                <a:t>2</a:t>
              </a:r>
            </a:p>
          </p:txBody>
        </p:sp>
      </p:grpSp>
      <p:grpSp>
        <p:nvGrpSpPr>
          <p:cNvPr id="16392" name="组合 48"/>
          <p:cNvGrpSpPr>
            <a:grpSpLocks/>
          </p:cNvGrpSpPr>
          <p:nvPr/>
        </p:nvGrpSpPr>
        <p:grpSpPr bwMode="auto">
          <a:xfrm>
            <a:off x="5849938" y="2279651"/>
            <a:ext cx="360363" cy="325240"/>
            <a:chOff x="5721318" y="4812330"/>
            <a:chExt cx="360000" cy="435400"/>
          </a:xfrm>
        </p:grpSpPr>
        <p:sp>
          <p:nvSpPr>
            <p:cNvPr id="14" name="Oval 91"/>
            <p:cNvSpPr>
              <a:spLocks noChangeAspect="1" noChangeArrowheads="1"/>
            </p:cNvSpPr>
            <p:nvPr/>
          </p:nvSpPr>
          <p:spPr bwMode="auto">
            <a:xfrm>
              <a:off x="5721318" y="4812330"/>
              <a:ext cx="360000" cy="360000"/>
            </a:xfrm>
            <a:prstGeom prst="ellipse">
              <a:avLst/>
            </a:prstGeom>
            <a:gradFill flip="none" rotWithShape="1">
              <a:gsLst>
                <a:gs pos="0">
                  <a:srgbClr val="F6BB00"/>
                </a:gs>
                <a:gs pos="90000">
                  <a:srgbClr val="ED6601"/>
                </a:gs>
              </a:gsLst>
              <a:lin ang="2700000" scaled="1"/>
              <a:tileRect/>
            </a:gradFill>
            <a:ln w="25400">
              <a:noFill/>
            </a:ln>
            <a:effectLst>
              <a:outerShdw blurRad="50800" dist="38100" dir="5400000" algn="t" rotWithShape="0">
                <a:prstClr val="black">
                  <a:alpha val="40000"/>
                </a:prstClr>
              </a:outerShdw>
            </a:effectLst>
            <a:scene3d>
              <a:camera prst="orthographicFront"/>
              <a:lightRig rig="flat" dir="t"/>
            </a:scene3d>
            <a:sp3d extrusionH="304800" contourW="19050">
              <a:bevelT w="101600" prst="convex"/>
              <a:bevelB w="0" h="63500"/>
              <a:contourClr>
                <a:schemeClr val="bg1"/>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defTabSz="912813" eaLnBrk="0" fontAlgn="ctr" hangingPunct="0">
                <a:spcBef>
                  <a:spcPts val="0"/>
                </a:spcBef>
                <a:spcAft>
                  <a:spcPts val="0"/>
                </a:spcAft>
                <a:buClr>
                  <a:srgbClr val="FF0000"/>
                </a:buClr>
                <a:buSzPct val="70000"/>
                <a:buFont typeface="Wingdings" pitchFamily="2" charset="2"/>
                <a:buChar char="u"/>
                <a:defRPr/>
              </a:pPr>
              <a:endParaRPr lang="zh-CN" altLang="en-US" sz="1400" dirty="0">
                <a:solidFill>
                  <a:schemeClr val="bg1"/>
                </a:solidFill>
                <a:latin typeface="微软雅黑" pitchFamily="34" charset="-122"/>
                <a:ea typeface="微软雅黑" pitchFamily="34" charset="-122"/>
              </a:endParaRPr>
            </a:p>
          </p:txBody>
        </p:sp>
        <p:sp>
          <p:nvSpPr>
            <p:cNvPr id="15" name="Text Box 92"/>
            <p:cNvSpPr txBox="1">
              <a:spLocks noChangeArrowheads="1"/>
            </p:cNvSpPr>
            <p:nvPr/>
          </p:nvSpPr>
          <p:spPr bwMode="auto">
            <a:xfrm>
              <a:off x="5745106" y="4835708"/>
              <a:ext cx="312425" cy="412022"/>
            </a:xfrm>
            <a:prstGeom prst="rect">
              <a:avLst/>
            </a:prstGeom>
            <a:noFill/>
            <a:ln w="9525" algn="ctr">
              <a:noFill/>
              <a:miter lim="800000"/>
              <a:headEnd/>
              <a:tailEnd/>
            </a:ln>
            <a:effectLst>
              <a:prstShdw prst="shdw17" dist="17961" dir="2700000">
                <a:schemeClr val="accent1">
                  <a:gamma/>
                  <a:shade val="60000"/>
                  <a:invGamma/>
                </a:schemeClr>
              </a:prstShdw>
            </a:effectLst>
          </p:spPr>
          <p:txBody>
            <a:bodyPr>
              <a:spAutoFit/>
            </a:bodyPr>
            <a:lstStyle/>
            <a:p>
              <a:pPr algn="ctr">
                <a:defRPr/>
              </a:pPr>
              <a:r>
                <a:rPr lang="en-US" altLang="zh-CN" sz="1400" b="1">
                  <a:solidFill>
                    <a:schemeClr val="bg1"/>
                  </a:solidFill>
                  <a:latin typeface="微软雅黑" pitchFamily="34" charset="-122"/>
                  <a:ea typeface="微软雅黑" pitchFamily="34" charset="-122"/>
                </a:rPr>
                <a:t>3</a:t>
              </a:r>
            </a:p>
          </p:txBody>
        </p:sp>
      </p:grpSp>
      <p:sp>
        <p:nvSpPr>
          <p:cNvPr id="16" name="AutoShape 83"/>
          <p:cNvSpPr>
            <a:spLocks noChangeArrowheads="1"/>
          </p:cNvSpPr>
          <p:nvPr/>
        </p:nvSpPr>
        <p:spPr bwMode="auto">
          <a:xfrm>
            <a:off x="3704247" y="3636998"/>
            <a:ext cx="1980000" cy="810000"/>
          </a:xfrm>
          <a:prstGeom prst="roundRect">
            <a:avLst>
              <a:gd name="adj" fmla="val 11948"/>
            </a:avLst>
          </a:prstGeom>
          <a:solidFill>
            <a:schemeClr val="bg1">
              <a:alpha val="60000"/>
            </a:schemeClr>
          </a:solidFill>
          <a:ln w="25400">
            <a:noFill/>
          </a:ln>
          <a:effectLst>
            <a:outerShdw blurRad="225425" dist="38100" dir="5220000" algn="ctr">
              <a:srgbClr val="000000">
                <a:alpha val="33000"/>
              </a:srgbClr>
            </a:outerShdw>
          </a:effectLst>
          <a:scene3d>
            <a:camera prst="orthographicFront"/>
            <a:lightRig rig="flat" dir="t"/>
          </a:scene3d>
          <a:sp3d contourW="19050">
            <a:bevelT w="101600" prst="artDeco"/>
            <a:bevelB w="0" h="0"/>
            <a:contourClr>
              <a:schemeClr val="bg1"/>
            </a:contourClr>
          </a:sp3d>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spcBef>
                <a:spcPts val="0"/>
              </a:spcBef>
              <a:spcAft>
                <a:spcPts val="0"/>
              </a:spcAft>
              <a:buClr>
                <a:srgbClr val="FF0000"/>
              </a:buClr>
              <a:buSzPct val="70000"/>
              <a:tabLst>
                <a:tab pos="136525" algn="l"/>
              </a:tabLst>
              <a:defRPr/>
            </a:pPr>
            <a:r>
              <a:rPr lang="zh-CN" altLang="en-US" sz="2000" dirty="0">
                <a:solidFill>
                  <a:schemeClr val="tx1"/>
                </a:solidFill>
                <a:latin typeface="微软雅黑" pitchFamily="34" charset="-122"/>
                <a:ea typeface="微软雅黑" pitchFamily="34" charset="-122"/>
              </a:rPr>
              <a:t>年金转换</a:t>
            </a:r>
          </a:p>
        </p:txBody>
      </p:sp>
      <p:grpSp>
        <p:nvGrpSpPr>
          <p:cNvPr id="16394" name="组合 48"/>
          <p:cNvGrpSpPr>
            <a:grpSpLocks/>
          </p:cNvGrpSpPr>
          <p:nvPr/>
        </p:nvGrpSpPr>
        <p:grpSpPr bwMode="auto">
          <a:xfrm>
            <a:off x="3648076" y="3602036"/>
            <a:ext cx="360363" cy="325239"/>
            <a:chOff x="5721318" y="4812330"/>
            <a:chExt cx="360000" cy="435402"/>
          </a:xfrm>
        </p:grpSpPr>
        <p:sp>
          <p:nvSpPr>
            <p:cNvPr id="18" name="Oval 91"/>
            <p:cNvSpPr>
              <a:spLocks noChangeAspect="1" noChangeArrowheads="1"/>
            </p:cNvSpPr>
            <p:nvPr/>
          </p:nvSpPr>
          <p:spPr bwMode="auto">
            <a:xfrm>
              <a:off x="5721318" y="4812330"/>
              <a:ext cx="360000" cy="360000"/>
            </a:xfrm>
            <a:prstGeom prst="ellipse">
              <a:avLst/>
            </a:prstGeom>
            <a:gradFill flip="none" rotWithShape="1">
              <a:gsLst>
                <a:gs pos="0">
                  <a:srgbClr val="F6BB00"/>
                </a:gs>
                <a:gs pos="90000">
                  <a:srgbClr val="ED6601"/>
                </a:gs>
              </a:gsLst>
              <a:lin ang="2700000" scaled="1"/>
              <a:tileRect/>
            </a:gradFill>
            <a:ln w="25400">
              <a:noFill/>
            </a:ln>
            <a:effectLst>
              <a:outerShdw blurRad="50800" dist="38100" dir="5400000" algn="t" rotWithShape="0">
                <a:prstClr val="black">
                  <a:alpha val="40000"/>
                </a:prstClr>
              </a:outerShdw>
            </a:effectLst>
            <a:scene3d>
              <a:camera prst="orthographicFront"/>
              <a:lightRig rig="flat" dir="t"/>
            </a:scene3d>
            <a:sp3d extrusionH="304800" contourW="19050">
              <a:bevelT w="101600" prst="convex"/>
              <a:bevelB w="0" h="63500"/>
              <a:contourClr>
                <a:schemeClr val="bg1"/>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defTabSz="912813" eaLnBrk="0" fontAlgn="ctr" hangingPunct="0">
                <a:spcBef>
                  <a:spcPts val="0"/>
                </a:spcBef>
                <a:spcAft>
                  <a:spcPts val="0"/>
                </a:spcAft>
                <a:buClr>
                  <a:srgbClr val="FF0000"/>
                </a:buClr>
                <a:buSzPct val="70000"/>
                <a:buFont typeface="Wingdings" pitchFamily="2" charset="2"/>
                <a:buChar char="u"/>
                <a:defRPr/>
              </a:pPr>
              <a:endParaRPr lang="zh-CN" altLang="en-US" sz="1400" dirty="0">
                <a:solidFill>
                  <a:schemeClr val="bg1"/>
                </a:solidFill>
                <a:latin typeface="微软雅黑" pitchFamily="34" charset="-122"/>
                <a:ea typeface="微软雅黑" pitchFamily="34" charset="-122"/>
              </a:endParaRPr>
            </a:p>
          </p:txBody>
        </p:sp>
        <p:sp>
          <p:nvSpPr>
            <p:cNvPr id="19" name="Text Box 92"/>
            <p:cNvSpPr txBox="1">
              <a:spLocks noChangeArrowheads="1"/>
            </p:cNvSpPr>
            <p:nvPr/>
          </p:nvSpPr>
          <p:spPr bwMode="auto">
            <a:xfrm>
              <a:off x="5745106" y="4835707"/>
              <a:ext cx="312422" cy="412025"/>
            </a:xfrm>
            <a:prstGeom prst="rect">
              <a:avLst/>
            </a:prstGeom>
            <a:noFill/>
            <a:ln w="9525" algn="ctr">
              <a:noFill/>
              <a:miter lim="800000"/>
              <a:headEnd/>
              <a:tailEnd/>
            </a:ln>
            <a:effectLst>
              <a:prstShdw prst="shdw17" dist="17961" dir="2700000">
                <a:schemeClr val="accent1">
                  <a:gamma/>
                  <a:shade val="60000"/>
                  <a:invGamma/>
                </a:schemeClr>
              </a:prstShdw>
            </a:effectLst>
          </p:spPr>
          <p:txBody>
            <a:bodyPr>
              <a:spAutoFit/>
            </a:bodyPr>
            <a:lstStyle/>
            <a:p>
              <a:pPr algn="ctr">
                <a:defRPr/>
              </a:pPr>
              <a:r>
                <a:rPr lang="en-US" altLang="zh-CN" sz="1400" b="1" dirty="0">
                  <a:solidFill>
                    <a:schemeClr val="bg1"/>
                  </a:solidFill>
                  <a:latin typeface="微软雅黑" pitchFamily="34" charset="-122"/>
                  <a:ea typeface="微软雅黑" pitchFamily="34" charset="-122"/>
                </a:rPr>
                <a:t>4</a:t>
              </a:r>
            </a:p>
          </p:txBody>
        </p:sp>
      </p:grpSp>
      <p:sp>
        <p:nvSpPr>
          <p:cNvPr id="16395" name="矩形 19"/>
          <p:cNvSpPr>
            <a:spLocks noChangeArrowheads="1"/>
          </p:cNvSpPr>
          <p:nvPr/>
        </p:nvSpPr>
        <p:spPr bwMode="auto">
          <a:xfrm>
            <a:off x="714375" y="2047875"/>
            <a:ext cx="7786687" cy="1339850"/>
          </a:xfrm>
          <a:prstGeom prst="rect">
            <a:avLst/>
          </a:prstGeom>
          <a:noFill/>
          <a:ln w="38100" algn="ctr">
            <a:solidFill>
              <a:srgbClr val="FF0000"/>
            </a:solidFill>
            <a:prstDash val="lgDashDotDot"/>
            <a:round/>
            <a:headEnd/>
            <a:tailEnd/>
          </a:ln>
        </p:spPr>
        <p:txBody>
          <a:bodyPr/>
          <a:lstStyle/>
          <a:p>
            <a:pPr>
              <a:buFont typeface="Arial" pitchFamily="34" charset="0"/>
              <a:buNone/>
            </a:pPr>
            <a:endParaRPr lang="zh-CN" altLang="en-US">
              <a:latin typeface="Arial" pitchFamily="34" charset="0"/>
            </a:endParaRPr>
          </a:p>
        </p:txBody>
      </p:sp>
      <p:pic>
        <p:nvPicPr>
          <p:cNvPr id="1026" name="Picture 2" descr="D:\Desktop\00.jpg"/>
          <p:cNvPicPr>
            <a:picLocks noChangeAspect="1" noChangeArrowheads="1"/>
          </p:cNvPicPr>
          <p:nvPr/>
        </p:nvPicPr>
        <p:blipFill>
          <a:blip r:embed="rId2" cstate="email"/>
          <a:srcRect/>
          <a:stretch>
            <a:fillRect/>
          </a:stretch>
        </p:blipFill>
        <p:spPr bwMode="auto">
          <a:xfrm>
            <a:off x="128080" y="128575"/>
            <a:ext cx="2515097" cy="10072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81"/>
          <p:cNvSpPr>
            <a:spLocks noChangeArrowheads="1"/>
          </p:cNvSpPr>
          <p:nvPr/>
        </p:nvSpPr>
        <p:spPr bwMode="auto">
          <a:xfrm>
            <a:off x="702275" y="482189"/>
            <a:ext cx="1980000" cy="810000"/>
          </a:xfrm>
          <a:prstGeom prst="roundRect">
            <a:avLst>
              <a:gd name="adj" fmla="val 8789"/>
            </a:avLst>
          </a:prstGeom>
          <a:solidFill>
            <a:schemeClr val="bg1">
              <a:alpha val="60000"/>
            </a:schemeClr>
          </a:solidFill>
          <a:ln w="25400">
            <a:noFill/>
          </a:ln>
          <a:effectLst>
            <a:outerShdw blurRad="225425" dist="38100" dir="5220000" algn="ctr">
              <a:srgbClr val="000000">
                <a:alpha val="33000"/>
              </a:srgbClr>
            </a:outerShdw>
          </a:effectLst>
          <a:scene3d>
            <a:camera prst="orthographicFront"/>
            <a:lightRig rig="flat" dir="t"/>
          </a:scene3d>
          <a:sp3d contourW="19050">
            <a:bevelT w="101600" prst="artDeco"/>
            <a:bevelB w="0" h="0"/>
            <a:contourClr>
              <a:schemeClr val="bg1"/>
            </a:contourClr>
          </a:sp3d>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spcBef>
                <a:spcPts val="0"/>
              </a:spcBef>
              <a:spcAft>
                <a:spcPts val="0"/>
              </a:spcAft>
              <a:buClr>
                <a:srgbClr val="FF0000"/>
              </a:buClr>
              <a:buSzPct val="70000"/>
              <a:tabLst>
                <a:tab pos="136525" algn="l"/>
              </a:tabLst>
              <a:defRPr/>
            </a:pPr>
            <a:r>
              <a:rPr lang="zh-CN" altLang="en-US" sz="2000" dirty="0">
                <a:solidFill>
                  <a:schemeClr val="tx1"/>
                </a:solidFill>
                <a:latin typeface="微软雅黑" pitchFamily="34" charset="-122"/>
                <a:ea typeface="微软雅黑" pitchFamily="34" charset="-122"/>
              </a:rPr>
              <a:t>金如意主险</a:t>
            </a:r>
          </a:p>
        </p:txBody>
      </p:sp>
      <p:grpSp>
        <p:nvGrpSpPr>
          <p:cNvPr id="17411" name="组合 42"/>
          <p:cNvGrpSpPr>
            <a:grpSpLocks/>
          </p:cNvGrpSpPr>
          <p:nvPr/>
        </p:nvGrpSpPr>
        <p:grpSpPr bwMode="auto">
          <a:xfrm>
            <a:off x="646113" y="446086"/>
            <a:ext cx="360363" cy="325239"/>
            <a:chOff x="1220659" y="4812330"/>
            <a:chExt cx="360000" cy="435402"/>
          </a:xfrm>
        </p:grpSpPr>
        <p:sp>
          <p:nvSpPr>
            <p:cNvPr id="5" name="Oval 84"/>
            <p:cNvSpPr>
              <a:spLocks noChangeAspect="1" noChangeArrowheads="1"/>
            </p:cNvSpPr>
            <p:nvPr/>
          </p:nvSpPr>
          <p:spPr bwMode="auto">
            <a:xfrm>
              <a:off x="1220659" y="4812330"/>
              <a:ext cx="360000" cy="360000"/>
            </a:xfrm>
            <a:prstGeom prst="ellipse">
              <a:avLst/>
            </a:prstGeom>
            <a:gradFill flip="none" rotWithShape="1">
              <a:gsLst>
                <a:gs pos="0">
                  <a:srgbClr val="F6BB00"/>
                </a:gs>
                <a:gs pos="90000">
                  <a:srgbClr val="ED6601"/>
                </a:gs>
              </a:gsLst>
              <a:lin ang="2700000" scaled="1"/>
              <a:tileRect/>
            </a:gradFill>
            <a:ln w="25400">
              <a:noFill/>
            </a:ln>
            <a:effectLst>
              <a:outerShdw blurRad="50800" dist="38100" dir="5400000" algn="t" rotWithShape="0">
                <a:prstClr val="black">
                  <a:alpha val="40000"/>
                </a:prstClr>
              </a:outerShdw>
            </a:effectLst>
            <a:scene3d>
              <a:camera prst="orthographicFront"/>
              <a:lightRig rig="flat" dir="t"/>
            </a:scene3d>
            <a:sp3d extrusionH="304800" contourW="19050">
              <a:bevelT w="101600" prst="convex"/>
              <a:bevelB w="0" h="63500"/>
              <a:contourClr>
                <a:schemeClr val="bg1"/>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defTabSz="912813" eaLnBrk="0" fontAlgn="ctr" hangingPunct="0">
                <a:spcBef>
                  <a:spcPts val="0"/>
                </a:spcBef>
                <a:spcAft>
                  <a:spcPts val="0"/>
                </a:spcAft>
                <a:buClr>
                  <a:srgbClr val="FF0000"/>
                </a:buClr>
                <a:buSzPct val="70000"/>
                <a:buFont typeface="Wingdings" pitchFamily="2" charset="2"/>
                <a:buChar char="u"/>
                <a:defRPr/>
              </a:pPr>
              <a:endParaRPr lang="zh-CN" altLang="en-US" sz="1400" dirty="0">
                <a:solidFill>
                  <a:schemeClr val="bg1"/>
                </a:solidFill>
                <a:latin typeface="微软雅黑" pitchFamily="34" charset="-122"/>
                <a:ea typeface="微软雅黑" pitchFamily="34" charset="-122"/>
              </a:endParaRPr>
            </a:p>
          </p:txBody>
        </p:sp>
        <p:sp>
          <p:nvSpPr>
            <p:cNvPr id="6" name="Text Box 85"/>
            <p:cNvSpPr txBox="1">
              <a:spLocks noChangeArrowheads="1"/>
            </p:cNvSpPr>
            <p:nvPr/>
          </p:nvSpPr>
          <p:spPr bwMode="auto">
            <a:xfrm>
              <a:off x="1234932" y="4835707"/>
              <a:ext cx="331455" cy="412025"/>
            </a:xfrm>
            <a:prstGeom prst="rect">
              <a:avLst/>
            </a:prstGeom>
            <a:noFill/>
            <a:ln w="9525" algn="ctr">
              <a:noFill/>
              <a:miter lim="800000"/>
              <a:headEnd/>
              <a:tailEnd/>
            </a:ln>
            <a:effectLst>
              <a:prstShdw prst="shdw17" dist="17961" dir="2700000">
                <a:schemeClr val="accent1">
                  <a:gamma/>
                  <a:shade val="60000"/>
                  <a:invGamma/>
                </a:schemeClr>
              </a:prstShdw>
            </a:effectLst>
          </p:spPr>
          <p:txBody>
            <a:bodyPr>
              <a:spAutoFit/>
            </a:bodyPr>
            <a:lstStyle/>
            <a:p>
              <a:pPr algn="ctr">
                <a:defRPr/>
              </a:pPr>
              <a:r>
                <a:rPr lang="en-US" altLang="zh-CN" sz="1400" b="1">
                  <a:solidFill>
                    <a:schemeClr val="bg1"/>
                  </a:solidFill>
                  <a:latin typeface="微软雅黑" pitchFamily="34" charset="-122"/>
                  <a:ea typeface="微软雅黑" pitchFamily="34" charset="-122"/>
                </a:rPr>
                <a:t>1</a:t>
              </a:r>
            </a:p>
          </p:txBody>
        </p:sp>
      </p:grpSp>
      <p:sp>
        <p:nvSpPr>
          <p:cNvPr id="7" name="矩形 6"/>
          <p:cNvSpPr/>
          <p:nvPr/>
        </p:nvSpPr>
        <p:spPr>
          <a:xfrm>
            <a:off x="3529691" y="1080391"/>
            <a:ext cx="1896673" cy="1107996"/>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50000"/>
              </a:lnSpc>
              <a:defRPr/>
            </a:pPr>
            <a:r>
              <a:rPr lang="zh-CN" altLang="en-US" sz="4400" b="1" spc="5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rPr>
              <a:t>谁能买</a:t>
            </a:r>
            <a:endParaRPr lang="en-US" altLang="zh-CN" sz="4400" b="1" spc="5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endParaRPr>
          </a:p>
        </p:txBody>
      </p:sp>
      <p:sp>
        <p:nvSpPr>
          <p:cNvPr id="9" name="双波形 8"/>
          <p:cNvSpPr/>
          <p:nvPr/>
        </p:nvSpPr>
        <p:spPr bwMode="auto">
          <a:xfrm>
            <a:off x="3529691" y="1921584"/>
            <a:ext cx="1979613" cy="432197"/>
          </a:xfrm>
          <a:prstGeom prst="doubleWave">
            <a:avLst>
              <a:gd name="adj1" fmla="val 6250"/>
              <a:gd name="adj2" fmla="val -4430"/>
            </a:avLst>
          </a:prstGeom>
          <a:gradFill flip="none" rotWithShape="1">
            <a:gsLst>
              <a:gs pos="0">
                <a:srgbClr val="FFCF01"/>
              </a:gs>
              <a:gs pos="90000">
                <a:srgbClr val="E22000"/>
              </a:gs>
            </a:gsLst>
            <a:lin ang="2700000" scaled="1"/>
            <a:tileRect/>
          </a:gradFill>
          <a:ln w="31750">
            <a:solidFill>
              <a:schemeClr val="bg1"/>
            </a:solidFill>
          </a:ln>
          <a:effectLst>
            <a:outerShdw blurRad="225425" dist="38100" dir="5220000" algn="ctr">
              <a:srgbClr val="000000">
                <a:alpha val="33000"/>
              </a:srgbClr>
            </a:outerShdw>
          </a:effectLst>
          <a:scene3d>
            <a:camera prst="orthographicFront"/>
            <a:lightRig rig="flat" dir="t"/>
          </a:scene3d>
          <a:sp3d extrusionH="304800" contourW="2540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spcBef>
                <a:spcPts val="0"/>
              </a:spcBef>
              <a:spcAft>
                <a:spcPts val="0"/>
              </a:spcAft>
              <a:buClr>
                <a:srgbClr val="FF0000"/>
              </a:buClr>
              <a:buSzPct val="70000"/>
              <a:buFont typeface="Wingdings" pitchFamily="2" charset="2"/>
              <a:buChar char="u"/>
              <a:tabLst>
                <a:tab pos="136525" algn="l"/>
              </a:tabLst>
              <a:defRPr/>
            </a:pPr>
            <a:endParaRPr lang="zh-CN" altLang="en-US" sz="1200" b="1" dirty="0">
              <a:solidFill>
                <a:schemeClr val="bg1"/>
              </a:solidFill>
              <a:latin typeface="微软雅黑" pitchFamily="34" charset="-122"/>
              <a:ea typeface="微软雅黑" pitchFamily="34" charset="-122"/>
            </a:endParaRPr>
          </a:p>
        </p:txBody>
      </p:sp>
      <p:sp>
        <p:nvSpPr>
          <p:cNvPr id="11" name="矩形 10"/>
          <p:cNvSpPr/>
          <p:nvPr/>
        </p:nvSpPr>
        <p:spPr>
          <a:xfrm>
            <a:off x="1142977" y="1821652"/>
            <a:ext cx="1463862" cy="769441"/>
          </a:xfrm>
          <a:prstGeom prst="rect">
            <a:avLst/>
          </a:prstGeom>
          <a:noFill/>
        </p:spPr>
        <p:txBody>
          <a:bodyPr wrap="none">
            <a:spAutoFit/>
          </a:bodyPr>
          <a:lstStyle/>
          <a:p>
            <a:pPr algn="ctr">
              <a:defRPr/>
            </a:pPr>
            <a:r>
              <a:rPr lang="en-US" altLang="zh-CN" sz="4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微软雅黑" pitchFamily="34" charset="-122"/>
                <a:ea typeface="微软雅黑" pitchFamily="34" charset="-122"/>
              </a:rPr>
              <a:t>28</a:t>
            </a:r>
            <a:r>
              <a:rPr lang="zh-CN" altLang="en-US" sz="4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微软雅黑" pitchFamily="34" charset="-122"/>
                <a:ea typeface="微软雅黑" pitchFamily="34" charset="-122"/>
              </a:rPr>
              <a:t>天</a:t>
            </a:r>
            <a:endParaRPr lang="zh-CN" altLang="en-US" sz="4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sp>
        <p:nvSpPr>
          <p:cNvPr id="12" name="矩形 11"/>
          <p:cNvSpPr/>
          <p:nvPr/>
        </p:nvSpPr>
        <p:spPr>
          <a:xfrm>
            <a:off x="5979003" y="1821652"/>
            <a:ext cx="2034531" cy="769441"/>
          </a:xfrm>
          <a:prstGeom prst="rect">
            <a:avLst/>
          </a:prstGeom>
          <a:noFill/>
        </p:spPr>
        <p:txBody>
          <a:bodyPr wrap="none">
            <a:spAutoFit/>
          </a:bodyPr>
          <a:lstStyle/>
          <a:p>
            <a:pPr algn="ctr">
              <a:defRPr/>
            </a:pPr>
            <a:r>
              <a:rPr lang="en-US" altLang="zh-CN" sz="4400" b="1" u="sng"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微软雅黑" pitchFamily="34" charset="-122"/>
                <a:ea typeface="微软雅黑" pitchFamily="34" charset="-122"/>
              </a:rPr>
              <a:t>65</a:t>
            </a:r>
            <a:r>
              <a:rPr lang="zh-CN" altLang="en-US" sz="4400" b="1" u="sng"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微软雅黑" pitchFamily="34" charset="-122"/>
                <a:ea typeface="微软雅黑" pitchFamily="34" charset="-122"/>
              </a:rPr>
              <a:t>周岁</a:t>
            </a:r>
            <a:endParaRPr lang="zh-CN" altLang="en-US" sz="4400" b="1" u="sng"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sp>
        <p:nvSpPr>
          <p:cNvPr id="13" name="矩形 12"/>
          <p:cNvSpPr/>
          <p:nvPr/>
        </p:nvSpPr>
        <p:spPr>
          <a:xfrm>
            <a:off x="3550112" y="3544211"/>
            <a:ext cx="1896673" cy="1107996"/>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50000"/>
              </a:lnSpc>
              <a:defRPr/>
            </a:pPr>
            <a:r>
              <a:rPr lang="zh-CN" altLang="en-US" sz="4400" b="1" spc="5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rPr>
              <a:t>怎么买</a:t>
            </a:r>
            <a:endParaRPr lang="en-US" altLang="zh-CN" sz="4400" b="1" spc="5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endParaRPr>
          </a:p>
        </p:txBody>
      </p:sp>
      <p:sp>
        <p:nvSpPr>
          <p:cNvPr id="14" name="矩形 13"/>
          <p:cNvSpPr/>
          <p:nvPr/>
        </p:nvSpPr>
        <p:spPr>
          <a:xfrm>
            <a:off x="2143111" y="4290285"/>
            <a:ext cx="5410455" cy="923330"/>
          </a:xfrm>
          <a:prstGeom prst="rect">
            <a:avLst/>
          </a:prstGeom>
          <a:noFill/>
        </p:spPr>
        <p:txBody>
          <a:bodyPr wrap="none">
            <a:spAutoFit/>
          </a:bodyPr>
          <a:lstStyle/>
          <a:p>
            <a:pPr algn="ctr">
              <a:defRPr/>
            </a:pPr>
            <a:r>
              <a:rPr lang="en-US" altLang="zh-CN" sz="5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微软雅黑" pitchFamily="34" charset="-122"/>
                <a:ea typeface="微软雅黑" pitchFamily="34" charset="-122"/>
              </a:rPr>
              <a:t>3</a:t>
            </a:r>
            <a:r>
              <a:rPr lang="zh-CN" altLang="en-US" sz="5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微软雅黑" pitchFamily="34" charset="-122"/>
                <a:ea typeface="微软雅黑" pitchFamily="34" charset="-122"/>
              </a:rPr>
              <a:t>年、</a:t>
            </a:r>
            <a:r>
              <a:rPr lang="en-US" altLang="zh-CN" sz="5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微软雅黑" pitchFamily="34" charset="-122"/>
                <a:ea typeface="微软雅黑" pitchFamily="34" charset="-122"/>
              </a:rPr>
              <a:t>5</a:t>
            </a:r>
            <a:r>
              <a:rPr lang="zh-CN" altLang="en-US" sz="5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微软雅黑" pitchFamily="34" charset="-122"/>
                <a:ea typeface="微软雅黑" pitchFamily="34" charset="-122"/>
              </a:rPr>
              <a:t>年、</a:t>
            </a:r>
            <a:r>
              <a:rPr lang="en-US" altLang="zh-CN" sz="5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微软雅黑" pitchFamily="34" charset="-122"/>
                <a:ea typeface="微软雅黑" pitchFamily="34" charset="-122"/>
              </a:rPr>
              <a:t>10</a:t>
            </a:r>
            <a:r>
              <a:rPr lang="zh-CN" altLang="en-US" sz="5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微软雅黑" pitchFamily="34" charset="-122"/>
                <a:ea typeface="微软雅黑" pitchFamily="34" charset="-122"/>
              </a:rPr>
              <a:t>年</a:t>
            </a:r>
            <a:endParaRPr lang="zh-CN" altLang="en-US" sz="5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sp>
        <p:nvSpPr>
          <p:cNvPr id="15" name="矩形 14"/>
          <p:cNvSpPr/>
          <p:nvPr/>
        </p:nvSpPr>
        <p:spPr>
          <a:xfrm>
            <a:off x="3550112" y="2307881"/>
            <a:ext cx="1896673" cy="1107996"/>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50000"/>
              </a:lnSpc>
              <a:defRPr/>
            </a:pPr>
            <a:r>
              <a:rPr lang="zh-CN" altLang="en-US" sz="4400" b="1" spc="5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rPr>
              <a:t>保多久</a:t>
            </a:r>
            <a:endParaRPr lang="en-US" altLang="zh-CN" sz="4400" b="1" spc="5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endParaRPr>
          </a:p>
        </p:txBody>
      </p:sp>
      <p:sp>
        <p:nvSpPr>
          <p:cNvPr id="16" name="矩形 15"/>
          <p:cNvSpPr/>
          <p:nvPr/>
        </p:nvSpPr>
        <p:spPr>
          <a:xfrm>
            <a:off x="3529692" y="3053958"/>
            <a:ext cx="2034531" cy="769441"/>
          </a:xfrm>
          <a:prstGeom prst="rect">
            <a:avLst/>
          </a:prstGeom>
          <a:noFill/>
        </p:spPr>
        <p:txBody>
          <a:bodyPr wrap="none">
            <a:spAutoFit/>
          </a:bodyPr>
          <a:lstStyle/>
          <a:p>
            <a:pPr algn="ctr">
              <a:defRPr/>
            </a:pPr>
            <a:r>
              <a:rPr lang="en-US" altLang="zh-CN" sz="4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微软雅黑" pitchFamily="34" charset="-122"/>
                <a:ea typeface="微软雅黑" pitchFamily="34" charset="-122"/>
              </a:rPr>
              <a:t>80</a:t>
            </a:r>
            <a:r>
              <a:rPr lang="zh-CN" altLang="en-US" sz="4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微软雅黑" pitchFamily="34" charset="-122"/>
                <a:ea typeface="微软雅黑" pitchFamily="34" charset="-122"/>
              </a:rPr>
              <a:t>周岁</a:t>
            </a:r>
            <a:endParaRPr lang="zh-CN" altLang="en-US" sz="4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81"/>
          <p:cNvSpPr>
            <a:spLocks noChangeArrowheads="1"/>
          </p:cNvSpPr>
          <p:nvPr/>
        </p:nvSpPr>
        <p:spPr bwMode="auto">
          <a:xfrm>
            <a:off x="702275" y="482189"/>
            <a:ext cx="1980000" cy="810000"/>
          </a:xfrm>
          <a:prstGeom prst="roundRect">
            <a:avLst>
              <a:gd name="adj" fmla="val 8789"/>
            </a:avLst>
          </a:prstGeom>
          <a:solidFill>
            <a:schemeClr val="bg1">
              <a:alpha val="60000"/>
            </a:schemeClr>
          </a:solidFill>
          <a:ln w="25400">
            <a:noFill/>
          </a:ln>
          <a:effectLst>
            <a:outerShdw blurRad="225425" dist="38100" dir="5220000" algn="ctr">
              <a:srgbClr val="000000">
                <a:alpha val="33000"/>
              </a:srgbClr>
            </a:outerShdw>
          </a:effectLst>
          <a:scene3d>
            <a:camera prst="orthographicFront"/>
            <a:lightRig rig="flat" dir="t"/>
          </a:scene3d>
          <a:sp3d contourW="19050">
            <a:bevelT w="101600" prst="artDeco"/>
            <a:bevelB w="0" h="0"/>
            <a:contourClr>
              <a:schemeClr val="bg1"/>
            </a:contourClr>
          </a:sp3d>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spcBef>
                <a:spcPts val="0"/>
              </a:spcBef>
              <a:spcAft>
                <a:spcPts val="0"/>
              </a:spcAft>
              <a:buClr>
                <a:srgbClr val="FF0000"/>
              </a:buClr>
              <a:buSzPct val="70000"/>
              <a:tabLst>
                <a:tab pos="136525" algn="l"/>
              </a:tabLst>
              <a:defRPr/>
            </a:pPr>
            <a:r>
              <a:rPr lang="zh-CN" altLang="en-US" sz="2000" dirty="0">
                <a:solidFill>
                  <a:schemeClr val="tx1"/>
                </a:solidFill>
                <a:latin typeface="微软雅黑" pitchFamily="34" charset="-122"/>
                <a:ea typeface="微软雅黑" pitchFamily="34" charset="-122"/>
              </a:rPr>
              <a:t>金如意主险</a:t>
            </a:r>
          </a:p>
        </p:txBody>
      </p:sp>
      <p:grpSp>
        <p:nvGrpSpPr>
          <p:cNvPr id="18435" name="组合 42"/>
          <p:cNvGrpSpPr>
            <a:grpSpLocks/>
          </p:cNvGrpSpPr>
          <p:nvPr/>
        </p:nvGrpSpPr>
        <p:grpSpPr bwMode="auto">
          <a:xfrm>
            <a:off x="646113" y="446086"/>
            <a:ext cx="360363" cy="325239"/>
            <a:chOff x="1220659" y="4812330"/>
            <a:chExt cx="360000" cy="435402"/>
          </a:xfrm>
        </p:grpSpPr>
        <p:sp>
          <p:nvSpPr>
            <p:cNvPr id="11" name="Oval 84"/>
            <p:cNvSpPr>
              <a:spLocks noChangeAspect="1" noChangeArrowheads="1"/>
            </p:cNvSpPr>
            <p:nvPr/>
          </p:nvSpPr>
          <p:spPr bwMode="auto">
            <a:xfrm>
              <a:off x="1220659" y="4812330"/>
              <a:ext cx="360000" cy="360000"/>
            </a:xfrm>
            <a:prstGeom prst="ellipse">
              <a:avLst/>
            </a:prstGeom>
            <a:gradFill flip="none" rotWithShape="1">
              <a:gsLst>
                <a:gs pos="0">
                  <a:srgbClr val="F6BB00"/>
                </a:gs>
                <a:gs pos="90000">
                  <a:srgbClr val="ED6601"/>
                </a:gs>
              </a:gsLst>
              <a:lin ang="2700000" scaled="1"/>
              <a:tileRect/>
            </a:gradFill>
            <a:ln w="25400">
              <a:noFill/>
            </a:ln>
            <a:effectLst>
              <a:outerShdw blurRad="50800" dist="38100" dir="5400000" algn="t" rotWithShape="0">
                <a:prstClr val="black">
                  <a:alpha val="40000"/>
                </a:prstClr>
              </a:outerShdw>
            </a:effectLst>
            <a:scene3d>
              <a:camera prst="orthographicFront"/>
              <a:lightRig rig="flat" dir="t"/>
            </a:scene3d>
            <a:sp3d extrusionH="304800" contourW="19050">
              <a:bevelT w="101600" prst="convex"/>
              <a:bevelB w="0" h="63500"/>
              <a:contourClr>
                <a:schemeClr val="bg1"/>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defTabSz="912813" eaLnBrk="0" fontAlgn="ctr" hangingPunct="0">
                <a:spcBef>
                  <a:spcPts val="0"/>
                </a:spcBef>
                <a:spcAft>
                  <a:spcPts val="0"/>
                </a:spcAft>
                <a:buClr>
                  <a:srgbClr val="FF0000"/>
                </a:buClr>
                <a:buSzPct val="70000"/>
                <a:buFont typeface="Wingdings" pitchFamily="2" charset="2"/>
                <a:buChar char="u"/>
                <a:defRPr/>
              </a:pPr>
              <a:endParaRPr lang="zh-CN" altLang="en-US" sz="1400" dirty="0">
                <a:solidFill>
                  <a:schemeClr val="bg1"/>
                </a:solidFill>
                <a:latin typeface="微软雅黑" pitchFamily="34" charset="-122"/>
                <a:ea typeface="微软雅黑" pitchFamily="34" charset="-122"/>
              </a:endParaRPr>
            </a:p>
          </p:txBody>
        </p:sp>
        <p:sp>
          <p:nvSpPr>
            <p:cNvPr id="12" name="Text Box 85"/>
            <p:cNvSpPr txBox="1">
              <a:spLocks noChangeArrowheads="1"/>
            </p:cNvSpPr>
            <p:nvPr/>
          </p:nvSpPr>
          <p:spPr bwMode="auto">
            <a:xfrm>
              <a:off x="1234932" y="4835707"/>
              <a:ext cx="331455" cy="412025"/>
            </a:xfrm>
            <a:prstGeom prst="rect">
              <a:avLst/>
            </a:prstGeom>
            <a:noFill/>
            <a:ln w="9525" algn="ctr">
              <a:noFill/>
              <a:miter lim="800000"/>
              <a:headEnd/>
              <a:tailEnd/>
            </a:ln>
            <a:effectLst>
              <a:prstShdw prst="shdw17" dist="17961" dir="2700000">
                <a:schemeClr val="accent1">
                  <a:gamma/>
                  <a:shade val="60000"/>
                  <a:invGamma/>
                </a:schemeClr>
              </a:prstShdw>
            </a:effectLst>
          </p:spPr>
          <p:txBody>
            <a:bodyPr>
              <a:spAutoFit/>
            </a:bodyPr>
            <a:lstStyle/>
            <a:p>
              <a:pPr algn="ctr">
                <a:defRPr/>
              </a:pPr>
              <a:r>
                <a:rPr lang="en-US" altLang="zh-CN" sz="1400" b="1" dirty="0">
                  <a:solidFill>
                    <a:schemeClr val="bg1"/>
                  </a:solidFill>
                  <a:latin typeface="微软雅黑" pitchFamily="34" charset="-122"/>
                  <a:ea typeface="微软雅黑" pitchFamily="34" charset="-122"/>
                </a:rPr>
                <a:t>1</a:t>
              </a:r>
            </a:p>
          </p:txBody>
        </p:sp>
      </p:grpSp>
      <p:sp>
        <p:nvSpPr>
          <p:cNvPr id="13" name="矩形 12"/>
          <p:cNvSpPr/>
          <p:nvPr/>
        </p:nvSpPr>
        <p:spPr>
          <a:xfrm>
            <a:off x="3612631" y="1071553"/>
            <a:ext cx="1896673" cy="1107996"/>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50000"/>
              </a:lnSpc>
              <a:defRPr/>
            </a:pPr>
            <a:r>
              <a:rPr lang="zh-CN" altLang="en-US" sz="4400" b="1" spc="5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rPr>
              <a:t>保什么</a:t>
            </a:r>
            <a:endParaRPr lang="en-US" altLang="zh-CN" sz="4400" b="1" spc="5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endParaRPr>
          </a:p>
        </p:txBody>
      </p:sp>
      <p:sp>
        <p:nvSpPr>
          <p:cNvPr id="18437" name="TextBox 13"/>
          <p:cNvSpPr txBox="1">
            <a:spLocks noChangeArrowheads="1"/>
          </p:cNvSpPr>
          <p:nvPr/>
        </p:nvSpPr>
        <p:spPr bwMode="auto">
          <a:xfrm>
            <a:off x="701675" y="1812926"/>
            <a:ext cx="8199439" cy="3046988"/>
          </a:xfrm>
          <a:prstGeom prst="rect">
            <a:avLst/>
          </a:prstGeom>
          <a:noFill/>
          <a:ln w="9525">
            <a:noFill/>
            <a:miter lim="800000"/>
            <a:headEnd/>
            <a:tailEnd/>
          </a:ln>
        </p:spPr>
        <p:txBody>
          <a:bodyPr>
            <a:spAutoFit/>
          </a:bodyPr>
          <a:lstStyle/>
          <a:p>
            <a:r>
              <a:rPr lang="zh-CN" altLang="en-US" sz="2400" b="1">
                <a:latin typeface="微软雅黑" pitchFamily="34" charset="-122"/>
                <a:ea typeface="微软雅黑" pitchFamily="34" charset="-122"/>
              </a:rPr>
              <a:t>一、年金</a:t>
            </a:r>
            <a:endParaRPr lang="zh-CN" altLang="en-US" sz="2400">
              <a:latin typeface="微软雅黑" pitchFamily="34" charset="-122"/>
              <a:ea typeface="微软雅黑" pitchFamily="34" charset="-122"/>
            </a:endParaRPr>
          </a:p>
          <a:p>
            <a:r>
              <a:rPr lang="en-US" altLang="zh-CN" sz="2400">
                <a:latin typeface="微软雅黑" pitchFamily="34" charset="-122"/>
                <a:ea typeface="微软雅黑" pitchFamily="34" charset="-122"/>
              </a:rPr>
              <a:t>59</a:t>
            </a:r>
            <a:r>
              <a:rPr lang="zh-CN" altLang="en-US" sz="2400">
                <a:latin typeface="微软雅黑" pitchFamily="34" charset="-122"/>
                <a:ea typeface="微软雅黑" pitchFamily="34" charset="-122"/>
              </a:rPr>
              <a:t>周岁前，</a:t>
            </a:r>
            <a:r>
              <a:rPr lang="zh-CN" altLang="en-US" sz="2400" b="1">
                <a:solidFill>
                  <a:srgbClr val="FF0000"/>
                </a:solidFill>
                <a:latin typeface="微软雅黑" pitchFamily="34" charset="-122"/>
                <a:ea typeface="微软雅黑" pitchFamily="34" charset="-122"/>
              </a:rPr>
              <a:t>保额</a:t>
            </a:r>
            <a:r>
              <a:rPr lang="en-US" altLang="zh-CN" sz="2400" b="1">
                <a:solidFill>
                  <a:srgbClr val="FF0000"/>
                </a:solidFill>
                <a:latin typeface="微软雅黑" pitchFamily="34" charset="-122"/>
                <a:ea typeface="微软雅黑" pitchFamily="34" charset="-122"/>
              </a:rPr>
              <a:t>100%</a:t>
            </a:r>
            <a:r>
              <a:rPr lang="zh-CN" altLang="en-US" sz="2400">
                <a:latin typeface="微软雅黑" pitchFamily="34" charset="-122"/>
                <a:ea typeface="微软雅黑" pitchFamily="34" charset="-122"/>
              </a:rPr>
              <a:t>；</a:t>
            </a:r>
            <a:r>
              <a:rPr lang="en-US" altLang="zh-CN" sz="2400">
                <a:latin typeface="微软雅黑" pitchFamily="34" charset="-122"/>
                <a:ea typeface="微软雅黑" pitchFamily="34" charset="-122"/>
              </a:rPr>
              <a:t>60</a:t>
            </a:r>
            <a:r>
              <a:rPr lang="zh-CN" altLang="en-US" sz="2400">
                <a:latin typeface="微软雅黑" pitchFamily="34" charset="-122"/>
                <a:ea typeface="微软雅黑" pitchFamily="34" charset="-122"/>
              </a:rPr>
              <a:t>周岁</a:t>
            </a:r>
            <a:r>
              <a:rPr lang="en-US" altLang="zh-CN" sz="2400">
                <a:latin typeface="微软雅黑" pitchFamily="34" charset="-122"/>
                <a:ea typeface="微软雅黑" pitchFamily="34" charset="-122"/>
              </a:rPr>
              <a:t>—79</a:t>
            </a:r>
            <a:r>
              <a:rPr lang="zh-CN" altLang="en-US" sz="2400">
                <a:latin typeface="微软雅黑" pitchFamily="34" charset="-122"/>
                <a:ea typeface="微软雅黑" pitchFamily="34" charset="-122"/>
              </a:rPr>
              <a:t>周岁，</a:t>
            </a:r>
            <a:r>
              <a:rPr lang="zh-CN" altLang="en-US" sz="2400" b="1">
                <a:solidFill>
                  <a:srgbClr val="FF0000"/>
                </a:solidFill>
                <a:latin typeface="微软雅黑" pitchFamily="34" charset="-122"/>
                <a:ea typeface="微软雅黑" pitchFamily="34" charset="-122"/>
              </a:rPr>
              <a:t>保额</a:t>
            </a:r>
            <a:r>
              <a:rPr lang="en-US" altLang="zh-CN" sz="2400" b="1">
                <a:solidFill>
                  <a:srgbClr val="FF0000"/>
                </a:solidFill>
                <a:latin typeface="微软雅黑" pitchFamily="34" charset="-122"/>
                <a:ea typeface="微软雅黑" pitchFamily="34" charset="-122"/>
              </a:rPr>
              <a:t>200%</a:t>
            </a:r>
            <a:endParaRPr lang="zh-CN" altLang="en-US" sz="2400" b="1">
              <a:solidFill>
                <a:srgbClr val="FF0000"/>
              </a:solidFill>
              <a:latin typeface="微软雅黑" pitchFamily="34" charset="-122"/>
              <a:ea typeface="微软雅黑" pitchFamily="34" charset="-122"/>
            </a:endParaRPr>
          </a:p>
          <a:p>
            <a:r>
              <a:rPr lang="zh-CN" altLang="en-US" sz="2400" b="1">
                <a:latin typeface="微软雅黑" pitchFamily="34" charset="-122"/>
                <a:ea typeface="微软雅黑" pitchFamily="34" charset="-122"/>
              </a:rPr>
              <a:t>二、满期保险金</a:t>
            </a:r>
            <a:endParaRPr lang="zh-CN" altLang="en-US" sz="2400">
              <a:latin typeface="微软雅黑" pitchFamily="34" charset="-122"/>
              <a:ea typeface="微软雅黑" pitchFamily="34" charset="-122"/>
            </a:endParaRPr>
          </a:p>
          <a:p>
            <a:r>
              <a:rPr lang="en-US" altLang="zh-CN" sz="2400" b="1">
                <a:solidFill>
                  <a:srgbClr val="FF0000"/>
                </a:solidFill>
                <a:latin typeface="微软雅黑" pitchFamily="34" charset="-122"/>
                <a:ea typeface="微软雅黑" pitchFamily="34" charset="-122"/>
              </a:rPr>
              <a:t>80</a:t>
            </a:r>
            <a:r>
              <a:rPr lang="zh-CN" altLang="en-US" sz="2400" b="1">
                <a:solidFill>
                  <a:srgbClr val="FF0000"/>
                </a:solidFill>
                <a:latin typeface="微软雅黑" pitchFamily="34" charset="-122"/>
                <a:ea typeface="微软雅黑" pitchFamily="34" charset="-122"/>
              </a:rPr>
              <a:t>周岁满期</a:t>
            </a:r>
            <a:r>
              <a:rPr lang="zh-CN" altLang="en-US" sz="2400">
                <a:latin typeface="微软雅黑" pitchFamily="34" charset="-122"/>
                <a:ea typeface="微软雅黑" pitchFamily="34" charset="-122"/>
              </a:rPr>
              <a:t>，返还所交保费</a:t>
            </a:r>
            <a:endParaRPr lang="en-US" altLang="zh-CN" sz="2400">
              <a:latin typeface="微软雅黑" pitchFamily="34" charset="-122"/>
              <a:ea typeface="微软雅黑" pitchFamily="34" charset="-122"/>
            </a:endParaRPr>
          </a:p>
          <a:p>
            <a:r>
              <a:rPr lang="zh-CN" altLang="en-US" sz="2400" b="1">
                <a:latin typeface="微软雅黑" pitchFamily="34" charset="-122"/>
                <a:ea typeface="微软雅黑" pitchFamily="34" charset="-122"/>
              </a:rPr>
              <a:t>三、身故保险金</a:t>
            </a:r>
            <a:endParaRPr lang="zh-CN" altLang="en-US" sz="2400">
              <a:latin typeface="微软雅黑" pitchFamily="34" charset="-122"/>
              <a:ea typeface="微软雅黑" pitchFamily="34" charset="-122"/>
            </a:endParaRPr>
          </a:p>
          <a:p>
            <a:r>
              <a:rPr lang="zh-CN" altLang="en-US" sz="2400">
                <a:latin typeface="微软雅黑" pitchFamily="34" charset="-122"/>
                <a:ea typeface="微软雅黑" pitchFamily="34" charset="-122"/>
              </a:rPr>
              <a:t>身故返还所交保费</a:t>
            </a:r>
            <a:endParaRPr lang="en-US" altLang="zh-CN" sz="2400">
              <a:latin typeface="微软雅黑" pitchFamily="34" charset="-122"/>
              <a:ea typeface="微软雅黑" pitchFamily="34" charset="-122"/>
            </a:endParaRPr>
          </a:p>
          <a:p>
            <a:r>
              <a:rPr lang="zh-CN" altLang="en-US" sz="2400" b="1">
                <a:latin typeface="微软雅黑" pitchFamily="34" charset="-122"/>
                <a:ea typeface="微软雅黑" pitchFamily="34" charset="-122"/>
              </a:rPr>
              <a:t>四、年金转换权益</a:t>
            </a:r>
            <a:endParaRPr lang="en-US" altLang="zh-CN" sz="2400" b="1">
              <a:latin typeface="微软雅黑" pitchFamily="34" charset="-122"/>
              <a:ea typeface="微软雅黑" pitchFamily="34" charset="-122"/>
            </a:endParaRPr>
          </a:p>
          <a:p>
            <a:r>
              <a:rPr lang="zh-CN" altLang="en-US" sz="2400">
                <a:latin typeface="微软雅黑" pitchFamily="34" charset="-122"/>
                <a:ea typeface="微软雅黑" pitchFamily="34" charset="-122"/>
              </a:rPr>
              <a:t>身故保险金可转换成保证年金（</a:t>
            </a:r>
            <a:r>
              <a:rPr lang="en-US" altLang="zh-CN" sz="2400">
                <a:latin typeface="微软雅黑" pitchFamily="34" charset="-122"/>
                <a:ea typeface="微软雅黑" pitchFamily="34" charset="-122"/>
              </a:rPr>
              <a:t>10</a:t>
            </a:r>
            <a:r>
              <a:rPr lang="zh-CN" altLang="en-US" sz="2400">
                <a:latin typeface="微软雅黑" pitchFamily="34" charset="-122"/>
                <a:ea typeface="微软雅黑" pitchFamily="34" charset="-122"/>
              </a:rPr>
              <a:t>年</a:t>
            </a:r>
            <a:r>
              <a:rPr lang="en-US" altLang="zh-CN" sz="2400">
                <a:latin typeface="微软雅黑" pitchFamily="34" charset="-122"/>
                <a:ea typeface="微软雅黑" pitchFamily="34" charset="-122"/>
              </a:rPr>
              <a:t>/20</a:t>
            </a:r>
            <a:r>
              <a:rPr lang="zh-CN" altLang="en-US" sz="2400">
                <a:latin typeface="微软雅黑" pitchFamily="34" charset="-122"/>
                <a:ea typeface="微软雅黑" pitchFamily="34" charset="-122"/>
              </a:rPr>
              <a:t>年）</a:t>
            </a:r>
            <a:r>
              <a:rPr lang="en-US" altLang="zh-CN" sz="2400">
                <a:latin typeface="微软雅黑" pitchFamily="34" charset="-122"/>
                <a:ea typeface="微软雅黑" pitchFamily="34" charset="-122"/>
              </a:rPr>
              <a:t>【3.5%】</a:t>
            </a:r>
            <a:endParaRPr lang="zh-CN" altLang="en-US" sz="2400">
              <a:latin typeface="微软雅黑" pitchFamily="34" charset="-122"/>
              <a:ea typeface="微软雅黑" pitchFamily="34" charset="-122"/>
            </a:endParaRPr>
          </a:p>
        </p:txBody>
      </p:sp>
      <p:sp>
        <p:nvSpPr>
          <p:cNvPr id="15" name="矩形 14"/>
          <p:cNvSpPr/>
          <p:nvPr/>
        </p:nvSpPr>
        <p:spPr>
          <a:xfrm>
            <a:off x="2857488" y="4134366"/>
            <a:ext cx="2467342" cy="1107996"/>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50000"/>
              </a:lnSpc>
              <a:defRPr/>
            </a:pPr>
            <a:r>
              <a:rPr lang="zh-CN" altLang="en-US" sz="4400" b="1" spc="50" dirty="0">
                <a:ln w="11430"/>
                <a:solidFill>
                  <a:srgbClr val="FF0000"/>
                </a:solidFill>
                <a:effectLst>
                  <a:outerShdw blurRad="76200" dist="50800" dir="5400000" algn="tl" rotWithShape="0">
                    <a:srgbClr val="000000">
                      <a:alpha val="65000"/>
                    </a:srgbClr>
                  </a:outerShdw>
                </a:effectLst>
                <a:latin typeface="华文琥珀" pitchFamily="2" charset="-122"/>
                <a:ea typeface="华文琥珀" pitchFamily="2" charset="-122"/>
              </a:rPr>
              <a:t>享受分红</a:t>
            </a:r>
            <a:endParaRPr lang="en-US" altLang="zh-CN" sz="4400" b="1" spc="50" dirty="0">
              <a:ln w="11430"/>
              <a:solidFill>
                <a:srgbClr val="FF0000"/>
              </a:solidFill>
              <a:effectLst>
                <a:outerShdw blurRad="76200" dist="50800" dir="5400000" algn="tl" rotWithShape="0">
                  <a:srgbClr val="000000">
                    <a:alpha val="65000"/>
                  </a:srgbClr>
                </a:outerShdw>
              </a:effectLst>
              <a:latin typeface="华文琥珀" pitchFamily="2" charset="-122"/>
              <a:ea typeface="华文琥珀" pitchFamily="2" charset="-122"/>
            </a:endParaRPr>
          </a:p>
        </p:txBody>
      </p:sp>
      <p:sp>
        <p:nvSpPr>
          <p:cNvPr id="16" name="矩形 15"/>
          <p:cNvSpPr/>
          <p:nvPr/>
        </p:nvSpPr>
        <p:spPr>
          <a:xfrm>
            <a:off x="5417163" y="4134365"/>
            <a:ext cx="2467342" cy="1107996"/>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50000"/>
              </a:lnSpc>
              <a:defRPr/>
            </a:pPr>
            <a:r>
              <a:rPr lang="zh-CN" altLang="en-US" sz="4400" b="1" spc="50" dirty="0">
                <a:ln w="11430"/>
                <a:solidFill>
                  <a:srgbClr val="FF0000"/>
                </a:solidFill>
                <a:effectLst>
                  <a:outerShdw blurRad="76200" dist="50800" dir="5400000" algn="tl" rotWithShape="0">
                    <a:srgbClr val="000000">
                      <a:alpha val="65000"/>
                    </a:srgbClr>
                  </a:outerShdw>
                </a:effectLst>
                <a:latin typeface="华文琥珀" pitchFamily="2" charset="-122"/>
                <a:ea typeface="华文琥珀" pitchFamily="2" charset="-122"/>
              </a:rPr>
              <a:t>保单借款</a:t>
            </a:r>
            <a:endParaRPr lang="en-US" altLang="zh-CN" sz="4400" b="1" spc="50" dirty="0">
              <a:ln w="11430"/>
              <a:solidFill>
                <a:srgbClr val="FF0000"/>
              </a:solidFill>
              <a:effectLst>
                <a:outerShdw blurRad="76200" dist="50800" dir="5400000" algn="tl" rotWithShape="0">
                  <a:srgbClr val="000000">
                    <a:alpha val="65000"/>
                  </a:srgbClr>
                </a:outerShdw>
              </a:effectLst>
              <a:latin typeface="华文琥珀" pitchFamily="2" charset="-122"/>
              <a:ea typeface="华文琥珀" pitchFamily="2" charset="-122"/>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AutoShape 81"/>
          <p:cNvSpPr>
            <a:spLocks noChangeArrowheads="1"/>
          </p:cNvSpPr>
          <p:nvPr/>
        </p:nvSpPr>
        <p:spPr bwMode="auto">
          <a:xfrm>
            <a:off x="1087009" y="496286"/>
            <a:ext cx="1980000" cy="810000"/>
          </a:xfrm>
          <a:prstGeom prst="roundRect">
            <a:avLst>
              <a:gd name="adj" fmla="val 8789"/>
            </a:avLst>
          </a:prstGeom>
          <a:solidFill>
            <a:schemeClr val="bg1">
              <a:alpha val="60000"/>
            </a:schemeClr>
          </a:solidFill>
          <a:ln w="25400">
            <a:noFill/>
          </a:ln>
          <a:effectLst>
            <a:outerShdw blurRad="225425" dist="38100" dir="5220000" algn="ctr">
              <a:srgbClr val="000000">
                <a:alpha val="33000"/>
              </a:srgbClr>
            </a:outerShdw>
          </a:effectLst>
          <a:scene3d>
            <a:camera prst="orthographicFront"/>
            <a:lightRig rig="flat" dir="t"/>
          </a:scene3d>
          <a:sp3d contourW="19050">
            <a:bevelT w="101600" prst="artDeco"/>
            <a:bevelB w="0" h="0"/>
            <a:contourClr>
              <a:schemeClr val="bg1"/>
            </a:contourClr>
          </a:sp3d>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spcBef>
                <a:spcPts val="0"/>
              </a:spcBef>
              <a:spcAft>
                <a:spcPts val="0"/>
              </a:spcAft>
              <a:buClr>
                <a:srgbClr val="FF0000"/>
              </a:buClr>
              <a:buSzPct val="70000"/>
              <a:tabLst>
                <a:tab pos="136525" algn="l"/>
              </a:tabLst>
              <a:defRPr/>
            </a:pPr>
            <a:r>
              <a:rPr lang="zh-CN" altLang="en-US" sz="2000" dirty="0">
                <a:solidFill>
                  <a:schemeClr val="tx1"/>
                </a:solidFill>
                <a:latin typeface="微软雅黑" pitchFamily="34" charset="-122"/>
                <a:ea typeface="微软雅黑" pitchFamily="34" charset="-122"/>
              </a:rPr>
              <a:t>金账户豪华版</a:t>
            </a:r>
          </a:p>
        </p:txBody>
      </p:sp>
      <p:grpSp>
        <p:nvGrpSpPr>
          <p:cNvPr id="19459" name="组合 42"/>
          <p:cNvGrpSpPr>
            <a:grpSpLocks/>
          </p:cNvGrpSpPr>
          <p:nvPr/>
        </p:nvGrpSpPr>
        <p:grpSpPr bwMode="auto">
          <a:xfrm>
            <a:off x="1030288" y="460376"/>
            <a:ext cx="360363" cy="325240"/>
            <a:chOff x="1220659" y="4812330"/>
            <a:chExt cx="360000" cy="435400"/>
          </a:xfrm>
        </p:grpSpPr>
        <p:sp>
          <p:nvSpPr>
            <p:cNvPr id="9" name="Oval 84"/>
            <p:cNvSpPr>
              <a:spLocks noChangeAspect="1" noChangeArrowheads="1"/>
            </p:cNvSpPr>
            <p:nvPr/>
          </p:nvSpPr>
          <p:spPr bwMode="auto">
            <a:xfrm>
              <a:off x="1220659" y="4812330"/>
              <a:ext cx="360000" cy="360000"/>
            </a:xfrm>
            <a:prstGeom prst="ellipse">
              <a:avLst/>
            </a:prstGeom>
            <a:gradFill flip="none" rotWithShape="1">
              <a:gsLst>
                <a:gs pos="0">
                  <a:srgbClr val="F6BB00"/>
                </a:gs>
                <a:gs pos="90000">
                  <a:srgbClr val="ED6601"/>
                </a:gs>
              </a:gsLst>
              <a:lin ang="2700000" scaled="1"/>
              <a:tileRect/>
            </a:gradFill>
            <a:ln w="25400">
              <a:noFill/>
            </a:ln>
            <a:effectLst>
              <a:outerShdw blurRad="50800" dist="38100" dir="5400000" algn="t" rotWithShape="0">
                <a:prstClr val="black">
                  <a:alpha val="40000"/>
                </a:prstClr>
              </a:outerShdw>
            </a:effectLst>
            <a:scene3d>
              <a:camera prst="orthographicFront"/>
              <a:lightRig rig="flat" dir="t"/>
            </a:scene3d>
            <a:sp3d extrusionH="304800" contourW="19050">
              <a:bevelT w="101600" prst="convex"/>
              <a:bevelB w="0" h="63500"/>
              <a:contourClr>
                <a:schemeClr val="bg1"/>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defTabSz="912813" eaLnBrk="0" fontAlgn="ctr" hangingPunct="0">
                <a:spcBef>
                  <a:spcPts val="0"/>
                </a:spcBef>
                <a:spcAft>
                  <a:spcPts val="0"/>
                </a:spcAft>
                <a:buClr>
                  <a:srgbClr val="FF0000"/>
                </a:buClr>
                <a:buSzPct val="70000"/>
                <a:buFont typeface="Wingdings" pitchFamily="2" charset="2"/>
                <a:buChar char="u"/>
                <a:defRPr/>
              </a:pPr>
              <a:endParaRPr lang="zh-CN" altLang="en-US" sz="1400" dirty="0">
                <a:solidFill>
                  <a:schemeClr val="bg1"/>
                </a:solidFill>
                <a:latin typeface="微软雅黑" pitchFamily="34" charset="-122"/>
                <a:ea typeface="微软雅黑" pitchFamily="34" charset="-122"/>
              </a:endParaRPr>
            </a:p>
          </p:txBody>
        </p:sp>
        <p:sp>
          <p:nvSpPr>
            <p:cNvPr id="10" name="Text Box 85"/>
            <p:cNvSpPr txBox="1">
              <a:spLocks noChangeArrowheads="1"/>
            </p:cNvSpPr>
            <p:nvPr/>
          </p:nvSpPr>
          <p:spPr bwMode="auto">
            <a:xfrm>
              <a:off x="1234932" y="4835708"/>
              <a:ext cx="331455" cy="412022"/>
            </a:xfrm>
            <a:prstGeom prst="rect">
              <a:avLst/>
            </a:prstGeom>
            <a:noFill/>
            <a:ln w="9525" algn="ctr">
              <a:noFill/>
              <a:miter lim="800000"/>
              <a:headEnd/>
              <a:tailEnd/>
            </a:ln>
            <a:effectLst>
              <a:prstShdw prst="shdw17" dist="17961" dir="2700000">
                <a:schemeClr val="accent1">
                  <a:gamma/>
                  <a:shade val="60000"/>
                  <a:invGamma/>
                </a:schemeClr>
              </a:prstShdw>
            </a:effectLst>
          </p:spPr>
          <p:txBody>
            <a:bodyPr>
              <a:spAutoFit/>
            </a:bodyPr>
            <a:lstStyle/>
            <a:p>
              <a:pPr algn="ctr">
                <a:defRPr/>
              </a:pPr>
              <a:r>
                <a:rPr lang="en-US" altLang="zh-CN" sz="1400" b="1" dirty="0">
                  <a:solidFill>
                    <a:schemeClr val="bg1"/>
                  </a:solidFill>
                  <a:latin typeface="微软雅黑" pitchFamily="34" charset="-122"/>
                  <a:ea typeface="微软雅黑" pitchFamily="34" charset="-122"/>
                </a:rPr>
                <a:t>2</a:t>
              </a:r>
            </a:p>
          </p:txBody>
        </p:sp>
      </p:grpSp>
      <p:sp>
        <p:nvSpPr>
          <p:cNvPr id="11" name="矩形 10"/>
          <p:cNvSpPr/>
          <p:nvPr/>
        </p:nvSpPr>
        <p:spPr>
          <a:xfrm>
            <a:off x="785787" y="1890876"/>
            <a:ext cx="3699305" cy="1107996"/>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50000"/>
              </a:lnSpc>
              <a:defRPr/>
            </a:pPr>
            <a:r>
              <a:rPr lang="en-US" altLang="zh-CN" sz="4400" b="1" spc="5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rPr>
              <a:t>28</a:t>
            </a:r>
            <a:r>
              <a:rPr lang="zh-CN" altLang="en-US" sz="4400" b="1" spc="5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rPr>
              <a:t>天</a:t>
            </a:r>
            <a:r>
              <a:rPr lang="en-US" altLang="zh-CN" sz="4400" b="1" spc="5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rPr>
              <a:t>-80</a:t>
            </a:r>
            <a:r>
              <a:rPr lang="zh-CN" altLang="en-US" sz="4400" b="1" spc="5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rPr>
              <a:t>周岁</a:t>
            </a:r>
            <a:endParaRPr lang="en-US" altLang="zh-CN" sz="4400" b="1" spc="5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endParaRPr>
          </a:p>
        </p:txBody>
      </p:sp>
      <p:sp>
        <p:nvSpPr>
          <p:cNvPr id="12" name="矩形 11"/>
          <p:cNvSpPr/>
          <p:nvPr/>
        </p:nvSpPr>
        <p:spPr>
          <a:xfrm>
            <a:off x="785787" y="2794904"/>
            <a:ext cx="3699305" cy="1107996"/>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50000"/>
              </a:lnSpc>
              <a:defRPr/>
            </a:pPr>
            <a:r>
              <a:rPr lang="zh-CN" altLang="en-US" sz="4400" b="1" spc="5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rPr>
              <a:t>万能账户</a:t>
            </a:r>
            <a:endParaRPr lang="en-US" altLang="zh-CN" sz="4400" b="1" spc="5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endParaRPr>
          </a:p>
        </p:txBody>
      </p:sp>
      <p:sp>
        <p:nvSpPr>
          <p:cNvPr id="13" name="矩形 12"/>
          <p:cNvSpPr/>
          <p:nvPr/>
        </p:nvSpPr>
        <p:spPr>
          <a:xfrm>
            <a:off x="5301852" y="2826029"/>
            <a:ext cx="3699305" cy="1107996"/>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50000"/>
              </a:lnSpc>
              <a:defRPr/>
            </a:pPr>
            <a:r>
              <a:rPr lang="zh-CN" altLang="en-US" sz="4400" b="1" spc="5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rPr>
              <a:t>年金功能</a:t>
            </a:r>
            <a:endParaRPr lang="en-US" altLang="zh-CN" sz="4400" b="1" spc="5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endParaRPr>
          </a:p>
        </p:txBody>
      </p:sp>
      <p:sp>
        <p:nvSpPr>
          <p:cNvPr id="14" name="矩形 13"/>
          <p:cNvSpPr/>
          <p:nvPr/>
        </p:nvSpPr>
        <p:spPr>
          <a:xfrm>
            <a:off x="5301852" y="3730058"/>
            <a:ext cx="3699305" cy="1107996"/>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50000"/>
              </a:lnSpc>
              <a:defRPr/>
            </a:pPr>
            <a:r>
              <a:rPr lang="zh-CN" altLang="en-US" sz="4400" b="1" spc="5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rPr>
              <a:t>借款功能</a:t>
            </a:r>
            <a:endParaRPr lang="en-US" altLang="zh-CN" sz="4400" b="1" spc="5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endParaRPr>
          </a:p>
        </p:txBody>
      </p:sp>
      <p:sp>
        <p:nvSpPr>
          <p:cNvPr id="19464" name="矩形 14"/>
          <p:cNvSpPr>
            <a:spLocks noChangeArrowheads="1"/>
          </p:cNvSpPr>
          <p:nvPr/>
        </p:nvSpPr>
        <p:spPr bwMode="auto">
          <a:xfrm>
            <a:off x="500064" y="1890713"/>
            <a:ext cx="3984625" cy="1839912"/>
          </a:xfrm>
          <a:prstGeom prst="rect">
            <a:avLst/>
          </a:prstGeom>
          <a:noFill/>
          <a:ln w="38100" algn="ctr">
            <a:solidFill>
              <a:srgbClr val="FF0000"/>
            </a:solidFill>
            <a:prstDash val="lgDash"/>
            <a:round/>
            <a:headEnd/>
            <a:tailEnd/>
          </a:ln>
        </p:spPr>
        <p:txBody>
          <a:bodyPr/>
          <a:lstStyle/>
          <a:p>
            <a:pPr>
              <a:buFont typeface="Arial" pitchFamily="34" charset="0"/>
              <a:buNone/>
            </a:pPr>
            <a:endParaRPr lang="zh-CN" altLang="en-US">
              <a:latin typeface="Arial" pitchFamily="34" charset="0"/>
            </a:endParaRPr>
          </a:p>
        </p:txBody>
      </p:sp>
      <p:sp>
        <p:nvSpPr>
          <p:cNvPr id="19465" name="矩形 15"/>
          <p:cNvSpPr>
            <a:spLocks noChangeArrowheads="1"/>
          </p:cNvSpPr>
          <p:nvPr/>
        </p:nvSpPr>
        <p:spPr bwMode="auto">
          <a:xfrm>
            <a:off x="5443539" y="2795588"/>
            <a:ext cx="3513137" cy="1838325"/>
          </a:xfrm>
          <a:prstGeom prst="rect">
            <a:avLst/>
          </a:prstGeom>
          <a:noFill/>
          <a:ln w="38100" algn="ctr">
            <a:solidFill>
              <a:srgbClr val="FF0000"/>
            </a:solidFill>
            <a:prstDash val="lgDash"/>
            <a:round/>
            <a:headEnd/>
            <a:tailEnd/>
          </a:ln>
        </p:spPr>
        <p:txBody>
          <a:bodyPr/>
          <a:lstStyle/>
          <a:p>
            <a:pPr>
              <a:buFont typeface="Arial" pitchFamily="34" charset="0"/>
              <a:buNone/>
            </a:pPr>
            <a:endParaRPr lang="zh-CN" altLang="en-US">
              <a:latin typeface="Arial" pitchFamily="34" charset="0"/>
            </a:endParaRPr>
          </a:p>
        </p:txBody>
      </p:sp>
      <p:sp>
        <p:nvSpPr>
          <p:cNvPr id="18" name="矩形 17"/>
          <p:cNvSpPr/>
          <p:nvPr/>
        </p:nvSpPr>
        <p:spPr>
          <a:xfrm>
            <a:off x="4485092" y="890788"/>
            <a:ext cx="3699305" cy="1107996"/>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50000"/>
              </a:lnSpc>
              <a:defRPr/>
            </a:pPr>
            <a:r>
              <a:rPr lang="zh-CN" altLang="en-US" sz="4400" b="1" spc="5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rPr>
              <a:t>保障终身</a:t>
            </a:r>
            <a:endParaRPr lang="en-US" altLang="zh-CN" sz="4400" b="1" spc="5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81"/>
          <p:cNvSpPr>
            <a:spLocks noChangeArrowheads="1"/>
          </p:cNvSpPr>
          <p:nvPr/>
        </p:nvSpPr>
        <p:spPr bwMode="auto">
          <a:xfrm>
            <a:off x="702275" y="482189"/>
            <a:ext cx="1980000" cy="810000"/>
          </a:xfrm>
          <a:prstGeom prst="roundRect">
            <a:avLst>
              <a:gd name="adj" fmla="val 8789"/>
            </a:avLst>
          </a:prstGeom>
          <a:solidFill>
            <a:schemeClr val="bg1">
              <a:alpha val="60000"/>
            </a:schemeClr>
          </a:solidFill>
          <a:ln w="25400">
            <a:noFill/>
          </a:ln>
          <a:effectLst>
            <a:outerShdw blurRad="225425" dist="38100" dir="5220000" algn="ctr">
              <a:srgbClr val="000000">
                <a:alpha val="33000"/>
              </a:srgbClr>
            </a:outerShdw>
          </a:effectLst>
          <a:scene3d>
            <a:camera prst="orthographicFront"/>
            <a:lightRig rig="flat" dir="t"/>
          </a:scene3d>
          <a:sp3d contourW="19050">
            <a:bevelT w="101600" prst="artDeco"/>
            <a:bevelB w="0" h="0"/>
            <a:contourClr>
              <a:schemeClr val="bg1"/>
            </a:contourClr>
          </a:sp3d>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spcBef>
                <a:spcPts val="0"/>
              </a:spcBef>
              <a:spcAft>
                <a:spcPts val="0"/>
              </a:spcAft>
              <a:buClr>
                <a:srgbClr val="FF0000"/>
              </a:buClr>
              <a:buSzPct val="70000"/>
              <a:tabLst>
                <a:tab pos="136525" algn="l"/>
              </a:tabLst>
              <a:defRPr/>
            </a:pPr>
            <a:r>
              <a:rPr lang="zh-CN" altLang="en-US" sz="2000" dirty="0">
                <a:solidFill>
                  <a:schemeClr val="tx1"/>
                </a:solidFill>
                <a:latin typeface="微软雅黑" pitchFamily="34" charset="-122"/>
                <a:ea typeface="微软雅黑" pitchFamily="34" charset="-122"/>
              </a:rPr>
              <a:t>长期意外</a:t>
            </a:r>
          </a:p>
        </p:txBody>
      </p:sp>
      <p:grpSp>
        <p:nvGrpSpPr>
          <p:cNvPr id="20483" name="组合 42"/>
          <p:cNvGrpSpPr>
            <a:grpSpLocks/>
          </p:cNvGrpSpPr>
          <p:nvPr/>
        </p:nvGrpSpPr>
        <p:grpSpPr bwMode="auto">
          <a:xfrm>
            <a:off x="646113" y="446086"/>
            <a:ext cx="360363" cy="325239"/>
            <a:chOff x="1220659" y="4812330"/>
            <a:chExt cx="360000" cy="435402"/>
          </a:xfrm>
        </p:grpSpPr>
        <p:sp>
          <p:nvSpPr>
            <p:cNvPr id="5" name="Oval 84"/>
            <p:cNvSpPr>
              <a:spLocks noChangeAspect="1" noChangeArrowheads="1"/>
            </p:cNvSpPr>
            <p:nvPr/>
          </p:nvSpPr>
          <p:spPr bwMode="auto">
            <a:xfrm>
              <a:off x="1220659" y="4812330"/>
              <a:ext cx="360000" cy="360000"/>
            </a:xfrm>
            <a:prstGeom prst="ellipse">
              <a:avLst/>
            </a:prstGeom>
            <a:gradFill flip="none" rotWithShape="1">
              <a:gsLst>
                <a:gs pos="0">
                  <a:srgbClr val="F6BB00"/>
                </a:gs>
                <a:gs pos="90000">
                  <a:srgbClr val="ED6601"/>
                </a:gs>
              </a:gsLst>
              <a:lin ang="2700000" scaled="1"/>
              <a:tileRect/>
            </a:gradFill>
            <a:ln w="25400">
              <a:noFill/>
            </a:ln>
            <a:effectLst>
              <a:outerShdw blurRad="50800" dist="38100" dir="5400000" algn="t" rotWithShape="0">
                <a:prstClr val="black">
                  <a:alpha val="40000"/>
                </a:prstClr>
              </a:outerShdw>
            </a:effectLst>
            <a:scene3d>
              <a:camera prst="orthographicFront"/>
              <a:lightRig rig="flat" dir="t"/>
            </a:scene3d>
            <a:sp3d extrusionH="304800" contourW="19050">
              <a:bevelT w="101600" prst="convex"/>
              <a:bevelB w="0" h="63500"/>
              <a:contourClr>
                <a:schemeClr val="bg1"/>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defTabSz="912813" eaLnBrk="0" fontAlgn="ctr" hangingPunct="0">
                <a:spcBef>
                  <a:spcPts val="0"/>
                </a:spcBef>
                <a:spcAft>
                  <a:spcPts val="0"/>
                </a:spcAft>
                <a:buClr>
                  <a:srgbClr val="FF0000"/>
                </a:buClr>
                <a:buSzPct val="70000"/>
                <a:buFont typeface="Wingdings" pitchFamily="2" charset="2"/>
                <a:buChar char="u"/>
                <a:defRPr/>
              </a:pPr>
              <a:endParaRPr lang="zh-CN" altLang="en-US" sz="1400" dirty="0">
                <a:solidFill>
                  <a:schemeClr val="bg1"/>
                </a:solidFill>
                <a:latin typeface="微软雅黑" pitchFamily="34" charset="-122"/>
                <a:ea typeface="微软雅黑" pitchFamily="34" charset="-122"/>
              </a:endParaRPr>
            </a:p>
          </p:txBody>
        </p:sp>
        <p:sp>
          <p:nvSpPr>
            <p:cNvPr id="6" name="Text Box 85"/>
            <p:cNvSpPr txBox="1">
              <a:spLocks noChangeArrowheads="1"/>
            </p:cNvSpPr>
            <p:nvPr/>
          </p:nvSpPr>
          <p:spPr bwMode="auto">
            <a:xfrm>
              <a:off x="1234932" y="4835707"/>
              <a:ext cx="331455" cy="412025"/>
            </a:xfrm>
            <a:prstGeom prst="rect">
              <a:avLst/>
            </a:prstGeom>
            <a:noFill/>
            <a:ln w="9525" algn="ctr">
              <a:noFill/>
              <a:miter lim="800000"/>
              <a:headEnd/>
              <a:tailEnd/>
            </a:ln>
            <a:effectLst>
              <a:prstShdw prst="shdw17" dist="17961" dir="2700000">
                <a:schemeClr val="accent1">
                  <a:gamma/>
                  <a:shade val="60000"/>
                  <a:invGamma/>
                </a:schemeClr>
              </a:prstShdw>
            </a:effectLst>
          </p:spPr>
          <p:txBody>
            <a:bodyPr>
              <a:spAutoFit/>
            </a:bodyPr>
            <a:lstStyle/>
            <a:p>
              <a:pPr algn="ctr">
                <a:defRPr/>
              </a:pPr>
              <a:r>
                <a:rPr lang="en-US" altLang="zh-CN" sz="1400" b="1" dirty="0">
                  <a:solidFill>
                    <a:schemeClr val="bg1"/>
                  </a:solidFill>
                  <a:latin typeface="微软雅黑" pitchFamily="34" charset="-122"/>
                  <a:ea typeface="微软雅黑" pitchFamily="34" charset="-122"/>
                </a:rPr>
                <a:t>3</a:t>
              </a:r>
            </a:p>
          </p:txBody>
        </p:sp>
      </p:grpSp>
      <p:sp>
        <p:nvSpPr>
          <p:cNvPr id="15" name="矩形 14"/>
          <p:cNvSpPr/>
          <p:nvPr/>
        </p:nvSpPr>
        <p:spPr>
          <a:xfrm>
            <a:off x="3550110" y="1071553"/>
            <a:ext cx="1896673" cy="1107996"/>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50000"/>
              </a:lnSpc>
              <a:defRPr/>
            </a:pPr>
            <a:r>
              <a:rPr lang="zh-CN" altLang="en-US" sz="4400" b="1" spc="5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rPr>
              <a:t>谁能买</a:t>
            </a:r>
            <a:endParaRPr lang="en-US" altLang="zh-CN" sz="4400" b="1" spc="5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endParaRPr>
          </a:p>
        </p:txBody>
      </p:sp>
      <p:sp>
        <p:nvSpPr>
          <p:cNvPr id="17" name="双波形 16"/>
          <p:cNvSpPr/>
          <p:nvPr/>
        </p:nvSpPr>
        <p:spPr bwMode="auto">
          <a:xfrm>
            <a:off x="3529691" y="1921584"/>
            <a:ext cx="1979613" cy="432197"/>
          </a:xfrm>
          <a:prstGeom prst="doubleWave">
            <a:avLst>
              <a:gd name="adj1" fmla="val 6250"/>
              <a:gd name="adj2" fmla="val -4430"/>
            </a:avLst>
          </a:prstGeom>
          <a:gradFill flip="none" rotWithShape="1">
            <a:gsLst>
              <a:gs pos="0">
                <a:srgbClr val="FFCF01"/>
              </a:gs>
              <a:gs pos="90000">
                <a:srgbClr val="E22000"/>
              </a:gs>
            </a:gsLst>
            <a:lin ang="2700000" scaled="1"/>
            <a:tileRect/>
          </a:gradFill>
          <a:ln w="31750">
            <a:solidFill>
              <a:schemeClr val="bg1"/>
            </a:solidFill>
          </a:ln>
          <a:effectLst>
            <a:outerShdw blurRad="225425" dist="38100" dir="5220000" algn="ctr">
              <a:srgbClr val="000000">
                <a:alpha val="33000"/>
              </a:srgbClr>
            </a:outerShdw>
          </a:effectLst>
          <a:scene3d>
            <a:camera prst="orthographicFront"/>
            <a:lightRig rig="flat" dir="t"/>
          </a:scene3d>
          <a:sp3d extrusionH="304800" contourW="2540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spcBef>
                <a:spcPts val="0"/>
              </a:spcBef>
              <a:spcAft>
                <a:spcPts val="0"/>
              </a:spcAft>
              <a:buClr>
                <a:srgbClr val="FF0000"/>
              </a:buClr>
              <a:buSzPct val="70000"/>
              <a:buFont typeface="Wingdings" pitchFamily="2" charset="2"/>
              <a:buChar char="u"/>
              <a:tabLst>
                <a:tab pos="136525" algn="l"/>
              </a:tabLst>
              <a:defRPr/>
            </a:pPr>
            <a:endParaRPr lang="zh-CN" altLang="en-US" sz="1200" b="1" dirty="0">
              <a:solidFill>
                <a:schemeClr val="bg1"/>
              </a:solidFill>
              <a:latin typeface="微软雅黑" pitchFamily="34" charset="-122"/>
              <a:ea typeface="微软雅黑" pitchFamily="34" charset="-122"/>
            </a:endParaRPr>
          </a:p>
        </p:txBody>
      </p:sp>
      <p:sp>
        <p:nvSpPr>
          <p:cNvPr id="19" name="矩形 18"/>
          <p:cNvSpPr/>
          <p:nvPr/>
        </p:nvSpPr>
        <p:spPr>
          <a:xfrm>
            <a:off x="1142977" y="1821652"/>
            <a:ext cx="1463862" cy="769441"/>
          </a:xfrm>
          <a:prstGeom prst="rect">
            <a:avLst/>
          </a:prstGeom>
          <a:noFill/>
        </p:spPr>
        <p:txBody>
          <a:bodyPr wrap="none">
            <a:spAutoFit/>
          </a:bodyPr>
          <a:lstStyle/>
          <a:p>
            <a:pPr algn="ctr">
              <a:defRPr/>
            </a:pPr>
            <a:r>
              <a:rPr lang="en-US" altLang="zh-CN" sz="4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微软雅黑" pitchFamily="34" charset="-122"/>
                <a:ea typeface="微软雅黑" pitchFamily="34" charset="-122"/>
              </a:rPr>
              <a:t>28</a:t>
            </a:r>
            <a:r>
              <a:rPr lang="zh-CN" altLang="en-US" sz="4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微软雅黑" pitchFamily="34" charset="-122"/>
                <a:ea typeface="微软雅黑" pitchFamily="34" charset="-122"/>
              </a:rPr>
              <a:t>天</a:t>
            </a:r>
            <a:endParaRPr lang="zh-CN" altLang="en-US" sz="4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sp>
        <p:nvSpPr>
          <p:cNvPr id="20" name="矩形 19"/>
          <p:cNvSpPr/>
          <p:nvPr/>
        </p:nvSpPr>
        <p:spPr>
          <a:xfrm>
            <a:off x="5979003" y="1821652"/>
            <a:ext cx="2034531" cy="769441"/>
          </a:xfrm>
          <a:prstGeom prst="rect">
            <a:avLst/>
          </a:prstGeom>
          <a:noFill/>
        </p:spPr>
        <p:txBody>
          <a:bodyPr wrap="none">
            <a:spAutoFit/>
          </a:bodyPr>
          <a:lstStyle/>
          <a:p>
            <a:pPr algn="ctr">
              <a:defRPr/>
            </a:pPr>
            <a:r>
              <a:rPr lang="en-US" altLang="zh-CN" sz="4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微软雅黑" pitchFamily="34" charset="-122"/>
                <a:ea typeface="微软雅黑" pitchFamily="34" charset="-122"/>
              </a:rPr>
              <a:t>65</a:t>
            </a:r>
            <a:r>
              <a:rPr lang="zh-CN" altLang="en-US" sz="4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微软雅黑" pitchFamily="34" charset="-122"/>
                <a:ea typeface="微软雅黑" pitchFamily="34" charset="-122"/>
              </a:rPr>
              <a:t>周岁</a:t>
            </a:r>
            <a:endParaRPr lang="zh-CN" altLang="en-US" sz="4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sp>
        <p:nvSpPr>
          <p:cNvPr id="21" name="矩形 20"/>
          <p:cNvSpPr/>
          <p:nvPr/>
        </p:nvSpPr>
        <p:spPr>
          <a:xfrm>
            <a:off x="3550112" y="3544211"/>
            <a:ext cx="1896673" cy="1107996"/>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50000"/>
              </a:lnSpc>
              <a:defRPr/>
            </a:pPr>
            <a:r>
              <a:rPr lang="zh-CN" altLang="en-US" sz="4400" b="1" spc="5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rPr>
              <a:t>怎么买</a:t>
            </a:r>
            <a:endParaRPr lang="en-US" altLang="zh-CN" sz="4400" b="1" spc="5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endParaRPr>
          </a:p>
        </p:txBody>
      </p:sp>
      <p:sp>
        <p:nvSpPr>
          <p:cNvPr id="22" name="矩形 21"/>
          <p:cNvSpPr/>
          <p:nvPr/>
        </p:nvSpPr>
        <p:spPr>
          <a:xfrm>
            <a:off x="1357292" y="4290286"/>
            <a:ext cx="6304931" cy="769441"/>
          </a:xfrm>
          <a:prstGeom prst="rect">
            <a:avLst/>
          </a:prstGeom>
          <a:noFill/>
        </p:spPr>
        <p:txBody>
          <a:bodyPr wrap="none">
            <a:spAutoFit/>
          </a:bodyPr>
          <a:lstStyle/>
          <a:p>
            <a:pPr algn="ctr">
              <a:defRPr/>
            </a:pPr>
            <a:r>
              <a:rPr lang="en-US" altLang="zh-CN" sz="4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微软雅黑" pitchFamily="34" charset="-122"/>
                <a:ea typeface="微软雅黑" pitchFamily="34" charset="-122"/>
              </a:rPr>
              <a:t>3</a:t>
            </a:r>
            <a:r>
              <a:rPr lang="zh-CN" altLang="en-US" sz="4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微软雅黑" pitchFamily="34" charset="-122"/>
                <a:ea typeface="微软雅黑" pitchFamily="34" charset="-122"/>
              </a:rPr>
              <a:t>年、</a:t>
            </a:r>
            <a:r>
              <a:rPr lang="en-US" altLang="zh-CN" sz="4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微软雅黑" pitchFamily="34" charset="-122"/>
                <a:ea typeface="微软雅黑" pitchFamily="34" charset="-122"/>
              </a:rPr>
              <a:t>5</a:t>
            </a:r>
            <a:r>
              <a:rPr lang="zh-CN" altLang="en-US" sz="4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微软雅黑" pitchFamily="34" charset="-122"/>
                <a:ea typeface="微软雅黑" pitchFamily="34" charset="-122"/>
              </a:rPr>
              <a:t>年、</a:t>
            </a:r>
            <a:r>
              <a:rPr lang="en-US" altLang="zh-CN" sz="4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微软雅黑" pitchFamily="34" charset="-122"/>
                <a:ea typeface="微软雅黑" pitchFamily="34" charset="-122"/>
              </a:rPr>
              <a:t>10</a:t>
            </a:r>
            <a:r>
              <a:rPr lang="zh-CN" altLang="en-US" sz="4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微软雅黑" pitchFamily="34" charset="-122"/>
                <a:ea typeface="微软雅黑" pitchFamily="34" charset="-122"/>
              </a:rPr>
              <a:t>年、</a:t>
            </a:r>
            <a:r>
              <a:rPr lang="en-US" altLang="zh-CN" sz="4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微软雅黑" pitchFamily="34" charset="-122"/>
                <a:ea typeface="微软雅黑" pitchFamily="34" charset="-122"/>
              </a:rPr>
              <a:t>20</a:t>
            </a:r>
            <a:r>
              <a:rPr lang="zh-CN" altLang="en-US" sz="4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微软雅黑" pitchFamily="34" charset="-122"/>
                <a:ea typeface="微软雅黑" pitchFamily="34" charset="-122"/>
              </a:rPr>
              <a:t>年</a:t>
            </a:r>
            <a:endParaRPr lang="zh-CN" altLang="en-US" sz="4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sp>
        <p:nvSpPr>
          <p:cNvPr id="23" name="矩形 22"/>
          <p:cNvSpPr/>
          <p:nvPr/>
        </p:nvSpPr>
        <p:spPr>
          <a:xfrm>
            <a:off x="3550112" y="2307881"/>
            <a:ext cx="1896673" cy="1107996"/>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50000"/>
              </a:lnSpc>
              <a:defRPr/>
            </a:pPr>
            <a:r>
              <a:rPr lang="zh-CN" altLang="en-US" sz="4400" b="1" spc="5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rPr>
              <a:t>保多久</a:t>
            </a:r>
            <a:endParaRPr lang="en-US" altLang="zh-CN" sz="4400" b="1" spc="5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endParaRPr>
          </a:p>
        </p:txBody>
      </p:sp>
      <p:sp>
        <p:nvSpPr>
          <p:cNvPr id="24" name="矩形 23"/>
          <p:cNvSpPr/>
          <p:nvPr/>
        </p:nvSpPr>
        <p:spPr>
          <a:xfrm>
            <a:off x="3529690" y="3053958"/>
            <a:ext cx="2034531" cy="769441"/>
          </a:xfrm>
          <a:prstGeom prst="rect">
            <a:avLst/>
          </a:prstGeom>
          <a:noFill/>
        </p:spPr>
        <p:txBody>
          <a:bodyPr wrap="none">
            <a:spAutoFit/>
          </a:bodyPr>
          <a:lstStyle/>
          <a:p>
            <a:pPr algn="ctr">
              <a:defRPr/>
            </a:pPr>
            <a:r>
              <a:rPr lang="en-US" altLang="zh-CN" sz="4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微软雅黑" pitchFamily="34" charset="-122"/>
                <a:ea typeface="微软雅黑" pitchFamily="34" charset="-122"/>
              </a:rPr>
              <a:t>75</a:t>
            </a:r>
            <a:r>
              <a:rPr lang="zh-CN" altLang="en-US" sz="4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微软雅黑" pitchFamily="34" charset="-122"/>
                <a:ea typeface="微软雅黑" pitchFamily="34" charset="-122"/>
              </a:rPr>
              <a:t>周岁</a:t>
            </a:r>
            <a:endParaRPr lang="zh-CN" altLang="en-US" sz="4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bwMode="auto">
          <a:xfrm>
            <a:off x="6929456" y="160717"/>
            <a:ext cx="1971893" cy="471488"/>
          </a:xfrm>
          <a:prstGeom prst="roundRect">
            <a:avLst>
              <a:gd name="adj" fmla="val 7848"/>
            </a:avLst>
          </a:prstGeom>
          <a:gradFill flip="none" rotWithShape="1">
            <a:gsLst>
              <a:gs pos="30000">
                <a:schemeClr val="bg1"/>
              </a:gs>
              <a:gs pos="100000">
                <a:schemeClr val="bg1">
                  <a:lumMod val="75000"/>
                </a:schemeClr>
              </a:gs>
            </a:gsLst>
            <a:lin ang="2700000" scaled="1"/>
            <a:tileRect/>
          </a:gradFill>
          <a:ln w="38100">
            <a:solidFill>
              <a:srgbClr val="FF0000"/>
            </a:solidFill>
          </a:ln>
          <a:effectLst>
            <a:outerShdw blurRad="225425" dist="38100" dir="5220000" algn="ctr">
              <a:srgbClr val="000000">
                <a:alpha val="33000"/>
              </a:srgbClr>
            </a:outerShdw>
          </a:effectLst>
          <a:scene3d>
            <a:camera prst="orthographicFront"/>
            <a:lightRig rig="flat" dir="t"/>
          </a:scene3d>
          <a:sp3d contourW="19050">
            <a:bevelT w="165100" h="127000" prst="artDeco"/>
            <a:bevelB w="0" h="0"/>
            <a:contourClr>
              <a:schemeClr val="bg1"/>
            </a:contourClr>
          </a:sp3d>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spcBef>
                <a:spcPts val="0"/>
              </a:spcBef>
              <a:spcAft>
                <a:spcPts val="0"/>
              </a:spcAft>
              <a:buClr>
                <a:srgbClr val="FF0000"/>
              </a:buClr>
              <a:buSzPct val="70000"/>
              <a:tabLst>
                <a:tab pos="136525" algn="l"/>
              </a:tabLst>
              <a:defRPr/>
            </a:pPr>
            <a:r>
              <a:rPr lang="zh-CN" altLang="en-US" sz="2800" b="1" dirty="0">
                <a:solidFill>
                  <a:schemeClr val="tx1"/>
                </a:solidFill>
                <a:latin typeface="微软雅黑" pitchFamily="34" charset="-122"/>
                <a:ea typeface="微软雅黑" pitchFamily="34" charset="-122"/>
              </a:rPr>
              <a:t>产品特色</a:t>
            </a:r>
          </a:p>
        </p:txBody>
      </p:sp>
      <p:sp>
        <p:nvSpPr>
          <p:cNvPr id="9" name="AutoShape 81"/>
          <p:cNvSpPr>
            <a:spLocks noChangeArrowheads="1"/>
          </p:cNvSpPr>
          <p:nvPr/>
        </p:nvSpPr>
        <p:spPr bwMode="auto">
          <a:xfrm>
            <a:off x="702275" y="482189"/>
            <a:ext cx="1980000" cy="810000"/>
          </a:xfrm>
          <a:prstGeom prst="roundRect">
            <a:avLst>
              <a:gd name="adj" fmla="val 8789"/>
            </a:avLst>
          </a:prstGeom>
          <a:solidFill>
            <a:schemeClr val="bg1">
              <a:alpha val="60000"/>
            </a:schemeClr>
          </a:solidFill>
          <a:ln w="25400">
            <a:noFill/>
          </a:ln>
          <a:effectLst>
            <a:outerShdw blurRad="225425" dist="38100" dir="5220000" algn="ctr">
              <a:srgbClr val="000000">
                <a:alpha val="33000"/>
              </a:srgbClr>
            </a:outerShdw>
          </a:effectLst>
          <a:scene3d>
            <a:camera prst="orthographicFront"/>
            <a:lightRig rig="flat" dir="t"/>
          </a:scene3d>
          <a:sp3d contourW="19050">
            <a:bevelT w="101600" prst="artDeco"/>
            <a:bevelB w="0" h="0"/>
            <a:contourClr>
              <a:schemeClr val="bg1"/>
            </a:contourClr>
          </a:sp3d>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spcBef>
                <a:spcPts val="0"/>
              </a:spcBef>
              <a:spcAft>
                <a:spcPts val="0"/>
              </a:spcAft>
              <a:buClr>
                <a:srgbClr val="FF0000"/>
              </a:buClr>
              <a:buSzPct val="70000"/>
              <a:tabLst>
                <a:tab pos="136525" algn="l"/>
              </a:tabLst>
              <a:defRPr/>
            </a:pPr>
            <a:r>
              <a:rPr lang="zh-CN" altLang="en-US" sz="2000" dirty="0">
                <a:solidFill>
                  <a:schemeClr val="tx1"/>
                </a:solidFill>
                <a:latin typeface="微软雅黑" pitchFamily="34" charset="-122"/>
                <a:ea typeface="微软雅黑" pitchFamily="34" charset="-122"/>
              </a:rPr>
              <a:t>长期意外</a:t>
            </a:r>
          </a:p>
        </p:txBody>
      </p:sp>
      <p:grpSp>
        <p:nvGrpSpPr>
          <p:cNvPr id="21508" name="组合 42"/>
          <p:cNvGrpSpPr>
            <a:grpSpLocks/>
          </p:cNvGrpSpPr>
          <p:nvPr/>
        </p:nvGrpSpPr>
        <p:grpSpPr bwMode="auto">
          <a:xfrm>
            <a:off x="646113" y="446086"/>
            <a:ext cx="360363" cy="325239"/>
            <a:chOff x="1220659" y="4812330"/>
            <a:chExt cx="360000" cy="435402"/>
          </a:xfrm>
        </p:grpSpPr>
        <p:sp>
          <p:nvSpPr>
            <p:cNvPr id="11" name="Oval 84"/>
            <p:cNvSpPr>
              <a:spLocks noChangeAspect="1" noChangeArrowheads="1"/>
            </p:cNvSpPr>
            <p:nvPr/>
          </p:nvSpPr>
          <p:spPr bwMode="auto">
            <a:xfrm>
              <a:off x="1220659" y="4812330"/>
              <a:ext cx="360000" cy="360000"/>
            </a:xfrm>
            <a:prstGeom prst="ellipse">
              <a:avLst/>
            </a:prstGeom>
            <a:gradFill flip="none" rotWithShape="1">
              <a:gsLst>
                <a:gs pos="0">
                  <a:srgbClr val="F6BB00"/>
                </a:gs>
                <a:gs pos="90000">
                  <a:srgbClr val="ED6601"/>
                </a:gs>
              </a:gsLst>
              <a:lin ang="2700000" scaled="1"/>
              <a:tileRect/>
            </a:gradFill>
            <a:ln w="25400">
              <a:noFill/>
            </a:ln>
            <a:effectLst>
              <a:outerShdw blurRad="50800" dist="38100" dir="5400000" algn="t" rotWithShape="0">
                <a:prstClr val="black">
                  <a:alpha val="40000"/>
                </a:prstClr>
              </a:outerShdw>
            </a:effectLst>
            <a:scene3d>
              <a:camera prst="orthographicFront"/>
              <a:lightRig rig="flat" dir="t"/>
            </a:scene3d>
            <a:sp3d extrusionH="304800" contourW="19050">
              <a:bevelT w="101600" prst="convex"/>
              <a:bevelB w="0" h="63500"/>
              <a:contourClr>
                <a:schemeClr val="bg1"/>
              </a:contourClr>
            </a:sp3d>
          </p:spPr>
          <p:style>
            <a:lnRef idx="1">
              <a:schemeClr val="accent2"/>
            </a:lnRef>
            <a:fillRef idx="3">
              <a:schemeClr val="accent2"/>
            </a:fillRef>
            <a:effectRef idx="2">
              <a:schemeClr val="accent2"/>
            </a:effectRef>
            <a:fontRef idx="minor">
              <a:schemeClr val="lt1"/>
            </a:fontRef>
          </p:style>
          <p:txBody>
            <a:bodyPr anchor="ctr">
              <a:sp3d/>
            </a:bodyPr>
            <a:lstStyle/>
            <a:p>
              <a:pPr algn="ctr" defTabSz="912813" eaLnBrk="0" fontAlgn="ctr" hangingPunct="0">
                <a:spcBef>
                  <a:spcPts val="0"/>
                </a:spcBef>
                <a:spcAft>
                  <a:spcPts val="0"/>
                </a:spcAft>
                <a:buClr>
                  <a:srgbClr val="FF0000"/>
                </a:buClr>
                <a:buSzPct val="70000"/>
                <a:buFont typeface="Wingdings" pitchFamily="2" charset="2"/>
                <a:buChar char="u"/>
                <a:defRPr/>
              </a:pPr>
              <a:endParaRPr lang="zh-CN" altLang="en-US" sz="1400" dirty="0">
                <a:solidFill>
                  <a:schemeClr val="bg1"/>
                </a:solidFill>
                <a:latin typeface="微软雅黑" pitchFamily="34" charset="-122"/>
                <a:ea typeface="微软雅黑" pitchFamily="34" charset="-122"/>
              </a:endParaRPr>
            </a:p>
          </p:txBody>
        </p:sp>
        <p:sp>
          <p:nvSpPr>
            <p:cNvPr id="12" name="Text Box 85"/>
            <p:cNvSpPr txBox="1">
              <a:spLocks noChangeArrowheads="1"/>
            </p:cNvSpPr>
            <p:nvPr/>
          </p:nvSpPr>
          <p:spPr bwMode="auto">
            <a:xfrm>
              <a:off x="1234932" y="4835707"/>
              <a:ext cx="331455" cy="412025"/>
            </a:xfrm>
            <a:prstGeom prst="rect">
              <a:avLst/>
            </a:prstGeom>
            <a:noFill/>
            <a:ln w="9525" algn="ctr">
              <a:noFill/>
              <a:miter lim="800000"/>
              <a:headEnd/>
              <a:tailEnd/>
            </a:ln>
            <a:effectLst>
              <a:prstShdw prst="shdw17" dist="17961" dir="2700000">
                <a:schemeClr val="accent1">
                  <a:gamma/>
                  <a:shade val="60000"/>
                  <a:invGamma/>
                </a:schemeClr>
              </a:prstShdw>
            </a:effectLst>
          </p:spPr>
          <p:txBody>
            <a:bodyPr>
              <a:spAutoFit/>
            </a:bodyPr>
            <a:lstStyle/>
            <a:p>
              <a:pPr algn="ctr">
                <a:defRPr/>
              </a:pPr>
              <a:r>
                <a:rPr lang="en-US" altLang="zh-CN" sz="1400" b="1" dirty="0">
                  <a:solidFill>
                    <a:schemeClr val="bg1"/>
                  </a:solidFill>
                  <a:latin typeface="微软雅黑" pitchFamily="34" charset="-122"/>
                  <a:ea typeface="微软雅黑" pitchFamily="34" charset="-122"/>
                </a:rPr>
                <a:t>e</a:t>
              </a:r>
            </a:p>
          </p:txBody>
        </p:sp>
      </p:grpSp>
      <p:sp>
        <p:nvSpPr>
          <p:cNvPr id="13" name="矩形 12"/>
          <p:cNvSpPr/>
          <p:nvPr/>
        </p:nvSpPr>
        <p:spPr>
          <a:xfrm>
            <a:off x="3929059" y="344946"/>
            <a:ext cx="1896673" cy="1107996"/>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50000"/>
              </a:lnSpc>
              <a:defRPr/>
            </a:pPr>
            <a:r>
              <a:rPr lang="zh-CN" altLang="en-US" sz="4400" b="1" spc="5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rPr>
              <a:t>保什么</a:t>
            </a:r>
            <a:endParaRPr lang="en-US" altLang="zh-CN" sz="4400" b="1" spc="5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endParaRPr>
          </a:p>
        </p:txBody>
      </p:sp>
      <p:sp>
        <p:nvSpPr>
          <p:cNvPr id="21510" name="TextBox 13"/>
          <p:cNvSpPr txBox="1">
            <a:spLocks noChangeArrowheads="1"/>
          </p:cNvSpPr>
          <p:nvPr/>
        </p:nvSpPr>
        <p:spPr bwMode="auto">
          <a:xfrm>
            <a:off x="701675" y="1812926"/>
            <a:ext cx="8199439" cy="3046988"/>
          </a:xfrm>
          <a:prstGeom prst="rect">
            <a:avLst/>
          </a:prstGeom>
          <a:noFill/>
          <a:ln w="9525">
            <a:noFill/>
            <a:miter lim="800000"/>
            <a:headEnd/>
            <a:tailEnd/>
          </a:ln>
        </p:spPr>
        <p:txBody>
          <a:bodyPr>
            <a:spAutoFit/>
          </a:bodyPr>
          <a:lstStyle/>
          <a:p>
            <a:r>
              <a:rPr lang="zh-CN" altLang="en-US" sz="2400" b="1">
                <a:latin typeface="微软雅黑" pitchFamily="34" charset="-122"/>
                <a:ea typeface="微软雅黑" pitchFamily="34" charset="-122"/>
              </a:rPr>
              <a:t>一、普通意外</a:t>
            </a:r>
            <a:endParaRPr lang="zh-CN" altLang="en-US" sz="2400">
              <a:latin typeface="微软雅黑" pitchFamily="34" charset="-122"/>
              <a:ea typeface="微软雅黑" pitchFamily="34" charset="-122"/>
            </a:endParaRPr>
          </a:p>
          <a:p>
            <a:r>
              <a:rPr lang="en-US" altLang="zh-CN" sz="2400">
                <a:latin typeface="微软雅黑" pitchFamily="34" charset="-122"/>
                <a:ea typeface="微软雅黑" pitchFamily="34" charset="-122"/>
              </a:rPr>
              <a:t>1</a:t>
            </a:r>
            <a:r>
              <a:rPr lang="zh-CN" altLang="en-US" sz="2400">
                <a:latin typeface="微软雅黑" pitchFamily="34" charset="-122"/>
                <a:ea typeface="微软雅黑" pitchFamily="34" charset="-122"/>
              </a:rPr>
              <a:t>倍保额</a:t>
            </a:r>
            <a:endParaRPr lang="zh-CN" altLang="en-US" sz="2400" b="1">
              <a:solidFill>
                <a:srgbClr val="FF0000"/>
              </a:solidFill>
              <a:latin typeface="微软雅黑" pitchFamily="34" charset="-122"/>
              <a:ea typeface="微软雅黑" pitchFamily="34" charset="-122"/>
            </a:endParaRPr>
          </a:p>
          <a:p>
            <a:r>
              <a:rPr lang="zh-CN" altLang="en-US" sz="2400" b="1">
                <a:latin typeface="微软雅黑" pitchFamily="34" charset="-122"/>
                <a:ea typeface="微软雅黑" pitchFamily="34" charset="-122"/>
              </a:rPr>
              <a:t>二、公共交通、自驾</a:t>
            </a:r>
            <a:endParaRPr lang="zh-CN" altLang="en-US" sz="2400">
              <a:latin typeface="微软雅黑" pitchFamily="34" charset="-122"/>
              <a:ea typeface="微软雅黑" pitchFamily="34" charset="-122"/>
            </a:endParaRPr>
          </a:p>
          <a:p>
            <a:r>
              <a:rPr lang="en-US" altLang="zh-CN" sz="2400">
                <a:latin typeface="微软雅黑" pitchFamily="34" charset="-122"/>
                <a:ea typeface="微软雅黑" pitchFamily="34" charset="-122"/>
              </a:rPr>
              <a:t>2</a:t>
            </a:r>
            <a:r>
              <a:rPr lang="zh-CN" altLang="en-US" sz="2400">
                <a:latin typeface="微软雅黑" pitchFamily="34" charset="-122"/>
                <a:ea typeface="微软雅黑" pitchFamily="34" charset="-122"/>
              </a:rPr>
              <a:t>倍保额</a:t>
            </a:r>
            <a:endParaRPr lang="en-US" altLang="zh-CN" sz="2400">
              <a:latin typeface="微软雅黑" pitchFamily="34" charset="-122"/>
              <a:ea typeface="微软雅黑" pitchFamily="34" charset="-122"/>
            </a:endParaRPr>
          </a:p>
          <a:p>
            <a:r>
              <a:rPr lang="zh-CN" altLang="en-US" sz="2400" b="1">
                <a:latin typeface="微软雅黑" pitchFamily="34" charset="-122"/>
                <a:ea typeface="微软雅黑" pitchFamily="34" charset="-122"/>
              </a:rPr>
              <a:t>三、重大自然灾害</a:t>
            </a:r>
            <a:endParaRPr lang="zh-CN" altLang="en-US" sz="2400">
              <a:latin typeface="微软雅黑" pitchFamily="34" charset="-122"/>
              <a:ea typeface="微软雅黑" pitchFamily="34" charset="-122"/>
            </a:endParaRPr>
          </a:p>
          <a:p>
            <a:r>
              <a:rPr lang="en-US" altLang="zh-CN" sz="2400">
                <a:latin typeface="微软雅黑" pitchFamily="34" charset="-122"/>
                <a:ea typeface="微软雅黑" pitchFamily="34" charset="-122"/>
              </a:rPr>
              <a:t>3</a:t>
            </a:r>
            <a:r>
              <a:rPr lang="zh-CN" altLang="en-US" sz="2400">
                <a:latin typeface="微软雅黑" pitchFamily="34" charset="-122"/>
                <a:ea typeface="微软雅黑" pitchFamily="34" charset="-122"/>
              </a:rPr>
              <a:t>倍保额</a:t>
            </a:r>
            <a:endParaRPr lang="en-US" altLang="zh-CN" sz="2400">
              <a:latin typeface="微软雅黑" pitchFamily="34" charset="-122"/>
              <a:ea typeface="微软雅黑" pitchFamily="34" charset="-122"/>
            </a:endParaRPr>
          </a:p>
          <a:p>
            <a:r>
              <a:rPr lang="zh-CN" altLang="en-US" sz="2400" b="1">
                <a:latin typeface="微软雅黑" pitchFamily="34" charset="-122"/>
                <a:ea typeface="微软雅黑" pitchFamily="34" charset="-122"/>
              </a:rPr>
              <a:t>四、航空</a:t>
            </a:r>
            <a:endParaRPr lang="en-US" altLang="zh-CN" sz="2400" b="1">
              <a:latin typeface="微软雅黑" pitchFamily="34" charset="-122"/>
              <a:ea typeface="微软雅黑" pitchFamily="34" charset="-122"/>
            </a:endParaRPr>
          </a:p>
          <a:p>
            <a:r>
              <a:rPr lang="en-US" altLang="zh-CN" sz="2400">
                <a:latin typeface="微软雅黑" pitchFamily="34" charset="-122"/>
                <a:ea typeface="微软雅黑" pitchFamily="34" charset="-122"/>
              </a:rPr>
              <a:t>6</a:t>
            </a:r>
            <a:r>
              <a:rPr lang="zh-CN" altLang="en-US" sz="2400">
                <a:latin typeface="微软雅黑" pitchFamily="34" charset="-122"/>
                <a:ea typeface="微软雅黑" pitchFamily="34" charset="-122"/>
              </a:rPr>
              <a:t>倍保额</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06" y="642924"/>
            <a:ext cx="8884289" cy="4708981"/>
          </a:xfrm>
          <a:prstGeom prst="rect">
            <a:avLst/>
          </a:prstGeom>
          <a:noFill/>
        </p:spPr>
        <p:txBody>
          <a:bodyPr wrap="square" rtlCol="0">
            <a:spAutoFit/>
          </a:bodyPr>
          <a:lstStyle/>
          <a:p>
            <a:r>
              <a:rPr lang="zh-CN" altLang="en-US" sz="1000" b="1" dirty="0" smtClean="0"/>
              <a:t>国寿金如意两全保险（分红型）条款</a:t>
            </a:r>
            <a:endParaRPr lang="en-US" altLang="zh-CN" sz="1000" b="1" dirty="0" smtClean="0"/>
          </a:p>
          <a:p>
            <a:r>
              <a:rPr lang="zh-CN" altLang="en-US" sz="1000" b="1" dirty="0" smtClean="0"/>
              <a:t>投保范围</a:t>
            </a:r>
            <a:endParaRPr lang="zh-CN" altLang="en-US" sz="1000" dirty="0" smtClean="0"/>
          </a:p>
          <a:p>
            <a:r>
              <a:rPr lang="zh-CN" altLang="en-US" sz="1000" dirty="0" smtClean="0"/>
              <a:t>凡出生二十八日以上、六十五周岁以下，身体健康者均可作为被保险人，由本人或对其具有保险利益的人作为投保人向本公司投保本保险。</a:t>
            </a:r>
          </a:p>
          <a:p>
            <a:r>
              <a:rPr lang="en-US" sz="1000" dirty="0" smtClean="0"/>
              <a:t> </a:t>
            </a:r>
            <a:endParaRPr lang="zh-CN" altLang="en-US" sz="1000" dirty="0" smtClean="0"/>
          </a:p>
          <a:p>
            <a:r>
              <a:rPr lang="zh-CN" altLang="en-US" sz="1000" b="1" dirty="0" smtClean="0"/>
              <a:t>保险期间</a:t>
            </a:r>
            <a:endParaRPr lang="zh-CN" altLang="en-US" sz="1000" dirty="0" smtClean="0"/>
          </a:p>
          <a:p>
            <a:r>
              <a:rPr lang="zh-CN" altLang="en-US" sz="1000" dirty="0" smtClean="0"/>
              <a:t>本合同的保险期间为本合同生效之日起至被保险人年满八十周岁的年生效对应日止。</a:t>
            </a:r>
          </a:p>
          <a:p>
            <a:r>
              <a:rPr lang="en-US" sz="1000" dirty="0" smtClean="0"/>
              <a:t> </a:t>
            </a:r>
            <a:endParaRPr lang="zh-CN" altLang="en-US" sz="1000" dirty="0" smtClean="0"/>
          </a:p>
          <a:p>
            <a:r>
              <a:rPr lang="zh-CN" altLang="en-US" sz="1000" b="1" dirty="0" smtClean="0"/>
              <a:t>保险责任</a:t>
            </a:r>
            <a:endParaRPr lang="zh-CN" altLang="en-US" sz="1000" dirty="0" smtClean="0"/>
          </a:p>
          <a:p>
            <a:r>
              <a:rPr lang="zh-CN" altLang="en-US" sz="1000" dirty="0" smtClean="0"/>
              <a:t>在本合同保险期间内，本公司承担以下保险责任</a:t>
            </a:r>
            <a:r>
              <a:rPr lang="en-US" sz="1000" dirty="0" smtClean="0"/>
              <a:t>:</a:t>
            </a:r>
            <a:endParaRPr lang="zh-CN" altLang="en-US" sz="1000" dirty="0" smtClean="0"/>
          </a:p>
          <a:p>
            <a:r>
              <a:rPr lang="zh-CN" altLang="en-US" sz="1000" b="1" dirty="0" smtClean="0"/>
              <a:t>一、年金</a:t>
            </a:r>
            <a:endParaRPr lang="zh-CN" altLang="en-US" sz="1000" dirty="0" smtClean="0"/>
          </a:p>
          <a:p>
            <a:r>
              <a:rPr lang="zh-CN" altLang="en-US" sz="1000" dirty="0" smtClean="0"/>
              <a:t>自本合同生效之日起至被保险人年满五十九周岁的年生效对应日止，若被保险人生存至本合同的年生效对应日，本公司每年按基本保险金额给付年金。</a:t>
            </a:r>
          </a:p>
          <a:p>
            <a:r>
              <a:rPr lang="zh-CN" altLang="en-US" sz="1000" dirty="0" smtClean="0"/>
              <a:t>自被保险人年满六十周岁的年生效对应日起至被保险人年满七十九周岁的年生效对应日止，若被保险人生存至本合同的年生效对应日，本公司每年按基本保险金额的</a:t>
            </a:r>
            <a:r>
              <a:rPr lang="en-US" sz="1000" dirty="0" smtClean="0"/>
              <a:t>200%</a:t>
            </a:r>
            <a:r>
              <a:rPr lang="zh-CN" altLang="en-US" sz="1000" dirty="0" smtClean="0"/>
              <a:t>给付年金。</a:t>
            </a:r>
          </a:p>
          <a:p>
            <a:r>
              <a:rPr lang="zh-CN" altLang="en-US" sz="1000" b="1" dirty="0" smtClean="0"/>
              <a:t>二、满期保险金</a:t>
            </a:r>
            <a:endParaRPr lang="zh-CN" altLang="en-US" sz="1000" dirty="0" smtClean="0"/>
          </a:p>
          <a:p>
            <a:r>
              <a:rPr lang="zh-CN" altLang="en-US" sz="1000" dirty="0" smtClean="0"/>
              <a:t>被保险人生存至年满八十周岁的年生效对应日，本合同终止，本公司按本合同所交保险费（不计利息）给付满期保险金。</a:t>
            </a:r>
          </a:p>
          <a:p>
            <a:r>
              <a:rPr lang="zh-CN" altLang="en-US" sz="1000" b="1" dirty="0" smtClean="0"/>
              <a:t>三、身故保险金</a:t>
            </a:r>
            <a:endParaRPr lang="zh-CN" altLang="en-US" sz="1000" dirty="0" smtClean="0"/>
          </a:p>
          <a:p>
            <a:r>
              <a:rPr lang="zh-CN" altLang="en-US" sz="1000" dirty="0" smtClean="0"/>
              <a:t>被保险人在保险期间内身故，本合同终止，本公司按本合同所交保险费（不计利息）给付身故保险金。</a:t>
            </a:r>
          </a:p>
          <a:p>
            <a:r>
              <a:rPr lang="zh-CN" altLang="en-US" sz="1000" b="1" dirty="0" smtClean="0"/>
              <a:t>责任免除</a:t>
            </a:r>
            <a:endParaRPr lang="zh-CN" altLang="en-US" sz="1000" dirty="0" smtClean="0"/>
          </a:p>
          <a:p>
            <a:r>
              <a:rPr lang="zh-CN" altLang="en-US" sz="1000" b="1" dirty="0" smtClean="0"/>
              <a:t>因下列任何情形之一导致被保险人身故，本公司不承担给付保险金的责任：</a:t>
            </a:r>
            <a:endParaRPr lang="zh-CN" altLang="en-US" sz="1000" dirty="0" smtClean="0"/>
          </a:p>
          <a:p>
            <a:r>
              <a:rPr lang="zh-CN" altLang="en-US" sz="1000" b="1" dirty="0" smtClean="0"/>
              <a:t>一、投保人对被保险人的故意杀害或者故意伤害；</a:t>
            </a:r>
            <a:endParaRPr lang="zh-CN" altLang="en-US" sz="1000" dirty="0" smtClean="0"/>
          </a:p>
          <a:p>
            <a:r>
              <a:rPr lang="zh-CN" altLang="en-US" sz="1000" b="1" dirty="0" smtClean="0"/>
              <a:t>二、被保险人故意犯罪或抗拒依法采取的刑事强制措施；</a:t>
            </a:r>
            <a:endParaRPr lang="zh-CN" altLang="en-US" sz="1000" dirty="0" smtClean="0"/>
          </a:p>
          <a:p>
            <a:r>
              <a:rPr lang="zh-CN" altLang="en-US" sz="1000" b="1" dirty="0" smtClean="0"/>
              <a:t>三、被保险人在本合同成立或合同效力最后恢复之日起二年内自杀，但被保险人自杀时为无民事行为能力人的除外；</a:t>
            </a:r>
            <a:endParaRPr lang="zh-CN" altLang="en-US" sz="1000" dirty="0" smtClean="0"/>
          </a:p>
          <a:p>
            <a:r>
              <a:rPr lang="zh-CN" altLang="en-US" sz="1000" b="1" dirty="0" smtClean="0"/>
              <a:t>四、被保险人服用、吸食或注射毒品；</a:t>
            </a:r>
            <a:endParaRPr lang="zh-CN" altLang="en-US" sz="1000" dirty="0" smtClean="0"/>
          </a:p>
          <a:p>
            <a:r>
              <a:rPr lang="zh-CN" altLang="en-US" sz="1000" b="1" dirty="0" smtClean="0"/>
              <a:t>五、被保险人酒后驾驶、无合法有效驾驶证驾驶或驾驶无有效行驶证的机动车；</a:t>
            </a:r>
            <a:endParaRPr lang="zh-CN" altLang="en-US" sz="1000" dirty="0" smtClean="0"/>
          </a:p>
          <a:p>
            <a:r>
              <a:rPr lang="zh-CN" altLang="en-US" sz="1000" b="1" dirty="0" smtClean="0"/>
              <a:t>六、战争、军事冲突、暴乱或武装叛乱；</a:t>
            </a:r>
            <a:endParaRPr lang="zh-CN" altLang="en-US" sz="1000" dirty="0" smtClean="0"/>
          </a:p>
          <a:p>
            <a:r>
              <a:rPr lang="zh-CN" altLang="en-US" sz="1000" b="1" dirty="0" smtClean="0"/>
              <a:t>七、核爆炸、核辐射或核污染。</a:t>
            </a:r>
            <a:endParaRPr lang="zh-CN" altLang="en-US" sz="1000" dirty="0" smtClean="0"/>
          </a:p>
          <a:p>
            <a:r>
              <a:rPr lang="zh-CN" altLang="en-US" sz="1000" b="1" dirty="0" smtClean="0"/>
              <a:t>无论上述何种情形发生，导致被保险人身故，本合同终止，本公司向投保人退还本合同的现金价值，但投保人对被保险人故意杀害或伤害造成被保险人身故的，本公司退还本合同的现金价值，作为被保险人遗产处理，但法律另有规定的除外。</a:t>
            </a:r>
            <a:endParaRPr lang="zh-CN" altLang="en-US" sz="1000" dirty="0" smtClean="0"/>
          </a:p>
          <a:p>
            <a:r>
              <a:rPr lang="en-US" sz="1000" dirty="0" smtClean="0"/>
              <a:t> </a:t>
            </a:r>
            <a:endParaRPr lang="zh-CN" altLang="en-US" sz="1000" dirty="0" smtClean="0"/>
          </a:p>
          <a:p>
            <a:endParaRPr lang="zh-CN" altLang="en-US" sz="10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119078"/>
            <a:ext cx="8956962" cy="3431709"/>
          </a:xfrm>
          <a:prstGeom prst="rect">
            <a:avLst/>
          </a:prstGeom>
          <a:noFill/>
        </p:spPr>
        <p:txBody>
          <a:bodyPr wrap="square" rtlCol="0">
            <a:spAutoFit/>
          </a:bodyPr>
          <a:lstStyle/>
          <a:p>
            <a:r>
              <a:rPr lang="zh-CN" altLang="en-US" sz="700" b="1" dirty="0" smtClean="0"/>
              <a:t>投保范围</a:t>
            </a:r>
            <a:endParaRPr lang="zh-CN" altLang="en-US" sz="700" dirty="0" smtClean="0"/>
          </a:p>
          <a:p>
            <a:r>
              <a:rPr lang="zh-CN" altLang="en-US" sz="700" dirty="0" smtClean="0"/>
              <a:t>凡出生二十八日以上、八十周岁以下，身体健康者均可作为被保险人，由本人或对其具有保险利益的人作为投保人向中国人寿保险股份有限公司（以下简称本公司）投保本保险。</a:t>
            </a:r>
          </a:p>
          <a:p>
            <a:r>
              <a:rPr lang="en-US" sz="700" dirty="0" smtClean="0"/>
              <a:t> </a:t>
            </a:r>
            <a:endParaRPr lang="zh-CN" altLang="en-US" sz="700" dirty="0" smtClean="0"/>
          </a:p>
          <a:p>
            <a:r>
              <a:rPr lang="zh-CN" altLang="en-US" sz="700" b="1" dirty="0" smtClean="0"/>
              <a:t>保险合同成立、生效和保险责任开始</a:t>
            </a:r>
            <a:endParaRPr lang="zh-CN" altLang="en-US" sz="700" dirty="0" smtClean="0"/>
          </a:p>
          <a:p>
            <a:r>
              <a:rPr lang="zh-CN" altLang="en-US" sz="700" dirty="0" smtClean="0"/>
              <a:t>投保人提出保险申请、本公司同意承保，本合同成立，合同成立日期在保险单上载明。</a:t>
            </a:r>
            <a:r>
              <a:rPr lang="en-US" sz="700" dirty="0" smtClean="0"/>
              <a:t> </a:t>
            </a:r>
            <a:endParaRPr lang="zh-CN" altLang="en-US" sz="700" dirty="0" smtClean="0"/>
          </a:p>
          <a:p>
            <a:r>
              <a:rPr lang="zh-CN" altLang="en-US" sz="700" dirty="0" smtClean="0"/>
              <a:t>自本合同成立并签发保险单的次日零时起本合同生效，合同生效日期在保险单上载明。生效对应日、保单年度均以该日期计算。</a:t>
            </a:r>
          </a:p>
          <a:p>
            <a:r>
              <a:rPr lang="zh-CN" altLang="en-US" sz="700" dirty="0" smtClean="0"/>
              <a:t>除另有约定外，本合同生效的日期为本公司开始承担保险责任的日期。</a:t>
            </a:r>
          </a:p>
          <a:p>
            <a:r>
              <a:rPr lang="en-US" sz="700" b="1" dirty="0" smtClean="0"/>
              <a:t> </a:t>
            </a:r>
            <a:endParaRPr lang="zh-CN" altLang="en-US" sz="700" dirty="0" smtClean="0"/>
          </a:p>
          <a:p>
            <a:r>
              <a:rPr lang="zh-CN" altLang="en-US" sz="700" b="1" dirty="0" smtClean="0"/>
              <a:t>保险期间</a:t>
            </a:r>
            <a:endParaRPr lang="zh-CN" altLang="en-US" sz="700" dirty="0" smtClean="0"/>
          </a:p>
          <a:p>
            <a:r>
              <a:rPr lang="zh-CN" altLang="en-US" sz="700" dirty="0" smtClean="0"/>
              <a:t>本合同的保险期间为本合同生效之日起至本合同终止日止。</a:t>
            </a:r>
          </a:p>
          <a:p>
            <a:r>
              <a:rPr lang="en-US" sz="700" dirty="0" smtClean="0"/>
              <a:t> </a:t>
            </a:r>
            <a:endParaRPr lang="zh-CN" altLang="en-US" sz="700" dirty="0" smtClean="0"/>
          </a:p>
          <a:p>
            <a:r>
              <a:rPr lang="zh-CN" altLang="en-US" sz="700" b="1" dirty="0" smtClean="0"/>
              <a:t>保险责任</a:t>
            </a:r>
            <a:endParaRPr lang="zh-CN" altLang="en-US" sz="700" dirty="0" smtClean="0"/>
          </a:p>
          <a:p>
            <a:r>
              <a:rPr lang="zh-CN" altLang="en-US" sz="700" dirty="0" smtClean="0"/>
              <a:t>在本合同保险期间内，本公司承担以下保险责任：</a:t>
            </a:r>
          </a:p>
          <a:p>
            <a:r>
              <a:rPr lang="zh-CN" altLang="en-US" sz="700" dirty="0" smtClean="0"/>
              <a:t>一、年金</a:t>
            </a:r>
          </a:p>
          <a:p>
            <a:r>
              <a:rPr lang="zh-CN" altLang="en-US" sz="700" dirty="0" smtClean="0"/>
              <a:t>若本合同生效年满三个保单年度，且被保险人生存，年金受益人可向本公司申请年金。自年金受益人提出申请后的首个年生效对应日起，若被保险人生存至本合同的年生效对应日，本公司每年在本合同的年生效对应日按当时个人账户价值的</a:t>
            </a:r>
            <a:r>
              <a:rPr lang="en-US" sz="700" dirty="0" smtClean="0"/>
              <a:t>10%</a:t>
            </a:r>
            <a:r>
              <a:rPr lang="zh-CN" altLang="en-US" sz="700" dirty="0" smtClean="0"/>
              <a:t>给付年金。</a:t>
            </a:r>
          </a:p>
          <a:p>
            <a:r>
              <a:rPr lang="zh-CN" altLang="en-US" sz="700" dirty="0" smtClean="0"/>
              <a:t>二、身故保险金</a:t>
            </a:r>
          </a:p>
          <a:p>
            <a:r>
              <a:rPr lang="zh-CN" altLang="en-US" sz="700" dirty="0" smtClean="0"/>
              <a:t>被保险人在保险期间内身故，本合同终止，本公司按被保险人身故当时本合同的个人账户价值给付身故保险金，但须扣除被保险人身故后投保人累计申请部分领取的金额。</a:t>
            </a:r>
          </a:p>
          <a:p>
            <a:r>
              <a:rPr lang="en-US" sz="700" dirty="0" smtClean="0"/>
              <a:t> </a:t>
            </a:r>
            <a:endParaRPr lang="zh-CN" altLang="en-US" sz="700" dirty="0" smtClean="0"/>
          </a:p>
          <a:p>
            <a:r>
              <a:rPr lang="zh-CN" altLang="en-US" sz="700" b="1" dirty="0" smtClean="0"/>
              <a:t>责任免除</a:t>
            </a:r>
            <a:endParaRPr lang="zh-CN" altLang="en-US" sz="700" dirty="0" smtClean="0"/>
          </a:p>
          <a:p>
            <a:r>
              <a:rPr lang="zh-CN" altLang="en-US" sz="700" b="1" dirty="0" smtClean="0"/>
              <a:t>因下列任何情形之一导致被保险人身故，本公司不承担给付保险金的责任：</a:t>
            </a:r>
            <a:endParaRPr lang="zh-CN" altLang="en-US" sz="700" dirty="0" smtClean="0"/>
          </a:p>
          <a:p>
            <a:r>
              <a:rPr lang="en-US" sz="700" b="1" dirty="0" smtClean="0"/>
              <a:t>    </a:t>
            </a:r>
            <a:r>
              <a:rPr lang="zh-CN" altLang="en-US" sz="700" b="1" dirty="0" smtClean="0"/>
              <a:t>一、投保人对被保险人的故意杀害、故意伤害；</a:t>
            </a:r>
            <a:endParaRPr lang="zh-CN" altLang="en-US" sz="700" dirty="0" smtClean="0"/>
          </a:p>
          <a:p>
            <a:r>
              <a:rPr lang="en-US" sz="700" b="1" dirty="0" smtClean="0"/>
              <a:t>    </a:t>
            </a:r>
            <a:r>
              <a:rPr lang="zh-CN" altLang="en-US" sz="700" b="1" dirty="0" smtClean="0"/>
              <a:t>二、被保险人故意犯罪或抗拒依法采取的刑事强制措施；</a:t>
            </a:r>
            <a:endParaRPr lang="zh-CN" altLang="en-US" sz="700" dirty="0" smtClean="0"/>
          </a:p>
          <a:p>
            <a:r>
              <a:rPr lang="en-US" sz="700" b="1" dirty="0" smtClean="0"/>
              <a:t>    </a:t>
            </a:r>
            <a:r>
              <a:rPr lang="zh-CN" altLang="en-US" sz="700" b="1" dirty="0" smtClean="0"/>
              <a:t>三、被保险人在本合同成立之日起二年内自杀，但被保险人自杀时为无民事行为能力人的除外；</a:t>
            </a:r>
            <a:endParaRPr lang="zh-CN" altLang="en-US" sz="700" dirty="0" smtClean="0"/>
          </a:p>
          <a:p>
            <a:r>
              <a:rPr lang="zh-CN" altLang="en-US" sz="700" b="1" dirty="0" smtClean="0"/>
              <a:t>四、被保险人服用、吸食或注射毒品；</a:t>
            </a:r>
            <a:endParaRPr lang="zh-CN" altLang="en-US" sz="700" dirty="0" smtClean="0"/>
          </a:p>
          <a:p>
            <a:r>
              <a:rPr lang="en-US" sz="700" b="1" dirty="0" smtClean="0"/>
              <a:t>    </a:t>
            </a:r>
            <a:r>
              <a:rPr lang="zh-CN" altLang="en-US" sz="700" b="1" dirty="0" smtClean="0"/>
              <a:t>五、被保险人酒后驾驶、无合法有效驾驶证驾驶或驾驶无有效行驶证的机动车；</a:t>
            </a:r>
            <a:endParaRPr lang="zh-CN" altLang="en-US" sz="700" dirty="0" smtClean="0"/>
          </a:p>
          <a:p>
            <a:r>
              <a:rPr lang="en-US" sz="700" b="1" dirty="0" smtClean="0"/>
              <a:t>    </a:t>
            </a:r>
            <a:r>
              <a:rPr lang="zh-CN" altLang="en-US" sz="700" b="1" dirty="0" smtClean="0"/>
              <a:t>六、战争、军事冲突、暴乱或武装叛乱；</a:t>
            </a:r>
            <a:endParaRPr lang="zh-CN" altLang="en-US" sz="700" dirty="0" smtClean="0"/>
          </a:p>
          <a:p>
            <a:r>
              <a:rPr lang="en-US" sz="700" b="1" dirty="0" smtClean="0"/>
              <a:t>    </a:t>
            </a:r>
            <a:r>
              <a:rPr lang="zh-CN" altLang="en-US" sz="700" b="1" dirty="0" smtClean="0"/>
              <a:t>七、核爆炸、核辐射或核污染。</a:t>
            </a:r>
            <a:endParaRPr lang="zh-CN" altLang="en-US" sz="700" dirty="0" smtClean="0"/>
          </a:p>
          <a:p>
            <a:r>
              <a:rPr lang="zh-CN" altLang="en-US" sz="700" b="1" dirty="0" smtClean="0"/>
              <a:t>无论上述何种情形发生，导致被保险人身故，本合同终止，本公司向投保人退还被保险人身故当时本合同的现金价值，但投保人对被保险人故意杀害或伤害造成被保险人身故的，本公司退还被保险人身故当时本合同的现金价值，作为被保险人遗产处理，但法律另有规定的除外。</a:t>
            </a:r>
            <a:endParaRPr lang="zh-CN" altLang="en-US" sz="700" dirty="0" smtClean="0"/>
          </a:p>
          <a:p>
            <a:endParaRPr lang="zh-CN" altLang="en-US" sz="700" dirty="0"/>
          </a:p>
        </p:txBody>
      </p:sp>
      <p:sp>
        <p:nvSpPr>
          <p:cNvPr id="3" name="TextBox 2"/>
          <p:cNvSpPr txBox="1"/>
          <p:nvPr/>
        </p:nvSpPr>
        <p:spPr>
          <a:xfrm>
            <a:off x="0" y="675206"/>
            <a:ext cx="5424093" cy="369332"/>
          </a:xfrm>
          <a:prstGeom prst="rect">
            <a:avLst/>
          </a:prstGeom>
          <a:noFill/>
        </p:spPr>
        <p:txBody>
          <a:bodyPr wrap="square" rtlCol="0">
            <a:spAutoFit/>
          </a:bodyPr>
          <a:lstStyle/>
          <a:p>
            <a:r>
              <a:rPr lang="zh-CN" altLang="en-US" b="1" dirty="0" smtClean="0"/>
              <a:t>国寿金账户年金保险（万能型）（豪华版）条款</a:t>
            </a:r>
            <a:endParaRPr lang="zh-CN" alt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675206"/>
            <a:ext cx="6442377" cy="369332"/>
          </a:xfrm>
          <a:prstGeom prst="rect">
            <a:avLst/>
          </a:prstGeom>
          <a:noFill/>
        </p:spPr>
        <p:txBody>
          <a:bodyPr wrap="square" rtlCol="0">
            <a:spAutoFit/>
          </a:bodyPr>
          <a:lstStyle/>
          <a:p>
            <a:r>
              <a:rPr lang="zh-CN" altLang="en-US" b="1" dirty="0" smtClean="0"/>
              <a:t>国寿附加金如意长期意外伤害保险利益条款</a:t>
            </a:r>
            <a:endParaRPr lang="zh-CN" altLang="en-US" dirty="0"/>
          </a:p>
        </p:txBody>
      </p:sp>
      <p:sp>
        <p:nvSpPr>
          <p:cNvPr id="4" name="TextBox 3"/>
          <p:cNvSpPr txBox="1"/>
          <p:nvPr/>
        </p:nvSpPr>
        <p:spPr>
          <a:xfrm>
            <a:off x="71406" y="1071552"/>
            <a:ext cx="8523203" cy="3893374"/>
          </a:xfrm>
          <a:prstGeom prst="rect">
            <a:avLst/>
          </a:prstGeom>
          <a:noFill/>
        </p:spPr>
        <p:txBody>
          <a:bodyPr wrap="square" rtlCol="0">
            <a:spAutoFit/>
          </a:bodyPr>
          <a:lstStyle/>
          <a:p>
            <a:r>
              <a:rPr lang="zh-CN" altLang="en-US" sz="700" b="1" dirty="0" smtClean="0"/>
              <a:t>保险期间</a:t>
            </a:r>
            <a:endParaRPr lang="zh-CN" altLang="en-US" sz="700" dirty="0" smtClean="0"/>
          </a:p>
          <a:p>
            <a:r>
              <a:rPr lang="zh-CN" altLang="en-US" sz="700" dirty="0" smtClean="0"/>
              <a:t>本附加合同的保险期间为本附加合同生效之日起至被保险人年满七十五周岁的年生效对应日止。</a:t>
            </a:r>
          </a:p>
          <a:p>
            <a:r>
              <a:rPr lang="zh-CN" altLang="en-US" sz="700" b="1" dirty="0" smtClean="0"/>
              <a:t>保险责任</a:t>
            </a:r>
            <a:endParaRPr lang="zh-CN" altLang="en-US" sz="700" dirty="0" smtClean="0"/>
          </a:p>
          <a:p>
            <a:r>
              <a:rPr lang="zh-CN" altLang="en-US" sz="700" dirty="0" smtClean="0"/>
              <a:t>在本附加合同保险期间内，本公司承担以下保险责任</a:t>
            </a:r>
            <a:r>
              <a:rPr lang="en-US" sz="700" dirty="0" smtClean="0"/>
              <a:t>:</a:t>
            </a:r>
            <a:endParaRPr lang="zh-CN" altLang="en-US" sz="700" dirty="0" smtClean="0"/>
          </a:p>
          <a:p>
            <a:r>
              <a:rPr lang="zh-CN" altLang="en-US" sz="700" b="1" dirty="0" smtClean="0"/>
              <a:t>一、意外伤害身故保险金</a:t>
            </a:r>
            <a:endParaRPr lang="zh-CN" altLang="en-US" sz="700" dirty="0" smtClean="0"/>
          </a:p>
          <a:p>
            <a:r>
              <a:rPr lang="zh-CN" altLang="en-US" sz="700" dirty="0" smtClean="0"/>
              <a:t>被保险人于本附加合同生效之日起至年满十八周岁的年生效对应日前遭受意外伤害，并自该意外伤害发生之日起一百八十日内因该意外伤害导致被保险人身故，本附加合同终止，本公司按本附加合同所交保险费（不计利息）给付意外伤害身故保险金。</a:t>
            </a:r>
          </a:p>
          <a:p>
            <a:r>
              <a:rPr lang="zh-CN" altLang="en-US" sz="700" dirty="0" smtClean="0"/>
              <a:t>被保险人于年满十八周岁的年生效对应日起遭受意外伤害，并自该意外伤害发生之日起一百八十日内因该意外伤害导致被保险人身故，本附加合同终止，本公司按本附加合同基本保险金额给付意外伤害身故保险金。</a:t>
            </a:r>
          </a:p>
          <a:p>
            <a:r>
              <a:rPr lang="zh-CN" altLang="en-US" sz="700" b="1" dirty="0" smtClean="0"/>
              <a:t>二、客运交通工具意外伤害身故保险金</a:t>
            </a:r>
            <a:endParaRPr lang="zh-CN" altLang="en-US" sz="700" dirty="0" smtClean="0"/>
          </a:p>
          <a:p>
            <a:r>
              <a:rPr lang="zh-CN" altLang="en-US" sz="700" dirty="0" smtClean="0"/>
              <a:t>被保险人于年满十八周岁的年生效对应日起持有效客票搭乘本附加合同约定的客运交通工具时遭受意外伤害，并自该意外伤害发生之日起一百八十日内因该意外伤害导致身故，本附加合同终止，本公司按上述第一款的约定给付意外伤害身故保险金后，再按本附加合同基本保险金额给付客运交通工具意外伤害身故保险金。</a:t>
            </a:r>
          </a:p>
          <a:p>
            <a:r>
              <a:rPr lang="zh-CN" altLang="en-US" sz="700" b="1" dirty="0" smtClean="0"/>
              <a:t>三、自驾车意外伤害身故保险金</a:t>
            </a:r>
            <a:endParaRPr lang="zh-CN" altLang="en-US" sz="700" dirty="0" smtClean="0"/>
          </a:p>
          <a:p>
            <a:r>
              <a:rPr lang="zh-CN" altLang="en-US" sz="700" dirty="0" smtClean="0"/>
              <a:t>被保险人于年满十八周岁的年生效对应日起以驾驶员身份驾驶或乘客身份乘坐私家车期间遭受意外伤害，并自该意外伤害发生之日起一百八十日内因该意外伤害导致身故，本附加合同终止，本公司按上述第一款的约定给付意外伤害身故保险金后，再按本附加合同基本保险金额给付自驾车意外伤害身故保险金。</a:t>
            </a:r>
          </a:p>
          <a:p>
            <a:r>
              <a:rPr lang="zh-CN" altLang="en-US" sz="700" b="1" dirty="0" smtClean="0"/>
              <a:t>四、重大自然灾害意外伤害身故保险金</a:t>
            </a:r>
            <a:endParaRPr lang="zh-CN" altLang="en-US" sz="700" dirty="0" smtClean="0"/>
          </a:p>
          <a:p>
            <a:r>
              <a:rPr lang="zh-CN" altLang="en-US" sz="700" dirty="0" smtClean="0"/>
              <a:t>被保险人于年满十八周岁的年生效对应日起因本附加合同所列明的六种重大自然灾害而遭受意外伤害，并自该意外伤害发生之日起一百八十日内因该意外伤害导致身故，本附加合同终止，本公司按上述第一款的约定给付意外伤害身故保险金后，再按本附加合同基本保险金额的</a:t>
            </a:r>
            <a:r>
              <a:rPr lang="en-US" sz="700" dirty="0" smtClean="0"/>
              <a:t>200%</a:t>
            </a:r>
            <a:r>
              <a:rPr lang="zh-CN" altLang="en-US" sz="700" dirty="0" smtClean="0"/>
              <a:t>给付重大自然灾害意外伤害身故保险金。</a:t>
            </a:r>
          </a:p>
          <a:p>
            <a:r>
              <a:rPr lang="zh-CN" altLang="en-US" sz="700" b="1" dirty="0" smtClean="0"/>
              <a:t>五、航空意外伤害身故保险金</a:t>
            </a:r>
            <a:endParaRPr lang="zh-CN" altLang="en-US" sz="700" dirty="0" smtClean="0"/>
          </a:p>
          <a:p>
            <a:r>
              <a:rPr lang="zh-CN" altLang="en-US" sz="700" dirty="0" smtClean="0"/>
              <a:t>被保险人于年满十八周岁的年生效对应日起持有效客票乘坐民航飞机，自踏入航班班机的舱门起至抵达目的地走出航班班机的舱门为止遭受意外伤害，并自该意外伤害发生之日起一百八十日内因该意外伤害导致身故，本附加合同终止，本公司按上述第一款的约定给付意外伤害身故保险金、上述第二款的约定给付客运交通工具意外伤害身故保险金后，再按本附加合同基本保险金额的</a:t>
            </a:r>
            <a:r>
              <a:rPr lang="en-US" sz="700" dirty="0" smtClean="0"/>
              <a:t>400%</a:t>
            </a:r>
            <a:r>
              <a:rPr lang="zh-CN" altLang="en-US" sz="700" dirty="0" smtClean="0"/>
              <a:t>给付航空意外伤害身故保险金。</a:t>
            </a:r>
          </a:p>
          <a:p>
            <a:r>
              <a:rPr lang="zh-CN" altLang="en-US" sz="700" b="1" dirty="0" smtClean="0"/>
              <a:t>意外伤害身故保险金、客运交通工具意外伤害身故保险金、自驾车意外伤害身故保险金、重大自然灾害意外伤害身故保险金、航空意外伤害身故保险金均只给付一次。</a:t>
            </a:r>
            <a:endParaRPr lang="zh-CN" altLang="en-US" sz="700" dirty="0" smtClean="0"/>
          </a:p>
          <a:p>
            <a:r>
              <a:rPr lang="zh-CN" altLang="en-US" sz="500" b="1" dirty="0" smtClean="0"/>
              <a:t>责任免除 </a:t>
            </a:r>
            <a:endParaRPr lang="zh-CN" altLang="en-US" sz="500" dirty="0" smtClean="0"/>
          </a:p>
          <a:p>
            <a:r>
              <a:rPr lang="zh-CN" altLang="en-US" sz="500" b="1" dirty="0" smtClean="0"/>
              <a:t>因下列任何情形之一导致被保险人身故，本公司不承担给付意外伤害身故保险金、客运交通工具意外伤害身故保险金、自驾车意外伤害身故保险金、重大自然灾害意外伤害身故保险金和航空意外伤害身故保险金的责任：</a:t>
            </a:r>
            <a:endParaRPr lang="zh-CN" altLang="en-US" sz="500" dirty="0" smtClean="0"/>
          </a:p>
          <a:p>
            <a:r>
              <a:rPr lang="zh-CN" altLang="en-US" sz="500" b="1" dirty="0" smtClean="0"/>
              <a:t>一、投保人对被保险人的故意杀害、故意伤害；</a:t>
            </a:r>
            <a:endParaRPr lang="zh-CN" altLang="en-US" sz="500" dirty="0" smtClean="0"/>
          </a:p>
          <a:p>
            <a:r>
              <a:rPr lang="zh-CN" altLang="en-US" sz="500" b="1" dirty="0" smtClean="0"/>
              <a:t>二、被保险人故意犯罪或抗拒依法采取的刑事强制措施；</a:t>
            </a:r>
            <a:r>
              <a:rPr lang="en-US" sz="500" b="1" dirty="0" smtClean="0"/>
              <a:t> </a:t>
            </a:r>
            <a:endParaRPr lang="zh-CN" altLang="en-US" sz="500" dirty="0" smtClean="0"/>
          </a:p>
          <a:p>
            <a:r>
              <a:rPr lang="zh-CN" altLang="en-US" sz="500" b="1" dirty="0" smtClean="0"/>
              <a:t>三、被保险人自杀或故意自伤；</a:t>
            </a:r>
            <a:endParaRPr lang="zh-CN" altLang="en-US" sz="500" dirty="0" smtClean="0"/>
          </a:p>
          <a:p>
            <a:r>
              <a:rPr lang="zh-CN" altLang="en-US" sz="500" b="1" dirty="0" smtClean="0"/>
              <a:t>四、被保险人服用、吸食或注射毒品；</a:t>
            </a:r>
            <a:endParaRPr lang="zh-CN" altLang="en-US" sz="500" dirty="0" smtClean="0"/>
          </a:p>
          <a:p>
            <a:r>
              <a:rPr lang="zh-CN" altLang="en-US" sz="500" b="1" dirty="0" smtClean="0"/>
              <a:t>五、被保险人因流产、分娩；</a:t>
            </a:r>
            <a:endParaRPr lang="zh-CN" altLang="en-US" sz="500" dirty="0" smtClean="0"/>
          </a:p>
          <a:p>
            <a:r>
              <a:rPr lang="zh-CN" altLang="en-US" sz="500" b="1" dirty="0" smtClean="0"/>
              <a:t>六、被保险人因整容手术或者其它内、外科手术导致医疗事故；</a:t>
            </a:r>
            <a:endParaRPr lang="zh-CN" altLang="en-US" sz="500" dirty="0" smtClean="0"/>
          </a:p>
          <a:p>
            <a:r>
              <a:rPr lang="zh-CN" altLang="en-US" sz="500" b="1" dirty="0" smtClean="0"/>
              <a:t>七、被保险人未遵医嘱，私自服用、涂用、注射药物；</a:t>
            </a:r>
            <a:endParaRPr lang="zh-CN" altLang="en-US" sz="500" dirty="0" smtClean="0"/>
          </a:p>
          <a:p>
            <a:r>
              <a:rPr lang="zh-CN" altLang="en-US" sz="500" b="1" dirty="0" smtClean="0"/>
              <a:t>八、被保险人酒后驾驶、无合法有效驾驶证驾驶或驾驶无有效行驶证的机动车；</a:t>
            </a:r>
            <a:endParaRPr lang="zh-CN" altLang="en-US" sz="500" dirty="0" smtClean="0"/>
          </a:p>
          <a:p>
            <a:r>
              <a:rPr lang="zh-CN" altLang="en-US" sz="500" b="1" dirty="0" smtClean="0"/>
              <a:t>九、被保险人参加潜水、跳伞、攀岩、驾乘滑翔机或滑翔伞、探险、摔跤、武术比赛、特技表演、赛马、赛车等高风险运动；</a:t>
            </a:r>
            <a:endParaRPr lang="zh-CN" altLang="en-US" sz="500" dirty="0" smtClean="0"/>
          </a:p>
          <a:p>
            <a:r>
              <a:rPr lang="zh-CN" altLang="en-US" sz="500" b="1" dirty="0" smtClean="0"/>
              <a:t>十、被保险人的精神和行为障碍；</a:t>
            </a:r>
            <a:endParaRPr lang="zh-CN" altLang="en-US" sz="500" dirty="0" smtClean="0"/>
          </a:p>
          <a:p>
            <a:r>
              <a:rPr lang="zh-CN" altLang="en-US" sz="500" b="1" dirty="0" smtClean="0"/>
              <a:t>十一、战争、军事冲突、暴乱或武装叛乱；</a:t>
            </a:r>
            <a:endParaRPr lang="zh-CN" altLang="en-US" sz="500" dirty="0" smtClean="0"/>
          </a:p>
          <a:p>
            <a:r>
              <a:rPr lang="zh-CN" altLang="en-US" sz="500" b="1" dirty="0" smtClean="0"/>
              <a:t>十二、核爆炸、核辐射或核污染。</a:t>
            </a:r>
            <a:endParaRPr lang="zh-CN" altLang="en-US" sz="500" dirty="0" smtClean="0"/>
          </a:p>
          <a:p>
            <a:r>
              <a:rPr lang="zh-CN" altLang="en-US" sz="500" b="1" dirty="0" smtClean="0"/>
              <a:t>无论上述何种情形发生，导致被保险人身故，本附加合同终止，本公司向投保人退还本附加合同的现金价值，但投保人对被保险人故意杀害或伤害造成被保险人身故的，本公司退还本附加合同的现金价值，作为被保险人遗产处理，但法律另有规定的除外。</a:t>
            </a:r>
            <a:endParaRPr lang="zh-CN" altLang="en-US" sz="500" dirty="0" smtClean="0"/>
          </a:p>
          <a:p>
            <a:r>
              <a:rPr lang="zh-CN" altLang="en-US" sz="500" b="1" dirty="0" smtClean="0"/>
              <a:t>因下列任何情形之一导致被保险人身故，本公司不承担给付自驾车意外伤害身故保险金责任：</a:t>
            </a:r>
            <a:endParaRPr lang="zh-CN" altLang="en-US" sz="500" dirty="0" smtClean="0"/>
          </a:p>
          <a:p>
            <a:r>
              <a:rPr lang="zh-CN" altLang="en-US" sz="500" b="1" dirty="0" smtClean="0"/>
              <a:t>一、被保险人违反交通管理部门规定的行为；</a:t>
            </a:r>
            <a:endParaRPr lang="zh-CN" altLang="en-US" sz="500" dirty="0" smtClean="0"/>
          </a:p>
          <a:p>
            <a:r>
              <a:rPr lang="zh-CN" altLang="en-US" sz="500" b="1" dirty="0" smtClean="0"/>
              <a:t>二、被保险人以驾驶员身份驾驶或乘客身份乘坐私家车时，在车厢外部所遭受的意外伤害。</a:t>
            </a:r>
            <a:r>
              <a:rPr lang="en-US" sz="500" b="1" dirty="0" smtClean="0"/>
              <a:t> </a:t>
            </a:r>
            <a:endParaRPr lang="zh-CN" altLang="en-US" sz="500" dirty="0" smtClean="0"/>
          </a:p>
          <a:p>
            <a:r>
              <a:rPr lang="en-US" sz="500" b="1" dirty="0" smtClean="0"/>
              <a:t> </a:t>
            </a:r>
            <a:endParaRPr lang="zh-CN" altLang="en-US" sz="500" dirty="0" smtClean="0"/>
          </a:p>
          <a:p>
            <a:endParaRPr lang="zh-CN" altLang="en-US" sz="5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等腰三角形 10"/>
          <p:cNvSpPr/>
          <p:nvPr/>
        </p:nvSpPr>
        <p:spPr>
          <a:xfrm rot="10800000">
            <a:off x="1784350" y="928688"/>
            <a:ext cx="4660900" cy="5286375"/>
          </a:xfrm>
          <a:prstGeom prst="triangl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anchor="ctr"/>
          <a:lstStyle/>
          <a:p>
            <a:pPr algn="ctr">
              <a:defRPr/>
            </a:pPr>
            <a:endParaRPr lang="zh-CN" altLang="en-US" dirty="0"/>
          </a:p>
        </p:txBody>
      </p:sp>
      <p:sp>
        <p:nvSpPr>
          <p:cNvPr id="7" name="矩形 6"/>
          <p:cNvSpPr/>
          <p:nvPr/>
        </p:nvSpPr>
        <p:spPr>
          <a:xfrm>
            <a:off x="3606801" y="928689"/>
            <a:ext cx="1017588" cy="4054475"/>
          </a:xfrm>
          <a:prstGeom prst="rec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anchor="ctr"/>
          <a:lstStyle/>
          <a:p>
            <a:pPr algn="ctr">
              <a:lnSpc>
                <a:spcPct val="150000"/>
              </a:lnSpc>
              <a:defRPr/>
            </a:pPr>
            <a:endParaRPr lang="en-US" altLang="zh-CN" sz="1500" b="1" dirty="0">
              <a:solidFill>
                <a:srgbClr val="0000FF"/>
              </a:solidFill>
              <a:latin typeface="黑体" pitchFamily="2" charset="-122"/>
              <a:ea typeface="黑体" pitchFamily="2" charset="-122"/>
            </a:endParaRPr>
          </a:p>
          <a:p>
            <a:pPr algn="ctr">
              <a:lnSpc>
                <a:spcPct val="150000"/>
              </a:lnSpc>
              <a:defRPr/>
            </a:pPr>
            <a:r>
              <a:rPr lang="en-US" altLang="zh-CN" sz="1600" b="1" dirty="0">
                <a:solidFill>
                  <a:srgbClr val="0000FF"/>
                </a:solidFill>
                <a:latin typeface="黑体" pitchFamily="2" charset="-122"/>
                <a:ea typeface="黑体" pitchFamily="2" charset="-122"/>
              </a:rPr>
              <a:t>80</a:t>
            </a:r>
            <a:r>
              <a:rPr lang="zh-CN" altLang="en-US" sz="1600" b="1" dirty="0">
                <a:solidFill>
                  <a:srgbClr val="0000FF"/>
                </a:solidFill>
                <a:latin typeface="黑体" pitchFamily="2" charset="-122"/>
                <a:ea typeface="黑体" pitchFamily="2" charset="-122"/>
              </a:rPr>
              <a:t>周岁前</a:t>
            </a:r>
            <a:endParaRPr lang="en-US" altLang="zh-CN" sz="1600" b="1" dirty="0">
              <a:solidFill>
                <a:srgbClr val="0000FF"/>
              </a:solidFill>
              <a:latin typeface="黑体" pitchFamily="2" charset="-122"/>
              <a:ea typeface="黑体" pitchFamily="2" charset="-122"/>
            </a:endParaRPr>
          </a:p>
          <a:p>
            <a:pPr algn="ctr">
              <a:lnSpc>
                <a:spcPct val="150000"/>
              </a:lnSpc>
              <a:defRPr/>
            </a:pPr>
            <a:r>
              <a:rPr lang="en-US" altLang="zh-CN" sz="2100" b="1" dirty="0">
                <a:solidFill>
                  <a:srgbClr val="0000FF"/>
                </a:solidFill>
                <a:latin typeface="黑体" pitchFamily="2" charset="-122"/>
                <a:ea typeface="黑体" pitchFamily="2" charset="-122"/>
              </a:rPr>
              <a:t>30</a:t>
            </a:r>
            <a:r>
              <a:rPr lang="zh-CN" altLang="en-US" sz="2100" b="1" dirty="0">
                <a:solidFill>
                  <a:srgbClr val="0000FF"/>
                </a:solidFill>
                <a:latin typeface="黑体" pitchFamily="2" charset="-122"/>
                <a:ea typeface="黑体" pitchFamily="2" charset="-122"/>
              </a:rPr>
              <a:t>万</a:t>
            </a:r>
            <a:endParaRPr lang="en-US" altLang="zh-CN" sz="2100" b="1" dirty="0">
              <a:solidFill>
                <a:srgbClr val="0000FF"/>
              </a:solidFill>
              <a:latin typeface="黑体" pitchFamily="2" charset="-122"/>
              <a:ea typeface="黑体" pitchFamily="2" charset="-122"/>
            </a:endParaRPr>
          </a:p>
          <a:p>
            <a:pPr algn="ctr">
              <a:lnSpc>
                <a:spcPct val="150000"/>
              </a:lnSpc>
              <a:defRPr/>
            </a:pPr>
            <a:r>
              <a:rPr lang="zh-CN" altLang="en-US" sz="1500" b="1" dirty="0">
                <a:solidFill>
                  <a:srgbClr val="0000FF"/>
                </a:solidFill>
                <a:latin typeface="黑体" pitchFamily="2" charset="-122"/>
                <a:ea typeface="黑体" pitchFamily="2" charset="-122"/>
              </a:rPr>
              <a:t>意外保障</a:t>
            </a:r>
            <a:endParaRPr lang="en-US" altLang="zh-CN" sz="1500" b="1" dirty="0">
              <a:solidFill>
                <a:srgbClr val="0000FF"/>
              </a:solidFill>
              <a:latin typeface="黑体" pitchFamily="2" charset="-122"/>
              <a:ea typeface="黑体" pitchFamily="2" charset="-122"/>
            </a:endParaRPr>
          </a:p>
          <a:p>
            <a:pPr algn="ctr">
              <a:lnSpc>
                <a:spcPct val="150000"/>
              </a:lnSpc>
              <a:defRPr/>
            </a:pPr>
            <a:r>
              <a:rPr lang="en-US" altLang="zh-CN" sz="2100" b="1" dirty="0">
                <a:solidFill>
                  <a:srgbClr val="0000FF"/>
                </a:solidFill>
                <a:latin typeface="黑体" pitchFamily="2" charset="-122"/>
                <a:ea typeface="黑体" pitchFamily="2" charset="-122"/>
              </a:rPr>
              <a:t>60</a:t>
            </a:r>
            <a:r>
              <a:rPr lang="zh-CN" altLang="en-US" sz="2100" b="1" dirty="0">
                <a:solidFill>
                  <a:srgbClr val="0000FF"/>
                </a:solidFill>
                <a:latin typeface="黑体" pitchFamily="2" charset="-122"/>
                <a:ea typeface="黑体" pitchFamily="2" charset="-122"/>
              </a:rPr>
              <a:t>万</a:t>
            </a:r>
            <a:endParaRPr lang="en-US" altLang="zh-CN" sz="2100" b="1" dirty="0">
              <a:solidFill>
                <a:srgbClr val="0000FF"/>
              </a:solidFill>
              <a:latin typeface="黑体" pitchFamily="2" charset="-122"/>
              <a:ea typeface="黑体" pitchFamily="2" charset="-122"/>
            </a:endParaRPr>
          </a:p>
          <a:p>
            <a:pPr algn="ctr">
              <a:lnSpc>
                <a:spcPct val="150000"/>
              </a:lnSpc>
              <a:defRPr/>
            </a:pPr>
            <a:r>
              <a:rPr lang="zh-CN" altLang="en-US" sz="1500" b="1" dirty="0">
                <a:solidFill>
                  <a:srgbClr val="0000FF"/>
                </a:solidFill>
                <a:latin typeface="黑体" pitchFamily="2" charset="-122"/>
                <a:ea typeface="黑体" pitchFamily="2" charset="-122"/>
              </a:rPr>
              <a:t>自驾交通保障</a:t>
            </a:r>
            <a:endParaRPr lang="en-US" altLang="zh-CN" sz="1500" b="1" dirty="0">
              <a:solidFill>
                <a:srgbClr val="0000FF"/>
              </a:solidFill>
              <a:latin typeface="黑体" pitchFamily="2" charset="-122"/>
              <a:ea typeface="黑体" pitchFamily="2" charset="-122"/>
            </a:endParaRPr>
          </a:p>
          <a:p>
            <a:pPr algn="ctr">
              <a:lnSpc>
                <a:spcPct val="150000"/>
              </a:lnSpc>
              <a:defRPr/>
            </a:pPr>
            <a:r>
              <a:rPr lang="en-US" altLang="zh-CN" sz="2100" b="1" dirty="0">
                <a:solidFill>
                  <a:srgbClr val="0000FF"/>
                </a:solidFill>
                <a:latin typeface="黑体" pitchFamily="2" charset="-122"/>
                <a:ea typeface="黑体" pitchFamily="2" charset="-122"/>
              </a:rPr>
              <a:t>90</a:t>
            </a:r>
            <a:r>
              <a:rPr lang="zh-CN" altLang="en-US" sz="2100" b="1" dirty="0">
                <a:solidFill>
                  <a:srgbClr val="0000FF"/>
                </a:solidFill>
                <a:latin typeface="黑体" pitchFamily="2" charset="-122"/>
                <a:ea typeface="黑体" pitchFamily="2" charset="-122"/>
              </a:rPr>
              <a:t>万</a:t>
            </a:r>
            <a:endParaRPr lang="en-US" altLang="zh-CN" sz="2100" b="1" dirty="0">
              <a:solidFill>
                <a:srgbClr val="0000FF"/>
              </a:solidFill>
              <a:latin typeface="黑体" pitchFamily="2" charset="-122"/>
              <a:ea typeface="黑体" pitchFamily="2" charset="-122"/>
            </a:endParaRPr>
          </a:p>
          <a:p>
            <a:pPr algn="ctr">
              <a:lnSpc>
                <a:spcPct val="150000"/>
              </a:lnSpc>
              <a:defRPr/>
            </a:pPr>
            <a:r>
              <a:rPr lang="zh-CN" altLang="en-US" sz="1500" b="1" dirty="0">
                <a:solidFill>
                  <a:srgbClr val="0000FF"/>
                </a:solidFill>
                <a:latin typeface="黑体" pitchFamily="2" charset="-122"/>
                <a:ea typeface="黑体" pitchFamily="2" charset="-122"/>
              </a:rPr>
              <a:t>航空大灾保障</a:t>
            </a:r>
            <a:endParaRPr lang="en-US" altLang="zh-CN" sz="1500" b="1" dirty="0">
              <a:solidFill>
                <a:srgbClr val="0000FF"/>
              </a:solidFill>
              <a:latin typeface="黑体" pitchFamily="2" charset="-122"/>
              <a:ea typeface="黑体" pitchFamily="2" charset="-122"/>
            </a:endParaRPr>
          </a:p>
          <a:p>
            <a:pPr algn="ctr">
              <a:lnSpc>
                <a:spcPct val="150000"/>
              </a:lnSpc>
              <a:defRPr/>
            </a:pPr>
            <a:endParaRPr lang="en-US" altLang="zh-CN" sz="1500" b="1" dirty="0">
              <a:solidFill>
                <a:srgbClr val="0000FF"/>
              </a:solidFill>
              <a:latin typeface="黑体" pitchFamily="2" charset="-122"/>
              <a:ea typeface="黑体" pitchFamily="2" charset="-122"/>
            </a:endParaRPr>
          </a:p>
          <a:p>
            <a:pPr algn="ctr">
              <a:lnSpc>
                <a:spcPct val="150000"/>
              </a:lnSpc>
              <a:defRPr/>
            </a:pPr>
            <a:endParaRPr lang="en-US" altLang="zh-CN" b="1" dirty="0">
              <a:solidFill>
                <a:srgbClr val="0000FF"/>
              </a:solidFill>
              <a:latin typeface="黑体" pitchFamily="2" charset="-122"/>
              <a:ea typeface="黑体" pitchFamily="2" charset="-122"/>
            </a:endParaRPr>
          </a:p>
        </p:txBody>
      </p:sp>
      <p:sp>
        <p:nvSpPr>
          <p:cNvPr id="8" name="矩形 7"/>
          <p:cNvSpPr/>
          <p:nvPr/>
        </p:nvSpPr>
        <p:spPr>
          <a:xfrm>
            <a:off x="3230563" y="4983163"/>
            <a:ext cx="1822450" cy="3746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anchor="ctr"/>
          <a:lstStyle/>
          <a:p>
            <a:pPr algn="ctr">
              <a:defRPr/>
            </a:pPr>
            <a:endParaRPr lang="zh-CN" altLang="en-US"/>
          </a:p>
        </p:txBody>
      </p:sp>
      <p:cxnSp>
        <p:nvCxnSpPr>
          <p:cNvPr id="10" name="直接箭头连接符 9"/>
          <p:cNvCxnSpPr/>
          <p:nvPr/>
        </p:nvCxnSpPr>
        <p:spPr>
          <a:xfrm>
            <a:off x="552451" y="4983164"/>
            <a:ext cx="7339012" cy="1587"/>
          </a:xfrm>
          <a:prstGeom prst="straightConnector1">
            <a:avLst/>
          </a:prstGeom>
          <a:ln w="57150">
            <a:tailEnd type="arrow"/>
          </a:ln>
        </p:spPr>
        <p:style>
          <a:lnRef idx="3">
            <a:schemeClr val="dk1"/>
          </a:lnRef>
          <a:fillRef idx="0">
            <a:schemeClr val="dk1"/>
          </a:fillRef>
          <a:effectRef idx="2">
            <a:schemeClr val="dk1"/>
          </a:effectRef>
          <a:fontRef idx="minor">
            <a:schemeClr val="tx1"/>
          </a:fontRef>
        </p:style>
      </p:cxnSp>
      <p:cxnSp>
        <p:nvCxnSpPr>
          <p:cNvPr id="13" name="直接箭头连接符 12"/>
          <p:cNvCxnSpPr/>
          <p:nvPr/>
        </p:nvCxnSpPr>
        <p:spPr>
          <a:xfrm rot="5400000" flipH="1" flipV="1">
            <a:off x="-1644649" y="2786063"/>
            <a:ext cx="4394200" cy="0"/>
          </a:xfrm>
          <a:prstGeom prst="straightConnector1">
            <a:avLst/>
          </a:prstGeom>
          <a:ln w="57150">
            <a:tailEnd type="arrow"/>
          </a:ln>
        </p:spPr>
        <p:style>
          <a:lnRef idx="3">
            <a:schemeClr val="dk1"/>
          </a:lnRef>
          <a:fillRef idx="0">
            <a:schemeClr val="dk1"/>
          </a:fillRef>
          <a:effectRef idx="2">
            <a:schemeClr val="dk1"/>
          </a:effectRef>
          <a:fontRef idx="minor">
            <a:schemeClr val="tx1"/>
          </a:fontRef>
        </p:style>
      </p:cxnSp>
      <p:cxnSp>
        <p:nvCxnSpPr>
          <p:cNvPr id="15" name="直接连接符 14"/>
          <p:cNvCxnSpPr/>
          <p:nvPr/>
        </p:nvCxnSpPr>
        <p:spPr>
          <a:xfrm>
            <a:off x="552451" y="1000125"/>
            <a:ext cx="268288" cy="1588"/>
          </a:xfrm>
          <a:prstGeom prst="line">
            <a:avLst/>
          </a:prstGeom>
        </p:spPr>
        <p:style>
          <a:lnRef idx="3">
            <a:schemeClr val="accent4"/>
          </a:lnRef>
          <a:fillRef idx="0">
            <a:schemeClr val="accent4"/>
          </a:fillRef>
          <a:effectRef idx="2">
            <a:schemeClr val="accent4"/>
          </a:effectRef>
          <a:fontRef idx="minor">
            <a:schemeClr val="tx1"/>
          </a:fontRef>
        </p:style>
      </p:cxnSp>
      <p:cxnSp>
        <p:nvCxnSpPr>
          <p:cNvPr id="19" name="直接连接符 18"/>
          <p:cNvCxnSpPr/>
          <p:nvPr/>
        </p:nvCxnSpPr>
        <p:spPr>
          <a:xfrm>
            <a:off x="552451" y="1427164"/>
            <a:ext cx="268288" cy="1587"/>
          </a:xfrm>
          <a:prstGeom prst="line">
            <a:avLst/>
          </a:prstGeom>
        </p:spPr>
        <p:style>
          <a:lnRef idx="3">
            <a:schemeClr val="accent4"/>
          </a:lnRef>
          <a:fillRef idx="0">
            <a:schemeClr val="accent4"/>
          </a:fillRef>
          <a:effectRef idx="2">
            <a:schemeClr val="accent4"/>
          </a:effectRef>
          <a:fontRef idx="minor">
            <a:schemeClr val="tx1"/>
          </a:fontRef>
        </p:style>
      </p:cxnSp>
      <p:cxnSp>
        <p:nvCxnSpPr>
          <p:cNvPr id="20" name="直接连接符 19"/>
          <p:cNvCxnSpPr/>
          <p:nvPr/>
        </p:nvCxnSpPr>
        <p:spPr>
          <a:xfrm>
            <a:off x="552451" y="1855789"/>
            <a:ext cx="268288" cy="1587"/>
          </a:xfrm>
          <a:prstGeom prst="line">
            <a:avLst/>
          </a:prstGeom>
        </p:spPr>
        <p:style>
          <a:lnRef idx="3">
            <a:schemeClr val="accent4"/>
          </a:lnRef>
          <a:fillRef idx="0">
            <a:schemeClr val="accent4"/>
          </a:fillRef>
          <a:effectRef idx="2">
            <a:schemeClr val="accent4"/>
          </a:effectRef>
          <a:fontRef idx="minor">
            <a:schemeClr val="tx1"/>
          </a:fontRef>
        </p:style>
      </p:cxnSp>
      <p:cxnSp>
        <p:nvCxnSpPr>
          <p:cNvPr id="21" name="直接连接符 20"/>
          <p:cNvCxnSpPr/>
          <p:nvPr/>
        </p:nvCxnSpPr>
        <p:spPr>
          <a:xfrm>
            <a:off x="552451" y="2284414"/>
            <a:ext cx="268288" cy="1587"/>
          </a:xfrm>
          <a:prstGeom prst="line">
            <a:avLst/>
          </a:prstGeom>
        </p:spPr>
        <p:style>
          <a:lnRef idx="3">
            <a:schemeClr val="accent4"/>
          </a:lnRef>
          <a:fillRef idx="0">
            <a:schemeClr val="accent4"/>
          </a:fillRef>
          <a:effectRef idx="2">
            <a:schemeClr val="accent4"/>
          </a:effectRef>
          <a:fontRef idx="minor">
            <a:schemeClr val="tx1"/>
          </a:fontRef>
        </p:style>
      </p:cxnSp>
      <p:cxnSp>
        <p:nvCxnSpPr>
          <p:cNvPr id="22" name="直接连接符 21"/>
          <p:cNvCxnSpPr/>
          <p:nvPr/>
        </p:nvCxnSpPr>
        <p:spPr>
          <a:xfrm>
            <a:off x="552451" y="2714625"/>
            <a:ext cx="268288" cy="1588"/>
          </a:xfrm>
          <a:prstGeom prst="line">
            <a:avLst/>
          </a:prstGeom>
        </p:spPr>
        <p:style>
          <a:lnRef idx="3">
            <a:schemeClr val="accent4"/>
          </a:lnRef>
          <a:fillRef idx="0">
            <a:schemeClr val="accent4"/>
          </a:fillRef>
          <a:effectRef idx="2">
            <a:schemeClr val="accent4"/>
          </a:effectRef>
          <a:fontRef idx="minor">
            <a:schemeClr val="tx1"/>
          </a:fontRef>
        </p:style>
      </p:cxnSp>
      <p:cxnSp>
        <p:nvCxnSpPr>
          <p:cNvPr id="23" name="直接连接符 22"/>
          <p:cNvCxnSpPr/>
          <p:nvPr/>
        </p:nvCxnSpPr>
        <p:spPr>
          <a:xfrm>
            <a:off x="552451" y="3071813"/>
            <a:ext cx="268288" cy="1587"/>
          </a:xfrm>
          <a:prstGeom prst="line">
            <a:avLst/>
          </a:prstGeom>
        </p:spPr>
        <p:style>
          <a:lnRef idx="3">
            <a:schemeClr val="accent4"/>
          </a:lnRef>
          <a:fillRef idx="0">
            <a:schemeClr val="accent4"/>
          </a:fillRef>
          <a:effectRef idx="2">
            <a:schemeClr val="accent4"/>
          </a:effectRef>
          <a:fontRef idx="minor">
            <a:schemeClr val="tx1"/>
          </a:fontRef>
        </p:style>
      </p:cxnSp>
      <p:cxnSp>
        <p:nvCxnSpPr>
          <p:cNvPr id="24" name="直接连接符 23"/>
          <p:cNvCxnSpPr/>
          <p:nvPr/>
        </p:nvCxnSpPr>
        <p:spPr>
          <a:xfrm>
            <a:off x="552451" y="3481389"/>
            <a:ext cx="268288" cy="1587"/>
          </a:xfrm>
          <a:prstGeom prst="line">
            <a:avLst/>
          </a:prstGeom>
        </p:spPr>
        <p:style>
          <a:lnRef idx="3">
            <a:schemeClr val="accent4"/>
          </a:lnRef>
          <a:fillRef idx="0">
            <a:schemeClr val="accent4"/>
          </a:fillRef>
          <a:effectRef idx="2">
            <a:schemeClr val="accent4"/>
          </a:effectRef>
          <a:fontRef idx="minor">
            <a:schemeClr val="tx1"/>
          </a:fontRef>
        </p:style>
      </p:cxnSp>
      <p:cxnSp>
        <p:nvCxnSpPr>
          <p:cNvPr id="25" name="直接连接符 24"/>
          <p:cNvCxnSpPr/>
          <p:nvPr/>
        </p:nvCxnSpPr>
        <p:spPr>
          <a:xfrm>
            <a:off x="552451" y="3856038"/>
            <a:ext cx="268288" cy="1587"/>
          </a:xfrm>
          <a:prstGeom prst="line">
            <a:avLst/>
          </a:prstGeom>
        </p:spPr>
        <p:style>
          <a:lnRef idx="3">
            <a:schemeClr val="accent4"/>
          </a:lnRef>
          <a:fillRef idx="0">
            <a:schemeClr val="accent4"/>
          </a:fillRef>
          <a:effectRef idx="2">
            <a:schemeClr val="accent4"/>
          </a:effectRef>
          <a:fontRef idx="minor">
            <a:schemeClr val="tx1"/>
          </a:fontRef>
        </p:style>
      </p:cxnSp>
      <p:cxnSp>
        <p:nvCxnSpPr>
          <p:cNvPr id="26" name="直接连接符 25"/>
          <p:cNvCxnSpPr/>
          <p:nvPr/>
        </p:nvCxnSpPr>
        <p:spPr>
          <a:xfrm>
            <a:off x="552451" y="4230688"/>
            <a:ext cx="268288" cy="1587"/>
          </a:xfrm>
          <a:prstGeom prst="line">
            <a:avLst/>
          </a:prstGeom>
        </p:spPr>
        <p:style>
          <a:lnRef idx="3">
            <a:schemeClr val="accent4"/>
          </a:lnRef>
          <a:fillRef idx="0">
            <a:schemeClr val="accent4"/>
          </a:fillRef>
          <a:effectRef idx="2">
            <a:schemeClr val="accent4"/>
          </a:effectRef>
          <a:fontRef idx="minor">
            <a:schemeClr val="tx1"/>
          </a:fontRef>
        </p:style>
      </p:cxnSp>
      <p:cxnSp>
        <p:nvCxnSpPr>
          <p:cNvPr id="27" name="直接连接符 26"/>
          <p:cNvCxnSpPr/>
          <p:nvPr/>
        </p:nvCxnSpPr>
        <p:spPr>
          <a:xfrm>
            <a:off x="552451" y="4606925"/>
            <a:ext cx="268288" cy="1588"/>
          </a:xfrm>
          <a:prstGeom prst="line">
            <a:avLst/>
          </a:prstGeom>
        </p:spPr>
        <p:style>
          <a:lnRef idx="3">
            <a:schemeClr val="accent4"/>
          </a:lnRef>
          <a:fillRef idx="0">
            <a:schemeClr val="accent4"/>
          </a:fillRef>
          <a:effectRef idx="2">
            <a:schemeClr val="accent4"/>
          </a:effectRef>
          <a:fontRef idx="minor">
            <a:schemeClr val="tx1"/>
          </a:fontRef>
        </p:style>
      </p:cxnSp>
      <p:sp>
        <p:nvSpPr>
          <p:cNvPr id="32" name="TextBox 12"/>
          <p:cNvSpPr txBox="1">
            <a:spLocks noChangeArrowheads="1"/>
          </p:cNvSpPr>
          <p:nvPr/>
        </p:nvSpPr>
        <p:spPr bwMode="auto">
          <a:xfrm>
            <a:off x="-20637" y="857251"/>
            <a:ext cx="681038" cy="284675"/>
          </a:xfrm>
          <a:prstGeom prst="rect">
            <a:avLst/>
          </a:prstGeom>
          <a:noFill/>
          <a:ln w="9525">
            <a:noFill/>
            <a:miter lim="800000"/>
            <a:headEnd/>
            <a:tailEnd/>
          </a:ln>
        </p:spPr>
        <p:txBody>
          <a:bodyPr lIns="68562" tIns="34281" rIns="68562" bIns="34281">
            <a:spAutoFit/>
          </a:bodyPr>
          <a:lstStyle/>
          <a:p>
            <a:pPr>
              <a:spcBef>
                <a:spcPct val="20000"/>
              </a:spcBef>
              <a:buFont typeface="Wingdings" pitchFamily="2" charset="2"/>
              <a:buNone/>
            </a:pPr>
            <a:r>
              <a:rPr lang="en-US" altLang="zh-CN" sz="1400" b="1">
                <a:latin typeface="黑体" pitchFamily="2" charset="-122"/>
                <a:ea typeface="黑体" pitchFamily="2" charset="-122"/>
              </a:rPr>
              <a:t>80</a:t>
            </a:r>
            <a:r>
              <a:rPr lang="zh-CN" altLang="en-US" sz="1400" b="1">
                <a:latin typeface="黑体" pitchFamily="2" charset="-122"/>
                <a:ea typeface="黑体" pitchFamily="2" charset="-122"/>
              </a:rPr>
              <a:t>岁</a:t>
            </a:r>
          </a:p>
        </p:txBody>
      </p:sp>
      <p:sp>
        <p:nvSpPr>
          <p:cNvPr id="33" name="TextBox 12"/>
          <p:cNvSpPr txBox="1">
            <a:spLocks noChangeArrowheads="1"/>
          </p:cNvSpPr>
          <p:nvPr/>
        </p:nvSpPr>
        <p:spPr bwMode="auto">
          <a:xfrm>
            <a:off x="-36513" y="1285876"/>
            <a:ext cx="681038" cy="284675"/>
          </a:xfrm>
          <a:prstGeom prst="rect">
            <a:avLst/>
          </a:prstGeom>
          <a:noFill/>
          <a:ln w="9525">
            <a:noFill/>
            <a:miter lim="800000"/>
            <a:headEnd/>
            <a:tailEnd/>
          </a:ln>
        </p:spPr>
        <p:txBody>
          <a:bodyPr lIns="68562" tIns="34281" rIns="68562" bIns="34281">
            <a:spAutoFit/>
          </a:bodyPr>
          <a:lstStyle/>
          <a:p>
            <a:pPr>
              <a:spcBef>
                <a:spcPct val="20000"/>
              </a:spcBef>
              <a:buFont typeface="Wingdings" pitchFamily="2" charset="2"/>
              <a:buNone/>
            </a:pPr>
            <a:r>
              <a:rPr lang="en-US" altLang="zh-CN" sz="1400" b="1">
                <a:latin typeface="黑体" pitchFamily="2" charset="-122"/>
                <a:ea typeface="黑体" pitchFamily="2" charset="-122"/>
              </a:rPr>
              <a:t>75</a:t>
            </a:r>
            <a:r>
              <a:rPr lang="zh-CN" altLang="en-US" sz="1400" b="1">
                <a:latin typeface="黑体" pitchFamily="2" charset="-122"/>
                <a:ea typeface="黑体" pitchFamily="2" charset="-122"/>
              </a:rPr>
              <a:t>岁</a:t>
            </a:r>
          </a:p>
        </p:txBody>
      </p:sp>
      <p:sp>
        <p:nvSpPr>
          <p:cNvPr id="34" name="TextBox 12"/>
          <p:cNvSpPr txBox="1">
            <a:spLocks noChangeArrowheads="1"/>
          </p:cNvSpPr>
          <p:nvPr/>
        </p:nvSpPr>
        <p:spPr bwMode="auto">
          <a:xfrm>
            <a:off x="-20637" y="1714501"/>
            <a:ext cx="681038" cy="284675"/>
          </a:xfrm>
          <a:prstGeom prst="rect">
            <a:avLst/>
          </a:prstGeom>
          <a:noFill/>
          <a:ln w="9525">
            <a:noFill/>
            <a:miter lim="800000"/>
            <a:headEnd/>
            <a:tailEnd/>
          </a:ln>
        </p:spPr>
        <p:txBody>
          <a:bodyPr lIns="68562" tIns="34281" rIns="68562" bIns="34281">
            <a:spAutoFit/>
          </a:bodyPr>
          <a:lstStyle/>
          <a:p>
            <a:pPr>
              <a:spcBef>
                <a:spcPct val="20000"/>
              </a:spcBef>
              <a:buFont typeface="Wingdings" pitchFamily="2" charset="2"/>
              <a:buNone/>
            </a:pPr>
            <a:r>
              <a:rPr lang="en-US" altLang="zh-CN" sz="1400" b="1">
                <a:latin typeface="黑体" pitchFamily="2" charset="-122"/>
                <a:ea typeface="黑体" pitchFamily="2" charset="-122"/>
              </a:rPr>
              <a:t>70</a:t>
            </a:r>
            <a:r>
              <a:rPr lang="zh-CN" altLang="en-US" sz="1400" b="1">
                <a:latin typeface="黑体" pitchFamily="2" charset="-122"/>
                <a:ea typeface="黑体" pitchFamily="2" charset="-122"/>
              </a:rPr>
              <a:t>岁</a:t>
            </a:r>
          </a:p>
        </p:txBody>
      </p:sp>
      <p:sp>
        <p:nvSpPr>
          <p:cNvPr id="35" name="TextBox 12"/>
          <p:cNvSpPr txBox="1">
            <a:spLocks noChangeArrowheads="1"/>
          </p:cNvSpPr>
          <p:nvPr/>
        </p:nvSpPr>
        <p:spPr bwMode="auto">
          <a:xfrm>
            <a:off x="-20637" y="2143126"/>
            <a:ext cx="681038" cy="284675"/>
          </a:xfrm>
          <a:prstGeom prst="rect">
            <a:avLst/>
          </a:prstGeom>
          <a:noFill/>
          <a:ln w="9525">
            <a:noFill/>
            <a:miter lim="800000"/>
            <a:headEnd/>
            <a:tailEnd/>
          </a:ln>
        </p:spPr>
        <p:txBody>
          <a:bodyPr lIns="68562" tIns="34281" rIns="68562" bIns="34281">
            <a:spAutoFit/>
          </a:bodyPr>
          <a:lstStyle/>
          <a:p>
            <a:pPr>
              <a:spcBef>
                <a:spcPct val="20000"/>
              </a:spcBef>
              <a:buFont typeface="Wingdings" pitchFamily="2" charset="2"/>
              <a:buNone/>
            </a:pPr>
            <a:r>
              <a:rPr lang="en-US" altLang="zh-CN" sz="1400" b="1">
                <a:latin typeface="黑体" pitchFamily="2" charset="-122"/>
                <a:ea typeface="黑体" pitchFamily="2" charset="-122"/>
              </a:rPr>
              <a:t>65</a:t>
            </a:r>
            <a:r>
              <a:rPr lang="zh-CN" altLang="en-US" sz="1400" b="1">
                <a:latin typeface="黑体" pitchFamily="2" charset="-122"/>
                <a:ea typeface="黑体" pitchFamily="2" charset="-122"/>
              </a:rPr>
              <a:t>岁</a:t>
            </a:r>
          </a:p>
        </p:txBody>
      </p:sp>
      <p:sp>
        <p:nvSpPr>
          <p:cNvPr id="36" name="TextBox 12"/>
          <p:cNvSpPr txBox="1">
            <a:spLocks noChangeArrowheads="1"/>
          </p:cNvSpPr>
          <p:nvPr/>
        </p:nvSpPr>
        <p:spPr bwMode="auto">
          <a:xfrm>
            <a:off x="-36513" y="2571751"/>
            <a:ext cx="681038" cy="284675"/>
          </a:xfrm>
          <a:prstGeom prst="rect">
            <a:avLst/>
          </a:prstGeom>
          <a:noFill/>
          <a:ln w="9525">
            <a:noFill/>
            <a:miter lim="800000"/>
            <a:headEnd/>
            <a:tailEnd/>
          </a:ln>
        </p:spPr>
        <p:txBody>
          <a:bodyPr lIns="68562" tIns="34281" rIns="68562" bIns="34281">
            <a:spAutoFit/>
          </a:bodyPr>
          <a:lstStyle/>
          <a:p>
            <a:pPr>
              <a:spcBef>
                <a:spcPct val="20000"/>
              </a:spcBef>
              <a:buFont typeface="Wingdings" pitchFamily="2" charset="2"/>
              <a:buNone/>
            </a:pPr>
            <a:r>
              <a:rPr lang="en-US" altLang="zh-CN" sz="1400" b="1">
                <a:latin typeface="黑体" pitchFamily="2" charset="-122"/>
                <a:ea typeface="黑体" pitchFamily="2" charset="-122"/>
              </a:rPr>
              <a:t>60</a:t>
            </a:r>
            <a:r>
              <a:rPr lang="zh-CN" altLang="en-US" sz="1400" b="1">
                <a:latin typeface="黑体" pitchFamily="2" charset="-122"/>
                <a:ea typeface="黑体" pitchFamily="2" charset="-122"/>
              </a:rPr>
              <a:t>岁</a:t>
            </a:r>
          </a:p>
        </p:txBody>
      </p:sp>
      <p:sp>
        <p:nvSpPr>
          <p:cNvPr id="37" name="TextBox 12"/>
          <p:cNvSpPr txBox="1">
            <a:spLocks noChangeArrowheads="1"/>
          </p:cNvSpPr>
          <p:nvPr/>
        </p:nvSpPr>
        <p:spPr bwMode="auto">
          <a:xfrm>
            <a:off x="-36513" y="2968626"/>
            <a:ext cx="681038" cy="284675"/>
          </a:xfrm>
          <a:prstGeom prst="rect">
            <a:avLst/>
          </a:prstGeom>
          <a:noFill/>
          <a:ln w="9525">
            <a:noFill/>
            <a:miter lim="800000"/>
            <a:headEnd/>
            <a:tailEnd/>
          </a:ln>
        </p:spPr>
        <p:txBody>
          <a:bodyPr lIns="68562" tIns="34281" rIns="68562" bIns="34281">
            <a:spAutoFit/>
          </a:bodyPr>
          <a:lstStyle/>
          <a:p>
            <a:pPr>
              <a:spcBef>
                <a:spcPct val="20000"/>
              </a:spcBef>
              <a:buFont typeface="Wingdings" pitchFamily="2" charset="2"/>
              <a:buNone/>
            </a:pPr>
            <a:r>
              <a:rPr lang="en-US" altLang="zh-CN" sz="1400" b="1">
                <a:latin typeface="黑体" pitchFamily="2" charset="-122"/>
                <a:ea typeface="黑体" pitchFamily="2" charset="-122"/>
              </a:rPr>
              <a:t>55</a:t>
            </a:r>
            <a:r>
              <a:rPr lang="zh-CN" altLang="en-US" sz="1400" b="1">
                <a:latin typeface="黑体" pitchFamily="2" charset="-122"/>
                <a:ea typeface="黑体" pitchFamily="2" charset="-122"/>
              </a:rPr>
              <a:t>岁</a:t>
            </a:r>
          </a:p>
        </p:txBody>
      </p:sp>
      <p:sp>
        <p:nvSpPr>
          <p:cNvPr id="38" name="TextBox 12"/>
          <p:cNvSpPr txBox="1">
            <a:spLocks noChangeArrowheads="1"/>
          </p:cNvSpPr>
          <p:nvPr/>
        </p:nvSpPr>
        <p:spPr bwMode="auto">
          <a:xfrm>
            <a:off x="-20637" y="3322638"/>
            <a:ext cx="681038" cy="284675"/>
          </a:xfrm>
          <a:prstGeom prst="rect">
            <a:avLst/>
          </a:prstGeom>
          <a:noFill/>
          <a:ln w="9525">
            <a:noFill/>
            <a:miter lim="800000"/>
            <a:headEnd/>
            <a:tailEnd/>
          </a:ln>
        </p:spPr>
        <p:txBody>
          <a:bodyPr lIns="68562" tIns="34281" rIns="68562" bIns="34281">
            <a:spAutoFit/>
          </a:bodyPr>
          <a:lstStyle/>
          <a:p>
            <a:pPr>
              <a:spcBef>
                <a:spcPct val="20000"/>
              </a:spcBef>
              <a:buFont typeface="Wingdings" pitchFamily="2" charset="2"/>
              <a:buNone/>
            </a:pPr>
            <a:r>
              <a:rPr lang="en-US" altLang="zh-CN" sz="1400" b="1">
                <a:latin typeface="黑体" pitchFamily="2" charset="-122"/>
                <a:ea typeface="黑体" pitchFamily="2" charset="-122"/>
              </a:rPr>
              <a:t>50</a:t>
            </a:r>
            <a:r>
              <a:rPr lang="zh-CN" altLang="en-US" sz="1400" b="1">
                <a:latin typeface="黑体" pitchFamily="2" charset="-122"/>
                <a:ea typeface="黑体" pitchFamily="2" charset="-122"/>
              </a:rPr>
              <a:t>岁</a:t>
            </a:r>
          </a:p>
        </p:txBody>
      </p:sp>
      <p:sp>
        <p:nvSpPr>
          <p:cNvPr id="39" name="TextBox 12"/>
          <p:cNvSpPr txBox="1">
            <a:spLocks noChangeArrowheads="1"/>
          </p:cNvSpPr>
          <p:nvPr/>
        </p:nvSpPr>
        <p:spPr bwMode="auto">
          <a:xfrm>
            <a:off x="-20637" y="3697288"/>
            <a:ext cx="681038" cy="284675"/>
          </a:xfrm>
          <a:prstGeom prst="rect">
            <a:avLst/>
          </a:prstGeom>
          <a:noFill/>
          <a:ln w="9525">
            <a:noFill/>
            <a:miter lim="800000"/>
            <a:headEnd/>
            <a:tailEnd/>
          </a:ln>
        </p:spPr>
        <p:txBody>
          <a:bodyPr lIns="68562" tIns="34281" rIns="68562" bIns="34281">
            <a:spAutoFit/>
          </a:bodyPr>
          <a:lstStyle/>
          <a:p>
            <a:pPr>
              <a:spcBef>
                <a:spcPct val="20000"/>
              </a:spcBef>
              <a:buFont typeface="Wingdings" pitchFamily="2" charset="2"/>
              <a:buNone/>
            </a:pPr>
            <a:r>
              <a:rPr lang="en-US" altLang="zh-CN" sz="1400" b="1">
                <a:latin typeface="黑体" pitchFamily="2" charset="-122"/>
                <a:ea typeface="黑体" pitchFamily="2" charset="-122"/>
              </a:rPr>
              <a:t>45</a:t>
            </a:r>
            <a:r>
              <a:rPr lang="zh-CN" altLang="en-US" sz="1400" b="1">
                <a:latin typeface="黑体" pitchFamily="2" charset="-122"/>
                <a:ea typeface="黑体" pitchFamily="2" charset="-122"/>
              </a:rPr>
              <a:t>岁</a:t>
            </a:r>
          </a:p>
        </p:txBody>
      </p:sp>
      <p:sp>
        <p:nvSpPr>
          <p:cNvPr id="40" name="TextBox 12"/>
          <p:cNvSpPr txBox="1">
            <a:spLocks noChangeArrowheads="1"/>
          </p:cNvSpPr>
          <p:nvPr/>
        </p:nvSpPr>
        <p:spPr bwMode="auto">
          <a:xfrm>
            <a:off x="-20637" y="4071938"/>
            <a:ext cx="681038" cy="284675"/>
          </a:xfrm>
          <a:prstGeom prst="rect">
            <a:avLst/>
          </a:prstGeom>
          <a:noFill/>
          <a:ln w="9525">
            <a:noFill/>
            <a:miter lim="800000"/>
            <a:headEnd/>
            <a:tailEnd/>
          </a:ln>
        </p:spPr>
        <p:txBody>
          <a:bodyPr lIns="68562" tIns="34281" rIns="68562" bIns="34281">
            <a:spAutoFit/>
          </a:bodyPr>
          <a:lstStyle/>
          <a:p>
            <a:pPr>
              <a:spcBef>
                <a:spcPct val="20000"/>
              </a:spcBef>
              <a:buFont typeface="Wingdings" pitchFamily="2" charset="2"/>
              <a:buNone/>
            </a:pPr>
            <a:r>
              <a:rPr lang="en-US" altLang="zh-CN" sz="1400" b="1">
                <a:latin typeface="黑体" pitchFamily="2" charset="-122"/>
                <a:ea typeface="黑体" pitchFamily="2" charset="-122"/>
              </a:rPr>
              <a:t>40</a:t>
            </a:r>
            <a:r>
              <a:rPr lang="zh-CN" altLang="en-US" sz="1400" b="1">
                <a:latin typeface="黑体" pitchFamily="2" charset="-122"/>
                <a:ea typeface="黑体" pitchFamily="2" charset="-122"/>
              </a:rPr>
              <a:t>岁</a:t>
            </a:r>
          </a:p>
        </p:txBody>
      </p:sp>
      <p:sp>
        <p:nvSpPr>
          <p:cNvPr id="41" name="TextBox 12"/>
          <p:cNvSpPr txBox="1">
            <a:spLocks noChangeArrowheads="1"/>
          </p:cNvSpPr>
          <p:nvPr/>
        </p:nvSpPr>
        <p:spPr bwMode="auto">
          <a:xfrm>
            <a:off x="-20637" y="4446588"/>
            <a:ext cx="681038" cy="284675"/>
          </a:xfrm>
          <a:prstGeom prst="rect">
            <a:avLst/>
          </a:prstGeom>
          <a:noFill/>
          <a:ln w="9525">
            <a:noFill/>
            <a:miter lim="800000"/>
            <a:headEnd/>
            <a:tailEnd/>
          </a:ln>
        </p:spPr>
        <p:txBody>
          <a:bodyPr lIns="68562" tIns="34281" rIns="68562" bIns="34281">
            <a:spAutoFit/>
          </a:bodyPr>
          <a:lstStyle/>
          <a:p>
            <a:pPr>
              <a:spcBef>
                <a:spcPct val="20000"/>
              </a:spcBef>
              <a:buFont typeface="Wingdings" pitchFamily="2" charset="2"/>
              <a:buNone/>
            </a:pPr>
            <a:r>
              <a:rPr lang="en-US" altLang="zh-CN" sz="1400" b="1">
                <a:latin typeface="黑体" pitchFamily="2" charset="-122"/>
                <a:ea typeface="黑体" pitchFamily="2" charset="-122"/>
              </a:rPr>
              <a:t>35</a:t>
            </a:r>
            <a:r>
              <a:rPr lang="zh-CN" altLang="en-US" sz="1400" b="1">
                <a:latin typeface="黑体" pitchFamily="2" charset="-122"/>
                <a:ea typeface="黑体" pitchFamily="2" charset="-122"/>
              </a:rPr>
              <a:t>岁</a:t>
            </a:r>
          </a:p>
        </p:txBody>
      </p:sp>
      <p:sp>
        <p:nvSpPr>
          <p:cNvPr id="42" name="TextBox 12"/>
          <p:cNvSpPr txBox="1">
            <a:spLocks noChangeArrowheads="1"/>
          </p:cNvSpPr>
          <p:nvPr/>
        </p:nvSpPr>
        <p:spPr bwMode="auto">
          <a:xfrm>
            <a:off x="-20637" y="4843463"/>
            <a:ext cx="681038" cy="284675"/>
          </a:xfrm>
          <a:prstGeom prst="rect">
            <a:avLst/>
          </a:prstGeom>
          <a:noFill/>
          <a:ln w="9525">
            <a:noFill/>
            <a:miter lim="800000"/>
            <a:headEnd/>
            <a:tailEnd/>
          </a:ln>
        </p:spPr>
        <p:txBody>
          <a:bodyPr lIns="68562" tIns="34281" rIns="68562" bIns="34281">
            <a:spAutoFit/>
          </a:bodyPr>
          <a:lstStyle/>
          <a:p>
            <a:pPr>
              <a:spcBef>
                <a:spcPct val="20000"/>
              </a:spcBef>
              <a:buFont typeface="Wingdings" pitchFamily="2" charset="2"/>
              <a:buNone/>
            </a:pPr>
            <a:r>
              <a:rPr lang="en-US" altLang="zh-CN" sz="1400" b="1">
                <a:latin typeface="黑体" pitchFamily="2" charset="-122"/>
                <a:ea typeface="黑体" pitchFamily="2" charset="-122"/>
              </a:rPr>
              <a:t>30</a:t>
            </a:r>
            <a:r>
              <a:rPr lang="zh-CN" altLang="en-US" sz="1400" b="1">
                <a:latin typeface="黑体" pitchFamily="2" charset="-122"/>
                <a:ea typeface="黑体" pitchFamily="2" charset="-122"/>
              </a:rPr>
              <a:t>岁</a:t>
            </a:r>
          </a:p>
        </p:txBody>
      </p:sp>
      <p:sp>
        <p:nvSpPr>
          <p:cNvPr id="48" name="TextBox 12"/>
          <p:cNvSpPr txBox="1">
            <a:spLocks noChangeArrowheads="1"/>
          </p:cNvSpPr>
          <p:nvPr/>
        </p:nvSpPr>
        <p:spPr bwMode="auto">
          <a:xfrm>
            <a:off x="755651" y="815976"/>
            <a:ext cx="1231900" cy="284163"/>
          </a:xfrm>
          <a:prstGeom prst="rect">
            <a:avLst/>
          </a:prstGeom>
          <a:noFill/>
          <a:ln w="9525">
            <a:noFill/>
            <a:miter lim="800000"/>
            <a:headEnd/>
            <a:tailEnd/>
          </a:ln>
        </p:spPr>
        <p:txBody>
          <a:bodyPr lIns="68562" tIns="34281" rIns="68562" bIns="34281">
            <a:spAutoFit/>
          </a:bodyPr>
          <a:lstStyle/>
          <a:p>
            <a:pPr>
              <a:spcBef>
                <a:spcPct val="20000"/>
              </a:spcBef>
              <a:buFont typeface="Wingdings" pitchFamily="2" charset="2"/>
              <a:buNone/>
            </a:pPr>
            <a:r>
              <a:rPr lang="zh-CN" altLang="en-US" sz="1400" b="1">
                <a:latin typeface="黑体" pitchFamily="2" charset="-122"/>
                <a:ea typeface="黑体" pitchFamily="2" charset="-122"/>
              </a:rPr>
              <a:t>（高中低）元</a:t>
            </a:r>
          </a:p>
        </p:txBody>
      </p:sp>
      <p:sp>
        <p:nvSpPr>
          <p:cNvPr id="49" name="TextBox 12"/>
          <p:cNvSpPr txBox="1">
            <a:spLocks noChangeArrowheads="1"/>
          </p:cNvSpPr>
          <p:nvPr/>
        </p:nvSpPr>
        <p:spPr bwMode="auto">
          <a:xfrm>
            <a:off x="730250" y="1274763"/>
            <a:ext cx="1341439" cy="284162"/>
          </a:xfrm>
          <a:prstGeom prst="rect">
            <a:avLst/>
          </a:prstGeom>
          <a:noFill/>
          <a:ln w="9525">
            <a:noFill/>
            <a:miter lim="800000"/>
            <a:headEnd/>
            <a:tailEnd/>
          </a:ln>
        </p:spPr>
        <p:txBody>
          <a:bodyPr lIns="68562" tIns="34281" rIns="68562" bIns="34281">
            <a:spAutoFit/>
          </a:bodyPr>
          <a:lstStyle/>
          <a:p>
            <a:pPr>
              <a:spcBef>
                <a:spcPct val="20000"/>
              </a:spcBef>
              <a:buFont typeface="Wingdings" pitchFamily="2" charset="2"/>
              <a:buNone/>
            </a:pPr>
            <a:r>
              <a:rPr lang="zh-CN" altLang="en-US" sz="1400" b="1">
                <a:latin typeface="黑体" pitchFamily="2" charset="-122"/>
                <a:ea typeface="黑体" pitchFamily="2" charset="-122"/>
              </a:rPr>
              <a:t>（高中低）元</a:t>
            </a:r>
          </a:p>
        </p:txBody>
      </p:sp>
      <p:sp>
        <p:nvSpPr>
          <p:cNvPr id="60" name="TextBox 12"/>
          <p:cNvSpPr txBox="1">
            <a:spLocks noChangeArrowheads="1"/>
          </p:cNvSpPr>
          <p:nvPr/>
        </p:nvSpPr>
        <p:spPr bwMode="auto">
          <a:xfrm>
            <a:off x="4708525" y="1027114"/>
            <a:ext cx="1517650" cy="1857413"/>
          </a:xfrm>
          <a:prstGeom prst="rect">
            <a:avLst/>
          </a:prstGeom>
          <a:noFill/>
          <a:ln w="9525">
            <a:noFill/>
            <a:miter lim="800000"/>
            <a:headEnd/>
            <a:tailEnd/>
          </a:ln>
        </p:spPr>
        <p:txBody>
          <a:bodyPr lIns="68562" tIns="34281" rIns="68562" bIns="34281">
            <a:spAutoFit/>
          </a:bodyPr>
          <a:lstStyle/>
          <a:p>
            <a:pPr>
              <a:lnSpc>
                <a:spcPct val="150000"/>
              </a:lnSpc>
              <a:spcBef>
                <a:spcPct val="20000"/>
              </a:spcBef>
              <a:buFont typeface="Wingdings" pitchFamily="2" charset="2"/>
              <a:buNone/>
            </a:pPr>
            <a:r>
              <a:rPr lang="zh-CN" altLang="en-US" sz="1400" b="1">
                <a:solidFill>
                  <a:srgbClr val="FFFF00"/>
                </a:solidFill>
                <a:latin typeface="黑体" pitchFamily="2" charset="-122"/>
                <a:ea typeface="黑体" pitchFamily="2" charset="-122"/>
              </a:rPr>
              <a:t>（高中低）元</a:t>
            </a:r>
            <a:endParaRPr lang="en-US" altLang="zh-CN" sz="1400" b="1">
              <a:solidFill>
                <a:srgbClr val="FFFF00"/>
              </a:solidFill>
              <a:latin typeface="黑体" pitchFamily="2" charset="-122"/>
              <a:ea typeface="黑体" pitchFamily="2" charset="-122"/>
            </a:endParaRPr>
          </a:p>
          <a:p>
            <a:pPr>
              <a:lnSpc>
                <a:spcPct val="150000"/>
              </a:lnSpc>
              <a:spcBef>
                <a:spcPct val="20000"/>
              </a:spcBef>
              <a:buFont typeface="Wingdings" pitchFamily="2" charset="2"/>
              <a:buNone/>
            </a:pPr>
            <a:r>
              <a:rPr lang="zh-CN" altLang="en-US" sz="1400" b="1">
                <a:solidFill>
                  <a:srgbClr val="FFFF00"/>
                </a:solidFill>
                <a:latin typeface="黑体" pitchFamily="2" charset="-122"/>
                <a:ea typeface="黑体" pitchFamily="2" charset="-122"/>
              </a:rPr>
              <a:t>生存金万能</a:t>
            </a:r>
            <a:endParaRPr lang="en-US" altLang="zh-CN" sz="1400" b="1">
              <a:solidFill>
                <a:srgbClr val="FFFF00"/>
              </a:solidFill>
              <a:latin typeface="黑体" pitchFamily="2" charset="-122"/>
              <a:ea typeface="黑体" pitchFamily="2" charset="-122"/>
            </a:endParaRPr>
          </a:p>
          <a:p>
            <a:pPr>
              <a:lnSpc>
                <a:spcPct val="150000"/>
              </a:lnSpc>
              <a:spcBef>
                <a:spcPct val="20000"/>
              </a:spcBef>
              <a:buFont typeface="Wingdings" pitchFamily="2" charset="2"/>
              <a:buNone/>
            </a:pPr>
            <a:r>
              <a:rPr lang="zh-CN" altLang="en-US" sz="1400" b="1">
                <a:solidFill>
                  <a:srgbClr val="FFFF00"/>
                </a:solidFill>
                <a:latin typeface="黑体" pitchFamily="2" charset="-122"/>
                <a:ea typeface="黑体" pitchFamily="2" charset="-122"/>
              </a:rPr>
              <a:t>月复利</a:t>
            </a:r>
            <a:endParaRPr lang="en-US" altLang="zh-CN" sz="1400" b="1">
              <a:solidFill>
                <a:srgbClr val="FFFF00"/>
              </a:solidFill>
              <a:latin typeface="黑体" pitchFamily="2" charset="-122"/>
              <a:ea typeface="黑体" pitchFamily="2" charset="-122"/>
            </a:endParaRPr>
          </a:p>
          <a:p>
            <a:pPr>
              <a:lnSpc>
                <a:spcPct val="150000"/>
              </a:lnSpc>
              <a:spcBef>
                <a:spcPct val="20000"/>
              </a:spcBef>
              <a:buFont typeface="Wingdings" pitchFamily="2" charset="2"/>
              <a:buNone/>
            </a:pPr>
            <a:r>
              <a:rPr lang="zh-CN" altLang="en-US" sz="1400" b="1">
                <a:solidFill>
                  <a:srgbClr val="FFFF00"/>
                </a:solidFill>
                <a:latin typeface="黑体" pitchFamily="2" charset="-122"/>
                <a:ea typeface="黑体" pitchFamily="2" charset="-122"/>
              </a:rPr>
              <a:t>随时</a:t>
            </a:r>
            <a:endParaRPr lang="en-US" altLang="zh-CN" sz="1400" b="1">
              <a:solidFill>
                <a:srgbClr val="FFFF00"/>
              </a:solidFill>
              <a:latin typeface="黑体" pitchFamily="2" charset="-122"/>
              <a:ea typeface="黑体" pitchFamily="2" charset="-122"/>
            </a:endParaRPr>
          </a:p>
          <a:p>
            <a:pPr>
              <a:lnSpc>
                <a:spcPct val="150000"/>
              </a:lnSpc>
              <a:spcBef>
                <a:spcPct val="20000"/>
              </a:spcBef>
              <a:buFont typeface="Wingdings" pitchFamily="2" charset="2"/>
              <a:buNone/>
            </a:pPr>
            <a:r>
              <a:rPr lang="zh-CN" altLang="en-US" sz="1400" b="1">
                <a:solidFill>
                  <a:srgbClr val="FFFF00"/>
                </a:solidFill>
                <a:latin typeface="黑体" pitchFamily="2" charset="-122"/>
                <a:ea typeface="黑体" pitchFamily="2" charset="-122"/>
              </a:rPr>
              <a:t>支取</a:t>
            </a:r>
          </a:p>
        </p:txBody>
      </p:sp>
      <p:sp>
        <p:nvSpPr>
          <p:cNvPr id="61" name="TextBox 12"/>
          <p:cNvSpPr txBox="1">
            <a:spLocks noChangeArrowheads="1"/>
          </p:cNvSpPr>
          <p:nvPr/>
        </p:nvSpPr>
        <p:spPr bwMode="auto">
          <a:xfrm>
            <a:off x="2266950" y="1071564"/>
            <a:ext cx="1225550" cy="1857413"/>
          </a:xfrm>
          <a:prstGeom prst="rect">
            <a:avLst/>
          </a:prstGeom>
          <a:noFill/>
          <a:ln w="9525">
            <a:noFill/>
            <a:miter lim="800000"/>
            <a:headEnd/>
            <a:tailEnd/>
          </a:ln>
        </p:spPr>
        <p:txBody>
          <a:bodyPr lIns="68562" tIns="34281" rIns="68562" bIns="34281">
            <a:spAutoFit/>
          </a:bodyPr>
          <a:lstStyle/>
          <a:p>
            <a:pPr algn="r">
              <a:lnSpc>
                <a:spcPct val="150000"/>
              </a:lnSpc>
              <a:spcBef>
                <a:spcPct val="20000"/>
              </a:spcBef>
              <a:buFont typeface="Wingdings" pitchFamily="2" charset="2"/>
              <a:buNone/>
            </a:pPr>
            <a:r>
              <a:rPr lang="zh-CN" altLang="en-US" sz="1400" b="1">
                <a:solidFill>
                  <a:srgbClr val="FFFF00"/>
                </a:solidFill>
                <a:latin typeface="黑体" pitchFamily="2" charset="-122"/>
                <a:ea typeface="黑体" pitchFamily="2" charset="-122"/>
              </a:rPr>
              <a:t>（高中低）元</a:t>
            </a:r>
            <a:endParaRPr lang="en-US" altLang="zh-CN" sz="1400" b="1">
              <a:solidFill>
                <a:srgbClr val="FFFF00"/>
              </a:solidFill>
              <a:latin typeface="黑体" pitchFamily="2" charset="-122"/>
              <a:ea typeface="黑体" pitchFamily="2" charset="-122"/>
            </a:endParaRPr>
          </a:p>
          <a:p>
            <a:pPr algn="r">
              <a:lnSpc>
                <a:spcPct val="150000"/>
              </a:lnSpc>
              <a:spcBef>
                <a:spcPct val="20000"/>
              </a:spcBef>
              <a:buFont typeface="Wingdings" pitchFamily="2" charset="2"/>
              <a:buNone/>
            </a:pPr>
            <a:r>
              <a:rPr lang="zh-CN" altLang="en-US" sz="1400" b="1">
                <a:solidFill>
                  <a:srgbClr val="FFFF00"/>
                </a:solidFill>
                <a:latin typeface="黑体" pitchFamily="2" charset="-122"/>
                <a:ea typeface="黑体" pitchFamily="2" charset="-122"/>
              </a:rPr>
              <a:t>红利万能</a:t>
            </a:r>
            <a:endParaRPr lang="en-US" altLang="zh-CN" sz="1400" b="1">
              <a:solidFill>
                <a:srgbClr val="FFFF00"/>
              </a:solidFill>
              <a:latin typeface="黑体" pitchFamily="2" charset="-122"/>
              <a:ea typeface="黑体" pitchFamily="2" charset="-122"/>
            </a:endParaRPr>
          </a:p>
          <a:p>
            <a:pPr algn="r">
              <a:lnSpc>
                <a:spcPct val="150000"/>
              </a:lnSpc>
              <a:spcBef>
                <a:spcPct val="20000"/>
              </a:spcBef>
              <a:buFont typeface="Wingdings" pitchFamily="2" charset="2"/>
              <a:buNone/>
            </a:pPr>
            <a:r>
              <a:rPr lang="zh-CN" altLang="en-US" sz="1400" b="1">
                <a:solidFill>
                  <a:srgbClr val="FFFF00"/>
                </a:solidFill>
                <a:latin typeface="黑体" pitchFamily="2" charset="-122"/>
                <a:ea typeface="黑体" pitchFamily="2" charset="-122"/>
              </a:rPr>
              <a:t>月复利</a:t>
            </a:r>
            <a:endParaRPr lang="en-US" altLang="zh-CN" sz="1400" b="1">
              <a:solidFill>
                <a:srgbClr val="FFFF00"/>
              </a:solidFill>
              <a:latin typeface="黑体" pitchFamily="2" charset="-122"/>
              <a:ea typeface="黑体" pitchFamily="2" charset="-122"/>
            </a:endParaRPr>
          </a:p>
          <a:p>
            <a:pPr algn="r">
              <a:lnSpc>
                <a:spcPct val="150000"/>
              </a:lnSpc>
              <a:spcBef>
                <a:spcPct val="20000"/>
              </a:spcBef>
              <a:buFont typeface="Wingdings" pitchFamily="2" charset="2"/>
              <a:buNone/>
            </a:pPr>
            <a:r>
              <a:rPr lang="zh-CN" altLang="en-US" sz="1400" b="1">
                <a:solidFill>
                  <a:srgbClr val="FFFF00"/>
                </a:solidFill>
                <a:latin typeface="黑体" pitchFamily="2" charset="-122"/>
                <a:ea typeface="黑体" pitchFamily="2" charset="-122"/>
              </a:rPr>
              <a:t>随时</a:t>
            </a:r>
            <a:endParaRPr lang="en-US" altLang="zh-CN" sz="1400" b="1">
              <a:solidFill>
                <a:srgbClr val="FFFF00"/>
              </a:solidFill>
              <a:latin typeface="黑体" pitchFamily="2" charset="-122"/>
              <a:ea typeface="黑体" pitchFamily="2" charset="-122"/>
            </a:endParaRPr>
          </a:p>
          <a:p>
            <a:pPr algn="r">
              <a:lnSpc>
                <a:spcPct val="150000"/>
              </a:lnSpc>
              <a:spcBef>
                <a:spcPct val="20000"/>
              </a:spcBef>
              <a:buFont typeface="Wingdings" pitchFamily="2" charset="2"/>
              <a:buNone/>
            </a:pPr>
            <a:r>
              <a:rPr lang="zh-CN" altLang="en-US" sz="1400" b="1">
                <a:solidFill>
                  <a:srgbClr val="FFFF00"/>
                </a:solidFill>
                <a:latin typeface="黑体" pitchFamily="2" charset="-122"/>
                <a:ea typeface="黑体" pitchFamily="2" charset="-122"/>
              </a:rPr>
              <a:t>支取</a:t>
            </a:r>
          </a:p>
        </p:txBody>
      </p:sp>
      <p:grpSp>
        <p:nvGrpSpPr>
          <p:cNvPr id="2" name="组合 11"/>
          <p:cNvGrpSpPr>
            <a:grpSpLocks/>
          </p:cNvGrpSpPr>
          <p:nvPr/>
        </p:nvGrpSpPr>
        <p:grpSpPr bwMode="auto">
          <a:xfrm>
            <a:off x="6572265" y="1000116"/>
            <a:ext cx="2071702" cy="2246770"/>
            <a:chOff x="841003" y="1268761"/>
            <a:chExt cx="1856054" cy="1027721"/>
          </a:xfrm>
          <a:solidFill>
            <a:srgbClr val="FFFF00"/>
          </a:solidFill>
        </p:grpSpPr>
        <p:sp>
          <p:nvSpPr>
            <p:cNvPr id="64" name="矩形标注 63"/>
            <p:cNvSpPr/>
            <p:nvPr/>
          </p:nvSpPr>
          <p:spPr>
            <a:xfrm>
              <a:off x="841003" y="1268761"/>
              <a:ext cx="1856054" cy="814139"/>
            </a:xfrm>
            <a:prstGeom prst="wedgeRectCallout">
              <a:avLst>
                <a:gd name="adj1" fmla="val 49832"/>
                <a:gd name="adj2" fmla="val -29394"/>
              </a:avLst>
            </a:prstGeom>
            <a:grpFill/>
            <a:ln>
              <a:solidFill>
                <a:srgbClr val="148BD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dirty="0"/>
            </a:p>
          </p:txBody>
        </p:sp>
        <p:sp>
          <p:nvSpPr>
            <p:cNvPr id="65" name="TextBox 3"/>
            <p:cNvSpPr txBox="1">
              <a:spLocks noChangeArrowheads="1"/>
            </p:cNvSpPr>
            <p:nvPr/>
          </p:nvSpPr>
          <p:spPr bwMode="auto">
            <a:xfrm>
              <a:off x="841003" y="1268761"/>
              <a:ext cx="1856054" cy="1027721"/>
            </a:xfrm>
            <a:prstGeom prst="rect">
              <a:avLst/>
            </a:prstGeom>
            <a:grpFill/>
            <a:ln w="9525">
              <a:noFill/>
              <a:miter lim="800000"/>
              <a:headEnd/>
              <a:tailEnd/>
            </a:ln>
          </p:spPr>
          <p:txBody>
            <a:bodyPr>
              <a:spAutoFit/>
            </a:bodyPr>
            <a:lstStyle/>
            <a:p>
              <a:pPr algn="ctr">
                <a:defRPr/>
              </a:pPr>
              <a:r>
                <a:rPr lang="zh-CN" altLang="en-US" sz="2400" dirty="0">
                  <a:solidFill>
                    <a:srgbClr val="FF0000"/>
                  </a:solidFill>
                  <a:latin typeface="华文行楷" pitchFamily="2" charset="-122"/>
                  <a:ea typeface="华文行楷" pitchFamily="2" charset="-122"/>
                </a:rPr>
                <a:t>综合收益：</a:t>
              </a:r>
              <a:endParaRPr lang="en-US" altLang="zh-CN" sz="2400" dirty="0">
                <a:solidFill>
                  <a:srgbClr val="FF0000"/>
                </a:solidFill>
                <a:latin typeface="华文行楷" pitchFamily="2" charset="-122"/>
                <a:ea typeface="华文行楷" pitchFamily="2" charset="-122"/>
              </a:endParaRPr>
            </a:p>
            <a:p>
              <a:pPr algn="ctr">
                <a:defRPr/>
              </a:pPr>
              <a:r>
                <a:rPr lang="zh-CN" altLang="en-US" sz="2000" b="1" dirty="0">
                  <a:latin typeface="黑体" pitchFamily="2" charset="-122"/>
                  <a:ea typeface="黑体" pitchFamily="2" charset="-122"/>
                  <a:cs typeface="方正粗倩简体"/>
                </a:rPr>
                <a:t>（高中低）元</a:t>
              </a:r>
              <a:endParaRPr lang="en-US" altLang="zh-CN" sz="2400" b="1" dirty="0">
                <a:latin typeface="黑体" pitchFamily="2" charset="-122"/>
                <a:ea typeface="黑体" pitchFamily="2" charset="-122"/>
                <a:cs typeface="方正粗倩简体"/>
              </a:endParaRPr>
            </a:p>
            <a:p>
              <a:pPr algn="ctr">
                <a:defRPr/>
              </a:pPr>
              <a:r>
                <a:rPr lang="zh-CN" altLang="en-US" sz="2400" dirty="0">
                  <a:solidFill>
                    <a:srgbClr val="FF0000"/>
                  </a:solidFill>
                  <a:latin typeface="华文行楷" pitchFamily="2" charset="-122"/>
                  <a:ea typeface="华文行楷" pitchFamily="2" charset="-122"/>
                </a:rPr>
                <a:t>综合保障：</a:t>
              </a:r>
              <a:endParaRPr lang="en-US" altLang="zh-CN" sz="2400" dirty="0">
                <a:solidFill>
                  <a:srgbClr val="FF0000"/>
                </a:solidFill>
                <a:latin typeface="华文行楷" pitchFamily="2" charset="-122"/>
                <a:ea typeface="华文行楷" pitchFamily="2" charset="-122"/>
              </a:endParaRPr>
            </a:p>
            <a:p>
              <a:pPr algn="ctr">
                <a:defRPr/>
              </a:pPr>
              <a:r>
                <a:rPr lang="zh-CN" altLang="en-US" sz="2400" b="1" dirty="0">
                  <a:latin typeface="黑体" pitchFamily="2" charset="-122"/>
                  <a:ea typeface="黑体" pitchFamily="2" charset="-122"/>
                  <a:cs typeface="方正粗倩简体"/>
                </a:rPr>
                <a:t>（高中低）元</a:t>
              </a:r>
              <a:endParaRPr lang="en-US" altLang="zh-CN" sz="2400" b="1" dirty="0">
                <a:latin typeface="黑体" pitchFamily="2" charset="-122"/>
                <a:ea typeface="黑体" pitchFamily="2" charset="-122"/>
                <a:cs typeface="方正粗倩简体"/>
              </a:endParaRPr>
            </a:p>
            <a:p>
              <a:pPr algn="ctr">
                <a:defRPr/>
              </a:pPr>
              <a:r>
                <a:rPr lang="zh-CN" altLang="en-US" sz="2400" dirty="0">
                  <a:solidFill>
                    <a:srgbClr val="FF0000"/>
                  </a:solidFill>
                  <a:latin typeface="华文行楷" pitchFamily="2" charset="-122"/>
                  <a:ea typeface="华文行楷" pitchFamily="2" charset="-122"/>
                </a:rPr>
                <a:t>保单借款：</a:t>
              </a:r>
              <a:r>
                <a:rPr lang="zh-CN" altLang="en-US" sz="2400" b="1" dirty="0">
                  <a:latin typeface="黑体" pitchFamily="2" charset="-122"/>
                  <a:ea typeface="黑体" pitchFamily="2" charset="-122"/>
                  <a:cs typeface="方正粗倩简体"/>
                </a:rPr>
                <a:t> （高中低）元</a:t>
              </a:r>
              <a:endParaRPr lang="en-US" altLang="zh-CN" sz="2400" b="1" dirty="0">
                <a:latin typeface="黑体" pitchFamily="2" charset="-122"/>
                <a:ea typeface="黑体" pitchFamily="2" charset="-122"/>
                <a:cs typeface="方正粗倩简体"/>
              </a:endParaRPr>
            </a:p>
          </p:txBody>
        </p:sp>
      </p:grpSp>
      <p:sp>
        <p:nvSpPr>
          <p:cNvPr id="67" name="Rectangle 3"/>
          <p:cNvSpPr txBox="1">
            <a:spLocks noChangeArrowheads="1"/>
          </p:cNvSpPr>
          <p:nvPr/>
        </p:nvSpPr>
        <p:spPr bwMode="auto">
          <a:xfrm>
            <a:off x="0" y="53975"/>
            <a:ext cx="9144000" cy="534988"/>
          </a:xfrm>
          <a:prstGeom prst="rect">
            <a:avLst/>
          </a:prstGeom>
          <a:solidFill>
            <a:schemeClr val="bg1"/>
          </a:solidFill>
          <a:ln w="9525">
            <a:noFill/>
            <a:miter lim="800000"/>
            <a:headEnd/>
            <a:tailEnd/>
          </a:ln>
        </p:spPr>
        <p:txBody>
          <a:bodyPr lIns="68562" tIns="34281" rIns="68562" bIns="34281"/>
          <a:lstStyle/>
          <a:p>
            <a:pPr marL="255588" indent="-255588" eaLnBrk="0" hangingPunct="0">
              <a:spcBef>
                <a:spcPct val="20000"/>
              </a:spcBef>
              <a:buClr>
                <a:srgbClr val="FF0000"/>
              </a:buClr>
            </a:pPr>
            <a:r>
              <a:rPr lang="zh-CN" altLang="en-US" sz="2000" b="1">
                <a:latin typeface="微软雅黑" pitchFamily="34" charset="-122"/>
                <a:ea typeface="微软雅黑" pitchFamily="34" charset="-122"/>
              </a:rPr>
              <a:t>案例解析：</a:t>
            </a:r>
            <a:r>
              <a:rPr lang="en-US" altLang="zh-CN" sz="2000" b="1">
                <a:latin typeface="微软雅黑" pitchFamily="34" charset="-122"/>
                <a:ea typeface="微软雅黑" pitchFamily="34" charset="-122"/>
              </a:rPr>
              <a:t>30</a:t>
            </a:r>
            <a:r>
              <a:rPr lang="zh-CN" altLang="en-US" sz="2000" b="1">
                <a:latin typeface="微软雅黑" pitchFamily="34" charset="-122"/>
                <a:ea typeface="微软雅黑" pitchFamily="34" charset="-122"/>
              </a:rPr>
              <a:t>岁男性，五年交费，年交（）元，保额</a:t>
            </a:r>
            <a:r>
              <a:rPr lang="en-US" altLang="zh-CN" sz="2000" b="1">
                <a:latin typeface="微软雅黑" pitchFamily="34" charset="-122"/>
                <a:ea typeface="微软雅黑" pitchFamily="34" charset="-122"/>
              </a:rPr>
              <a:t>3520</a:t>
            </a:r>
            <a:r>
              <a:rPr lang="zh-CN" altLang="en-US" sz="2000" b="1">
                <a:latin typeface="微软雅黑" pitchFamily="34" charset="-122"/>
                <a:ea typeface="微软雅黑" pitchFamily="34" charset="-122"/>
              </a:rPr>
              <a:t>元（意外</a:t>
            </a:r>
            <a:r>
              <a:rPr lang="en-US" altLang="zh-CN" sz="2000" b="1">
                <a:latin typeface="微软雅黑" pitchFamily="34" charset="-122"/>
                <a:ea typeface="微软雅黑" pitchFamily="34" charset="-122"/>
              </a:rPr>
              <a:t>10</a:t>
            </a:r>
            <a:r>
              <a:rPr lang="zh-CN" altLang="en-US" sz="2000" b="1">
                <a:latin typeface="微软雅黑" pitchFamily="34" charset="-122"/>
                <a:ea typeface="微软雅黑" pitchFamily="34" charset="-122"/>
              </a:rPr>
              <a:t>万）</a:t>
            </a:r>
          </a:p>
        </p:txBody>
      </p:sp>
      <p:sp>
        <p:nvSpPr>
          <p:cNvPr id="44" name="TextBox 12"/>
          <p:cNvSpPr txBox="1">
            <a:spLocks noChangeArrowheads="1"/>
          </p:cNvSpPr>
          <p:nvPr/>
        </p:nvSpPr>
        <p:spPr bwMode="auto">
          <a:xfrm>
            <a:off x="728663" y="1722438"/>
            <a:ext cx="1231900" cy="285750"/>
          </a:xfrm>
          <a:prstGeom prst="rect">
            <a:avLst/>
          </a:prstGeom>
          <a:noFill/>
          <a:ln w="9525">
            <a:noFill/>
            <a:miter lim="800000"/>
            <a:headEnd/>
            <a:tailEnd/>
          </a:ln>
        </p:spPr>
        <p:txBody>
          <a:bodyPr lIns="68562" tIns="34281" rIns="68562" bIns="34281">
            <a:spAutoFit/>
          </a:bodyPr>
          <a:lstStyle/>
          <a:p>
            <a:pPr>
              <a:spcBef>
                <a:spcPct val="20000"/>
              </a:spcBef>
              <a:buFont typeface="Wingdings" pitchFamily="2" charset="2"/>
              <a:buNone/>
            </a:pPr>
            <a:r>
              <a:rPr lang="zh-CN" altLang="en-US" sz="1400" b="1">
                <a:latin typeface="黑体" pitchFamily="2" charset="-122"/>
                <a:ea typeface="黑体" pitchFamily="2" charset="-122"/>
              </a:rPr>
              <a:t>（高中低）元</a:t>
            </a:r>
          </a:p>
        </p:txBody>
      </p:sp>
      <p:sp>
        <p:nvSpPr>
          <p:cNvPr id="45" name="TextBox 12"/>
          <p:cNvSpPr txBox="1">
            <a:spLocks noChangeArrowheads="1"/>
          </p:cNvSpPr>
          <p:nvPr/>
        </p:nvSpPr>
        <p:spPr bwMode="auto">
          <a:xfrm>
            <a:off x="703264" y="2181225"/>
            <a:ext cx="1341437" cy="285750"/>
          </a:xfrm>
          <a:prstGeom prst="rect">
            <a:avLst/>
          </a:prstGeom>
          <a:noFill/>
          <a:ln w="9525">
            <a:noFill/>
            <a:miter lim="800000"/>
            <a:headEnd/>
            <a:tailEnd/>
          </a:ln>
        </p:spPr>
        <p:txBody>
          <a:bodyPr lIns="68562" tIns="34281" rIns="68562" bIns="34281">
            <a:spAutoFit/>
          </a:bodyPr>
          <a:lstStyle/>
          <a:p>
            <a:pPr>
              <a:spcBef>
                <a:spcPct val="20000"/>
              </a:spcBef>
              <a:buFont typeface="Wingdings" pitchFamily="2" charset="2"/>
              <a:buNone/>
            </a:pPr>
            <a:r>
              <a:rPr lang="zh-CN" altLang="en-US" sz="1400" b="1">
                <a:latin typeface="黑体" pitchFamily="2" charset="-122"/>
                <a:ea typeface="黑体" pitchFamily="2" charset="-122"/>
              </a:rPr>
              <a:t>（高中低）元</a:t>
            </a:r>
          </a:p>
        </p:txBody>
      </p:sp>
      <p:sp>
        <p:nvSpPr>
          <p:cNvPr id="46" name="TextBox 12"/>
          <p:cNvSpPr txBox="1">
            <a:spLocks noChangeArrowheads="1"/>
          </p:cNvSpPr>
          <p:nvPr/>
        </p:nvSpPr>
        <p:spPr bwMode="auto">
          <a:xfrm>
            <a:off x="695326" y="2571751"/>
            <a:ext cx="1231900" cy="284163"/>
          </a:xfrm>
          <a:prstGeom prst="rect">
            <a:avLst/>
          </a:prstGeom>
          <a:noFill/>
          <a:ln w="9525">
            <a:noFill/>
            <a:miter lim="800000"/>
            <a:headEnd/>
            <a:tailEnd/>
          </a:ln>
        </p:spPr>
        <p:txBody>
          <a:bodyPr lIns="68562" tIns="34281" rIns="68562" bIns="34281">
            <a:spAutoFit/>
          </a:bodyPr>
          <a:lstStyle/>
          <a:p>
            <a:pPr>
              <a:spcBef>
                <a:spcPct val="20000"/>
              </a:spcBef>
              <a:buFont typeface="Wingdings" pitchFamily="2" charset="2"/>
              <a:buNone/>
            </a:pPr>
            <a:r>
              <a:rPr lang="zh-CN" altLang="en-US" sz="1400" b="1">
                <a:latin typeface="黑体" pitchFamily="2" charset="-122"/>
                <a:ea typeface="黑体" pitchFamily="2" charset="-122"/>
              </a:rPr>
              <a:t>（高中低）元</a:t>
            </a:r>
          </a:p>
        </p:txBody>
      </p:sp>
      <p:sp>
        <p:nvSpPr>
          <p:cNvPr id="47" name="TextBox 12"/>
          <p:cNvSpPr txBox="1">
            <a:spLocks noChangeArrowheads="1"/>
          </p:cNvSpPr>
          <p:nvPr/>
        </p:nvSpPr>
        <p:spPr bwMode="auto">
          <a:xfrm>
            <a:off x="669924" y="3030538"/>
            <a:ext cx="1341439" cy="284162"/>
          </a:xfrm>
          <a:prstGeom prst="rect">
            <a:avLst/>
          </a:prstGeom>
          <a:noFill/>
          <a:ln w="9525">
            <a:noFill/>
            <a:miter lim="800000"/>
            <a:headEnd/>
            <a:tailEnd/>
          </a:ln>
        </p:spPr>
        <p:txBody>
          <a:bodyPr lIns="68562" tIns="34281" rIns="68562" bIns="34281">
            <a:spAutoFit/>
          </a:bodyPr>
          <a:lstStyle/>
          <a:p>
            <a:pPr>
              <a:spcBef>
                <a:spcPct val="20000"/>
              </a:spcBef>
              <a:buFont typeface="Wingdings" pitchFamily="2" charset="2"/>
              <a:buNone/>
            </a:pPr>
            <a:r>
              <a:rPr lang="zh-CN" altLang="en-US" sz="1400" b="1">
                <a:latin typeface="黑体" pitchFamily="2" charset="-122"/>
                <a:ea typeface="黑体" pitchFamily="2" charset="-122"/>
              </a:rPr>
              <a:t>（高中低）元</a:t>
            </a:r>
          </a:p>
        </p:txBody>
      </p:sp>
      <p:sp>
        <p:nvSpPr>
          <p:cNvPr id="50" name="TextBox 12"/>
          <p:cNvSpPr txBox="1">
            <a:spLocks noChangeArrowheads="1"/>
          </p:cNvSpPr>
          <p:nvPr/>
        </p:nvSpPr>
        <p:spPr bwMode="auto">
          <a:xfrm>
            <a:off x="682626" y="3335338"/>
            <a:ext cx="1231900" cy="284162"/>
          </a:xfrm>
          <a:prstGeom prst="rect">
            <a:avLst/>
          </a:prstGeom>
          <a:noFill/>
          <a:ln w="9525">
            <a:noFill/>
            <a:miter lim="800000"/>
            <a:headEnd/>
            <a:tailEnd/>
          </a:ln>
        </p:spPr>
        <p:txBody>
          <a:bodyPr lIns="68562" tIns="34281" rIns="68562" bIns="34281">
            <a:spAutoFit/>
          </a:bodyPr>
          <a:lstStyle/>
          <a:p>
            <a:pPr>
              <a:spcBef>
                <a:spcPct val="20000"/>
              </a:spcBef>
              <a:buFont typeface="Wingdings" pitchFamily="2" charset="2"/>
              <a:buNone/>
            </a:pPr>
            <a:r>
              <a:rPr lang="zh-CN" altLang="en-US" sz="1400" b="1">
                <a:latin typeface="黑体" pitchFamily="2" charset="-122"/>
                <a:ea typeface="黑体" pitchFamily="2" charset="-122"/>
              </a:rPr>
              <a:t>（高中低）元</a:t>
            </a:r>
          </a:p>
        </p:txBody>
      </p:sp>
      <p:sp>
        <p:nvSpPr>
          <p:cNvPr id="59" name="TextBox 12"/>
          <p:cNvSpPr txBox="1">
            <a:spLocks noChangeArrowheads="1"/>
          </p:cNvSpPr>
          <p:nvPr/>
        </p:nvSpPr>
        <p:spPr bwMode="auto">
          <a:xfrm>
            <a:off x="657225" y="3794125"/>
            <a:ext cx="1341439" cy="284163"/>
          </a:xfrm>
          <a:prstGeom prst="rect">
            <a:avLst/>
          </a:prstGeom>
          <a:noFill/>
          <a:ln w="9525">
            <a:noFill/>
            <a:miter lim="800000"/>
            <a:headEnd/>
            <a:tailEnd/>
          </a:ln>
        </p:spPr>
        <p:txBody>
          <a:bodyPr lIns="68562" tIns="34281" rIns="68562" bIns="34281">
            <a:spAutoFit/>
          </a:bodyPr>
          <a:lstStyle/>
          <a:p>
            <a:pPr>
              <a:spcBef>
                <a:spcPct val="20000"/>
              </a:spcBef>
              <a:buFont typeface="Wingdings" pitchFamily="2" charset="2"/>
              <a:buNone/>
            </a:pPr>
            <a:r>
              <a:rPr lang="zh-CN" altLang="en-US" sz="1400" b="1">
                <a:latin typeface="黑体" pitchFamily="2" charset="-122"/>
                <a:ea typeface="黑体" pitchFamily="2" charset="-122"/>
              </a:rPr>
              <a:t>（高中低）元</a:t>
            </a:r>
          </a:p>
        </p:txBody>
      </p:sp>
      <p:sp>
        <p:nvSpPr>
          <p:cNvPr id="62" name="TextBox 12"/>
          <p:cNvSpPr txBox="1">
            <a:spLocks noChangeArrowheads="1"/>
          </p:cNvSpPr>
          <p:nvPr/>
        </p:nvSpPr>
        <p:spPr bwMode="auto">
          <a:xfrm>
            <a:off x="668339" y="4114801"/>
            <a:ext cx="1231900" cy="284163"/>
          </a:xfrm>
          <a:prstGeom prst="rect">
            <a:avLst/>
          </a:prstGeom>
          <a:noFill/>
          <a:ln w="9525">
            <a:noFill/>
            <a:miter lim="800000"/>
            <a:headEnd/>
            <a:tailEnd/>
          </a:ln>
        </p:spPr>
        <p:txBody>
          <a:bodyPr lIns="68562" tIns="34281" rIns="68562" bIns="34281">
            <a:spAutoFit/>
          </a:bodyPr>
          <a:lstStyle/>
          <a:p>
            <a:pPr>
              <a:spcBef>
                <a:spcPct val="20000"/>
              </a:spcBef>
              <a:buFont typeface="Wingdings" pitchFamily="2" charset="2"/>
              <a:buNone/>
            </a:pPr>
            <a:r>
              <a:rPr lang="zh-CN" altLang="en-US" sz="1400" b="1">
                <a:latin typeface="黑体" pitchFamily="2" charset="-122"/>
                <a:ea typeface="黑体" pitchFamily="2" charset="-122"/>
              </a:rPr>
              <a:t>（高中低）元</a:t>
            </a:r>
          </a:p>
        </p:txBody>
      </p:sp>
      <p:sp>
        <p:nvSpPr>
          <p:cNvPr id="63" name="TextBox 12"/>
          <p:cNvSpPr txBox="1">
            <a:spLocks noChangeArrowheads="1"/>
          </p:cNvSpPr>
          <p:nvPr/>
        </p:nvSpPr>
        <p:spPr bwMode="auto">
          <a:xfrm>
            <a:off x="642939" y="4573588"/>
            <a:ext cx="1341437" cy="284162"/>
          </a:xfrm>
          <a:prstGeom prst="rect">
            <a:avLst/>
          </a:prstGeom>
          <a:noFill/>
          <a:ln w="9525">
            <a:noFill/>
            <a:miter lim="800000"/>
            <a:headEnd/>
            <a:tailEnd/>
          </a:ln>
        </p:spPr>
        <p:txBody>
          <a:bodyPr lIns="68562" tIns="34281" rIns="68562" bIns="34281">
            <a:spAutoFit/>
          </a:bodyPr>
          <a:lstStyle/>
          <a:p>
            <a:pPr>
              <a:spcBef>
                <a:spcPct val="20000"/>
              </a:spcBef>
              <a:buFont typeface="Wingdings" pitchFamily="2" charset="2"/>
              <a:buNone/>
            </a:pPr>
            <a:r>
              <a:rPr lang="zh-CN" altLang="en-US" sz="1400" b="1">
                <a:latin typeface="黑体" pitchFamily="2" charset="-122"/>
                <a:ea typeface="黑体" pitchFamily="2" charset="-122"/>
              </a:rPr>
              <a:t>（高中低）元</a:t>
            </a:r>
          </a:p>
        </p:txBody>
      </p:sp>
      <p:sp>
        <p:nvSpPr>
          <p:cNvPr id="22570" name="TextBox 65"/>
          <p:cNvSpPr txBox="1">
            <a:spLocks noChangeArrowheads="1"/>
          </p:cNvSpPr>
          <p:nvPr/>
        </p:nvSpPr>
        <p:spPr bwMode="auto">
          <a:xfrm>
            <a:off x="5143501" y="3857626"/>
            <a:ext cx="3357563" cy="1107996"/>
          </a:xfrm>
          <a:prstGeom prst="rect">
            <a:avLst/>
          </a:prstGeom>
          <a:noFill/>
          <a:ln w="9525">
            <a:noFill/>
            <a:miter lim="800000"/>
            <a:headEnd/>
            <a:tailEnd/>
          </a:ln>
        </p:spPr>
        <p:txBody>
          <a:bodyPr>
            <a:spAutoFit/>
          </a:bodyPr>
          <a:lstStyle/>
          <a:p>
            <a:r>
              <a:rPr lang="en-US" altLang="zh-CN" sz="1100"/>
              <a:t>1</a:t>
            </a:r>
            <a:r>
              <a:rPr lang="zh-CN" altLang="en-US" sz="1100"/>
              <a:t>、上述演示基于本公司的假设，不代表本公司的历史经营业绩，也不能理解为对未来的预期。最低保证利率之上的投资收益是不确定的，实际保单账户利益可能低于中、高档利益演示水平； </a:t>
            </a:r>
          </a:p>
          <a:p>
            <a:r>
              <a:rPr lang="en-US" altLang="zh-CN" sz="1100"/>
              <a:t>2</a:t>
            </a:r>
            <a:r>
              <a:rPr lang="zh-CN" altLang="en-US" sz="1100"/>
              <a:t>、上述演示仅供客户参考，各项保险利益需以条款内容为准。</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blinds(horizontal)">
                                      <p:cBhvr>
                                        <p:cTn id="7" dur="500"/>
                                        <p:tgtEl>
                                          <p:spTgt spid="67"/>
                                        </p:tgtEl>
                                      </p:cBhvr>
                                    </p:animEffect>
                                  </p:childTnLst>
                                </p:cTn>
                              </p:par>
                            </p:childTnLst>
                          </p:cTn>
                        </p:par>
                        <p:par>
                          <p:cTn id="8" fill="hold" nodeType="afterGroup">
                            <p:stCondLst>
                              <p:cond delay="500"/>
                            </p:stCondLst>
                            <p:childTnLst>
                              <p:par>
                                <p:cTn id="9" presetID="2" presetClass="entr" presetSubtype="4"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par>
                          <p:cTn id="13" fill="hold" nodeType="afterGroup">
                            <p:stCondLst>
                              <p:cond delay="1000"/>
                            </p:stCondLst>
                            <p:childTnLst>
                              <p:par>
                                <p:cTn id="14" presetID="2" presetClass="entr" presetSubtype="4" fill="hold" nodeType="after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additive="base">
                                        <p:cTn id="16" dur="500" fill="hold"/>
                                        <p:tgtEl>
                                          <p:spTgt spid="13"/>
                                        </p:tgtEl>
                                        <p:attrNameLst>
                                          <p:attrName>ppt_x</p:attrName>
                                        </p:attrNameLst>
                                      </p:cBhvr>
                                      <p:tavLst>
                                        <p:tav tm="0">
                                          <p:val>
                                            <p:strVal val="#ppt_x"/>
                                          </p:val>
                                        </p:tav>
                                        <p:tav tm="100000">
                                          <p:val>
                                            <p:strVal val="#ppt_x"/>
                                          </p:val>
                                        </p:tav>
                                      </p:tavLst>
                                    </p:anim>
                                    <p:anim calcmode="lin" valueType="num">
                                      <p:cBhvr additive="base">
                                        <p:cTn id="17"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blinds(horizontal)">
                                      <p:cBhvr>
                                        <p:cTn id="22" dur="500"/>
                                        <p:tgtEl>
                                          <p:spTgt spid="42"/>
                                        </p:tgtEl>
                                      </p:cBhvr>
                                    </p:animEffect>
                                  </p:childTnLst>
                                </p:cTn>
                              </p:par>
                            </p:childTnLst>
                          </p:cTn>
                        </p:par>
                        <p:par>
                          <p:cTn id="23" fill="hold" nodeType="afterGroup">
                            <p:stCondLst>
                              <p:cond delay="500"/>
                            </p:stCondLst>
                            <p:childTnLst>
                              <p:par>
                                <p:cTn id="24" presetID="3" presetClass="entr" presetSubtype="10"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linds(horizontal)">
                                      <p:cBhvr>
                                        <p:cTn id="26" dur="500"/>
                                        <p:tgtEl>
                                          <p:spTgt spid="7"/>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linds(horizontal)">
                                      <p:cBhvr>
                                        <p:cTn id="31" dur="500"/>
                                        <p:tgtEl>
                                          <p:spTgt spid="11"/>
                                        </p:tgtEl>
                                      </p:cBhvr>
                                    </p:animEffect>
                                  </p:childTnLst>
                                </p:cTn>
                              </p:par>
                            </p:childTnLst>
                          </p:cTn>
                        </p:par>
                        <p:par>
                          <p:cTn id="32" fill="hold" nodeType="afterGroup">
                            <p:stCondLst>
                              <p:cond delay="500"/>
                            </p:stCondLst>
                            <p:childTnLst>
                              <p:par>
                                <p:cTn id="33" presetID="3" presetClass="entr" presetSubtype="10" fill="hold" grpId="0" nodeType="afterEffect">
                                  <p:stCondLst>
                                    <p:cond delay="0"/>
                                  </p:stCondLst>
                                  <p:childTnLst>
                                    <p:set>
                                      <p:cBhvr>
                                        <p:cTn id="34" dur="1" fill="hold">
                                          <p:stCondLst>
                                            <p:cond delay="0"/>
                                          </p:stCondLst>
                                        </p:cTn>
                                        <p:tgtEl>
                                          <p:spTgt spid="61"/>
                                        </p:tgtEl>
                                        <p:attrNameLst>
                                          <p:attrName>style.visibility</p:attrName>
                                        </p:attrNameLst>
                                      </p:cBhvr>
                                      <p:to>
                                        <p:strVal val="visible"/>
                                      </p:to>
                                    </p:set>
                                    <p:animEffect transition="in" filter="blinds(horizontal)">
                                      <p:cBhvr>
                                        <p:cTn id="35" dur="500"/>
                                        <p:tgtEl>
                                          <p:spTgt spid="61"/>
                                        </p:tgtEl>
                                      </p:cBhvr>
                                    </p:animEffect>
                                  </p:childTnLst>
                                </p:cTn>
                              </p:par>
                            </p:childTnLst>
                          </p:cTn>
                        </p:par>
                        <p:par>
                          <p:cTn id="36" fill="hold" nodeType="afterGroup">
                            <p:stCondLst>
                              <p:cond delay="1000"/>
                            </p:stCondLst>
                            <p:childTnLst>
                              <p:par>
                                <p:cTn id="37" presetID="3" presetClass="entr" presetSubtype="10" fill="hold" grpId="0" nodeType="afterEffect">
                                  <p:stCondLst>
                                    <p:cond delay="0"/>
                                  </p:stCondLst>
                                  <p:childTnLst>
                                    <p:set>
                                      <p:cBhvr>
                                        <p:cTn id="38" dur="1" fill="hold">
                                          <p:stCondLst>
                                            <p:cond delay="0"/>
                                          </p:stCondLst>
                                        </p:cTn>
                                        <p:tgtEl>
                                          <p:spTgt spid="60"/>
                                        </p:tgtEl>
                                        <p:attrNameLst>
                                          <p:attrName>style.visibility</p:attrName>
                                        </p:attrNameLst>
                                      </p:cBhvr>
                                      <p:to>
                                        <p:strVal val="visible"/>
                                      </p:to>
                                    </p:set>
                                    <p:animEffect transition="in" filter="blinds(horizontal)">
                                      <p:cBhvr>
                                        <p:cTn id="39" dur="500"/>
                                        <p:tgtEl>
                                          <p:spTgt spid="60"/>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3" presetClass="entr" presetSubtype="10" fill="hold" grpId="0" nodeType="clickEffect">
                                  <p:stCondLst>
                                    <p:cond delay="0"/>
                                  </p:stCondLst>
                                  <p:childTnLst>
                                    <p:set>
                                      <p:cBhvr>
                                        <p:cTn id="43" dur="1" fill="hold">
                                          <p:stCondLst>
                                            <p:cond delay="0"/>
                                          </p:stCondLst>
                                        </p:cTn>
                                        <p:tgtEl>
                                          <p:spTgt spid="41"/>
                                        </p:tgtEl>
                                        <p:attrNameLst>
                                          <p:attrName>style.visibility</p:attrName>
                                        </p:attrNameLst>
                                      </p:cBhvr>
                                      <p:to>
                                        <p:strVal val="visible"/>
                                      </p:to>
                                    </p:set>
                                    <p:animEffect transition="in" filter="blinds(horizontal)">
                                      <p:cBhvr>
                                        <p:cTn id="44" dur="500"/>
                                        <p:tgtEl>
                                          <p:spTgt spid="41"/>
                                        </p:tgtEl>
                                      </p:cBhvr>
                                    </p:animEffect>
                                  </p:childTnLst>
                                </p:cTn>
                              </p:par>
                            </p:childTnLst>
                          </p:cTn>
                        </p:par>
                        <p:par>
                          <p:cTn id="45" fill="hold" nodeType="afterGroup">
                            <p:stCondLst>
                              <p:cond delay="500"/>
                            </p:stCondLst>
                            <p:childTnLst>
                              <p:par>
                                <p:cTn id="46" presetID="3" presetClass="entr" presetSubtype="10" fill="hold" nodeType="after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blinds(horizontal)">
                                      <p:cBhvr>
                                        <p:cTn id="48" dur="500"/>
                                        <p:tgtEl>
                                          <p:spTgt spid="27"/>
                                        </p:tgtEl>
                                      </p:cBhvr>
                                    </p:animEffect>
                                  </p:childTnLst>
                                </p:cTn>
                              </p:par>
                            </p:childTnLst>
                          </p:cTn>
                        </p:par>
                        <p:par>
                          <p:cTn id="49" fill="hold" nodeType="afterGroup">
                            <p:stCondLst>
                              <p:cond delay="1000"/>
                            </p:stCondLst>
                            <p:childTnLst>
                              <p:par>
                                <p:cTn id="50" presetID="3" presetClass="entr" presetSubtype="10" fill="hold" grpId="0" nodeType="afterEffect">
                                  <p:stCondLst>
                                    <p:cond delay="0"/>
                                  </p:stCondLst>
                                  <p:childTnLst>
                                    <p:set>
                                      <p:cBhvr>
                                        <p:cTn id="51" dur="1" fill="hold">
                                          <p:stCondLst>
                                            <p:cond delay="0"/>
                                          </p:stCondLst>
                                        </p:cTn>
                                        <p:tgtEl>
                                          <p:spTgt spid="40"/>
                                        </p:tgtEl>
                                        <p:attrNameLst>
                                          <p:attrName>style.visibility</p:attrName>
                                        </p:attrNameLst>
                                      </p:cBhvr>
                                      <p:to>
                                        <p:strVal val="visible"/>
                                      </p:to>
                                    </p:set>
                                    <p:animEffect transition="in" filter="blinds(horizontal)">
                                      <p:cBhvr>
                                        <p:cTn id="52" dur="500"/>
                                        <p:tgtEl>
                                          <p:spTgt spid="40"/>
                                        </p:tgtEl>
                                      </p:cBhvr>
                                    </p:animEffect>
                                  </p:childTnLst>
                                </p:cTn>
                              </p:par>
                            </p:childTnLst>
                          </p:cTn>
                        </p:par>
                        <p:par>
                          <p:cTn id="53" fill="hold" nodeType="afterGroup">
                            <p:stCondLst>
                              <p:cond delay="1500"/>
                            </p:stCondLst>
                            <p:childTnLst>
                              <p:par>
                                <p:cTn id="54" presetID="3" presetClass="entr" presetSubtype="10" fill="hold" nodeType="afterEffect">
                                  <p:stCondLst>
                                    <p:cond delay="0"/>
                                  </p:stCondLst>
                                  <p:childTnLst>
                                    <p:set>
                                      <p:cBhvr>
                                        <p:cTn id="55" dur="1" fill="hold">
                                          <p:stCondLst>
                                            <p:cond delay="0"/>
                                          </p:stCondLst>
                                        </p:cTn>
                                        <p:tgtEl>
                                          <p:spTgt spid="26"/>
                                        </p:tgtEl>
                                        <p:attrNameLst>
                                          <p:attrName>style.visibility</p:attrName>
                                        </p:attrNameLst>
                                      </p:cBhvr>
                                      <p:to>
                                        <p:strVal val="visible"/>
                                      </p:to>
                                    </p:set>
                                    <p:animEffect transition="in" filter="blinds(horizontal)">
                                      <p:cBhvr>
                                        <p:cTn id="56" dur="500"/>
                                        <p:tgtEl>
                                          <p:spTgt spid="26"/>
                                        </p:tgtEl>
                                      </p:cBhvr>
                                    </p:animEffect>
                                  </p:childTnLst>
                                </p:cTn>
                              </p:par>
                            </p:childTnLst>
                          </p:cTn>
                        </p:par>
                        <p:par>
                          <p:cTn id="57" fill="hold" nodeType="afterGroup">
                            <p:stCondLst>
                              <p:cond delay="2000"/>
                            </p:stCondLst>
                            <p:childTnLst>
                              <p:par>
                                <p:cTn id="58" presetID="3" presetClass="entr" presetSubtype="10" fill="hold" grpId="0" nodeType="afterEffect">
                                  <p:stCondLst>
                                    <p:cond delay="0"/>
                                  </p:stCondLst>
                                  <p:childTnLst>
                                    <p:set>
                                      <p:cBhvr>
                                        <p:cTn id="59" dur="1" fill="hold">
                                          <p:stCondLst>
                                            <p:cond delay="0"/>
                                          </p:stCondLst>
                                        </p:cTn>
                                        <p:tgtEl>
                                          <p:spTgt spid="39"/>
                                        </p:tgtEl>
                                        <p:attrNameLst>
                                          <p:attrName>style.visibility</p:attrName>
                                        </p:attrNameLst>
                                      </p:cBhvr>
                                      <p:to>
                                        <p:strVal val="visible"/>
                                      </p:to>
                                    </p:set>
                                    <p:animEffect transition="in" filter="blinds(horizontal)">
                                      <p:cBhvr>
                                        <p:cTn id="60" dur="500"/>
                                        <p:tgtEl>
                                          <p:spTgt spid="39"/>
                                        </p:tgtEl>
                                      </p:cBhvr>
                                    </p:animEffect>
                                  </p:childTnLst>
                                </p:cTn>
                              </p:par>
                            </p:childTnLst>
                          </p:cTn>
                        </p:par>
                        <p:par>
                          <p:cTn id="61" fill="hold" nodeType="afterGroup">
                            <p:stCondLst>
                              <p:cond delay="2500"/>
                            </p:stCondLst>
                            <p:childTnLst>
                              <p:par>
                                <p:cTn id="62" presetID="3" presetClass="entr" presetSubtype="10" fill="hold" nodeType="after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blinds(horizontal)">
                                      <p:cBhvr>
                                        <p:cTn id="64" dur="500"/>
                                        <p:tgtEl>
                                          <p:spTgt spid="25"/>
                                        </p:tgtEl>
                                      </p:cBhvr>
                                    </p:animEffect>
                                  </p:childTnLst>
                                </p:cTn>
                              </p:par>
                            </p:childTnLst>
                          </p:cTn>
                        </p:par>
                        <p:par>
                          <p:cTn id="65" fill="hold" nodeType="afterGroup">
                            <p:stCondLst>
                              <p:cond delay="3000"/>
                            </p:stCondLst>
                            <p:childTnLst>
                              <p:par>
                                <p:cTn id="66" presetID="3" presetClass="entr" presetSubtype="10" fill="hold" grpId="0" nodeType="afterEffect">
                                  <p:stCondLst>
                                    <p:cond delay="0"/>
                                  </p:stCondLst>
                                  <p:childTnLst>
                                    <p:set>
                                      <p:cBhvr>
                                        <p:cTn id="67" dur="1" fill="hold">
                                          <p:stCondLst>
                                            <p:cond delay="0"/>
                                          </p:stCondLst>
                                        </p:cTn>
                                        <p:tgtEl>
                                          <p:spTgt spid="38"/>
                                        </p:tgtEl>
                                        <p:attrNameLst>
                                          <p:attrName>style.visibility</p:attrName>
                                        </p:attrNameLst>
                                      </p:cBhvr>
                                      <p:to>
                                        <p:strVal val="visible"/>
                                      </p:to>
                                    </p:set>
                                    <p:animEffect transition="in" filter="blinds(horizontal)">
                                      <p:cBhvr>
                                        <p:cTn id="68" dur="500"/>
                                        <p:tgtEl>
                                          <p:spTgt spid="38"/>
                                        </p:tgtEl>
                                      </p:cBhvr>
                                    </p:animEffect>
                                  </p:childTnLst>
                                </p:cTn>
                              </p:par>
                            </p:childTnLst>
                          </p:cTn>
                        </p:par>
                        <p:par>
                          <p:cTn id="69" fill="hold" nodeType="afterGroup">
                            <p:stCondLst>
                              <p:cond delay="3500"/>
                            </p:stCondLst>
                            <p:childTnLst>
                              <p:par>
                                <p:cTn id="70" presetID="3" presetClass="entr" presetSubtype="10" fill="hold" nodeType="after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blinds(horizontal)">
                                      <p:cBhvr>
                                        <p:cTn id="72" dur="500"/>
                                        <p:tgtEl>
                                          <p:spTgt spid="24"/>
                                        </p:tgtEl>
                                      </p:cBhvr>
                                    </p:animEffect>
                                  </p:childTnLst>
                                </p:cTn>
                              </p:par>
                            </p:childTnLst>
                          </p:cTn>
                        </p:par>
                        <p:par>
                          <p:cTn id="73" fill="hold" nodeType="afterGroup">
                            <p:stCondLst>
                              <p:cond delay="4000"/>
                            </p:stCondLst>
                            <p:childTnLst>
                              <p:par>
                                <p:cTn id="74" presetID="3" presetClass="entr" presetSubtype="10" fill="hold" grpId="0" nodeType="afterEffect">
                                  <p:stCondLst>
                                    <p:cond delay="0"/>
                                  </p:stCondLst>
                                  <p:childTnLst>
                                    <p:set>
                                      <p:cBhvr>
                                        <p:cTn id="75" dur="1" fill="hold">
                                          <p:stCondLst>
                                            <p:cond delay="0"/>
                                          </p:stCondLst>
                                        </p:cTn>
                                        <p:tgtEl>
                                          <p:spTgt spid="37"/>
                                        </p:tgtEl>
                                        <p:attrNameLst>
                                          <p:attrName>style.visibility</p:attrName>
                                        </p:attrNameLst>
                                      </p:cBhvr>
                                      <p:to>
                                        <p:strVal val="visible"/>
                                      </p:to>
                                    </p:set>
                                    <p:animEffect transition="in" filter="blinds(horizontal)">
                                      <p:cBhvr>
                                        <p:cTn id="76" dur="500"/>
                                        <p:tgtEl>
                                          <p:spTgt spid="37"/>
                                        </p:tgtEl>
                                      </p:cBhvr>
                                    </p:animEffect>
                                  </p:childTnLst>
                                </p:cTn>
                              </p:par>
                            </p:childTnLst>
                          </p:cTn>
                        </p:par>
                        <p:par>
                          <p:cTn id="77" fill="hold" nodeType="afterGroup">
                            <p:stCondLst>
                              <p:cond delay="4500"/>
                            </p:stCondLst>
                            <p:childTnLst>
                              <p:par>
                                <p:cTn id="78" presetID="3" presetClass="entr" presetSubtype="10" fill="hold" nodeType="afterEffect">
                                  <p:stCondLst>
                                    <p:cond delay="0"/>
                                  </p:stCondLst>
                                  <p:childTnLst>
                                    <p:set>
                                      <p:cBhvr>
                                        <p:cTn id="79" dur="1" fill="hold">
                                          <p:stCondLst>
                                            <p:cond delay="0"/>
                                          </p:stCondLst>
                                        </p:cTn>
                                        <p:tgtEl>
                                          <p:spTgt spid="23"/>
                                        </p:tgtEl>
                                        <p:attrNameLst>
                                          <p:attrName>style.visibility</p:attrName>
                                        </p:attrNameLst>
                                      </p:cBhvr>
                                      <p:to>
                                        <p:strVal val="visible"/>
                                      </p:to>
                                    </p:set>
                                    <p:animEffect transition="in" filter="blinds(horizontal)">
                                      <p:cBhvr>
                                        <p:cTn id="80" dur="500"/>
                                        <p:tgtEl>
                                          <p:spTgt spid="23"/>
                                        </p:tgtEl>
                                      </p:cBhvr>
                                    </p:animEffect>
                                  </p:childTnLst>
                                </p:cTn>
                              </p:par>
                            </p:childTnLst>
                          </p:cTn>
                        </p:par>
                        <p:par>
                          <p:cTn id="81" fill="hold" nodeType="afterGroup">
                            <p:stCondLst>
                              <p:cond delay="5000"/>
                            </p:stCondLst>
                            <p:childTnLst>
                              <p:par>
                                <p:cTn id="82" presetID="3" presetClass="entr" presetSubtype="10" fill="hold" grpId="0" nodeType="afterEffect">
                                  <p:stCondLst>
                                    <p:cond delay="0"/>
                                  </p:stCondLst>
                                  <p:childTnLst>
                                    <p:set>
                                      <p:cBhvr>
                                        <p:cTn id="83" dur="1" fill="hold">
                                          <p:stCondLst>
                                            <p:cond delay="0"/>
                                          </p:stCondLst>
                                        </p:cTn>
                                        <p:tgtEl>
                                          <p:spTgt spid="36"/>
                                        </p:tgtEl>
                                        <p:attrNameLst>
                                          <p:attrName>style.visibility</p:attrName>
                                        </p:attrNameLst>
                                      </p:cBhvr>
                                      <p:to>
                                        <p:strVal val="visible"/>
                                      </p:to>
                                    </p:set>
                                    <p:animEffect transition="in" filter="blinds(horizontal)">
                                      <p:cBhvr>
                                        <p:cTn id="84" dur="500"/>
                                        <p:tgtEl>
                                          <p:spTgt spid="36"/>
                                        </p:tgtEl>
                                      </p:cBhvr>
                                    </p:animEffect>
                                  </p:childTnLst>
                                </p:cTn>
                              </p:par>
                            </p:childTnLst>
                          </p:cTn>
                        </p:par>
                        <p:par>
                          <p:cTn id="85" fill="hold" nodeType="afterGroup">
                            <p:stCondLst>
                              <p:cond delay="5500"/>
                            </p:stCondLst>
                            <p:childTnLst>
                              <p:par>
                                <p:cTn id="86" presetID="3" presetClass="entr" presetSubtype="10" fill="hold" nodeType="afterEffect">
                                  <p:stCondLst>
                                    <p:cond delay="0"/>
                                  </p:stCondLst>
                                  <p:childTnLst>
                                    <p:set>
                                      <p:cBhvr>
                                        <p:cTn id="87" dur="1" fill="hold">
                                          <p:stCondLst>
                                            <p:cond delay="0"/>
                                          </p:stCondLst>
                                        </p:cTn>
                                        <p:tgtEl>
                                          <p:spTgt spid="22"/>
                                        </p:tgtEl>
                                        <p:attrNameLst>
                                          <p:attrName>style.visibility</p:attrName>
                                        </p:attrNameLst>
                                      </p:cBhvr>
                                      <p:to>
                                        <p:strVal val="visible"/>
                                      </p:to>
                                    </p:set>
                                    <p:animEffect transition="in" filter="blinds(horizontal)">
                                      <p:cBhvr>
                                        <p:cTn id="88" dur="500"/>
                                        <p:tgtEl>
                                          <p:spTgt spid="22"/>
                                        </p:tgtEl>
                                      </p:cBhvr>
                                    </p:animEffect>
                                  </p:childTnLst>
                                </p:cTn>
                              </p:par>
                            </p:childTnLst>
                          </p:cTn>
                        </p:par>
                        <p:par>
                          <p:cTn id="89" fill="hold" nodeType="afterGroup">
                            <p:stCondLst>
                              <p:cond delay="6000"/>
                            </p:stCondLst>
                            <p:childTnLst>
                              <p:par>
                                <p:cTn id="90" presetID="3" presetClass="entr" presetSubtype="10" fill="hold" grpId="0" nodeType="afterEffect">
                                  <p:stCondLst>
                                    <p:cond delay="0"/>
                                  </p:stCondLst>
                                  <p:childTnLst>
                                    <p:set>
                                      <p:cBhvr>
                                        <p:cTn id="91" dur="1" fill="hold">
                                          <p:stCondLst>
                                            <p:cond delay="0"/>
                                          </p:stCondLst>
                                        </p:cTn>
                                        <p:tgtEl>
                                          <p:spTgt spid="35"/>
                                        </p:tgtEl>
                                        <p:attrNameLst>
                                          <p:attrName>style.visibility</p:attrName>
                                        </p:attrNameLst>
                                      </p:cBhvr>
                                      <p:to>
                                        <p:strVal val="visible"/>
                                      </p:to>
                                    </p:set>
                                    <p:animEffect transition="in" filter="blinds(horizontal)">
                                      <p:cBhvr>
                                        <p:cTn id="92" dur="500"/>
                                        <p:tgtEl>
                                          <p:spTgt spid="35"/>
                                        </p:tgtEl>
                                      </p:cBhvr>
                                    </p:animEffect>
                                  </p:childTnLst>
                                </p:cTn>
                              </p:par>
                            </p:childTnLst>
                          </p:cTn>
                        </p:par>
                        <p:par>
                          <p:cTn id="93" fill="hold" nodeType="afterGroup">
                            <p:stCondLst>
                              <p:cond delay="6500"/>
                            </p:stCondLst>
                            <p:childTnLst>
                              <p:par>
                                <p:cTn id="94" presetID="3" presetClass="entr" presetSubtype="10" fill="hold" nodeType="afterEffect">
                                  <p:stCondLst>
                                    <p:cond delay="0"/>
                                  </p:stCondLst>
                                  <p:childTnLst>
                                    <p:set>
                                      <p:cBhvr>
                                        <p:cTn id="95" dur="1" fill="hold">
                                          <p:stCondLst>
                                            <p:cond delay="0"/>
                                          </p:stCondLst>
                                        </p:cTn>
                                        <p:tgtEl>
                                          <p:spTgt spid="21"/>
                                        </p:tgtEl>
                                        <p:attrNameLst>
                                          <p:attrName>style.visibility</p:attrName>
                                        </p:attrNameLst>
                                      </p:cBhvr>
                                      <p:to>
                                        <p:strVal val="visible"/>
                                      </p:to>
                                    </p:set>
                                    <p:animEffect transition="in" filter="blinds(horizontal)">
                                      <p:cBhvr>
                                        <p:cTn id="96" dur="500"/>
                                        <p:tgtEl>
                                          <p:spTgt spid="21"/>
                                        </p:tgtEl>
                                      </p:cBhvr>
                                    </p:animEffect>
                                  </p:childTnLst>
                                </p:cTn>
                              </p:par>
                            </p:childTnLst>
                          </p:cTn>
                        </p:par>
                        <p:par>
                          <p:cTn id="97" fill="hold" nodeType="afterGroup">
                            <p:stCondLst>
                              <p:cond delay="7000"/>
                            </p:stCondLst>
                            <p:childTnLst>
                              <p:par>
                                <p:cTn id="98" presetID="3" presetClass="entr" presetSubtype="10" fill="hold" grpId="0" nodeType="afterEffect">
                                  <p:stCondLst>
                                    <p:cond delay="0"/>
                                  </p:stCondLst>
                                  <p:childTnLst>
                                    <p:set>
                                      <p:cBhvr>
                                        <p:cTn id="99" dur="1" fill="hold">
                                          <p:stCondLst>
                                            <p:cond delay="0"/>
                                          </p:stCondLst>
                                        </p:cTn>
                                        <p:tgtEl>
                                          <p:spTgt spid="34"/>
                                        </p:tgtEl>
                                        <p:attrNameLst>
                                          <p:attrName>style.visibility</p:attrName>
                                        </p:attrNameLst>
                                      </p:cBhvr>
                                      <p:to>
                                        <p:strVal val="visible"/>
                                      </p:to>
                                    </p:set>
                                    <p:animEffect transition="in" filter="blinds(horizontal)">
                                      <p:cBhvr>
                                        <p:cTn id="100" dur="500"/>
                                        <p:tgtEl>
                                          <p:spTgt spid="34"/>
                                        </p:tgtEl>
                                      </p:cBhvr>
                                    </p:animEffect>
                                  </p:childTnLst>
                                </p:cTn>
                              </p:par>
                            </p:childTnLst>
                          </p:cTn>
                        </p:par>
                        <p:par>
                          <p:cTn id="101" fill="hold" nodeType="afterGroup">
                            <p:stCondLst>
                              <p:cond delay="7500"/>
                            </p:stCondLst>
                            <p:childTnLst>
                              <p:par>
                                <p:cTn id="102" presetID="3" presetClass="entr" presetSubtype="10" fill="hold" nodeType="afterEffect">
                                  <p:stCondLst>
                                    <p:cond delay="0"/>
                                  </p:stCondLst>
                                  <p:childTnLst>
                                    <p:set>
                                      <p:cBhvr>
                                        <p:cTn id="103" dur="1" fill="hold">
                                          <p:stCondLst>
                                            <p:cond delay="0"/>
                                          </p:stCondLst>
                                        </p:cTn>
                                        <p:tgtEl>
                                          <p:spTgt spid="20"/>
                                        </p:tgtEl>
                                        <p:attrNameLst>
                                          <p:attrName>style.visibility</p:attrName>
                                        </p:attrNameLst>
                                      </p:cBhvr>
                                      <p:to>
                                        <p:strVal val="visible"/>
                                      </p:to>
                                    </p:set>
                                    <p:animEffect transition="in" filter="blinds(horizontal)">
                                      <p:cBhvr>
                                        <p:cTn id="104" dur="500"/>
                                        <p:tgtEl>
                                          <p:spTgt spid="20"/>
                                        </p:tgtEl>
                                      </p:cBhvr>
                                    </p:animEffect>
                                  </p:childTnLst>
                                </p:cTn>
                              </p:par>
                            </p:childTnLst>
                          </p:cTn>
                        </p:par>
                        <p:par>
                          <p:cTn id="105" fill="hold" nodeType="afterGroup">
                            <p:stCondLst>
                              <p:cond delay="8000"/>
                            </p:stCondLst>
                            <p:childTnLst>
                              <p:par>
                                <p:cTn id="106" presetID="3" presetClass="entr" presetSubtype="10" fill="hold" grpId="0" nodeType="afterEffect">
                                  <p:stCondLst>
                                    <p:cond delay="0"/>
                                  </p:stCondLst>
                                  <p:childTnLst>
                                    <p:set>
                                      <p:cBhvr>
                                        <p:cTn id="107" dur="1" fill="hold">
                                          <p:stCondLst>
                                            <p:cond delay="0"/>
                                          </p:stCondLst>
                                        </p:cTn>
                                        <p:tgtEl>
                                          <p:spTgt spid="33"/>
                                        </p:tgtEl>
                                        <p:attrNameLst>
                                          <p:attrName>style.visibility</p:attrName>
                                        </p:attrNameLst>
                                      </p:cBhvr>
                                      <p:to>
                                        <p:strVal val="visible"/>
                                      </p:to>
                                    </p:set>
                                    <p:animEffect transition="in" filter="blinds(horizontal)">
                                      <p:cBhvr>
                                        <p:cTn id="108" dur="500"/>
                                        <p:tgtEl>
                                          <p:spTgt spid="33"/>
                                        </p:tgtEl>
                                      </p:cBhvr>
                                    </p:animEffect>
                                  </p:childTnLst>
                                </p:cTn>
                              </p:par>
                            </p:childTnLst>
                          </p:cTn>
                        </p:par>
                        <p:par>
                          <p:cTn id="109" fill="hold" nodeType="afterGroup">
                            <p:stCondLst>
                              <p:cond delay="8500"/>
                            </p:stCondLst>
                            <p:childTnLst>
                              <p:par>
                                <p:cTn id="110" presetID="3" presetClass="entr" presetSubtype="10" fill="hold" nodeType="afterEffect">
                                  <p:stCondLst>
                                    <p:cond delay="0"/>
                                  </p:stCondLst>
                                  <p:childTnLst>
                                    <p:set>
                                      <p:cBhvr>
                                        <p:cTn id="111" dur="1" fill="hold">
                                          <p:stCondLst>
                                            <p:cond delay="0"/>
                                          </p:stCondLst>
                                        </p:cTn>
                                        <p:tgtEl>
                                          <p:spTgt spid="19"/>
                                        </p:tgtEl>
                                        <p:attrNameLst>
                                          <p:attrName>style.visibility</p:attrName>
                                        </p:attrNameLst>
                                      </p:cBhvr>
                                      <p:to>
                                        <p:strVal val="visible"/>
                                      </p:to>
                                    </p:set>
                                    <p:animEffect transition="in" filter="blinds(horizontal)">
                                      <p:cBhvr>
                                        <p:cTn id="112" dur="500"/>
                                        <p:tgtEl>
                                          <p:spTgt spid="19"/>
                                        </p:tgtEl>
                                      </p:cBhvr>
                                    </p:animEffect>
                                  </p:childTnLst>
                                </p:cTn>
                              </p:par>
                            </p:childTnLst>
                          </p:cTn>
                        </p:par>
                        <p:par>
                          <p:cTn id="113" fill="hold" nodeType="afterGroup">
                            <p:stCondLst>
                              <p:cond delay="9000"/>
                            </p:stCondLst>
                            <p:childTnLst>
                              <p:par>
                                <p:cTn id="114" presetID="3" presetClass="entr" presetSubtype="10" fill="hold" grpId="0" nodeType="afterEffect">
                                  <p:stCondLst>
                                    <p:cond delay="0"/>
                                  </p:stCondLst>
                                  <p:childTnLst>
                                    <p:set>
                                      <p:cBhvr>
                                        <p:cTn id="115" dur="1" fill="hold">
                                          <p:stCondLst>
                                            <p:cond delay="0"/>
                                          </p:stCondLst>
                                        </p:cTn>
                                        <p:tgtEl>
                                          <p:spTgt spid="49"/>
                                        </p:tgtEl>
                                        <p:attrNameLst>
                                          <p:attrName>style.visibility</p:attrName>
                                        </p:attrNameLst>
                                      </p:cBhvr>
                                      <p:to>
                                        <p:strVal val="visible"/>
                                      </p:to>
                                    </p:set>
                                    <p:animEffect transition="in" filter="blinds(horizontal)">
                                      <p:cBhvr>
                                        <p:cTn id="116" dur="500"/>
                                        <p:tgtEl>
                                          <p:spTgt spid="49"/>
                                        </p:tgtEl>
                                      </p:cBhvr>
                                    </p:animEffect>
                                  </p:childTnLst>
                                </p:cTn>
                              </p:par>
                            </p:childTnLst>
                          </p:cTn>
                        </p:par>
                        <p:par>
                          <p:cTn id="117" fill="hold" nodeType="afterGroup">
                            <p:stCondLst>
                              <p:cond delay="9500"/>
                            </p:stCondLst>
                            <p:childTnLst>
                              <p:par>
                                <p:cTn id="118" presetID="3" presetClass="entr" presetSubtype="10" fill="hold" grpId="0" nodeType="afterEffect">
                                  <p:stCondLst>
                                    <p:cond delay="0"/>
                                  </p:stCondLst>
                                  <p:childTnLst>
                                    <p:set>
                                      <p:cBhvr>
                                        <p:cTn id="119" dur="1" fill="hold">
                                          <p:stCondLst>
                                            <p:cond delay="0"/>
                                          </p:stCondLst>
                                        </p:cTn>
                                        <p:tgtEl>
                                          <p:spTgt spid="32"/>
                                        </p:tgtEl>
                                        <p:attrNameLst>
                                          <p:attrName>style.visibility</p:attrName>
                                        </p:attrNameLst>
                                      </p:cBhvr>
                                      <p:to>
                                        <p:strVal val="visible"/>
                                      </p:to>
                                    </p:set>
                                    <p:animEffect transition="in" filter="blinds(horizontal)">
                                      <p:cBhvr>
                                        <p:cTn id="120" dur="500"/>
                                        <p:tgtEl>
                                          <p:spTgt spid="32"/>
                                        </p:tgtEl>
                                      </p:cBhvr>
                                    </p:animEffect>
                                  </p:childTnLst>
                                </p:cTn>
                              </p:par>
                            </p:childTnLst>
                          </p:cTn>
                        </p:par>
                        <p:par>
                          <p:cTn id="121" fill="hold" nodeType="afterGroup">
                            <p:stCondLst>
                              <p:cond delay="10000"/>
                            </p:stCondLst>
                            <p:childTnLst>
                              <p:par>
                                <p:cTn id="122" presetID="3" presetClass="entr" presetSubtype="10" fill="hold" nodeType="afterEffect">
                                  <p:stCondLst>
                                    <p:cond delay="0"/>
                                  </p:stCondLst>
                                  <p:childTnLst>
                                    <p:set>
                                      <p:cBhvr>
                                        <p:cTn id="123" dur="1" fill="hold">
                                          <p:stCondLst>
                                            <p:cond delay="0"/>
                                          </p:stCondLst>
                                        </p:cTn>
                                        <p:tgtEl>
                                          <p:spTgt spid="15"/>
                                        </p:tgtEl>
                                        <p:attrNameLst>
                                          <p:attrName>style.visibility</p:attrName>
                                        </p:attrNameLst>
                                      </p:cBhvr>
                                      <p:to>
                                        <p:strVal val="visible"/>
                                      </p:to>
                                    </p:set>
                                    <p:animEffect transition="in" filter="blinds(horizontal)">
                                      <p:cBhvr>
                                        <p:cTn id="124" dur="500"/>
                                        <p:tgtEl>
                                          <p:spTgt spid="15"/>
                                        </p:tgtEl>
                                      </p:cBhvr>
                                    </p:animEffect>
                                  </p:childTnLst>
                                </p:cTn>
                              </p:par>
                            </p:childTnLst>
                          </p:cTn>
                        </p:par>
                        <p:par>
                          <p:cTn id="125" fill="hold" nodeType="afterGroup">
                            <p:stCondLst>
                              <p:cond delay="10500"/>
                            </p:stCondLst>
                            <p:childTnLst>
                              <p:par>
                                <p:cTn id="126" presetID="3" presetClass="entr" presetSubtype="10" fill="hold" grpId="0" nodeType="afterEffect">
                                  <p:stCondLst>
                                    <p:cond delay="0"/>
                                  </p:stCondLst>
                                  <p:childTnLst>
                                    <p:set>
                                      <p:cBhvr>
                                        <p:cTn id="127" dur="1" fill="hold">
                                          <p:stCondLst>
                                            <p:cond delay="0"/>
                                          </p:stCondLst>
                                        </p:cTn>
                                        <p:tgtEl>
                                          <p:spTgt spid="48"/>
                                        </p:tgtEl>
                                        <p:attrNameLst>
                                          <p:attrName>style.visibility</p:attrName>
                                        </p:attrNameLst>
                                      </p:cBhvr>
                                      <p:to>
                                        <p:strVal val="visible"/>
                                      </p:to>
                                    </p:set>
                                    <p:animEffect transition="in" filter="blinds(horizontal)">
                                      <p:cBhvr>
                                        <p:cTn id="128" dur="500"/>
                                        <p:tgtEl>
                                          <p:spTgt spid="48"/>
                                        </p:tgtEl>
                                      </p:cBhvr>
                                    </p:animEffect>
                                  </p:childTnLst>
                                </p:cTn>
                              </p:par>
                            </p:childTnLst>
                          </p:cTn>
                        </p:par>
                      </p:childTnLst>
                    </p:cTn>
                  </p:par>
                  <p:par>
                    <p:cTn id="129" fill="hold" nodeType="clickPar">
                      <p:stCondLst>
                        <p:cond delay="indefinite"/>
                      </p:stCondLst>
                      <p:childTnLst>
                        <p:par>
                          <p:cTn id="130" fill="hold" nodeType="withGroup">
                            <p:stCondLst>
                              <p:cond delay="0"/>
                            </p:stCondLst>
                            <p:childTnLst>
                              <p:par>
                                <p:cTn id="131" presetID="3" presetClass="entr" presetSubtype="10" fill="hold" nodeType="clickEffect">
                                  <p:stCondLst>
                                    <p:cond delay="0"/>
                                  </p:stCondLst>
                                  <p:childTnLst>
                                    <p:set>
                                      <p:cBhvr>
                                        <p:cTn id="132" dur="1" fill="hold">
                                          <p:stCondLst>
                                            <p:cond delay="0"/>
                                          </p:stCondLst>
                                        </p:cTn>
                                        <p:tgtEl>
                                          <p:spTgt spid="2"/>
                                        </p:tgtEl>
                                        <p:attrNameLst>
                                          <p:attrName>style.visibility</p:attrName>
                                        </p:attrNameLst>
                                      </p:cBhvr>
                                      <p:to>
                                        <p:strVal val="visible"/>
                                      </p:to>
                                    </p:set>
                                    <p:animEffect transition="in" filter="blinds(horizontal)">
                                      <p:cBhvr>
                                        <p:cTn id="133" dur="1000"/>
                                        <p:tgtEl>
                                          <p:spTgt spid="2"/>
                                        </p:tgtEl>
                                      </p:cBhvr>
                                    </p:animEffect>
                                  </p:childTnLst>
                                </p:cTn>
                              </p:par>
                            </p:childTnLst>
                          </p:cTn>
                        </p:par>
                        <p:par>
                          <p:cTn id="134" fill="hold">
                            <p:stCondLst>
                              <p:cond delay="1000"/>
                            </p:stCondLst>
                            <p:childTnLst>
                              <p:par>
                                <p:cTn id="135" presetID="3" presetClass="entr" presetSubtype="10" fill="hold" grpId="0" nodeType="afterEffect">
                                  <p:stCondLst>
                                    <p:cond delay="0"/>
                                  </p:stCondLst>
                                  <p:childTnLst>
                                    <p:set>
                                      <p:cBhvr>
                                        <p:cTn id="136" dur="1" fill="hold">
                                          <p:stCondLst>
                                            <p:cond delay="0"/>
                                          </p:stCondLst>
                                        </p:cTn>
                                        <p:tgtEl>
                                          <p:spTgt spid="45"/>
                                        </p:tgtEl>
                                        <p:attrNameLst>
                                          <p:attrName>style.visibility</p:attrName>
                                        </p:attrNameLst>
                                      </p:cBhvr>
                                      <p:to>
                                        <p:strVal val="visible"/>
                                      </p:to>
                                    </p:set>
                                    <p:animEffect transition="in" filter="blinds(horizontal)">
                                      <p:cBhvr>
                                        <p:cTn id="137" dur="500"/>
                                        <p:tgtEl>
                                          <p:spTgt spid="45"/>
                                        </p:tgtEl>
                                      </p:cBhvr>
                                    </p:animEffect>
                                  </p:childTnLst>
                                </p:cTn>
                              </p:par>
                            </p:childTnLst>
                          </p:cTn>
                        </p:par>
                        <p:par>
                          <p:cTn id="138" fill="hold">
                            <p:stCondLst>
                              <p:cond delay="1500"/>
                            </p:stCondLst>
                            <p:childTnLst>
                              <p:par>
                                <p:cTn id="139" presetID="3" presetClass="entr" presetSubtype="10" fill="hold" grpId="0" nodeType="afterEffect">
                                  <p:stCondLst>
                                    <p:cond delay="0"/>
                                  </p:stCondLst>
                                  <p:childTnLst>
                                    <p:set>
                                      <p:cBhvr>
                                        <p:cTn id="140" dur="1" fill="hold">
                                          <p:stCondLst>
                                            <p:cond delay="0"/>
                                          </p:stCondLst>
                                        </p:cTn>
                                        <p:tgtEl>
                                          <p:spTgt spid="44"/>
                                        </p:tgtEl>
                                        <p:attrNameLst>
                                          <p:attrName>style.visibility</p:attrName>
                                        </p:attrNameLst>
                                      </p:cBhvr>
                                      <p:to>
                                        <p:strVal val="visible"/>
                                      </p:to>
                                    </p:set>
                                    <p:animEffect transition="in" filter="blinds(horizontal)">
                                      <p:cBhvr>
                                        <p:cTn id="141" dur="500"/>
                                        <p:tgtEl>
                                          <p:spTgt spid="44"/>
                                        </p:tgtEl>
                                      </p:cBhvr>
                                    </p:animEffect>
                                  </p:childTnLst>
                                </p:cTn>
                              </p:par>
                            </p:childTnLst>
                          </p:cTn>
                        </p:par>
                        <p:par>
                          <p:cTn id="142" fill="hold">
                            <p:stCondLst>
                              <p:cond delay="2000"/>
                            </p:stCondLst>
                            <p:childTnLst>
                              <p:par>
                                <p:cTn id="143" presetID="3" presetClass="entr" presetSubtype="10" fill="hold" grpId="0" nodeType="afterEffect">
                                  <p:stCondLst>
                                    <p:cond delay="0"/>
                                  </p:stCondLst>
                                  <p:childTnLst>
                                    <p:set>
                                      <p:cBhvr>
                                        <p:cTn id="144" dur="1" fill="hold">
                                          <p:stCondLst>
                                            <p:cond delay="0"/>
                                          </p:stCondLst>
                                        </p:cTn>
                                        <p:tgtEl>
                                          <p:spTgt spid="47"/>
                                        </p:tgtEl>
                                        <p:attrNameLst>
                                          <p:attrName>style.visibility</p:attrName>
                                        </p:attrNameLst>
                                      </p:cBhvr>
                                      <p:to>
                                        <p:strVal val="visible"/>
                                      </p:to>
                                    </p:set>
                                    <p:animEffect transition="in" filter="blinds(horizontal)">
                                      <p:cBhvr>
                                        <p:cTn id="145" dur="500"/>
                                        <p:tgtEl>
                                          <p:spTgt spid="47"/>
                                        </p:tgtEl>
                                      </p:cBhvr>
                                    </p:animEffect>
                                  </p:childTnLst>
                                </p:cTn>
                              </p:par>
                            </p:childTnLst>
                          </p:cTn>
                        </p:par>
                        <p:par>
                          <p:cTn id="146" fill="hold">
                            <p:stCondLst>
                              <p:cond delay="2500"/>
                            </p:stCondLst>
                            <p:childTnLst>
                              <p:par>
                                <p:cTn id="147" presetID="3" presetClass="entr" presetSubtype="10" fill="hold" grpId="0" nodeType="afterEffect">
                                  <p:stCondLst>
                                    <p:cond delay="0"/>
                                  </p:stCondLst>
                                  <p:childTnLst>
                                    <p:set>
                                      <p:cBhvr>
                                        <p:cTn id="148" dur="1" fill="hold">
                                          <p:stCondLst>
                                            <p:cond delay="0"/>
                                          </p:stCondLst>
                                        </p:cTn>
                                        <p:tgtEl>
                                          <p:spTgt spid="46"/>
                                        </p:tgtEl>
                                        <p:attrNameLst>
                                          <p:attrName>style.visibility</p:attrName>
                                        </p:attrNameLst>
                                      </p:cBhvr>
                                      <p:to>
                                        <p:strVal val="visible"/>
                                      </p:to>
                                    </p:set>
                                    <p:animEffect transition="in" filter="blinds(horizontal)">
                                      <p:cBhvr>
                                        <p:cTn id="149" dur="500"/>
                                        <p:tgtEl>
                                          <p:spTgt spid="46"/>
                                        </p:tgtEl>
                                      </p:cBhvr>
                                    </p:animEffect>
                                  </p:childTnLst>
                                </p:cTn>
                              </p:par>
                            </p:childTnLst>
                          </p:cTn>
                        </p:par>
                        <p:par>
                          <p:cTn id="150" fill="hold">
                            <p:stCondLst>
                              <p:cond delay="3000"/>
                            </p:stCondLst>
                            <p:childTnLst>
                              <p:par>
                                <p:cTn id="151" presetID="3" presetClass="entr" presetSubtype="10" fill="hold" grpId="0" nodeType="afterEffect">
                                  <p:stCondLst>
                                    <p:cond delay="0"/>
                                  </p:stCondLst>
                                  <p:childTnLst>
                                    <p:set>
                                      <p:cBhvr>
                                        <p:cTn id="152" dur="1" fill="hold">
                                          <p:stCondLst>
                                            <p:cond delay="0"/>
                                          </p:stCondLst>
                                        </p:cTn>
                                        <p:tgtEl>
                                          <p:spTgt spid="59"/>
                                        </p:tgtEl>
                                        <p:attrNameLst>
                                          <p:attrName>style.visibility</p:attrName>
                                        </p:attrNameLst>
                                      </p:cBhvr>
                                      <p:to>
                                        <p:strVal val="visible"/>
                                      </p:to>
                                    </p:set>
                                    <p:animEffect transition="in" filter="blinds(horizontal)">
                                      <p:cBhvr>
                                        <p:cTn id="153" dur="500"/>
                                        <p:tgtEl>
                                          <p:spTgt spid="59"/>
                                        </p:tgtEl>
                                      </p:cBhvr>
                                    </p:animEffect>
                                  </p:childTnLst>
                                </p:cTn>
                              </p:par>
                            </p:childTnLst>
                          </p:cTn>
                        </p:par>
                        <p:par>
                          <p:cTn id="154" fill="hold">
                            <p:stCondLst>
                              <p:cond delay="3500"/>
                            </p:stCondLst>
                            <p:childTnLst>
                              <p:par>
                                <p:cTn id="155" presetID="3" presetClass="entr" presetSubtype="10" fill="hold" grpId="0" nodeType="afterEffect">
                                  <p:stCondLst>
                                    <p:cond delay="0"/>
                                  </p:stCondLst>
                                  <p:childTnLst>
                                    <p:set>
                                      <p:cBhvr>
                                        <p:cTn id="156" dur="1" fill="hold">
                                          <p:stCondLst>
                                            <p:cond delay="0"/>
                                          </p:stCondLst>
                                        </p:cTn>
                                        <p:tgtEl>
                                          <p:spTgt spid="50"/>
                                        </p:tgtEl>
                                        <p:attrNameLst>
                                          <p:attrName>style.visibility</p:attrName>
                                        </p:attrNameLst>
                                      </p:cBhvr>
                                      <p:to>
                                        <p:strVal val="visible"/>
                                      </p:to>
                                    </p:set>
                                    <p:animEffect transition="in" filter="blinds(horizontal)">
                                      <p:cBhvr>
                                        <p:cTn id="157" dur="500"/>
                                        <p:tgtEl>
                                          <p:spTgt spid="50"/>
                                        </p:tgtEl>
                                      </p:cBhvr>
                                    </p:animEffect>
                                  </p:childTnLst>
                                </p:cTn>
                              </p:par>
                            </p:childTnLst>
                          </p:cTn>
                        </p:par>
                        <p:par>
                          <p:cTn id="158" fill="hold">
                            <p:stCondLst>
                              <p:cond delay="4000"/>
                            </p:stCondLst>
                            <p:childTnLst>
                              <p:par>
                                <p:cTn id="159" presetID="3" presetClass="entr" presetSubtype="10" fill="hold" grpId="0" nodeType="afterEffect">
                                  <p:stCondLst>
                                    <p:cond delay="0"/>
                                  </p:stCondLst>
                                  <p:childTnLst>
                                    <p:set>
                                      <p:cBhvr>
                                        <p:cTn id="160" dur="1" fill="hold">
                                          <p:stCondLst>
                                            <p:cond delay="0"/>
                                          </p:stCondLst>
                                        </p:cTn>
                                        <p:tgtEl>
                                          <p:spTgt spid="63"/>
                                        </p:tgtEl>
                                        <p:attrNameLst>
                                          <p:attrName>style.visibility</p:attrName>
                                        </p:attrNameLst>
                                      </p:cBhvr>
                                      <p:to>
                                        <p:strVal val="visible"/>
                                      </p:to>
                                    </p:set>
                                    <p:animEffect transition="in" filter="blinds(horizontal)">
                                      <p:cBhvr>
                                        <p:cTn id="161" dur="500"/>
                                        <p:tgtEl>
                                          <p:spTgt spid="63"/>
                                        </p:tgtEl>
                                      </p:cBhvr>
                                    </p:animEffect>
                                  </p:childTnLst>
                                </p:cTn>
                              </p:par>
                            </p:childTnLst>
                          </p:cTn>
                        </p:par>
                        <p:par>
                          <p:cTn id="162" fill="hold">
                            <p:stCondLst>
                              <p:cond delay="4500"/>
                            </p:stCondLst>
                            <p:childTnLst>
                              <p:par>
                                <p:cTn id="163" presetID="3" presetClass="entr" presetSubtype="10" fill="hold" grpId="0" nodeType="afterEffect">
                                  <p:stCondLst>
                                    <p:cond delay="0"/>
                                  </p:stCondLst>
                                  <p:childTnLst>
                                    <p:set>
                                      <p:cBhvr>
                                        <p:cTn id="164" dur="1" fill="hold">
                                          <p:stCondLst>
                                            <p:cond delay="0"/>
                                          </p:stCondLst>
                                        </p:cTn>
                                        <p:tgtEl>
                                          <p:spTgt spid="62"/>
                                        </p:tgtEl>
                                        <p:attrNameLst>
                                          <p:attrName>style.visibility</p:attrName>
                                        </p:attrNameLst>
                                      </p:cBhvr>
                                      <p:to>
                                        <p:strVal val="visible"/>
                                      </p:to>
                                    </p:set>
                                    <p:animEffect transition="in" filter="blinds(horizontal)">
                                      <p:cBhvr>
                                        <p:cTn id="165"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7" grpId="0" animBg="1"/>
      <p:bldP spid="32" grpId="0"/>
      <p:bldP spid="33" grpId="0"/>
      <p:bldP spid="34" grpId="0"/>
      <p:bldP spid="35" grpId="0"/>
      <p:bldP spid="36" grpId="0"/>
      <p:bldP spid="37" grpId="0"/>
      <p:bldP spid="38" grpId="0"/>
      <p:bldP spid="39" grpId="0"/>
      <p:bldP spid="40" grpId="0"/>
      <p:bldP spid="41" grpId="0"/>
      <p:bldP spid="42" grpId="0"/>
      <p:bldP spid="48" grpId="0"/>
      <p:bldP spid="49" grpId="0"/>
      <p:bldP spid="60" grpId="0"/>
      <p:bldP spid="61" grpId="0"/>
      <p:bldP spid="67" grpId="0" animBg="1"/>
      <p:bldP spid="44" grpId="0"/>
      <p:bldP spid="45" grpId="0"/>
      <p:bldP spid="46" grpId="0"/>
      <p:bldP spid="47" grpId="0"/>
      <p:bldP spid="50" grpId="0"/>
      <p:bldP spid="59" grpId="0"/>
      <p:bldP spid="62" grpId="0"/>
      <p:bldP spid="6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000251" y="214314"/>
            <a:ext cx="5570756" cy="1015663"/>
          </a:xfrm>
          <a:prstGeom prst="rect">
            <a:avLst/>
          </a:prstGeom>
          <a:noFill/>
        </p:spPr>
        <p:txBody>
          <a:bodyPr wrap="none">
            <a:spAutoFit/>
          </a:bodyPr>
          <a:lstStyle/>
          <a:p>
            <a:pPr algn="ctr" eaLnBrk="0" hangingPunct="0">
              <a:defRPr/>
            </a:pPr>
            <a:r>
              <a:rPr lang="zh-CN" altLang="en-US" sz="6000" dirty="0">
                <a:solidFill>
                  <a:srgbClr val="FF0000"/>
                </a:solidFill>
                <a:effectLst>
                  <a:outerShdw blurRad="38100" dist="38100" dir="2700000" algn="tl">
                    <a:srgbClr val="000000">
                      <a:alpha val="43137"/>
                    </a:srgbClr>
                  </a:outerShdw>
                </a:effectLst>
                <a:ea typeface="华文行楷" pitchFamily="2" charset="-122"/>
              </a:rPr>
              <a:t>金如意四大卖点</a:t>
            </a:r>
          </a:p>
        </p:txBody>
      </p:sp>
      <p:sp>
        <p:nvSpPr>
          <p:cNvPr id="3" name="矩形 2"/>
          <p:cNvSpPr/>
          <p:nvPr/>
        </p:nvSpPr>
        <p:spPr>
          <a:xfrm>
            <a:off x="1428728" y="1142991"/>
            <a:ext cx="6429421" cy="3785652"/>
          </a:xfrm>
          <a:prstGeom prst="rect">
            <a:avLst/>
          </a:prstGeom>
          <a:noFill/>
        </p:spPr>
        <p:txBody>
          <a:bodyPr>
            <a:spAutoFit/>
          </a:bodyPr>
          <a:lstStyle/>
          <a:p>
            <a:pPr algn="ctr" fontAlgn="auto">
              <a:spcBef>
                <a:spcPts val="0"/>
              </a:spcBef>
              <a:spcAft>
                <a:spcPts val="0"/>
              </a:spcAft>
              <a:defRPr/>
            </a:pPr>
            <a:r>
              <a:rPr lang="zh-CN" altLang="en-US" sz="60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华文隶书" pitchFamily="2" charset="-122"/>
                <a:ea typeface="华文隶书" pitchFamily="2" charset="-122"/>
              </a:rPr>
              <a:t>三金都增值</a:t>
            </a:r>
            <a:endParaRPr lang="en-US" altLang="zh-CN" sz="60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华文隶书" pitchFamily="2" charset="-122"/>
              <a:ea typeface="华文隶书" pitchFamily="2" charset="-122"/>
            </a:endParaRPr>
          </a:p>
          <a:p>
            <a:pPr algn="ctr" fontAlgn="auto">
              <a:spcBef>
                <a:spcPts val="0"/>
              </a:spcBef>
              <a:spcAft>
                <a:spcPts val="0"/>
              </a:spcAft>
              <a:defRPr/>
            </a:pPr>
            <a:r>
              <a:rPr lang="zh-CN" altLang="en-US" sz="60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华文隶书" pitchFamily="2" charset="-122"/>
                <a:ea typeface="华文隶书" pitchFamily="2" charset="-122"/>
              </a:rPr>
              <a:t>支取更灵活</a:t>
            </a:r>
            <a:endParaRPr lang="en-US" altLang="zh-CN" sz="60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华文隶书" pitchFamily="2" charset="-122"/>
              <a:ea typeface="华文隶书" pitchFamily="2" charset="-122"/>
            </a:endParaRPr>
          </a:p>
          <a:p>
            <a:pPr algn="ctr" fontAlgn="auto">
              <a:spcBef>
                <a:spcPts val="0"/>
              </a:spcBef>
              <a:spcAft>
                <a:spcPts val="0"/>
              </a:spcAft>
              <a:defRPr/>
            </a:pPr>
            <a:r>
              <a:rPr lang="zh-CN" altLang="en-US" sz="60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华文隶书" pitchFamily="2" charset="-122"/>
                <a:ea typeface="华文隶书" pitchFamily="2" charset="-122"/>
              </a:rPr>
              <a:t>长效高保障</a:t>
            </a:r>
            <a:endParaRPr lang="en-US" altLang="zh-CN" sz="60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华文隶书" pitchFamily="2" charset="-122"/>
              <a:ea typeface="华文隶书" pitchFamily="2" charset="-122"/>
            </a:endParaRPr>
          </a:p>
          <a:p>
            <a:pPr algn="ctr" fontAlgn="auto">
              <a:spcBef>
                <a:spcPts val="0"/>
              </a:spcBef>
              <a:spcAft>
                <a:spcPts val="0"/>
              </a:spcAft>
              <a:defRPr/>
            </a:pPr>
            <a:r>
              <a:rPr lang="zh-CN" altLang="en-US" sz="60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华文隶书" pitchFamily="2" charset="-122"/>
                <a:ea typeface="华文隶书" pitchFamily="2" charset="-122"/>
              </a:rPr>
              <a:t>一生都如意</a:t>
            </a:r>
            <a:endParaRPr lang="en-US" altLang="zh-CN" sz="60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华文隶书" pitchFamily="2" charset="-122"/>
              <a:ea typeface="华文隶书" pitchFamily="2" charset="-122"/>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8"/>
          <p:cNvSpPr txBox="1">
            <a:spLocks noChangeArrowheads="1"/>
          </p:cNvSpPr>
          <p:nvPr/>
        </p:nvSpPr>
        <p:spPr bwMode="auto">
          <a:xfrm>
            <a:off x="611188" y="2127250"/>
            <a:ext cx="504825" cy="1384995"/>
          </a:xfrm>
          <a:prstGeom prst="rect">
            <a:avLst/>
          </a:prstGeom>
          <a:solidFill>
            <a:srgbClr val="FFFF00"/>
          </a:solidFill>
          <a:ln w="9525">
            <a:noFill/>
            <a:miter lim="800000"/>
            <a:headEnd/>
            <a:tailEnd/>
          </a:ln>
          <a:effectLst>
            <a:prstShdw prst="shdw17" dist="17961" dir="2700000">
              <a:srgbClr val="999900">
                <a:alpha val="50000"/>
              </a:srgbClr>
            </a:prstShdw>
          </a:effectLst>
        </p:spPr>
        <p:txBody>
          <a:bodyPr>
            <a:spAutoFit/>
          </a:bodyPr>
          <a:lstStyle/>
          <a:p>
            <a:pPr>
              <a:spcBef>
                <a:spcPct val="50000"/>
              </a:spcBef>
              <a:buFont typeface="Arial" pitchFamily="34" charset="0"/>
              <a:buNone/>
            </a:pPr>
            <a:r>
              <a:rPr lang="zh-CN" altLang="en-US" sz="2800" b="1">
                <a:solidFill>
                  <a:srgbClr val="FF0000"/>
                </a:solidFill>
                <a:latin typeface="微软雅黑" pitchFamily="34" charset="-122"/>
                <a:ea typeface="微软雅黑" pitchFamily="34" charset="-122"/>
              </a:rPr>
              <a:t>金如意</a:t>
            </a:r>
          </a:p>
        </p:txBody>
      </p:sp>
      <p:sp>
        <p:nvSpPr>
          <p:cNvPr id="24579" name="Text Box 11"/>
          <p:cNvSpPr txBox="1">
            <a:spLocks noChangeArrowheads="1"/>
          </p:cNvSpPr>
          <p:nvPr/>
        </p:nvSpPr>
        <p:spPr bwMode="auto">
          <a:xfrm>
            <a:off x="2000251" y="1239839"/>
            <a:ext cx="1851024" cy="923330"/>
          </a:xfrm>
          <a:prstGeom prst="rect">
            <a:avLst/>
          </a:prstGeom>
          <a:solidFill>
            <a:srgbClr val="FFFF00"/>
          </a:solidFill>
          <a:ln w="9525">
            <a:noFill/>
            <a:miter lim="800000"/>
            <a:headEnd/>
            <a:tailEnd/>
          </a:ln>
          <a:effectLst>
            <a:prstShdw prst="shdw17" dist="17961" dir="2700000">
              <a:srgbClr val="999900">
                <a:alpha val="50000"/>
              </a:srgbClr>
            </a:prstShdw>
          </a:effectLst>
        </p:spPr>
        <p:txBody>
          <a:bodyPr>
            <a:spAutoFit/>
          </a:bodyPr>
          <a:lstStyle/>
          <a:p>
            <a:pPr algn="ctr">
              <a:spcBef>
                <a:spcPct val="50000"/>
              </a:spcBef>
              <a:buFont typeface="Arial" pitchFamily="34" charset="0"/>
              <a:buNone/>
            </a:pPr>
            <a:r>
              <a:rPr lang="zh-CN" altLang="en-US" sz="2400" b="1">
                <a:solidFill>
                  <a:srgbClr val="FF0000"/>
                </a:solidFill>
                <a:latin typeface="微软雅黑" pitchFamily="34" charset="-122"/>
                <a:ea typeface="微软雅黑" pitchFamily="34" charset="-122"/>
              </a:rPr>
              <a:t>生存金</a:t>
            </a:r>
            <a:endParaRPr lang="en-US" altLang="zh-CN" sz="2000" b="1">
              <a:solidFill>
                <a:srgbClr val="FF0000"/>
              </a:solidFill>
              <a:latin typeface="微软雅黑" pitchFamily="34" charset="-122"/>
              <a:ea typeface="微软雅黑" pitchFamily="34" charset="-122"/>
            </a:endParaRPr>
          </a:p>
          <a:p>
            <a:pPr algn="ctr">
              <a:spcBef>
                <a:spcPct val="50000"/>
              </a:spcBef>
              <a:buFont typeface="Arial" pitchFamily="34" charset="0"/>
              <a:buNone/>
            </a:pPr>
            <a:r>
              <a:rPr lang="en-US" altLang="zh-CN" sz="1200" b="1">
                <a:solidFill>
                  <a:srgbClr val="FF0000"/>
                </a:solidFill>
                <a:latin typeface="微软雅黑" pitchFamily="34" charset="-122"/>
                <a:ea typeface="微软雅黑" pitchFamily="34" charset="-122"/>
              </a:rPr>
              <a:t>59</a:t>
            </a:r>
            <a:r>
              <a:rPr lang="zh-CN" altLang="en-US" sz="1200" b="1">
                <a:solidFill>
                  <a:srgbClr val="FF0000"/>
                </a:solidFill>
                <a:latin typeface="微软雅黑" pitchFamily="34" charset="-122"/>
                <a:ea typeface="微软雅黑" pitchFamily="34" charset="-122"/>
              </a:rPr>
              <a:t>岁之前每年</a:t>
            </a:r>
            <a:r>
              <a:rPr lang="en-US" altLang="zh-CN" sz="1200" b="1">
                <a:solidFill>
                  <a:srgbClr val="FF0000"/>
                </a:solidFill>
                <a:latin typeface="微软雅黑" pitchFamily="34" charset="-122"/>
                <a:ea typeface="微软雅黑" pitchFamily="34" charset="-122"/>
              </a:rPr>
              <a:t>35240</a:t>
            </a:r>
            <a:r>
              <a:rPr lang="zh-CN" altLang="en-US" sz="1200" b="1">
                <a:solidFill>
                  <a:srgbClr val="FF0000"/>
                </a:solidFill>
                <a:latin typeface="微软雅黑" pitchFamily="34" charset="-122"/>
                <a:ea typeface="微软雅黑" pitchFamily="34" charset="-122"/>
              </a:rPr>
              <a:t>元；</a:t>
            </a:r>
            <a:r>
              <a:rPr lang="en-US" altLang="zh-CN" sz="1200" b="1">
                <a:solidFill>
                  <a:srgbClr val="FF0000"/>
                </a:solidFill>
                <a:latin typeface="微软雅黑" pitchFamily="34" charset="-122"/>
                <a:ea typeface="微软雅黑" pitchFamily="34" charset="-122"/>
              </a:rPr>
              <a:t>60</a:t>
            </a:r>
            <a:r>
              <a:rPr lang="zh-CN" altLang="en-US" sz="1200" b="1">
                <a:solidFill>
                  <a:srgbClr val="FF0000"/>
                </a:solidFill>
                <a:latin typeface="微软雅黑" pitchFamily="34" charset="-122"/>
                <a:ea typeface="微软雅黑" pitchFamily="34" charset="-122"/>
              </a:rPr>
              <a:t>至</a:t>
            </a:r>
            <a:r>
              <a:rPr lang="en-US" altLang="zh-CN" sz="1200" b="1">
                <a:solidFill>
                  <a:srgbClr val="FF0000"/>
                </a:solidFill>
                <a:latin typeface="微软雅黑" pitchFamily="34" charset="-122"/>
                <a:ea typeface="微软雅黑" pitchFamily="34" charset="-122"/>
              </a:rPr>
              <a:t>79</a:t>
            </a:r>
            <a:r>
              <a:rPr lang="zh-CN" altLang="en-US" sz="1200" b="1">
                <a:solidFill>
                  <a:srgbClr val="FF0000"/>
                </a:solidFill>
                <a:latin typeface="微软雅黑" pitchFamily="34" charset="-122"/>
                <a:ea typeface="微软雅黑" pitchFamily="34" charset="-122"/>
              </a:rPr>
              <a:t>岁每年</a:t>
            </a:r>
            <a:r>
              <a:rPr lang="en-US" altLang="zh-CN" sz="1200" b="1">
                <a:solidFill>
                  <a:srgbClr val="FF0000"/>
                </a:solidFill>
                <a:latin typeface="微软雅黑" pitchFamily="34" charset="-122"/>
                <a:ea typeface="微软雅黑" pitchFamily="34" charset="-122"/>
              </a:rPr>
              <a:t>7040</a:t>
            </a:r>
            <a:r>
              <a:rPr lang="zh-CN" altLang="en-US" sz="1200" b="1">
                <a:solidFill>
                  <a:srgbClr val="FF0000"/>
                </a:solidFill>
                <a:latin typeface="微软雅黑" pitchFamily="34" charset="-122"/>
                <a:ea typeface="微软雅黑" pitchFamily="34" charset="-122"/>
              </a:rPr>
              <a:t>元。</a:t>
            </a:r>
            <a:endParaRPr lang="en-US" altLang="zh-CN" sz="1400" b="1">
              <a:solidFill>
                <a:srgbClr val="FF0000"/>
              </a:solidFill>
              <a:latin typeface="微软雅黑" pitchFamily="34" charset="-122"/>
              <a:ea typeface="微软雅黑" pitchFamily="34" charset="-122"/>
            </a:endParaRPr>
          </a:p>
        </p:txBody>
      </p:sp>
      <p:sp>
        <p:nvSpPr>
          <p:cNvPr id="24580" name="Text Box 14"/>
          <p:cNvSpPr txBox="1">
            <a:spLocks noChangeArrowheads="1"/>
          </p:cNvSpPr>
          <p:nvPr/>
        </p:nvSpPr>
        <p:spPr bwMode="auto">
          <a:xfrm>
            <a:off x="2124075" y="2357438"/>
            <a:ext cx="1727200" cy="877163"/>
          </a:xfrm>
          <a:prstGeom prst="rect">
            <a:avLst/>
          </a:prstGeom>
          <a:solidFill>
            <a:srgbClr val="FFFF00"/>
          </a:solidFill>
          <a:ln w="9525">
            <a:noFill/>
            <a:miter lim="800000"/>
            <a:headEnd/>
            <a:tailEnd/>
          </a:ln>
          <a:effectLst>
            <a:prstShdw prst="shdw17" dist="17961" dir="2700000">
              <a:srgbClr val="999900">
                <a:alpha val="50000"/>
              </a:srgbClr>
            </a:prstShdw>
          </a:effectLst>
        </p:spPr>
        <p:txBody>
          <a:bodyPr>
            <a:spAutoFit/>
          </a:bodyPr>
          <a:lstStyle/>
          <a:p>
            <a:pPr algn="ctr">
              <a:spcBef>
                <a:spcPct val="50000"/>
              </a:spcBef>
              <a:buFont typeface="Arial" pitchFamily="34" charset="0"/>
              <a:buNone/>
            </a:pPr>
            <a:r>
              <a:rPr lang="zh-CN" altLang="en-US" sz="2400" b="1">
                <a:solidFill>
                  <a:srgbClr val="FF0000"/>
                </a:solidFill>
                <a:latin typeface="微软雅黑" pitchFamily="34" charset="-122"/>
                <a:ea typeface="微软雅黑" pitchFamily="34" charset="-122"/>
              </a:rPr>
              <a:t>满期金</a:t>
            </a:r>
            <a:endParaRPr lang="en-US" altLang="zh-CN" sz="2400" b="1">
              <a:solidFill>
                <a:srgbClr val="FF0000"/>
              </a:solidFill>
              <a:latin typeface="微软雅黑" pitchFamily="34" charset="-122"/>
              <a:ea typeface="微软雅黑" pitchFamily="34" charset="-122"/>
            </a:endParaRPr>
          </a:p>
          <a:p>
            <a:pPr algn="ctr">
              <a:spcBef>
                <a:spcPct val="50000"/>
              </a:spcBef>
              <a:buFont typeface="Arial" pitchFamily="34" charset="0"/>
              <a:buNone/>
            </a:pPr>
            <a:r>
              <a:rPr lang="en-US" altLang="zh-CN" b="1">
                <a:solidFill>
                  <a:srgbClr val="FF0000"/>
                </a:solidFill>
                <a:latin typeface="微软雅黑" pitchFamily="34" charset="-122"/>
                <a:ea typeface="微软雅黑" pitchFamily="34" charset="-122"/>
              </a:rPr>
              <a:t>25</a:t>
            </a:r>
            <a:r>
              <a:rPr lang="zh-CN" altLang="en-US" b="1">
                <a:solidFill>
                  <a:srgbClr val="FF0000"/>
                </a:solidFill>
                <a:latin typeface="微软雅黑" pitchFamily="34" charset="-122"/>
                <a:ea typeface="微软雅黑" pitchFamily="34" charset="-122"/>
              </a:rPr>
              <a:t>万保费。</a:t>
            </a:r>
            <a:endParaRPr lang="zh-CN" altLang="en-US" sz="1600" b="1">
              <a:solidFill>
                <a:srgbClr val="FF0000"/>
              </a:solidFill>
              <a:latin typeface="微软雅黑" pitchFamily="34" charset="-122"/>
              <a:ea typeface="微软雅黑" pitchFamily="34" charset="-122"/>
            </a:endParaRPr>
          </a:p>
        </p:txBody>
      </p:sp>
      <p:grpSp>
        <p:nvGrpSpPr>
          <p:cNvPr id="24581" name="Group 17"/>
          <p:cNvGrpSpPr>
            <a:grpSpLocks/>
          </p:cNvGrpSpPr>
          <p:nvPr/>
        </p:nvGrpSpPr>
        <p:grpSpPr bwMode="auto">
          <a:xfrm>
            <a:off x="1143002" y="1357314"/>
            <a:ext cx="817563" cy="2663825"/>
            <a:chOff x="1519" y="1364"/>
            <a:chExt cx="645" cy="2040"/>
          </a:xfrm>
        </p:grpSpPr>
        <p:sp>
          <p:nvSpPr>
            <p:cNvPr id="14" name="AutoShape 7"/>
            <p:cNvSpPr>
              <a:spLocks/>
            </p:cNvSpPr>
            <p:nvPr/>
          </p:nvSpPr>
          <p:spPr bwMode="auto">
            <a:xfrm>
              <a:off x="1519" y="1364"/>
              <a:ext cx="636" cy="2040"/>
            </a:xfrm>
            <a:prstGeom prst="leftBrace">
              <a:avLst>
                <a:gd name="adj1" fmla="val 26730"/>
                <a:gd name="adj2" fmla="val 50000"/>
              </a:avLst>
            </a:prstGeom>
            <a:noFill/>
            <a:ln w="9525">
              <a:solidFill>
                <a:schemeClr val="tx1"/>
              </a:solidFill>
              <a:round/>
              <a:headEnd/>
              <a:tailEnd/>
            </a:ln>
            <a:effectLst>
              <a:prstShdw prst="shdw17" dist="17961" dir="2700000">
                <a:schemeClr val="tx1">
                  <a:gamma/>
                  <a:shade val="60000"/>
                  <a:invGamma/>
                  <a:alpha val="50000"/>
                </a:schemeClr>
              </a:prstShdw>
            </a:effectLst>
          </p:spPr>
          <p:txBody>
            <a:bodyPr wrap="none" anchor="ctr"/>
            <a:lstStyle/>
            <a:p>
              <a:pPr>
                <a:spcBef>
                  <a:spcPct val="20000"/>
                </a:spcBef>
                <a:buFont typeface="Arial" charset="0"/>
                <a:buNone/>
                <a:defRPr/>
              </a:pPr>
              <a:endParaRPr lang="zh-CN" altLang="en-US" sz="3200" b="1">
                <a:solidFill>
                  <a:srgbClr val="C00000"/>
                </a:solidFill>
                <a:latin typeface="微软雅黑" pitchFamily="34" charset="-122"/>
                <a:ea typeface="微软雅黑" pitchFamily="34" charset="-122"/>
              </a:endParaRPr>
            </a:p>
          </p:txBody>
        </p:sp>
        <p:sp>
          <p:nvSpPr>
            <p:cNvPr id="15" name="Line 12"/>
            <p:cNvSpPr>
              <a:spLocks noChangeShapeType="1"/>
            </p:cNvSpPr>
            <p:nvPr/>
          </p:nvSpPr>
          <p:spPr bwMode="auto">
            <a:xfrm>
              <a:off x="1801" y="2403"/>
              <a:ext cx="363" cy="0"/>
            </a:xfrm>
            <a:prstGeom prst="line">
              <a:avLst/>
            </a:prstGeom>
            <a:noFill/>
            <a:ln w="9525">
              <a:solidFill>
                <a:schemeClr val="tx1"/>
              </a:solidFill>
              <a:round/>
              <a:headEnd/>
              <a:tailEnd/>
            </a:ln>
            <a:effectLst>
              <a:prstShdw prst="shdw17" dist="17961" dir="2700000">
                <a:schemeClr val="tx1">
                  <a:gamma/>
                  <a:shade val="60000"/>
                  <a:invGamma/>
                  <a:alpha val="50000"/>
                </a:schemeClr>
              </a:prstShdw>
            </a:effectLst>
          </p:spPr>
          <p:txBody>
            <a:bodyPr/>
            <a:lstStyle/>
            <a:p>
              <a:pPr>
                <a:spcBef>
                  <a:spcPct val="20000"/>
                </a:spcBef>
                <a:buFont typeface="Arial" charset="0"/>
                <a:buNone/>
                <a:defRPr/>
              </a:pPr>
              <a:endParaRPr lang="zh-CN" altLang="en-US" sz="3200" b="1">
                <a:solidFill>
                  <a:srgbClr val="C00000"/>
                </a:solidFill>
                <a:latin typeface="微软雅黑" pitchFamily="34" charset="-122"/>
                <a:ea typeface="微软雅黑" pitchFamily="34" charset="-122"/>
              </a:endParaRPr>
            </a:p>
          </p:txBody>
        </p:sp>
      </p:grpSp>
      <p:sp>
        <p:nvSpPr>
          <p:cNvPr id="24582" name="Text Box 16"/>
          <p:cNvSpPr txBox="1">
            <a:spLocks noChangeArrowheads="1"/>
          </p:cNvSpPr>
          <p:nvPr/>
        </p:nvSpPr>
        <p:spPr bwMode="auto">
          <a:xfrm>
            <a:off x="2124075" y="3500438"/>
            <a:ext cx="1727200" cy="784830"/>
          </a:xfrm>
          <a:prstGeom prst="rect">
            <a:avLst/>
          </a:prstGeom>
          <a:solidFill>
            <a:srgbClr val="FF0000"/>
          </a:solidFill>
          <a:ln w="9525">
            <a:noFill/>
            <a:miter lim="800000"/>
            <a:headEnd/>
            <a:tailEnd/>
          </a:ln>
          <a:effectLst>
            <a:prstShdw prst="shdw17" dist="17961" dir="2700000">
              <a:srgbClr val="999900">
                <a:alpha val="50000"/>
              </a:srgbClr>
            </a:prstShdw>
          </a:effectLst>
        </p:spPr>
        <p:txBody>
          <a:bodyPr>
            <a:spAutoFit/>
          </a:bodyPr>
          <a:lstStyle/>
          <a:p>
            <a:pPr algn="ctr">
              <a:spcBef>
                <a:spcPct val="50000"/>
              </a:spcBef>
              <a:buFont typeface="Arial" pitchFamily="34" charset="0"/>
              <a:buNone/>
            </a:pPr>
            <a:r>
              <a:rPr lang="zh-CN" altLang="en-US" sz="2400" b="1">
                <a:solidFill>
                  <a:srgbClr val="FFFF00"/>
                </a:solidFill>
                <a:latin typeface="微软雅黑" pitchFamily="34" charset="-122"/>
                <a:ea typeface="微软雅黑" pitchFamily="34" charset="-122"/>
              </a:rPr>
              <a:t>分红金</a:t>
            </a:r>
            <a:endParaRPr lang="en-US" altLang="zh-CN" sz="1200" b="1">
              <a:solidFill>
                <a:srgbClr val="FFFF00"/>
              </a:solidFill>
              <a:latin typeface="微软雅黑" pitchFamily="34" charset="-122"/>
              <a:ea typeface="微软雅黑" pitchFamily="34" charset="-122"/>
            </a:endParaRPr>
          </a:p>
          <a:p>
            <a:pPr algn="ctr">
              <a:spcBef>
                <a:spcPct val="50000"/>
              </a:spcBef>
              <a:buFont typeface="Arial" pitchFamily="34" charset="0"/>
              <a:buNone/>
            </a:pPr>
            <a:r>
              <a:rPr lang="zh-CN" altLang="en-US" sz="1400" b="1">
                <a:solidFill>
                  <a:srgbClr val="FFFF00"/>
                </a:solidFill>
                <a:latin typeface="微软雅黑" pitchFamily="34" charset="-122"/>
                <a:ea typeface="微软雅黑" pitchFamily="34" charset="-122"/>
              </a:rPr>
              <a:t>年年分红</a:t>
            </a:r>
          </a:p>
        </p:txBody>
      </p:sp>
      <p:sp>
        <p:nvSpPr>
          <p:cNvPr id="19" name="AutoShape 16"/>
          <p:cNvSpPr>
            <a:spLocks noChangeArrowheads="1"/>
          </p:cNvSpPr>
          <p:nvPr/>
        </p:nvSpPr>
        <p:spPr bwMode="auto">
          <a:xfrm rot="1078553">
            <a:off x="4262439" y="1471614"/>
            <a:ext cx="1906587" cy="606425"/>
          </a:xfrm>
          <a:prstGeom prst="rightArrow">
            <a:avLst>
              <a:gd name="adj1" fmla="val 50000"/>
              <a:gd name="adj2" fmla="val 47989"/>
            </a:avLst>
          </a:prstGeom>
          <a:solidFill>
            <a:srgbClr val="EE0000"/>
          </a:solidFill>
          <a:ln w="9525">
            <a:noFill/>
            <a:miter lim="800000"/>
            <a:headEnd/>
            <a:tailEnd/>
          </a:ln>
          <a:effectLst>
            <a:prstShdw prst="shdw17" dist="17961" dir="2700000">
              <a:srgbClr val="8F0000">
                <a:alpha val="50000"/>
              </a:srgbClr>
            </a:prstShdw>
          </a:effectLst>
        </p:spPr>
        <p:txBody>
          <a:bodyPr wrap="none" anchor="ctr"/>
          <a:lstStyle/>
          <a:p>
            <a:pPr algn="ctr">
              <a:spcBef>
                <a:spcPct val="20000"/>
              </a:spcBef>
              <a:buFont typeface="Arial" pitchFamily="34" charset="0"/>
              <a:buNone/>
            </a:pPr>
            <a:r>
              <a:rPr lang="zh-CN" altLang="en-US" sz="2800" b="1">
                <a:solidFill>
                  <a:srgbClr val="FFFF00"/>
                </a:solidFill>
                <a:latin typeface="微软雅黑" pitchFamily="34" charset="-122"/>
                <a:ea typeface="微软雅黑" pitchFamily="34" charset="-122"/>
              </a:rPr>
              <a:t>进入</a:t>
            </a:r>
          </a:p>
        </p:txBody>
      </p:sp>
      <p:sp>
        <p:nvSpPr>
          <p:cNvPr id="22" name="矩形 21"/>
          <p:cNvSpPr/>
          <p:nvPr/>
        </p:nvSpPr>
        <p:spPr>
          <a:xfrm>
            <a:off x="179389" y="4421188"/>
            <a:ext cx="8353426" cy="650875"/>
          </a:xfrm>
          <a:prstGeom prst="rect">
            <a:avLst/>
          </a:prstGeom>
          <a:solidFill>
            <a:srgbClr val="EB28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4400" b="1" dirty="0">
                <a:latin typeface="微软雅黑" pitchFamily="34" charset="-122"/>
                <a:ea typeface="微软雅黑" pitchFamily="34" charset="-122"/>
              </a:rPr>
              <a:t>为您开设一个全能金账户</a:t>
            </a:r>
          </a:p>
        </p:txBody>
      </p:sp>
      <p:sp>
        <p:nvSpPr>
          <p:cNvPr id="25" name="AutoShape 16"/>
          <p:cNvSpPr>
            <a:spLocks noChangeArrowheads="1"/>
          </p:cNvSpPr>
          <p:nvPr/>
        </p:nvSpPr>
        <p:spPr bwMode="auto">
          <a:xfrm>
            <a:off x="4146552" y="2428875"/>
            <a:ext cx="1906587" cy="608013"/>
          </a:xfrm>
          <a:prstGeom prst="rightArrow">
            <a:avLst>
              <a:gd name="adj1" fmla="val 50000"/>
              <a:gd name="adj2" fmla="val 47864"/>
            </a:avLst>
          </a:prstGeom>
          <a:solidFill>
            <a:srgbClr val="EE0000"/>
          </a:solidFill>
          <a:ln w="9525">
            <a:noFill/>
            <a:miter lim="800000"/>
            <a:headEnd/>
            <a:tailEnd/>
          </a:ln>
          <a:effectLst>
            <a:prstShdw prst="shdw17" dist="17961" dir="2700000">
              <a:srgbClr val="8F0000">
                <a:alpha val="50000"/>
              </a:srgbClr>
            </a:prstShdw>
          </a:effectLst>
        </p:spPr>
        <p:txBody>
          <a:bodyPr wrap="none" anchor="ctr"/>
          <a:lstStyle/>
          <a:p>
            <a:pPr algn="ctr">
              <a:spcBef>
                <a:spcPct val="20000"/>
              </a:spcBef>
              <a:buFont typeface="Arial" pitchFamily="34" charset="0"/>
              <a:buNone/>
            </a:pPr>
            <a:r>
              <a:rPr lang="zh-CN" altLang="en-US" sz="2800" b="1">
                <a:solidFill>
                  <a:srgbClr val="FFFF00"/>
                </a:solidFill>
                <a:latin typeface="微软雅黑" pitchFamily="34" charset="-122"/>
                <a:ea typeface="微软雅黑" pitchFamily="34" charset="-122"/>
              </a:rPr>
              <a:t>进入</a:t>
            </a:r>
          </a:p>
        </p:txBody>
      </p:sp>
      <p:sp>
        <p:nvSpPr>
          <p:cNvPr id="26" name="AutoShape 16"/>
          <p:cNvSpPr>
            <a:spLocks noChangeArrowheads="1"/>
          </p:cNvSpPr>
          <p:nvPr/>
        </p:nvSpPr>
        <p:spPr bwMode="auto">
          <a:xfrm rot="-636852">
            <a:off x="4191002" y="3313114"/>
            <a:ext cx="1906587" cy="606425"/>
          </a:xfrm>
          <a:prstGeom prst="rightArrow">
            <a:avLst>
              <a:gd name="adj1" fmla="val 50000"/>
              <a:gd name="adj2" fmla="val 47989"/>
            </a:avLst>
          </a:prstGeom>
          <a:solidFill>
            <a:srgbClr val="EE0000"/>
          </a:solidFill>
          <a:ln w="9525">
            <a:noFill/>
            <a:miter lim="800000"/>
            <a:headEnd/>
            <a:tailEnd/>
          </a:ln>
          <a:effectLst>
            <a:prstShdw prst="shdw17" dist="17961" dir="2700000">
              <a:srgbClr val="8F0000">
                <a:alpha val="50000"/>
              </a:srgbClr>
            </a:prstShdw>
          </a:effectLst>
        </p:spPr>
        <p:txBody>
          <a:bodyPr wrap="none" anchor="ctr"/>
          <a:lstStyle/>
          <a:p>
            <a:pPr algn="ctr">
              <a:spcBef>
                <a:spcPct val="20000"/>
              </a:spcBef>
              <a:buFont typeface="Arial" pitchFamily="34" charset="0"/>
              <a:buNone/>
            </a:pPr>
            <a:r>
              <a:rPr lang="zh-CN" altLang="en-US" sz="2800" b="1">
                <a:solidFill>
                  <a:srgbClr val="FFFF00"/>
                </a:solidFill>
                <a:latin typeface="微软雅黑" pitchFamily="34" charset="-122"/>
                <a:ea typeface="微软雅黑" pitchFamily="34" charset="-122"/>
              </a:rPr>
              <a:t>进入</a:t>
            </a:r>
          </a:p>
        </p:txBody>
      </p:sp>
      <p:sp>
        <p:nvSpPr>
          <p:cNvPr id="24587" name="Rectangle 7"/>
          <p:cNvSpPr>
            <a:spLocks noChangeArrowheads="1"/>
          </p:cNvSpPr>
          <p:nvPr/>
        </p:nvSpPr>
        <p:spPr bwMode="gray">
          <a:xfrm>
            <a:off x="152401" y="342901"/>
            <a:ext cx="7162800" cy="422275"/>
          </a:xfrm>
          <a:prstGeom prst="rect">
            <a:avLst/>
          </a:prstGeom>
          <a:noFill/>
          <a:ln w="9525">
            <a:noFill/>
            <a:miter lim="800000"/>
            <a:headEnd/>
            <a:tailEnd/>
          </a:ln>
        </p:spPr>
        <p:txBody>
          <a:bodyPr anchor="ctr"/>
          <a:lstStyle/>
          <a:p>
            <a:r>
              <a:rPr lang="zh-CN" altLang="en-US" sz="4000" b="1">
                <a:solidFill>
                  <a:srgbClr val="FF0000"/>
                </a:solidFill>
                <a:latin typeface="黑体" pitchFamily="2" charset="-122"/>
                <a:ea typeface="黑体" pitchFamily="2" charset="-122"/>
              </a:rPr>
              <a:t>卖点一：</a:t>
            </a:r>
            <a:r>
              <a:rPr lang="zh-CN" altLang="en-US" sz="4400">
                <a:solidFill>
                  <a:srgbClr val="FF0000"/>
                </a:solidFill>
                <a:latin typeface="华文琥珀" pitchFamily="2" charset="-122"/>
                <a:ea typeface="华文琥珀" pitchFamily="2" charset="-122"/>
              </a:rPr>
              <a:t>三金都增值</a:t>
            </a:r>
            <a:endParaRPr lang="zh-CN" altLang="en-US" sz="3600">
              <a:solidFill>
                <a:srgbClr val="FF0000"/>
              </a:solidFill>
              <a:latin typeface="华文琥珀" pitchFamily="2" charset="-122"/>
              <a:ea typeface="华文琥珀" pitchFamily="2" charset="-122"/>
            </a:endParaRPr>
          </a:p>
        </p:txBody>
      </p:sp>
      <p:pic>
        <p:nvPicPr>
          <p:cNvPr id="27" name="图片 26" descr="聚宝盆.jpg"/>
          <p:cNvPicPr>
            <a:picLocks noChangeAspect="1"/>
          </p:cNvPicPr>
          <p:nvPr/>
        </p:nvPicPr>
        <p:blipFill>
          <a:blip r:embed="rId3" cstate="email"/>
          <a:srcRect/>
          <a:stretch>
            <a:fillRect/>
          </a:stretch>
        </p:blipFill>
        <p:spPr>
          <a:xfrm>
            <a:off x="6215075" y="1285866"/>
            <a:ext cx="2518539" cy="2214578"/>
          </a:xfrm>
          <a:prstGeom prst="rect">
            <a:avLst/>
          </a:prstGeom>
          <a:ln>
            <a:noFill/>
          </a:ln>
          <a:effectLst>
            <a:softEdge rad="112500"/>
          </a:effectLst>
        </p:spPr>
      </p:pic>
      <p:sp>
        <p:nvSpPr>
          <p:cNvPr id="24589" name="Text Box 8"/>
          <p:cNvSpPr txBox="1">
            <a:spLocks noChangeArrowheads="1"/>
          </p:cNvSpPr>
          <p:nvPr/>
        </p:nvSpPr>
        <p:spPr bwMode="auto">
          <a:xfrm>
            <a:off x="6858000" y="2786063"/>
            <a:ext cx="1285875" cy="538931"/>
          </a:xfrm>
          <a:prstGeom prst="rect">
            <a:avLst/>
          </a:prstGeom>
          <a:solidFill>
            <a:srgbClr val="FFFF00"/>
          </a:solidFill>
          <a:ln w="76200">
            <a:solidFill>
              <a:srgbClr val="FF0000"/>
            </a:solidFill>
            <a:miter lim="800000"/>
            <a:headEnd/>
            <a:tailEnd/>
          </a:ln>
        </p:spPr>
        <p:txBody>
          <a:bodyPr>
            <a:spAutoFit/>
          </a:bodyPr>
          <a:lstStyle/>
          <a:p>
            <a:pPr algn="ctr">
              <a:spcBef>
                <a:spcPct val="50000"/>
              </a:spcBef>
            </a:pPr>
            <a:r>
              <a:rPr lang="zh-CN" altLang="en-US" sz="2800" b="1">
                <a:solidFill>
                  <a:srgbClr val="FF0000"/>
                </a:solidFill>
                <a:ea typeface="微软雅黑" pitchFamily="34" charset="-122"/>
              </a:rPr>
              <a:t>金账户</a:t>
            </a:r>
          </a:p>
        </p:txBody>
      </p:sp>
      <p:sp>
        <p:nvSpPr>
          <p:cNvPr id="24590" name="TextBox 13"/>
          <p:cNvSpPr txBox="1">
            <a:spLocks noChangeArrowheads="1"/>
          </p:cNvSpPr>
          <p:nvPr/>
        </p:nvSpPr>
        <p:spPr bwMode="auto">
          <a:xfrm>
            <a:off x="5616577" y="642938"/>
            <a:ext cx="3527425" cy="400050"/>
          </a:xfrm>
          <a:prstGeom prst="rect">
            <a:avLst/>
          </a:prstGeom>
          <a:noFill/>
          <a:ln w="9525">
            <a:noFill/>
            <a:miter lim="800000"/>
            <a:headEnd/>
            <a:tailEnd/>
          </a:ln>
        </p:spPr>
        <p:txBody>
          <a:bodyPr>
            <a:spAutoFit/>
          </a:bodyPr>
          <a:lstStyle/>
          <a:p>
            <a:r>
              <a:rPr lang="en-US" altLang="zh-CN" sz="2000" b="1">
                <a:latin typeface="黑体" pitchFamily="2" charset="-122"/>
                <a:ea typeface="黑体" pitchFamily="2" charset="-122"/>
              </a:rPr>
              <a:t>30</a:t>
            </a:r>
            <a:r>
              <a:rPr lang="zh-CN" altLang="en-US" sz="2000" b="1">
                <a:latin typeface="黑体" pitchFamily="2" charset="-122"/>
                <a:ea typeface="黑体" pitchFamily="2" charset="-122"/>
              </a:rPr>
              <a:t>岁男</a:t>
            </a:r>
            <a:r>
              <a:rPr lang="en-US" altLang="zh-CN" sz="2000" b="1">
                <a:latin typeface="黑体" pitchFamily="2" charset="-122"/>
                <a:ea typeface="黑体" pitchFamily="2" charset="-122"/>
              </a:rPr>
              <a:t>5</a:t>
            </a:r>
            <a:r>
              <a:rPr lang="zh-CN" altLang="en-US" sz="2000" b="1">
                <a:latin typeface="黑体" pitchFamily="2" charset="-122"/>
                <a:ea typeface="黑体" pitchFamily="2" charset="-122"/>
              </a:rPr>
              <a:t>年期年缴保费</a:t>
            </a:r>
            <a:r>
              <a:rPr lang="en-US" altLang="zh-CN" sz="2000" b="1">
                <a:latin typeface="黑体" pitchFamily="2" charset="-122"/>
                <a:ea typeface="黑体" pitchFamily="2" charset="-122"/>
              </a:rPr>
              <a:t>5</a:t>
            </a:r>
            <a:r>
              <a:rPr lang="zh-CN" altLang="en-US" sz="2000" b="1">
                <a:latin typeface="黑体" pitchFamily="2" charset="-122"/>
                <a:ea typeface="黑体" pitchFamily="2" charset="-122"/>
              </a:rPr>
              <a:t>万：</a:t>
            </a:r>
            <a:endParaRPr lang="en-US" altLang="zh-CN" sz="2000" b="1">
              <a:latin typeface="黑体" pitchFamily="2" charset="-122"/>
              <a:ea typeface="黑体" pitchFamily="2" charset="-122"/>
            </a:endParaRPr>
          </a:p>
        </p:txBody>
      </p:sp>
      <p:grpSp>
        <p:nvGrpSpPr>
          <p:cNvPr id="3" name="组合 11"/>
          <p:cNvGrpSpPr>
            <a:grpSpLocks/>
          </p:cNvGrpSpPr>
          <p:nvPr/>
        </p:nvGrpSpPr>
        <p:grpSpPr bwMode="auto">
          <a:xfrm>
            <a:off x="6500827" y="3500444"/>
            <a:ext cx="2143140" cy="857256"/>
            <a:chOff x="841003" y="1268761"/>
            <a:chExt cx="1856054" cy="814139"/>
          </a:xfrm>
          <a:solidFill>
            <a:srgbClr val="FFFF00"/>
          </a:solidFill>
        </p:grpSpPr>
        <p:sp>
          <p:nvSpPr>
            <p:cNvPr id="18" name="矩形标注 17"/>
            <p:cNvSpPr/>
            <p:nvPr/>
          </p:nvSpPr>
          <p:spPr>
            <a:xfrm>
              <a:off x="841003" y="1268761"/>
              <a:ext cx="1856054" cy="814139"/>
            </a:xfrm>
            <a:prstGeom prst="wedgeRectCallout">
              <a:avLst>
                <a:gd name="adj1" fmla="val 49832"/>
                <a:gd name="adj2" fmla="val -29394"/>
              </a:avLst>
            </a:prstGeom>
            <a:grpFill/>
            <a:ln>
              <a:solidFill>
                <a:srgbClr val="148BD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20" name="TextBox 3"/>
            <p:cNvSpPr txBox="1">
              <a:spLocks noChangeArrowheads="1"/>
            </p:cNvSpPr>
            <p:nvPr/>
          </p:nvSpPr>
          <p:spPr bwMode="auto">
            <a:xfrm>
              <a:off x="841003" y="1268761"/>
              <a:ext cx="1856054" cy="730741"/>
            </a:xfrm>
            <a:prstGeom prst="rect">
              <a:avLst/>
            </a:prstGeom>
            <a:grpFill/>
            <a:ln w="9525">
              <a:noFill/>
              <a:miter lim="800000"/>
              <a:headEnd/>
              <a:tailEnd/>
            </a:ln>
          </p:spPr>
          <p:txBody>
            <a:bodyPr>
              <a:spAutoFit/>
            </a:bodyPr>
            <a:lstStyle/>
            <a:p>
              <a:pPr algn="ctr">
                <a:defRPr/>
              </a:pPr>
              <a:r>
                <a:rPr lang="zh-CN" altLang="en-US" sz="2400" dirty="0">
                  <a:solidFill>
                    <a:srgbClr val="FF0000"/>
                  </a:solidFill>
                  <a:latin typeface="华文行楷" pitchFamily="2" charset="-122"/>
                  <a:ea typeface="华文行楷" pitchFamily="2" charset="-122"/>
                </a:rPr>
                <a:t>综合收益：</a:t>
              </a:r>
              <a:endParaRPr lang="en-US" altLang="zh-CN" sz="2400" dirty="0">
                <a:solidFill>
                  <a:srgbClr val="FF0000"/>
                </a:solidFill>
                <a:latin typeface="华文行楷" pitchFamily="2" charset="-122"/>
                <a:ea typeface="华文行楷" pitchFamily="2" charset="-122"/>
              </a:endParaRPr>
            </a:p>
            <a:p>
              <a:pPr algn="ctr">
                <a:defRPr/>
              </a:pPr>
              <a:r>
                <a:rPr lang="zh-CN" altLang="en-US" sz="2000" b="1" dirty="0">
                  <a:latin typeface="黑体" pitchFamily="2" charset="-122"/>
                  <a:ea typeface="黑体" pitchFamily="2" charset="-122"/>
                  <a:cs typeface="方正粗倩简体"/>
                </a:rPr>
                <a:t>（高中低）元</a:t>
              </a:r>
              <a:endParaRPr lang="en-US" altLang="zh-CN" sz="2800" b="1" dirty="0">
                <a:latin typeface="黑体" pitchFamily="2" charset="-122"/>
                <a:ea typeface="黑体" pitchFamily="2" charset="-122"/>
                <a:cs typeface="方正粗倩简体"/>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wipe(left)">
                                      <p:cBhvr>
                                        <p:cTn id="15" dur="500"/>
                                        <p:tgtEl>
                                          <p:spTgt spid="26"/>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22"/>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blinds(horizontal)">
                                      <p:cBhvr>
                                        <p:cTn id="24"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2" grpId="0" animBg="1"/>
      <p:bldP spid="25"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Group 65"/>
          <p:cNvGraphicFramePr>
            <a:graphicFrameLocks noGrp="1"/>
          </p:cNvGraphicFramePr>
          <p:nvPr/>
        </p:nvGraphicFramePr>
        <p:xfrm>
          <a:off x="428596" y="1071552"/>
          <a:ext cx="7858151" cy="2286015"/>
        </p:xfrm>
        <a:graphic>
          <a:graphicData uri="http://schemas.openxmlformats.org/drawingml/2006/table">
            <a:tbl>
              <a:tblPr/>
              <a:tblGrid>
                <a:gridCol w="899763"/>
                <a:gridCol w="992610"/>
                <a:gridCol w="994296"/>
                <a:gridCol w="994296"/>
                <a:gridCol w="994296"/>
                <a:gridCol w="994296"/>
                <a:gridCol w="1154526"/>
                <a:gridCol w="834068"/>
              </a:tblGrid>
              <a:tr h="993849">
                <a:tc>
                  <a:txBody>
                    <a:bodyPr/>
                    <a:lstStyle/>
                    <a:p>
                      <a:pPr marL="0" marR="0" lvl="0" indent="0" algn="ctr" defTabSz="914400" rtl="0" eaLnBrk="1" fontAlgn="t" latinLnBrk="0" hangingPunct="1">
                        <a:lnSpc>
                          <a:spcPct val="100000"/>
                        </a:lnSpc>
                        <a:spcBef>
                          <a:spcPct val="0"/>
                        </a:spcBef>
                        <a:spcAft>
                          <a:spcPct val="0"/>
                        </a:spcAft>
                        <a:buClr>
                          <a:srgbClr val="0000FF"/>
                        </a:buClr>
                        <a:buSzTx/>
                        <a:buFont typeface="Wingdings" pitchFamily="2" charset="2"/>
                        <a:buNone/>
                        <a:tabLst/>
                      </a:pPr>
                      <a:r>
                        <a:rPr kumimoji="0" lang="zh-CN" altLang="en-US" sz="1800" b="0" i="0" u="none" strike="noStrike" cap="none" normalizeH="0" baseline="0" dirty="0" smtClean="0">
                          <a:ln>
                            <a:noFill/>
                          </a:ln>
                          <a:solidFill>
                            <a:schemeClr val="tx1"/>
                          </a:solidFill>
                          <a:effectLst/>
                          <a:latin typeface="楷体_GB2312" pitchFamily="49" charset="-122"/>
                          <a:ea typeface="宋体" pitchFamily="2" charset="-122"/>
                        </a:rPr>
                        <a:t>保单年度 </a:t>
                      </a:r>
                    </a:p>
                  </a:txBody>
                  <a:tcPr marL="8859" marR="8859" marT="9527" marB="0" anchor="ctr" horzOverflow="overflow">
                    <a:lnL w="9525" cap="flat" cmpd="sng" algn="ctr">
                      <a:solidFill>
                        <a:srgbClr val="2F2F98"/>
                      </a:solidFill>
                      <a:prstDash val="solid"/>
                      <a:round/>
                      <a:headEnd type="none" w="med" len="med"/>
                      <a:tailEnd type="none" w="med" len="med"/>
                    </a:lnL>
                    <a:lnR>
                      <a:noFill/>
                    </a:lnR>
                    <a:lnT w="9525" cap="flat" cmpd="sng" algn="ctr">
                      <a:solidFill>
                        <a:srgbClr val="2F2F98"/>
                      </a:solidFill>
                      <a:prstDash val="solid"/>
                      <a:round/>
                      <a:headEnd type="none" w="med" len="med"/>
                      <a:tailEnd type="none" w="med" len="med"/>
                    </a:lnT>
                    <a:lnB w="9525" cap="flat" cmpd="sng" algn="ctr">
                      <a:solidFill>
                        <a:srgbClr val="2F2F98"/>
                      </a:solidFill>
                      <a:prstDash val="solid"/>
                      <a:round/>
                      <a:headEnd type="none" w="med" len="med"/>
                      <a:tailEnd type="none" w="med" len="med"/>
                    </a:lnB>
                    <a:lnTlToBr>
                      <a:noFill/>
                    </a:lnTlToBr>
                    <a:lnBlToTr>
                      <a:noFill/>
                    </a:lnBlToTr>
                    <a:gradFill rotWithShape="1">
                      <a:gsLst>
                        <a:gs pos="0">
                          <a:srgbClr val="83D3FF"/>
                        </a:gs>
                        <a:gs pos="50000">
                          <a:srgbClr val="B5E2FF"/>
                        </a:gs>
                        <a:gs pos="100000">
                          <a:srgbClr val="DBF0FF"/>
                        </a:gs>
                      </a:gsLst>
                      <a:path path="rect">
                        <a:fillToRect l="100000" t="100000"/>
                      </a:path>
                    </a:gradFill>
                  </a:tcPr>
                </a:tc>
                <a:tc>
                  <a:txBody>
                    <a:bodyPr/>
                    <a:lstStyle/>
                    <a:p>
                      <a:pPr marL="0" marR="0" lvl="0" indent="0" algn="ctr" defTabSz="914400" rtl="0" eaLnBrk="1" fontAlgn="t" latinLnBrk="0" hangingPunct="1">
                        <a:lnSpc>
                          <a:spcPct val="100000"/>
                        </a:lnSpc>
                        <a:spcBef>
                          <a:spcPct val="0"/>
                        </a:spcBef>
                        <a:spcAft>
                          <a:spcPct val="0"/>
                        </a:spcAft>
                        <a:buClr>
                          <a:srgbClr val="0000FF"/>
                        </a:buClr>
                        <a:buSzTx/>
                        <a:buFont typeface="Wingdings" pitchFamily="2" charset="2"/>
                        <a:buNone/>
                        <a:tabLst/>
                      </a:pPr>
                      <a:r>
                        <a:rPr kumimoji="0" lang="zh-CN" altLang="en-US" sz="1800" b="0" i="0" u="none" strike="noStrike" cap="none" normalizeH="0" baseline="0" dirty="0" smtClean="0">
                          <a:ln>
                            <a:noFill/>
                          </a:ln>
                          <a:solidFill>
                            <a:schemeClr val="tx1"/>
                          </a:solidFill>
                          <a:effectLst/>
                          <a:latin typeface="楷体_GB2312" pitchFamily="49" charset="-122"/>
                          <a:ea typeface="宋体" pitchFamily="2" charset="-122"/>
                        </a:rPr>
                        <a:t>分红累积生息</a:t>
                      </a:r>
                    </a:p>
                  </a:txBody>
                  <a:tcPr marL="8859" marR="8859" marT="9527" marB="0" anchor="ctr" horzOverflow="overflow">
                    <a:lnL>
                      <a:noFill/>
                    </a:lnL>
                    <a:lnR>
                      <a:noFill/>
                    </a:lnR>
                    <a:lnT w="9525" cap="flat" cmpd="sng" algn="ctr">
                      <a:solidFill>
                        <a:srgbClr val="2F2F98"/>
                      </a:solidFill>
                      <a:prstDash val="solid"/>
                      <a:round/>
                      <a:headEnd type="none" w="med" len="med"/>
                      <a:tailEnd type="none" w="med" len="med"/>
                    </a:lnT>
                    <a:lnB w="9525" cap="flat" cmpd="sng" algn="ctr">
                      <a:solidFill>
                        <a:srgbClr val="2F2F98"/>
                      </a:solidFill>
                      <a:prstDash val="solid"/>
                      <a:round/>
                      <a:headEnd type="none" w="med" len="med"/>
                      <a:tailEnd type="none" w="med" len="med"/>
                    </a:lnB>
                    <a:lnTlToBr>
                      <a:noFill/>
                    </a:lnTlToBr>
                    <a:lnBlToTr>
                      <a:noFill/>
                    </a:lnBlToTr>
                    <a:gradFill rotWithShape="1">
                      <a:gsLst>
                        <a:gs pos="0">
                          <a:srgbClr val="83D3FF"/>
                        </a:gs>
                        <a:gs pos="50000">
                          <a:srgbClr val="B5E2FF"/>
                        </a:gs>
                        <a:gs pos="100000">
                          <a:srgbClr val="DBF0FF"/>
                        </a:gs>
                      </a:gsLst>
                      <a:path path="rect">
                        <a:fillToRect l="100000" t="100000"/>
                      </a:path>
                    </a:gradFill>
                  </a:tcPr>
                </a:tc>
                <a:tc>
                  <a:txBody>
                    <a:bodyPr/>
                    <a:lstStyle/>
                    <a:p>
                      <a:pPr marL="0" marR="0" lvl="0" indent="0" algn="ctr" defTabSz="914400" rtl="0" eaLnBrk="1" fontAlgn="t" latinLnBrk="0" hangingPunct="1">
                        <a:lnSpc>
                          <a:spcPct val="100000"/>
                        </a:lnSpc>
                        <a:spcBef>
                          <a:spcPct val="0"/>
                        </a:spcBef>
                        <a:spcAft>
                          <a:spcPct val="0"/>
                        </a:spcAft>
                        <a:buClr>
                          <a:srgbClr val="0000FF"/>
                        </a:buClr>
                        <a:buSzTx/>
                        <a:buFont typeface="Wingdings" pitchFamily="2" charset="2"/>
                        <a:buNone/>
                        <a:tabLst/>
                      </a:pPr>
                      <a:r>
                        <a:rPr kumimoji="0" lang="zh-CN" altLang="en-US" sz="1800" b="0" i="0" u="none" strike="noStrike" cap="none" normalizeH="0" baseline="0" dirty="0" smtClean="0">
                          <a:ln>
                            <a:noFill/>
                          </a:ln>
                          <a:solidFill>
                            <a:schemeClr val="tx1"/>
                          </a:solidFill>
                          <a:effectLst/>
                          <a:latin typeface="楷体_GB2312" pitchFamily="49" charset="-122"/>
                          <a:ea typeface="宋体" pitchFamily="2" charset="-122"/>
                        </a:rPr>
                        <a:t>金账户</a:t>
                      </a:r>
                      <a:endParaRPr kumimoji="0" lang="en-US" altLang="zh-CN" sz="1800" b="0" i="0" u="none" strike="noStrike" cap="none" normalizeH="0" baseline="0" dirty="0" smtClean="0">
                        <a:ln>
                          <a:noFill/>
                        </a:ln>
                        <a:solidFill>
                          <a:schemeClr val="tx1"/>
                        </a:solidFill>
                        <a:effectLst/>
                        <a:latin typeface="楷体_GB2312" pitchFamily="49" charset="-122"/>
                        <a:ea typeface="宋体" pitchFamily="2" charset="-122"/>
                      </a:endParaRPr>
                    </a:p>
                    <a:p>
                      <a:pPr marL="0" marR="0" lvl="0" indent="0" algn="ctr" defTabSz="914400" rtl="0" eaLnBrk="1" fontAlgn="t" latinLnBrk="0" hangingPunct="1">
                        <a:lnSpc>
                          <a:spcPct val="100000"/>
                        </a:lnSpc>
                        <a:spcBef>
                          <a:spcPct val="0"/>
                        </a:spcBef>
                        <a:spcAft>
                          <a:spcPct val="0"/>
                        </a:spcAft>
                        <a:buClr>
                          <a:srgbClr val="0000FF"/>
                        </a:buClr>
                        <a:buSzTx/>
                        <a:buFont typeface="Wingdings" pitchFamily="2" charset="2"/>
                        <a:buNone/>
                        <a:tabLst/>
                      </a:pPr>
                      <a:r>
                        <a:rPr kumimoji="0" lang="zh-CN" altLang="en-US" sz="1800" b="0" i="0" u="none" strike="noStrike" cap="none" normalizeH="0" baseline="0" dirty="0" smtClean="0">
                          <a:ln>
                            <a:noFill/>
                          </a:ln>
                          <a:solidFill>
                            <a:schemeClr val="tx1"/>
                          </a:solidFill>
                          <a:effectLst/>
                          <a:latin typeface="楷体_GB2312" pitchFamily="49" charset="-122"/>
                          <a:ea typeface="宋体" pitchFamily="2" charset="-122"/>
                        </a:rPr>
                        <a:t>低等收益</a:t>
                      </a:r>
                    </a:p>
                  </a:txBody>
                  <a:tcPr marL="8859" marR="8859" marT="9527" marB="0" anchor="ctr" horzOverflow="overflow">
                    <a:lnL>
                      <a:noFill/>
                    </a:lnL>
                    <a:lnR>
                      <a:noFill/>
                    </a:lnR>
                    <a:lnT w="9525" cap="flat" cmpd="sng" algn="ctr">
                      <a:solidFill>
                        <a:srgbClr val="2F2F98"/>
                      </a:solidFill>
                      <a:prstDash val="solid"/>
                      <a:round/>
                      <a:headEnd type="none" w="med" len="med"/>
                      <a:tailEnd type="none" w="med" len="med"/>
                    </a:lnT>
                    <a:lnB w="9525" cap="flat" cmpd="sng" algn="ctr">
                      <a:solidFill>
                        <a:srgbClr val="2F2F98"/>
                      </a:solidFill>
                      <a:prstDash val="solid"/>
                      <a:round/>
                      <a:headEnd type="none" w="med" len="med"/>
                      <a:tailEnd type="none" w="med" len="med"/>
                    </a:lnB>
                    <a:lnTlToBr>
                      <a:noFill/>
                    </a:lnTlToBr>
                    <a:lnBlToTr>
                      <a:noFill/>
                    </a:lnBlToTr>
                    <a:gradFill rotWithShape="1">
                      <a:gsLst>
                        <a:gs pos="0">
                          <a:srgbClr val="83D3FF"/>
                        </a:gs>
                        <a:gs pos="50000">
                          <a:srgbClr val="B5E2FF"/>
                        </a:gs>
                        <a:gs pos="100000">
                          <a:srgbClr val="DBF0FF"/>
                        </a:gs>
                      </a:gsLst>
                      <a:path path="rect">
                        <a:fillToRect l="100000" t="100000"/>
                      </a:path>
                    </a:gradFill>
                  </a:tcPr>
                </a:tc>
                <a:tc>
                  <a:txBody>
                    <a:bodyPr/>
                    <a:lstStyle/>
                    <a:p>
                      <a:pPr marL="0" marR="0" lvl="0" indent="0" algn="ctr" defTabSz="914400" rtl="0" eaLnBrk="1" fontAlgn="t" latinLnBrk="0" hangingPunct="1">
                        <a:lnSpc>
                          <a:spcPct val="100000"/>
                        </a:lnSpc>
                        <a:spcBef>
                          <a:spcPct val="0"/>
                        </a:spcBef>
                        <a:spcAft>
                          <a:spcPct val="0"/>
                        </a:spcAft>
                        <a:buClr>
                          <a:srgbClr val="0000FF"/>
                        </a:buClr>
                        <a:buSzTx/>
                        <a:buFont typeface="Wingdings" pitchFamily="2" charset="2"/>
                        <a:buNone/>
                        <a:tabLst/>
                      </a:pPr>
                      <a:r>
                        <a:rPr kumimoji="0" lang="zh-CN" altLang="en-US" sz="1800" b="0" i="0" u="none" strike="noStrike" cap="none" normalizeH="0" baseline="0" dirty="0" smtClean="0">
                          <a:ln>
                            <a:noFill/>
                          </a:ln>
                          <a:solidFill>
                            <a:schemeClr val="tx1"/>
                          </a:solidFill>
                          <a:effectLst/>
                          <a:latin typeface="楷体_GB2312" pitchFamily="49" charset="-122"/>
                          <a:ea typeface="宋体" pitchFamily="2" charset="-122"/>
                        </a:rPr>
                        <a:t>增幅率</a:t>
                      </a:r>
                    </a:p>
                  </a:txBody>
                  <a:tcPr marL="8859" marR="8859" marT="9527" marB="0" anchor="ctr" horzOverflow="overflow">
                    <a:lnL>
                      <a:noFill/>
                    </a:lnL>
                    <a:lnR>
                      <a:noFill/>
                    </a:lnR>
                    <a:lnT w="9525" cap="flat" cmpd="sng" algn="ctr">
                      <a:solidFill>
                        <a:srgbClr val="2F2F98"/>
                      </a:solidFill>
                      <a:prstDash val="solid"/>
                      <a:round/>
                      <a:headEnd type="none" w="med" len="med"/>
                      <a:tailEnd type="none" w="med" len="med"/>
                    </a:lnT>
                    <a:lnB w="9525" cap="flat" cmpd="sng" algn="ctr">
                      <a:solidFill>
                        <a:srgbClr val="2F2F98"/>
                      </a:solidFill>
                      <a:prstDash val="solid"/>
                      <a:round/>
                      <a:headEnd type="none" w="med" len="med"/>
                      <a:tailEnd type="none" w="med" len="med"/>
                    </a:lnB>
                    <a:lnTlToBr>
                      <a:noFill/>
                    </a:lnTlToBr>
                    <a:lnBlToTr>
                      <a:noFill/>
                    </a:lnBlToTr>
                    <a:gradFill rotWithShape="1">
                      <a:gsLst>
                        <a:gs pos="0">
                          <a:srgbClr val="83D3FF"/>
                        </a:gs>
                        <a:gs pos="50000">
                          <a:srgbClr val="B5E2FF"/>
                        </a:gs>
                        <a:gs pos="100000">
                          <a:srgbClr val="DBF0FF"/>
                        </a:gs>
                      </a:gsLst>
                      <a:path path="rect">
                        <a:fillToRect l="100000" t="100000"/>
                      </a:path>
                    </a:gradFill>
                  </a:tcPr>
                </a:tc>
                <a:tc>
                  <a:txBody>
                    <a:bodyPr/>
                    <a:lstStyle/>
                    <a:p>
                      <a:pPr marL="0" marR="0" lvl="0" indent="0" algn="ctr" defTabSz="914400" rtl="0" eaLnBrk="1" fontAlgn="t" latinLnBrk="0" hangingPunct="1">
                        <a:lnSpc>
                          <a:spcPct val="100000"/>
                        </a:lnSpc>
                        <a:spcBef>
                          <a:spcPct val="0"/>
                        </a:spcBef>
                        <a:spcAft>
                          <a:spcPct val="0"/>
                        </a:spcAft>
                        <a:buClr>
                          <a:srgbClr val="0000FF"/>
                        </a:buClr>
                        <a:buSzTx/>
                        <a:buFont typeface="Wingdings" pitchFamily="2" charset="2"/>
                        <a:buNone/>
                        <a:tabLst/>
                      </a:pPr>
                      <a:r>
                        <a:rPr kumimoji="0" lang="zh-CN" altLang="en-US" sz="1800" b="0" i="0" u="none" strike="noStrike" cap="none" normalizeH="0" baseline="0" dirty="0" smtClean="0">
                          <a:ln>
                            <a:noFill/>
                          </a:ln>
                          <a:solidFill>
                            <a:schemeClr val="tx1"/>
                          </a:solidFill>
                          <a:effectLst/>
                          <a:latin typeface="楷体_GB2312" pitchFamily="49" charset="-122"/>
                          <a:ea typeface="宋体" pitchFamily="2" charset="-122"/>
                        </a:rPr>
                        <a:t>金账户</a:t>
                      </a:r>
                      <a:endParaRPr kumimoji="0" lang="en-US" altLang="zh-CN" sz="1800" b="0" i="0" u="none" strike="noStrike" cap="none" normalizeH="0" baseline="0" dirty="0" smtClean="0">
                        <a:ln>
                          <a:noFill/>
                        </a:ln>
                        <a:solidFill>
                          <a:schemeClr val="tx1"/>
                        </a:solidFill>
                        <a:effectLst/>
                        <a:latin typeface="楷体_GB2312" pitchFamily="49" charset="-122"/>
                        <a:ea typeface="宋体" pitchFamily="2" charset="-122"/>
                      </a:endParaRPr>
                    </a:p>
                    <a:p>
                      <a:pPr marL="0" marR="0" lvl="0" indent="0" algn="ctr" defTabSz="914400" rtl="0" eaLnBrk="1" fontAlgn="t" latinLnBrk="0" hangingPunct="1">
                        <a:lnSpc>
                          <a:spcPct val="100000"/>
                        </a:lnSpc>
                        <a:spcBef>
                          <a:spcPct val="0"/>
                        </a:spcBef>
                        <a:spcAft>
                          <a:spcPct val="0"/>
                        </a:spcAft>
                        <a:buClr>
                          <a:srgbClr val="0000FF"/>
                        </a:buClr>
                        <a:buSzTx/>
                        <a:buFont typeface="Wingdings" pitchFamily="2" charset="2"/>
                        <a:buNone/>
                        <a:tabLst/>
                      </a:pPr>
                      <a:r>
                        <a:rPr kumimoji="0" lang="zh-CN" altLang="en-US" sz="1800" b="0" i="0" u="none" strike="noStrike" cap="none" normalizeH="0" baseline="0" dirty="0" smtClean="0">
                          <a:ln>
                            <a:noFill/>
                          </a:ln>
                          <a:solidFill>
                            <a:schemeClr val="tx1"/>
                          </a:solidFill>
                          <a:effectLst/>
                          <a:latin typeface="楷体_GB2312" pitchFamily="49" charset="-122"/>
                          <a:ea typeface="宋体" pitchFamily="2" charset="-122"/>
                        </a:rPr>
                        <a:t>中等收益</a:t>
                      </a:r>
                    </a:p>
                  </a:txBody>
                  <a:tcPr marL="8859" marR="8859" marT="9527" marB="0" anchor="ctr" horzOverflow="overflow">
                    <a:lnL>
                      <a:noFill/>
                    </a:lnL>
                    <a:lnR>
                      <a:noFill/>
                    </a:lnR>
                    <a:lnT w="9525" cap="flat" cmpd="sng" algn="ctr">
                      <a:solidFill>
                        <a:srgbClr val="2F2F98"/>
                      </a:solidFill>
                      <a:prstDash val="solid"/>
                      <a:round/>
                      <a:headEnd type="none" w="med" len="med"/>
                      <a:tailEnd type="none" w="med" len="med"/>
                    </a:lnT>
                    <a:lnB w="9525" cap="flat" cmpd="sng" algn="ctr">
                      <a:solidFill>
                        <a:srgbClr val="2F2F98"/>
                      </a:solidFill>
                      <a:prstDash val="solid"/>
                      <a:round/>
                      <a:headEnd type="none" w="med" len="med"/>
                      <a:tailEnd type="none" w="med" len="med"/>
                    </a:lnB>
                    <a:lnTlToBr>
                      <a:noFill/>
                    </a:lnTlToBr>
                    <a:lnBlToTr>
                      <a:noFill/>
                    </a:lnBlToTr>
                    <a:gradFill rotWithShape="1">
                      <a:gsLst>
                        <a:gs pos="0">
                          <a:srgbClr val="83D3FF"/>
                        </a:gs>
                        <a:gs pos="50000">
                          <a:srgbClr val="B5E2FF"/>
                        </a:gs>
                        <a:gs pos="100000">
                          <a:srgbClr val="DBF0FF"/>
                        </a:gs>
                      </a:gsLst>
                      <a:path path="rect">
                        <a:fillToRect l="100000" t="100000"/>
                      </a:path>
                    </a:gradFill>
                  </a:tcPr>
                </a:tc>
                <a:tc>
                  <a:txBody>
                    <a:bodyPr/>
                    <a:lstStyle/>
                    <a:p>
                      <a:pPr marL="0" marR="0" lvl="0" indent="0" algn="ctr" defTabSz="914400" rtl="0" eaLnBrk="1" fontAlgn="t" latinLnBrk="0" hangingPunct="1">
                        <a:lnSpc>
                          <a:spcPct val="100000"/>
                        </a:lnSpc>
                        <a:spcBef>
                          <a:spcPct val="0"/>
                        </a:spcBef>
                        <a:spcAft>
                          <a:spcPct val="0"/>
                        </a:spcAft>
                        <a:buClr>
                          <a:srgbClr val="0000FF"/>
                        </a:buClr>
                        <a:buSzTx/>
                        <a:buFont typeface="Wingdings" pitchFamily="2" charset="2"/>
                        <a:buNone/>
                        <a:tabLst/>
                      </a:pPr>
                      <a:r>
                        <a:rPr kumimoji="0" lang="zh-CN" altLang="en-US" sz="1800" b="0" i="0" u="none" strike="noStrike" cap="none" normalizeH="0" baseline="0" dirty="0" smtClean="0">
                          <a:ln>
                            <a:noFill/>
                          </a:ln>
                          <a:solidFill>
                            <a:schemeClr val="tx1"/>
                          </a:solidFill>
                          <a:effectLst/>
                          <a:latin typeface="楷体_GB2312" pitchFamily="49" charset="-122"/>
                          <a:ea typeface="宋体" pitchFamily="2" charset="-122"/>
                        </a:rPr>
                        <a:t>增幅率</a:t>
                      </a:r>
                    </a:p>
                  </a:txBody>
                  <a:tcPr marL="8859" marR="8859" marT="9527" marB="0" anchor="ctr" horzOverflow="overflow">
                    <a:lnL>
                      <a:noFill/>
                    </a:lnL>
                    <a:lnR>
                      <a:noFill/>
                    </a:lnR>
                    <a:lnT w="9525" cap="flat" cmpd="sng" algn="ctr">
                      <a:solidFill>
                        <a:srgbClr val="2F2F98"/>
                      </a:solidFill>
                      <a:prstDash val="solid"/>
                      <a:round/>
                      <a:headEnd type="none" w="med" len="med"/>
                      <a:tailEnd type="none" w="med" len="med"/>
                    </a:lnT>
                    <a:lnB w="9525" cap="flat" cmpd="sng" algn="ctr">
                      <a:solidFill>
                        <a:srgbClr val="2F2F98"/>
                      </a:solidFill>
                      <a:prstDash val="solid"/>
                      <a:round/>
                      <a:headEnd type="none" w="med" len="med"/>
                      <a:tailEnd type="none" w="med" len="med"/>
                    </a:lnB>
                    <a:lnTlToBr>
                      <a:noFill/>
                    </a:lnTlToBr>
                    <a:lnBlToTr>
                      <a:noFill/>
                    </a:lnBlToTr>
                    <a:gradFill rotWithShape="1">
                      <a:gsLst>
                        <a:gs pos="0">
                          <a:srgbClr val="83D3FF"/>
                        </a:gs>
                        <a:gs pos="50000">
                          <a:srgbClr val="B5E2FF"/>
                        </a:gs>
                        <a:gs pos="100000">
                          <a:srgbClr val="DBF0FF"/>
                        </a:gs>
                      </a:gsLst>
                      <a:path path="rect">
                        <a:fillToRect l="100000" t="100000"/>
                      </a:path>
                    </a:gradFill>
                  </a:tcPr>
                </a:tc>
                <a:tc>
                  <a:txBody>
                    <a:bodyPr/>
                    <a:lstStyle/>
                    <a:p>
                      <a:pPr marL="0" marR="0" lvl="0" indent="0" algn="ctr" defTabSz="914400" rtl="0" eaLnBrk="1" fontAlgn="t" latinLnBrk="0" hangingPunct="1">
                        <a:lnSpc>
                          <a:spcPct val="100000"/>
                        </a:lnSpc>
                        <a:spcBef>
                          <a:spcPct val="0"/>
                        </a:spcBef>
                        <a:spcAft>
                          <a:spcPct val="0"/>
                        </a:spcAft>
                        <a:buClr>
                          <a:srgbClr val="0000FF"/>
                        </a:buClr>
                        <a:buSzTx/>
                        <a:buFont typeface="Wingdings" pitchFamily="2" charset="2"/>
                        <a:buNone/>
                        <a:tabLst/>
                      </a:pPr>
                      <a:r>
                        <a:rPr kumimoji="0" lang="zh-CN" altLang="en-US" sz="1800" b="0" i="0" u="none" strike="noStrike" cap="none" normalizeH="0" baseline="0" dirty="0" smtClean="0">
                          <a:ln>
                            <a:noFill/>
                          </a:ln>
                          <a:solidFill>
                            <a:schemeClr val="tx1"/>
                          </a:solidFill>
                          <a:effectLst/>
                          <a:latin typeface="楷体_GB2312" pitchFamily="49" charset="-122"/>
                          <a:ea typeface="宋体" pitchFamily="2" charset="-122"/>
                        </a:rPr>
                        <a:t>金账户</a:t>
                      </a:r>
                      <a:endParaRPr kumimoji="0" lang="en-US" altLang="zh-CN" sz="1800" b="0" i="0" u="none" strike="noStrike" cap="none" normalizeH="0" baseline="0" dirty="0" smtClean="0">
                        <a:ln>
                          <a:noFill/>
                        </a:ln>
                        <a:solidFill>
                          <a:schemeClr val="tx1"/>
                        </a:solidFill>
                        <a:effectLst/>
                        <a:latin typeface="楷体_GB2312" pitchFamily="49" charset="-122"/>
                        <a:ea typeface="宋体" pitchFamily="2" charset="-122"/>
                      </a:endParaRPr>
                    </a:p>
                    <a:p>
                      <a:pPr marL="0" marR="0" lvl="0" indent="0" algn="ctr" defTabSz="914400" rtl="0" eaLnBrk="1" fontAlgn="t" latinLnBrk="0" hangingPunct="1">
                        <a:lnSpc>
                          <a:spcPct val="100000"/>
                        </a:lnSpc>
                        <a:spcBef>
                          <a:spcPct val="0"/>
                        </a:spcBef>
                        <a:spcAft>
                          <a:spcPct val="0"/>
                        </a:spcAft>
                        <a:buClr>
                          <a:srgbClr val="0000FF"/>
                        </a:buClr>
                        <a:buSzTx/>
                        <a:buFont typeface="Wingdings" pitchFamily="2" charset="2"/>
                        <a:buNone/>
                        <a:tabLst/>
                      </a:pPr>
                      <a:r>
                        <a:rPr kumimoji="0" lang="zh-CN" altLang="en-US" sz="1800" b="0" i="0" u="none" strike="noStrike" cap="none" normalizeH="0" baseline="0" dirty="0" smtClean="0">
                          <a:ln>
                            <a:noFill/>
                          </a:ln>
                          <a:solidFill>
                            <a:schemeClr val="tx1"/>
                          </a:solidFill>
                          <a:effectLst/>
                          <a:latin typeface="楷体_GB2312" pitchFamily="49" charset="-122"/>
                          <a:ea typeface="宋体" pitchFamily="2" charset="-122"/>
                        </a:rPr>
                        <a:t>高等收益</a:t>
                      </a:r>
                    </a:p>
                  </a:txBody>
                  <a:tcPr marL="8859" marR="8859" marT="9527" marB="0" anchor="ctr" horzOverflow="overflow">
                    <a:lnL>
                      <a:noFill/>
                    </a:lnL>
                    <a:lnR>
                      <a:noFill/>
                    </a:lnR>
                    <a:lnT w="9525" cap="flat" cmpd="sng" algn="ctr">
                      <a:solidFill>
                        <a:srgbClr val="2F2F98"/>
                      </a:solidFill>
                      <a:prstDash val="solid"/>
                      <a:round/>
                      <a:headEnd type="none" w="med" len="med"/>
                      <a:tailEnd type="none" w="med" len="med"/>
                    </a:lnT>
                    <a:lnB w="9525" cap="flat" cmpd="sng" algn="ctr">
                      <a:solidFill>
                        <a:srgbClr val="2F2F98"/>
                      </a:solidFill>
                      <a:prstDash val="solid"/>
                      <a:round/>
                      <a:headEnd type="none" w="med" len="med"/>
                      <a:tailEnd type="none" w="med" len="med"/>
                    </a:lnB>
                    <a:lnTlToBr>
                      <a:noFill/>
                    </a:lnTlToBr>
                    <a:lnBlToTr>
                      <a:noFill/>
                    </a:lnBlToTr>
                    <a:gradFill rotWithShape="1">
                      <a:gsLst>
                        <a:gs pos="0">
                          <a:srgbClr val="83D3FF"/>
                        </a:gs>
                        <a:gs pos="50000">
                          <a:srgbClr val="B5E2FF"/>
                        </a:gs>
                        <a:gs pos="100000">
                          <a:srgbClr val="DBF0FF"/>
                        </a:gs>
                      </a:gsLst>
                      <a:path path="rect">
                        <a:fillToRect l="100000" t="100000"/>
                      </a:path>
                    </a:gradFill>
                  </a:tcPr>
                </a:tc>
                <a:tc>
                  <a:txBody>
                    <a:bodyPr/>
                    <a:lstStyle/>
                    <a:p>
                      <a:pPr marL="0" marR="0" lvl="0" indent="0" algn="ctr" defTabSz="914400" rtl="0" eaLnBrk="1" fontAlgn="t" latinLnBrk="0" hangingPunct="1">
                        <a:lnSpc>
                          <a:spcPct val="100000"/>
                        </a:lnSpc>
                        <a:spcBef>
                          <a:spcPct val="0"/>
                        </a:spcBef>
                        <a:spcAft>
                          <a:spcPct val="0"/>
                        </a:spcAft>
                        <a:buClr>
                          <a:srgbClr val="0000FF"/>
                        </a:buClr>
                        <a:buSzTx/>
                        <a:buFont typeface="Wingdings" pitchFamily="2" charset="2"/>
                        <a:buNone/>
                        <a:tabLst/>
                      </a:pPr>
                      <a:r>
                        <a:rPr kumimoji="0" lang="zh-CN" altLang="en-US" sz="1800" b="0" i="0" u="none" strike="noStrike" cap="none" normalizeH="0" baseline="0" dirty="0" smtClean="0">
                          <a:ln>
                            <a:noFill/>
                          </a:ln>
                          <a:solidFill>
                            <a:schemeClr val="tx1"/>
                          </a:solidFill>
                          <a:effectLst/>
                          <a:latin typeface="楷体_GB2312" pitchFamily="49" charset="-122"/>
                          <a:ea typeface="宋体" pitchFamily="2" charset="-122"/>
                        </a:rPr>
                        <a:t>增幅率</a:t>
                      </a:r>
                    </a:p>
                  </a:txBody>
                  <a:tcPr marL="8859" marR="8859" marT="9527" marB="0" anchor="ctr" horzOverflow="overflow">
                    <a:lnL>
                      <a:noFill/>
                    </a:lnL>
                    <a:lnR>
                      <a:noFill/>
                    </a:lnR>
                    <a:lnT w="9525" cap="flat" cmpd="sng" algn="ctr">
                      <a:solidFill>
                        <a:srgbClr val="2F2F98"/>
                      </a:solidFill>
                      <a:prstDash val="solid"/>
                      <a:round/>
                      <a:headEnd type="none" w="med" len="med"/>
                      <a:tailEnd type="none" w="med" len="med"/>
                    </a:lnT>
                    <a:lnB w="9525" cap="flat" cmpd="sng" algn="ctr">
                      <a:solidFill>
                        <a:srgbClr val="2F2F98"/>
                      </a:solidFill>
                      <a:prstDash val="solid"/>
                      <a:round/>
                      <a:headEnd type="none" w="med" len="med"/>
                      <a:tailEnd type="none" w="med" len="med"/>
                    </a:lnB>
                    <a:lnTlToBr>
                      <a:noFill/>
                    </a:lnTlToBr>
                    <a:lnBlToTr>
                      <a:noFill/>
                    </a:lnBlToTr>
                    <a:gradFill rotWithShape="1">
                      <a:gsLst>
                        <a:gs pos="0">
                          <a:srgbClr val="83D3FF"/>
                        </a:gs>
                        <a:gs pos="50000">
                          <a:srgbClr val="B5E2FF"/>
                        </a:gs>
                        <a:gs pos="100000">
                          <a:srgbClr val="DBF0FF"/>
                        </a:gs>
                      </a:gsLst>
                      <a:path path="rect">
                        <a:fillToRect l="100000" t="100000"/>
                      </a:path>
                    </a:gradFill>
                  </a:tcPr>
                </a:tc>
              </a:tr>
              <a:tr h="646083">
                <a:tc>
                  <a:txBody>
                    <a:bodyPr/>
                    <a:lstStyle/>
                    <a:p>
                      <a:pPr marL="0" marR="0" lvl="0" indent="0" algn="ctr" defTabSz="914400" rtl="0" eaLnBrk="1" fontAlgn="ctr" latinLnBrk="0" hangingPunct="1">
                        <a:lnSpc>
                          <a:spcPct val="100000"/>
                        </a:lnSpc>
                        <a:spcBef>
                          <a:spcPct val="0"/>
                        </a:spcBef>
                        <a:spcAft>
                          <a:spcPct val="0"/>
                        </a:spcAft>
                        <a:buClr>
                          <a:srgbClr val="0000FF"/>
                        </a:buClr>
                        <a:buSzTx/>
                        <a:buFont typeface="Wingdings" pitchFamily="2" charset="2"/>
                        <a:buNone/>
                        <a:tabLst/>
                      </a:pPr>
                      <a:r>
                        <a:rPr kumimoji="0" lang="en-US" altLang="zh-CN" sz="1800" b="0" i="0" u="none" strike="noStrike" cap="none" normalizeH="0" baseline="0" dirty="0" smtClean="0">
                          <a:ln>
                            <a:noFill/>
                          </a:ln>
                          <a:solidFill>
                            <a:srgbClr val="000000"/>
                          </a:solidFill>
                          <a:effectLst/>
                          <a:latin typeface="楷体_GB2312" pitchFamily="49" charset="-122"/>
                          <a:ea typeface="宋体" pitchFamily="2" charset="-122"/>
                        </a:rPr>
                        <a:t> 0</a:t>
                      </a:r>
                      <a:r>
                        <a:rPr kumimoji="0" lang="zh-CN" altLang="en-US" sz="1800" b="0" i="0" u="none" strike="noStrike" cap="none" normalizeH="0" baseline="0" dirty="0" smtClean="0">
                          <a:ln>
                            <a:noFill/>
                          </a:ln>
                          <a:solidFill>
                            <a:srgbClr val="000000"/>
                          </a:solidFill>
                          <a:effectLst/>
                          <a:latin typeface="楷体_GB2312" pitchFamily="49" charset="-122"/>
                          <a:ea typeface="宋体" pitchFamily="2" charset="-122"/>
                        </a:rPr>
                        <a:t>岁</a:t>
                      </a:r>
                      <a:endParaRPr kumimoji="0" lang="en-US" altLang="zh-CN" sz="1800" b="0" i="0" u="none" strike="noStrike" cap="none" normalizeH="0" baseline="0" dirty="0" smtClean="0">
                        <a:ln>
                          <a:noFill/>
                        </a:ln>
                        <a:solidFill>
                          <a:srgbClr val="000000"/>
                        </a:solidFill>
                        <a:effectLst/>
                        <a:latin typeface="楷体_GB2312" pitchFamily="49" charset="-122"/>
                        <a:ea typeface="宋体" pitchFamily="2" charset="-122"/>
                      </a:endParaRPr>
                    </a:p>
                  </a:txBody>
                  <a:tcPr marL="8859" marR="8859" marT="9527" marB="0" anchor="ctr" horzOverflow="overflow">
                    <a:lnL w="9525" cap="flat" cmpd="sng" algn="ctr">
                      <a:solidFill>
                        <a:srgbClr val="2F2F98"/>
                      </a:solidFill>
                      <a:prstDash val="solid"/>
                      <a:round/>
                      <a:headEnd type="none" w="med" len="med"/>
                      <a:tailEnd type="none" w="med" len="med"/>
                    </a:lnL>
                    <a:lnR>
                      <a:noFill/>
                    </a:lnR>
                    <a:lnT w="9525" cap="flat" cmpd="sng" algn="ctr">
                      <a:solidFill>
                        <a:srgbClr val="2F2F98"/>
                      </a:solidFill>
                      <a:prstDash val="solid"/>
                      <a:round/>
                      <a:headEnd type="none" w="med" len="med"/>
                      <a:tailEnd type="none" w="med" len="med"/>
                    </a:lnT>
                    <a:lnB w="9525" cap="flat" cmpd="sng" algn="ctr">
                      <a:solidFill>
                        <a:srgbClr val="2F2F98"/>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
                          <a:srgbClr val="0000FF"/>
                        </a:buClr>
                        <a:buSzTx/>
                        <a:buFont typeface="Wingdings" pitchFamily="2" charset="2"/>
                        <a:buNone/>
                        <a:tabLst/>
                      </a:pPr>
                      <a:r>
                        <a:rPr kumimoji="0" lang="en-US" altLang="zh-CN" sz="1800" b="1" i="0" u="none" strike="noStrike" cap="none" normalizeH="0" baseline="0" dirty="0" smtClean="0">
                          <a:ln>
                            <a:noFill/>
                          </a:ln>
                          <a:solidFill>
                            <a:schemeClr val="tx1"/>
                          </a:solidFill>
                          <a:effectLst/>
                          <a:latin typeface="楷体_GB2312" pitchFamily="49" charset="-122"/>
                          <a:ea typeface="宋体" pitchFamily="2" charset="-122"/>
                        </a:rPr>
                        <a:t>2674916</a:t>
                      </a:r>
                      <a:endParaRPr kumimoji="0" lang="en-US" altLang="zh-CN" sz="1800" b="0" i="0" u="none" strike="noStrike" cap="none" normalizeH="0" baseline="0" dirty="0" smtClean="0">
                        <a:ln>
                          <a:noFill/>
                        </a:ln>
                        <a:solidFill>
                          <a:srgbClr val="000000"/>
                        </a:solidFill>
                        <a:effectLst/>
                        <a:latin typeface="宋体" pitchFamily="2" charset="-122"/>
                        <a:ea typeface="宋体" pitchFamily="2" charset="-122"/>
                      </a:endParaRPr>
                    </a:p>
                  </a:txBody>
                  <a:tcPr marL="8859" marR="8859" marT="9527" marB="0" anchor="ctr" horzOverflow="overflow">
                    <a:lnL>
                      <a:noFill/>
                    </a:lnL>
                    <a:lnR>
                      <a:noFill/>
                    </a:lnR>
                    <a:lnT w="9525" cap="flat" cmpd="sng" algn="ctr">
                      <a:solidFill>
                        <a:srgbClr val="2F2F98"/>
                      </a:solidFill>
                      <a:prstDash val="solid"/>
                      <a:round/>
                      <a:headEnd type="none" w="med" len="med"/>
                      <a:tailEnd type="none" w="med" len="med"/>
                    </a:lnT>
                    <a:lnB w="9525" cap="flat" cmpd="sng" algn="ctr">
                      <a:solidFill>
                        <a:srgbClr val="2F2F98"/>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
                          <a:srgbClr val="0000FF"/>
                        </a:buClr>
                        <a:buSzTx/>
                        <a:buFont typeface="Wingdings" pitchFamily="2" charset="2"/>
                        <a:buNone/>
                        <a:tabLst/>
                      </a:pPr>
                      <a:endParaRPr kumimoji="0" lang="en-US" altLang="zh-CN" sz="1800" b="0" i="0" u="none" strike="noStrike" cap="none" normalizeH="0" baseline="0" dirty="0" smtClean="0">
                        <a:ln>
                          <a:noFill/>
                        </a:ln>
                        <a:solidFill>
                          <a:srgbClr val="000000"/>
                        </a:solidFill>
                        <a:effectLst/>
                        <a:latin typeface="宋体" pitchFamily="2" charset="-122"/>
                        <a:ea typeface="宋体" pitchFamily="2" charset="-122"/>
                      </a:endParaRPr>
                    </a:p>
                  </a:txBody>
                  <a:tcPr marL="8859" marR="8859" marT="9527" marB="0" anchor="ctr" horzOverflow="overflow">
                    <a:lnL>
                      <a:noFill/>
                    </a:lnL>
                    <a:lnR>
                      <a:noFill/>
                    </a:lnR>
                    <a:lnT w="9525" cap="flat" cmpd="sng" algn="ctr">
                      <a:solidFill>
                        <a:srgbClr val="2F2F98"/>
                      </a:solidFill>
                      <a:prstDash val="solid"/>
                      <a:round/>
                      <a:headEnd type="none" w="med" len="med"/>
                      <a:tailEnd type="none" w="med" len="med"/>
                    </a:lnT>
                    <a:lnB w="9525" cap="flat" cmpd="sng" algn="ctr">
                      <a:solidFill>
                        <a:srgbClr val="2F2F98"/>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
                          <a:srgbClr val="0000FF"/>
                        </a:buClr>
                        <a:buSzTx/>
                        <a:buFont typeface="Wingdings" pitchFamily="2" charset="2"/>
                        <a:buNone/>
                        <a:tabLst/>
                      </a:pPr>
                      <a:endParaRPr kumimoji="0" lang="en-US" altLang="zh-CN" sz="1800" b="0" i="0" u="none" strike="noStrike" cap="none" normalizeH="0" baseline="0" dirty="0" smtClean="0">
                        <a:ln>
                          <a:noFill/>
                        </a:ln>
                        <a:solidFill>
                          <a:srgbClr val="000000"/>
                        </a:solidFill>
                        <a:effectLst/>
                        <a:latin typeface="宋体" pitchFamily="2" charset="-122"/>
                        <a:ea typeface="宋体" pitchFamily="2" charset="-122"/>
                      </a:endParaRPr>
                    </a:p>
                  </a:txBody>
                  <a:tcPr marL="8859" marR="8859" marT="9527" marB="0" anchor="ctr" horzOverflow="overflow">
                    <a:lnL>
                      <a:noFill/>
                    </a:lnL>
                    <a:lnR>
                      <a:noFill/>
                    </a:lnR>
                    <a:lnT w="9525" cap="flat" cmpd="sng" algn="ctr">
                      <a:solidFill>
                        <a:srgbClr val="2F2F98"/>
                      </a:solidFill>
                      <a:prstDash val="solid"/>
                      <a:round/>
                      <a:headEnd type="none" w="med" len="med"/>
                      <a:tailEnd type="none" w="med" len="med"/>
                    </a:lnT>
                    <a:lnB w="9525" cap="flat" cmpd="sng" algn="ctr">
                      <a:solidFill>
                        <a:srgbClr val="2F2F98"/>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
                          <a:srgbClr val="0000FF"/>
                        </a:buClr>
                        <a:buSzTx/>
                        <a:buFont typeface="Wingdings" pitchFamily="2" charset="2"/>
                        <a:buNone/>
                        <a:tabLst/>
                      </a:pPr>
                      <a:r>
                        <a:rPr kumimoji="0" lang="en-US" altLang="zh-CN" sz="1800" b="1" i="0" u="none" strike="noStrike" cap="none" normalizeH="0" baseline="0" dirty="0" smtClean="0">
                          <a:ln>
                            <a:noFill/>
                          </a:ln>
                          <a:solidFill>
                            <a:schemeClr val="tx1"/>
                          </a:solidFill>
                          <a:effectLst/>
                          <a:latin typeface="楷体_GB2312" pitchFamily="49" charset="-122"/>
                          <a:ea typeface="宋体" pitchFamily="2" charset="-122"/>
                        </a:rPr>
                        <a:t>6420886 </a:t>
                      </a:r>
                      <a:endParaRPr kumimoji="0" lang="en-US" altLang="zh-CN" sz="1800" b="0" i="0" u="none" strike="noStrike" cap="none" normalizeH="0" baseline="0" dirty="0" smtClean="0">
                        <a:ln>
                          <a:noFill/>
                        </a:ln>
                        <a:solidFill>
                          <a:srgbClr val="000000"/>
                        </a:solidFill>
                        <a:effectLst/>
                        <a:latin typeface="宋体" pitchFamily="2" charset="-122"/>
                        <a:ea typeface="宋体" pitchFamily="2" charset="-122"/>
                      </a:endParaRPr>
                    </a:p>
                  </a:txBody>
                  <a:tcPr marL="8859" marR="8859" marT="9527" marB="0" anchor="ctr" horzOverflow="overflow">
                    <a:lnL>
                      <a:noFill/>
                    </a:lnL>
                    <a:lnR>
                      <a:noFill/>
                    </a:lnR>
                    <a:lnT w="9525" cap="flat" cmpd="sng" algn="ctr">
                      <a:solidFill>
                        <a:srgbClr val="2F2F98"/>
                      </a:solidFill>
                      <a:prstDash val="solid"/>
                      <a:round/>
                      <a:headEnd type="none" w="med" len="med"/>
                      <a:tailEnd type="none" w="med" len="med"/>
                    </a:lnT>
                    <a:lnB w="9525" cap="flat" cmpd="sng" algn="ctr">
                      <a:solidFill>
                        <a:srgbClr val="2F2F98"/>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
                          <a:srgbClr val="0000FF"/>
                        </a:buClr>
                        <a:buSzTx/>
                        <a:buFont typeface="Wingdings" pitchFamily="2" charset="2"/>
                        <a:buNone/>
                        <a:tabLst/>
                      </a:pPr>
                      <a:r>
                        <a:rPr kumimoji="0" lang="en-US" altLang="zh-CN" sz="1800" b="0" i="0" u="none" strike="noStrike" cap="none" normalizeH="0" baseline="0" dirty="0" smtClean="0">
                          <a:ln>
                            <a:noFill/>
                          </a:ln>
                          <a:solidFill>
                            <a:srgbClr val="000000"/>
                          </a:solidFill>
                          <a:effectLst/>
                          <a:latin typeface="宋体" pitchFamily="2" charset="-122"/>
                          <a:ea typeface="宋体" pitchFamily="2" charset="-122"/>
                        </a:rPr>
                        <a:t>140%</a:t>
                      </a:r>
                    </a:p>
                  </a:txBody>
                  <a:tcPr marL="8859" marR="8859" marT="9527" marB="0" anchor="ctr" horzOverflow="overflow">
                    <a:lnL>
                      <a:noFill/>
                    </a:lnL>
                    <a:lnR>
                      <a:noFill/>
                    </a:lnR>
                    <a:lnT w="9525" cap="flat" cmpd="sng" algn="ctr">
                      <a:solidFill>
                        <a:srgbClr val="2F2F98"/>
                      </a:solidFill>
                      <a:prstDash val="solid"/>
                      <a:round/>
                      <a:headEnd type="none" w="med" len="med"/>
                      <a:tailEnd type="none" w="med" len="med"/>
                    </a:lnT>
                    <a:lnB w="9525" cap="flat" cmpd="sng" algn="ctr">
                      <a:solidFill>
                        <a:srgbClr val="2F2F98"/>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
                          <a:srgbClr val="0000FF"/>
                        </a:buClr>
                        <a:buSzTx/>
                        <a:buFont typeface="Wingdings" pitchFamily="2" charset="2"/>
                        <a:buNone/>
                        <a:tabLst/>
                      </a:pPr>
                      <a:r>
                        <a:rPr kumimoji="0" lang="en-US" altLang="zh-CN" sz="1800" b="0" i="0" u="none" strike="noStrike" cap="none" normalizeH="0" baseline="0" dirty="0" smtClean="0">
                          <a:ln>
                            <a:noFill/>
                          </a:ln>
                          <a:solidFill>
                            <a:srgbClr val="000000"/>
                          </a:solidFill>
                          <a:effectLst/>
                          <a:latin typeface="宋体" pitchFamily="2" charset="-122"/>
                          <a:ea typeface="宋体" pitchFamily="2" charset="-122"/>
                        </a:rPr>
                        <a:t>16177603</a:t>
                      </a:r>
                    </a:p>
                  </a:txBody>
                  <a:tcPr marL="8859" marR="8859" marT="9527" marB="0" anchor="ctr" horzOverflow="overflow">
                    <a:lnL>
                      <a:noFill/>
                    </a:lnL>
                    <a:lnR>
                      <a:noFill/>
                    </a:lnR>
                    <a:lnT w="9525" cap="flat" cmpd="sng" algn="ctr">
                      <a:solidFill>
                        <a:srgbClr val="2F2F98"/>
                      </a:solidFill>
                      <a:prstDash val="solid"/>
                      <a:round/>
                      <a:headEnd type="none" w="med" len="med"/>
                      <a:tailEnd type="none" w="med" len="med"/>
                    </a:lnT>
                    <a:lnB w="9525" cap="flat" cmpd="sng" algn="ctr">
                      <a:solidFill>
                        <a:srgbClr val="2F2F98"/>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
                          <a:srgbClr val="0000FF"/>
                        </a:buClr>
                        <a:buSzTx/>
                        <a:buFont typeface="Wingdings" pitchFamily="2" charset="2"/>
                        <a:buNone/>
                        <a:tabLst/>
                      </a:pPr>
                      <a:r>
                        <a:rPr kumimoji="0" lang="en-US" altLang="zh-CN" sz="1800" b="0" i="0" u="none" strike="noStrike" cap="none" normalizeH="0" baseline="0" dirty="0" smtClean="0">
                          <a:ln>
                            <a:noFill/>
                          </a:ln>
                          <a:solidFill>
                            <a:srgbClr val="000000"/>
                          </a:solidFill>
                          <a:effectLst/>
                          <a:latin typeface="宋体" pitchFamily="2" charset="-122"/>
                          <a:ea typeface="宋体" pitchFamily="2" charset="-122"/>
                        </a:rPr>
                        <a:t>504%</a:t>
                      </a:r>
                    </a:p>
                  </a:txBody>
                  <a:tcPr marL="8859" marR="8859" marT="9527" marB="0" anchor="ctr" horzOverflow="overflow">
                    <a:lnL>
                      <a:noFill/>
                    </a:lnL>
                    <a:lnR>
                      <a:noFill/>
                    </a:lnR>
                    <a:lnT w="9525" cap="flat" cmpd="sng" algn="ctr">
                      <a:solidFill>
                        <a:srgbClr val="2F2F98"/>
                      </a:solidFill>
                      <a:prstDash val="solid"/>
                      <a:round/>
                      <a:headEnd type="none" w="med" len="med"/>
                      <a:tailEnd type="none" w="med" len="med"/>
                    </a:lnT>
                    <a:lnB w="9525" cap="flat" cmpd="sng" algn="ctr">
                      <a:solidFill>
                        <a:srgbClr val="2F2F98"/>
                      </a:solidFill>
                      <a:prstDash val="solid"/>
                      <a:round/>
                      <a:headEnd type="none" w="med" len="med"/>
                      <a:tailEnd type="none" w="med" len="med"/>
                    </a:lnB>
                    <a:lnTlToBr>
                      <a:noFill/>
                    </a:lnTlToBr>
                    <a:lnBlToTr>
                      <a:noFill/>
                    </a:lnBlToTr>
                    <a:solidFill>
                      <a:schemeClr val="bg1"/>
                    </a:solidFill>
                  </a:tcPr>
                </a:tc>
              </a:tr>
              <a:tr h="646083">
                <a:tc>
                  <a:txBody>
                    <a:bodyPr/>
                    <a:lstStyle/>
                    <a:p>
                      <a:pPr marL="0" marR="0" lvl="0" indent="0" algn="ctr" defTabSz="914400" rtl="0" eaLnBrk="1" fontAlgn="ctr" latinLnBrk="0" hangingPunct="1">
                        <a:lnSpc>
                          <a:spcPct val="100000"/>
                        </a:lnSpc>
                        <a:spcBef>
                          <a:spcPct val="0"/>
                        </a:spcBef>
                        <a:spcAft>
                          <a:spcPct val="0"/>
                        </a:spcAft>
                        <a:buClr>
                          <a:srgbClr val="0000FF"/>
                        </a:buClr>
                        <a:buSzTx/>
                        <a:buFont typeface="Wingdings" pitchFamily="2" charset="2"/>
                        <a:buNone/>
                        <a:tabLst/>
                      </a:pPr>
                      <a:r>
                        <a:rPr kumimoji="0" lang="en-US" altLang="zh-CN" sz="1800" b="1" i="0" u="none" strike="noStrike" cap="none" normalizeH="0" baseline="0" dirty="0" smtClean="0">
                          <a:ln>
                            <a:noFill/>
                          </a:ln>
                          <a:solidFill>
                            <a:schemeClr val="tx1"/>
                          </a:solidFill>
                          <a:effectLst/>
                          <a:latin typeface="楷体_GB2312" pitchFamily="49" charset="-122"/>
                          <a:ea typeface="宋体" pitchFamily="2" charset="-122"/>
                        </a:rPr>
                        <a:t>30</a:t>
                      </a:r>
                      <a:r>
                        <a:rPr kumimoji="0" lang="zh-CN" altLang="en-US" sz="1800" b="1" i="0" u="none" strike="noStrike" cap="none" normalizeH="0" baseline="0" dirty="0" smtClean="0">
                          <a:ln>
                            <a:noFill/>
                          </a:ln>
                          <a:solidFill>
                            <a:schemeClr val="tx1"/>
                          </a:solidFill>
                          <a:effectLst/>
                          <a:latin typeface="楷体_GB2312" pitchFamily="49" charset="-122"/>
                          <a:ea typeface="宋体" pitchFamily="2" charset="-122"/>
                        </a:rPr>
                        <a:t>岁</a:t>
                      </a:r>
                      <a:endParaRPr kumimoji="0" lang="en-US" altLang="zh-CN" sz="1800" b="0" i="0" u="none" strike="noStrike" cap="none" normalizeH="0" baseline="0" dirty="0" smtClean="0">
                        <a:ln>
                          <a:noFill/>
                        </a:ln>
                        <a:solidFill>
                          <a:srgbClr val="000000"/>
                        </a:solidFill>
                        <a:effectLst/>
                        <a:latin typeface="楷体_GB2312" pitchFamily="49" charset="-122"/>
                        <a:ea typeface="宋体" pitchFamily="2" charset="-122"/>
                      </a:endParaRPr>
                    </a:p>
                  </a:txBody>
                  <a:tcPr marL="8859" marR="8859" marT="9527" marB="0" anchor="ctr" horzOverflow="overflow">
                    <a:lnL w="9525" cap="flat" cmpd="sng" algn="ctr">
                      <a:solidFill>
                        <a:srgbClr val="2F2F98"/>
                      </a:solidFill>
                      <a:prstDash val="solid"/>
                      <a:round/>
                      <a:headEnd type="none" w="med" len="med"/>
                      <a:tailEnd type="none" w="med" len="med"/>
                    </a:lnL>
                    <a:lnR>
                      <a:noFill/>
                    </a:lnR>
                    <a:lnT w="9525" cap="flat" cmpd="sng" algn="ctr">
                      <a:solidFill>
                        <a:srgbClr val="2F2F98"/>
                      </a:solidFill>
                      <a:prstDash val="solid"/>
                      <a:round/>
                      <a:headEnd type="none" w="med" len="med"/>
                      <a:tailEnd type="none" w="med" len="med"/>
                    </a:lnT>
                    <a:lnB w="9525" cap="flat" cmpd="sng" algn="ctr">
                      <a:solidFill>
                        <a:srgbClr val="2F2F98"/>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
                          <a:srgbClr val="0000FF"/>
                        </a:buClr>
                        <a:buSzTx/>
                        <a:buFont typeface="Wingdings" pitchFamily="2" charset="2"/>
                        <a:buNone/>
                        <a:tabLst/>
                      </a:pPr>
                      <a:r>
                        <a:rPr kumimoji="0" lang="en-US" altLang="zh-CN" sz="1800" b="1" i="0" u="none" strike="noStrike" cap="none" normalizeH="0" baseline="0" dirty="0" smtClean="0">
                          <a:ln>
                            <a:noFill/>
                          </a:ln>
                          <a:solidFill>
                            <a:schemeClr val="tx1"/>
                          </a:solidFill>
                          <a:effectLst/>
                          <a:latin typeface="楷体_GB2312" pitchFamily="49" charset="-122"/>
                          <a:ea typeface="宋体" pitchFamily="2" charset="-122"/>
                        </a:rPr>
                        <a:t>955374</a:t>
                      </a:r>
                      <a:endParaRPr kumimoji="0" lang="en-US" altLang="zh-CN" sz="1800" b="0" i="0" u="none" strike="noStrike" cap="none" normalizeH="0" baseline="0" dirty="0" smtClean="0">
                        <a:ln>
                          <a:noFill/>
                        </a:ln>
                        <a:solidFill>
                          <a:srgbClr val="000000"/>
                        </a:solidFill>
                        <a:effectLst/>
                        <a:latin typeface="宋体" pitchFamily="2" charset="-122"/>
                        <a:ea typeface="宋体" pitchFamily="2" charset="-122"/>
                      </a:endParaRPr>
                    </a:p>
                  </a:txBody>
                  <a:tcPr marL="8859" marR="8859" marT="9527" marB="0" anchor="ctr" horzOverflow="overflow">
                    <a:lnL>
                      <a:noFill/>
                    </a:lnL>
                    <a:lnR>
                      <a:noFill/>
                    </a:lnR>
                    <a:lnT w="9525" cap="flat" cmpd="sng" algn="ctr">
                      <a:solidFill>
                        <a:srgbClr val="2F2F98"/>
                      </a:solidFill>
                      <a:prstDash val="solid"/>
                      <a:round/>
                      <a:headEnd type="none" w="med" len="med"/>
                      <a:tailEnd type="none" w="med" len="med"/>
                    </a:lnT>
                    <a:lnB w="9525" cap="flat" cmpd="sng" algn="ctr">
                      <a:solidFill>
                        <a:srgbClr val="2F2F98"/>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
                          <a:srgbClr val="0000FF"/>
                        </a:buClr>
                        <a:buSzTx/>
                        <a:buFont typeface="Wingdings" pitchFamily="2" charset="2"/>
                        <a:buNone/>
                        <a:tabLst/>
                      </a:pPr>
                      <a:endParaRPr kumimoji="0" lang="en-US" altLang="zh-CN" sz="1800" b="0" i="0" u="none" strike="noStrike" cap="none" normalizeH="0" baseline="0" dirty="0" smtClean="0">
                        <a:ln>
                          <a:noFill/>
                        </a:ln>
                        <a:solidFill>
                          <a:srgbClr val="000000"/>
                        </a:solidFill>
                        <a:effectLst/>
                        <a:latin typeface="宋体" pitchFamily="2" charset="-122"/>
                        <a:ea typeface="宋体" pitchFamily="2" charset="-122"/>
                      </a:endParaRPr>
                    </a:p>
                  </a:txBody>
                  <a:tcPr marL="8859" marR="8859" marT="9527" marB="0" anchor="ctr" horzOverflow="overflow">
                    <a:lnL>
                      <a:noFill/>
                    </a:lnL>
                    <a:lnR>
                      <a:noFill/>
                    </a:lnR>
                    <a:lnT w="9525" cap="flat" cmpd="sng" algn="ctr">
                      <a:solidFill>
                        <a:srgbClr val="2F2F98"/>
                      </a:solidFill>
                      <a:prstDash val="solid"/>
                      <a:round/>
                      <a:headEnd type="none" w="med" len="med"/>
                      <a:tailEnd type="none" w="med" len="med"/>
                    </a:lnT>
                    <a:lnB w="9525" cap="flat" cmpd="sng" algn="ctr">
                      <a:solidFill>
                        <a:srgbClr val="2F2F98"/>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
                          <a:srgbClr val="0000FF"/>
                        </a:buClr>
                        <a:buSzTx/>
                        <a:buFont typeface="Wingdings" pitchFamily="2" charset="2"/>
                        <a:buNone/>
                        <a:tabLst/>
                      </a:pPr>
                      <a:endParaRPr kumimoji="0" lang="en-US" altLang="zh-CN" sz="1800" b="0" i="0" u="none" strike="noStrike" cap="none" normalizeH="0" baseline="0" dirty="0" smtClean="0">
                        <a:ln>
                          <a:noFill/>
                        </a:ln>
                        <a:solidFill>
                          <a:srgbClr val="000000"/>
                        </a:solidFill>
                        <a:effectLst/>
                        <a:latin typeface="宋体" pitchFamily="2" charset="-122"/>
                        <a:ea typeface="宋体" pitchFamily="2" charset="-122"/>
                      </a:endParaRPr>
                    </a:p>
                  </a:txBody>
                  <a:tcPr marL="8859" marR="8859" marT="9527" marB="0" anchor="ctr" horzOverflow="overflow">
                    <a:lnL>
                      <a:noFill/>
                    </a:lnL>
                    <a:lnR>
                      <a:noFill/>
                    </a:lnR>
                    <a:lnT w="9525" cap="flat" cmpd="sng" algn="ctr">
                      <a:solidFill>
                        <a:srgbClr val="2F2F98"/>
                      </a:solidFill>
                      <a:prstDash val="solid"/>
                      <a:round/>
                      <a:headEnd type="none" w="med" len="med"/>
                      <a:tailEnd type="none" w="med" len="med"/>
                    </a:lnT>
                    <a:lnB w="9525" cap="flat" cmpd="sng" algn="ctr">
                      <a:solidFill>
                        <a:srgbClr val="2F2F98"/>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
                          <a:srgbClr val="0000FF"/>
                        </a:buClr>
                        <a:buSzTx/>
                        <a:buFont typeface="Wingdings" pitchFamily="2" charset="2"/>
                        <a:buNone/>
                        <a:tabLst/>
                      </a:pPr>
                      <a:r>
                        <a:rPr kumimoji="0" lang="en-US" altLang="zh-CN" sz="1800" b="1" i="0" u="none" strike="noStrike" cap="none" normalizeH="0" baseline="0" dirty="0" smtClean="0">
                          <a:ln>
                            <a:noFill/>
                          </a:ln>
                          <a:solidFill>
                            <a:schemeClr val="tx1"/>
                          </a:solidFill>
                          <a:effectLst/>
                          <a:latin typeface="楷体_GB2312" pitchFamily="49" charset="-122"/>
                          <a:ea typeface="宋体" pitchFamily="2" charset="-122"/>
                        </a:rPr>
                        <a:t>1527302 </a:t>
                      </a:r>
                      <a:endParaRPr kumimoji="0" lang="en-US" altLang="zh-CN" sz="1800" b="0" i="0" u="none" strike="noStrike" cap="none" normalizeH="0" baseline="0" dirty="0" smtClean="0">
                        <a:ln>
                          <a:noFill/>
                        </a:ln>
                        <a:solidFill>
                          <a:srgbClr val="000000"/>
                        </a:solidFill>
                        <a:effectLst/>
                        <a:latin typeface="宋体" pitchFamily="2" charset="-122"/>
                        <a:ea typeface="宋体" pitchFamily="2" charset="-122"/>
                      </a:endParaRPr>
                    </a:p>
                  </a:txBody>
                  <a:tcPr marL="8859" marR="8859" marT="9527" marB="0" anchor="ctr" horzOverflow="overflow">
                    <a:lnL>
                      <a:noFill/>
                    </a:lnL>
                    <a:lnR>
                      <a:noFill/>
                    </a:lnR>
                    <a:lnT w="9525" cap="flat" cmpd="sng" algn="ctr">
                      <a:solidFill>
                        <a:srgbClr val="2F2F98"/>
                      </a:solidFill>
                      <a:prstDash val="solid"/>
                      <a:round/>
                      <a:headEnd type="none" w="med" len="med"/>
                      <a:tailEnd type="none" w="med" len="med"/>
                    </a:lnT>
                    <a:lnB w="9525" cap="flat" cmpd="sng" algn="ctr">
                      <a:solidFill>
                        <a:srgbClr val="2F2F98"/>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
                          <a:srgbClr val="0000FF"/>
                        </a:buClr>
                        <a:buSzTx/>
                        <a:buFont typeface="Wingdings" pitchFamily="2" charset="2"/>
                        <a:buNone/>
                        <a:tabLst/>
                      </a:pPr>
                      <a:r>
                        <a:rPr kumimoji="0" lang="en-US" altLang="zh-CN" sz="1800" b="0" i="0" u="none" strike="noStrike" cap="none" normalizeH="0" baseline="0" dirty="0" smtClean="0">
                          <a:ln>
                            <a:noFill/>
                          </a:ln>
                          <a:solidFill>
                            <a:srgbClr val="000000"/>
                          </a:solidFill>
                          <a:effectLst/>
                          <a:latin typeface="宋体" pitchFamily="2" charset="-122"/>
                          <a:ea typeface="宋体" pitchFamily="2" charset="-122"/>
                        </a:rPr>
                        <a:t>60%</a:t>
                      </a:r>
                    </a:p>
                  </a:txBody>
                  <a:tcPr marL="8859" marR="8859" marT="9527" marB="0" anchor="ctr" horzOverflow="overflow">
                    <a:lnL>
                      <a:noFill/>
                    </a:lnL>
                    <a:lnR>
                      <a:noFill/>
                    </a:lnR>
                    <a:lnT w="9525" cap="flat" cmpd="sng" algn="ctr">
                      <a:solidFill>
                        <a:srgbClr val="2F2F98"/>
                      </a:solidFill>
                      <a:prstDash val="solid"/>
                      <a:round/>
                      <a:headEnd type="none" w="med" len="med"/>
                      <a:tailEnd type="none" w="med" len="med"/>
                    </a:lnT>
                    <a:lnB w="9525" cap="flat" cmpd="sng" algn="ctr">
                      <a:solidFill>
                        <a:srgbClr val="2F2F98"/>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
                          <a:srgbClr val="0000FF"/>
                        </a:buClr>
                        <a:buSzTx/>
                        <a:buFont typeface="Wingdings" pitchFamily="2" charset="2"/>
                        <a:buNone/>
                        <a:tabLst/>
                      </a:pPr>
                      <a:r>
                        <a:rPr kumimoji="0" lang="en-US" altLang="zh-CN" sz="1800" b="0" i="0" u="none" strike="noStrike" cap="none" normalizeH="0" baseline="0" dirty="0" smtClean="0">
                          <a:ln>
                            <a:noFill/>
                          </a:ln>
                          <a:solidFill>
                            <a:srgbClr val="000000"/>
                          </a:solidFill>
                          <a:effectLst/>
                          <a:latin typeface="宋体" pitchFamily="2" charset="-122"/>
                          <a:ea typeface="宋体" pitchFamily="2" charset="-122"/>
                        </a:rPr>
                        <a:t>2524192</a:t>
                      </a:r>
                    </a:p>
                  </a:txBody>
                  <a:tcPr marL="8859" marR="8859" marT="9527" marB="0" anchor="ctr" horzOverflow="overflow">
                    <a:lnL>
                      <a:noFill/>
                    </a:lnL>
                    <a:lnR>
                      <a:noFill/>
                    </a:lnR>
                    <a:lnT w="9525" cap="flat" cmpd="sng" algn="ctr">
                      <a:solidFill>
                        <a:srgbClr val="2F2F98"/>
                      </a:solidFill>
                      <a:prstDash val="solid"/>
                      <a:round/>
                      <a:headEnd type="none" w="med" len="med"/>
                      <a:tailEnd type="none" w="med" len="med"/>
                    </a:lnT>
                    <a:lnB w="9525" cap="flat" cmpd="sng" algn="ctr">
                      <a:solidFill>
                        <a:srgbClr val="2F2F98"/>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ctr" latinLnBrk="0" hangingPunct="1">
                        <a:lnSpc>
                          <a:spcPct val="100000"/>
                        </a:lnSpc>
                        <a:spcBef>
                          <a:spcPct val="0"/>
                        </a:spcBef>
                        <a:spcAft>
                          <a:spcPct val="0"/>
                        </a:spcAft>
                        <a:buClr>
                          <a:srgbClr val="0000FF"/>
                        </a:buClr>
                        <a:buSzTx/>
                        <a:buFont typeface="Wingdings" pitchFamily="2" charset="2"/>
                        <a:buNone/>
                        <a:tabLst/>
                      </a:pPr>
                      <a:r>
                        <a:rPr kumimoji="0" lang="en-US" altLang="zh-CN" sz="1800" b="0" i="0" u="none" strike="noStrike" cap="none" normalizeH="0" baseline="0" dirty="0" smtClean="0">
                          <a:ln>
                            <a:noFill/>
                          </a:ln>
                          <a:solidFill>
                            <a:srgbClr val="000000"/>
                          </a:solidFill>
                          <a:effectLst/>
                          <a:latin typeface="宋体" pitchFamily="2" charset="-122"/>
                          <a:ea typeface="宋体" pitchFamily="2" charset="-122"/>
                        </a:rPr>
                        <a:t>164%</a:t>
                      </a:r>
                    </a:p>
                  </a:txBody>
                  <a:tcPr marL="8859" marR="8859" marT="9527" marB="0" anchor="ctr" horzOverflow="overflow">
                    <a:lnL>
                      <a:noFill/>
                    </a:lnL>
                    <a:lnR>
                      <a:noFill/>
                    </a:lnR>
                    <a:lnT w="9525" cap="flat" cmpd="sng" algn="ctr">
                      <a:solidFill>
                        <a:srgbClr val="2F2F98"/>
                      </a:solidFill>
                      <a:prstDash val="solid"/>
                      <a:round/>
                      <a:headEnd type="none" w="med" len="med"/>
                      <a:tailEnd type="none" w="med" len="med"/>
                    </a:lnT>
                    <a:lnB w="9525" cap="flat" cmpd="sng" algn="ctr">
                      <a:solidFill>
                        <a:srgbClr val="2F2F98"/>
                      </a:solidFill>
                      <a:prstDash val="solid"/>
                      <a:round/>
                      <a:headEnd type="none" w="med" len="med"/>
                      <a:tailEnd type="none" w="med" len="med"/>
                    </a:lnB>
                    <a:lnTlToBr>
                      <a:noFill/>
                    </a:lnTlToBr>
                    <a:lnBlToTr>
                      <a:noFill/>
                    </a:lnBlToTr>
                    <a:solidFill>
                      <a:schemeClr val="bg1"/>
                    </a:solidFill>
                  </a:tcPr>
                </a:tc>
              </a:tr>
            </a:tbl>
          </a:graphicData>
        </a:graphic>
      </p:graphicFrame>
      <p:sp>
        <p:nvSpPr>
          <p:cNvPr id="25632" name="矩形 3"/>
          <p:cNvSpPr>
            <a:spLocks noChangeArrowheads="1"/>
          </p:cNvSpPr>
          <p:nvPr/>
        </p:nvSpPr>
        <p:spPr bwMode="auto">
          <a:xfrm>
            <a:off x="285750" y="357188"/>
            <a:ext cx="7264399" cy="563789"/>
          </a:xfrm>
          <a:prstGeom prst="rect">
            <a:avLst/>
          </a:prstGeom>
          <a:noFill/>
          <a:ln w="9525">
            <a:noFill/>
            <a:miter lim="800000"/>
            <a:headEnd/>
            <a:tailEnd/>
          </a:ln>
        </p:spPr>
        <p:txBody>
          <a:bodyPr lIns="78276" tIns="39138" rIns="78276" bIns="39138">
            <a:spAutoFit/>
          </a:bodyPr>
          <a:lstStyle/>
          <a:p>
            <a:pPr eaLnBrk="0" hangingPunct="0">
              <a:lnSpc>
                <a:spcPct val="150000"/>
              </a:lnSpc>
            </a:pPr>
            <a:r>
              <a:rPr lang="zh-CN" altLang="en-US" sz="2100" b="1">
                <a:latin typeface="楷体_GB2312" pitchFamily="49" charset="-122"/>
                <a:ea typeface="楷体_GB2312" pitchFamily="49" charset="-122"/>
              </a:rPr>
              <a:t>男性：金如意</a:t>
            </a:r>
            <a:r>
              <a:rPr lang="en-US" altLang="zh-CN" sz="2100" b="1">
                <a:latin typeface="楷体_GB2312" pitchFamily="49" charset="-122"/>
                <a:ea typeface="楷体_GB2312" pitchFamily="49" charset="-122"/>
              </a:rPr>
              <a:t>5</a:t>
            </a:r>
            <a:r>
              <a:rPr lang="zh-CN" altLang="en-US" sz="2100" b="1">
                <a:latin typeface="楷体_GB2312" pitchFamily="49" charset="-122"/>
                <a:ea typeface="楷体_GB2312" pitchFamily="49" charset="-122"/>
              </a:rPr>
              <a:t>年交费，年交保费</a:t>
            </a:r>
            <a:r>
              <a:rPr lang="en-US" altLang="zh-CN" sz="2100" b="1">
                <a:latin typeface="楷体_GB2312" pitchFamily="49" charset="-122"/>
                <a:ea typeface="楷体_GB2312" pitchFamily="49" charset="-122"/>
              </a:rPr>
              <a:t>10</a:t>
            </a:r>
            <a:r>
              <a:rPr lang="zh-CN" altLang="en-US" sz="2100" b="1">
                <a:latin typeface="楷体_GB2312" pitchFamily="49" charset="-122"/>
                <a:ea typeface="楷体_GB2312" pitchFamily="49" charset="-122"/>
              </a:rPr>
              <a:t>万元</a:t>
            </a:r>
            <a:endParaRPr lang="en-US" altLang="zh-CN" sz="2100" b="1">
              <a:latin typeface="楷体_GB2312" pitchFamily="49" charset="-122"/>
              <a:ea typeface="楷体_GB2312" pitchFamily="49" charset="-122"/>
            </a:endParaRPr>
          </a:p>
        </p:txBody>
      </p:sp>
      <p:sp>
        <p:nvSpPr>
          <p:cNvPr id="25633" name="TextBox 5"/>
          <p:cNvSpPr txBox="1">
            <a:spLocks noChangeArrowheads="1"/>
          </p:cNvSpPr>
          <p:nvPr/>
        </p:nvSpPr>
        <p:spPr bwMode="auto">
          <a:xfrm>
            <a:off x="714348" y="3832221"/>
            <a:ext cx="7286625" cy="954107"/>
          </a:xfrm>
          <a:prstGeom prst="rect">
            <a:avLst/>
          </a:prstGeom>
          <a:noFill/>
          <a:ln w="9525">
            <a:noFill/>
            <a:miter lim="800000"/>
            <a:headEnd/>
            <a:tailEnd/>
          </a:ln>
        </p:spPr>
        <p:txBody>
          <a:bodyPr>
            <a:spAutoFit/>
          </a:bodyPr>
          <a:lstStyle/>
          <a:p>
            <a:r>
              <a:rPr lang="en-US" altLang="zh-CN" sz="1400" dirty="0"/>
              <a:t>1</a:t>
            </a:r>
            <a:r>
              <a:rPr lang="zh-CN" altLang="en-US" sz="1400" dirty="0"/>
              <a:t>、上述演示基于本公司的假设，不代表本公司的历史经营业绩，也不能理解为对未来的预期。最低保证利率之上的投资收益是不确定的，实际保单账户利益可能低于中、高档利益演示水平； </a:t>
            </a:r>
          </a:p>
          <a:p>
            <a:r>
              <a:rPr lang="en-US" altLang="zh-CN" sz="1400" dirty="0"/>
              <a:t>2</a:t>
            </a:r>
            <a:r>
              <a:rPr lang="zh-CN" altLang="en-US" sz="1400" dirty="0"/>
              <a:t>、上述演示仅供客户参考，各项保险利益需以条款内容为准。</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内容占位符 3"/>
          <p:cNvSpPr>
            <a:spLocks noGrp="1"/>
          </p:cNvSpPr>
          <p:nvPr>
            <p:ph idx="1"/>
          </p:nvPr>
        </p:nvSpPr>
        <p:spPr>
          <a:xfrm>
            <a:off x="2286000" y="1071563"/>
            <a:ext cx="6858000" cy="3143250"/>
          </a:xfrm>
        </p:spPr>
        <p:txBody>
          <a:bodyPr>
            <a:normAutofit lnSpcReduction="10000"/>
          </a:bodyPr>
          <a:lstStyle/>
          <a:p>
            <a:pPr>
              <a:buFont typeface="Arial" charset="0"/>
              <a:buChar char="•"/>
              <a:defRPr/>
            </a:pPr>
            <a:r>
              <a:rPr lang="zh-CN" altLang="en-US" sz="2800" b="1" dirty="0" smtClean="0">
                <a:latin typeface="微软雅黑" pitchFamily="34" charset="-122"/>
                <a:ea typeface="微软雅黑" pitchFamily="34" charset="-122"/>
              </a:rPr>
              <a:t>万能随心：</a:t>
            </a:r>
            <a:endParaRPr lang="en-US" altLang="zh-CN" sz="2800" b="1" dirty="0" smtClean="0">
              <a:latin typeface="微软雅黑" pitchFamily="34" charset="-122"/>
              <a:ea typeface="微软雅黑" pitchFamily="34" charset="-122"/>
            </a:endParaRPr>
          </a:p>
          <a:p>
            <a:pPr lvl="1">
              <a:buFont typeface="Arial" charset="0"/>
              <a:buChar char="–"/>
              <a:defRPr/>
            </a:pPr>
            <a:r>
              <a:rPr lang="zh-CN" altLang="en-US" sz="2400" dirty="0" smtClean="0">
                <a:solidFill>
                  <a:srgbClr val="0070C0"/>
                </a:solidFill>
              </a:rPr>
              <a:t>金账户万能账户，随时支取满足需求</a:t>
            </a:r>
            <a:endParaRPr lang="en-US" altLang="zh-CN" sz="2400" dirty="0" smtClean="0">
              <a:solidFill>
                <a:srgbClr val="0070C0"/>
              </a:solidFill>
            </a:endParaRPr>
          </a:p>
          <a:p>
            <a:pPr>
              <a:buFont typeface="Arial" charset="0"/>
              <a:buChar char="•"/>
              <a:defRPr/>
            </a:pPr>
            <a:r>
              <a:rPr lang="zh-CN" altLang="en-US" sz="2800" b="1" dirty="0" smtClean="0">
                <a:latin typeface="微软雅黑" pitchFamily="34" charset="-122"/>
                <a:ea typeface="微软雅黑" pitchFamily="34" charset="-122"/>
              </a:rPr>
              <a:t>双账借款：</a:t>
            </a:r>
            <a:endParaRPr lang="en-US" altLang="zh-CN" sz="2800" b="1" dirty="0" smtClean="0">
              <a:latin typeface="微软雅黑" pitchFamily="34" charset="-122"/>
              <a:ea typeface="微软雅黑" pitchFamily="34" charset="-122"/>
            </a:endParaRPr>
          </a:p>
          <a:p>
            <a:pPr lvl="1">
              <a:buFont typeface="Arial" charset="0"/>
              <a:buChar char="–"/>
              <a:defRPr/>
            </a:pPr>
            <a:r>
              <a:rPr lang="zh-CN" altLang="en-US" sz="2400" dirty="0" smtClean="0">
                <a:solidFill>
                  <a:srgbClr val="0070C0"/>
                </a:solidFill>
              </a:rPr>
              <a:t>主险现价</a:t>
            </a:r>
            <a:r>
              <a:rPr lang="en-US" altLang="zh-CN" sz="2400" b="1" dirty="0" smtClean="0">
                <a:solidFill>
                  <a:srgbClr val="FF0000"/>
                </a:solidFill>
              </a:rPr>
              <a:t>90%</a:t>
            </a:r>
            <a:r>
              <a:rPr lang="zh-CN" altLang="en-US" sz="2400" dirty="0" smtClean="0">
                <a:solidFill>
                  <a:srgbClr val="0070C0"/>
                </a:solidFill>
              </a:rPr>
              <a:t>，金账户个人</a:t>
            </a:r>
            <a:r>
              <a:rPr lang="zh-CN" altLang="en-US" sz="2400" dirty="0" smtClean="0">
                <a:solidFill>
                  <a:srgbClr val="0070C0"/>
                </a:solidFill>
              </a:rPr>
              <a:t>价值</a:t>
            </a:r>
            <a:r>
              <a:rPr lang="en-US" altLang="zh-CN" sz="2400" b="1" dirty="0" smtClean="0">
                <a:solidFill>
                  <a:srgbClr val="FF0000"/>
                </a:solidFill>
              </a:rPr>
              <a:t>90</a:t>
            </a:r>
            <a:r>
              <a:rPr lang="en-US" altLang="zh-CN" sz="2400" b="1" dirty="0" smtClean="0">
                <a:solidFill>
                  <a:srgbClr val="FF0000"/>
                </a:solidFill>
              </a:rPr>
              <a:t>%</a:t>
            </a:r>
            <a:r>
              <a:rPr lang="zh-CN" altLang="en-US" sz="2400" b="1" dirty="0" smtClean="0">
                <a:solidFill>
                  <a:srgbClr val="FF0000"/>
                </a:solidFill>
              </a:rPr>
              <a:t>，</a:t>
            </a:r>
            <a:endParaRPr lang="en-US" altLang="zh-CN" sz="2400" b="1" dirty="0" smtClean="0">
              <a:solidFill>
                <a:srgbClr val="FF0000"/>
              </a:solidFill>
            </a:endParaRPr>
          </a:p>
          <a:p>
            <a:pPr lvl="1">
              <a:buFont typeface="Arial" charset="0"/>
              <a:buChar char="–"/>
              <a:defRPr/>
            </a:pPr>
            <a:r>
              <a:rPr lang="zh-CN" altLang="en-US" sz="2400" b="1" dirty="0" smtClean="0">
                <a:solidFill>
                  <a:srgbClr val="FF0000"/>
                </a:solidFill>
              </a:rPr>
              <a:t>双保单借款资金二次使用，保单利益不变</a:t>
            </a:r>
            <a:endParaRPr lang="en-US" altLang="zh-CN" sz="2400" b="1" dirty="0" smtClean="0">
              <a:solidFill>
                <a:srgbClr val="FF0000"/>
              </a:solidFill>
            </a:endParaRPr>
          </a:p>
          <a:p>
            <a:pPr>
              <a:buFont typeface="Arial" charset="0"/>
              <a:buChar char="•"/>
              <a:defRPr/>
            </a:pPr>
            <a:r>
              <a:rPr lang="zh-CN" altLang="en-US" sz="2800" b="1" dirty="0" smtClean="0">
                <a:latin typeface="微软雅黑" pitchFamily="34" charset="-122"/>
                <a:ea typeface="微软雅黑" pitchFamily="34" charset="-122"/>
              </a:rPr>
              <a:t>法律专属：</a:t>
            </a:r>
            <a:endParaRPr lang="en-US" altLang="zh-CN" sz="2800" b="1" dirty="0" smtClean="0">
              <a:latin typeface="微软雅黑" pitchFamily="34" charset="-122"/>
              <a:ea typeface="微软雅黑" pitchFamily="34" charset="-122"/>
            </a:endParaRPr>
          </a:p>
          <a:p>
            <a:pPr lvl="1">
              <a:buFont typeface="Arial" charset="0"/>
              <a:buChar char="–"/>
              <a:defRPr/>
            </a:pPr>
            <a:r>
              <a:rPr lang="zh-CN" altLang="en-US" sz="2400" b="1" dirty="0" smtClean="0">
                <a:solidFill>
                  <a:srgbClr val="FF0000"/>
                </a:solidFill>
              </a:rPr>
              <a:t>保单利益投保人专属，谁的投资谁做主</a:t>
            </a:r>
          </a:p>
        </p:txBody>
      </p:sp>
      <p:cxnSp>
        <p:nvCxnSpPr>
          <p:cNvPr id="5" name="直接连接符 4"/>
          <p:cNvCxnSpPr/>
          <p:nvPr/>
        </p:nvCxnSpPr>
        <p:spPr>
          <a:xfrm>
            <a:off x="2214563" y="1285876"/>
            <a:ext cx="0" cy="3216275"/>
          </a:xfrm>
          <a:prstGeom prst="line">
            <a:avLst/>
          </a:prstGeom>
          <a:ln w="136525" cmpd="thickThin">
            <a:solidFill>
              <a:srgbClr val="FF9933"/>
            </a:solidFill>
            <a:prstDash val="solid"/>
          </a:ln>
        </p:spPr>
        <p:style>
          <a:lnRef idx="1">
            <a:schemeClr val="accent1"/>
          </a:lnRef>
          <a:fillRef idx="0">
            <a:schemeClr val="accent1"/>
          </a:fillRef>
          <a:effectRef idx="0">
            <a:schemeClr val="accent1"/>
          </a:effectRef>
          <a:fontRef idx="minor">
            <a:schemeClr val="tx1"/>
          </a:fontRef>
        </p:style>
      </p:cxnSp>
      <p:pic>
        <p:nvPicPr>
          <p:cNvPr id="26628" name="Picture 499" descr="fsfsfsf_05"/>
          <p:cNvPicPr>
            <a:picLocks noChangeAspect="1" noChangeArrowheads="1"/>
          </p:cNvPicPr>
          <p:nvPr/>
        </p:nvPicPr>
        <p:blipFill>
          <a:blip r:embed="rId2"/>
          <a:srcRect/>
          <a:stretch>
            <a:fillRect/>
          </a:stretch>
        </p:blipFill>
        <p:spPr bwMode="auto">
          <a:xfrm>
            <a:off x="2" y="928689"/>
            <a:ext cx="2162174" cy="3990975"/>
          </a:xfrm>
          <a:prstGeom prst="rect">
            <a:avLst/>
          </a:prstGeom>
          <a:noFill/>
          <a:ln w="9525">
            <a:noFill/>
            <a:miter lim="800000"/>
            <a:headEnd/>
            <a:tailEnd/>
          </a:ln>
        </p:spPr>
      </p:pic>
      <p:sp>
        <p:nvSpPr>
          <p:cNvPr id="26629" name="Rectangle 7"/>
          <p:cNvSpPr>
            <a:spLocks noChangeArrowheads="1"/>
          </p:cNvSpPr>
          <p:nvPr/>
        </p:nvSpPr>
        <p:spPr bwMode="gray">
          <a:xfrm>
            <a:off x="152401" y="342901"/>
            <a:ext cx="7162800" cy="422275"/>
          </a:xfrm>
          <a:prstGeom prst="rect">
            <a:avLst/>
          </a:prstGeom>
          <a:noFill/>
          <a:ln w="9525">
            <a:noFill/>
            <a:miter lim="800000"/>
            <a:headEnd/>
            <a:tailEnd/>
          </a:ln>
        </p:spPr>
        <p:txBody>
          <a:bodyPr anchor="ctr"/>
          <a:lstStyle/>
          <a:p>
            <a:r>
              <a:rPr lang="zh-CN" altLang="en-US" sz="4000" b="1">
                <a:solidFill>
                  <a:srgbClr val="FF0000"/>
                </a:solidFill>
                <a:latin typeface="黑体" pitchFamily="2" charset="-122"/>
                <a:ea typeface="黑体" pitchFamily="2" charset="-122"/>
              </a:rPr>
              <a:t>卖点二：</a:t>
            </a:r>
            <a:r>
              <a:rPr lang="zh-CN" altLang="en-US" sz="4400">
                <a:solidFill>
                  <a:srgbClr val="FF0000"/>
                </a:solidFill>
                <a:latin typeface="华文琥珀" pitchFamily="2" charset="-122"/>
                <a:ea typeface="华文琥珀" pitchFamily="2" charset="-122"/>
              </a:rPr>
              <a:t>支取更灵活</a:t>
            </a:r>
            <a:endParaRPr lang="zh-CN" altLang="en-US" sz="3600">
              <a:solidFill>
                <a:srgbClr val="FF0000"/>
              </a:solidFill>
              <a:latin typeface="华文琥珀" pitchFamily="2" charset="-122"/>
              <a:ea typeface="华文琥珀" pitchFamily="2" charset="-122"/>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图片 3" descr="金如意.jpg"/>
          <p:cNvPicPr>
            <a:picLocks noChangeAspect="1"/>
          </p:cNvPicPr>
          <p:nvPr/>
        </p:nvPicPr>
        <p:blipFill>
          <a:blip r:embed="rId2" cstate="email"/>
          <a:srcRect/>
          <a:stretch>
            <a:fillRect/>
          </a:stretch>
        </p:blipFill>
        <p:spPr bwMode="auto">
          <a:xfrm rot="2070701" flipH="1">
            <a:off x="498475" y="1401763"/>
            <a:ext cx="2857501" cy="1384300"/>
          </a:xfrm>
          <a:prstGeom prst="rect">
            <a:avLst/>
          </a:prstGeom>
          <a:noFill/>
          <a:ln w="9525">
            <a:noFill/>
            <a:miter lim="800000"/>
            <a:headEnd/>
            <a:tailEnd/>
          </a:ln>
        </p:spPr>
      </p:pic>
      <p:pic>
        <p:nvPicPr>
          <p:cNvPr id="5" name="图片 4" descr="聚宝盆.jpg"/>
          <p:cNvPicPr>
            <a:picLocks noChangeAspect="1"/>
          </p:cNvPicPr>
          <p:nvPr/>
        </p:nvPicPr>
        <p:blipFill>
          <a:blip r:embed="rId3" cstate="email"/>
          <a:srcRect/>
          <a:stretch>
            <a:fillRect/>
          </a:stretch>
        </p:blipFill>
        <p:spPr>
          <a:xfrm>
            <a:off x="5715009" y="1427510"/>
            <a:ext cx="2357454" cy="2072934"/>
          </a:xfrm>
          <a:prstGeom prst="rect">
            <a:avLst/>
          </a:prstGeom>
          <a:ln>
            <a:noFill/>
          </a:ln>
          <a:effectLst>
            <a:softEdge rad="112500"/>
          </a:effectLst>
        </p:spPr>
      </p:pic>
      <p:sp>
        <p:nvSpPr>
          <p:cNvPr id="6" name="上弧形箭头 5"/>
          <p:cNvSpPr/>
          <p:nvPr/>
        </p:nvSpPr>
        <p:spPr>
          <a:xfrm>
            <a:off x="1785940" y="642938"/>
            <a:ext cx="5286375" cy="885825"/>
          </a:xfrm>
          <a:prstGeom prst="curvedDownArrow">
            <a:avLst>
              <a:gd name="adj1" fmla="val 17782"/>
              <a:gd name="adj2" fmla="val 39511"/>
              <a:gd name="adj3" fmla="val 47980"/>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prstClr val="black"/>
              </a:solidFill>
            </a:endParaRPr>
          </a:p>
        </p:txBody>
      </p:sp>
      <p:sp>
        <p:nvSpPr>
          <p:cNvPr id="7" name="Rectangle 3"/>
          <p:cNvSpPr txBox="1">
            <a:spLocks noChangeArrowheads="1"/>
          </p:cNvSpPr>
          <p:nvPr/>
        </p:nvSpPr>
        <p:spPr bwMode="auto">
          <a:xfrm>
            <a:off x="4500563" y="3429000"/>
            <a:ext cx="4214812" cy="1500188"/>
          </a:xfrm>
          <a:prstGeom prst="rect">
            <a:avLst/>
          </a:prstGeom>
          <a:solidFill>
            <a:srgbClr val="FFFF00"/>
          </a:solidFill>
          <a:ln w="9525">
            <a:noFill/>
            <a:miter lim="800000"/>
            <a:headEnd/>
            <a:tailEnd/>
          </a:ln>
          <a:effectLst>
            <a:outerShdw blurRad="50800" dist="38100" dir="2700000" algn="tl" rotWithShape="0">
              <a:prstClr val="black">
                <a:alpha val="40000"/>
              </a:prstClr>
            </a:outerShdw>
          </a:effectLst>
        </p:spPr>
        <p:txBody>
          <a:bodyPr/>
          <a:lstStyle/>
          <a:p>
            <a:pPr marL="342900" indent="-342900" algn="ctr" eaLnBrk="0" hangingPunct="0">
              <a:spcBef>
                <a:spcPct val="20000"/>
              </a:spcBef>
              <a:defRPr/>
            </a:pPr>
            <a:r>
              <a:rPr lang="zh-CN" altLang="en-US" sz="2800" b="1" dirty="0">
                <a:solidFill>
                  <a:srgbClr val="FF0000"/>
                </a:solidFill>
                <a:latin typeface="华文行楷" pitchFamily="2" charset="-122"/>
                <a:ea typeface="华文行楷" pitchFamily="2" charset="-122"/>
              </a:rPr>
              <a:t>月复利增值、收益全增值</a:t>
            </a:r>
            <a:endParaRPr lang="en-US" altLang="zh-CN" sz="2800" b="1" dirty="0">
              <a:solidFill>
                <a:srgbClr val="FF0000"/>
              </a:solidFill>
              <a:latin typeface="华文行楷" pitchFamily="2" charset="-122"/>
              <a:ea typeface="华文行楷" pitchFamily="2" charset="-122"/>
            </a:endParaRPr>
          </a:p>
          <a:p>
            <a:pPr marL="342900" indent="-342900" algn="ctr" eaLnBrk="0" hangingPunct="0">
              <a:spcBef>
                <a:spcPct val="20000"/>
              </a:spcBef>
              <a:defRPr/>
            </a:pPr>
            <a:r>
              <a:rPr lang="zh-CN" altLang="en-US" sz="2800" b="1" dirty="0">
                <a:solidFill>
                  <a:srgbClr val="FF0000"/>
                </a:solidFill>
                <a:latin typeface="华文行楷" pitchFamily="2" charset="-122"/>
                <a:ea typeface="华文行楷" pitchFamily="2" charset="-122"/>
              </a:rPr>
              <a:t>双保单借款、收益不影响</a:t>
            </a:r>
            <a:endParaRPr lang="en-US" altLang="zh-CN" sz="2800" b="1" dirty="0">
              <a:solidFill>
                <a:srgbClr val="FF0000"/>
              </a:solidFill>
              <a:latin typeface="华文行楷" pitchFamily="2" charset="-122"/>
              <a:ea typeface="华文行楷" pitchFamily="2" charset="-122"/>
            </a:endParaRPr>
          </a:p>
          <a:p>
            <a:pPr marL="342900" indent="-342900" algn="ctr" eaLnBrk="0" hangingPunct="0">
              <a:spcBef>
                <a:spcPct val="20000"/>
              </a:spcBef>
              <a:defRPr/>
            </a:pPr>
            <a:r>
              <a:rPr lang="zh-CN" altLang="en-US" sz="2800" b="1" dirty="0">
                <a:solidFill>
                  <a:srgbClr val="FF0000"/>
                </a:solidFill>
                <a:latin typeface="华文行楷" pitchFamily="2" charset="-122"/>
                <a:ea typeface="华文行楷" pitchFamily="2" charset="-122"/>
              </a:rPr>
              <a:t>法定归属权，投保人专属</a:t>
            </a:r>
          </a:p>
        </p:txBody>
      </p:sp>
      <p:sp>
        <p:nvSpPr>
          <p:cNvPr id="8" name="Rectangle 3"/>
          <p:cNvSpPr txBox="1">
            <a:spLocks noChangeArrowheads="1"/>
          </p:cNvSpPr>
          <p:nvPr/>
        </p:nvSpPr>
        <p:spPr bwMode="auto">
          <a:xfrm>
            <a:off x="428626" y="3429000"/>
            <a:ext cx="3357563" cy="1500188"/>
          </a:xfrm>
          <a:prstGeom prst="rect">
            <a:avLst/>
          </a:prstGeom>
          <a:solidFill>
            <a:srgbClr val="FFFF00"/>
          </a:solidFill>
          <a:ln w="9525">
            <a:noFill/>
            <a:miter lim="800000"/>
            <a:headEnd/>
            <a:tailEnd/>
          </a:ln>
          <a:effectLst>
            <a:outerShdw blurRad="50800" dist="38100" dir="2700000" algn="tl" rotWithShape="0">
              <a:prstClr val="black">
                <a:alpha val="40000"/>
              </a:prstClr>
            </a:outerShdw>
          </a:effectLst>
        </p:spPr>
        <p:txBody>
          <a:bodyPr/>
          <a:lstStyle/>
          <a:p>
            <a:pPr marL="342900" indent="-342900" algn="ctr" eaLnBrk="0" hangingPunct="0">
              <a:spcBef>
                <a:spcPct val="20000"/>
              </a:spcBef>
              <a:defRPr/>
            </a:pPr>
            <a:r>
              <a:rPr lang="zh-CN" altLang="en-US" sz="2800" b="1" dirty="0">
                <a:solidFill>
                  <a:srgbClr val="FF0000"/>
                </a:solidFill>
                <a:latin typeface="华文行楷" pitchFamily="2" charset="-122"/>
                <a:ea typeface="华文行楷" pitchFamily="2" charset="-122"/>
              </a:rPr>
              <a:t>生存金、红利金</a:t>
            </a:r>
            <a:endParaRPr lang="en-US" altLang="zh-CN" sz="2800" b="1" dirty="0">
              <a:solidFill>
                <a:srgbClr val="FF0000"/>
              </a:solidFill>
              <a:latin typeface="华文行楷" pitchFamily="2" charset="-122"/>
              <a:ea typeface="华文行楷" pitchFamily="2" charset="-122"/>
            </a:endParaRPr>
          </a:p>
          <a:p>
            <a:pPr marL="342900" indent="-342900" algn="ctr" eaLnBrk="0" hangingPunct="0">
              <a:spcBef>
                <a:spcPct val="20000"/>
              </a:spcBef>
              <a:defRPr/>
            </a:pPr>
            <a:r>
              <a:rPr lang="zh-CN" altLang="en-US" sz="2800" b="1" dirty="0">
                <a:solidFill>
                  <a:srgbClr val="FF0000"/>
                </a:solidFill>
                <a:latin typeface="华文行楷" pitchFamily="2" charset="-122"/>
                <a:ea typeface="华文行楷" pitchFamily="2" charset="-122"/>
              </a:rPr>
              <a:t>每年转入金账户</a:t>
            </a:r>
            <a:endParaRPr lang="en-US" altLang="zh-CN" sz="2800" b="1" dirty="0">
              <a:solidFill>
                <a:srgbClr val="FF0000"/>
              </a:solidFill>
              <a:latin typeface="华文行楷" pitchFamily="2" charset="-122"/>
              <a:ea typeface="华文行楷" pitchFamily="2" charset="-122"/>
            </a:endParaRPr>
          </a:p>
          <a:p>
            <a:pPr marL="342900" indent="-342900" algn="ctr" eaLnBrk="0" hangingPunct="0">
              <a:spcBef>
                <a:spcPct val="20000"/>
              </a:spcBef>
              <a:defRPr/>
            </a:pPr>
            <a:r>
              <a:rPr lang="zh-CN" altLang="en-US" sz="2800" b="1" dirty="0">
                <a:solidFill>
                  <a:srgbClr val="FF0000"/>
                </a:solidFill>
                <a:latin typeface="华文行楷" pitchFamily="2" charset="-122"/>
                <a:ea typeface="华文行楷" pitchFamily="2" charset="-122"/>
              </a:rPr>
              <a:t>保费满期进金账户</a:t>
            </a:r>
            <a:endParaRPr lang="en-US" altLang="zh-CN" sz="2800" b="1" dirty="0">
              <a:solidFill>
                <a:srgbClr val="FF0000"/>
              </a:solidFill>
              <a:latin typeface="华文行楷" pitchFamily="2" charset="-122"/>
              <a:ea typeface="华文行楷" pitchFamily="2" charset="-122"/>
            </a:endParaRPr>
          </a:p>
        </p:txBody>
      </p:sp>
      <p:sp>
        <p:nvSpPr>
          <p:cNvPr id="27655" name="Text Box 8"/>
          <p:cNvSpPr txBox="1">
            <a:spLocks noChangeArrowheads="1"/>
          </p:cNvSpPr>
          <p:nvPr/>
        </p:nvSpPr>
        <p:spPr bwMode="auto">
          <a:xfrm>
            <a:off x="6286501" y="2571751"/>
            <a:ext cx="1285875" cy="538931"/>
          </a:xfrm>
          <a:prstGeom prst="rect">
            <a:avLst/>
          </a:prstGeom>
          <a:solidFill>
            <a:srgbClr val="FFFF00"/>
          </a:solidFill>
          <a:ln w="76200">
            <a:solidFill>
              <a:srgbClr val="FF0000"/>
            </a:solidFill>
            <a:miter lim="800000"/>
            <a:headEnd/>
            <a:tailEnd/>
          </a:ln>
        </p:spPr>
        <p:txBody>
          <a:bodyPr>
            <a:spAutoFit/>
          </a:bodyPr>
          <a:lstStyle/>
          <a:p>
            <a:pPr algn="ctr">
              <a:spcBef>
                <a:spcPct val="50000"/>
              </a:spcBef>
            </a:pPr>
            <a:r>
              <a:rPr lang="zh-CN" altLang="en-US" sz="2800" b="1">
                <a:solidFill>
                  <a:srgbClr val="FF0000"/>
                </a:solidFill>
                <a:ea typeface="微软雅黑" pitchFamily="34" charset="-122"/>
              </a:rPr>
              <a:t>金账户</a:t>
            </a:r>
          </a:p>
        </p:txBody>
      </p:sp>
      <p:sp>
        <p:nvSpPr>
          <p:cNvPr id="27656" name="Text Box 8"/>
          <p:cNvSpPr txBox="1">
            <a:spLocks noChangeArrowheads="1"/>
          </p:cNvSpPr>
          <p:nvPr/>
        </p:nvSpPr>
        <p:spPr bwMode="auto">
          <a:xfrm>
            <a:off x="642938" y="2357438"/>
            <a:ext cx="1285875" cy="538931"/>
          </a:xfrm>
          <a:prstGeom prst="rect">
            <a:avLst/>
          </a:prstGeom>
          <a:solidFill>
            <a:srgbClr val="FFFF00"/>
          </a:solidFill>
          <a:ln w="76200">
            <a:solidFill>
              <a:srgbClr val="FF0000"/>
            </a:solidFill>
            <a:miter lim="800000"/>
            <a:headEnd/>
            <a:tailEnd/>
          </a:ln>
        </p:spPr>
        <p:txBody>
          <a:bodyPr>
            <a:spAutoFit/>
          </a:bodyPr>
          <a:lstStyle/>
          <a:p>
            <a:pPr algn="ctr">
              <a:spcBef>
                <a:spcPct val="50000"/>
              </a:spcBef>
            </a:pPr>
            <a:r>
              <a:rPr lang="zh-CN" altLang="en-US" sz="2800" b="1">
                <a:solidFill>
                  <a:srgbClr val="FF0000"/>
                </a:solidFill>
                <a:ea typeface="微软雅黑" pitchFamily="34" charset="-122"/>
              </a:rPr>
              <a:t>金如意</a:t>
            </a:r>
          </a:p>
        </p:txBody>
      </p:sp>
      <p:sp>
        <p:nvSpPr>
          <p:cNvPr id="27657" name="TextBox 13"/>
          <p:cNvSpPr txBox="1">
            <a:spLocks noChangeArrowheads="1"/>
          </p:cNvSpPr>
          <p:nvPr/>
        </p:nvSpPr>
        <p:spPr bwMode="auto">
          <a:xfrm>
            <a:off x="7215188" y="642939"/>
            <a:ext cx="1928812" cy="707886"/>
          </a:xfrm>
          <a:prstGeom prst="rect">
            <a:avLst/>
          </a:prstGeom>
          <a:noFill/>
          <a:ln w="9525">
            <a:noFill/>
            <a:miter lim="800000"/>
            <a:headEnd/>
            <a:tailEnd/>
          </a:ln>
        </p:spPr>
        <p:txBody>
          <a:bodyPr>
            <a:spAutoFit/>
          </a:bodyPr>
          <a:lstStyle/>
          <a:p>
            <a:r>
              <a:rPr lang="en-US" altLang="zh-CN" sz="2000" b="1">
                <a:latin typeface="黑体" pitchFamily="2" charset="-122"/>
                <a:ea typeface="黑体" pitchFamily="2" charset="-122"/>
              </a:rPr>
              <a:t>30</a:t>
            </a:r>
            <a:r>
              <a:rPr lang="zh-CN" altLang="en-US" sz="2000" b="1">
                <a:latin typeface="黑体" pitchFamily="2" charset="-122"/>
                <a:ea typeface="黑体" pitchFamily="2" charset="-122"/>
              </a:rPr>
              <a:t>岁男</a:t>
            </a:r>
            <a:r>
              <a:rPr lang="en-US" altLang="zh-CN" sz="2000" b="1">
                <a:latin typeface="黑体" pitchFamily="2" charset="-122"/>
                <a:ea typeface="黑体" pitchFamily="2" charset="-122"/>
              </a:rPr>
              <a:t>5</a:t>
            </a:r>
            <a:r>
              <a:rPr lang="zh-CN" altLang="en-US" sz="2000" b="1">
                <a:latin typeface="黑体" pitchFamily="2" charset="-122"/>
                <a:ea typeface="黑体" pitchFamily="2" charset="-122"/>
              </a:rPr>
              <a:t>年期</a:t>
            </a:r>
            <a:endParaRPr lang="en-US" altLang="zh-CN" sz="2000" b="1">
              <a:latin typeface="黑体" pitchFamily="2" charset="-122"/>
              <a:ea typeface="黑体" pitchFamily="2" charset="-122"/>
            </a:endParaRPr>
          </a:p>
          <a:p>
            <a:r>
              <a:rPr lang="zh-CN" altLang="en-US" sz="2000" b="1">
                <a:latin typeface="黑体" pitchFamily="2" charset="-122"/>
                <a:ea typeface="黑体" pitchFamily="2" charset="-122"/>
              </a:rPr>
              <a:t>年缴保费</a:t>
            </a:r>
            <a:r>
              <a:rPr lang="en-US" altLang="zh-CN" sz="2000" b="1">
                <a:latin typeface="黑体" pitchFamily="2" charset="-122"/>
                <a:ea typeface="黑体" pitchFamily="2" charset="-122"/>
              </a:rPr>
              <a:t>5</a:t>
            </a:r>
            <a:r>
              <a:rPr lang="zh-CN" altLang="en-US" sz="2000" b="1">
                <a:latin typeface="黑体" pitchFamily="2" charset="-122"/>
                <a:ea typeface="黑体" pitchFamily="2" charset="-122"/>
              </a:rPr>
              <a:t>万：</a:t>
            </a:r>
            <a:endParaRPr lang="en-US" altLang="zh-CN" sz="2000" b="1">
              <a:latin typeface="黑体" pitchFamily="2" charset="-122"/>
              <a:ea typeface="黑体" pitchFamily="2" charset="-122"/>
            </a:endParaRPr>
          </a:p>
        </p:txBody>
      </p:sp>
      <p:grpSp>
        <p:nvGrpSpPr>
          <p:cNvPr id="2" name="组合 11"/>
          <p:cNvGrpSpPr>
            <a:grpSpLocks/>
          </p:cNvGrpSpPr>
          <p:nvPr/>
        </p:nvGrpSpPr>
        <p:grpSpPr bwMode="auto">
          <a:xfrm>
            <a:off x="3286116" y="1285867"/>
            <a:ext cx="2143140" cy="1692772"/>
            <a:chOff x="841003" y="1268761"/>
            <a:chExt cx="1856054" cy="838764"/>
          </a:xfrm>
          <a:solidFill>
            <a:srgbClr val="FFFF00"/>
          </a:solidFill>
        </p:grpSpPr>
        <p:sp>
          <p:nvSpPr>
            <p:cNvPr id="11" name="矩形标注 10"/>
            <p:cNvSpPr/>
            <p:nvPr/>
          </p:nvSpPr>
          <p:spPr>
            <a:xfrm>
              <a:off x="841003" y="1268761"/>
              <a:ext cx="1856054" cy="814139"/>
            </a:xfrm>
            <a:prstGeom prst="wedgeRectCallout">
              <a:avLst>
                <a:gd name="adj1" fmla="val 49832"/>
                <a:gd name="adj2" fmla="val -29394"/>
              </a:avLst>
            </a:prstGeom>
            <a:grpFill/>
            <a:ln>
              <a:solidFill>
                <a:srgbClr val="148BD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12" name="TextBox 3"/>
            <p:cNvSpPr txBox="1">
              <a:spLocks noChangeArrowheads="1"/>
            </p:cNvSpPr>
            <p:nvPr/>
          </p:nvSpPr>
          <p:spPr bwMode="auto">
            <a:xfrm>
              <a:off x="841003" y="1268761"/>
              <a:ext cx="1856054" cy="838764"/>
            </a:xfrm>
            <a:prstGeom prst="rect">
              <a:avLst/>
            </a:prstGeom>
            <a:grpFill/>
            <a:ln w="9525">
              <a:noFill/>
              <a:miter lim="800000"/>
              <a:headEnd/>
              <a:tailEnd/>
            </a:ln>
          </p:spPr>
          <p:txBody>
            <a:bodyPr>
              <a:spAutoFit/>
            </a:bodyPr>
            <a:lstStyle/>
            <a:p>
              <a:pPr>
                <a:defRPr/>
              </a:pPr>
              <a:r>
                <a:rPr lang="zh-CN" altLang="en-US" sz="2800" dirty="0">
                  <a:solidFill>
                    <a:srgbClr val="FF0000"/>
                  </a:solidFill>
                  <a:latin typeface="华文行楷" pitchFamily="2" charset="-122"/>
                  <a:ea typeface="华文行楷" pitchFamily="2" charset="-122"/>
                </a:rPr>
                <a:t>金账户借款：</a:t>
              </a:r>
              <a:r>
                <a:rPr lang="en-US" altLang="zh-CN" sz="2400" b="1" dirty="0">
                  <a:latin typeface="黑体" pitchFamily="2" charset="-122"/>
                  <a:ea typeface="黑体" pitchFamily="2" charset="-122"/>
                  <a:cs typeface="方正粗倩简体"/>
                </a:rPr>
                <a:t>123</a:t>
              </a:r>
              <a:r>
                <a:rPr lang="zh-CN" altLang="en-US" sz="2400" b="1" dirty="0">
                  <a:latin typeface="黑体" pitchFamily="2" charset="-122"/>
                  <a:ea typeface="黑体" pitchFamily="2" charset="-122"/>
                  <a:cs typeface="方正粗倩简体"/>
                </a:rPr>
                <a:t>万元</a:t>
              </a:r>
              <a:r>
                <a:rPr lang="zh-CN" altLang="en-US" sz="2400" dirty="0" smtClean="0">
                  <a:solidFill>
                    <a:srgbClr val="FF0000"/>
                  </a:solidFill>
                  <a:latin typeface="华文行楷" pitchFamily="2" charset="-122"/>
                  <a:ea typeface="华文行楷" pitchFamily="2" charset="-122"/>
                </a:rPr>
                <a:t>（</a:t>
              </a:r>
              <a:r>
                <a:rPr lang="en-US" altLang="zh-CN" sz="2400" dirty="0" smtClean="0">
                  <a:solidFill>
                    <a:srgbClr val="FF0000"/>
                  </a:solidFill>
                  <a:latin typeface="华文行楷" pitchFamily="2" charset="-122"/>
                  <a:ea typeface="华文行楷" pitchFamily="2" charset="-122"/>
                </a:rPr>
                <a:t>90</a:t>
              </a:r>
              <a:r>
                <a:rPr lang="en-US" altLang="zh-CN" sz="2400" dirty="0">
                  <a:solidFill>
                    <a:srgbClr val="FF0000"/>
                  </a:solidFill>
                  <a:latin typeface="华文行楷" pitchFamily="2" charset="-122"/>
                  <a:ea typeface="华文行楷" pitchFamily="2" charset="-122"/>
                </a:rPr>
                <a:t>%</a:t>
              </a:r>
              <a:r>
                <a:rPr lang="zh-CN" altLang="en-US" sz="2400" dirty="0">
                  <a:solidFill>
                    <a:srgbClr val="FF0000"/>
                  </a:solidFill>
                  <a:latin typeface="华文行楷" pitchFamily="2" charset="-122"/>
                  <a:ea typeface="华文行楷" pitchFamily="2" charset="-122"/>
                </a:rPr>
                <a:t>）</a:t>
              </a:r>
              <a:endParaRPr lang="en-US" altLang="zh-CN" sz="2800" b="1" dirty="0">
                <a:latin typeface="黑体" pitchFamily="2" charset="-122"/>
                <a:ea typeface="黑体" pitchFamily="2" charset="-122"/>
                <a:cs typeface="方正粗倩简体"/>
              </a:endParaRPr>
            </a:p>
            <a:p>
              <a:pPr>
                <a:defRPr/>
              </a:pPr>
              <a:r>
                <a:rPr lang="zh-CN" altLang="en-US" sz="2800" dirty="0">
                  <a:solidFill>
                    <a:srgbClr val="FF0000"/>
                  </a:solidFill>
                  <a:latin typeface="华文行楷" pitchFamily="2" charset="-122"/>
                  <a:ea typeface="华文行楷" pitchFamily="2" charset="-122"/>
                </a:rPr>
                <a:t>金如意借款：  </a:t>
              </a:r>
              <a:r>
                <a:rPr lang="en-US" altLang="zh-CN" sz="2400" b="1" dirty="0">
                  <a:latin typeface="黑体" pitchFamily="2" charset="-122"/>
                  <a:ea typeface="黑体" pitchFamily="2" charset="-122"/>
                  <a:cs typeface="方正粗倩简体"/>
                </a:rPr>
                <a:t>45</a:t>
              </a:r>
              <a:r>
                <a:rPr lang="zh-CN" altLang="en-US" sz="2400" b="1" dirty="0">
                  <a:latin typeface="黑体" pitchFamily="2" charset="-122"/>
                  <a:ea typeface="黑体" pitchFamily="2" charset="-122"/>
                  <a:cs typeface="方正粗倩简体"/>
                </a:rPr>
                <a:t>万元</a:t>
              </a:r>
              <a:r>
                <a:rPr lang="zh-CN" altLang="en-US" sz="2400" dirty="0">
                  <a:solidFill>
                    <a:srgbClr val="FF0000"/>
                  </a:solidFill>
                  <a:latin typeface="华文行楷" pitchFamily="2" charset="-122"/>
                  <a:ea typeface="华文行楷" pitchFamily="2" charset="-122"/>
                </a:rPr>
                <a:t>（</a:t>
              </a:r>
              <a:r>
                <a:rPr lang="en-US" altLang="zh-CN" sz="2400" dirty="0">
                  <a:solidFill>
                    <a:srgbClr val="FF0000"/>
                  </a:solidFill>
                  <a:latin typeface="华文行楷" pitchFamily="2" charset="-122"/>
                  <a:ea typeface="华文行楷" pitchFamily="2" charset="-122"/>
                </a:rPr>
                <a:t>90%</a:t>
              </a:r>
              <a:r>
                <a:rPr lang="zh-CN" altLang="en-US" sz="2400" dirty="0">
                  <a:solidFill>
                    <a:srgbClr val="FF0000"/>
                  </a:solidFill>
                  <a:latin typeface="华文行楷" pitchFamily="2" charset="-122"/>
                  <a:ea typeface="华文行楷" pitchFamily="2" charset="-122"/>
                </a:rPr>
                <a:t>）</a:t>
              </a:r>
              <a:endParaRPr lang="en-US" altLang="zh-CN" sz="2800" dirty="0">
                <a:solidFill>
                  <a:srgbClr val="FF0000"/>
                </a:solidFill>
                <a:latin typeface="华文行楷" pitchFamily="2" charset="-122"/>
                <a:ea typeface="华文行楷" pitchFamily="2"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linds(horizontal)">
                                      <p:cBhvr>
                                        <p:cTn id="22"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3071813" y="1071563"/>
            <a:ext cx="5556250" cy="3394075"/>
          </a:xfrm>
          <a:extLst>
            <a:ext uri="{909E8E84-426E-40DD-AFC4-6F175D3DCCD1}"/>
            <a:ext uri="{91240B29-F687-4F45-9708-019B960494DF}"/>
          </a:extLst>
        </p:spPr>
        <p:txBody>
          <a:bodyPr rtlCol="0"/>
          <a:lstStyle/>
          <a:p>
            <a:pPr fontAlgn="auto">
              <a:spcAft>
                <a:spcPts val="0"/>
              </a:spcAft>
              <a:buFont typeface="Arial" charset="0"/>
              <a:buChar char="•"/>
              <a:defRPr/>
            </a:pPr>
            <a:r>
              <a:rPr lang="zh-CN" altLang="en-US" sz="2800" b="1" dirty="0" smtClean="0">
                <a:latin typeface="微软雅黑" pitchFamily="34" charset="-122"/>
                <a:ea typeface="微软雅黑" pitchFamily="34" charset="-122"/>
              </a:rPr>
              <a:t>自驾增入保险责任：</a:t>
            </a:r>
            <a:endParaRPr lang="en-US" altLang="zh-CN" sz="2800" b="1" dirty="0" smtClean="0">
              <a:latin typeface="微软雅黑" pitchFamily="34" charset="-122"/>
              <a:ea typeface="微软雅黑" pitchFamily="34" charset="-122"/>
            </a:endParaRPr>
          </a:p>
          <a:p>
            <a:pPr lvl="1" fontAlgn="auto">
              <a:spcAft>
                <a:spcPts val="0"/>
              </a:spcAft>
              <a:buFont typeface="Arial" charset="0"/>
              <a:buChar char="–"/>
              <a:defRPr/>
            </a:pPr>
            <a:r>
              <a:rPr lang="zh-CN" altLang="en-US" sz="2400" dirty="0" smtClean="0">
                <a:solidFill>
                  <a:srgbClr val="0070C0"/>
                </a:solidFill>
              </a:rPr>
              <a:t>填补了</a:t>
            </a:r>
            <a:r>
              <a:rPr lang="zh-CN" altLang="en-US" sz="2400" b="1" dirty="0" smtClean="0">
                <a:solidFill>
                  <a:srgbClr val="FF0000"/>
                </a:solidFill>
              </a:rPr>
              <a:t>自驾车</a:t>
            </a:r>
            <a:r>
              <a:rPr lang="zh-CN" altLang="en-US" sz="2400" dirty="0" smtClean="0">
                <a:solidFill>
                  <a:srgbClr val="0070C0"/>
                </a:solidFill>
              </a:rPr>
              <a:t>意外风险</a:t>
            </a:r>
            <a:r>
              <a:rPr lang="en-US" altLang="zh-CN" sz="2400" dirty="0" smtClean="0">
                <a:solidFill>
                  <a:srgbClr val="FF0000"/>
                </a:solidFill>
              </a:rPr>
              <a:t>6</a:t>
            </a:r>
            <a:r>
              <a:rPr lang="zh-CN" altLang="en-US" sz="2400" dirty="0" smtClean="0">
                <a:solidFill>
                  <a:srgbClr val="FF0000"/>
                </a:solidFill>
              </a:rPr>
              <a:t>倍</a:t>
            </a:r>
            <a:r>
              <a:rPr lang="zh-CN" altLang="en-US" sz="2400" dirty="0" smtClean="0">
                <a:solidFill>
                  <a:srgbClr val="0070C0"/>
                </a:solidFill>
              </a:rPr>
              <a:t>保障</a:t>
            </a:r>
            <a:endParaRPr lang="en-US" altLang="zh-CN" sz="2400" dirty="0" smtClean="0">
              <a:solidFill>
                <a:srgbClr val="0070C0"/>
              </a:solidFill>
            </a:endParaRPr>
          </a:p>
          <a:p>
            <a:pPr lvl="1" fontAlgn="auto">
              <a:spcAft>
                <a:spcPts val="0"/>
              </a:spcAft>
              <a:buFont typeface="Arial" charset="0"/>
              <a:buChar char="–"/>
              <a:defRPr/>
            </a:pPr>
            <a:endParaRPr lang="en-US" altLang="zh-CN" sz="1400" dirty="0" smtClean="0"/>
          </a:p>
          <a:p>
            <a:pPr fontAlgn="auto">
              <a:spcAft>
                <a:spcPts val="0"/>
              </a:spcAft>
              <a:buFont typeface="Arial" charset="0"/>
              <a:buChar char="•"/>
              <a:defRPr/>
            </a:pPr>
            <a:r>
              <a:rPr lang="zh-CN" altLang="en-US" sz="2800" b="1" dirty="0" smtClean="0">
                <a:latin typeface="微软雅黑" pitchFamily="34" charset="-122"/>
                <a:ea typeface="微软雅黑" pitchFamily="34" charset="-122"/>
              </a:rPr>
              <a:t>自然灾害高额赔付：</a:t>
            </a:r>
            <a:endParaRPr lang="en-US" altLang="zh-CN" sz="2800" b="1" dirty="0" smtClean="0">
              <a:latin typeface="微软雅黑" pitchFamily="34" charset="-122"/>
              <a:ea typeface="微软雅黑" pitchFamily="34" charset="-122"/>
            </a:endParaRPr>
          </a:p>
          <a:p>
            <a:pPr lvl="1" fontAlgn="auto">
              <a:spcAft>
                <a:spcPts val="0"/>
              </a:spcAft>
              <a:buFont typeface="Arial" charset="0"/>
              <a:buChar char="–"/>
              <a:defRPr/>
            </a:pPr>
            <a:r>
              <a:rPr lang="zh-CN" altLang="en-US" sz="2400" dirty="0" smtClean="0">
                <a:solidFill>
                  <a:srgbClr val="0070C0"/>
                </a:solidFill>
              </a:rPr>
              <a:t>自然灾害最高可达基本保额的</a:t>
            </a:r>
            <a:r>
              <a:rPr lang="en-US" altLang="zh-CN" sz="2400" b="1" dirty="0" smtClean="0">
                <a:solidFill>
                  <a:srgbClr val="FF0000"/>
                </a:solidFill>
              </a:rPr>
              <a:t>9</a:t>
            </a:r>
            <a:r>
              <a:rPr lang="zh-CN" altLang="en-US" sz="2400" b="1" dirty="0">
                <a:solidFill>
                  <a:srgbClr val="FF0000"/>
                </a:solidFill>
              </a:rPr>
              <a:t>倍</a:t>
            </a:r>
            <a:endParaRPr lang="en-US" altLang="zh-CN" sz="2400" b="1" dirty="0" smtClean="0">
              <a:solidFill>
                <a:srgbClr val="FF0000"/>
              </a:solidFill>
            </a:endParaRPr>
          </a:p>
          <a:p>
            <a:pPr marL="0" indent="0" fontAlgn="auto">
              <a:spcAft>
                <a:spcPts val="0"/>
              </a:spcAft>
              <a:buFont typeface="Arial" charset="0"/>
              <a:buNone/>
              <a:defRPr/>
            </a:pPr>
            <a:endParaRPr lang="en-US" altLang="zh-CN" sz="1400" b="1" dirty="0">
              <a:solidFill>
                <a:srgbClr val="FF0000"/>
              </a:solidFill>
            </a:endParaRPr>
          </a:p>
          <a:p>
            <a:pPr fontAlgn="auto">
              <a:spcAft>
                <a:spcPts val="0"/>
              </a:spcAft>
              <a:buFont typeface="Arial" charset="0"/>
              <a:buChar char="•"/>
              <a:defRPr/>
            </a:pPr>
            <a:r>
              <a:rPr lang="zh-CN" altLang="en-US" sz="2800" b="1" dirty="0" smtClean="0">
                <a:latin typeface="微软雅黑" pitchFamily="34" charset="-122"/>
                <a:ea typeface="微软雅黑" pitchFamily="34" charset="-122"/>
              </a:rPr>
              <a:t>保障核保人性设计：</a:t>
            </a:r>
            <a:endParaRPr lang="en-US" altLang="zh-CN" sz="2800" b="1" dirty="0" smtClean="0">
              <a:latin typeface="微软雅黑" pitchFamily="34" charset="-122"/>
              <a:ea typeface="微软雅黑" pitchFamily="34" charset="-122"/>
            </a:endParaRPr>
          </a:p>
          <a:p>
            <a:pPr lvl="1" fontAlgn="auto">
              <a:spcAft>
                <a:spcPts val="0"/>
              </a:spcAft>
              <a:buFont typeface="Arial" charset="0"/>
              <a:buChar char="–"/>
              <a:defRPr/>
            </a:pPr>
            <a:r>
              <a:rPr lang="zh-CN" altLang="en-US" sz="2400" dirty="0" smtClean="0">
                <a:solidFill>
                  <a:srgbClr val="0070C0"/>
                </a:solidFill>
              </a:rPr>
              <a:t>不受主</a:t>
            </a:r>
            <a:r>
              <a:rPr lang="zh-CN" altLang="en-US" sz="2400" dirty="0">
                <a:solidFill>
                  <a:srgbClr val="0070C0"/>
                </a:solidFill>
              </a:rPr>
              <a:t>险保额</a:t>
            </a:r>
            <a:r>
              <a:rPr lang="zh-CN" altLang="en-US" sz="2400" dirty="0" smtClean="0">
                <a:solidFill>
                  <a:srgbClr val="0070C0"/>
                </a:solidFill>
              </a:rPr>
              <a:t>限制</a:t>
            </a:r>
            <a:endParaRPr lang="zh-CN" altLang="en-US" sz="2400" dirty="0">
              <a:solidFill>
                <a:srgbClr val="0070C0"/>
              </a:solidFill>
            </a:endParaRPr>
          </a:p>
        </p:txBody>
      </p:sp>
      <p:cxnSp>
        <p:nvCxnSpPr>
          <p:cNvPr id="7" name="直接连接符 6"/>
          <p:cNvCxnSpPr/>
          <p:nvPr/>
        </p:nvCxnSpPr>
        <p:spPr>
          <a:xfrm>
            <a:off x="2357438" y="1546226"/>
            <a:ext cx="0" cy="3216275"/>
          </a:xfrm>
          <a:prstGeom prst="line">
            <a:avLst/>
          </a:prstGeom>
          <a:ln w="136525" cmpd="thickThin">
            <a:solidFill>
              <a:srgbClr val="FF9933"/>
            </a:solidFill>
            <a:prstDash val="solid"/>
          </a:ln>
        </p:spPr>
        <p:style>
          <a:lnRef idx="1">
            <a:schemeClr val="accent1"/>
          </a:lnRef>
          <a:fillRef idx="0">
            <a:schemeClr val="accent1"/>
          </a:fillRef>
          <a:effectRef idx="0">
            <a:schemeClr val="accent1"/>
          </a:effectRef>
          <a:fontRef idx="minor">
            <a:schemeClr val="tx1"/>
          </a:fontRef>
        </p:style>
      </p:cxnSp>
      <p:pic>
        <p:nvPicPr>
          <p:cNvPr id="28676" name="Picture 99" descr="FSFSF_04"/>
          <p:cNvPicPr>
            <a:picLocks noChangeAspect="1" noChangeArrowheads="1"/>
          </p:cNvPicPr>
          <p:nvPr/>
        </p:nvPicPr>
        <p:blipFill>
          <a:blip r:embed="rId2"/>
          <a:srcRect/>
          <a:stretch>
            <a:fillRect/>
          </a:stretch>
        </p:blipFill>
        <p:spPr bwMode="auto">
          <a:xfrm>
            <a:off x="304800" y="1166813"/>
            <a:ext cx="1963738" cy="4106862"/>
          </a:xfrm>
          <a:prstGeom prst="rect">
            <a:avLst/>
          </a:prstGeom>
          <a:noFill/>
          <a:ln w="9525">
            <a:noFill/>
            <a:miter lim="800000"/>
            <a:headEnd/>
            <a:tailEnd/>
          </a:ln>
        </p:spPr>
      </p:pic>
      <p:sp>
        <p:nvSpPr>
          <p:cNvPr id="28677" name="Rectangle 7"/>
          <p:cNvSpPr>
            <a:spLocks noChangeArrowheads="1"/>
          </p:cNvSpPr>
          <p:nvPr/>
        </p:nvSpPr>
        <p:spPr bwMode="gray">
          <a:xfrm>
            <a:off x="571501" y="285751"/>
            <a:ext cx="7162800" cy="422275"/>
          </a:xfrm>
          <a:prstGeom prst="rect">
            <a:avLst/>
          </a:prstGeom>
          <a:noFill/>
          <a:ln w="9525">
            <a:noFill/>
            <a:miter lim="800000"/>
            <a:headEnd/>
            <a:tailEnd/>
          </a:ln>
        </p:spPr>
        <p:txBody>
          <a:bodyPr anchor="ctr"/>
          <a:lstStyle/>
          <a:p>
            <a:r>
              <a:rPr lang="zh-CN" altLang="en-US" sz="4000" b="1">
                <a:solidFill>
                  <a:srgbClr val="FF0000"/>
                </a:solidFill>
                <a:latin typeface="黑体" pitchFamily="2" charset="-122"/>
                <a:ea typeface="黑体" pitchFamily="2" charset="-122"/>
              </a:rPr>
              <a:t>卖点三：</a:t>
            </a:r>
            <a:r>
              <a:rPr lang="zh-CN" altLang="en-US" sz="4400">
                <a:solidFill>
                  <a:srgbClr val="FF0000"/>
                </a:solidFill>
                <a:latin typeface="华文琥珀" pitchFamily="2" charset="-122"/>
                <a:ea typeface="华文琥珀" pitchFamily="2" charset="-122"/>
              </a:rPr>
              <a:t>长效高保障</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5" dur="500"/>
                                        <p:tgtEl>
                                          <p:spTgt spid="3">
                                            <p:txEl>
                                              <p:pRg st="3" end="3"/>
                                            </p:txEl>
                                          </p:spTgt>
                                        </p:tgtEl>
                                      </p:cBhvr>
                                    </p:animEffect>
                                  </p:childTnLst>
                                </p:cTn>
                              </p:par>
                              <p:par>
                                <p:cTn id="16" presetID="14" presetClass="entr" presetSubtype="10" fill="hold" grpId="0"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8" dur="500"/>
                                        <p:tgtEl>
                                          <p:spTgt spid="3">
                                            <p:txEl>
                                              <p:pRg st="4" end="4"/>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3" dur="500"/>
                                        <p:tgtEl>
                                          <p:spTgt spid="3">
                                            <p:txEl>
                                              <p:pRg st="6" end="6"/>
                                            </p:txEl>
                                          </p:spTgt>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3">
                                            <p:txEl>
                                              <p:pRg st="7" end="7"/>
                                            </p:txEl>
                                          </p:spTgt>
                                        </p:tgtEl>
                                        <p:attrNameLst>
                                          <p:attrName>style.visibility</p:attrName>
                                        </p:attrNameLst>
                                      </p:cBhvr>
                                      <p:to>
                                        <p:strVal val="visible"/>
                                      </p:to>
                                    </p:set>
                                    <p:animEffect transition="in" filter="randombar(horizontal)">
                                      <p:cBhvr>
                                        <p:cTn id="2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标题 1"/>
          <p:cNvSpPr>
            <a:spLocks noGrp="1"/>
          </p:cNvSpPr>
          <p:nvPr>
            <p:ph type="title"/>
          </p:nvPr>
        </p:nvSpPr>
        <p:spPr>
          <a:xfrm>
            <a:off x="468313" y="0"/>
            <a:ext cx="8229600" cy="642938"/>
          </a:xfrm>
        </p:spPr>
        <p:txBody>
          <a:bodyPr/>
          <a:lstStyle/>
          <a:p>
            <a:pPr>
              <a:defRPr/>
            </a:pPr>
            <a:r>
              <a:rPr lang="zh-CN" altLang="en-US" dirty="0" smtClean="0">
                <a:solidFill>
                  <a:schemeClr val="tx1"/>
                </a:solidFill>
                <a:latin typeface="微软雅黑" pitchFamily="34" charset="-122"/>
                <a:ea typeface="微软雅黑" pitchFamily="34" charset="-122"/>
                <a:cs typeface="+mn-cs"/>
              </a:rPr>
              <a:t>高倍意外保障体现高额身价</a:t>
            </a:r>
          </a:p>
        </p:txBody>
      </p:sp>
      <p:graphicFrame>
        <p:nvGraphicFramePr>
          <p:cNvPr id="5" name="表格 4"/>
          <p:cNvGraphicFramePr>
            <a:graphicFrameLocks noGrp="1"/>
          </p:cNvGraphicFramePr>
          <p:nvPr/>
        </p:nvGraphicFramePr>
        <p:xfrm>
          <a:off x="857251" y="642939"/>
          <a:ext cx="7215240" cy="1356966"/>
        </p:xfrm>
        <a:graphic>
          <a:graphicData uri="http://schemas.openxmlformats.org/drawingml/2006/table">
            <a:tbl>
              <a:tblPr firstRow="1" bandRow="1">
                <a:tableStyleId>{5C22544A-7EE6-4342-B048-85BDC9FD1C3A}</a:tableStyleId>
              </a:tblPr>
              <a:tblGrid>
                <a:gridCol w="1443048"/>
                <a:gridCol w="1443048"/>
                <a:gridCol w="1443048"/>
                <a:gridCol w="1443048"/>
                <a:gridCol w="1443048"/>
              </a:tblGrid>
              <a:tr h="685800">
                <a:tc>
                  <a:txBody>
                    <a:bodyPr/>
                    <a:lstStyle/>
                    <a:p>
                      <a:pPr algn="ctr"/>
                      <a:r>
                        <a:rPr lang="zh-CN" altLang="en-US" sz="2000" b="1" dirty="0" smtClean="0">
                          <a:latin typeface="黑体" pitchFamily="2" charset="-122"/>
                          <a:ea typeface="黑体" pitchFamily="2" charset="-122"/>
                        </a:rPr>
                        <a:t>年龄</a:t>
                      </a:r>
                      <a:endParaRPr lang="zh-CN" altLang="en-US" sz="2000" b="1" dirty="0">
                        <a:latin typeface="黑体" pitchFamily="2" charset="-122"/>
                        <a:ea typeface="黑体" pitchFamily="2" charset="-122"/>
                      </a:endParaRPr>
                    </a:p>
                  </a:txBody>
                  <a:tcPr marT="34290" marB="34290" anchor="ctr"/>
                </a:tc>
                <a:tc>
                  <a:txBody>
                    <a:bodyPr/>
                    <a:lstStyle/>
                    <a:p>
                      <a:pPr algn="ctr"/>
                      <a:r>
                        <a:rPr lang="zh-CN" altLang="en-US" sz="2000" b="1" dirty="0" smtClean="0">
                          <a:latin typeface="黑体" pitchFamily="2" charset="-122"/>
                          <a:ea typeface="黑体" pitchFamily="2" charset="-122"/>
                        </a:rPr>
                        <a:t>保费</a:t>
                      </a:r>
                      <a:endParaRPr lang="zh-CN" altLang="en-US" sz="2000" b="1" dirty="0">
                        <a:latin typeface="黑体" pitchFamily="2" charset="-122"/>
                        <a:ea typeface="黑体" pitchFamily="2" charset="-122"/>
                      </a:endParaRPr>
                    </a:p>
                  </a:txBody>
                  <a:tcPr marT="34290" marB="34290" anchor="ctr"/>
                </a:tc>
                <a:tc>
                  <a:txBody>
                    <a:bodyPr/>
                    <a:lstStyle/>
                    <a:p>
                      <a:pPr algn="ctr"/>
                      <a:r>
                        <a:rPr lang="zh-CN" altLang="en-US" sz="2000" b="1" dirty="0" smtClean="0">
                          <a:latin typeface="黑体" pitchFamily="2" charset="-122"/>
                          <a:ea typeface="黑体" pitchFamily="2" charset="-122"/>
                        </a:rPr>
                        <a:t>交费期</a:t>
                      </a:r>
                      <a:endParaRPr lang="zh-CN" altLang="en-US" sz="2000" b="1" dirty="0">
                        <a:latin typeface="黑体" pitchFamily="2" charset="-122"/>
                        <a:ea typeface="黑体" pitchFamily="2" charset="-122"/>
                      </a:endParaRPr>
                    </a:p>
                  </a:txBody>
                  <a:tcPr marT="34290" marB="34290" anchor="ctr"/>
                </a:tc>
                <a:tc>
                  <a:txBody>
                    <a:bodyPr/>
                    <a:lstStyle/>
                    <a:p>
                      <a:pPr algn="ctr"/>
                      <a:r>
                        <a:rPr lang="zh-CN" altLang="en-US" sz="2000" b="1" dirty="0" smtClean="0">
                          <a:latin typeface="黑体" pitchFamily="2" charset="-122"/>
                          <a:ea typeface="黑体" pitchFamily="2" charset="-122"/>
                        </a:rPr>
                        <a:t>保险</a:t>
                      </a:r>
                      <a:endParaRPr lang="en-US" altLang="zh-CN" sz="2000" b="1" dirty="0" smtClean="0">
                        <a:latin typeface="黑体" pitchFamily="2" charset="-122"/>
                        <a:ea typeface="黑体" pitchFamily="2" charset="-122"/>
                      </a:endParaRPr>
                    </a:p>
                    <a:p>
                      <a:pPr algn="ctr"/>
                      <a:r>
                        <a:rPr lang="zh-CN" altLang="en-US" sz="2000" b="1" dirty="0" smtClean="0">
                          <a:latin typeface="黑体" pitchFamily="2" charset="-122"/>
                          <a:ea typeface="黑体" pitchFamily="2" charset="-122"/>
                        </a:rPr>
                        <a:t>期间</a:t>
                      </a:r>
                      <a:endParaRPr lang="zh-CN" altLang="en-US" sz="2000" b="1" dirty="0">
                        <a:latin typeface="黑体" pitchFamily="2" charset="-122"/>
                        <a:ea typeface="黑体" pitchFamily="2" charset="-122"/>
                      </a:endParaRPr>
                    </a:p>
                  </a:txBody>
                  <a:tcPr marT="34290" marB="34290" anchor="ctr"/>
                </a:tc>
                <a:tc>
                  <a:txBody>
                    <a:bodyPr/>
                    <a:lstStyle/>
                    <a:p>
                      <a:pPr algn="ctr"/>
                      <a:r>
                        <a:rPr lang="zh-CN" altLang="en-US" sz="2000" b="1" dirty="0" smtClean="0">
                          <a:latin typeface="黑体" pitchFamily="2" charset="-122"/>
                          <a:ea typeface="黑体" pitchFamily="2" charset="-122"/>
                        </a:rPr>
                        <a:t>基本</a:t>
                      </a:r>
                      <a:endParaRPr lang="en-US" altLang="zh-CN" sz="2000" b="1" dirty="0" smtClean="0">
                        <a:latin typeface="黑体" pitchFamily="2" charset="-122"/>
                        <a:ea typeface="黑体" pitchFamily="2" charset="-122"/>
                      </a:endParaRPr>
                    </a:p>
                    <a:p>
                      <a:pPr algn="ctr"/>
                      <a:r>
                        <a:rPr lang="zh-CN" altLang="en-US" sz="2000" b="1" dirty="0" smtClean="0">
                          <a:latin typeface="黑体" pitchFamily="2" charset="-122"/>
                          <a:ea typeface="黑体" pitchFamily="2" charset="-122"/>
                        </a:rPr>
                        <a:t>保额</a:t>
                      </a:r>
                      <a:endParaRPr lang="zh-CN" altLang="en-US" sz="2000" b="1" dirty="0">
                        <a:latin typeface="黑体" pitchFamily="2" charset="-122"/>
                        <a:ea typeface="黑体" pitchFamily="2" charset="-122"/>
                      </a:endParaRPr>
                    </a:p>
                  </a:txBody>
                  <a:tcPr marT="34290" marB="34290" anchor="ctr"/>
                </a:tc>
              </a:tr>
              <a:tr h="671166">
                <a:tc>
                  <a:txBody>
                    <a:bodyPr/>
                    <a:lstStyle/>
                    <a:p>
                      <a:pPr algn="ctr"/>
                      <a:r>
                        <a:rPr lang="en-US" altLang="zh-CN" sz="2000" b="1" dirty="0" smtClean="0">
                          <a:latin typeface="黑体" pitchFamily="2" charset="-122"/>
                          <a:ea typeface="黑体" pitchFamily="2" charset="-122"/>
                        </a:rPr>
                        <a:t>30</a:t>
                      </a:r>
                      <a:r>
                        <a:rPr lang="zh-CN" altLang="en-US" sz="2000" b="1" dirty="0" smtClean="0">
                          <a:latin typeface="黑体" pitchFamily="2" charset="-122"/>
                          <a:ea typeface="黑体" pitchFamily="2" charset="-122"/>
                        </a:rPr>
                        <a:t>岁</a:t>
                      </a:r>
                      <a:endParaRPr lang="zh-CN" altLang="en-US" sz="2000" b="1" dirty="0">
                        <a:latin typeface="黑体" pitchFamily="2" charset="-122"/>
                        <a:ea typeface="黑体" pitchFamily="2" charset="-122"/>
                      </a:endParaRPr>
                    </a:p>
                  </a:txBody>
                  <a:tcPr marT="34290" marB="34290" anchor="ctr"/>
                </a:tc>
                <a:tc>
                  <a:txBody>
                    <a:bodyPr/>
                    <a:lstStyle/>
                    <a:p>
                      <a:pPr algn="ctr"/>
                      <a:r>
                        <a:rPr lang="en-US" altLang="zh-CN" sz="2000" b="1" dirty="0" smtClean="0">
                          <a:latin typeface="黑体" pitchFamily="2" charset="-122"/>
                          <a:ea typeface="黑体" pitchFamily="2" charset="-122"/>
                        </a:rPr>
                        <a:t>1210</a:t>
                      </a:r>
                      <a:r>
                        <a:rPr lang="zh-CN" altLang="en-US" sz="2000" b="1" dirty="0" smtClean="0">
                          <a:latin typeface="黑体" pitchFamily="2" charset="-122"/>
                          <a:ea typeface="黑体" pitchFamily="2" charset="-122"/>
                        </a:rPr>
                        <a:t>元</a:t>
                      </a:r>
                      <a:endParaRPr lang="zh-CN" altLang="en-US" sz="2000" b="1" dirty="0">
                        <a:latin typeface="黑体" pitchFamily="2" charset="-122"/>
                        <a:ea typeface="黑体" pitchFamily="2" charset="-122"/>
                      </a:endParaRPr>
                    </a:p>
                  </a:txBody>
                  <a:tcPr marT="34290" marB="34290" anchor="ctr"/>
                </a:tc>
                <a:tc>
                  <a:txBody>
                    <a:bodyPr/>
                    <a:lstStyle/>
                    <a:p>
                      <a:pPr algn="ctr"/>
                      <a:r>
                        <a:rPr lang="en-US" altLang="zh-CN" sz="2000" b="1" dirty="0" smtClean="0">
                          <a:latin typeface="黑体" pitchFamily="2" charset="-122"/>
                          <a:ea typeface="黑体" pitchFamily="2" charset="-122"/>
                        </a:rPr>
                        <a:t>5</a:t>
                      </a:r>
                      <a:r>
                        <a:rPr lang="zh-CN" altLang="en-US" sz="2000" b="1" dirty="0" smtClean="0">
                          <a:latin typeface="黑体" pitchFamily="2" charset="-122"/>
                          <a:ea typeface="黑体" pitchFamily="2" charset="-122"/>
                        </a:rPr>
                        <a:t>年</a:t>
                      </a:r>
                      <a:endParaRPr lang="zh-CN" altLang="en-US" sz="2000" b="1" dirty="0">
                        <a:latin typeface="黑体" pitchFamily="2" charset="-122"/>
                        <a:ea typeface="黑体" pitchFamily="2" charset="-122"/>
                      </a:endParaRPr>
                    </a:p>
                  </a:txBody>
                  <a:tcPr marT="34290" marB="34290" anchor="ctr"/>
                </a:tc>
                <a:tc>
                  <a:txBody>
                    <a:bodyPr/>
                    <a:lstStyle/>
                    <a:p>
                      <a:pPr algn="ctr"/>
                      <a:r>
                        <a:rPr lang="en-US" altLang="zh-CN" sz="2000" b="1" dirty="0" smtClean="0">
                          <a:latin typeface="黑体" pitchFamily="2" charset="-122"/>
                          <a:ea typeface="黑体" pitchFamily="2" charset="-122"/>
                        </a:rPr>
                        <a:t>75</a:t>
                      </a:r>
                      <a:r>
                        <a:rPr lang="zh-CN" altLang="en-US" sz="2000" b="1" dirty="0" smtClean="0">
                          <a:latin typeface="黑体" pitchFamily="2" charset="-122"/>
                          <a:ea typeface="黑体" pitchFamily="2" charset="-122"/>
                        </a:rPr>
                        <a:t>岁</a:t>
                      </a:r>
                      <a:endParaRPr lang="zh-CN" altLang="en-US" sz="2000" b="1" dirty="0">
                        <a:latin typeface="黑体" pitchFamily="2" charset="-122"/>
                        <a:ea typeface="黑体" pitchFamily="2" charset="-122"/>
                      </a:endParaRPr>
                    </a:p>
                  </a:txBody>
                  <a:tcPr marT="34290" marB="34290" anchor="ctr"/>
                </a:tc>
                <a:tc>
                  <a:txBody>
                    <a:bodyPr/>
                    <a:lstStyle/>
                    <a:p>
                      <a:pPr algn="ctr"/>
                      <a:r>
                        <a:rPr lang="en-US" altLang="zh-CN" sz="2000" b="1" dirty="0" smtClean="0">
                          <a:latin typeface="黑体" pitchFamily="2" charset="-122"/>
                          <a:ea typeface="黑体" pitchFamily="2" charset="-122"/>
                        </a:rPr>
                        <a:t>10</a:t>
                      </a:r>
                      <a:r>
                        <a:rPr lang="zh-CN" altLang="en-US" sz="2000" b="1" dirty="0" smtClean="0">
                          <a:latin typeface="黑体" pitchFamily="2" charset="-122"/>
                          <a:ea typeface="黑体" pitchFamily="2" charset="-122"/>
                        </a:rPr>
                        <a:t>万元</a:t>
                      </a:r>
                      <a:endParaRPr lang="zh-CN" altLang="en-US" sz="2000" b="1" dirty="0">
                        <a:latin typeface="黑体" pitchFamily="2" charset="-122"/>
                        <a:ea typeface="黑体" pitchFamily="2" charset="-122"/>
                      </a:endParaRPr>
                    </a:p>
                  </a:txBody>
                  <a:tcPr marT="34290" marB="34290" anchor="ctr"/>
                </a:tc>
              </a:tr>
            </a:tbl>
          </a:graphicData>
        </a:graphic>
      </p:graphicFrame>
      <p:pic>
        <p:nvPicPr>
          <p:cNvPr id="29719" name="Picture 2" descr="http://t3.baidu.com/it/u=798422880,3955678632&amp;fm=21&amp;gp=0.jpg"/>
          <p:cNvPicPr>
            <a:picLocks noChangeAspect="1" noChangeArrowheads="1"/>
          </p:cNvPicPr>
          <p:nvPr/>
        </p:nvPicPr>
        <p:blipFill>
          <a:blip r:embed="rId2" cstate="email"/>
          <a:srcRect/>
          <a:stretch>
            <a:fillRect/>
          </a:stretch>
        </p:blipFill>
        <p:spPr bwMode="auto">
          <a:xfrm>
            <a:off x="928688" y="1766889"/>
            <a:ext cx="1295400" cy="1019175"/>
          </a:xfrm>
          <a:prstGeom prst="rect">
            <a:avLst/>
          </a:prstGeom>
          <a:noFill/>
          <a:ln w="9525">
            <a:noFill/>
            <a:miter lim="800000"/>
            <a:headEnd/>
            <a:tailEnd/>
          </a:ln>
        </p:spPr>
      </p:pic>
      <p:pic>
        <p:nvPicPr>
          <p:cNvPr id="29720" name="Picture 4" descr="http://t3.baidu.com/it/u=2452497088,4031065970&amp;fm=21&amp;gp=0.jpg"/>
          <p:cNvPicPr>
            <a:picLocks noChangeAspect="1" noChangeArrowheads="1"/>
          </p:cNvPicPr>
          <p:nvPr/>
        </p:nvPicPr>
        <p:blipFill>
          <a:blip r:embed="rId3" cstate="email"/>
          <a:srcRect/>
          <a:stretch>
            <a:fillRect/>
          </a:stretch>
        </p:blipFill>
        <p:spPr bwMode="auto">
          <a:xfrm>
            <a:off x="3786188" y="1766889"/>
            <a:ext cx="1285875" cy="1019175"/>
          </a:xfrm>
          <a:prstGeom prst="rect">
            <a:avLst/>
          </a:prstGeom>
          <a:noFill/>
          <a:ln w="9525">
            <a:noFill/>
            <a:miter lim="800000"/>
            <a:headEnd/>
            <a:tailEnd/>
          </a:ln>
        </p:spPr>
      </p:pic>
      <p:pic>
        <p:nvPicPr>
          <p:cNvPr id="29721" name="Picture 6" descr="http://t1.baidu.com/it/u=33536148,1901740887&amp;fm=21&amp;gp=0.jpg"/>
          <p:cNvPicPr>
            <a:picLocks noChangeAspect="1" noChangeArrowheads="1"/>
          </p:cNvPicPr>
          <p:nvPr/>
        </p:nvPicPr>
        <p:blipFill>
          <a:blip r:embed="rId4" cstate="email"/>
          <a:srcRect/>
          <a:stretch>
            <a:fillRect/>
          </a:stretch>
        </p:blipFill>
        <p:spPr bwMode="auto">
          <a:xfrm>
            <a:off x="6572251" y="1766889"/>
            <a:ext cx="1500188" cy="1019175"/>
          </a:xfrm>
          <a:prstGeom prst="rect">
            <a:avLst/>
          </a:prstGeom>
          <a:noFill/>
          <a:ln w="9525">
            <a:noFill/>
            <a:miter lim="800000"/>
            <a:headEnd/>
            <a:tailEnd/>
          </a:ln>
        </p:spPr>
      </p:pic>
      <p:sp>
        <p:nvSpPr>
          <p:cNvPr id="29722" name="TextBox 8"/>
          <p:cNvSpPr txBox="1">
            <a:spLocks noChangeArrowheads="1"/>
          </p:cNvSpPr>
          <p:nvPr/>
        </p:nvSpPr>
        <p:spPr bwMode="auto">
          <a:xfrm>
            <a:off x="428626" y="2857500"/>
            <a:ext cx="2428875" cy="584775"/>
          </a:xfrm>
          <a:prstGeom prst="rect">
            <a:avLst/>
          </a:prstGeom>
          <a:noFill/>
          <a:ln w="12700">
            <a:solidFill>
              <a:schemeClr val="tx1"/>
            </a:solidFill>
            <a:prstDash val="sysDash"/>
            <a:miter lim="800000"/>
            <a:headEnd/>
            <a:tailEnd/>
          </a:ln>
        </p:spPr>
        <p:txBody>
          <a:bodyPr>
            <a:spAutoFit/>
          </a:bodyPr>
          <a:lstStyle/>
          <a:p>
            <a:pPr algn="ctr"/>
            <a:r>
              <a:rPr lang="zh-CN" altLang="en-US" sz="1600" b="1">
                <a:solidFill>
                  <a:srgbClr val="000000"/>
                </a:solidFill>
                <a:latin typeface="黑体" pitchFamily="2" charset="-122"/>
                <a:ea typeface="黑体" pitchFamily="2" charset="-122"/>
              </a:rPr>
              <a:t>一般意外伤害身故主险外额外赔付</a:t>
            </a:r>
            <a:r>
              <a:rPr lang="en-US" altLang="zh-CN" sz="1600" b="1">
                <a:solidFill>
                  <a:srgbClr val="FF0000"/>
                </a:solidFill>
                <a:latin typeface="黑体" pitchFamily="2" charset="-122"/>
                <a:ea typeface="黑体" pitchFamily="2" charset="-122"/>
              </a:rPr>
              <a:t>10</a:t>
            </a:r>
            <a:r>
              <a:rPr lang="zh-CN" altLang="en-US" sz="1600" b="1">
                <a:solidFill>
                  <a:srgbClr val="FF0000"/>
                </a:solidFill>
                <a:latin typeface="黑体" pitchFamily="2" charset="-122"/>
                <a:ea typeface="黑体" pitchFamily="2" charset="-122"/>
              </a:rPr>
              <a:t>万</a:t>
            </a:r>
            <a:r>
              <a:rPr lang="zh-CN" altLang="en-US" sz="1600" b="1">
                <a:solidFill>
                  <a:srgbClr val="000000"/>
                </a:solidFill>
                <a:latin typeface="黑体" pitchFamily="2" charset="-122"/>
                <a:ea typeface="黑体" pitchFamily="2" charset="-122"/>
              </a:rPr>
              <a:t>保额</a:t>
            </a:r>
          </a:p>
        </p:txBody>
      </p:sp>
      <p:sp>
        <p:nvSpPr>
          <p:cNvPr id="29723" name="TextBox 9"/>
          <p:cNvSpPr txBox="1">
            <a:spLocks noChangeArrowheads="1"/>
          </p:cNvSpPr>
          <p:nvPr/>
        </p:nvSpPr>
        <p:spPr bwMode="auto">
          <a:xfrm>
            <a:off x="3071814" y="2857500"/>
            <a:ext cx="2643187" cy="584775"/>
          </a:xfrm>
          <a:prstGeom prst="rect">
            <a:avLst/>
          </a:prstGeom>
          <a:noFill/>
          <a:ln w="12700">
            <a:solidFill>
              <a:schemeClr val="tx1"/>
            </a:solidFill>
            <a:prstDash val="sysDash"/>
            <a:miter lim="800000"/>
            <a:headEnd/>
            <a:tailEnd/>
          </a:ln>
        </p:spPr>
        <p:txBody>
          <a:bodyPr>
            <a:spAutoFit/>
          </a:bodyPr>
          <a:lstStyle/>
          <a:p>
            <a:pPr algn="ctr"/>
            <a:r>
              <a:rPr lang="zh-CN" altLang="en-US" sz="1600" b="1">
                <a:solidFill>
                  <a:srgbClr val="FF0000"/>
                </a:solidFill>
                <a:latin typeface="黑体" pitchFamily="2" charset="-122"/>
                <a:ea typeface="黑体" pitchFamily="2" charset="-122"/>
              </a:rPr>
              <a:t>自驾车</a:t>
            </a:r>
            <a:r>
              <a:rPr lang="zh-CN" altLang="en-US" sz="1600" b="1">
                <a:solidFill>
                  <a:srgbClr val="000000"/>
                </a:solidFill>
                <a:latin typeface="黑体" pitchFamily="2" charset="-122"/>
                <a:ea typeface="黑体" pitchFamily="2" charset="-122"/>
              </a:rPr>
              <a:t>、客运意外伤害身故主险外额外赔付</a:t>
            </a:r>
            <a:r>
              <a:rPr lang="en-US" altLang="zh-CN" sz="1600" b="1">
                <a:solidFill>
                  <a:srgbClr val="FF0000"/>
                </a:solidFill>
                <a:latin typeface="黑体" pitchFamily="2" charset="-122"/>
                <a:ea typeface="黑体" pitchFamily="2" charset="-122"/>
              </a:rPr>
              <a:t>20</a:t>
            </a:r>
            <a:r>
              <a:rPr lang="zh-CN" altLang="en-US" sz="1600" b="1">
                <a:solidFill>
                  <a:srgbClr val="FF0000"/>
                </a:solidFill>
                <a:latin typeface="黑体" pitchFamily="2" charset="-122"/>
                <a:ea typeface="黑体" pitchFamily="2" charset="-122"/>
              </a:rPr>
              <a:t>万</a:t>
            </a:r>
            <a:r>
              <a:rPr lang="zh-CN" altLang="en-US" sz="1600" b="1">
                <a:solidFill>
                  <a:srgbClr val="000000"/>
                </a:solidFill>
                <a:latin typeface="黑体" pitchFamily="2" charset="-122"/>
                <a:ea typeface="黑体" pitchFamily="2" charset="-122"/>
              </a:rPr>
              <a:t>保额</a:t>
            </a:r>
          </a:p>
        </p:txBody>
      </p:sp>
      <p:sp>
        <p:nvSpPr>
          <p:cNvPr id="29724" name="TextBox 10"/>
          <p:cNvSpPr txBox="1">
            <a:spLocks noChangeArrowheads="1"/>
          </p:cNvSpPr>
          <p:nvPr/>
        </p:nvSpPr>
        <p:spPr bwMode="auto">
          <a:xfrm>
            <a:off x="6000750" y="2857500"/>
            <a:ext cx="2928938" cy="584775"/>
          </a:xfrm>
          <a:prstGeom prst="rect">
            <a:avLst/>
          </a:prstGeom>
          <a:noFill/>
          <a:ln w="12700">
            <a:solidFill>
              <a:schemeClr val="tx1"/>
            </a:solidFill>
            <a:prstDash val="sysDash"/>
            <a:miter lim="800000"/>
            <a:headEnd/>
            <a:tailEnd/>
          </a:ln>
        </p:spPr>
        <p:txBody>
          <a:bodyPr>
            <a:spAutoFit/>
          </a:bodyPr>
          <a:lstStyle/>
          <a:p>
            <a:pPr algn="ctr"/>
            <a:r>
              <a:rPr lang="zh-CN" altLang="en-US" sz="1600" b="1">
                <a:solidFill>
                  <a:srgbClr val="FF0000"/>
                </a:solidFill>
                <a:latin typeface="黑体" pitchFamily="2" charset="-122"/>
                <a:ea typeface="黑体" pitchFamily="2" charset="-122"/>
              </a:rPr>
              <a:t>自然灾害</a:t>
            </a:r>
            <a:r>
              <a:rPr lang="en-US" altLang="zh-CN" sz="1600" b="1">
                <a:solidFill>
                  <a:srgbClr val="FF0000"/>
                </a:solidFill>
                <a:latin typeface="黑体" pitchFamily="2" charset="-122"/>
                <a:ea typeface="黑体" pitchFamily="2" charset="-122"/>
              </a:rPr>
              <a:t>30</a:t>
            </a:r>
            <a:r>
              <a:rPr lang="zh-CN" altLang="en-US" sz="1600" b="1">
                <a:solidFill>
                  <a:srgbClr val="FF0000"/>
                </a:solidFill>
                <a:latin typeface="黑体" pitchFamily="2" charset="-122"/>
                <a:ea typeface="黑体" pitchFamily="2" charset="-122"/>
              </a:rPr>
              <a:t>万</a:t>
            </a:r>
            <a:r>
              <a:rPr lang="zh-CN" altLang="en-US" sz="1600" b="1">
                <a:solidFill>
                  <a:srgbClr val="000000"/>
                </a:solidFill>
                <a:latin typeface="黑体" pitchFamily="2" charset="-122"/>
                <a:ea typeface="黑体" pitchFamily="2" charset="-122"/>
              </a:rPr>
              <a:t>、飞机意外伤害身故主险外额外赔付</a:t>
            </a:r>
            <a:r>
              <a:rPr lang="en-US" altLang="zh-CN" sz="1600" b="1">
                <a:solidFill>
                  <a:srgbClr val="FF0000"/>
                </a:solidFill>
                <a:latin typeface="黑体" pitchFamily="2" charset="-122"/>
                <a:ea typeface="黑体" pitchFamily="2" charset="-122"/>
              </a:rPr>
              <a:t>60</a:t>
            </a:r>
            <a:r>
              <a:rPr lang="zh-CN" altLang="en-US" sz="1600" b="1">
                <a:solidFill>
                  <a:srgbClr val="FF0000"/>
                </a:solidFill>
                <a:latin typeface="黑体" pitchFamily="2" charset="-122"/>
                <a:ea typeface="黑体" pitchFamily="2" charset="-122"/>
              </a:rPr>
              <a:t>万</a:t>
            </a:r>
            <a:r>
              <a:rPr lang="zh-CN" altLang="en-US" sz="1600" b="1">
                <a:solidFill>
                  <a:srgbClr val="000000"/>
                </a:solidFill>
                <a:latin typeface="黑体" pitchFamily="2" charset="-122"/>
                <a:ea typeface="黑体" pitchFamily="2" charset="-122"/>
              </a:rPr>
              <a:t>保额</a:t>
            </a:r>
          </a:p>
        </p:txBody>
      </p:sp>
      <p:sp>
        <p:nvSpPr>
          <p:cNvPr id="29725" name="矩形 9"/>
          <p:cNvSpPr>
            <a:spLocks noChangeArrowheads="1"/>
          </p:cNvSpPr>
          <p:nvPr/>
        </p:nvSpPr>
        <p:spPr bwMode="auto">
          <a:xfrm>
            <a:off x="142875" y="3571876"/>
            <a:ext cx="3887788" cy="1015663"/>
          </a:xfrm>
          <a:prstGeom prst="rect">
            <a:avLst/>
          </a:prstGeom>
          <a:noFill/>
          <a:ln w="9525">
            <a:noFill/>
            <a:miter lim="800000"/>
            <a:headEnd/>
            <a:tailEnd/>
          </a:ln>
        </p:spPr>
        <p:txBody>
          <a:bodyPr>
            <a:spAutoFit/>
          </a:bodyPr>
          <a:lstStyle/>
          <a:p>
            <a:r>
              <a:rPr lang="zh-CN" altLang="en-US" sz="2000">
                <a:latin typeface="微软雅黑" pitchFamily="34" charset="-122"/>
                <a:ea typeface="微软雅黑" pitchFamily="34" charset="-122"/>
              </a:rPr>
              <a:t>    传统卡折</a:t>
            </a:r>
            <a:r>
              <a:rPr lang="en-US" altLang="zh-CN" sz="2000">
                <a:latin typeface="微软雅黑" pitchFamily="34" charset="-122"/>
                <a:ea typeface="微软雅黑" pitchFamily="34" charset="-122"/>
              </a:rPr>
              <a:t>65</a:t>
            </a:r>
            <a:r>
              <a:rPr lang="zh-CN" altLang="en-US" sz="2000">
                <a:latin typeface="微软雅黑" pitchFamily="34" charset="-122"/>
                <a:ea typeface="微软雅黑" pitchFamily="34" charset="-122"/>
              </a:rPr>
              <a:t>岁买不到</a:t>
            </a:r>
            <a:endParaRPr lang="en-US" altLang="zh-CN" sz="2000">
              <a:latin typeface="微软雅黑" pitchFamily="34" charset="-122"/>
              <a:ea typeface="微软雅黑" pitchFamily="34" charset="-122"/>
            </a:endParaRPr>
          </a:p>
          <a:p>
            <a:r>
              <a:rPr lang="en-US" altLang="zh-CN" sz="2000">
                <a:latin typeface="微软雅黑" pitchFamily="34" charset="-122"/>
                <a:ea typeface="微软雅黑" pitchFamily="34" charset="-122"/>
              </a:rPr>
              <a:t>    </a:t>
            </a:r>
            <a:r>
              <a:rPr lang="zh-CN" altLang="en-US" sz="2000">
                <a:latin typeface="微软雅黑" pitchFamily="34" charset="-122"/>
                <a:ea typeface="微软雅黑" pitchFamily="34" charset="-122"/>
              </a:rPr>
              <a:t>传统意外险只能年年买</a:t>
            </a:r>
            <a:endParaRPr lang="en-US" altLang="zh-CN" sz="2000">
              <a:latin typeface="微软雅黑" pitchFamily="34" charset="-122"/>
              <a:ea typeface="微软雅黑" pitchFamily="34" charset="-122"/>
            </a:endParaRPr>
          </a:p>
          <a:p>
            <a:r>
              <a:rPr lang="en-US" altLang="zh-CN" sz="2000">
                <a:latin typeface="微软雅黑" pitchFamily="34" charset="-122"/>
                <a:ea typeface="微软雅黑" pitchFamily="34" charset="-122"/>
              </a:rPr>
              <a:t>      </a:t>
            </a:r>
            <a:endParaRPr lang="zh-CN" altLang="en-US" sz="2000">
              <a:latin typeface="微软雅黑" pitchFamily="34" charset="-122"/>
              <a:ea typeface="微软雅黑" pitchFamily="34" charset="-122"/>
            </a:endParaRPr>
          </a:p>
        </p:txBody>
      </p:sp>
      <p:sp>
        <p:nvSpPr>
          <p:cNvPr id="29726" name="矩形 10"/>
          <p:cNvSpPr>
            <a:spLocks noChangeArrowheads="1"/>
          </p:cNvSpPr>
          <p:nvPr/>
        </p:nvSpPr>
        <p:spPr bwMode="auto">
          <a:xfrm>
            <a:off x="3643315" y="3571875"/>
            <a:ext cx="4714875" cy="1015663"/>
          </a:xfrm>
          <a:prstGeom prst="rect">
            <a:avLst/>
          </a:prstGeom>
          <a:noFill/>
          <a:ln w="9525">
            <a:noFill/>
            <a:miter lim="800000"/>
            <a:headEnd/>
            <a:tailEnd/>
          </a:ln>
        </p:spPr>
        <p:txBody>
          <a:bodyPr>
            <a:spAutoFit/>
          </a:bodyPr>
          <a:lstStyle/>
          <a:p>
            <a:r>
              <a:rPr lang="zh-CN" altLang="en-US" sz="2000">
                <a:latin typeface="微软雅黑" pitchFamily="34" charset="-122"/>
                <a:ea typeface="微软雅黑" pitchFamily="34" charset="-122"/>
              </a:rPr>
              <a:t>   此款意外险保障至到</a:t>
            </a:r>
            <a:r>
              <a:rPr lang="en-US" altLang="zh-CN" sz="2000">
                <a:latin typeface="微软雅黑" pitchFamily="34" charset="-122"/>
                <a:ea typeface="微软雅黑" pitchFamily="34" charset="-122"/>
              </a:rPr>
              <a:t>75</a:t>
            </a:r>
            <a:r>
              <a:rPr lang="zh-CN" altLang="en-US" sz="2000">
                <a:latin typeface="微软雅黑" pitchFamily="34" charset="-122"/>
                <a:ea typeface="微软雅黑" pitchFamily="34" charset="-122"/>
              </a:rPr>
              <a:t>岁 </a:t>
            </a:r>
            <a:endParaRPr lang="en-US" altLang="zh-CN" sz="2000">
              <a:latin typeface="微软雅黑" pitchFamily="34" charset="-122"/>
              <a:ea typeface="微软雅黑" pitchFamily="34" charset="-122"/>
            </a:endParaRPr>
          </a:p>
          <a:p>
            <a:r>
              <a:rPr lang="zh-CN" altLang="en-US" sz="2000">
                <a:latin typeface="微软雅黑" pitchFamily="34" charset="-122"/>
                <a:ea typeface="微软雅黑" pitchFamily="34" charset="-122"/>
              </a:rPr>
              <a:t>   此款意外险保障范围宽“海陆空”</a:t>
            </a:r>
            <a:endParaRPr lang="en-US" altLang="zh-CN" sz="2000">
              <a:latin typeface="微软雅黑" pitchFamily="34" charset="-122"/>
              <a:ea typeface="微软雅黑" pitchFamily="34" charset="-122"/>
            </a:endParaRPr>
          </a:p>
          <a:p>
            <a:r>
              <a:rPr lang="en-US" altLang="zh-CN" sz="2000">
                <a:latin typeface="微软雅黑" pitchFamily="34" charset="-122"/>
                <a:ea typeface="微软雅黑" pitchFamily="34" charset="-122"/>
              </a:rPr>
              <a:t>   </a:t>
            </a:r>
            <a:r>
              <a:rPr lang="zh-CN" altLang="en-US" sz="2000">
                <a:latin typeface="微软雅黑" pitchFamily="34" charset="-122"/>
                <a:ea typeface="微软雅黑" pitchFamily="34" charset="-122"/>
              </a:rPr>
              <a:t>此款意外险放大保险期间价格很划算</a:t>
            </a:r>
            <a:endParaRPr lang="en-US" altLang="zh-CN" sz="2000">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直接连接符 9"/>
          <p:cNvCxnSpPr/>
          <p:nvPr/>
        </p:nvCxnSpPr>
        <p:spPr>
          <a:xfrm>
            <a:off x="2411414" y="1570039"/>
            <a:ext cx="0" cy="3216275"/>
          </a:xfrm>
          <a:prstGeom prst="line">
            <a:avLst/>
          </a:prstGeom>
          <a:ln w="136525" cmpd="thickThin">
            <a:solidFill>
              <a:srgbClr val="FF9933"/>
            </a:solidFill>
            <a:prstDash val="solid"/>
          </a:ln>
        </p:spPr>
        <p:style>
          <a:lnRef idx="1">
            <a:schemeClr val="accent1"/>
          </a:lnRef>
          <a:fillRef idx="0">
            <a:schemeClr val="accent1"/>
          </a:fillRef>
          <a:effectRef idx="0">
            <a:schemeClr val="accent1"/>
          </a:effectRef>
          <a:fontRef idx="minor">
            <a:schemeClr val="tx1"/>
          </a:fontRef>
        </p:style>
      </p:cxnSp>
      <p:pic>
        <p:nvPicPr>
          <p:cNvPr id="12" name="图片 11"/>
          <p:cNvPicPr>
            <a:picLocks noChangeAspect="1"/>
          </p:cNvPicPr>
          <p:nvPr/>
        </p:nvPicPr>
        <p:blipFill>
          <a:blip r:embed="rId2"/>
          <a:srcRect/>
          <a:stretch>
            <a:fillRect/>
          </a:stretch>
        </p:blipFill>
        <p:spPr bwMode="auto">
          <a:xfrm>
            <a:off x="-339724" y="965201"/>
            <a:ext cx="2967038" cy="4124325"/>
          </a:xfrm>
          <a:prstGeom prst="rect">
            <a:avLst/>
          </a:prstGeom>
          <a:noFill/>
          <a:ln w="9525">
            <a:noFill/>
            <a:miter lim="800000"/>
            <a:headEnd/>
            <a:tailEnd/>
          </a:ln>
        </p:spPr>
      </p:pic>
      <p:sp>
        <p:nvSpPr>
          <p:cNvPr id="30724" name="Rectangle 7"/>
          <p:cNvSpPr>
            <a:spLocks noChangeArrowheads="1"/>
          </p:cNvSpPr>
          <p:nvPr/>
        </p:nvSpPr>
        <p:spPr bwMode="gray">
          <a:xfrm>
            <a:off x="571501" y="285751"/>
            <a:ext cx="7162800" cy="422275"/>
          </a:xfrm>
          <a:prstGeom prst="rect">
            <a:avLst/>
          </a:prstGeom>
          <a:noFill/>
          <a:ln w="9525">
            <a:noFill/>
            <a:miter lim="800000"/>
            <a:headEnd/>
            <a:tailEnd/>
          </a:ln>
        </p:spPr>
        <p:txBody>
          <a:bodyPr anchor="ctr"/>
          <a:lstStyle/>
          <a:p>
            <a:r>
              <a:rPr lang="zh-CN" altLang="en-US" sz="4000" b="1">
                <a:solidFill>
                  <a:srgbClr val="FF0000"/>
                </a:solidFill>
                <a:latin typeface="黑体" pitchFamily="2" charset="-122"/>
                <a:ea typeface="黑体" pitchFamily="2" charset="-122"/>
              </a:rPr>
              <a:t>卖点四：</a:t>
            </a:r>
            <a:r>
              <a:rPr lang="zh-CN" altLang="en-US" sz="4400">
                <a:solidFill>
                  <a:srgbClr val="FF0000"/>
                </a:solidFill>
                <a:latin typeface="华文琥珀" pitchFamily="2" charset="-122"/>
                <a:ea typeface="华文琥珀" pitchFamily="2" charset="-122"/>
              </a:rPr>
              <a:t>一生都如意</a:t>
            </a:r>
          </a:p>
        </p:txBody>
      </p:sp>
      <p:sp>
        <p:nvSpPr>
          <p:cNvPr id="30725" name="内容占位符 3"/>
          <p:cNvSpPr>
            <a:spLocks noGrp="1"/>
          </p:cNvSpPr>
          <p:nvPr>
            <p:ph idx="1"/>
          </p:nvPr>
        </p:nvSpPr>
        <p:spPr>
          <a:xfrm>
            <a:off x="2428876" y="1214438"/>
            <a:ext cx="6715125" cy="3143250"/>
          </a:xfrm>
        </p:spPr>
        <p:txBody>
          <a:bodyPr/>
          <a:lstStyle/>
          <a:p>
            <a:r>
              <a:rPr lang="zh-CN" altLang="en-US" sz="2800" b="1" smtClean="0">
                <a:latin typeface="微软雅黑" pitchFamily="34" charset="-122"/>
                <a:ea typeface="微软雅黑" pitchFamily="34" charset="-122"/>
              </a:rPr>
              <a:t>逐年递增的现金流：</a:t>
            </a:r>
            <a:endParaRPr lang="en-US" altLang="zh-CN" sz="2800" b="1" smtClean="0">
              <a:latin typeface="微软雅黑" pitchFamily="34" charset="-122"/>
              <a:ea typeface="微软雅黑" pitchFamily="34" charset="-122"/>
            </a:endParaRPr>
          </a:p>
          <a:p>
            <a:pPr lvl="1"/>
            <a:r>
              <a:rPr lang="zh-CN" altLang="en-US" sz="2400" smtClean="0">
                <a:solidFill>
                  <a:srgbClr val="0070C0"/>
                </a:solidFill>
              </a:rPr>
              <a:t>金账户万能账户，随时支取满足需求</a:t>
            </a:r>
            <a:endParaRPr lang="en-US" altLang="zh-CN" sz="2400" smtClean="0">
              <a:solidFill>
                <a:srgbClr val="0070C0"/>
              </a:solidFill>
            </a:endParaRPr>
          </a:p>
          <a:p>
            <a:r>
              <a:rPr lang="zh-CN" altLang="en-US" sz="2800" b="1" smtClean="0">
                <a:latin typeface="微软雅黑" pitchFamily="34" charset="-122"/>
                <a:ea typeface="微软雅黑" pitchFamily="34" charset="-122"/>
              </a:rPr>
              <a:t>稳健增值锁定资金：</a:t>
            </a:r>
            <a:endParaRPr lang="en-US" altLang="zh-CN" sz="2800" b="1" smtClean="0">
              <a:latin typeface="微软雅黑" pitchFamily="34" charset="-122"/>
              <a:ea typeface="微软雅黑" pitchFamily="34" charset="-122"/>
            </a:endParaRPr>
          </a:p>
          <a:p>
            <a:pPr lvl="1"/>
            <a:r>
              <a:rPr lang="zh-CN" altLang="en-US" sz="2400" smtClean="0">
                <a:solidFill>
                  <a:srgbClr val="0070C0"/>
                </a:solidFill>
              </a:rPr>
              <a:t>万能账户收益透明，稳定增值随心所欲</a:t>
            </a:r>
            <a:endParaRPr lang="en-US" altLang="zh-CN" sz="2400" b="1" smtClean="0">
              <a:solidFill>
                <a:srgbClr val="FF0000"/>
              </a:solidFill>
            </a:endParaRPr>
          </a:p>
          <a:p>
            <a:r>
              <a:rPr lang="zh-CN" altLang="en-US" sz="2800" b="1" smtClean="0">
                <a:latin typeface="微软雅黑" pitchFamily="34" charset="-122"/>
                <a:ea typeface="微软雅黑" pitchFamily="34" charset="-122"/>
              </a:rPr>
              <a:t>权益转换完美规划：</a:t>
            </a:r>
            <a:endParaRPr lang="en-US" altLang="zh-CN" sz="2800" b="1" smtClean="0">
              <a:latin typeface="微软雅黑" pitchFamily="34" charset="-122"/>
              <a:ea typeface="微软雅黑" pitchFamily="34" charset="-122"/>
            </a:endParaRPr>
          </a:p>
          <a:p>
            <a:pPr lvl="1"/>
            <a:r>
              <a:rPr lang="zh-CN" altLang="en-US" sz="2400" smtClean="0">
                <a:solidFill>
                  <a:srgbClr val="0070C0"/>
                </a:solidFill>
              </a:rPr>
              <a:t>身故金人性规划，保障惠泽</a:t>
            </a:r>
            <a:r>
              <a:rPr lang="zh-CN" altLang="en-US" sz="2400" b="1" smtClean="0">
                <a:solidFill>
                  <a:srgbClr val="FF0000"/>
                </a:solidFill>
              </a:rPr>
              <a:t>受益人</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标题 1"/>
          <p:cNvSpPr>
            <a:spLocks noGrp="1"/>
          </p:cNvSpPr>
          <p:nvPr>
            <p:ph type="title"/>
          </p:nvPr>
        </p:nvSpPr>
        <p:spPr/>
        <p:txBody>
          <a:bodyPr/>
          <a:lstStyle/>
          <a:p>
            <a:pPr>
              <a:defRPr/>
            </a:pPr>
            <a:r>
              <a:rPr lang="zh-CN" altLang="en-US" sz="4800" b="1" spc="50" dirty="0" smtClean="0">
                <a:ln w="11430"/>
                <a:solidFill>
                  <a:srgbClr val="FF0000"/>
                </a:solidFill>
                <a:effectLst>
                  <a:outerShdw blurRad="76200" dist="50800" dir="5400000" algn="tl" rotWithShape="0">
                    <a:srgbClr val="000000">
                      <a:alpha val="65000"/>
                    </a:srgbClr>
                  </a:outerShdw>
                </a:effectLst>
                <a:latin typeface="叶根友毛笔行书简体" pitchFamily="2" charset="-122"/>
                <a:ea typeface="叶根友毛笔行书简体" pitchFamily="2" charset="-122"/>
                <a:cs typeface="+mn-cs"/>
              </a:rPr>
              <a:t>要点回顾</a:t>
            </a:r>
          </a:p>
        </p:txBody>
      </p:sp>
      <p:graphicFrame>
        <p:nvGraphicFramePr>
          <p:cNvPr id="4" name="图示 3"/>
          <p:cNvGraphicFramePr/>
          <p:nvPr/>
        </p:nvGraphicFramePr>
        <p:xfrm>
          <a:off x="-38793" y="1275606"/>
          <a:ext cx="4896545" cy="304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10" name="直接箭头连接符 9"/>
          <p:cNvCxnSpPr/>
          <p:nvPr/>
        </p:nvCxnSpPr>
        <p:spPr>
          <a:xfrm>
            <a:off x="4071934" y="1163638"/>
            <a:ext cx="3960440" cy="0"/>
          </a:xfrm>
          <a:prstGeom prst="straightConnector1">
            <a:avLst/>
          </a:prstGeom>
          <a:ln>
            <a:solidFill>
              <a:srgbClr val="FF6600"/>
            </a:solidFill>
            <a:tailEnd type="arrow"/>
          </a:ln>
          <a:scene3d>
            <a:camera prst="orthographicFront">
              <a:rot lat="0" lon="10800000" rev="0"/>
            </a:camera>
            <a:lightRig rig="threePt" dir="t"/>
          </a:scene3d>
        </p:spPr>
        <p:style>
          <a:lnRef idx="3">
            <a:schemeClr val="accent6"/>
          </a:lnRef>
          <a:fillRef idx="0">
            <a:schemeClr val="accent6"/>
          </a:fillRef>
          <a:effectRef idx="2">
            <a:schemeClr val="accent6"/>
          </a:effectRef>
          <a:fontRef idx="minor">
            <a:schemeClr val="tx1"/>
          </a:fontRef>
        </p:style>
      </p:cxnSp>
      <p:cxnSp>
        <p:nvCxnSpPr>
          <p:cNvPr id="11" name="直接箭头连接符 10"/>
          <p:cNvCxnSpPr/>
          <p:nvPr/>
        </p:nvCxnSpPr>
        <p:spPr>
          <a:xfrm>
            <a:off x="4071934" y="1736725"/>
            <a:ext cx="3960440" cy="0"/>
          </a:xfrm>
          <a:prstGeom prst="straightConnector1">
            <a:avLst/>
          </a:prstGeom>
          <a:ln>
            <a:solidFill>
              <a:srgbClr val="FF6600"/>
            </a:solidFill>
            <a:tailEnd type="arrow"/>
          </a:ln>
          <a:scene3d>
            <a:camera prst="orthographicFront">
              <a:rot lat="0" lon="10800000" rev="0"/>
            </a:camera>
            <a:lightRig rig="threePt" dir="t"/>
          </a:scene3d>
        </p:spPr>
        <p:style>
          <a:lnRef idx="3">
            <a:schemeClr val="accent6"/>
          </a:lnRef>
          <a:fillRef idx="0">
            <a:schemeClr val="accent6"/>
          </a:fillRef>
          <a:effectRef idx="2">
            <a:schemeClr val="accent6"/>
          </a:effectRef>
          <a:fontRef idx="minor">
            <a:schemeClr val="tx1"/>
          </a:fontRef>
        </p:style>
      </p:cxnSp>
      <p:cxnSp>
        <p:nvCxnSpPr>
          <p:cNvPr id="12" name="直接箭头连接符 11"/>
          <p:cNvCxnSpPr/>
          <p:nvPr/>
        </p:nvCxnSpPr>
        <p:spPr>
          <a:xfrm>
            <a:off x="4071934" y="2378075"/>
            <a:ext cx="3960440" cy="0"/>
          </a:xfrm>
          <a:prstGeom prst="straightConnector1">
            <a:avLst/>
          </a:prstGeom>
          <a:ln>
            <a:solidFill>
              <a:srgbClr val="FF6600"/>
            </a:solidFill>
            <a:tailEnd type="arrow"/>
          </a:ln>
          <a:scene3d>
            <a:camera prst="orthographicFront">
              <a:rot lat="0" lon="10800000" rev="0"/>
            </a:camera>
            <a:lightRig rig="threePt" dir="t"/>
          </a:scene3d>
        </p:spPr>
        <p:style>
          <a:lnRef idx="3">
            <a:schemeClr val="accent6"/>
          </a:lnRef>
          <a:fillRef idx="0">
            <a:schemeClr val="accent6"/>
          </a:fillRef>
          <a:effectRef idx="2">
            <a:schemeClr val="accent6"/>
          </a:effectRef>
          <a:fontRef idx="minor">
            <a:schemeClr val="tx1"/>
          </a:fontRef>
        </p:style>
      </p:cxnSp>
      <p:cxnSp>
        <p:nvCxnSpPr>
          <p:cNvPr id="13" name="直接箭头连接符 12"/>
          <p:cNvCxnSpPr/>
          <p:nvPr/>
        </p:nvCxnSpPr>
        <p:spPr>
          <a:xfrm>
            <a:off x="4071934" y="2951163"/>
            <a:ext cx="3960440" cy="0"/>
          </a:xfrm>
          <a:prstGeom prst="straightConnector1">
            <a:avLst/>
          </a:prstGeom>
          <a:ln>
            <a:solidFill>
              <a:srgbClr val="FF6600"/>
            </a:solidFill>
            <a:tailEnd type="arrow"/>
          </a:ln>
          <a:scene3d>
            <a:camera prst="orthographicFront">
              <a:rot lat="0" lon="10800000" rev="0"/>
            </a:camera>
            <a:lightRig rig="threePt" dir="t"/>
          </a:scene3d>
        </p:spPr>
        <p:style>
          <a:lnRef idx="3">
            <a:schemeClr val="accent6"/>
          </a:lnRef>
          <a:fillRef idx="0">
            <a:schemeClr val="accent6"/>
          </a:fillRef>
          <a:effectRef idx="2">
            <a:schemeClr val="accent6"/>
          </a:effectRef>
          <a:fontRef idx="minor">
            <a:schemeClr val="tx1"/>
          </a:fontRef>
        </p:style>
      </p:cxnSp>
      <p:sp>
        <p:nvSpPr>
          <p:cNvPr id="31752" name="TextBox 13"/>
          <p:cNvSpPr txBox="1">
            <a:spLocks noChangeArrowheads="1"/>
          </p:cNvSpPr>
          <p:nvPr/>
        </p:nvSpPr>
        <p:spPr bwMode="auto">
          <a:xfrm>
            <a:off x="4500564" y="1214438"/>
            <a:ext cx="3527425" cy="523220"/>
          </a:xfrm>
          <a:prstGeom prst="rect">
            <a:avLst/>
          </a:prstGeom>
          <a:noFill/>
          <a:ln w="9525">
            <a:noFill/>
            <a:miter lim="800000"/>
            <a:headEnd/>
            <a:tailEnd/>
          </a:ln>
        </p:spPr>
        <p:txBody>
          <a:bodyPr>
            <a:spAutoFit/>
          </a:bodyPr>
          <a:lstStyle/>
          <a:p>
            <a:pPr algn="ctr"/>
            <a:r>
              <a:rPr lang="zh-CN" altLang="en-US" sz="2800" b="1">
                <a:latin typeface="微软雅黑" pitchFamily="34" charset="-122"/>
                <a:ea typeface="微软雅黑" pitchFamily="34" charset="-122"/>
              </a:rPr>
              <a:t>三金都增值</a:t>
            </a:r>
          </a:p>
        </p:txBody>
      </p:sp>
      <p:sp>
        <p:nvSpPr>
          <p:cNvPr id="31753" name="TextBox 14"/>
          <p:cNvSpPr txBox="1">
            <a:spLocks noChangeArrowheads="1"/>
          </p:cNvSpPr>
          <p:nvPr/>
        </p:nvSpPr>
        <p:spPr bwMode="auto">
          <a:xfrm>
            <a:off x="4500564" y="1785938"/>
            <a:ext cx="3527425" cy="523220"/>
          </a:xfrm>
          <a:prstGeom prst="rect">
            <a:avLst/>
          </a:prstGeom>
          <a:noFill/>
          <a:ln w="9525">
            <a:noFill/>
            <a:miter lim="800000"/>
            <a:headEnd/>
            <a:tailEnd/>
          </a:ln>
        </p:spPr>
        <p:txBody>
          <a:bodyPr>
            <a:spAutoFit/>
          </a:bodyPr>
          <a:lstStyle/>
          <a:p>
            <a:pPr algn="ctr"/>
            <a:r>
              <a:rPr lang="zh-CN" altLang="en-US" sz="2800" b="1">
                <a:latin typeface="微软雅黑" pitchFamily="34" charset="-122"/>
                <a:ea typeface="微软雅黑" pitchFamily="34" charset="-122"/>
              </a:rPr>
              <a:t>支取更灵活</a:t>
            </a:r>
          </a:p>
        </p:txBody>
      </p:sp>
      <p:sp>
        <p:nvSpPr>
          <p:cNvPr id="31754" name="TextBox 15"/>
          <p:cNvSpPr txBox="1">
            <a:spLocks noChangeArrowheads="1"/>
          </p:cNvSpPr>
          <p:nvPr/>
        </p:nvSpPr>
        <p:spPr bwMode="auto">
          <a:xfrm>
            <a:off x="4500564" y="2405063"/>
            <a:ext cx="3527425" cy="523220"/>
          </a:xfrm>
          <a:prstGeom prst="rect">
            <a:avLst/>
          </a:prstGeom>
          <a:noFill/>
          <a:ln w="9525">
            <a:noFill/>
            <a:miter lim="800000"/>
            <a:headEnd/>
            <a:tailEnd/>
          </a:ln>
        </p:spPr>
        <p:txBody>
          <a:bodyPr>
            <a:spAutoFit/>
          </a:bodyPr>
          <a:lstStyle/>
          <a:p>
            <a:pPr algn="ctr"/>
            <a:r>
              <a:rPr lang="zh-CN" altLang="en-US" sz="2800" b="1">
                <a:latin typeface="微软雅黑" pitchFamily="34" charset="-122"/>
                <a:ea typeface="微软雅黑" pitchFamily="34" charset="-122"/>
              </a:rPr>
              <a:t>长效高保障</a:t>
            </a:r>
          </a:p>
        </p:txBody>
      </p:sp>
      <p:sp>
        <p:nvSpPr>
          <p:cNvPr id="31755" name="TextBox 16"/>
          <p:cNvSpPr txBox="1">
            <a:spLocks noChangeArrowheads="1"/>
          </p:cNvSpPr>
          <p:nvPr/>
        </p:nvSpPr>
        <p:spPr bwMode="auto">
          <a:xfrm>
            <a:off x="4500564" y="3000375"/>
            <a:ext cx="3527425" cy="523220"/>
          </a:xfrm>
          <a:prstGeom prst="rect">
            <a:avLst/>
          </a:prstGeom>
          <a:noFill/>
          <a:ln w="9525">
            <a:noFill/>
            <a:miter lim="800000"/>
            <a:headEnd/>
            <a:tailEnd/>
          </a:ln>
        </p:spPr>
        <p:txBody>
          <a:bodyPr>
            <a:spAutoFit/>
          </a:bodyPr>
          <a:lstStyle/>
          <a:p>
            <a:pPr algn="ctr"/>
            <a:r>
              <a:rPr lang="zh-CN" altLang="en-US" sz="2800" b="1">
                <a:latin typeface="微软雅黑" pitchFamily="34" charset="-122"/>
                <a:ea typeface="微软雅黑" pitchFamily="34" charset="-122"/>
              </a:rPr>
              <a:t>一生都如意</a:t>
            </a:r>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268288"/>
            <a:ext cx="8229600" cy="628650"/>
          </a:xfrm>
        </p:spPr>
        <p:txBody>
          <a:bodyPr>
            <a:noAutofit/>
          </a:bodyPr>
          <a:lstStyle/>
          <a:p>
            <a:pPr>
              <a:defRPr/>
            </a:pPr>
            <a:r>
              <a:rPr lang="zh-CN" altLang="en-US" sz="4800" spc="50" dirty="0" smtClean="0">
                <a:ln w="11430"/>
                <a:solidFill>
                  <a:srgbClr val="FF0000"/>
                </a:solidFill>
                <a:effectLst>
                  <a:outerShdw blurRad="76200" dist="50800" dir="5400000" algn="tl" rotWithShape="0">
                    <a:srgbClr val="000000">
                      <a:alpha val="65000"/>
                    </a:srgbClr>
                  </a:outerShdw>
                </a:effectLst>
                <a:latin typeface="叶根友毛笔行书简体" pitchFamily="2" charset="-122"/>
                <a:ea typeface="叶根友毛笔行书简体" pitchFamily="2" charset="-122"/>
                <a:cs typeface="+mn-cs"/>
              </a:rPr>
              <a:t>金如意百万计划</a:t>
            </a:r>
            <a:endParaRPr lang="zh-CN" altLang="en-US" sz="4800" spc="50" dirty="0">
              <a:ln w="11430"/>
              <a:solidFill>
                <a:srgbClr val="FF0000"/>
              </a:solidFill>
              <a:effectLst>
                <a:outerShdw blurRad="76200" dist="50800" dir="5400000" algn="tl" rotWithShape="0">
                  <a:srgbClr val="000000">
                    <a:alpha val="65000"/>
                  </a:srgbClr>
                </a:outerShdw>
              </a:effectLst>
              <a:latin typeface="叶根友毛笔行书简体" pitchFamily="2" charset="-122"/>
              <a:ea typeface="叶根友毛笔行书简体" pitchFamily="2" charset="-122"/>
              <a:cs typeface="+mn-cs"/>
            </a:endParaRPr>
          </a:p>
        </p:txBody>
      </p:sp>
      <p:sp>
        <p:nvSpPr>
          <p:cNvPr id="29699" name="内容占位符 2"/>
          <p:cNvSpPr>
            <a:spLocks noGrp="1"/>
          </p:cNvSpPr>
          <p:nvPr>
            <p:ph idx="1"/>
          </p:nvPr>
        </p:nvSpPr>
        <p:spPr>
          <a:xfrm>
            <a:off x="1116013" y="2085975"/>
            <a:ext cx="4176712" cy="2559050"/>
          </a:xfrm>
        </p:spPr>
        <p:txBody>
          <a:bodyPr>
            <a:normAutofit fontScale="92500" lnSpcReduction="10000"/>
          </a:bodyPr>
          <a:lstStyle/>
          <a:p>
            <a:pPr>
              <a:defRPr/>
            </a:pPr>
            <a:endParaRPr lang="en-US" altLang="zh-CN" sz="4000" smtClean="0"/>
          </a:p>
          <a:p>
            <a:pPr>
              <a:defRPr/>
            </a:pPr>
            <a:r>
              <a:rPr lang="zh-CN" altLang="en-US" sz="4000" b="1" smtClean="0">
                <a:solidFill>
                  <a:srgbClr val="C00000"/>
                </a:solidFill>
              </a:rPr>
              <a:t>生有百万财</a:t>
            </a:r>
            <a:endParaRPr lang="en-US" altLang="zh-CN" sz="4000" b="1" smtClean="0">
              <a:solidFill>
                <a:srgbClr val="C00000"/>
              </a:solidFill>
            </a:endParaRPr>
          </a:p>
          <a:p>
            <a:pPr>
              <a:defRPr/>
            </a:pPr>
            <a:r>
              <a:rPr lang="zh-CN" altLang="en-US" sz="4000" b="1" smtClean="0">
                <a:solidFill>
                  <a:srgbClr val="C00000"/>
                </a:solidFill>
              </a:rPr>
              <a:t>故有百万价</a:t>
            </a:r>
            <a:endParaRPr lang="en-US" altLang="zh-CN" sz="4000" b="1" smtClean="0">
              <a:solidFill>
                <a:srgbClr val="C00000"/>
              </a:solidFill>
            </a:endParaRPr>
          </a:p>
          <a:p>
            <a:pPr>
              <a:defRPr/>
            </a:pPr>
            <a:r>
              <a:rPr lang="zh-CN" altLang="en-US" sz="4000" b="1" smtClean="0">
                <a:solidFill>
                  <a:srgbClr val="C00000"/>
                </a:solidFill>
              </a:rPr>
              <a:t>急有百万款</a:t>
            </a:r>
          </a:p>
        </p:txBody>
      </p:sp>
      <p:pic>
        <p:nvPicPr>
          <p:cNvPr id="32772" name="图片 5" descr="074.jpg"/>
          <p:cNvPicPr>
            <a:picLocks noChangeAspect="1" noChangeArrowheads="1"/>
          </p:cNvPicPr>
          <p:nvPr/>
        </p:nvPicPr>
        <p:blipFill>
          <a:blip r:embed="rId2"/>
          <a:srcRect/>
          <a:stretch>
            <a:fillRect/>
          </a:stretch>
        </p:blipFill>
        <p:spPr bwMode="auto">
          <a:xfrm>
            <a:off x="5219701" y="1166814"/>
            <a:ext cx="3113088" cy="3432175"/>
          </a:xfrm>
          <a:prstGeom prst="rect">
            <a:avLst/>
          </a:prstGeom>
          <a:noFill/>
          <a:ln w="9525">
            <a:noFill/>
            <a:miter lim="800000"/>
            <a:headEnd/>
            <a:tailEnd/>
          </a:ln>
        </p:spPr>
      </p:pic>
      <p:sp>
        <p:nvSpPr>
          <p:cNvPr id="4" name="矩形 3"/>
          <p:cNvSpPr/>
          <p:nvPr/>
        </p:nvSpPr>
        <p:spPr>
          <a:xfrm>
            <a:off x="755651" y="1222376"/>
            <a:ext cx="4176713" cy="1477328"/>
          </a:xfrm>
          <a:prstGeom prst="rect">
            <a:avLst/>
          </a:prstGeom>
        </p:spPr>
        <p:style>
          <a:lnRef idx="3">
            <a:schemeClr val="lt1"/>
          </a:lnRef>
          <a:fillRef idx="1">
            <a:schemeClr val="accent1"/>
          </a:fillRef>
          <a:effectRef idx="1">
            <a:schemeClr val="accent1"/>
          </a:effectRef>
          <a:fontRef idx="minor">
            <a:schemeClr val="lt1"/>
          </a:fontRef>
        </p:style>
        <p:txBody>
          <a:bodyPr>
            <a:spAutoFit/>
          </a:bodyPr>
          <a:lstStyle/>
          <a:p>
            <a:pPr>
              <a:defRPr/>
            </a:pPr>
            <a:r>
              <a:rPr lang="zh-CN" altLang="en-US" sz="3600" b="1" dirty="0">
                <a:latin typeface="微软雅黑" pitchFamily="34" charset="-122"/>
                <a:ea typeface="微软雅黑" pitchFamily="34" charset="-122"/>
              </a:rPr>
              <a:t>五年，五万投入</a:t>
            </a:r>
            <a:endParaRPr lang="en-US" altLang="zh-CN" sz="3600" b="1" dirty="0">
              <a:latin typeface="微软雅黑" pitchFamily="34" charset="-122"/>
              <a:ea typeface="微软雅黑" pitchFamily="34" charset="-122"/>
            </a:endParaRPr>
          </a:p>
          <a:p>
            <a:pPr>
              <a:defRPr/>
            </a:pPr>
            <a:endParaRPr lang="en-US" altLang="zh-CN" b="1" dirty="0">
              <a:latin typeface="微软雅黑" pitchFamily="34" charset="-122"/>
              <a:ea typeface="微软雅黑" pitchFamily="34" charset="-122"/>
            </a:endParaRPr>
          </a:p>
          <a:p>
            <a:pPr>
              <a:defRPr/>
            </a:pPr>
            <a:r>
              <a:rPr lang="zh-CN" altLang="en-US" sz="3600" b="1" dirty="0">
                <a:latin typeface="微软雅黑" pitchFamily="34" charset="-122"/>
                <a:ea typeface="微软雅黑" pitchFamily="34" charset="-122"/>
              </a:rPr>
              <a:t>换回三个百万！</a:t>
            </a:r>
            <a:endParaRPr lang="en-US" altLang="zh-CN" sz="3600" b="1" dirty="0">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标题 1"/>
          <p:cNvSpPr>
            <a:spLocks noGrp="1"/>
          </p:cNvSpPr>
          <p:nvPr>
            <p:ph type="title"/>
          </p:nvPr>
        </p:nvSpPr>
        <p:spPr>
          <a:xfrm>
            <a:off x="457200" y="71438"/>
            <a:ext cx="8229600" cy="628650"/>
          </a:xfrm>
        </p:spPr>
        <p:txBody>
          <a:bodyPr>
            <a:normAutofit fontScale="90000"/>
          </a:bodyPr>
          <a:lstStyle/>
          <a:p>
            <a:pPr>
              <a:defRPr/>
            </a:pPr>
            <a:r>
              <a:rPr lang="zh-CN" altLang="en-US" sz="4000" dirty="0" smtClean="0">
                <a:solidFill>
                  <a:srgbClr val="FF0000"/>
                </a:solidFill>
                <a:latin typeface="方正综艺简体"/>
                <a:ea typeface="方正综艺简体"/>
                <a:cs typeface="方正综艺简体"/>
              </a:rPr>
              <a:t>理财案例</a:t>
            </a:r>
          </a:p>
        </p:txBody>
      </p:sp>
      <p:sp>
        <p:nvSpPr>
          <p:cNvPr id="33795" name="内容占位符 2"/>
          <p:cNvSpPr>
            <a:spLocks noGrp="1"/>
          </p:cNvSpPr>
          <p:nvPr>
            <p:ph idx="1"/>
          </p:nvPr>
        </p:nvSpPr>
        <p:spPr>
          <a:xfrm>
            <a:off x="498476" y="785814"/>
            <a:ext cx="8177213" cy="3602037"/>
          </a:xfrm>
        </p:spPr>
        <p:txBody>
          <a:bodyPr/>
          <a:lstStyle/>
          <a:p>
            <a:r>
              <a:rPr lang="en-US" altLang="zh-CN" smtClean="0"/>
              <a:t>30</a:t>
            </a:r>
            <a:r>
              <a:rPr lang="zh-CN" altLang="en-US" smtClean="0"/>
              <a:t>岁男，</a:t>
            </a:r>
            <a:r>
              <a:rPr lang="en-US" altLang="zh-CN" smtClean="0"/>
              <a:t>5</a:t>
            </a:r>
            <a:r>
              <a:rPr lang="zh-CN" altLang="en-US" smtClean="0"/>
              <a:t>年期金如意，年缴保费</a:t>
            </a:r>
            <a:r>
              <a:rPr lang="en-US" altLang="zh-CN" smtClean="0"/>
              <a:t>5</a:t>
            </a:r>
            <a:r>
              <a:rPr lang="zh-CN" altLang="en-US" smtClean="0"/>
              <a:t>万：</a:t>
            </a:r>
            <a:endParaRPr lang="en-US" altLang="zh-CN" smtClean="0"/>
          </a:p>
          <a:p>
            <a:endParaRPr lang="zh-CN" altLang="en-US" smtClean="0"/>
          </a:p>
        </p:txBody>
      </p:sp>
      <p:sp>
        <p:nvSpPr>
          <p:cNvPr id="4" name="圆柱形 3"/>
          <p:cNvSpPr/>
          <p:nvPr/>
        </p:nvSpPr>
        <p:spPr>
          <a:xfrm>
            <a:off x="2555877" y="1357313"/>
            <a:ext cx="1368425" cy="2647950"/>
          </a:xfrm>
          <a:prstGeom prst="can">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b="1" dirty="0">
                <a:latin typeface="微软雅黑" pitchFamily="34" charset="-122"/>
                <a:ea typeface="微软雅黑" pitchFamily="34" charset="-122"/>
              </a:rPr>
              <a:t>百万收益：</a:t>
            </a:r>
            <a:endParaRPr lang="en-US" altLang="zh-CN" b="1" dirty="0">
              <a:latin typeface="微软雅黑" pitchFamily="34" charset="-122"/>
              <a:ea typeface="微软雅黑" pitchFamily="34" charset="-122"/>
            </a:endParaRPr>
          </a:p>
          <a:p>
            <a:pPr algn="ctr" fontAlgn="auto">
              <a:spcBef>
                <a:spcPts val="0"/>
              </a:spcBef>
              <a:spcAft>
                <a:spcPts val="0"/>
              </a:spcAft>
              <a:defRPr/>
            </a:pPr>
            <a:endParaRPr lang="en-US" altLang="zh-CN" b="1" dirty="0">
              <a:latin typeface="微软雅黑" pitchFamily="34" charset="-122"/>
              <a:ea typeface="微软雅黑" pitchFamily="34" charset="-122"/>
            </a:endParaRPr>
          </a:p>
          <a:p>
            <a:pPr algn="ctr" fontAlgn="auto">
              <a:spcBef>
                <a:spcPts val="0"/>
              </a:spcBef>
              <a:spcAft>
                <a:spcPts val="0"/>
              </a:spcAft>
              <a:defRPr/>
            </a:pPr>
            <a:r>
              <a:rPr lang="zh-CN" altLang="en-US" sz="2000" b="1" dirty="0">
                <a:latin typeface="黑体" pitchFamily="2" charset="-122"/>
                <a:ea typeface="黑体" pitchFamily="2" charset="-122"/>
                <a:cs typeface="方正粗倩简体"/>
              </a:rPr>
              <a:t>（高中低）元</a:t>
            </a:r>
            <a:endParaRPr lang="en-US" altLang="zh-CN" sz="2000" b="1" dirty="0">
              <a:latin typeface="黑体" pitchFamily="2" charset="-122"/>
              <a:ea typeface="黑体" pitchFamily="2" charset="-122"/>
              <a:cs typeface="方正粗倩简体"/>
            </a:endParaRPr>
          </a:p>
        </p:txBody>
      </p:sp>
      <p:sp>
        <p:nvSpPr>
          <p:cNvPr id="5" name="圆柱形 4"/>
          <p:cNvSpPr/>
          <p:nvPr/>
        </p:nvSpPr>
        <p:spPr>
          <a:xfrm>
            <a:off x="4284663" y="1357313"/>
            <a:ext cx="1366838" cy="2647950"/>
          </a:xfrm>
          <a:prstGeom prst="can">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endParaRPr lang="en-US" altLang="zh-CN" b="1" dirty="0">
              <a:latin typeface="微软雅黑" pitchFamily="34" charset="-122"/>
              <a:ea typeface="微软雅黑" pitchFamily="34" charset="-122"/>
            </a:endParaRPr>
          </a:p>
          <a:p>
            <a:pPr algn="ctr" fontAlgn="auto">
              <a:spcBef>
                <a:spcPts val="0"/>
              </a:spcBef>
              <a:spcAft>
                <a:spcPts val="0"/>
              </a:spcAft>
              <a:defRPr/>
            </a:pPr>
            <a:r>
              <a:rPr lang="zh-CN" altLang="en-US" b="1" dirty="0">
                <a:latin typeface="微软雅黑" pitchFamily="34" charset="-122"/>
                <a:ea typeface="微软雅黑" pitchFamily="34" charset="-122"/>
              </a:rPr>
              <a:t>百万身价：</a:t>
            </a:r>
            <a:endParaRPr lang="en-US" altLang="zh-CN" b="1" dirty="0">
              <a:latin typeface="微软雅黑" pitchFamily="34" charset="-122"/>
              <a:ea typeface="微软雅黑" pitchFamily="34" charset="-122"/>
            </a:endParaRPr>
          </a:p>
          <a:p>
            <a:pPr algn="ctr" fontAlgn="auto">
              <a:spcBef>
                <a:spcPts val="0"/>
              </a:spcBef>
              <a:spcAft>
                <a:spcPts val="0"/>
              </a:spcAft>
              <a:defRPr/>
            </a:pPr>
            <a:endParaRPr lang="en-US" altLang="zh-CN" b="1" dirty="0">
              <a:latin typeface="微软雅黑" pitchFamily="34" charset="-122"/>
              <a:ea typeface="微软雅黑" pitchFamily="34" charset="-122"/>
            </a:endParaRPr>
          </a:p>
          <a:p>
            <a:pPr algn="ctr" fontAlgn="auto">
              <a:spcBef>
                <a:spcPts val="0"/>
              </a:spcBef>
              <a:spcAft>
                <a:spcPts val="0"/>
              </a:spcAft>
              <a:defRPr/>
            </a:pPr>
            <a:r>
              <a:rPr lang="zh-CN" altLang="en-US" sz="2000" b="1" dirty="0">
                <a:latin typeface="黑体" pitchFamily="2" charset="-122"/>
                <a:ea typeface="黑体" pitchFamily="2" charset="-122"/>
                <a:cs typeface="方正粗倩简体"/>
              </a:rPr>
              <a:t>（高中低）元</a:t>
            </a:r>
            <a:endParaRPr lang="en-US" altLang="zh-CN" sz="2000" b="1" dirty="0">
              <a:latin typeface="黑体" pitchFamily="2" charset="-122"/>
              <a:ea typeface="黑体" pitchFamily="2" charset="-122"/>
              <a:cs typeface="方正粗倩简体"/>
            </a:endParaRPr>
          </a:p>
          <a:p>
            <a:pPr algn="ctr" fontAlgn="auto">
              <a:spcBef>
                <a:spcPts val="0"/>
              </a:spcBef>
              <a:spcAft>
                <a:spcPts val="0"/>
              </a:spcAft>
              <a:defRPr/>
            </a:pPr>
            <a:endParaRPr lang="zh-CN" altLang="en-US" b="1" dirty="0">
              <a:latin typeface="微软雅黑" pitchFamily="34" charset="-122"/>
              <a:ea typeface="微软雅黑" pitchFamily="34" charset="-122"/>
            </a:endParaRPr>
          </a:p>
        </p:txBody>
      </p:sp>
      <p:sp>
        <p:nvSpPr>
          <p:cNvPr id="6" name="圆柱形 5"/>
          <p:cNvSpPr/>
          <p:nvPr/>
        </p:nvSpPr>
        <p:spPr>
          <a:xfrm>
            <a:off x="6084889" y="1357313"/>
            <a:ext cx="1366838" cy="2647950"/>
          </a:xfrm>
          <a:prstGeom prst="can">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fontAlgn="auto">
              <a:spcBef>
                <a:spcPts val="0"/>
              </a:spcBef>
              <a:spcAft>
                <a:spcPts val="0"/>
              </a:spcAft>
              <a:defRPr/>
            </a:pPr>
            <a:endParaRPr lang="en-US" altLang="zh-CN" b="1" dirty="0">
              <a:latin typeface="微软雅黑" pitchFamily="34" charset="-122"/>
              <a:ea typeface="微软雅黑" pitchFamily="34" charset="-122"/>
            </a:endParaRPr>
          </a:p>
          <a:p>
            <a:pPr algn="ctr" fontAlgn="auto">
              <a:spcBef>
                <a:spcPts val="0"/>
              </a:spcBef>
              <a:spcAft>
                <a:spcPts val="0"/>
              </a:spcAft>
              <a:defRPr/>
            </a:pPr>
            <a:r>
              <a:rPr lang="zh-CN" altLang="en-US" b="1" dirty="0">
                <a:latin typeface="微软雅黑" pitchFamily="34" charset="-122"/>
                <a:ea typeface="微软雅黑" pitchFamily="34" charset="-122"/>
              </a:rPr>
              <a:t>百万借款：</a:t>
            </a:r>
            <a:endParaRPr lang="en-US" altLang="zh-CN" b="1" dirty="0">
              <a:latin typeface="微软雅黑" pitchFamily="34" charset="-122"/>
              <a:ea typeface="微软雅黑" pitchFamily="34" charset="-122"/>
            </a:endParaRPr>
          </a:p>
          <a:p>
            <a:pPr algn="ctr" fontAlgn="auto">
              <a:spcBef>
                <a:spcPts val="0"/>
              </a:spcBef>
              <a:spcAft>
                <a:spcPts val="0"/>
              </a:spcAft>
              <a:defRPr/>
            </a:pPr>
            <a:endParaRPr lang="en-US" altLang="zh-CN" b="1" dirty="0">
              <a:latin typeface="微软雅黑" pitchFamily="34" charset="-122"/>
              <a:ea typeface="微软雅黑" pitchFamily="34" charset="-122"/>
            </a:endParaRPr>
          </a:p>
          <a:p>
            <a:pPr algn="ctr" fontAlgn="auto">
              <a:spcBef>
                <a:spcPts val="0"/>
              </a:spcBef>
              <a:spcAft>
                <a:spcPts val="0"/>
              </a:spcAft>
              <a:defRPr/>
            </a:pPr>
            <a:r>
              <a:rPr lang="zh-CN" altLang="en-US" sz="2000" b="1" dirty="0">
                <a:latin typeface="黑体" pitchFamily="2" charset="-122"/>
                <a:ea typeface="黑体" pitchFamily="2" charset="-122"/>
                <a:cs typeface="方正粗倩简体"/>
              </a:rPr>
              <a:t>（高中低）元</a:t>
            </a:r>
            <a:endParaRPr lang="en-US" altLang="zh-CN" sz="2000" b="1" dirty="0">
              <a:latin typeface="黑体" pitchFamily="2" charset="-122"/>
              <a:ea typeface="黑体" pitchFamily="2" charset="-122"/>
              <a:cs typeface="方正粗倩简体"/>
            </a:endParaRPr>
          </a:p>
          <a:p>
            <a:pPr algn="ctr" fontAlgn="auto">
              <a:spcBef>
                <a:spcPts val="0"/>
              </a:spcBef>
              <a:spcAft>
                <a:spcPts val="0"/>
              </a:spcAft>
              <a:defRPr/>
            </a:pPr>
            <a:endParaRPr lang="zh-CN" altLang="en-US" b="1" dirty="0">
              <a:latin typeface="微软雅黑" pitchFamily="34" charset="-122"/>
              <a:ea typeface="微软雅黑" pitchFamily="34" charset="-122"/>
            </a:endParaRPr>
          </a:p>
        </p:txBody>
      </p:sp>
      <p:sp>
        <p:nvSpPr>
          <p:cNvPr id="7" name="圆柱形 6"/>
          <p:cNvSpPr/>
          <p:nvPr/>
        </p:nvSpPr>
        <p:spPr>
          <a:xfrm>
            <a:off x="684213" y="3060701"/>
            <a:ext cx="1366838" cy="944563"/>
          </a:xfrm>
          <a:prstGeom prst="can">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zh-CN" altLang="en-US" b="1" dirty="0">
                <a:latin typeface="微软雅黑" pitchFamily="34" charset="-122"/>
                <a:ea typeface="微软雅黑" pitchFamily="34" charset="-122"/>
              </a:rPr>
              <a:t>五年投入：</a:t>
            </a:r>
            <a:endParaRPr lang="en-US" altLang="zh-CN" b="1" dirty="0">
              <a:latin typeface="微软雅黑" pitchFamily="34" charset="-122"/>
              <a:ea typeface="微软雅黑" pitchFamily="34" charset="-122"/>
            </a:endParaRPr>
          </a:p>
          <a:p>
            <a:pPr algn="ctr" fontAlgn="auto">
              <a:spcBef>
                <a:spcPts val="0"/>
              </a:spcBef>
              <a:spcAft>
                <a:spcPts val="0"/>
              </a:spcAft>
              <a:defRPr/>
            </a:pPr>
            <a:r>
              <a:rPr lang="en-US" altLang="zh-CN" b="1" dirty="0">
                <a:latin typeface="微软雅黑" pitchFamily="34" charset="-122"/>
                <a:ea typeface="微软雅黑" pitchFamily="34" charset="-122"/>
              </a:rPr>
              <a:t>259300</a:t>
            </a:r>
            <a:r>
              <a:rPr lang="zh-CN" altLang="en-US" b="1" dirty="0">
                <a:latin typeface="微软雅黑" pitchFamily="34" charset="-122"/>
                <a:ea typeface="微软雅黑" pitchFamily="34" charset="-122"/>
              </a:rPr>
              <a:t>元</a:t>
            </a:r>
          </a:p>
        </p:txBody>
      </p:sp>
      <p:sp>
        <p:nvSpPr>
          <p:cNvPr id="9" name="右箭头 8"/>
          <p:cNvSpPr/>
          <p:nvPr/>
        </p:nvSpPr>
        <p:spPr>
          <a:xfrm rot="18523503">
            <a:off x="710407" y="2215358"/>
            <a:ext cx="1914525" cy="388937"/>
          </a:xfrm>
          <a:prstGeom prst="rightArrow">
            <a:avLst>
              <a:gd name="adj1" fmla="val 50000"/>
              <a:gd name="adj2" fmla="val 132010"/>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3801" name="TextBox 9"/>
          <p:cNvSpPr txBox="1">
            <a:spLocks noChangeArrowheads="1"/>
          </p:cNvSpPr>
          <p:nvPr/>
        </p:nvSpPr>
        <p:spPr bwMode="auto">
          <a:xfrm>
            <a:off x="214312" y="4143375"/>
            <a:ext cx="7929562" cy="738664"/>
          </a:xfrm>
          <a:prstGeom prst="rect">
            <a:avLst/>
          </a:prstGeom>
          <a:noFill/>
          <a:ln w="9525">
            <a:noFill/>
            <a:miter lim="800000"/>
            <a:headEnd/>
            <a:tailEnd/>
          </a:ln>
        </p:spPr>
        <p:txBody>
          <a:bodyPr>
            <a:spAutoFit/>
          </a:bodyPr>
          <a:lstStyle/>
          <a:p>
            <a:r>
              <a:rPr lang="en-US" altLang="zh-CN" sz="1400"/>
              <a:t>1</a:t>
            </a:r>
            <a:r>
              <a:rPr lang="zh-CN" altLang="en-US" sz="1400"/>
              <a:t>、上述演示基于本公司的假设，不代表本公司的历史经营业绩，也不能理解为对未来的预期。最低保证利率之上的投资收益是不确定的，实际保单账户利益可能低于中、高档利益演示水平； </a:t>
            </a:r>
          </a:p>
          <a:p>
            <a:r>
              <a:rPr lang="en-US" altLang="zh-CN" sz="1400"/>
              <a:t>2</a:t>
            </a:r>
            <a:r>
              <a:rPr lang="zh-CN" altLang="en-US" sz="1400"/>
              <a:t>、上述演示仅供客户参考，各项保险利益需以条款内容为准。</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标题 1"/>
          <p:cNvSpPr>
            <a:spLocks noGrp="1"/>
          </p:cNvSpPr>
          <p:nvPr>
            <p:ph type="title"/>
          </p:nvPr>
        </p:nvSpPr>
        <p:spPr>
          <a:xfrm>
            <a:off x="447675" y="214313"/>
            <a:ext cx="8229600" cy="857250"/>
          </a:xfrm>
        </p:spPr>
        <p:txBody>
          <a:bodyPr lIns="68562" tIns="34281" rIns="68562" bIns="34281" anchor="t"/>
          <a:lstStyle/>
          <a:p>
            <a:r>
              <a:rPr lang="en-US" altLang="zh-CN" sz="3600" smtClean="0">
                <a:latin typeface="黑体" pitchFamily="2" charset="-122"/>
                <a:ea typeface="黑体" pitchFamily="2" charset="-122"/>
              </a:rPr>
              <a:t>30</a:t>
            </a:r>
            <a:r>
              <a:rPr lang="zh-CN" altLang="en-US" sz="3600" smtClean="0">
                <a:latin typeface="黑体" pitchFamily="2" charset="-122"/>
                <a:ea typeface="黑体" pitchFamily="2" charset="-122"/>
              </a:rPr>
              <a:t>岁男性：五年交费</a:t>
            </a:r>
          </a:p>
        </p:txBody>
      </p:sp>
      <p:graphicFrame>
        <p:nvGraphicFramePr>
          <p:cNvPr id="4" name="内容占位符 3"/>
          <p:cNvGraphicFramePr>
            <a:graphicFrameLocks noGrp="1"/>
          </p:cNvGraphicFramePr>
          <p:nvPr>
            <p:ph idx="1"/>
          </p:nvPr>
        </p:nvGraphicFramePr>
        <p:xfrm>
          <a:off x="357153" y="975425"/>
          <a:ext cx="8429689" cy="2167829"/>
        </p:xfrm>
        <a:graphic>
          <a:graphicData uri="http://schemas.openxmlformats.org/drawingml/2006/table">
            <a:tbl>
              <a:tblPr firstRow="1" bandRow="1">
                <a:tableStyleId>{5C22544A-7EE6-4342-B048-85BDC9FD1C3A}</a:tableStyleId>
              </a:tblPr>
              <a:tblGrid>
                <a:gridCol w="1053711"/>
                <a:gridCol w="1017995"/>
                <a:gridCol w="1089427"/>
                <a:gridCol w="1053711"/>
                <a:gridCol w="1643077"/>
                <a:gridCol w="714380"/>
                <a:gridCol w="1000132"/>
                <a:gridCol w="857256"/>
              </a:tblGrid>
              <a:tr h="485193">
                <a:tc>
                  <a:txBody>
                    <a:bodyPr/>
                    <a:lstStyle/>
                    <a:p>
                      <a:pPr algn="ctr"/>
                      <a:r>
                        <a:rPr lang="zh-CN" altLang="en-US" sz="2100" dirty="0" smtClean="0"/>
                        <a:t>产品</a:t>
                      </a:r>
                      <a:endParaRPr lang="zh-CN" altLang="en-US" sz="2100" dirty="0"/>
                    </a:p>
                  </a:txBody>
                  <a:tcPr marL="68562" marR="68562" marT="34290" marB="34290"/>
                </a:tc>
                <a:tc>
                  <a:txBody>
                    <a:bodyPr/>
                    <a:lstStyle/>
                    <a:p>
                      <a:pPr algn="ctr"/>
                      <a:r>
                        <a:rPr lang="zh-CN" altLang="en-US" sz="2100" dirty="0" smtClean="0"/>
                        <a:t>保费</a:t>
                      </a:r>
                      <a:endParaRPr lang="zh-CN" altLang="en-US" sz="2100" dirty="0"/>
                    </a:p>
                  </a:txBody>
                  <a:tcPr marL="68562" marR="68562" marT="34290" marB="34290"/>
                </a:tc>
                <a:tc>
                  <a:txBody>
                    <a:bodyPr/>
                    <a:lstStyle/>
                    <a:p>
                      <a:pPr algn="ctr"/>
                      <a:r>
                        <a:rPr lang="zh-CN" altLang="en-US" sz="2100" dirty="0" smtClean="0"/>
                        <a:t>保额</a:t>
                      </a:r>
                      <a:endParaRPr lang="zh-CN" altLang="en-US" sz="2100" dirty="0"/>
                    </a:p>
                  </a:txBody>
                  <a:tcPr marL="68562" marR="68562" marT="34290" marB="34290"/>
                </a:tc>
                <a:tc>
                  <a:txBody>
                    <a:bodyPr/>
                    <a:lstStyle/>
                    <a:p>
                      <a:pPr algn="ctr"/>
                      <a:r>
                        <a:rPr lang="zh-CN" altLang="en-US" sz="2100" dirty="0" smtClean="0"/>
                        <a:t>意外</a:t>
                      </a:r>
                      <a:endParaRPr lang="zh-CN" altLang="en-US" sz="2100" dirty="0"/>
                    </a:p>
                  </a:txBody>
                  <a:tcPr marL="68562" marR="68562" marT="34290" marB="34290"/>
                </a:tc>
                <a:tc>
                  <a:txBody>
                    <a:bodyPr/>
                    <a:lstStyle/>
                    <a:p>
                      <a:pPr algn="ctr"/>
                      <a:r>
                        <a:rPr lang="zh-CN" altLang="en-US" sz="2100" dirty="0" smtClean="0"/>
                        <a:t>万能</a:t>
                      </a:r>
                      <a:r>
                        <a:rPr lang="en-US" altLang="zh-CN" sz="2100" dirty="0" smtClean="0"/>
                        <a:t>+</a:t>
                      </a:r>
                      <a:r>
                        <a:rPr lang="zh-CN" altLang="en-US" sz="2100" dirty="0" smtClean="0"/>
                        <a:t>分红</a:t>
                      </a:r>
                      <a:endParaRPr lang="zh-CN" altLang="en-US" sz="2100" dirty="0"/>
                    </a:p>
                  </a:txBody>
                  <a:tcPr marL="68562" marR="68562" marT="34290" marB="34290"/>
                </a:tc>
                <a:tc>
                  <a:txBody>
                    <a:bodyPr/>
                    <a:lstStyle/>
                    <a:p>
                      <a:pPr algn="ctr"/>
                      <a:r>
                        <a:rPr lang="en-US" altLang="zh-CN" sz="2100" dirty="0" smtClean="0"/>
                        <a:t>75</a:t>
                      </a:r>
                      <a:r>
                        <a:rPr lang="zh-CN" altLang="en-US" sz="2100" dirty="0" smtClean="0"/>
                        <a:t>岁</a:t>
                      </a:r>
                      <a:endParaRPr lang="zh-CN" altLang="en-US" sz="2100" dirty="0"/>
                    </a:p>
                  </a:txBody>
                  <a:tcPr marL="68562" marR="68562" marT="34290" marB="3429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2100" dirty="0" smtClean="0"/>
                        <a:t>合计</a:t>
                      </a:r>
                    </a:p>
                  </a:txBody>
                  <a:tcPr marL="68562" marR="68562" marT="34290" marB="34290"/>
                </a:tc>
                <a:tc>
                  <a:txBody>
                    <a:bodyPr/>
                    <a:lstStyle/>
                    <a:p>
                      <a:pPr algn="ctr"/>
                      <a:r>
                        <a:rPr lang="zh-CN" altLang="en-US" sz="1800" dirty="0" smtClean="0"/>
                        <a:t>收益率</a:t>
                      </a:r>
                      <a:endParaRPr lang="zh-CN" altLang="en-US" sz="1800" dirty="0"/>
                    </a:p>
                  </a:txBody>
                  <a:tcPr marL="68562" marR="68562" marT="34290" marB="34290"/>
                </a:tc>
              </a:tr>
              <a:tr h="424553">
                <a:tc>
                  <a:txBody>
                    <a:bodyPr/>
                    <a:lstStyle/>
                    <a:p>
                      <a:pPr algn="ctr"/>
                      <a:r>
                        <a:rPr lang="zh-CN" altLang="en-US" sz="2100" b="1" dirty="0" smtClean="0">
                          <a:latin typeface="黑体" pitchFamily="2" charset="-122"/>
                          <a:ea typeface="黑体" pitchFamily="2" charset="-122"/>
                        </a:rPr>
                        <a:t>双喜</a:t>
                      </a:r>
                      <a:endParaRPr lang="zh-CN" altLang="en-US" sz="2100" b="1" dirty="0">
                        <a:latin typeface="黑体" pitchFamily="2" charset="-122"/>
                        <a:ea typeface="黑体" pitchFamily="2" charset="-122"/>
                      </a:endParaRPr>
                    </a:p>
                  </a:txBody>
                  <a:tcPr marL="68562" marR="68562" marT="34290" marB="34290"/>
                </a:tc>
                <a:tc>
                  <a:txBody>
                    <a:bodyPr/>
                    <a:lstStyle/>
                    <a:p>
                      <a:pPr algn="ctr"/>
                      <a:r>
                        <a:rPr lang="en-US" altLang="zh-CN" sz="2100" b="1" dirty="0" smtClean="0">
                          <a:latin typeface="黑体" pitchFamily="2" charset="-122"/>
                          <a:ea typeface="黑体" pitchFamily="2" charset="-122"/>
                        </a:rPr>
                        <a:t>10</a:t>
                      </a:r>
                      <a:r>
                        <a:rPr lang="zh-CN" altLang="en-US" sz="2100" b="1" dirty="0" smtClean="0">
                          <a:latin typeface="黑体" pitchFamily="2" charset="-122"/>
                          <a:ea typeface="黑体" pitchFamily="2" charset="-122"/>
                        </a:rPr>
                        <a:t>万</a:t>
                      </a:r>
                      <a:endParaRPr lang="zh-CN" altLang="en-US" sz="2100" b="1" dirty="0">
                        <a:latin typeface="黑体" pitchFamily="2" charset="-122"/>
                        <a:ea typeface="黑体" pitchFamily="2" charset="-122"/>
                      </a:endParaRPr>
                    </a:p>
                  </a:txBody>
                  <a:tcPr marL="68562" marR="68562" marT="34290" marB="34290"/>
                </a:tc>
                <a:tc>
                  <a:txBody>
                    <a:bodyPr/>
                    <a:lstStyle/>
                    <a:p>
                      <a:pPr algn="ctr"/>
                      <a:r>
                        <a:rPr lang="en-US" altLang="zh-CN" sz="2100" b="1" dirty="0" smtClean="0">
                          <a:latin typeface="黑体" pitchFamily="2" charset="-122"/>
                          <a:ea typeface="黑体" pitchFamily="2" charset="-122"/>
                        </a:rPr>
                        <a:t>17120</a:t>
                      </a:r>
                      <a:r>
                        <a:rPr lang="zh-CN" altLang="en-US" sz="2100" b="1" dirty="0" smtClean="0">
                          <a:latin typeface="黑体" pitchFamily="2" charset="-122"/>
                          <a:ea typeface="黑体" pitchFamily="2" charset="-122"/>
                        </a:rPr>
                        <a:t>元</a:t>
                      </a:r>
                      <a:endParaRPr lang="zh-CN" altLang="en-US" sz="2100" b="1" dirty="0">
                        <a:latin typeface="黑体" pitchFamily="2" charset="-122"/>
                        <a:ea typeface="黑体" pitchFamily="2" charset="-122"/>
                      </a:endParaRPr>
                    </a:p>
                  </a:txBody>
                  <a:tcPr marL="68562" marR="68562" marT="34290" marB="34290"/>
                </a:tc>
                <a:tc>
                  <a:txBody>
                    <a:bodyPr/>
                    <a:lstStyle/>
                    <a:p>
                      <a:pPr algn="ctr"/>
                      <a:r>
                        <a:rPr lang="en-US" altLang="zh-CN" sz="2100" b="1" dirty="0" smtClean="0">
                          <a:solidFill>
                            <a:srgbClr val="FF0000"/>
                          </a:solidFill>
                          <a:latin typeface="黑体" pitchFamily="2" charset="-122"/>
                          <a:ea typeface="黑体" pitchFamily="2" charset="-122"/>
                        </a:rPr>
                        <a:t>50</a:t>
                      </a:r>
                      <a:r>
                        <a:rPr lang="zh-CN" altLang="en-US" sz="2100" b="1" dirty="0" smtClean="0">
                          <a:solidFill>
                            <a:srgbClr val="FF0000"/>
                          </a:solidFill>
                          <a:latin typeface="黑体" pitchFamily="2" charset="-122"/>
                          <a:ea typeface="黑体" pitchFamily="2" charset="-122"/>
                        </a:rPr>
                        <a:t>万</a:t>
                      </a:r>
                      <a:endParaRPr lang="zh-CN" altLang="en-US" sz="2100" b="1" dirty="0">
                        <a:solidFill>
                          <a:srgbClr val="FF0000"/>
                        </a:solidFill>
                        <a:latin typeface="黑体" pitchFamily="2" charset="-122"/>
                        <a:ea typeface="黑体" pitchFamily="2" charset="-122"/>
                      </a:endParaRPr>
                    </a:p>
                  </a:txBody>
                  <a:tcPr marL="68562" marR="68562" marT="34290" marB="34290"/>
                </a:tc>
                <a:tc>
                  <a:txBody>
                    <a:bodyPr/>
                    <a:lstStyle/>
                    <a:p>
                      <a:pPr algn="ctr"/>
                      <a:r>
                        <a:rPr lang="zh-CN" altLang="en-US" sz="2100" b="1" dirty="0" smtClean="0">
                          <a:latin typeface="黑体" pitchFamily="2" charset="-122"/>
                          <a:ea typeface="黑体" pitchFamily="2" charset="-122"/>
                        </a:rPr>
                        <a:t>（高中低）</a:t>
                      </a:r>
                      <a:endParaRPr lang="zh-CN" altLang="en-US" sz="2100" b="1" dirty="0">
                        <a:latin typeface="黑体" pitchFamily="2" charset="-122"/>
                        <a:ea typeface="黑体" pitchFamily="2" charset="-122"/>
                      </a:endParaRPr>
                    </a:p>
                  </a:txBody>
                  <a:tcPr marL="68562" marR="68562" marT="34290" marB="34290"/>
                </a:tc>
                <a:tc>
                  <a:txBody>
                    <a:bodyPr/>
                    <a:lstStyle/>
                    <a:p>
                      <a:pPr algn="ctr"/>
                      <a:r>
                        <a:rPr lang="en-US" altLang="zh-CN" sz="2100" b="1" dirty="0" smtClean="0">
                          <a:latin typeface="黑体" pitchFamily="2" charset="-122"/>
                          <a:ea typeface="黑体" pitchFamily="2" charset="-122"/>
                        </a:rPr>
                        <a:t>50</a:t>
                      </a:r>
                      <a:r>
                        <a:rPr lang="zh-CN" altLang="en-US" sz="2100" b="1" dirty="0" smtClean="0">
                          <a:latin typeface="黑体" pitchFamily="2" charset="-122"/>
                          <a:ea typeface="黑体" pitchFamily="2" charset="-122"/>
                        </a:rPr>
                        <a:t>万</a:t>
                      </a:r>
                      <a:endParaRPr lang="zh-CN" altLang="en-US" sz="2100" b="1" dirty="0">
                        <a:latin typeface="黑体" pitchFamily="2" charset="-122"/>
                        <a:ea typeface="黑体" pitchFamily="2" charset="-122"/>
                      </a:endParaRPr>
                    </a:p>
                  </a:txBody>
                  <a:tcPr marL="68562" marR="68562" marT="34290" marB="3429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zh-CN" altLang="en-US" sz="2100" b="1" dirty="0" smtClean="0">
                        <a:solidFill>
                          <a:srgbClr val="FF0000"/>
                        </a:solidFill>
                        <a:latin typeface="黑体" pitchFamily="2" charset="-122"/>
                        <a:ea typeface="黑体" pitchFamily="2" charset="-122"/>
                      </a:endParaRPr>
                    </a:p>
                  </a:txBody>
                  <a:tcPr marL="68562" marR="68562" marT="34290" marB="34290"/>
                </a:tc>
                <a:tc>
                  <a:txBody>
                    <a:bodyPr/>
                    <a:lstStyle/>
                    <a:p>
                      <a:pPr algn="ctr"/>
                      <a:endParaRPr lang="zh-CN" altLang="en-US" sz="2100" b="1" dirty="0">
                        <a:solidFill>
                          <a:srgbClr val="FF0000"/>
                        </a:solidFill>
                        <a:latin typeface="黑体" pitchFamily="2" charset="-122"/>
                        <a:ea typeface="黑体" pitchFamily="2" charset="-122"/>
                      </a:endParaRPr>
                    </a:p>
                  </a:txBody>
                  <a:tcPr marL="0" marR="0" marT="0" marB="0" anchor="ctr" anchorCtr="1"/>
                </a:tc>
              </a:tr>
              <a:tr h="363913">
                <a:tc>
                  <a:txBody>
                    <a:bodyPr/>
                    <a:lstStyle/>
                    <a:p>
                      <a:pPr algn="ctr"/>
                      <a:r>
                        <a:rPr lang="zh-CN" altLang="en-US" sz="2100" b="1" dirty="0" smtClean="0">
                          <a:latin typeface="黑体" pitchFamily="2" charset="-122"/>
                          <a:ea typeface="黑体" pitchFamily="2" charset="-122"/>
                        </a:rPr>
                        <a:t>福满</a:t>
                      </a:r>
                      <a:endParaRPr lang="zh-CN" altLang="en-US" sz="2100" b="1" dirty="0">
                        <a:latin typeface="黑体" pitchFamily="2" charset="-122"/>
                        <a:ea typeface="黑体" pitchFamily="2" charset="-122"/>
                      </a:endParaRPr>
                    </a:p>
                  </a:txBody>
                  <a:tcPr marL="68562" marR="68562" marT="34290" marB="34290"/>
                </a:tc>
                <a:tc>
                  <a:txBody>
                    <a:bodyPr/>
                    <a:lstStyle/>
                    <a:p>
                      <a:pPr algn="ctr"/>
                      <a:r>
                        <a:rPr lang="en-US" altLang="zh-CN" sz="2100" b="1" dirty="0" smtClean="0">
                          <a:latin typeface="黑体" pitchFamily="2" charset="-122"/>
                          <a:ea typeface="黑体" pitchFamily="2" charset="-122"/>
                        </a:rPr>
                        <a:t>101730</a:t>
                      </a:r>
                      <a:endParaRPr lang="zh-CN" altLang="en-US" sz="2100" b="1" dirty="0">
                        <a:latin typeface="黑体" pitchFamily="2" charset="-122"/>
                        <a:ea typeface="黑体" pitchFamily="2" charset="-122"/>
                      </a:endParaRPr>
                    </a:p>
                  </a:txBody>
                  <a:tcPr marL="68562" marR="68562" marT="34290" marB="34290"/>
                </a:tc>
                <a:tc>
                  <a:txBody>
                    <a:bodyPr/>
                    <a:lstStyle/>
                    <a:p>
                      <a:pPr algn="ctr"/>
                      <a:r>
                        <a:rPr lang="en-US" altLang="zh-CN" sz="2100" b="1" dirty="0" smtClean="0">
                          <a:latin typeface="黑体" pitchFamily="2" charset="-122"/>
                          <a:ea typeface="黑体" pitchFamily="2" charset="-122"/>
                        </a:rPr>
                        <a:t>10</a:t>
                      </a:r>
                      <a:r>
                        <a:rPr lang="zh-CN" altLang="en-US" sz="2100" b="1" dirty="0" smtClean="0">
                          <a:latin typeface="黑体" pitchFamily="2" charset="-122"/>
                          <a:ea typeface="黑体" pitchFamily="2" charset="-122"/>
                        </a:rPr>
                        <a:t>万</a:t>
                      </a:r>
                      <a:endParaRPr lang="zh-CN" altLang="en-US" sz="2100" b="1" dirty="0">
                        <a:latin typeface="黑体" pitchFamily="2" charset="-122"/>
                        <a:ea typeface="黑体" pitchFamily="2" charset="-122"/>
                      </a:endParaRPr>
                    </a:p>
                  </a:txBody>
                  <a:tcPr marL="68562" marR="68562" marT="34290" marB="34290"/>
                </a:tc>
                <a:tc>
                  <a:txBody>
                    <a:bodyPr/>
                    <a:lstStyle/>
                    <a:p>
                      <a:pPr algn="ctr"/>
                      <a:r>
                        <a:rPr lang="en-US" altLang="zh-CN" sz="2100" b="1" dirty="0" smtClean="0">
                          <a:solidFill>
                            <a:srgbClr val="FF0000"/>
                          </a:solidFill>
                          <a:latin typeface="黑体" pitchFamily="2" charset="-122"/>
                          <a:ea typeface="黑体" pitchFamily="2" charset="-122"/>
                        </a:rPr>
                        <a:t>100</a:t>
                      </a:r>
                      <a:r>
                        <a:rPr lang="zh-CN" altLang="en-US" sz="2100" b="1" dirty="0" smtClean="0">
                          <a:solidFill>
                            <a:srgbClr val="FF0000"/>
                          </a:solidFill>
                          <a:latin typeface="黑体" pitchFamily="2" charset="-122"/>
                          <a:ea typeface="黑体" pitchFamily="2" charset="-122"/>
                        </a:rPr>
                        <a:t>万</a:t>
                      </a:r>
                      <a:endParaRPr lang="zh-CN" altLang="en-US" sz="2100" b="1" dirty="0">
                        <a:solidFill>
                          <a:srgbClr val="FF0000"/>
                        </a:solidFill>
                        <a:latin typeface="黑体" pitchFamily="2" charset="-122"/>
                        <a:ea typeface="黑体" pitchFamily="2" charset="-122"/>
                      </a:endParaRPr>
                    </a:p>
                  </a:txBody>
                  <a:tcPr marL="68562" marR="68562" marT="34290" marB="34290"/>
                </a:tc>
                <a:tc>
                  <a:txBody>
                    <a:bodyPr/>
                    <a:lstStyle/>
                    <a:p>
                      <a:pPr algn="ctr"/>
                      <a:r>
                        <a:rPr lang="zh-CN" altLang="en-US" sz="2100" b="1" dirty="0" smtClean="0">
                          <a:latin typeface="黑体" pitchFamily="2" charset="-122"/>
                          <a:ea typeface="黑体" pitchFamily="2" charset="-122"/>
                        </a:rPr>
                        <a:t>（高中低）</a:t>
                      </a:r>
                      <a:endParaRPr lang="zh-CN" altLang="en-US" sz="2100" b="1" dirty="0">
                        <a:latin typeface="黑体" pitchFamily="2" charset="-122"/>
                        <a:ea typeface="黑体" pitchFamily="2" charset="-122"/>
                      </a:endParaRPr>
                    </a:p>
                  </a:txBody>
                  <a:tcPr marL="68562" marR="68562" marT="34290" marB="34290"/>
                </a:tc>
                <a:tc>
                  <a:txBody>
                    <a:bodyPr/>
                    <a:lstStyle/>
                    <a:p>
                      <a:pPr algn="ctr"/>
                      <a:r>
                        <a:rPr lang="en-US" altLang="zh-CN" sz="2100" b="1" dirty="0" smtClean="0">
                          <a:latin typeface="黑体" pitchFamily="2" charset="-122"/>
                          <a:ea typeface="黑体" pitchFamily="2" charset="-122"/>
                        </a:rPr>
                        <a:t>10</a:t>
                      </a:r>
                      <a:r>
                        <a:rPr lang="zh-CN" altLang="en-US" sz="2100" b="1" dirty="0" smtClean="0">
                          <a:latin typeface="黑体" pitchFamily="2" charset="-122"/>
                          <a:ea typeface="黑体" pitchFamily="2" charset="-122"/>
                        </a:rPr>
                        <a:t>万</a:t>
                      </a:r>
                      <a:endParaRPr lang="zh-CN" altLang="en-US" sz="2100" b="1" dirty="0">
                        <a:latin typeface="黑体" pitchFamily="2" charset="-122"/>
                        <a:ea typeface="黑体" pitchFamily="2" charset="-122"/>
                      </a:endParaRPr>
                    </a:p>
                  </a:txBody>
                  <a:tcPr marL="68562" marR="68562" marT="34290" marB="3429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zh-CN" altLang="en-US" sz="2100" b="1" dirty="0" smtClean="0">
                        <a:solidFill>
                          <a:srgbClr val="FF0000"/>
                        </a:solidFill>
                        <a:latin typeface="黑体" pitchFamily="2" charset="-122"/>
                        <a:ea typeface="黑体" pitchFamily="2" charset="-122"/>
                      </a:endParaRPr>
                    </a:p>
                  </a:txBody>
                  <a:tcPr marL="68562" marR="68562" marT="34290" marB="34290"/>
                </a:tc>
                <a:tc>
                  <a:txBody>
                    <a:bodyPr/>
                    <a:lstStyle/>
                    <a:p>
                      <a:pPr algn="ctr"/>
                      <a:endParaRPr lang="zh-CN" altLang="en-US" sz="2100" b="1" dirty="0">
                        <a:solidFill>
                          <a:srgbClr val="FF0000"/>
                        </a:solidFill>
                        <a:latin typeface="黑体" pitchFamily="2" charset="-122"/>
                        <a:ea typeface="黑体" pitchFamily="2" charset="-122"/>
                      </a:endParaRPr>
                    </a:p>
                  </a:txBody>
                  <a:tcPr marL="0" marR="0" marT="0" marB="0" anchor="ctr" anchorCtr="1"/>
                </a:tc>
              </a:tr>
              <a:tr h="869463">
                <a:tc>
                  <a:txBody>
                    <a:bodyPr/>
                    <a:lstStyle/>
                    <a:p>
                      <a:pPr algn="ctr"/>
                      <a:r>
                        <a:rPr lang="zh-CN" altLang="en-US" sz="2100" b="1" dirty="0" smtClean="0">
                          <a:latin typeface="黑体" pitchFamily="2" charset="-122"/>
                          <a:ea typeface="黑体" pitchFamily="2" charset="-122"/>
                        </a:rPr>
                        <a:t>金如意</a:t>
                      </a:r>
                      <a:endParaRPr lang="zh-CN" altLang="en-US" sz="2100" b="1" dirty="0">
                        <a:latin typeface="黑体" pitchFamily="2" charset="-122"/>
                        <a:ea typeface="黑体" pitchFamily="2" charset="-122"/>
                      </a:endParaRPr>
                    </a:p>
                  </a:txBody>
                  <a:tcPr marL="68562" marR="68562" marT="34290" marB="34290"/>
                </a:tc>
                <a:tc>
                  <a:txBody>
                    <a:bodyPr/>
                    <a:lstStyle/>
                    <a:p>
                      <a:pPr algn="ctr"/>
                      <a:r>
                        <a:rPr lang="en-US" altLang="zh-CN" sz="2100" b="1" dirty="0" smtClean="0">
                          <a:latin typeface="黑体" pitchFamily="2" charset="-122"/>
                          <a:ea typeface="黑体" pitchFamily="2" charset="-122"/>
                        </a:rPr>
                        <a:t>10</a:t>
                      </a:r>
                      <a:r>
                        <a:rPr lang="zh-CN" altLang="en-US" sz="2100" b="1" dirty="0" smtClean="0">
                          <a:latin typeface="黑体" pitchFamily="2" charset="-122"/>
                          <a:ea typeface="黑体" pitchFamily="2" charset="-122"/>
                        </a:rPr>
                        <a:t>万</a:t>
                      </a:r>
                      <a:endParaRPr lang="zh-CN" altLang="en-US" sz="2100" b="1" dirty="0">
                        <a:latin typeface="黑体" pitchFamily="2" charset="-122"/>
                        <a:ea typeface="黑体" pitchFamily="2" charset="-122"/>
                      </a:endParaRPr>
                    </a:p>
                  </a:txBody>
                  <a:tcPr marL="68562" marR="68562" marT="34290" marB="34290"/>
                </a:tc>
                <a:tc>
                  <a:txBody>
                    <a:bodyPr/>
                    <a:lstStyle/>
                    <a:p>
                      <a:pPr algn="ctr"/>
                      <a:r>
                        <a:rPr lang="en-US" altLang="zh-CN" sz="2100" b="1" dirty="0" smtClean="0">
                          <a:latin typeface="黑体" pitchFamily="2" charset="-122"/>
                          <a:ea typeface="黑体" pitchFamily="2" charset="-122"/>
                        </a:rPr>
                        <a:t>7040</a:t>
                      </a:r>
                      <a:r>
                        <a:rPr lang="zh-CN" altLang="en-US" sz="2100" b="1" dirty="0" smtClean="0">
                          <a:latin typeface="黑体" pitchFamily="2" charset="-122"/>
                          <a:ea typeface="黑体" pitchFamily="2" charset="-122"/>
                        </a:rPr>
                        <a:t>元</a:t>
                      </a:r>
                      <a:endParaRPr lang="zh-CN" altLang="en-US" sz="2100" b="1" dirty="0">
                        <a:latin typeface="黑体" pitchFamily="2" charset="-122"/>
                        <a:ea typeface="黑体" pitchFamily="2" charset="-122"/>
                      </a:endParaRPr>
                    </a:p>
                  </a:txBody>
                  <a:tcPr marL="68562" marR="68562" marT="34290" marB="34290"/>
                </a:tc>
                <a:tc>
                  <a:txBody>
                    <a:bodyPr/>
                    <a:lstStyle/>
                    <a:p>
                      <a:pPr algn="ctr"/>
                      <a:r>
                        <a:rPr lang="en-US" altLang="zh-CN" sz="2100" b="1" dirty="0" smtClean="0">
                          <a:solidFill>
                            <a:srgbClr val="FF0000"/>
                          </a:solidFill>
                          <a:latin typeface="黑体" pitchFamily="2" charset="-122"/>
                          <a:ea typeface="黑体" pitchFamily="2" charset="-122"/>
                        </a:rPr>
                        <a:t>50</a:t>
                      </a:r>
                      <a:r>
                        <a:rPr lang="zh-CN" altLang="en-US" sz="2100" b="1" dirty="0" smtClean="0">
                          <a:solidFill>
                            <a:srgbClr val="FF0000"/>
                          </a:solidFill>
                          <a:latin typeface="黑体" pitchFamily="2" charset="-122"/>
                          <a:ea typeface="黑体" pitchFamily="2" charset="-122"/>
                        </a:rPr>
                        <a:t>万</a:t>
                      </a:r>
                      <a:endParaRPr lang="zh-CN" altLang="en-US" sz="2100" b="1" dirty="0">
                        <a:solidFill>
                          <a:srgbClr val="FF0000"/>
                        </a:solidFill>
                        <a:latin typeface="黑体" pitchFamily="2" charset="-122"/>
                        <a:ea typeface="黑体" pitchFamily="2" charset="-122"/>
                      </a:endParaRPr>
                    </a:p>
                  </a:txBody>
                  <a:tcPr marL="68562" marR="68562" marT="34290" marB="34290"/>
                </a:tc>
                <a:tc>
                  <a:txBody>
                    <a:bodyPr/>
                    <a:lstStyle/>
                    <a:p>
                      <a:pPr algn="ctr"/>
                      <a:r>
                        <a:rPr lang="zh-CN" altLang="en-US" sz="2100" b="1" dirty="0" smtClean="0">
                          <a:latin typeface="黑体" pitchFamily="2" charset="-122"/>
                          <a:ea typeface="黑体" pitchFamily="2" charset="-122"/>
                        </a:rPr>
                        <a:t>（高中低）</a:t>
                      </a:r>
                      <a:endParaRPr lang="zh-CN" altLang="en-US" sz="2100" b="1" dirty="0">
                        <a:latin typeface="黑体" pitchFamily="2" charset="-122"/>
                        <a:ea typeface="黑体" pitchFamily="2" charset="-122"/>
                      </a:endParaRPr>
                    </a:p>
                  </a:txBody>
                  <a:tcPr marL="68562" marR="68562" marT="34290" marB="34290"/>
                </a:tc>
                <a:tc>
                  <a:txBody>
                    <a:bodyPr/>
                    <a:lstStyle/>
                    <a:p>
                      <a:pPr algn="ctr"/>
                      <a:r>
                        <a:rPr lang="en-US" altLang="zh-CN" sz="2100" b="1" dirty="0" smtClean="0">
                          <a:latin typeface="黑体" pitchFamily="2" charset="-122"/>
                          <a:ea typeface="黑体" pitchFamily="2" charset="-122"/>
                        </a:rPr>
                        <a:t>46</a:t>
                      </a:r>
                      <a:r>
                        <a:rPr lang="zh-CN" altLang="en-US" sz="2100" b="1" dirty="0" smtClean="0">
                          <a:latin typeface="黑体" pitchFamily="2" charset="-122"/>
                          <a:ea typeface="黑体" pitchFamily="2" charset="-122"/>
                        </a:rPr>
                        <a:t>万</a:t>
                      </a:r>
                      <a:endParaRPr lang="zh-CN" altLang="en-US" sz="2100" b="1" dirty="0">
                        <a:latin typeface="黑体" pitchFamily="2" charset="-122"/>
                        <a:ea typeface="黑体" pitchFamily="2" charset="-122"/>
                      </a:endParaRPr>
                    </a:p>
                  </a:txBody>
                  <a:tcPr marL="68562" marR="68562" marT="34290" marB="34290"/>
                </a:tc>
                <a:tc>
                  <a:txBody>
                    <a:bodyPr/>
                    <a:lstStyle/>
                    <a:p>
                      <a:pPr algn="ctr"/>
                      <a:endParaRPr lang="zh-CN" altLang="en-US" sz="2100" b="1" dirty="0">
                        <a:solidFill>
                          <a:srgbClr val="FF0000"/>
                        </a:solidFill>
                        <a:latin typeface="黑体" pitchFamily="2" charset="-122"/>
                        <a:ea typeface="黑体" pitchFamily="2" charset="-122"/>
                      </a:endParaRPr>
                    </a:p>
                  </a:txBody>
                  <a:tcPr marL="68562" marR="68562" marT="34290" marB="34290"/>
                </a:tc>
                <a:tc>
                  <a:txBody>
                    <a:bodyPr/>
                    <a:lstStyle/>
                    <a:p>
                      <a:pPr algn="ctr"/>
                      <a:endParaRPr lang="zh-CN" altLang="en-US" sz="2100" b="1" dirty="0">
                        <a:solidFill>
                          <a:srgbClr val="FF0000"/>
                        </a:solidFill>
                        <a:latin typeface="黑体" pitchFamily="2" charset="-122"/>
                        <a:ea typeface="黑体" pitchFamily="2" charset="-122"/>
                      </a:endParaRPr>
                    </a:p>
                  </a:txBody>
                  <a:tcPr marL="68562" marR="68562" marT="34290" marB="34290"/>
                </a:tc>
              </a:tr>
            </a:tbl>
          </a:graphicData>
        </a:graphic>
      </p:graphicFrame>
      <p:sp>
        <p:nvSpPr>
          <p:cNvPr id="10" name="流程图: 可选过程 16"/>
          <p:cNvSpPr>
            <a:spLocks noChangeArrowheads="1"/>
          </p:cNvSpPr>
          <p:nvPr/>
        </p:nvSpPr>
        <p:spPr bwMode="auto">
          <a:xfrm>
            <a:off x="157164" y="3324225"/>
            <a:ext cx="8821737" cy="571500"/>
          </a:xfrm>
          <a:prstGeom prst="flowChartAlternateProcess">
            <a:avLst/>
          </a:prstGeom>
          <a:solidFill>
            <a:srgbClr val="FFFF00"/>
          </a:solidFill>
          <a:ln w="25400">
            <a:solidFill>
              <a:srgbClr val="88A3A6"/>
            </a:solidFill>
            <a:miter lim="800000"/>
            <a:headEnd/>
            <a:tailEnd/>
          </a:ln>
        </p:spPr>
        <p:txBody>
          <a:bodyPr lIns="68562" tIns="34281" rIns="68562" bIns="34281" anchor="ctr"/>
          <a:lstStyle/>
          <a:p>
            <a:pPr algn="ctr">
              <a:lnSpc>
                <a:spcPct val="150000"/>
              </a:lnSpc>
            </a:pPr>
            <a:r>
              <a:rPr lang="zh-CN" altLang="en-US" sz="2400" b="1">
                <a:solidFill>
                  <a:srgbClr val="FF0000"/>
                </a:solidFill>
                <a:latin typeface="微软雅黑" pitchFamily="34" charset="-122"/>
                <a:ea typeface="微软雅黑" pitchFamily="34" charset="-122"/>
              </a:rPr>
              <a:t>金如意到</a:t>
            </a:r>
            <a:r>
              <a:rPr lang="en-US" altLang="zh-CN" sz="2400" b="1">
                <a:solidFill>
                  <a:srgbClr val="FF0000"/>
                </a:solidFill>
                <a:latin typeface="微软雅黑" pitchFamily="34" charset="-122"/>
                <a:ea typeface="微软雅黑" pitchFamily="34" charset="-122"/>
              </a:rPr>
              <a:t>80</a:t>
            </a:r>
            <a:r>
              <a:rPr lang="zh-CN" altLang="en-US" sz="2400" b="1">
                <a:solidFill>
                  <a:srgbClr val="FF0000"/>
                </a:solidFill>
                <a:latin typeface="微软雅黑" pitchFamily="34" charset="-122"/>
                <a:ea typeface="微软雅黑" pitchFamily="34" charset="-122"/>
              </a:rPr>
              <a:t>岁，中等综合收益</a:t>
            </a:r>
            <a:r>
              <a:rPr lang="en-US" altLang="zh-CN" sz="2400" b="1">
                <a:solidFill>
                  <a:srgbClr val="FF0000"/>
                </a:solidFill>
                <a:latin typeface="微软雅黑" pitchFamily="34" charset="-122"/>
                <a:ea typeface="微软雅黑" pitchFamily="34" charset="-122"/>
              </a:rPr>
              <a:t>375</a:t>
            </a:r>
            <a:r>
              <a:rPr lang="zh-CN" altLang="en-US" sz="2400" b="1">
                <a:solidFill>
                  <a:srgbClr val="FF0000"/>
                </a:solidFill>
                <a:latin typeface="微软雅黑" pitchFamily="34" charset="-122"/>
                <a:ea typeface="微软雅黑" pitchFamily="34" charset="-122"/>
              </a:rPr>
              <a:t>万，收益率</a:t>
            </a:r>
            <a:r>
              <a:rPr lang="en-US" altLang="zh-CN" sz="2400" b="1">
                <a:solidFill>
                  <a:srgbClr val="FF0000"/>
                </a:solidFill>
                <a:latin typeface="微软雅黑" pitchFamily="34" charset="-122"/>
                <a:ea typeface="微软雅黑" pitchFamily="34" charset="-122"/>
              </a:rPr>
              <a:t>750%</a:t>
            </a:r>
            <a:endParaRPr lang="zh-CN" altLang="en-US" sz="2400" b="1">
              <a:solidFill>
                <a:srgbClr val="FF0000"/>
              </a:solidFill>
              <a:latin typeface="微软雅黑" pitchFamily="34" charset="-122"/>
              <a:ea typeface="微软雅黑" pitchFamily="34" charset="-122"/>
            </a:endParaRPr>
          </a:p>
        </p:txBody>
      </p:sp>
      <p:sp>
        <p:nvSpPr>
          <p:cNvPr id="5" name="流程图: 可选过程 16"/>
          <p:cNvSpPr>
            <a:spLocks noChangeArrowheads="1"/>
          </p:cNvSpPr>
          <p:nvPr/>
        </p:nvSpPr>
        <p:spPr bwMode="auto">
          <a:xfrm>
            <a:off x="120650" y="3967163"/>
            <a:ext cx="8821738" cy="571500"/>
          </a:xfrm>
          <a:prstGeom prst="flowChartAlternateProcess">
            <a:avLst/>
          </a:prstGeom>
          <a:solidFill>
            <a:srgbClr val="FFFF00"/>
          </a:solidFill>
          <a:ln w="25400">
            <a:solidFill>
              <a:srgbClr val="88A3A6"/>
            </a:solidFill>
            <a:miter lim="800000"/>
            <a:headEnd/>
            <a:tailEnd/>
          </a:ln>
        </p:spPr>
        <p:txBody>
          <a:bodyPr lIns="68562" tIns="34281" rIns="68562" bIns="34281" anchor="ctr"/>
          <a:lstStyle/>
          <a:p>
            <a:pPr algn="ctr">
              <a:lnSpc>
                <a:spcPct val="150000"/>
              </a:lnSpc>
            </a:pPr>
            <a:r>
              <a:rPr lang="zh-CN" altLang="en-US" sz="2400" b="1">
                <a:solidFill>
                  <a:srgbClr val="FF0000"/>
                </a:solidFill>
                <a:latin typeface="微软雅黑" pitchFamily="34" charset="-122"/>
                <a:ea typeface="微软雅黑" pitchFamily="34" charset="-122"/>
              </a:rPr>
              <a:t>金如意到</a:t>
            </a:r>
            <a:r>
              <a:rPr lang="en-US" altLang="zh-CN" sz="2400" b="1">
                <a:solidFill>
                  <a:srgbClr val="FF0000"/>
                </a:solidFill>
                <a:latin typeface="微软雅黑" pitchFamily="34" charset="-122"/>
                <a:ea typeface="微软雅黑" pitchFamily="34" charset="-122"/>
              </a:rPr>
              <a:t>80</a:t>
            </a:r>
            <a:r>
              <a:rPr lang="zh-CN" altLang="en-US" sz="2400" b="1">
                <a:solidFill>
                  <a:srgbClr val="FF0000"/>
                </a:solidFill>
                <a:latin typeface="微软雅黑" pitchFamily="34" charset="-122"/>
                <a:ea typeface="微软雅黑" pitchFamily="34" charset="-122"/>
              </a:rPr>
              <a:t>岁，高等综合收益</a:t>
            </a:r>
            <a:r>
              <a:rPr lang="en-US" altLang="zh-CN" sz="2400" b="1">
                <a:solidFill>
                  <a:srgbClr val="FF0000"/>
                </a:solidFill>
                <a:latin typeface="微软雅黑" pitchFamily="34" charset="-122"/>
                <a:ea typeface="微软雅黑" pitchFamily="34" charset="-122"/>
              </a:rPr>
              <a:t>820</a:t>
            </a:r>
            <a:r>
              <a:rPr lang="zh-CN" altLang="en-US" sz="2400" b="1">
                <a:solidFill>
                  <a:srgbClr val="FF0000"/>
                </a:solidFill>
                <a:latin typeface="微软雅黑" pitchFamily="34" charset="-122"/>
                <a:ea typeface="微软雅黑" pitchFamily="34" charset="-122"/>
              </a:rPr>
              <a:t>万，收益率</a:t>
            </a:r>
            <a:r>
              <a:rPr lang="en-US" altLang="zh-CN" sz="2400" b="1">
                <a:solidFill>
                  <a:srgbClr val="FF0000"/>
                </a:solidFill>
                <a:latin typeface="微软雅黑" pitchFamily="34" charset="-122"/>
                <a:ea typeface="微软雅黑" pitchFamily="34" charset="-122"/>
              </a:rPr>
              <a:t>1640%</a:t>
            </a:r>
            <a:endParaRPr lang="zh-CN" altLang="en-US" sz="2400" b="1">
              <a:solidFill>
                <a:srgbClr val="FF0000"/>
              </a:solidFill>
              <a:latin typeface="微软雅黑" pitchFamily="34" charset="-122"/>
              <a:ea typeface="微软雅黑" pitchFamily="34" charset="-122"/>
            </a:endParaRPr>
          </a:p>
        </p:txBody>
      </p:sp>
      <p:sp>
        <p:nvSpPr>
          <p:cNvPr id="6" name="流程图: 可选过程 16"/>
          <p:cNvSpPr>
            <a:spLocks noChangeArrowheads="1"/>
          </p:cNvSpPr>
          <p:nvPr/>
        </p:nvSpPr>
        <p:spPr bwMode="auto">
          <a:xfrm>
            <a:off x="120650" y="2681288"/>
            <a:ext cx="8821738" cy="571500"/>
          </a:xfrm>
          <a:prstGeom prst="flowChartAlternateProcess">
            <a:avLst/>
          </a:prstGeom>
          <a:solidFill>
            <a:srgbClr val="FFFF00"/>
          </a:solidFill>
          <a:ln w="25400">
            <a:solidFill>
              <a:srgbClr val="88A3A6"/>
            </a:solidFill>
            <a:miter lim="800000"/>
            <a:headEnd/>
            <a:tailEnd/>
          </a:ln>
        </p:spPr>
        <p:txBody>
          <a:bodyPr lIns="68562" tIns="34281" rIns="68562" bIns="34281" anchor="ctr"/>
          <a:lstStyle/>
          <a:p>
            <a:pPr algn="ctr">
              <a:lnSpc>
                <a:spcPct val="150000"/>
              </a:lnSpc>
            </a:pPr>
            <a:r>
              <a:rPr lang="zh-CN" altLang="en-US" sz="2400" b="1">
                <a:solidFill>
                  <a:srgbClr val="FF0000"/>
                </a:solidFill>
                <a:latin typeface="微软雅黑" pitchFamily="34" charset="-122"/>
                <a:ea typeface="微软雅黑" pitchFamily="34" charset="-122"/>
              </a:rPr>
              <a:t>金如意到</a:t>
            </a:r>
            <a:r>
              <a:rPr lang="en-US" altLang="zh-CN" sz="2400" b="1">
                <a:solidFill>
                  <a:srgbClr val="FF0000"/>
                </a:solidFill>
                <a:latin typeface="微软雅黑" pitchFamily="34" charset="-122"/>
                <a:ea typeface="微软雅黑" pitchFamily="34" charset="-122"/>
              </a:rPr>
              <a:t>80</a:t>
            </a:r>
            <a:r>
              <a:rPr lang="zh-CN" altLang="en-US" sz="2400" b="1">
                <a:solidFill>
                  <a:srgbClr val="FF0000"/>
                </a:solidFill>
                <a:latin typeface="微软雅黑" pitchFamily="34" charset="-122"/>
                <a:ea typeface="微软雅黑" pitchFamily="34" charset="-122"/>
              </a:rPr>
              <a:t>岁，保底综合收益</a:t>
            </a:r>
            <a:r>
              <a:rPr lang="en-US" altLang="zh-CN" sz="2400" b="1">
                <a:solidFill>
                  <a:srgbClr val="FF0000"/>
                </a:solidFill>
                <a:latin typeface="微软雅黑" pitchFamily="34" charset="-122"/>
                <a:ea typeface="微软雅黑" pitchFamily="34" charset="-122"/>
              </a:rPr>
              <a:t>169</a:t>
            </a:r>
            <a:r>
              <a:rPr lang="zh-CN" altLang="en-US" sz="2400" b="1">
                <a:solidFill>
                  <a:srgbClr val="FF0000"/>
                </a:solidFill>
                <a:latin typeface="微软雅黑" pitchFamily="34" charset="-122"/>
                <a:ea typeface="微软雅黑" pitchFamily="34" charset="-122"/>
              </a:rPr>
              <a:t>万，收益率</a:t>
            </a:r>
            <a:r>
              <a:rPr lang="en-US" altLang="zh-CN" sz="2400" b="1">
                <a:solidFill>
                  <a:srgbClr val="FF0000"/>
                </a:solidFill>
                <a:latin typeface="微软雅黑" pitchFamily="34" charset="-122"/>
                <a:ea typeface="微软雅黑" pitchFamily="34" charset="-122"/>
              </a:rPr>
              <a:t>338%</a:t>
            </a:r>
            <a:endParaRPr lang="zh-CN" altLang="en-US" sz="2400" b="1">
              <a:solidFill>
                <a:srgbClr val="FF0000"/>
              </a:solidFill>
              <a:latin typeface="微软雅黑" pitchFamily="34" charset="-122"/>
              <a:ea typeface="微软雅黑" pitchFamily="34" charset="-122"/>
            </a:endParaRPr>
          </a:p>
        </p:txBody>
      </p:sp>
      <p:sp>
        <p:nvSpPr>
          <p:cNvPr id="34869" name="TextBox 6"/>
          <p:cNvSpPr txBox="1">
            <a:spLocks noChangeArrowheads="1"/>
          </p:cNvSpPr>
          <p:nvPr/>
        </p:nvSpPr>
        <p:spPr bwMode="auto">
          <a:xfrm>
            <a:off x="71439" y="4500563"/>
            <a:ext cx="8929687" cy="646331"/>
          </a:xfrm>
          <a:prstGeom prst="rect">
            <a:avLst/>
          </a:prstGeom>
          <a:noFill/>
          <a:ln w="9525">
            <a:noFill/>
            <a:miter lim="800000"/>
            <a:headEnd/>
            <a:tailEnd/>
          </a:ln>
        </p:spPr>
        <p:txBody>
          <a:bodyPr>
            <a:spAutoFit/>
          </a:bodyPr>
          <a:lstStyle/>
          <a:p>
            <a:r>
              <a:rPr lang="en-US" altLang="zh-CN" sz="1200"/>
              <a:t>1</a:t>
            </a:r>
            <a:r>
              <a:rPr lang="zh-CN" altLang="en-US" sz="1200"/>
              <a:t>、上述演示基于本公司的假设，不代表本公司的历史经营业绩，也不能理解为对未来的预期。最低保证利率之上的投资收益是不确定的，实际保单账户利益可能低于中、高档利益演示水平； </a:t>
            </a:r>
          </a:p>
          <a:p>
            <a:r>
              <a:rPr lang="en-US" altLang="zh-CN" sz="1200"/>
              <a:t>2</a:t>
            </a:r>
            <a:r>
              <a:rPr lang="zh-CN" altLang="en-US" sz="1200"/>
              <a:t>、上述演示仅供客户参考，各项保险利益需以条款内容为准。</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ppt_x</p:attrName>
                                        </p:attrNameLst>
                                      </p:cBhvr>
                                      <p:tavLst>
                                        <p:tav tm="0">
                                          <p:val>
                                            <p:strVal val="0-#ppt_w/2"/>
                                          </p:val>
                                        </p:tav>
                                        <p:tav tm="100000">
                                          <p:val>
                                            <p:strVal val="#ppt_x"/>
                                          </p:val>
                                        </p:tav>
                                      </p:tavLst>
                                    </p:anim>
                                    <p:anim calcmode="lin" valueType="num">
                                      <p:cBhvr>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ppt_x</p:attrName>
                                        </p:attrNameLst>
                                      </p:cBhvr>
                                      <p:tavLst>
                                        <p:tav tm="0">
                                          <p:val>
                                            <p:strVal val="0-#ppt_w/2"/>
                                          </p:val>
                                        </p:tav>
                                        <p:tav tm="100000">
                                          <p:val>
                                            <p:strVal val="#ppt_x"/>
                                          </p:val>
                                        </p:tav>
                                      </p:tavLst>
                                    </p:anim>
                                    <p:anim calcmode="lin" valueType="num">
                                      <p:cBhvr>
                                        <p:cTn id="14"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ppt_x</p:attrName>
                                        </p:attrNameLst>
                                      </p:cBhvr>
                                      <p:tavLst>
                                        <p:tav tm="0">
                                          <p:val>
                                            <p:strVal val="0-#ppt_w/2"/>
                                          </p:val>
                                        </p:tav>
                                        <p:tav tm="100000">
                                          <p:val>
                                            <p:strVal val="#ppt_x"/>
                                          </p:val>
                                        </p:tav>
                                      </p:tavLst>
                                    </p:anim>
                                    <p:anim calcmode="lin" valueType="num">
                                      <p:cBhvr>
                                        <p:cTn id="20"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autoUpdateAnimBg="0"/>
      <p:bldP spid="5" grpId="0" bldLvl="0" animBg="1" autoUpdateAnimBg="0"/>
      <p:bldP spid="6" grpId="0" bldLvl="0" animBg="1"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标题 1"/>
          <p:cNvSpPr>
            <a:spLocks noGrp="1"/>
          </p:cNvSpPr>
          <p:nvPr>
            <p:ph type="title"/>
          </p:nvPr>
        </p:nvSpPr>
        <p:spPr>
          <a:xfrm>
            <a:off x="447675" y="142875"/>
            <a:ext cx="8229600" cy="857250"/>
          </a:xfrm>
        </p:spPr>
        <p:txBody>
          <a:bodyPr lIns="68562" tIns="34281" rIns="68562" bIns="34281" anchor="t"/>
          <a:lstStyle/>
          <a:p>
            <a:r>
              <a:rPr lang="en-US" altLang="zh-CN" sz="3600" smtClean="0">
                <a:latin typeface="黑体" pitchFamily="2" charset="-122"/>
                <a:ea typeface="黑体" pitchFamily="2" charset="-122"/>
              </a:rPr>
              <a:t>0</a:t>
            </a:r>
            <a:r>
              <a:rPr lang="zh-CN" altLang="en-US" sz="3600" smtClean="0">
                <a:latin typeface="黑体" pitchFamily="2" charset="-122"/>
                <a:ea typeface="黑体" pitchFamily="2" charset="-122"/>
              </a:rPr>
              <a:t>岁男性：五年交费</a:t>
            </a:r>
          </a:p>
        </p:txBody>
      </p:sp>
      <p:graphicFrame>
        <p:nvGraphicFramePr>
          <p:cNvPr id="4" name="内容占位符 3"/>
          <p:cNvGraphicFramePr>
            <a:graphicFrameLocks noGrp="1"/>
          </p:cNvGraphicFramePr>
          <p:nvPr>
            <p:ph idx="1"/>
          </p:nvPr>
        </p:nvGraphicFramePr>
        <p:xfrm>
          <a:off x="357153" y="857238"/>
          <a:ext cx="8429689" cy="2595745"/>
        </p:xfrm>
        <a:graphic>
          <a:graphicData uri="http://schemas.openxmlformats.org/drawingml/2006/table">
            <a:tbl>
              <a:tblPr firstRow="1" bandRow="1">
                <a:tableStyleId>{5C22544A-7EE6-4342-B048-85BDC9FD1C3A}</a:tableStyleId>
              </a:tblPr>
              <a:tblGrid>
                <a:gridCol w="1053711"/>
                <a:gridCol w="1017995"/>
                <a:gridCol w="1089427"/>
                <a:gridCol w="910803"/>
                <a:gridCol w="1500233"/>
                <a:gridCol w="857256"/>
                <a:gridCol w="1000132"/>
                <a:gridCol w="1000132"/>
              </a:tblGrid>
              <a:tr h="500054">
                <a:tc>
                  <a:txBody>
                    <a:bodyPr/>
                    <a:lstStyle/>
                    <a:p>
                      <a:pPr algn="ctr"/>
                      <a:r>
                        <a:rPr lang="zh-CN" altLang="en-US" sz="2100" dirty="0" smtClean="0"/>
                        <a:t>产品</a:t>
                      </a:r>
                      <a:endParaRPr lang="zh-CN" altLang="en-US" sz="2100" dirty="0"/>
                    </a:p>
                  </a:txBody>
                  <a:tcPr marL="68562" marR="68562" marT="34290" marB="34290"/>
                </a:tc>
                <a:tc>
                  <a:txBody>
                    <a:bodyPr/>
                    <a:lstStyle/>
                    <a:p>
                      <a:pPr algn="ctr"/>
                      <a:r>
                        <a:rPr lang="zh-CN" altLang="en-US" sz="2100" dirty="0" smtClean="0"/>
                        <a:t>保费</a:t>
                      </a:r>
                      <a:endParaRPr lang="zh-CN" altLang="en-US" sz="2100" dirty="0"/>
                    </a:p>
                  </a:txBody>
                  <a:tcPr marL="68562" marR="68562" marT="34290" marB="34290"/>
                </a:tc>
                <a:tc>
                  <a:txBody>
                    <a:bodyPr/>
                    <a:lstStyle/>
                    <a:p>
                      <a:pPr algn="ctr"/>
                      <a:r>
                        <a:rPr lang="zh-CN" altLang="en-US" sz="2100" dirty="0" smtClean="0"/>
                        <a:t>保额</a:t>
                      </a:r>
                      <a:endParaRPr lang="zh-CN" altLang="en-US" sz="2100" dirty="0"/>
                    </a:p>
                  </a:txBody>
                  <a:tcPr marL="68562" marR="68562" marT="34290" marB="34290"/>
                </a:tc>
                <a:tc>
                  <a:txBody>
                    <a:bodyPr/>
                    <a:lstStyle/>
                    <a:p>
                      <a:pPr algn="ctr"/>
                      <a:r>
                        <a:rPr lang="zh-CN" altLang="en-US" sz="2100" dirty="0" smtClean="0"/>
                        <a:t>意外</a:t>
                      </a:r>
                      <a:endParaRPr lang="zh-CN" altLang="en-US" sz="2100" dirty="0"/>
                    </a:p>
                  </a:txBody>
                  <a:tcPr marL="68562" marR="68562" marT="34290" marB="34290"/>
                </a:tc>
                <a:tc>
                  <a:txBody>
                    <a:bodyPr/>
                    <a:lstStyle/>
                    <a:p>
                      <a:pPr algn="ctr"/>
                      <a:r>
                        <a:rPr lang="zh-CN" altLang="en-US" sz="2100" dirty="0" smtClean="0"/>
                        <a:t>万能</a:t>
                      </a:r>
                      <a:r>
                        <a:rPr lang="en-US" altLang="zh-CN" sz="2100" dirty="0" smtClean="0"/>
                        <a:t>+</a:t>
                      </a:r>
                      <a:r>
                        <a:rPr lang="zh-CN" altLang="en-US" sz="2100" dirty="0" smtClean="0"/>
                        <a:t>分红</a:t>
                      </a:r>
                      <a:endParaRPr lang="zh-CN" altLang="en-US" sz="2100" dirty="0"/>
                    </a:p>
                  </a:txBody>
                  <a:tcPr marL="68562" marR="68562" marT="34290" marB="34290"/>
                </a:tc>
                <a:tc>
                  <a:txBody>
                    <a:bodyPr/>
                    <a:lstStyle/>
                    <a:p>
                      <a:pPr algn="ctr"/>
                      <a:r>
                        <a:rPr lang="en-US" altLang="zh-CN" sz="2100" dirty="0" smtClean="0"/>
                        <a:t>75</a:t>
                      </a:r>
                      <a:r>
                        <a:rPr lang="zh-CN" altLang="en-US" sz="2100" dirty="0" smtClean="0"/>
                        <a:t>岁</a:t>
                      </a:r>
                      <a:endParaRPr lang="zh-CN" altLang="en-US" sz="2100" dirty="0"/>
                    </a:p>
                  </a:txBody>
                  <a:tcPr marL="68562" marR="68562" marT="34290" marB="3429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2100" dirty="0" smtClean="0"/>
                        <a:t>合计</a:t>
                      </a:r>
                    </a:p>
                  </a:txBody>
                  <a:tcPr marL="68562" marR="68562" marT="34290" marB="34290"/>
                </a:tc>
                <a:tc>
                  <a:txBody>
                    <a:bodyPr/>
                    <a:lstStyle/>
                    <a:p>
                      <a:pPr algn="ctr"/>
                      <a:r>
                        <a:rPr lang="zh-CN" altLang="en-US" sz="1800" dirty="0" smtClean="0"/>
                        <a:t>收益率</a:t>
                      </a:r>
                      <a:endParaRPr lang="zh-CN" altLang="en-US" sz="1800" dirty="0"/>
                    </a:p>
                  </a:txBody>
                  <a:tcPr marL="68562" marR="68562" marT="34290" marB="34290"/>
                </a:tc>
              </a:tr>
              <a:tr h="500066">
                <a:tc>
                  <a:txBody>
                    <a:bodyPr/>
                    <a:lstStyle/>
                    <a:p>
                      <a:pPr algn="ctr"/>
                      <a:r>
                        <a:rPr lang="zh-CN" altLang="en-US" sz="2100" b="1" dirty="0" smtClean="0">
                          <a:latin typeface="黑体" pitchFamily="2" charset="-122"/>
                          <a:ea typeface="黑体" pitchFamily="2" charset="-122"/>
                        </a:rPr>
                        <a:t>双喜</a:t>
                      </a:r>
                      <a:endParaRPr lang="zh-CN" altLang="en-US" sz="2100" b="1" dirty="0">
                        <a:latin typeface="黑体" pitchFamily="2" charset="-122"/>
                        <a:ea typeface="黑体" pitchFamily="2" charset="-122"/>
                      </a:endParaRPr>
                    </a:p>
                  </a:txBody>
                  <a:tcPr marL="68562" marR="68562" marT="34290" marB="34290"/>
                </a:tc>
                <a:tc>
                  <a:txBody>
                    <a:bodyPr/>
                    <a:lstStyle/>
                    <a:p>
                      <a:pPr algn="ctr"/>
                      <a:r>
                        <a:rPr lang="en-US" altLang="zh-CN" sz="2100" b="1" dirty="0" smtClean="0">
                          <a:latin typeface="黑体" pitchFamily="2" charset="-122"/>
                          <a:ea typeface="黑体" pitchFamily="2" charset="-122"/>
                        </a:rPr>
                        <a:t>10</a:t>
                      </a:r>
                      <a:r>
                        <a:rPr lang="zh-CN" altLang="en-US" sz="2100" b="1" dirty="0" smtClean="0">
                          <a:latin typeface="黑体" pitchFamily="2" charset="-122"/>
                          <a:ea typeface="黑体" pitchFamily="2" charset="-122"/>
                        </a:rPr>
                        <a:t>万</a:t>
                      </a:r>
                      <a:endParaRPr lang="zh-CN" altLang="en-US" sz="2100" b="1" dirty="0">
                        <a:latin typeface="黑体" pitchFamily="2" charset="-122"/>
                        <a:ea typeface="黑体" pitchFamily="2" charset="-122"/>
                      </a:endParaRPr>
                    </a:p>
                  </a:txBody>
                  <a:tcPr marL="68562" marR="68562" marT="34290" marB="34290"/>
                </a:tc>
                <a:tc>
                  <a:txBody>
                    <a:bodyPr/>
                    <a:lstStyle/>
                    <a:p>
                      <a:pPr algn="ctr"/>
                      <a:r>
                        <a:rPr lang="en-US" altLang="zh-CN" sz="2100" b="1" dirty="0" smtClean="0">
                          <a:latin typeface="黑体" pitchFamily="2" charset="-122"/>
                          <a:ea typeface="黑体" pitchFamily="2" charset="-122"/>
                        </a:rPr>
                        <a:t>17120</a:t>
                      </a:r>
                      <a:r>
                        <a:rPr lang="zh-CN" altLang="en-US" sz="2100" b="1" dirty="0" smtClean="0">
                          <a:latin typeface="黑体" pitchFamily="2" charset="-122"/>
                          <a:ea typeface="黑体" pitchFamily="2" charset="-122"/>
                        </a:rPr>
                        <a:t>元</a:t>
                      </a:r>
                      <a:endParaRPr lang="zh-CN" altLang="en-US" sz="2100" b="1" dirty="0">
                        <a:latin typeface="黑体" pitchFamily="2" charset="-122"/>
                        <a:ea typeface="黑体" pitchFamily="2" charset="-122"/>
                      </a:endParaRPr>
                    </a:p>
                  </a:txBody>
                  <a:tcPr marL="68562" marR="68562" marT="34290" marB="34290"/>
                </a:tc>
                <a:tc>
                  <a:txBody>
                    <a:bodyPr/>
                    <a:lstStyle/>
                    <a:p>
                      <a:pPr algn="ctr"/>
                      <a:r>
                        <a:rPr lang="en-US" altLang="zh-CN" sz="2100" b="1" dirty="0" smtClean="0">
                          <a:solidFill>
                            <a:srgbClr val="FF0000"/>
                          </a:solidFill>
                          <a:latin typeface="黑体" pitchFamily="2" charset="-122"/>
                          <a:ea typeface="黑体" pitchFamily="2" charset="-122"/>
                        </a:rPr>
                        <a:t>50</a:t>
                      </a:r>
                      <a:r>
                        <a:rPr lang="zh-CN" altLang="en-US" sz="2100" b="1" dirty="0" smtClean="0">
                          <a:solidFill>
                            <a:srgbClr val="FF0000"/>
                          </a:solidFill>
                          <a:latin typeface="黑体" pitchFamily="2" charset="-122"/>
                          <a:ea typeface="黑体" pitchFamily="2" charset="-122"/>
                        </a:rPr>
                        <a:t>万</a:t>
                      </a:r>
                      <a:endParaRPr lang="zh-CN" altLang="en-US" sz="2100" b="1" dirty="0">
                        <a:solidFill>
                          <a:srgbClr val="FF0000"/>
                        </a:solidFill>
                        <a:latin typeface="黑体" pitchFamily="2" charset="-122"/>
                        <a:ea typeface="黑体" pitchFamily="2" charset="-122"/>
                      </a:endParaRPr>
                    </a:p>
                  </a:txBody>
                  <a:tcPr marL="68562" marR="68562" marT="34290" marB="34290"/>
                </a:tc>
                <a:tc>
                  <a:txBody>
                    <a:bodyPr/>
                    <a:lstStyle/>
                    <a:p>
                      <a:pPr algn="ctr"/>
                      <a:r>
                        <a:rPr lang="zh-CN" altLang="en-US" sz="2100" b="1" dirty="0" smtClean="0">
                          <a:latin typeface="黑体" pitchFamily="2" charset="-122"/>
                          <a:ea typeface="黑体" pitchFamily="2" charset="-122"/>
                        </a:rPr>
                        <a:t>（高中低）</a:t>
                      </a:r>
                      <a:endParaRPr lang="zh-CN" altLang="en-US" sz="2100" b="1" dirty="0">
                        <a:latin typeface="黑体" pitchFamily="2" charset="-122"/>
                        <a:ea typeface="黑体" pitchFamily="2" charset="-122"/>
                      </a:endParaRPr>
                    </a:p>
                  </a:txBody>
                  <a:tcPr marL="68562" marR="68562" marT="34290" marB="34290"/>
                </a:tc>
                <a:tc>
                  <a:txBody>
                    <a:bodyPr/>
                    <a:lstStyle/>
                    <a:p>
                      <a:pPr algn="ctr"/>
                      <a:r>
                        <a:rPr lang="en-US" altLang="zh-CN" sz="2100" b="1" dirty="0" smtClean="0">
                          <a:latin typeface="黑体" pitchFamily="2" charset="-122"/>
                          <a:ea typeface="黑体" pitchFamily="2" charset="-122"/>
                        </a:rPr>
                        <a:t>50</a:t>
                      </a:r>
                      <a:r>
                        <a:rPr lang="zh-CN" altLang="en-US" sz="2100" b="1" dirty="0" smtClean="0">
                          <a:latin typeface="黑体" pitchFamily="2" charset="-122"/>
                          <a:ea typeface="黑体" pitchFamily="2" charset="-122"/>
                        </a:rPr>
                        <a:t>万</a:t>
                      </a:r>
                      <a:endParaRPr lang="zh-CN" altLang="en-US" sz="2100" b="1" dirty="0">
                        <a:latin typeface="黑体" pitchFamily="2" charset="-122"/>
                        <a:ea typeface="黑体" pitchFamily="2" charset="-122"/>
                      </a:endParaRPr>
                    </a:p>
                  </a:txBody>
                  <a:tcPr marL="68562" marR="68562" marT="34290" marB="3429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zh-CN" altLang="en-US" sz="2100" b="1" dirty="0" smtClean="0">
                        <a:solidFill>
                          <a:srgbClr val="FF0000"/>
                        </a:solidFill>
                        <a:latin typeface="黑体" pitchFamily="2" charset="-122"/>
                        <a:ea typeface="黑体" pitchFamily="2" charset="-122"/>
                      </a:endParaRPr>
                    </a:p>
                  </a:txBody>
                  <a:tcPr marL="68562" marR="68562" marT="34290" marB="34290"/>
                </a:tc>
                <a:tc>
                  <a:txBody>
                    <a:bodyPr/>
                    <a:lstStyle/>
                    <a:p>
                      <a:pPr algn="ctr"/>
                      <a:endParaRPr lang="zh-CN" altLang="en-US" sz="2100" b="1" dirty="0">
                        <a:solidFill>
                          <a:srgbClr val="FF0000"/>
                        </a:solidFill>
                        <a:latin typeface="黑体" pitchFamily="2" charset="-122"/>
                        <a:ea typeface="黑体" pitchFamily="2" charset="-122"/>
                      </a:endParaRPr>
                    </a:p>
                  </a:txBody>
                  <a:tcPr marL="0" marR="0" marT="0" marB="0" anchor="ctr" anchorCtr="1"/>
                </a:tc>
              </a:tr>
              <a:tr h="571516">
                <a:tc>
                  <a:txBody>
                    <a:bodyPr/>
                    <a:lstStyle/>
                    <a:p>
                      <a:pPr algn="ctr"/>
                      <a:r>
                        <a:rPr lang="zh-CN" altLang="en-US" sz="2100" b="1" dirty="0" smtClean="0">
                          <a:latin typeface="黑体" pitchFamily="2" charset="-122"/>
                          <a:ea typeface="黑体" pitchFamily="2" charset="-122"/>
                        </a:rPr>
                        <a:t>福满</a:t>
                      </a:r>
                      <a:endParaRPr lang="zh-CN" altLang="en-US" sz="2100" b="1" dirty="0">
                        <a:latin typeface="黑体" pitchFamily="2" charset="-122"/>
                        <a:ea typeface="黑体" pitchFamily="2" charset="-122"/>
                      </a:endParaRPr>
                    </a:p>
                  </a:txBody>
                  <a:tcPr marL="68562" marR="68562" marT="34290" marB="34290"/>
                </a:tc>
                <a:tc>
                  <a:txBody>
                    <a:bodyPr/>
                    <a:lstStyle/>
                    <a:p>
                      <a:pPr algn="ctr"/>
                      <a:r>
                        <a:rPr lang="en-US" altLang="zh-CN" sz="2100" b="1" dirty="0" smtClean="0">
                          <a:latin typeface="黑体" pitchFamily="2" charset="-122"/>
                          <a:ea typeface="黑体" pitchFamily="2" charset="-122"/>
                        </a:rPr>
                        <a:t>100040</a:t>
                      </a:r>
                      <a:endParaRPr lang="zh-CN" altLang="en-US" sz="2100" b="1" dirty="0">
                        <a:latin typeface="黑体" pitchFamily="2" charset="-122"/>
                        <a:ea typeface="黑体" pitchFamily="2" charset="-122"/>
                      </a:endParaRPr>
                    </a:p>
                  </a:txBody>
                  <a:tcPr marL="68562" marR="68562" marT="34290" marB="34290"/>
                </a:tc>
                <a:tc>
                  <a:txBody>
                    <a:bodyPr/>
                    <a:lstStyle/>
                    <a:p>
                      <a:pPr algn="ctr"/>
                      <a:r>
                        <a:rPr lang="en-US" altLang="zh-CN" sz="2100" b="1" dirty="0" smtClean="0">
                          <a:latin typeface="黑体" pitchFamily="2" charset="-122"/>
                          <a:ea typeface="黑体" pitchFamily="2" charset="-122"/>
                        </a:rPr>
                        <a:t>93000</a:t>
                      </a:r>
                      <a:endParaRPr lang="zh-CN" altLang="en-US" sz="2100" b="1" dirty="0">
                        <a:latin typeface="黑体" pitchFamily="2" charset="-122"/>
                        <a:ea typeface="黑体" pitchFamily="2" charset="-122"/>
                      </a:endParaRPr>
                    </a:p>
                  </a:txBody>
                  <a:tcPr marL="68562" marR="68562" marT="34290" marB="34290"/>
                </a:tc>
                <a:tc>
                  <a:txBody>
                    <a:bodyPr/>
                    <a:lstStyle/>
                    <a:p>
                      <a:pPr algn="ctr"/>
                      <a:r>
                        <a:rPr lang="en-US" altLang="zh-CN" sz="2100" b="1" dirty="0" smtClean="0">
                          <a:solidFill>
                            <a:srgbClr val="FF0000"/>
                          </a:solidFill>
                          <a:latin typeface="黑体" pitchFamily="2" charset="-122"/>
                          <a:ea typeface="黑体" pitchFamily="2" charset="-122"/>
                        </a:rPr>
                        <a:t>93</a:t>
                      </a:r>
                      <a:r>
                        <a:rPr lang="zh-CN" altLang="en-US" sz="2100" b="1" dirty="0" smtClean="0">
                          <a:solidFill>
                            <a:srgbClr val="FF0000"/>
                          </a:solidFill>
                          <a:latin typeface="黑体" pitchFamily="2" charset="-122"/>
                          <a:ea typeface="黑体" pitchFamily="2" charset="-122"/>
                        </a:rPr>
                        <a:t>万</a:t>
                      </a:r>
                      <a:endParaRPr lang="zh-CN" altLang="en-US" sz="2100" b="1" dirty="0">
                        <a:solidFill>
                          <a:srgbClr val="FF0000"/>
                        </a:solidFill>
                        <a:latin typeface="黑体" pitchFamily="2" charset="-122"/>
                        <a:ea typeface="黑体" pitchFamily="2" charset="-122"/>
                      </a:endParaRPr>
                    </a:p>
                  </a:txBody>
                  <a:tcPr marL="68562" marR="68562" marT="34290" marB="34290"/>
                </a:tc>
                <a:tc>
                  <a:txBody>
                    <a:bodyPr/>
                    <a:lstStyle/>
                    <a:p>
                      <a:pPr algn="ctr"/>
                      <a:r>
                        <a:rPr lang="zh-CN" altLang="en-US" sz="2100" b="1" dirty="0" smtClean="0">
                          <a:latin typeface="黑体" pitchFamily="2" charset="-122"/>
                          <a:ea typeface="黑体" pitchFamily="2" charset="-122"/>
                        </a:rPr>
                        <a:t>（高中低）</a:t>
                      </a:r>
                      <a:endParaRPr lang="zh-CN" altLang="en-US" sz="2100" b="1" dirty="0">
                        <a:latin typeface="黑体" pitchFamily="2" charset="-122"/>
                        <a:ea typeface="黑体" pitchFamily="2" charset="-122"/>
                      </a:endParaRPr>
                    </a:p>
                  </a:txBody>
                  <a:tcPr marL="68562" marR="68562" marT="34290" marB="34290"/>
                </a:tc>
                <a:tc>
                  <a:txBody>
                    <a:bodyPr/>
                    <a:lstStyle/>
                    <a:p>
                      <a:pPr algn="ctr"/>
                      <a:r>
                        <a:rPr lang="en-US" altLang="zh-CN" sz="2100" b="1" dirty="0" smtClean="0">
                          <a:latin typeface="黑体" pitchFamily="2" charset="-122"/>
                          <a:ea typeface="黑体" pitchFamily="2" charset="-122"/>
                        </a:rPr>
                        <a:t>9.3</a:t>
                      </a:r>
                      <a:r>
                        <a:rPr lang="zh-CN" altLang="en-US" sz="2100" b="1" dirty="0" smtClean="0">
                          <a:latin typeface="黑体" pitchFamily="2" charset="-122"/>
                          <a:ea typeface="黑体" pitchFamily="2" charset="-122"/>
                        </a:rPr>
                        <a:t>万</a:t>
                      </a:r>
                      <a:endParaRPr lang="zh-CN" altLang="en-US" sz="2100" b="1" dirty="0">
                        <a:latin typeface="黑体" pitchFamily="2" charset="-122"/>
                        <a:ea typeface="黑体" pitchFamily="2" charset="-122"/>
                      </a:endParaRPr>
                    </a:p>
                  </a:txBody>
                  <a:tcPr marL="68562" marR="68562" marT="34290" marB="3429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zh-CN" altLang="en-US" sz="2100" b="1" dirty="0" smtClean="0">
                        <a:solidFill>
                          <a:srgbClr val="FF0000"/>
                        </a:solidFill>
                        <a:latin typeface="黑体" pitchFamily="2" charset="-122"/>
                        <a:ea typeface="黑体" pitchFamily="2" charset="-122"/>
                      </a:endParaRPr>
                    </a:p>
                  </a:txBody>
                  <a:tcPr marL="68562" marR="68562" marT="34290" marB="34290"/>
                </a:tc>
                <a:tc>
                  <a:txBody>
                    <a:bodyPr/>
                    <a:lstStyle/>
                    <a:p>
                      <a:pPr algn="ctr"/>
                      <a:endParaRPr lang="zh-CN" altLang="en-US" sz="2100" b="1" dirty="0">
                        <a:solidFill>
                          <a:srgbClr val="FF0000"/>
                        </a:solidFill>
                        <a:latin typeface="黑体" pitchFamily="2" charset="-122"/>
                        <a:ea typeface="黑体" pitchFamily="2" charset="-122"/>
                      </a:endParaRPr>
                    </a:p>
                  </a:txBody>
                  <a:tcPr marL="0" marR="0" marT="0" marB="0" anchor="ctr" anchorCtr="1"/>
                </a:tc>
              </a:tr>
              <a:tr h="1024109">
                <a:tc>
                  <a:txBody>
                    <a:bodyPr/>
                    <a:lstStyle/>
                    <a:p>
                      <a:pPr algn="ctr"/>
                      <a:r>
                        <a:rPr lang="zh-CN" altLang="en-US" sz="2100" b="1" dirty="0" smtClean="0">
                          <a:latin typeface="黑体" pitchFamily="2" charset="-122"/>
                          <a:ea typeface="黑体" pitchFamily="2" charset="-122"/>
                        </a:rPr>
                        <a:t>金如意</a:t>
                      </a:r>
                      <a:endParaRPr lang="zh-CN" altLang="en-US" sz="2100" b="1" dirty="0">
                        <a:latin typeface="黑体" pitchFamily="2" charset="-122"/>
                        <a:ea typeface="黑体" pitchFamily="2" charset="-122"/>
                      </a:endParaRPr>
                    </a:p>
                  </a:txBody>
                  <a:tcPr marL="68562" marR="68562" marT="34290" marB="34290"/>
                </a:tc>
                <a:tc>
                  <a:txBody>
                    <a:bodyPr/>
                    <a:lstStyle/>
                    <a:p>
                      <a:pPr algn="ctr"/>
                      <a:r>
                        <a:rPr lang="en-US" altLang="zh-CN" sz="2100" b="1" dirty="0" smtClean="0">
                          <a:latin typeface="黑体" pitchFamily="2" charset="-122"/>
                          <a:ea typeface="黑体" pitchFamily="2" charset="-122"/>
                        </a:rPr>
                        <a:t>10</a:t>
                      </a:r>
                      <a:r>
                        <a:rPr lang="zh-CN" altLang="en-US" sz="2100" b="1" dirty="0" smtClean="0">
                          <a:latin typeface="黑体" pitchFamily="2" charset="-122"/>
                          <a:ea typeface="黑体" pitchFamily="2" charset="-122"/>
                        </a:rPr>
                        <a:t>万</a:t>
                      </a:r>
                      <a:endParaRPr lang="zh-CN" altLang="en-US" sz="2100" b="1" dirty="0">
                        <a:latin typeface="黑体" pitchFamily="2" charset="-122"/>
                        <a:ea typeface="黑体" pitchFamily="2" charset="-122"/>
                      </a:endParaRPr>
                    </a:p>
                  </a:txBody>
                  <a:tcPr marL="68562" marR="68562" marT="34290" marB="34290"/>
                </a:tc>
                <a:tc>
                  <a:txBody>
                    <a:bodyPr/>
                    <a:lstStyle/>
                    <a:p>
                      <a:pPr algn="ctr"/>
                      <a:r>
                        <a:rPr lang="en-US" altLang="zh-CN" sz="2100" b="1" dirty="0" smtClean="0">
                          <a:latin typeface="黑体" pitchFamily="2" charset="-122"/>
                          <a:ea typeface="黑体" pitchFamily="2" charset="-122"/>
                        </a:rPr>
                        <a:t>7040</a:t>
                      </a:r>
                      <a:r>
                        <a:rPr lang="zh-CN" altLang="en-US" sz="2100" b="1" dirty="0" smtClean="0">
                          <a:latin typeface="黑体" pitchFamily="2" charset="-122"/>
                          <a:ea typeface="黑体" pitchFamily="2" charset="-122"/>
                        </a:rPr>
                        <a:t>元</a:t>
                      </a:r>
                      <a:endParaRPr lang="zh-CN" altLang="en-US" sz="2100" b="1" dirty="0">
                        <a:latin typeface="黑体" pitchFamily="2" charset="-122"/>
                        <a:ea typeface="黑体" pitchFamily="2" charset="-122"/>
                      </a:endParaRPr>
                    </a:p>
                  </a:txBody>
                  <a:tcPr marL="68562" marR="68562" marT="34290" marB="34290"/>
                </a:tc>
                <a:tc>
                  <a:txBody>
                    <a:bodyPr/>
                    <a:lstStyle/>
                    <a:p>
                      <a:pPr algn="ctr"/>
                      <a:r>
                        <a:rPr lang="en-US" altLang="zh-CN" sz="2100" b="1" dirty="0" smtClean="0">
                          <a:solidFill>
                            <a:srgbClr val="FF0000"/>
                          </a:solidFill>
                          <a:latin typeface="黑体" pitchFamily="2" charset="-122"/>
                          <a:ea typeface="黑体" pitchFamily="2" charset="-122"/>
                        </a:rPr>
                        <a:t>50</a:t>
                      </a:r>
                      <a:r>
                        <a:rPr lang="zh-CN" altLang="en-US" sz="2100" b="1" dirty="0" smtClean="0">
                          <a:solidFill>
                            <a:srgbClr val="FF0000"/>
                          </a:solidFill>
                          <a:latin typeface="黑体" pitchFamily="2" charset="-122"/>
                          <a:ea typeface="黑体" pitchFamily="2" charset="-122"/>
                        </a:rPr>
                        <a:t>万</a:t>
                      </a:r>
                      <a:endParaRPr lang="zh-CN" altLang="en-US" sz="2100" b="1" dirty="0">
                        <a:solidFill>
                          <a:srgbClr val="FF0000"/>
                        </a:solidFill>
                        <a:latin typeface="黑体" pitchFamily="2" charset="-122"/>
                        <a:ea typeface="黑体" pitchFamily="2" charset="-122"/>
                      </a:endParaRPr>
                    </a:p>
                  </a:txBody>
                  <a:tcPr marL="68562" marR="68562" marT="34290" marB="34290"/>
                </a:tc>
                <a:tc>
                  <a:txBody>
                    <a:bodyPr/>
                    <a:lstStyle/>
                    <a:p>
                      <a:pPr algn="ctr"/>
                      <a:r>
                        <a:rPr lang="zh-CN" altLang="en-US" sz="2100" b="1" dirty="0" smtClean="0">
                          <a:latin typeface="黑体" pitchFamily="2" charset="-122"/>
                          <a:ea typeface="黑体" pitchFamily="2" charset="-122"/>
                        </a:rPr>
                        <a:t>（高中低）</a:t>
                      </a:r>
                      <a:endParaRPr lang="zh-CN" altLang="en-US" sz="2100" b="1" dirty="0">
                        <a:latin typeface="黑体" pitchFamily="2" charset="-122"/>
                        <a:ea typeface="黑体" pitchFamily="2" charset="-122"/>
                      </a:endParaRPr>
                    </a:p>
                  </a:txBody>
                  <a:tcPr marL="68562" marR="68562" marT="34290" marB="34290"/>
                </a:tc>
                <a:tc>
                  <a:txBody>
                    <a:bodyPr/>
                    <a:lstStyle/>
                    <a:p>
                      <a:pPr algn="ctr"/>
                      <a:r>
                        <a:rPr lang="en-US" altLang="zh-CN" sz="2100" b="1" dirty="0" smtClean="0">
                          <a:latin typeface="黑体" pitchFamily="2" charset="-122"/>
                          <a:ea typeface="黑体" pitchFamily="2" charset="-122"/>
                        </a:rPr>
                        <a:t>47</a:t>
                      </a:r>
                      <a:r>
                        <a:rPr lang="zh-CN" altLang="en-US" sz="2100" b="1" dirty="0" smtClean="0">
                          <a:latin typeface="黑体" pitchFamily="2" charset="-122"/>
                          <a:ea typeface="黑体" pitchFamily="2" charset="-122"/>
                        </a:rPr>
                        <a:t>万</a:t>
                      </a:r>
                      <a:endParaRPr lang="zh-CN" altLang="en-US" sz="2100" b="1" dirty="0">
                        <a:latin typeface="黑体" pitchFamily="2" charset="-122"/>
                        <a:ea typeface="黑体" pitchFamily="2" charset="-122"/>
                      </a:endParaRPr>
                    </a:p>
                  </a:txBody>
                  <a:tcPr marL="68562" marR="68562" marT="34290" marB="34290"/>
                </a:tc>
                <a:tc>
                  <a:txBody>
                    <a:bodyPr/>
                    <a:lstStyle/>
                    <a:p>
                      <a:pPr algn="ctr"/>
                      <a:endParaRPr lang="zh-CN" altLang="en-US" sz="2100" b="1" dirty="0">
                        <a:solidFill>
                          <a:srgbClr val="FF0000"/>
                        </a:solidFill>
                        <a:latin typeface="黑体" pitchFamily="2" charset="-122"/>
                        <a:ea typeface="黑体" pitchFamily="2" charset="-122"/>
                      </a:endParaRPr>
                    </a:p>
                  </a:txBody>
                  <a:tcPr marL="68562" marR="68562" marT="34290" marB="34290"/>
                </a:tc>
                <a:tc>
                  <a:txBody>
                    <a:bodyPr/>
                    <a:lstStyle/>
                    <a:p>
                      <a:pPr algn="ctr"/>
                      <a:endParaRPr lang="zh-CN" altLang="en-US" sz="2100" b="1" dirty="0">
                        <a:solidFill>
                          <a:srgbClr val="FF0000"/>
                        </a:solidFill>
                        <a:latin typeface="黑体" pitchFamily="2" charset="-122"/>
                        <a:ea typeface="黑体" pitchFamily="2" charset="-122"/>
                      </a:endParaRPr>
                    </a:p>
                  </a:txBody>
                  <a:tcPr marL="68562" marR="68562" marT="34290" marB="34290"/>
                </a:tc>
              </a:tr>
            </a:tbl>
          </a:graphicData>
        </a:graphic>
      </p:graphicFrame>
      <p:sp>
        <p:nvSpPr>
          <p:cNvPr id="10" name="流程图: 可选过程 16"/>
          <p:cNvSpPr>
            <a:spLocks noChangeArrowheads="1"/>
          </p:cNvSpPr>
          <p:nvPr/>
        </p:nvSpPr>
        <p:spPr bwMode="auto">
          <a:xfrm>
            <a:off x="142876" y="3300413"/>
            <a:ext cx="8858250" cy="482600"/>
          </a:xfrm>
          <a:prstGeom prst="flowChartAlternateProcess">
            <a:avLst/>
          </a:prstGeom>
          <a:solidFill>
            <a:srgbClr val="FFFF00"/>
          </a:solidFill>
          <a:ln w="25400">
            <a:solidFill>
              <a:srgbClr val="88A3A6"/>
            </a:solidFill>
            <a:miter lim="800000"/>
            <a:headEnd/>
            <a:tailEnd/>
          </a:ln>
        </p:spPr>
        <p:txBody>
          <a:bodyPr lIns="68562" tIns="34281" rIns="68562" bIns="34281" anchor="ctr"/>
          <a:lstStyle/>
          <a:p>
            <a:pPr algn="ctr">
              <a:lnSpc>
                <a:spcPct val="150000"/>
              </a:lnSpc>
            </a:pPr>
            <a:r>
              <a:rPr lang="zh-CN" altLang="en-US" sz="2400" b="1">
                <a:solidFill>
                  <a:srgbClr val="FF0000"/>
                </a:solidFill>
                <a:latin typeface="微软雅黑" pitchFamily="34" charset="-122"/>
                <a:ea typeface="微软雅黑" pitchFamily="34" charset="-122"/>
              </a:rPr>
              <a:t>金如意到</a:t>
            </a:r>
            <a:r>
              <a:rPr lang="en-US" altLang="zh-CN" sz="2400" b="1">
                <a:solidFill>
                  <a:srgbClr val="FF0000"/>
                </a:solidFill>
                <a:latin typeface="微软雅黑" pitchFamily="34" charset="-122"/>
                <a:ea typeface="微软雅黑" pitchFamily="34" charset="-122"/>
              </a:rPr>
              <a:t>80</a:t>
            </a:r>
            <a:r>
              <a:rPr lang="zh-CN" altLang="en-US" sz="2400" b="1">
                <a:solidFill>
                  <a:srgbClr val="FF0000"/>
                </a:solidFill>
                <a:latin typeface="微软雅黑" pitchFamily="34" charset="-122"/>
                <a:ea typeface="微软雅黑" pitchFamily="34" charset="-122"/>
              </a:rPr>
              <a:t>岁，中等综合收益</a:t>
            </a:r>
            <a:r>
              <a:rPr lang="en-US" altLang="zh-CN" sz="2400" b="1">
                <a:solidFill>
                  <a:srgbClr val="FF0000"/>
                </a:solidFill>
                <a:latin typeface="微软雅黑" pitchFamily="34" charset="-122"/>
                <a:ea typeface="微软雅黑" pitchFamily="34" charset="-122"/>
              </a:rPr>
              <a:t>1444</a:t>
            </a:r>
            <a:r>
              <a:rPr lang="zh-CN" altLang="en-US" sz="2400" b="1">
                <a:solidFill>
                  <a:srgbClr val="FF0000"/>
                </a:solidFill>
                <a:latin typeface="微软雅黑" pitchFamily="34" charset="-122"/>
                <a:ea typeface="微软雅黑" pitchFamily="34" charset="-122"/>
              </a:rPr>
              <a:t>万，收益率</a:t>
            </a:r>
            <a:r>
              <a:rPr lang="en-US" altLang="zh-CN" sz="2400" b="1">
                <a:solidFill>
                  <a:srgbClr val="FF0000"/>
                </a:solidFill>
                <a:latin typeface="微软雅黑" pitchFamily="34" charset="-122"/>
                <a:ea typeface="微软雅黑" pitchFamily="34" charset="-122"/>
              </a:rPr>
              <a:t>2888%</a:t>
            </a:r>
            <a:r>
              <a:rPr lang="zh-CN" altLang="en-US" sz="2400" b="1">
                <a:solidFill>
                  <a:srgbClr val="FF0000"/>
                </a:solidFill>
                <a:latin typeface="微软雅黑" pitchFamily="34" charset="-122"/>
                <a:ea typeface="微软雅黑" pitchFamily="34" charset="-122"/>
              </a:rPr>
              <a:t>。</a:t>
            </a:r>
          </a:p>
        </p:txBody>
      </p:sp>
      <p:sp>
        <p:nvSpPr>
          <p:cNvPr id="5" name="流程图: 可选过程 16"/>
          <p:cNvSpPr>
            <a:spLocks noChangeArrowheads="1"/>
          </p:cNvSpPr>
          <p:nvPr/>
        </p:nvSpPr>
        <p:spPr bwMode="auto">
          <a:xfrm>
            <a:off x="142876" y="2728914"/>
            <a:ext cx="8858250" cy="482600"/>
          </a:xfrm>
          <a:prstGeom prst="flowChartAlternateProcess">
            <a:avLst/>
          </a:prstGeom>
          <a:solidFill>
            <a:srgbClr val="FFFF00"/>
          </a:solidFill>
          <a:ln w="25400">
            <a:solidFill>
              <a:srgbClr val="88A3A6"/>
            </a:solidFill>
            <a:miter lim="800000"/>
            <a:headEnd/>
            <a:tailEnd/>
          </a:ln>
        </p:spPr>
        <p:txBody>
          <a:bodyPr lIns="68562" tIns="34281" rIns="68562" bIns="34281" anchor="ctr"/>
          <a:lstStyle/>
          <a:p>
            <a:pPr algn="ctr">
              <a:lnSpc>
                <a:spcPct val="150000"/>
              </a:lnSpc>
            </a:pPr>
            <a:r>
              <a:rPr lang="zh-CN" altLang="en-US" sz="2400" b="1">
                <a:solidFill>
                  <a:srgbClr val="FF0000"/>
                </a:solidFill>
                <a:latin typeface="微软雅黑" pitchFamily="34" charset="-122"/>
                <a:ea typeface="微软雅黑" pitchFamily="34" charset="-122"/>
              </a:rPr>
              <a:t>金如意到</a:t>
            </a:r>
            <a:r>
              <a:rPr lang="en-US" altLang="zh-CN" sz="2400" b="1">
                <a:solidFill>
                  <a:srgbClr val="FF0000"/>
                </a:solidFill>
                <a:latin typeface="微软雅黑" pitchFamily="34" charset="-122"/>
                <a:ea typeface="微软雅黑" pitchFamily="34" charset="-122"/>
              </a:rPr>
              <a:t>80</a:t>
            </a:r>
            <a:r>
              <a:rPr lang="zh-CN" altLang="en-US" sz="2400" b="1">
                <a:solidFill>
                  <a:srgbClr val="FF0000"/>
                </a:solidFill>
                <a:latin typeface="微软雅黑" pitchFamily="34" charset="-122"/>
                <a:ea typeface="微软雅黑" pitchFamily="34" charset="-122"/>
              </a:rPr>
              <a:t>岁，保底综合收益</a:t>
            </a:r>
            <a:r>
              <a:rPr lang="en-US" altLang="zh-CN" sz="2400" b="1">
                <a:solidFill>
                  <a:srgbClr val="FF0000"/>
                </a:solidFill>
                <a:latin typeface="微软雅黑" pitchFamily="34" charset="-122"/>
                <a:ea typeface="微软雅黑" pitchFamily="34" charset="-122"/>
              </a:rPr>
              <a:t>367</a:t>
            </a:r>
            <a:r>
              <a:rPr lang="zh-CN" altLang="en-US" sz="2400" b="1">
                <a:solidFill>
                  <a:srgbClr val="FF0000"/>
                </a:solidFill>
                <a:latin typeface="微软雅黑" pitchFamily="34" charset="-122"/>
                <a:ea typeface="微软雅黑" pitchFamily="34" charset="-122"/>
              </a:rPr>
              <a:t>万，收益率</a:t>
            </a:r>
            <a:r>
              <a:rPr lang="en-US" altLang="zh-CN" sz="2400" b="1">
                <a:solidFill>
                  <a:srgbClr val="FF0000"/>
                </a:solidFill>
                <a:latin typeface="微软雅黑" pitchFamily="34" charset="-122"/>
                <a:ea typeface="微软雅黑" pitchFamily="34" charset="-122"/>
              </a:rPr>
              <a:t>734%</a:t>
            </a:r>
            <a:r>
              <a:rPr lang="zh-CN" altLang="en-US" sz="2400" b="1">
                <a:solidFill>
                  <a:srgbClr val="FF0000"/>
                </a:solidFill>
                <a:latin typeface="微软雅黑" pitchFamily="34" charset="-122"/>
                <a:ea typeface="微软雅黑" pitchFamily="34" charset="-122"/>
              </a:rPr>
              <a:t>。</a:t>
            </a:r>
          </a:p>
        </p:txBody>
      </p:sp>
      <p:sp>
        <p:nvSpPr>
          <p:cNvPr id="6" name="流程图: 可选过程 16"/>
          <p:cNvSpPr>
            <a:spLocks noChangeArrowheads="1"/>
          </p:cNvSpPr>
          <p:nvPr/>
        </p:nvSpPr>
        <p:spPr bwMode="auto">
          <a:xfrm>
            <a:off x="142876" y="3889375"/>
            <a:ext cx="8858250" cy="482600"/>
          </a:xfrm>
          <a:prstGeom prst="flowChartAlternateProcess">
            <a:avLst/>
          </a:prstGeom>
          <a:solidFill>
            <a:srgbClr val="FFFF00"/>
          </a:solidFill>
          <a:ln w="25400">
            <a:solidFill>
              <a:srgbClr val="88A3A6"/>
            </a:solidFill>
            <a:miter lim="800000"/>
            <a:headEnd/>
            <a:tailEnd/>
          </a:ln>
        </p:spPr>
        <p:txBody>
          <a:bodyPr lIns="68562" tIns="34281" rIns="68562" bIns="34281" anchor="ctr"/>
          <a:lstStyle/>
          <a:p>
            <a:pPr algn="ctr">
              <a:lnSpc>
                <a:spcPct val="150000"/>
              </a:lnSpc>
            </a:pPr>
            <a:r>
              <a:rPr lang="zh-CN" altLang="en-US" sz="2400" b="1">
                <a:solidFill>
                  <a:srgbClr val="FF0000"/>
                </a:solidFill>
                <a:latin typeface="微软雅黑" pitchFamily="34" charset="-122"/>
                <a:ea typeface="微软雅黑" pitchFamily="34" charset="-122"/>
              </a:rPr>
              <a:t>金如意到</a:t>
            </a:r>
            <a:r>
              <a:rPr lang="en-US" altLang="zh-CN" sz="2400" b="1">
                <a:solidFill>
                  <a:srgbClr val="FF0000"/>
                </a:solidFill>
                <a:latin typeface="微软雅黑" pitchFamily="34" charset="-122"/>
                <a:ea typeface="微软雅黑" pitchFamily="34" charset="-122"/>
              </a:rPr>
              <a:t>80</a:t>
            </a:r>
            <a:r>
              <a:rPr lang="zh-CN" altLang="en-US" sz="2400" b="1">
                <a:solidFill>
                  <a:srgbClr val="FF0000"/>
                </a:solidFill>
                <a:latin typeface="微软雅黑" pitchFamily="34" charset="-122"/>
                <a:ea typeface="微软雅黑" pitchFamily="34" charset="-122"/>
              </a:rPr>
              <a:t>岁，高等综合收益</a:t>
            </a:r>
            <a:r>
              <a:rPr lang="en-US" altLang="zh-CN" sz="2400" b="1">
                <a:solidFill>
                  <a:srgbClr val="FF0000"/>
                </a:solidFill>
                <a:latin typeface="微软雅黑" pitchFamily="34" charset="-122"/>
                <a:ea typeface="微软雅黑" pitchFamily="34" charset="-122"/>
              </a:rPr>
              <a:t>4947</a:t>
            </a:r>
            <a:r>
              <a:rPr lang="zh-CN" altLang="en-US" sz="2400" b="1">
                <a:solidFill>
                  <a:srgbClr val="FF0000"/>
                </a:solidFill>
                <a:latin typeface="微软雅黑" pitchFamily="34" charset="-122"/>
                <a:ea typeface="微软雅黑" pitchFamily="34" charset="-122"/>
              </a:rPr>
              <a:t>万，收益率</a:t>
            </a:r>
            <a:r>
              <a:rPr lang="en-US" altLang="zh-CN" sz="2400" b="1">
                <a:solidFill>
                  <a:srgbClr val="FF0000"/>
                </a:solidFill>
                <a:latin typeface="微软雅黑" pitchFamily="34" charset="-122"/>
                <a:ea typeface="微软雅黑" pitchFamily="34" charset="-122"/>
              </a:rPr>
              <a:t>9894%</a:t>
            </a:r>
            <a:r>
              <a:rPr lang="zh-CN" altLang="en-US" sz="2400" b="1">
                <a:solidFill>
                  <a:srgbClr val="FF0000"/>
                </a:solidFill>
                <a:latin typeface="微软雅黑" pitchFamily="34" charset="-122"/>
                <a:ea typeface="微软雅黑" pitchFamily="34" charset="-122"/>
              </a:rPr>
              <a:t>。</a:t>
            </a:r>
          </a:p>
        </p:txBody>
      </p:sp>
      <p:sp>
        <p:nvSpPr>
          <p:cNvPr id="35893" name="TextBox 6"/>
          <p:cNvSpPr txBox="1">
            <a:spLocks noChangeArrowheads="1"/>
          </p:cNvSpPr>
          <p:nvPr/>
        </p:nvSpPr>
        <p:spPr bwMode="auto">
          <a:xfrm>
            <a:off x="104777" y="4429126"/>
            <a:ext cx="8929687" cy="646331"/>
          </a:xfrm>
          <a:prstGeom prst="rect">
            <a:avLst/>
          </a:prstGeom>
          <a:noFill/>
          <a:ln w="9525">
            <a:noFill/>
            <a:miter lim="800000"/>
            <a:headEnd/>
            <a:tailEnd/>
          </a:ln>
        </p:spPr>
        <p:txBody>
          <a:bodyPr>
            <a:spAutoFit/>
          </a:bodyPr>
          <a:lstStyle/>
          <a:p>
            <a:r>
              <a:rPr lang="en-US" altLang="zh-CN" sz="1200"/>
              <a:t>1</a:t>
            </a:r>
            <a:r>
              <a:rPr lang="zh-CN" altLang="en-US" sz="1200"/>
              <a:t>、上述演示基于本公司的假设，不代表本公司的历史经营业绩，也不能理解为对未来的预期。最低保证利率之上的投资收益是不确定的，实际保单账户利益可能低于中、高档利益演示水平； </a:t>
            </a:r>
          </a:p>
          <a:p>
            <a:r>
              <a:rPr lang="en-US" altLang="zh-CN" sz="1200"/>
              <a:t>2</a:t>
            </a:r>
            <a:r>
              <a:rPr lang="zh-CN" altLang="en-US" sz="1200"/>
              <a:t>、上述演示仅供客户参考，各项保险利益需以条款内容为准。</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ppt_x</p:attrName>
                                        </p:attrNameLst>
                                      </p:cBhvr>
                                      <p:tavLst>
                                        <p:tav tm="0">
                                          <p:val>
                                            <p:strVal val="0-#ppt_w/2"/>
                                          </p:val>
                                        </p:tav>
                                        <p:tav tm="100000">
                                          <p:val>
                                            <p:strVal val="#ppt_x"/>
                                          </p:val>
                                        </p:tav>
                                      </p:tavLst>
                                    </p:anim>
                                    <p:anim calcmode="lin" valueType="num">
                                      <p:cBhvr>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ppt_x</p:attrName>
                                        </p:attrNameLst>
                                      </p:cBhvr>
                                      <p:tavLst>
                                        <p:tav tm="0">
                                          <p:val>
                                            <p:strVal val="0-#ppt_w/2"/>
                                          </p:val>
                                        </p:tav>
                                        <p:tav tm="100000">
                                          <p:val>
                                            <p:strVal val="#ppt_x"/>
                                          </p:val>
                                        </p:tav>
                                      </p:tavLst>
                                    </p:anim>
                                    <p:anim calcmode="lin" valueType="num">
                                      <p:cBhvr>
                                        <p:cTn id="14"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ppt_x</p:attrName>
                                        </p:attrNameLst>
                                      </p:cBhvr>
                                      <p:tavLst>
                                        <p:tav tm="0">
                                          <p:val>
                                            <p:strVal val="0-#ppt_w/2"/>
                                          </p:val>
                                        </p:tav>
                                        <p:tav tm="100000">
                                          <p:val>
                                            <p:strVal val="#ppt_x"/>
                                          </p:val>
                                        </p:tav>
                                      </p:tavLst>
                                    </p:anim>
                                    <p:anim calcmode="lin" valueType="num">
                                      <p:cBhvr>
                                        <p:cTn id="20"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autoUpdateAnimBg="0"/>
      <p:bldP spid="5" grpId="0" bldLvl="0" animBg="1" autoUpdateAnimBg="0"/>
      <p:bldP spid="6" grpId="0" bldLvl="0" animBg="1"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1000101" y="1000114"/>
            <a:ext cx="7629012" cy="3416320"/>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50000"/>
              </a:lnSpc>
              <a:defRPr/>
            </a:pPr>
            <a:r>
              <a:rPr lang="zh-CN" altLang="en-US" sz="7200" b="1" spc="5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rPr>
              <a:t>即</a:t>
            </a:r>
            <a:r>
              <a:rPr lang="zh-CN" altLang="en-US" sz="5400" b="1" spc="50" dirty="0">
                <a:ln w="11430"/>
                <a:solidFill>
                  <a:srgbClr val="0070C0"/>
                </a:solidFill>
                <a:effectLst>
                  <a:outerShdw blurRad="76200" dist="50800" dir="5400000" algn="tl" rotWithShape="0">
                    <a:srgbClr val="000000">
                      <a:alpha val="65000"/>
                    </a:srgbClr>
                  </a:outerShdw>
                </a:effectLst>
                <a:latin typeface="微软雅黑" pitchFamily="34" charset="-122"/>
                <a:ea typeface="微软雅黑" pitchFamily="34" charset="-122"/>
              </a:rPr>
              <a:t>交</a:t>
            </a:r>
            <a:r>
              <a:rPr lang="zh-CN" altLang="en-US" sz="7200" b="1" spc="5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rPr>
              <a:t>即</a:t>
            </a:r>
            <a:r>
              <a:rPr lang="zh-CN" altLang="en-US" sz="5400" b="1" spc="50" dirty="0">
                <a:ln w="11430"/>
                <a:solidFill>
                  <a:srgbClr val="0070C0"/>
                </a:solidFill>
                <a:effectLst>
                  <a:outerShdw blurRad="76200" dist="50800" dir="5400000" algn="tl" rotWithShape="0">
                    <a:srgbClr val="000000">
                      <a:alpha val="65000"/>
                    </a:srgbClr>
                  </a:outerShdw>
                </a:effectLst>
                <a:latin typeface="微软雅黑" pitchFamily="34" charset="-122"/>
                <a:ea typeface="微软雅黑" pitchFamily="34" charset="-122"/>
              </a:rPr>
              <a:t>领，</a:t>
            </a:r>
            <a:r>
              <a:rPr lang="zh-CN" altLang="en-US" sz="7200" b="1" spc="5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rPr>
              <a:t>想</a:t>
            </a:r>
            <a:r>
              <a:rPr lang="zh-CN" altLang="en-US" sz="5400" b="1" spc="50" dirty="0">
                <a:ln w="11430"/>
                <a:solidFill>
                  <a:srgbClr val="0070C0"/>
                </a:solidFill>
                <a:effectLst>
                  <a:outerShdw blurRad="76200" dist="50800" dir="5400000" algn="tl" rotWithShape="0">
                    <a:srgbClr val="000000">
                      <a:alpha val="65000"/>
                    </a:srgbClr>
                  </a:outerShdw>
                </a:effectLst>
                <a:latin typeface="微软雅黑" pitchFamily="34" charset="-122"/>
                <a:ea typeface="微软雅黑" pitchFamily="34" charset="-122"/>
              </a:rPr>
              <a:t>领</a:t>
            </a:r>
            <a:r>
              <a:rPr lang="zh-CN" altLang="en-US" sz="7200" b="1" spc="5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rPr>
              <a:t>就</a:t>
            </a:r>
            <a:r>
              <a:rPr lang="zh-CN" altLang="en-US" sz="5400" b="1" spc="50" dirty="0">
                <a:ln w="11430"/>
                <a:solidFill>
                  <a:srgbClr val="0070C0"/>
                </a:solidFill>
                <a:effectLst>
                  <a:outerShdw blurRad="76200" dist="50800" dir="5400000" algn="tl" rotWithShape="0">
                    <a:srgbClr val="000000">
                      <a:alpha val="65000"/>
                    </a:srgbClr>
                  </a:outerShdw>
                </a:effectLst>
                <a:latin typeface="微软雅黑" pitchFamily="34" charset="-122"/>
                <a:ea typeface="微软雅黑" pitchFamily="34" charset="-122"/>
              </a:rPr>
              <a:t>领</a:t>
            </a:r>
            <a:endParaRPr lang="en-US" altLang="zh-CN" sz="5400" b="1" spc="50" dirty="0">
              <a:ln w="11430"/>
              <a:solidFill>
                <a:srgbClr val="0070C0"/>
              </a:solidFill>
              <a:effectLst>
                <a:outerShdw blurRad="76200" dist="50800" dir="5400000" algn="tl" rotWithShape="0">
                  <a:srgbClr val="000000">
                    <a:alpha val="65000"/>
                  </a:srgbClr>
                </a:outerShdw>
              </a:effectLst>
              <a:latin typeface="微软雅黑" pitchFamily="34" charset="-122"/>
              <a:ea typeface="微软雅黑" pitchFamily="34" charset="-122"/>
            </a:endParaRPr>
          </a:p>
          <a:p>
            <a:pPr algn="ctr">
              <a:lnSpc>
                <a:spcPct val="150000"/>
              </a:lnSpc>
              <a:defRPr/>
            </a:pPr>
            <a:r>
              <a:rPr lang="zh-CN" altLang="en-US" sz="7200" b="1" spc="50" dirty="0" smtClean="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rPr>
              <a:t>保值保</a:t>
            </a:r>
            <a:r>
              <a:rPr lang="zh-CN" altLang="en-US" sz="5400" b="1" spc="50" dirty="0" smtClean="0">
                <a:ln w="11430"/>
                <a:solidFill>
                  <a:srgbClr val="0070C0"/>
                </a:solidFill>
                <a:effectLst>
                  <a:outerShdw blurRad="76200" dist="50800" dir="5400000" algn="tl" rotWithShape="0">
                    <a:srgbClr val="000000">
                      <a:alpha val="65000"/>
                    </a:srgbClr>
                  </a:outerShdw>
                </a:effectLst>
                <a:latin typeface="微软雅黑" pitchFamily="34" charset="-122"/>
                <a:ea typeface="微软雅黑" pitchFamily="34" charset="-122"/>
              </a:rPr>
              <a:t>障</a:t>
            </a:r>
            <a:r>
              <a:rPr lang="zh-CN" altLang="en-US" sz="5400" b="1" spc="50" dirty="0">
                <a:ln w="11430"/>
                <a:solidFill>
                  <a:srgbClr val="0070C0"/>
                </a:solidFill>
                <a:effectLst>
                  <a:outerShdw blurRad="76200" dist="50800" dir="5400000" algn="tl" rotWithShape="0">
                    <a:srgbClr val="000000">
                      <a:alpha val="65000"/>
                    </a:srgbClr>
                  </a:outerShdw>
                </a:effectLst>
                <a:latin typeface="微软雅黑" pitchFamily="34" charset="-122"/>
                <a:ea typeface="微软雅黑" pitchFamily="34" charset="-122"/>
              </a:rPr>
              <a:t>，该</a:t>
            </a:r>
            <a:r>
              <a:rPr lang="zh-CN" altLang="en-US" sz="7200" b="1" spc="5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rPr>
              <a:t>有</a:t>
            </a:r>
            <a:r>
              <a:rPr lang="zh-CN" altLang="en-US" sz="5400" b="1" spc="50" dirty="0">
                <a:ln w="11430"/>
                <a:solidFill>
                  <a:srgbClr val="0070C0"/>
                </a:solidFill>
                <a:effectLst>
                  <a:outerShdw blurRad="76200" dist="50800" dir="5400000" algn="tl" rotWithShape="0">
                    <a:srgbClr val="000000">
                      <a:alpha val="65000"/>
                    </a:srgbClr>
                  </a:outerShdw>
                </a:effectLst>
                <a:latin typeface="微软雅黑" pitchFamily="34" charset="-122"/>
                <a:ea typeface="微软雅黑" pitchFamily="34" charset="-122"/>
              </a:rPr>
              <a:t>全</a:t>
            </a:r>
            <a:r>
              <a:rPr lang="zh-CN" altLang="en-US" sz="7200" b="1" spc="50" dirty="0">
                <a:ln w="11430"/>
                <a:solidFill>
                  <a:srgbClr val="FF0000"/>
                </a:solidFill>
                <a:effectLst>
                  <a:outerShdw blurRad="76200" dist="50800" dir="5400000" algn="tl" rotWithShape="0">
                    <a:srgbClr val="000000">
                      <a:alpha val="65000"/>
                    </a:srgbClr>
                  </a:outerShdw>
                </a:effectLst>
                <a:latin typeface="微软雅黑" pitchFamily="34" charset="-122"/>
                <a:ea typeface="微软雅黑" pitchFamily="34" charset="-122"/>
              </a:rPr>
              <a:t>有</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上箭头 2"/>
          <p:cNvSpPr/>
          <p:nvPr/>
        </p:nvSpPr>
        <p:spPr>
          <a:xfrm>
            <a:off x="4429127" y="785813"/>
            <a:ext cx="142875" cy="3643312"/>
          </a:xfrm>
          <a:prstGeom prst="upArrow">
            <a:avLst/>
          </a:prstGeom>
          <a:solidFill>
            <a:srgbClr val="FFFF00"/>
          </a:solidFill>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endParaRPr lang="zh-CN" altLang="en-US"/>
          </a:p>
        </p:txBody>
      </p:sp>
      <p:sp>
        <p:nvSpPr>
          <p:cNvPr id="4" name="矩形 3"/>
          <p:cNvSpPr/>
          <p:nvPr/>
        </p:nvSpPr>
        <p:spPr>
          <a:xfrm>
            <a:off x="2286002" y="4429126"/>
            <a:ext cx="4429125" cy="214313"/>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pic>
        <p:nvPicPr>
          <p:cNvPr id="5" name="图片 4" descr="u=4023076269,170107018&amp;fm=21&amp;gp=0.jpg"/>
          <p:cNvPicPr>
            <a:picLocks noChangeAspect="1"/>
          </p:cNvPicPr>
          <p:nvPr/>
        </p:nvPicPr>
        <p:blipFill>
          <a:blip r:embed="rId2" cstate="email"/>
          <a:srcRect/>
          <a:stretch>
            <a:fillRect/>
          </a:stretch>
        </p:blipFill>
        <p:spPr bwMode="auto">
          <a:xfrm>
            <a:off x="3214689" y="3684589"/>
            <a:ext cx="1052512" cy="554037"/>
          </a:xfrm>
          <a:prstGeom prst="rect">
            <a:avLst/>
          </a:prstGeom>
          <a:noFill/>
          <a:ln w="9525">
            <a:noFill/>
            <a:miter lim="800000"/>
            <a:headEnd/>
            <a:tailEnd/>
          </a:ln>
        </p:spPr>
      </p:pic>
      <p:pic>
        <p:nvPicPr>
          <p:cNvPr id="6" name="图片 5" descr="u=4023076269,170107018&amp;fm=21&amp;gp=0.jpg"/>
          <p:cNvPicPr>
            <a:picLocks noChangeAspect="1"/>
          </p:cNvPicPr>
          <p:nvPr/>
        </p:nvPicPr>
        <p:blipFill>
          <a:blip r:embed="rId3" cstate="email"/>
          <a:srcRect/>
          <a:stretch>
            <a:fillRect/>
          </a:stretch>
        </p:blipFill>
        <p:spPr bwMode="auto">
          <a:xfrm>
            <a:off x="4733926" y="3660775"/>
            <a:ext cx="1052513" cy="554038"/>
          </a:xfrm>
          <a:prstGeom prst="rect">
            <a:avLst/>
          </a:prstGeom>
          <a:noFill/>
          <a:ln w="9525">
            <a:noFill/>
            <a:miter lim="800000"/>
            <a:headEnd/>
            <a:tailEnd/>
          </a:ln>
        </p:spPr>
      </p:pic>
      <p:sp>
        <p:nvSpPr>
          <p:cNvPr id="7" name="矩形 6"/>
          <p:cNvSpPr/>
          <p:nvPr/>
        </p:nvSpPr>
        <p:spPr>
          <a:xfrm>
            <a:off x="3071814" y="3143251"/>
            <a:ext cx="2857501" cy="214313"/>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8" name="矩形 7"/>
          <p:cNvSpPr/>
          <p:nvPr/>
        </p:nvSpPr>
        <p:spPr>
          <a:xfrm>
            <a:off x="2714625" y="2286001"/>
            <a:ext cx="3643313" cy="214313"/>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7896" name="内容占位符 2"/>
          <p:cNvSpPr txBox="1">
            <a:spLocks/>
          </p:cNvSpPr>
          <p:nvPr/>
        </p:nvSpPr>
        <p:spPr bwMode="auto">
          <a:xfrm>
            <a:off x="6715127" y="2071689"/>
            <a:ext cx="2428875" cy="2714625"/>
          </a:xfrm>
          <a:prstGeom prst="rect">
            <a:avLst/>
          </a:prstGeom>
          <a:noFill/>
          <a:ln w="9525">
            <a:noFill/>
            <a:miter lim="800000"/>
            <a:headEnd/>
            <a:tailEnd/>
          </a:ln>
        </p:spPr>
        <p:txBody>
          <a:bodyPr/>
          <a:lstStyle/>
          <a:p>
            <a:pPr marL="342900" indent="-342900" eaLnBrk="0" hangingPunct="0">
              <a:spcBef>
                <a:spcPct val="20000"/>
              </a:spcBef>
              <a:buFont typeface="Arial" pitchFamily="34" charset="0"/>
              <a:buChar char="•"/>
            </a:pPr>
            <a:r>
              <a:rPr lang="zh-CN" altLang="en-US">
                <a:latin typeface="黑体" pitchFamily="2" charset="-122"/>
                <a:ea typeface="黑体" pitchFamily="2" charset="-122"/>
              </a:rPr>
              <a:t>长效保障身价高</a:t>
            </a:r>
            <a:endParaRPr lang="en-US" altLang="zh-CN">
              <a:latin typeface="黑体" pitchFamily="2" charset="-122"/>
              <a:ea typeface="黑体" pitchFamily="2" charset="-122"/>
            </a:endParaRPr>
          </a:p>
          <a:p>
            <a:pPr marL="342900" indent="-342900" eaLnBrk="0" hangingPunct="0">
              <a:spcBef>
                <a:spcPct val="20000"/>
              </a:spcBef>
              <a:buFont typeface="Arial" pitchFamily="34" charset="0"/>
              <a:buChar char="•"/>
            </a:pPr>
            <a:r>
              <a:rPr lang="zh-CN" altLang="en-US">
                <a:latin typeface="黑体" pitchFamily="2" charset="-122"/>
                <a:ea typeface="黑体" pitchFamily="2" charset="-122"/>
              </a:rPr>
              <a:t>保费安全留存好</a:t>
            </a:r>
            <a:endParaRPr lang="en-US" altLang="zh-CN">
              <a:latin typeface="黑体" pitchFamily="2" charset="-122"/>
              <a:ea typeface="黑体" pitchFamily="2" charset="-122"/>
            </a:endParaRPr>
          </a:p>
          <a:p>
            <a:pPr marL="342900" indent="-342900" eaLnBrk="0" hangingPunct="0">
              <a:spcBef>
                <a:spcPct val="20000"/>
              </a:spcBef>
              <a:buFont typeface="Arial" pitchFamily="34" charset="0"/>
              <a:buChar char="•"/>
            </a:pPr>
            <a:r>
              <a:rPr lang="zh-CN" altLang="en-US">
                <a:latin typeface="黑体" pitchFamily="2" charset="-122"/>
                <a:ea typeface="黑体" pitchFamily="2" charset="-122"/>
              </a:rPr>
              <a:t>返还分红双增值</a:t>
            </a:r>
            <a:endParaRPr lang="en-US" altLang="zh-CN">
              <a:latin typeface="黑体" pitchFamily="2" charset="-122"/>
              <a:ea typeface="黑体" pitchFamily="2" charset="-122"/>
            </a:endParaRPr>
          </a:p>
          <a:p>
            <a:pPr marL="342900" indent="-342900" eaLnBrk="0" hangingPunct="0">
              <a:spcBef>
                <a:spcPct val="20000"/>
              </a:spcBef>
              <a:buFont typeface="Arial" pitchFamily="34" charset="0"/>
              <a:buChar char="•"/>
            </a:pPr>
            <a:r>
              <a:rPr lang="zh-CN" altLang="en-US">
                <a:latin typeface="黑体" pitchFamily="2" charset="-122"/>
                <a:ea typeface="黑体" pitchFamily="2" charset="-122"/>
              </a:rPr>
              <a:t>稳健理财成长好</a:t>
            </a:r>
            <a:endParaRPr lang="en-US" altLang="zh-CN">
              <a:latin typeface="黑体" pitchFamily="2" charset="-122"/>
              <a:ea typeface="黑体" pitchFamily="2" charset="-122"/>
            </a:endParaRPr>
          </a:p>
          <a:p>
            <a:pPr marL="342900" indent="-342900" eaLnBrk="0" hangingPunct="0">
              <a:spcBef>
                <a:spcPct val="20000"/>
              </a:spcBef>
              <a:buFont typeface="Arial" pitchFamily="34" charset="0"/>
              <a:buChar char="•"/>
            </a:pPr>
            <a:r>
              <a:rPr lang="zh-CN" altLang="en-US">
                <a:latin typeface="黑体" pitchFamily="2" charset="-122"/>
                <a:ea typeface="黑体" pitchFamily="2" charset="-122"/>
              </a:rPr>
              <a:t>六十岁起多返款</a:t>
            </a:r>
            <a:endParaRPr lang="en-US" altLang="zh-CN">
              <a:latin typeface="黑体" pitchFamily="2" charset="-122"/>
              <a:ea typeface="黑体" pitchFamily="2" charset="-122"/>
            </a:endParaRPr>
          </a:p>
          <a:p>
            <a:pPr marL="342900" indent="-342900" eaLnBrk="0" hangingPunct="0">
              <a:spcBef>
                <a:spcPct val="20000"/>
              </a:spcBef>
              <a:buFont typeface="Arial" pitchFamily="34" charset="0"/>
              <a:buChar char="•"/>
            </a:pPr>
            <a:r>
              <a:rPr lang="zh-CN" altLang="en-US">
                <a:latin typeface="黑体" pitchFamily="2" charset="-122"/>
                <a:ea typeface="黑体" pitchFamily="2" charset="-122"/>
              </a:rPr>
              <a:t>聚沙成塔收益高</a:t>
            </a:r>
            <a:endParaRPr lang="en-US" altLang="zh-CN">
              <a:latin typeface="黑体" pitchFamily="2" charset="-122"/>
              <a:ea typeface="黑体" pitchFamily="2" charset="-122"/>
            </a:endParaRPr>
          </a:p>
          <a:p>
            <a:pPr marL="342900" indent="-342900" eaLnBrk="0" hangingPunct="0">
              <a:spcBef>
                <a:spcPct val="20000"/>
              </a:spcBef>
              <a:buFont typeface="Arial" pitchFamily="34" charset="0"/>
              <a:buChar char="•"/>
            </a:pPr>
            <a:r>
              <a:rPr lang="zh-CN" altLang="en-US">
                <a:latin typeface="黑体" pitchFamily="2" charset="-122"/>
                <a:ea typeface="黑体" pitchFamily="2" charset="-122"/>
              </a:rPr>
              <a:t>借款取现两随心</a:t>
            </a:r>
            <a:endParaRPr lang="en-US" altLang="zh-CN">
              <a:latin typeface="黑体" pitchFamily="2" charset="-122"/>
              <a:ea typeface="黑体" pitchFamily="2" charset="-122"/>
            </a:endParaRPr>
          </a:p>
          <a:p>
            <a:pPr marL="342900" indent="-342900" eaLnBrk="0" hangingPunct="0">
              <a:spcBef>
                <a:spcPct val="20000"/>
              </a:spcBef>
              <a:buFont typeface="Arial" pitchFamily="34" charset="0"/>
              <a:buChar char="•"/>
            </a:pPr>
            <a:r>
              <a:rPr lang="zh-CN" altLang="en-US">
                <a:latin typeface="黑体" pitchFamily="2" charset="-122"/>
                <a:ea typeface="黑体" pitchFamily="2" charset="-122"/>
              </a:rPr>
              <a:t>金字如意幸福长</a:t>
            </a:r>
          </a:p>
        </p:txBody>
      </p:sp>
      <p:sp>
        <p:nvSpPr>
          <p:cNvPr id="11" name="矩形 10"/>
          <p:cNvSpPr/>
          <p:nvPr/>
        </p:nvSpPr>
        <p:spPr>
          <a:xfrm rot="18981866">
            <a:off x="2787651" y="1042989"/>
            <a:ext cx="2066925" cy="211137"/>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2" name="矩形 11"/>
          <p:cNvSpPr/>
          <p:nvPr/>
        </p:nvSpPr>
        <p:spPr>
          <a:xfrm rot="2715774">
            <a:off x="4158458" y="988219"/>
            <a:ext cx="2112962" cy="3175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 presetClass="entr" presetSubtype="10"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par>
                          <p:cTn id="13" fill="hold">
                            <p:stCondLst>
                              <p:cond delay="1000"/>
                            </p:stCondLst>
                            <p:childTnLst>
                              <p:par>
                                <p:cTn id="14" presetID="3" presetClass="entr" presetSubtype="1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linds(horizontal)">
                                      <p:cBhvr>
                                        <p:cTn id="16" dur="500"/>
                                        <p:tgtEl>
                                          <p:spTgt spid="12"/>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horizontal)">
                                      <p:cBhvr>
                                        <p:cTn id="21" dur="5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blinds(horizontal)">
                                      <p:cBhvr>
                                        <p:cTn id="26" dur="500"/>
                                        <p:tgtEl>
                                          <p:spTgt spid="5"/>
                                        </p:tgtEl>
                                      </p:cBhvr>
                                    </p:animEffect>
                                  </p:childTnLst>
                                </p:cTn>
                              </p:par>
                            </p:childTnLst>
                          </p:cTn>
                        </p:par>
                        <p:par>
                          <p:cTn id="27" fill="hold">
                            <p:stCondLst>
                              <p:cond delay="500"/>
                            </p:stCondLst>
                            <p:childTnLst>
                              <p:par>
                                <p:cTn id="28" presetID="3" presetClass="entr" presetSubtype="10" fill="hold" nodeType="after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blinds(horizontal)">
                                      <p:cBhvr>
                                        <p:cTn id="30" dur="5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blinds(horizontal)">
                                      <p:cBhvr>
                                        <p:cTn id="35" dur="500"/>
                                        <p:tgtEl>
                                          <p:spTgt spid="7"/>
                                        </p:tgtEl>
                                      </p:cBhvr>
                                    </p:animEffect>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blinds(horizontal)">
                                      <p:cBhvr>
                                        <p:cTn id="4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animBg="1"/>
      <p:bldP spid="8" grpId="0" animBg="1"/>
      <p:bldP spid="11" grpId="0" animBg="1"/>
      <p:bldP spid="1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1214998_114318041342_2"/>
          <p:cNvPicPr>
            <a:picLocks noChangeAspect="1" noChangeArrowheads="1"/>
          </p:cNvPicPr>
          <p:nvPr/>
        </p:nvPicPr>
        <p:blipFill>
          <a:blip r:embed="rId2"/>
          <a:srcRect/>
          <a:stretch>
            <a:fillRect/>
          </a:stretch>
        </p:blipFill>
        <p:spPr bwMode="auto">
          <a:xfrm>
            <a:off x="0" y="4763"/>
            <a:ext cx="9144000" cy="5148262"/>
          </a:xfrm>
          <a:prstGeom prst="rect">
            <a:avLst/>
          </a:prstGeom>
          <a:noFill/>
          <a:ln w="9525">
            <a:noFill/>
            <a:miter lim="800000"/>
            <a:headEnd/>
            <a:tailEnd/>
          </a:ln>
        </p:spPr>
      </p:pic>
      <p:sp>
        <p:nvSpPr>
          <p:cNvPr id="4" name="标题 3"/>
          <p:cNvSpPr txBox="1">
            <a:spLocks/>
          </p:cNvSpPr>
          <p:nvPr/>
        </p:nvSpPr>
        <p:spPr bwMode="auto">
          <a:xfrm>
            <a:off x="520844" y="1318078"/>
            <a:ext cx="8051685" cy="923330"/>
          </a:xfrm>
          <a:prstGeom prst="rect">
            <a:avLst/>
          </a:prstGeom>
          <a:extLst/>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defPPr>
              <a:defRPr lang="zh-CN"/>
            </a:defPPr>
            <a:lvl1pPr>
              <a:defRPr sz="3200">
                <a:latin typeface="方正大黑简体" pitchFamily="65" charset="-122"/>
                <a:ea typeface="方正大黑简体" pitchFamily="65" charset="-122"/>
              </a:defRPr>
            </a:lvl1pPr>
          </a:lstStyle>
          <a:p>
            <a:pPr fontAlgn="auto">
              <a:spcBef>
                <a:spcPts val="0"/>
              </a:spcBef>
              <a:spcAft>
                <a:spcPts val="0"/>
              </a:spcAft>
              <a:defRPr/>
            </a:pPr>
            <a:r>
              <a:rPr lang="zh-CN" altLang="en-US" sz="5400" b="1" spc="50" dirty="0" smtClean="0">
                <a:ln w="11430"/>
                <a:solidFill>
                  <a:srgbClr val="FF0000"/>
                </a:solidFill>
                <a:effectLst>
                  <a:outerShdw blurRad="76200" dist="50800" dir="5400000" algn="tl" rotWithShape="0">
                    <a:srgbClr val="000000">
                      <a:alpha val="65000"/>
                    </a:srgbClr>
                  </a:outerShdw>
                </a:effectLst>
                <a:latin typeface="叶根友毛笔行书简体" pitchFamily="2" charset="-122"/>
                <a:ea typeface="叶根友毛笔行书简体" pitchFamily="2" charset="-122"/>
              </a:rPr>
              <a:t>百万金如意</a:t>
            </a:r>
            <a:r>
              <a:rPr lang="en-US" altLang="zh-CN" sz="5400" b="1" spc="50" dirty="0" smtClean="0">
                <a:ln w="11430"/>
                <a:solidFill>
                  <a:srgbClr val="FF0000"/>
                </a:solidFill>
                <a:effectLst>
                  <a:outerShdw blurRad="76200" dist="50800" dir="5400000" algn="tl" rotWithShape="0">
                    <a:srgbClr val="000000">
                      <a:alpha val="65000"/>
                    </a:srgbClr>
                  </a:outerShdw>
                </a:effectLst>
                <a:latin typeface="叶根友毛笔行书简体" pitchFamily="2" charset="-122"/>
                <a:ea typeface="叶根友毛笔行书简体" pitchFamily="2" charset="-122"/>
              </a:rPr>
              <a:t>·</a:t>
            </a:r>
            <a:r>
              <a:rPr lang="zh-CN" altLang="en-US" sz="5400" b="1" spc="50" dirty="0" smtClean="0">
                <a:ln w="11430"/>
                <a:solidFill>
                  <a:srgbClr val="FF0000"/>
                </a:solidFill>
                <a:effectLst>
                  <a:outerShdw blurRad="76200" dist="50800" dir="5400000" algn="tl" rotWithShape="0">
                    <a:srgbClr val="000000">
                      <a:alpha val="65000"/>
                    </a:srgbClr>
                  </a:outerShdw>
                </a:effectLst>
                <a:latin typeface="叶根友毛笔行书简体" pitchFamily="2" charset="-122"/>
                <a:ea typeface="叶根友毛笔行书简体" pitchFamily="2" charset="-122"/>
              </a:rPr>
              <a:t>创富开新篇</a:t>
            </a:r>
            <a:endParaRPr lang="zh-CN" altLang="en-US" sz="5400" b="1" spc="50" dirty="0">
              <a:ln w="11430"/>
              <a:solidFill>
                <a:srgbClr val="FF0000"/>
              </a:solidFill>
              <a:effectLst>
                <a:outerShdw blurRad="76200" dist="50800" dir="5400000" algn="tl" rotWithShape="0">
                  <a:srgbClr val="000000">
                    <a:alpha val="65000"/>
                  </a:srgbClr>
                </a:outerShdw>
              </a:effectLst>
              <a:latin typeface="叶根友毛笔行书简体" pitchFamily="2" charset="-122"/>
              <a:ea typeface="叶根友毛笔行书简体" pitchFamily="2" charset="-122"/>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4056</TotalTime>
  <Words>3163</Words>
  <Application>Microsoft Office PowerPoint</Application>
  <PresentationFormat>全屏显示(16:9)</PresentationFormat>
  <Paragraphs>476</Paragraphs>
  <Slides>37</Slides>
  <Notes>4</Notes>
  <HiddenSlides>0</HiddenSlides>
  <MMClips>0</MMClips>
  <ScaleCrop>false</ScaleCrop>
  <HeadingPairs>
    <vt:vector size="4" baseType="variant">
      <vt:variant>
        <vt:lpstr>主题</vt:lpstr>
      </vt:variant>
      <vt:variant>
        <vt:i4>1</vt:i4>
      </vt:variant>
      <vt:variant>
        <vt:lpstr>幻灯片标题</vt:lpstr>
      </vt:variant>
      <vt:variant>
        <vt:i4>37</vt:i4>
      </vt:variant>
    </vt:vector>
  </HeadingPairs>
  <TitlesOfParts>
    <vt:vector size="38" baseType="lpstr">
      <vt:lpstr>1_Office 主题​​</vt:lpstr>
      <vt:lpstr>幻灯片 1</vt:lpstr>
      <vt:lpstr>又到开门红</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高倍意外保障体现高额身价</vt:lpstr>
      <vt:lpstr>幻灯片 29</vt:lpstr>
      <vt:lpstr>要点回顾</vt:lpstr>
      <vt:lpstr>金如意百万计划</vt:lpstr>
      <vt:lpstr>理财案例</vt:lpstr>
      <vt:lpstr>30岁男性：五年交费</vt:lpstr>
      <vt:lpstr>0岁男性：五年交费</vt:lpstr>
      <vt:lpstr>幻灯片 35</vt:lpstr>
      <vt:lpstr>幻灯片 36</vt:lpstr>
      <vt:lpstr>幻灯片 37</vt:lpstr>
    </vt:vector>
  </TitlesOfParts>
  <Company>Lenovo</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llx</dc:creator>
  <cp:lastModifiedBy>张秀练</cp:lastModifiedBy>
  <cp:revision>281</cp:revision>
  <dcterms:created xsi:type="dcterms:W3CDTF">2012-10-23T16:41:03Z</dcterms:created>
  <dcterms:modified xsi:type="dcterms:W3CDTF">2013-11-27T01:44:20Z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name="NXPowerLiteLastOptimized" pid="2">
    <vt:lpwstr>1410177</vt:lpwstr>
  </property>
  <property fmtid="{D5CDD505-2E9C-101B-9397-08002B2CF9AE}" name="NXPowerLiteVersion" pid="3">
    <vt:lpwstr>D4.1.2</vt:lpwstr>
  </property>
</Properties>
</file>