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slideLayouts/slideLayout16.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Default Extension="wdp" ContentType="image/vnd.ms-photo"/>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notesMasterIdLst>
    <p:notesMasterId r:id="rId47"/>
  </p:notesMasterIdLst>
  <p:sldIdLst>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6" r:id="rId21"/>
    <p:sldId id="275" r:id="rId22"/>
    <p:sldId id="277" r:id="rId23"/>
    <p:sldId id="278" r:id="rId24"/>
    <p:sldId id="279" r:id="rId25"/>
    <p:sldId id="280"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5" r:id="rId40"/>
    <p:sldId id="296" r:id="rId41"/>
    <p:sldId id="297" r:id="rId42"/>
    <p:sldId id="298" r:id="rId43"/>
    <p:sldId id="299" r:id="rId44"/>
    <p:sldId id="300" r:id="rId45"/>
    <p:sldId id="301" r:id="rId46"/>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90" d="100"/>
          <a:sy n="90" d="100"/>
        </p:scale>
        <p:origin x="-576" y="-108"/>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641C12F-1433-4170-B754-0F26873A7FDD}" type="datetimeFigureOut">
              <a:rPr lang="zh-CN" altLang="en-US" smtClean="0"/>
              <a:pPr/>
              <a:t>2013-7-18</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CD149CE-28C5-4B60-8EDA-BBFFBF669B38}" type="slidenum">
              <a:rPr lang="zh-CN" altLang="en-US" smtClean="0"/>
              <a:pPr/>
              <a:t>‹#›</a:t>
            </a:fld>
            <a:endParaRPr lang="zh-CN" altLang="en-US"/>
          </a:p>
        </p:txBody>
      </p:sp>
    </p:spTree>
    <p:extLst>
      <p:ext uri="{BB962C8B-B14F-4D97-AF65-F5344CB8AC3E}">
        <p14:creationId xmlns="" xmlns:p14="http://schemas.microsoft.com/office/powerpoint/2010/main" val="40215129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smtClean="0"/>
              <a:t>定业：</a:t>
            </a:r>
            <a:r>
              <a:rPr lang="en-US" altLang="zh-CN" dirty="0" smtClean="0"/>
              <a:t>60</a:t>
            </a:r>
            <a:r>
              <a:rPr lang="zh-CN" altLang="en-US" dirty="0" smtClean="0"/>
              <a:t>岁退休前</a:t>
            </a:r>
            <a:endParaRPr lang="en-US" altLang="zh-CN" dirty="0" smtClean="0"/>
          </a:p>
          <a:p>
            <a:r>
              <a:rPr lang="zh-CN" altLang="en-US" dirty="0" smtClean="0"/>
              <a:t>安家：</a:t>
            </a:r>
            <a:endParaRPr lang="zh-CN" altLang="en-US" dirty="0"/>
          </a:p>
        </p:txBody>
      </p:sp>
      <p:sp>
        <p:nvSpPr>
          <p:cNvPr id="4" name="灯片编号占位符 3"/>
          <p:cNvSpPr>
            <a:spLocks noGrp="1"/>
          </p:cNvSpPr>
          <p:nvPr>
            <p:ph type="sldNum" sz="quarter" idx="10"/>
          </p:nvPr>
        </p:nvSpPr>
        <p:spPr/>
        <p:txBody>
          <a:bodyPr/>
          <a:lstStyle/>
          <a:p>
            <a:fld id="{1E3D6024-E10F-4AED-A673-A624C1D513F1}" type="slidenum">
              <a:rPr lang="zh-CN" altLang="en-US" smtClean="0">
                <a:solidFill>
                  <a:prstClr val="black"/>
                </a:solidFill>
              </a:rPr>
              <a:pPr/>
              <a:t>1</a:t>
            </a:fld>
            <a:endParaRPr lang="zh-CN" altLang="en-US">
              <a:solidFill>
                <a:prstClr val="black"/>
              </a:solidFill>
            </a:endParaRPr>
          </a:p>
        </p:txBody>
      </p:sp>
    </p:spTree>
    <p:extLst>
      <p:ext uri="{BB962C8B-B14F-4D97-AF65-F5344CB8AC3E}">
        <p14:creationId xmlns="" xmlns:p14="http://schemas.microsoft.com/office/powerpoint/2010/main" val="40977097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1E3D6024-E10F-4AED-A673-A624C1D513F1}" type="slidenum">
              <a:rPr lang="zh-CN" altLang="en-US" smtClean="0">
                <a:solidFill>
                  <a:prstClr val="black"/>
                </a:solidFill>
              </a:rPr>
              <a:pPr/>
              <a:t>12</a:t>
            </a:fld>
            <a:endParaRPr lang="zh-CN" altLang="en-US">
              <a:solidFill>
                <a:prstClr val="black"/>
              </a:solidFill>
            </a:endParaRPr>
          </a:p>
        </p:txBody>
      </p:sp>
    </p:spTree>
    <p:extLst>
      <p:ext uri="{BB962C8B-B14F-4D97-AF65-F5344CB8AC3E}">
        <p14:creationId xmlns="" xmlns:p14="http://schemas.microsoft.com/office/powerpoint/2010/main" val="28551624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45A85EB6-AAD9-4A61-9DA4-488B7CB968A8}" type="slidenum">
              <a:rPr lang="zh-CN" altLang="en-US" smtClean="0">
                <a:solidFill>
                  <a:prstClr val="black"/>
                </a:solidFill>
              </a:rPr>
              <a:pPr/>
              <a:t>18</a:t>
            </a:fld>
            <a:endParaRPr lang="zh-CN" altLang="en-US">
              <a:solidFill>
                <a:prstClr val="black"/>
              </a:solidFill>
            </a:endParaRPr>
          </a:p>
        </p:txBody>
      </p:sp>
    </p:spTree>
    <p:extLst>
      <p:ext uri="{BB962C8B-B14F-4D97-AF65-F5344CB8AC3E}">
        <p14:creationId xmlns="" xmlns:p14="http://schemas.microsoft.com/office/powerpoint/2010/main" val="10466044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smtClean="0">
                <a:solidFill>
                  <a:srgbClr val="000000"/>
                </a:solidFill>
                <a:latin typeface="微软雅黑" panose="020B0503020204020204" pitchFamily="34" charset="-122"/>
                <a:ea typeface="微软雅黑" panose="020B0503020204020204" pitchFamily="34" charset="-122"/>
              </a:rPr>
              <a:t>投保年龄为</a:t>
            </a:r>
            <a:r>
              <a:rPr lang="en-US" altLang="zh-CN" dirty="0" smtClean="0">
                <a:solidFill>
                  <a:srgbClr val="000000"/>
                </a:solidFill>
                <a:latin typeface="微软雅黑" panose="020B0503020204020204" pitchFamily="34" charset="-122"/>
                <a:ea typeface="微软雅黑" panose="020B0503020204020204" pitchFamily="34" charset="-122"/>
              </a:rPr>
              <a:t>18-50</a:t>
            </a:r>
            <a:r>
              <a:rPr lang="zh-CN" altLang="en-US" dirty="0" smtClean="0">
                <a:solidFill>
                  <a:srgbClr val="000000"/>
                </a:solidFill>
                <a:latin typeface="微软雅黑" panose="020B0503020204020204" pitchFamily="34" charset="-122"/>
                <a:ea typeface="微软雅黑" panose="020B0503020204020204" pitchFamily="34" charset="-122"/>
              </a:rPr>
              <a:t>周岁，为人生最为重要的时刻</a:t>
            </a:r>
            <a:endParaRPr lang="en-US" altLang="zh-CN" dirty="0" smtClean="0">
              <a:solidFill>
                <a:srgbClr val="000000"/>
              </a:solidFill>
              <a:latin typeface="微软雅黑" panose="020B0503020204020204" pitchFamily="34" charset="-122"/>
              <a:ea typeface="微软雅黑" panose="020B0503020204020204" pitchFamily="34" charset="-122"/>
            </a:endParaRPr>
          </a:p>
          <a:p>
            <a:r>
              <a:rPr lang="en-US" altLang="zh-CN" dirty="0" smtClean="0">
                <a:solidFill>
                  <a:srgbClr val="000000"/>
                </a:solidFill>
                <a:latin typeface="微软雅黑" panose="020B0503020204020204" pitchFamily="34" charset="-122"/>
                <a:ea typeface="微软雅黑" panose="020B0503020204020204" pitchFamily="34" charset="-122"/>
              </a:rPr>
              <a:t>18-25</a:t>
            </a:r>
            <a:r>
              <a:rPr lang="zh-CN" altLang="en-US" dirty="0" smtClean="0">
                <a:solidFill>
                  <a:srgbClr val="000000"/>
                </a:solidFill>
                <a:latin typeface="微软雅黑" panose="020B0503020204020204" pitchFamily="34" charset="-122"/>
                <a:ea typeface="微软雅黑" panose="020B0503020204020204" pitchFamily="34" charset="-122"/>
              </a:rPr>
              <a:t>岁，求学积累期（我们看到很多充满希望的年轻人因为交不起相对较高的保险费而缺乏保障。）</a:t>
            </a:r>
            <a:endParaRPr lang="en-US" altLang="zh-CN" dirty="0" smtClean="0">
              <a:solidFill>
                <a:srgbClr val="000000"/>
              </a:solidFill>
              <a:latin typeface="微软雅黑" panose="020B0503020204020204" pitchFamily="34" charset="-122"/>
              <a:ea typeface="微软雅黑" panose="020B0503020204020204" pitchFamily="34" charset="-122"/>
            </a:endParaRPr>
          </a:p>
          <a:p>
            <a:r>
              <a:rPr lang="en-US" altLang="zh-CN" dirty="0" smtClean="0">
                <a:solidFill>
                  <a:srgbClr val="000000"/>
                </a:solidFill>
                <a:latin typeface="微软雅黑" panose="020B0503020204020204" pitchFamily="34" charset="-122"/>
                <a:ea typeface="微软雅黑" panose="020B0503020204020204" pitchFamily="34" charset="-122"/>
              </a:rPr>
              <a:t>25-35</a:t>
            </a:r>
            <a:r>
              <a:rPr lang="zh-CN" altLang="en-US" dirty="0" smtClean="0">
                <a:solidFill>
                  <a:srgbClr val="000000"/>
                </a:solidFill>
                <a:latin typeface="微软雅黑" panose="020B0503020204020204" pitchFamily="34" charset="-122"/>
                <a:ea typeface="微软雅黑" panose="020B0503020204020204" pitchFamily="34" charset="-122"/>
              </a:rPr>
              <a:t>岁，创业拼搏期（很多为事业拼搏的人们，为了家庭幸福奔波劳累，却是保障缺失而在辛苦裸奔。）</a:t>
            </a:r>
            <a:endParaRPr lang="en-US" altLang="zh-CN" dirty="0" smtClean="0">
              <a:solidFill>
                <a:srgbClr val="000000"/>
              </a:solidFill>
              <a:latin typeface="微软雅黑" panose="020B0503020204020204" pitchFamily="34" charset="-122"/>
              <a:ea typeface="微软雅黑" panose="020B0503020204020204" pitchFamily="34" charset="-122"/>
            </a:endParaRPr>
          </a:p>
          <a:p>
            <a:r>
              <a:rPr lang="en-US" altLang="zh-CN" dirty="0" smtClean="0">
                <a:solidFill>
                  <a:srgbClr val="000000"/>
                </a:solidFill>
                <a:latin typeface="微软雅黑" panose="020B0503020204020204" pitchFamily="34" charset="-122"/>
                <a:ea typeface="微软雅黑" panose="020B0503020204020204" pitchFamily="34" charset="-122"/>
              </a:rPr>
              <a:t>35-50</a:t>
            </a:r>
            <a:r>
              <a:rPr lang="zh-CN" altLang="en-US" dirty="0" smtClean="0">
                <a:solidFill>
                  <a:srgbClr val="000000"/>
                </a:solidFill>
                <a:latin typeface="微软雅黑" panose="020B0503020204020204" pitchFamily="34" charset="-122"/>
                <a:ea typeface="微软雅黑" panose="020B0503020204020204" pitchFamily="34" charset="-122"/>
              </a:rPr>
              <a:t>岁，稳定上升期（家庭幸福、生活稳定的成功人士，过多关注投资收益，却忘却了最基本的健康保障。）</a:t>
            </a:r>
            <a:endParaRPr lang="en-US" altLang="zh-CN" dirty="0" smtClean="0">
              <a:solidFill>
                <a:srgbClr val="000000"/>
              </a:solidFill>
              <a:latin typeface="微软雅黑" panose="020B0503020204020204" pitchFamily="34" charset="-122"/>
              <a:ea typeface="微软雅黑" panose="020B0503020204020204" pitchFamily="34" charset="-122"/>
            </a:endParaRPr>
          </a:p>
          <a:p>
            <a:r>
              <a:rPr lang="zh-CN" altLang="en-US" dirty="0" smtClean="0">
                <a:solidFill>
                  <a:srgbClr val="000000"/>
                </a:solidFill>
                <a:latin typeface="微软雅黑" panose="020B0503020204020204" pitchFamily="34" charset="-122"/>
                <a:ea typeface="微软雅黑" panose="020B0503020204020204" pitchFamily="34" charset="-122"/>
              </a:rPr>
              <a:t>康宁定期，就在这些人生的关键时刻，守护在身旁</a:t>
            </a:r>
          </a:p>
        </p:txBody>
      </p:sp>
      <p:sp>
        <p:nvSpPr>
          <p:cNvPr id="4" name="灯片编号占位符 3"/>
          <p:cNvSpPr>
            <a:spLocks noGrp="1"/>
          </p:cNvSpPr>
          <p:nvPr>
            <p:ph type="sldNum" sz="quarter" idx="10"/>
          </p:nvPr>
        </p:nvSpPr>
        <p:spPr/>
        <p:txBody>
          <a:bodyPr/>
          <a:lstStyle/>
          <a:p>
            <a:fld id="{7E42E10B-2432-485D-B4A9-CFE72F95E8E6}" type="slidenum">
              <a:rPr lang="zh-CN" altLang="en-US" smtClean="0">
                <a:solidFill>
                  <a:prstClr val="black"/>
                </a:solidFill>
              </a:rPr>
              <a:pPr/>
              <a:t>37</a:t>
            </a:fld>
            <a:endParaRPr lang="zh-CN" altLang="en-US">
              <a:solidFill>
                <a:prstClr val="black"/>
              </a:solidFill>
            </a:endParaRPr>
          </a:p>
        </p:txBody>
      </p:sp>
    </p:spTree>
    <p:extLst>
      <p:ext uri="{BB962C8B-B14F-4D97-AF65-F5344CB8AC3E}">
        <p14:creationId xmlns="" xmlns:p14="http://schemas.microsoft.com/office/powerpoint/2010/main" val="383657957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pic>
        <p:nvPicPr>
          <p:cNvPr id="8" name="图片 7"/>
          <p:cNvPicPr>
            <a:picLocks noChangeAspect="1"/>
          </p:cNvPicPr>
          <p:nvPr userDrawn="1"/>
        </p:nvPicPr>
        <p:blipFill>
          <a:blip r:embed="rId2" cstate="print">
            <a:extLst>
              <a:ext uri="{28A0092B-C50C-407E-A947-70E740481C1C}">
                <a14:useLocalDpi xmlns="" xmlns:a14="http://schemas.microsoft.com/office/drawing/2010/main"/>
              </a:ext>
            </a:extLst>
          </a:blip>
          <a:stretch>
            <a:fillRect/>
          </a:stretch>
        </p:blipFill>
        <p:spPr>
          <a:xfrm>
            <a:off x="7467600" y="2143873"/>
            <a:ext cx="4724400" cy="4714128"/>
          </a:xfrm>
          <a:prstGeom prst="rect">
            <a:avLst/>
          </a:prstGeom>
        </p:spPr>
      </p:pic>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10939898-917F-46C3-B7A5-82DDBC3AAA57}" type="datetimeFigureOut">
              <a:rPr lang="zh-CN" altLang="en-US" smtClean="0">
                <a:solidFill>
                  <a:prstClr val="black">
                    <a:tint val="75000"/>
                  </a:prstClr>
                </a:solidFill>
              </a:rPr>
              <a:pPr/>
              <a:t>2013-7-18</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98A5880B-7A53-4681-9950-2AE17B7B6E63}"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 xmlns:p14="http://schemas.microsoft.com/office/powerpoint/2010/main" val="41388152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10939898-917F-46C3-B7A5-82DDBC3AAA57}" type="datetimeFigureOut">
              <a:rPr lang="zh-CN" altLang="en-US" smtClean="0">
                <a:solidFill>
                  <a:prstClr val="black">
                    <a:tint val="75000"/>
                  </a:prstClr>
                </a:solidFill>
              </a:rPr>
              <a:pPr/>
              <a:t>2013-7-18</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98A5880B-7A53-4681-9950-2AE17B7B6E63}"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 xmlns:p14="http://schemas.microsoft.com/office/powerpoint/2010/main" val="34506652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10939898-917F-46C3-B7A5-82DDBC3AAA57}" type="datetimeFigureOut">
              <a:rPr lang="zh-CN" altLang="en-US" smtClean="0">
                <a:solidFill>
                  <a:prstClr val="black">
                    <a:tint val="75000"/>
                  </a:prstClr>
                </a:solidFill>
              </a:rPr>
              <a:pPr/>
              <a:t>2013-7-18</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98A5880B-7A53-4681-9950-2AE17B7B6E63}"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 xmlns:p14="http://schemas.microsoft.com/office/powerpoint/2010/main" val="20479811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10939898-917F-46C3-B7A5-82DDBC3AAA57}" type="datetimeFigureOut">
              <a:rPr lang="zh-CN" altLang="en-US" smtClean="0">
                <a:solidFill>
                  <a:prstClr val="black">
                    <a:tint val="75000"/>
                  </a:prstClr>
                </a:solidFill>
              </a:rPr>
              <a:pPr/>
              <a:t>2013-7-18</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98A5880B-7A53-4681-9950-2AE17B7B6E63}"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 xmlns:p14="http://schemas.microsoft.com/office/powerpoint/2010/main" val="18743872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10939898-917F-46C3-B7A5-82DDBC3AAA57}" type="datetimeFigureOut">
              <a:rPr lang="zh-CN" altLang="en-US" smtClean="0">
                <a:solidFill>
                  <a:prstClr val="black">
                    <a:tint val="75000"/>
                  </a:prstClr>
                </a:solidFill>
              </a:rPr>
              <a:pPr/>
              <a:t>2013-7-18</a:t>
            </a:fld>
            <a:endParaRPr lang="zh-CN" altLang="en-US">
              <a:solidFill>
                <a:prstClr val="black">
                  <a:tint val="75000"/>
                </a:prstClr>
              </a:solidFill>
            </a:endParaRPr>
          </a:p>
        </p:txBody>
      </p:sp>
      <p:sp>
        <p:nvSpPr>
          <p:cNvPr id="8" name="页脚占位符 7"/>
          <p:cNvSpPr>
            <a:spLocks noGrp="1"/>
          </p:cNvSpPr>
          <p:nvPr>
            <p:ph type="ftr" sz="quarter" idx="11"/>
          </p:nvPr>
        </p:nvSpPr>
        <p:spPr/>
        <p:txBody>
          <a:bodyPr/>
          <a:lstStyle/>
          <a:p>
            <a:endParaRPr lang="zh-CN" altLang="en-US">
              <a:solidFill>
                <a:prstClr val="black">
                  <a:tint val="75000"/>
                </a:prstClr>
              </a:solidFill>
            </a:endParaRPr>
          </a:p>
        </p:txBody>
      </p:sp>
      <p:sp>
        <p:nvSpPr>
          <p:cNvPr id="9" name="灯片编号占位符 8"/>
          <p:cNvSpPr>
            <a:spLocks noGrp="1"/>
          </p:cNvSpPr>
          <p:nvPr>
            <p:ph type="sldNum" sz="quarter" idx="12"/>
          </p:nvPr>
        </p:nvSpPr>
        <p:spPr/>
        <p:txBody>
          <a:bodyPr/>
          <a:lstStyle/>
          <a:p>
            <a:fld id="{98A5880B-7A53-4681-9950-2AE17B7B6E63}"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 xmlns:p14="http://schemas.microsoft.com/office/powerpoint/2010/main" val="4370427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10939898-917F-46C3-B7A5-82DDBC3AAA57}" type="datetimeFigureOut">
              <a:rPr lang="zh-CN" altLang="en-US" smtClean="0">
                <a:solidFill>
                  <a:prstClr val="black">
                    <a:tint val="75000"/>
                  </a:prstClr>
                </a:solidFill>
              </a:rPr>
              <a:pPr/>
              <a:t>2013-7-18</a:t>
            </a:fld>
            <a:endParaRPr lang="zh-CN" altLang="en-US">
              <a:solidFill>
                <a:prstClr val="black">
                  <a:tint val="75000"/>
                </a:prstClr>
              </a:solidFill>
            </a:endParaRPr>
          </a:p>
        </p:txBody>
      </p:sp>
      <p:sp>
        <p:nvSpPr>
          <p:cNvPr id="4" name="页脚占位符 3"/>
          <p:cNvSpPr>
            <a:spLocks noGrp="1"/>
          </p:cNvSpPr>
          <p:nvPr>
            <p:ph type="ftr" sz="quarter" idx="11"/>
          </p:nvPr>
        </p:nvSpPr>
        <p:spPr/>
        <p:txBody>
          <a:bodyPr/>
          <a:lstStyle/>
          <a:p>
            <a:endParaRPr lang="zh-CN" altLang="en-US">
              <a:solidFill>
                <a:prstClr val="black">
                  <a:tint val="75000"/>
                </a:prstClr>
              </a:solidFill>
            </a:endParaRPr>
          </a:p>
        </p:txBody>
      </p:sp>
      <p:sp>
        <p:nvSpPr>
          <p:cNvPr id="5" name="灯片编号占位符 4"/>
          <p:cNvSpPr>
            <a:spLocks noGrp="1"/>
          </p:cNvSpPr>
          <p:nvPr>
            <p:ph type="sldNum" sz="quarter" idx="12"/>
          </p:nvPr>
        </p:nvSpPr>
        <p:spPr/>
        <p:txBody>
          <a:bodyPr/>
          <a:lstStyle/>
          <a:p>
            <a:fld id="{98A5880B-7A53-4681-9950-2AE17B7B6E63}"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 xmlns:p14="http://schemas.microsoft.com/office/powerpoint/2010/main" val="13613610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10939898-917F-46C3-B7A5-82DDBC3AAA57}" type="datetimeFigureOut">
              <a:rPr lang="zh-CN" altLang="en-US" smtClean="0">
                <a:solidFill>
                  <a:prstClr val="black">
                    <a:tint val="75000"/>
                  </a:prstClr>
                </a:solidFill>
              </a:rPr>
              <a:pPr/>
              <a:t>2013-7-18</a:t>
            </a:fld>
            <a:endParaRPr lang="zh-CN" altLang="en-US">
              <a:solidFill>
                <a:prstClr val="black">
                  <a:tint val="75000"/>
                </a:prstClr>
              </a:solidFill>
            </a:endParaRPr>
          </a:p>
        </p:txBody>
      </p:sp>
      <p:sp>
        <p:nvSpPr>
          <p:cNvPr id="3" name="页脚占位符 2"/>
          <p:cNvSpPr>
            <a:spLocks noGrp="1"/>
          </p:cNvSpPr>
          <p:nvPr>
            <p:ph type="ftr" sz="quarter" idx="11"/>
          </p:nvPr>
        </p:nvSpPr>
        <p:spPr/>
        <p:txBody>
          <a:bodyPr/>
          <a:lstStyle/>
          <a:p>
            <a:endParaRPr lang="zh-CN" altLang="en-US">
              <a:solidFill>
                <a:prstClr val="black">
                  <a:tint val="75000"/>
                </a:prstClr>
              </a:solidFill>
            </a:endParaRPr>
          </a:p>
        </p:txBody>
      </p:sp>
      <p:sp>
        <p:nvSpPr>
          <p:cNvPr id="4" name="灯片编号占位符 3"/>
          <p:cNvSpPr>
            <a:spLocks noGrp="1"/>
          </p:cNvSpPr>
          <p:nvPr>
            <p:ph type="sldNum" sz="quarter" idx="12"/>
          </p:nvPr>
        </p:nvSpPr>
        <p:spPr/>
        <p:txBody>
          <a:bodyPr/>
          <a:lstStyle/>
          <a:p>
            <a:fld id="{98A5880B-7A53-4681-9950-2AE17B7B6E63}"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 xmlns:p14="http://schemas.microsoft.com/office/powerpoint/2010/main" val="6787990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10939898-917F-46C3-B7A5-82DDBC3AAA57}" type="datetimeFigureOut">
              <a:rPr lang="zh-CN" altLang="en-US" smtClean="0">
                <a:solidFill>
                  <a:prstClr val="black">
                    <a:tint val="75000"/>
                  </a:prstClr>
                </a:solidFill>
              </a:rPr>
              <a:pPr/>
              <a:t>2013-7-18</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98A5880B-7A53-4681-9950-2AE17B7B6E63}"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 xmlns:p14="http://schemas.microsoft.com/office/powerpoint/2010/main" val="33590514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10939898-917F-46C3-B7A5-82DDBC3AAA57}" type="datetimeFigureOut">
              <a:rPr lang="zh-CN" altLang="en-US" smtClean="0">
                <a:solidFill>
                  <a:prstClr val="black">
                    <a:tint val="75000"/>
                  </a:prstClr>
                </a:solidFill>
              </a:rPr>
              <a:pPr/>
              <a:t>2013-7-18</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98A5880B-7A53-4681-9950-2AE17B7B6E63}"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 xmlns:p14="http://schemas.microsoft.com/office/powerpoint/2010/main" val="32520520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10939898-917F-46C3-B7A5-82DDBC3AAA57}" type="datetimeFigureOut">
              <a:rPr lang="zh-CN" altLang="en-US" smtClean="0">
                <a:solidFill>
                  <a:prstClr val="black">
                    <a:tint val="75000"/>
                  </a:prstClr>
                </a:solidFill>
              </a:rPr>
              <a:pPr/>
              <a:t>2013-7-18</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98A5880B-7A53-4681-9950-2AE17B7B6E63}"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 xmlns:p14="http://schemas.microsoft.com/office/powerpoint/2010/main" val="14348293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10939898-917F-46C3-B7A5-82DDBC3AAA57}" type="datetimeFigureOut">
              <a:rPr lang="zh-CN" altLang="en-US" smtClean="0">
                <a:solidFill>
                  <a:prstClr val="black">
                    <a:tint val="75000"/>
                  </a:prstClr>
                </a:solidFill>
              </a:rPr>
              <a:pPr/>
              <a:t>2013-7-18</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98A5880B-7A53-4681-9950-2AE17B7B6E63}"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 xmlns:p14="http://schemas.microsoft.com/office/powerpoint/2010/main" val="19486534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6D39D075-500A-49D0-80C3-EC567DEFD50F}" type="datetimeFigureOut">
              <a:rPr lang="zh-CN" altLang="en-US" smtClean="0">
                <a:solidFill>
                  <a:prstClr val="black">
                    <a:tint val="75000"/>
                  </a:prstClr>
                </a:solidFill>
              </a:rPr>
              <a:pPr/>
              <a:t>2013-7-18</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C25EFE1D-9485-4918-ABF1-02F30BF01D60}"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 xmlns:p14="http://schemas.microsoft.com/office/powerpoint/2010/main" val="36979128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6D39D075-500A-49D0-80C3-EC567DEFD50F}" type="datetimeFigureOut">
              <a:rPr lang="zh-CN" altLang="en-US" smtClean="0">
                <a:solidFill>
                  <a:prstClr val="black">
                    <a:tint val="75000"/>
                  </a:prstClr>
                </a:solidFill>
              </a:rPr>
              <a:pPr/>
              <a:t>2013-7-18</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C25EFE1D-9485-4918-ABF1-02F30BF01D60}"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 xmlns:p14="http://schemas.microsoft.com/office/powerpoint/2010/main" val="366312399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6D39D075-500A-49D0-80C3-EC567DEFD50F}" type="datetimeFigureOut">
              <a:rPr lang="zh-CN" altLang="en-US" smtClean="0">
                <a:solidFill>
                  <a:prstClr val="black">
                    <a:tint val="75000"/>
                  </a:prstClr>
                </a:solidFill>
              </a:rPr>
              <a:pPr/>
              <a:t>2013-7-18</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C25EFE1D-9485-4918-ABF1-02F30BF01D60}"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 xmlns:p14="http://schemas.microsoft.com/office/powerpoint/2010/main" val="15872985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6D39D075-500A-49D0-80C3-EC567DEFD50F}" type="datetimeFigureOut">
              <a:rPr lang="zh-CN" altLang="en-US" smtClean="0">
                <a:solidFill>
                  <a:prstClr val="black">
                    <a:tint val="75000"/>
                  </a:prstClr>
                </a:solidFill>
              </a:rPr>
              <a:pPr/>
              <a:t>2013-7-18</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C25EFE1D-9485-4918-ABF1-02F30BF01D60}"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 xmlns:p14="http://schemas.microsoft.com/office/powerpoint/2010/main" val="91691530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6D39D075-500A-49D0-80C3-EC567DEFD50F}" type="datetimeFigureOut">
              <a:rPr lang="zh-CN" altLang="en-US" smtClean="0">
                <a:solidFill>
                  <a:prstClr val="black">
                    <a:tint val="75000"/>
                  </a:prstClr>
                </a:solidFill>
              </a:rPr>
              <a:pPr/>
              <a:t>2013-7-18</a:t>
            </a:fld>
            <a:endParaRPr lang="zh-CN" altLang="en-US">
              <a:solidFill>
                <a:prstClr val="black">
                  <a:tint val="75000"/>
                </a:prstClr>
              </a:solidFill>
            </a:endParaRPr>
          </a:p>
        </p:txBody>
      </p:sp>
      <p:sp>
        <p:nvSpPr>
          <p:cNvPr id="8" name="页脚占位符 7"/>
          <p:cNvSpPr>
            <a:spLocks noGrp="1"/>
          </p:cNvSpPr>
          <p:nvPr>
            <p:ph type="ftr" sz="quarter" idx="11"/>
          </p:nvPr>
        </p:nvSpPr>
        <p:spPr/>
        <p:txBody>
          <a:bodyPr/>
          <a:lstStyle/>
          <a:p>
            <a:endParaRPr lang="zh-CN" altLang="en-US">
              <a:solidFill>
                <a:prstClr val="black">
                  <a:tint val="75000"/>
                </a:prstClr>
              </a:solidFill>
            </a:endParaRPr>
          </a:p>
        </p:txBody>
      </p:sp>
      <p:sp>
        <p:nvSpPr>
          <p:cNvPr id="9" name="灯片编号占位符 8"/>
          <p:cNvSpPr>
            <a:spLocks noGrp="1"/>
          </p:cNvSpPr>
          <p:nvPr>
            <p:ph type="sldNum" sz="quarter" idx="12"/>
          </p:nvPr>
        </p:nvSpPr>
        <p:spPr/>
        <p:txBody>
          <a:bodyPr/>
          <a:lstStyle/>
          <a:p>
            <a:fld id="{C25EFE1D-9485-4918-ABF1-02F30BF01D60}"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 xmlns:p14="http://schemas.microsoft.com/office/powerpoint/2010/main" val="266151644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6D39D075-500A-49D0-80C3-EC567DEFD50F}" type="datetimeFigureOut">
              <a:rPr lang="zh-CN" altLang="en-US" smtClean="0">
                <a:solidFill>
                  <a:prstClr val="black">
                    <a:tint val="75000"/>
                  </a:prstClr>
                </a:solidFill>
              </a:rPr>
              <a:pPr/>
              <a:t>2013-7-18</a:t>
            </a:fld>
            <a:endParaRPr lang="zh-CN" altLang="en-US">
              <a:solidFill>
                <a:prstClr val="black">
                  <a:tint val="75000"/>
                </a:prstClr>
              </a:solidFill>
            </a:endParaRPr>
          </a:p>
        </p:txBody>
      </p:sp>
      <p:sp>
        <p:nvSpPr>
          <p:cNvPr id="4" name="页脚占位符 3"/>
          <p:cNvSpPr>
            <a:spLocks noGrp="1"/>
          </p:cNvSpPr>
          <p:nvPr>
            <p:ph type="ftr" sz="quarter" idx="11"/>
          </p:nvPr>
        </p:nvSpPr>
        <p:spPr/>
        <p:txBody>
          <a:bodyPr/>
          <a:lstStyle/>
          <a:p>
            <a:endParaRPr lang="zh-CN" altLang="en-US">
              <a:solidFill>
                <a:prstClr val="black">
                  <a:tint val="75000"/>
                </a:prstClr>
              </a:solidFill>
            </a:endParaRPr>
          </a:p>
        </p:txBody>
      </p:sp>
      <p:sp>
        <p:nvSpPr>
          <p:cNvPr id="5" name="灯片编号占位符 4"/>
          <p:cNvSpPr>
            <a:spLocks noGrp="1"/>
          </p:cNvSpPr>
          <p:nvPr>
            <p:ph type="sldNum" sz="quarter" idx="12"/>
          </p:nvPr>
        </p:nvSpPr>
        <p:spPr/>
        <p:txBody>
          <a:bodyPr/>
          <a:lstStyle/>
          <a:p>
            <a:fld id="{C25EFE1D-9485-4918-ABF1-02F30BF01D60}"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 xmlns:p14="http://schemas.microsoft.com/office/powerpoint/2010/main" val="171954178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6D39D075-500A-49D0-80C3-EC567DEFD50F}" type="datetimeFigureOut">
              <a:rPr lang="zh-CN" altLang="en-US" smtClean="0">
                <a:solidFill>
                  <a:prstClr val="black">
                    <a:tint val="75000"/>
                  </a:prstClr>
                </a:solidFill>
              </a:rPr>
              <a:pPr/>
              <a:t>2013-7-18</a:t>
            </a:fld>
            <a:endParaRPr lang="zh-CN" altLang="en-US">
              <a:solidFill>
                <a:prstClr val="black">
                  <a:tint val="75000"/>
                </a:prstClr>
              </a:solidFill>
            </a:endParaRPr>
          </a:p>
        </p:txBody>
      </p:sp>
      <p:sp>
        <p:nvSpPr>
          <p:cNvPr id="3" name="页脚占位符 2"/>
          <p:cNvSpPr>
            <a:spLocks noGrp="1"/>
          </p:cNvSpPr>
          <p:nvPr>
            <p:ph type="ftr" sz="quarter" idx="11"/>
          </p:nvPr>
        </p:nvSpPr>
        <p:spPr/>
        <p:txBody>
          <a:bodyPr/>
          <a:lstStyle/>
          <a:p>
            <a:endParaRPr lang="zh-CN" altLang="en-US">
              <a:solidFill>
                <a:prstClr val="black">
                  <a:tint val="75000"/>
                </a:prstClr>
              </a:solidFill>
            </a:endParaRPr>
          </a:p>
        </p:txBody>
      </p:sp>
      <p:sp>
        <p:nvSpPr>
          <p:cNvPr id="4" name="灯片编号占位符 3"/>
          <p:cNvSpPr>
            <a:spLocks noGrp="1"/>
          </p:cNvSpPr>
          <p:nvPr>
            <p:ph type="sldNum" sz="quarter" idx="12"/>
          </p:nvPr>
        </p:nvSpPr>
        <p:spPr/>
        <p:txBody>
          <a:bodyPr/>
          <a:lstStyle/>
          <a:p>
            <a:fld id="{C25EFE1D-9485-4918-ABF1-02F30BF01D60}"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 xmlns:p14="http://schemas.microsoft.com/office/powerpoint/2010/main" val="234537722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6D39D075-500A-49D0-80C3-EC567DEFD50F}" type="datetimeFigureOut">
              <a:rPr lang="zh-CN" altLang="en-US" smtClean="0">
                <a:solidFill>
                  <a:prstClr val="black">
                    <a:tint val="75000"/>
                  </a:prstClr>
                </a:solidFill>
              </a:rPr>
              <a:pPr/>
              <a:t>2013-7-18</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C25EFE1D-9485-4918-ABF1-02F30BF01D60}"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 xmlns:p14="http://schemas.microsoft.com/office/powerpoint/2010/main" val="346768553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6D39D075-500A-49D0-80C3-EC567DEFD50F}" type="datetimeFigureOut">
              <a:rPr lang="zh-CN" altLang="en-US" smtClean="0">
                <a:solidFill>
                  <a:prstClr val="black">
                    <a:tint val="75000"/>
                  </a:prstClr>
                </a:solidFill>
              </a:rPr>
              <a:pPr/>
              <a:t>2013-7-18</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C25EFE1D-9485-4918-ABF1-02F30BF01D60}"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 xmlns:p14="http://schemas.microsoft.com/office/powerpoint/2010/main" val="78278342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6D39D075-500A-49D0-80C3-EC567DEFD50F}" type="datetimeFigureOut">
              <a:rPr lang="zh-CN" altLang="en-US" smtClean="0">
                <a:solidFill>
                  <a:prstClr val="black">
                    <a:tint val="75000"/>
                  </a:prstClr>
                </a:solidFill>
              </a:rPr>
              <a:pPr/>
              <a:t>2013-7-18</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C25EFE1D-9485-4918-ABF1-02F30BF01D60}"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 xmlns:p14="http://schemas.microsoft.com/office/powerpoint/2010/main" val="8248783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6D39D075-500A-49D0-80C3-EC567DEFD50F}" type="datetimeFigureOut">
              <a:rPr lang="zh-CN" altLang="en-US" smtClean="0">
                <a:solidFill>
                  <a:prstClr val="black">
                    <a:tint val="75000"/>
                  </a:prstClr>
                </a:solidFill>
              </a:rPr>
              <a:pPr/>
              <a:t>2013-7-18</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C25EFE1D-9485-4918-ABF1-02F30BF01D60}"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 xmlns:p14="http://schemas.microsoft.com/office/powerpoint/2010/main" val="254911750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9_节标题">
    <p:spTree>
      <p:nvGrpSpPr>
        <p:cNvPr id="1" name=""/>
        <p:cNvGrpSpPr/>
        <p:nvPr/>
      </p:nvGrpSpPr>
      <p:grpSpPr>
        <a:xfrm>
          <a:off x="0" y="0"/>
          <a:ext cx="0" cy="0"/>
          <a:chOff x="0" y="0"/>
          <a:chExt cx="0" cy="0"/>
        </a:xfrm>
      </p:grpSpPr>
      <p:sp>
        <p:nvSpPr>
          <p:cNvPr id="2" name="燕尾形 17"/>
          <p:cNvSpPr/>
          <p:nvPr userDrawn="1"/>
        </p:nvSpPr>
        <p:spPr>
          <a:xfrm rot="16200000">
            <a:off x="10668002" y="1377951"/>
            <a:ext cx="721783" cy="69851"/>
          </a:xfrm>
          <a:prstGeom prst="chevron">
            <a:avLst/>
          </a:prstGeom>
          <a:solidFill>
            <a:srgbClr val="F05425"/>
          </a:solidFill>
          <a:ln>
            <a:noFill/>
            <a:tailEnd type="triangle" w="med" len="lg"/>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solidFill>
                <a:srgbClr val="F05425"/>
              </a:solidFill>
            </a:endParaRPr>
          </a:p>
        </p:txBody>
      </p:sp>
      <p:cxnSp>
        <p:nvCxnSpPr>
          <p:cNvPr id="3" name="直接连接符 19"/>
          <p:cNvCxnSpPr/>
          <p:nvPr userDrawn="1"/>
        </p:nvCxnSpPr>
        <p:spPr>
          <a:xfrm>
            <a:off x="1725084" y="378884"/>
            <a:ext cx="0" cy="26034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4" name="燕尾形 21"/>
          <p:cNvSpPr/>
          <p:nvPr userDrawn="1"/>
        </p:nvSpPr>
        <p:spPr>
          <a:xfrm>
            <a:off x="10130369" y="800101"/>
            <a:ext cx="717551" cy="74084"/>
          </a:xfrm>
          <a:prstGeom prst="chevron">
            <a:avLst/>
          </a:prstGeom>
          <a:solidFill>
            <a:srgbClr val="F05425"/>
          </a:solidFill>
          <a:ln>
            <a:noFill/>
            <a:tailEnd type="triangle" w="med" len="lg"/>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solidFill>
                <a:srgbClr val="F05425"/>
              </a:solidFill>
            </a:endParaRPr>
          </a:p>
        </p:txBody>
      </p:sp>
      <p:sp>
        <p:nvSpPr>
          <p:cNvPr id="5" name="椭圆 22"/>
          <p:cNvSpPr/>
          <p:nvPr userDrawn="1"/>
        </p:nvSpPr>
        <p:spPr>
          <a:xfrm>
            <a:off x="10632018" y="442386"/>
            <a:ext cx="793749" cy="791633"/>
          </a:xfrm>
          <a:prstGeom prst="ellipse">
            <a:avLst/>
          </a:prstGeom>
          <a:solidFill>
            <a:schemeClr val="bg1"/>
          </a:solidFill>
          <a:ln w="57150">
            <a:solidFill>
              <a:srgbClr val="F05425"/>
            </a:solidFill>
          </a:ln>
        </p:spPr>
        <p:style>
          <a:lnRef idx="3">
            <a:schemeClr val="lt1"/>
          </a:lnRef>
          <a:fillRef idx="1">
            <a:schemeClr val="accent1"/>
          </a:fillRef>
          <a:effectRef idx="1">
            <a:schemeClr val="accent1"/>
          </a:effectRef>
          <a:fontRef idx="minor">
            <a:schemeClr val="lt1"/>
          </a:fontRef>
        </p:style>
        <p:txBody>
          <a:bodyPr lIns="7200" tIns="7200" rIns="7200" bIns="7200" anchor="ctr"/>
          <a:lstStyle/>
          <a:p>
            <a:pPr algn="ctr">
              <a:defRPr/>
            </a:pPr>
            <a:endParaRPr lang="zh-CN" altLang="en-US" sz="3200" b="1" dirty="0">
              <a:solidFill>
                <a:srgbClr val="F05425"/>
              </a:solidFill>
              <a:effectLst>
                <a:outerShdw blurRad="38100" dist="38100" dir="2700000" algn="tl">
                  <a:srgbClr val="000000">
                    <a:alpha val="43137"/>
                  </a:srgbClr>
                </a:outerShdw>
              </a:effectLst>
              <a:latin typeface="Tahoma" pitchFamily="34" charset="0"/>
              <a:ea typeface="Arial Unicode MS" pitchFamily="34" charset="-122"/>
              <a:cs typeface="Tahoma" pitchFamily="34" charset="0"/>
            </a:endParaRPr>
          </a:p>
        </p:txBody>
      </p:sp>
      <p:sp>
        <p:nvSpPr>
          <p:cNvPr id="6" name="椭圆 23"/>
          <p:cNvSpPr/>
          <p:nvPr userDrawn="1"/>
        </p:nvSpPr>
        <p:spPr>
          <a:xfrm>
            <a:off x="9698567" y="584201"/>
            <a:ext cx="501651" cy="505884"/>
          </a:xfrm>
          <a:prstGeom prst="ellipse">
            <a:avLst/>
          </a:prstGeom>
          <a:solidFill>
            <a:schemeClr val="bg1"/>
          </a:solidFill>
          <a:ln w="57150">
            <a:solidFill>
              <a:srgbClr val="F05425"/>
            </a:solidFill>
          </a:ln>
        </p:spPr>
        <p:style>
          <a:lnRef idx="3">
            <a:schemeClr val="lt1"/>
          </a:lnRef>
          <a:fillRef idx="1">
            <a:schemeClr val="accent1"/>
          </a:fillRef>
          <a:effectRef idx="1">
            <a:schemeClr val="accent1"/>
          </a:effectRef>
          <a:fontRef idx="minor">
            <a:schemeClr val="lt1"/>
          </a:fontRef>
        </p:style>
        <p:txBody>
          <a:bodyPr lIns="7200" tIns="7200" rIns="7200" bIns="7200" anchor="ctr"/>
          <a:lstStyle/>
          <a:p>
            <a:pPr algn="ctr">
              <a:defRPr/>
            </a:pPr>
            <a:endParaRPr lang="zh-CN" altLang="en-US" sz="2800" b="1" dirty="0">
              <a:solidFill>
                <a:srgbClr val="F05425"/>
              </a:solidFill>
              <a:effectLst>
                <a:outerShdw blurRad="38100" dist="38100" dir="2700000" algn="tl">
                  <a:srgbClr val="000000">
                    <a:alpha val="43137"/>
                  </a:srgbClr>
                </a:outerShdw>
              </a:effectLst>
              <a:latin typeface="Broadway" pitchFamily="82" charset="0"/>
              <a:ea typeface="微软雅黑" pitchFamily="34" charset="-122"/>
              <a:cs typeface="Tahoma" pitchFamily="34" charset="0"/>
            </a:endParaRPr>
          </a:p>
        </p:txBody>
      </p:sp>
      <p:sp>
        <p:nvSpPr>
          <p:cNvPr id="7" name="椭圆 24"/>
          <p:cNvSpPr/>
          <p:nvPr userDrawn="1"/>
        </p:nvSpPr>
        <p:spPr>
          <a:xfrm>
            <a:off x="10778067" y="1557868"/>
            <a:ext cx="501651" cy="503767"/>
          </a:xfrm>
          <a:prstGeom prst="ellipse">
            <a:avLst/>
          </a:prstGeom>
          <a:solidFill>
            <a:schemeClr val="bg1"/>
          </a:solidFill>
          <a:ln w="57150">
            <a:solidFill>
              <a:srgbClr val="F05425"/>
            </a:solidFill>
          </a:ln>
        </p:spPr>
        <p:style>
          <a:lnRef idx="3">
            <a:schemeClr val="lt1"/>
          </a:lnRef>
          <a:fillRef idx="1">
            <a:schemeClr val="accent1"/>
          </a:fillRef>
          <a:effectRef idx="1">
            <a:schemeClr val="accent1"/>
          </a:effectRef>
          <a:fontRef idx="minor">
            <a:schemeClr val="lt1"/>
          </a:fontRef>
        </p:style>
        <p:txBody>
          <a:bodyPr lIns="7200" tIns="7200" rIns="7200" bIns="7200" anchor="ctr"/>
          <a:lstStyle/>
          <a:p>
            <a:pPr algn="ctr">
              <a:defRPr/>
            </a:pPr>
            <a:endParaRPr lang="zh-CN" altLang="en-US" sz="2800" dirty="0">
              <a:solidFill>
                <a:srgbClr val="F05425"/>
              </a:solidFill>
              <a:effectLst>
                <a:outerShdw blurRad="38100" dist="38100" dir="2700000" algn="tl">
                  <a:srgbClr val="000000">
                    <a:alpha val="43137"/>
                  </a:srgbClr>
                </a:outerShdw>
              </a:effectLst>
              <a:latin typeface="微软雅黑" pitchFamily="34" charset="-122"/>
              <a:ea typeface="微软雅黑" pitchFamily="34" charset="-122"/>
              <a:cs typeface="Tahoma" pitchFamily="34" charset="0"/>
            </a:endParaRPr>
          </a:p>
        </p:txBody>
      </p:sp>
      <p:sp>
        <p:nvSpPr>
          <p:cNvPr id="8" name="椭圆 25"/>
          <p:cNvSpPr/>
          <p:nvPr userDrawn="1"/>
        </p:nvSpPr>
        <p:spPr>
          <a:xfrm>
            <a:off x="9192686" y="747185"/>
            <a:ext cx="179916" cy="179916"/>
          </a:xfrm>
          <a:prstGeom prst="ellipse">
            <a:avLst/>
          </a:prstGeom>
          <a:solidFill>
            <a:schemeClr val="bg1"/>
          </a:solidFill>
          <a:ln w="57150">
            <a:solidFill>
              <a:srgbClr val="F05425"/>
            </a:solidFill>
          </a:ln>
        </p:spPr>
        <p:style>
          <a:lnRef idx="3">
            <a:schemeClr val="lt1"/>
          </a:lnRef>
          <a:fillRef idx="1">
            <a:schemeClr val="accent1"/>
          </a:fillRef>
          <a:effectRef idx="1">
            <a:schemeClr val="accent1"/>
          </a:effectRef>
          <a:fontRef idx="minor">
            <a:schemeClr val="lt1"/>
          </a:fontRef>
        </p:style>
        <p:txBody>
          <a:bodyPr lIns="7200" tIns="7200" rIns="7200" bIns="7200" anchor="ctr"/>
          <a:lstStyle/>
          <a:p>
            <a:pPr algn="ctr">
              <a:defRPr/>
            </a:pPr>
            <a:endParaRPr lang="zh-CN" altLang="en-US" sz="2800" b="1">
              <a:solidFill>
                <a:srgbClr val="F05425"/>
              </a:solidFill>
              <a:latin typeface="微软雅黑" pitchFamily="34" charset="-122"/>
              <a:ea typeface="微软雅黑" pitchFamily="34" charset="-122"/>
              <a:cs typeface="Tahoma" pitchFamily="34" charset="0"/>
            </a:endParaRPr>
          </a:p>
        </p:txBody>
      </p:sp>
      <p:sp>
        <p:nvSpPr>
          <p:cNvPr id="9" name="椭圆 26"/>
          <p:cNvSpPr/>
          <p:nvPr userDrawn="1"/>
        </p:nvSpPr>
        <p:spPr>
          <a:xfrm>
            <a:off x="10938934" y="2311402"/>
            <a:ext cx="179917" cy="182033"/>
          </a:xfrm>
          <a:prstGeom prst="ellipse">
            <a:avLst/>
          </a:prstGeom>
          <a:solidFill>
            <a:schemeClr val="bg1"/>
          </a:solidFill>
          <a:ln w="57150">
            <a:solidFill>
              <a:srgbClr val="F05425"/>
            </a:solidFill>
          </a:ln>
        </p:spPr>
        <p:style>
          <a:lnRef idx="3">
            <a:schemeClr val="lt1"/>
          </a:lnRef>
          <a:fillRef idx="1">
            <a:schemeClr val="accent1"/>
          </a:fillRef>
          <a:effectRef idx="1">
            <a:schemeClr val="accent1"/>
          </a:effectRef>
          <a:fontRef idx="minor">
            <a:schemeClr val="lt1"/>
          </a:fontRef>
        </p:style>
        <p:txBody>
          <a:bodyPr lIns="7200" tIns="7200" rIns="7200" bIns="7200" anchor="ctr"/>
          <a:lstStyle/>
          <a:p>
            <a:pPr algn="ctr">
              <a:defRPr/>
            </a:pPr>
            <a:endParaRPr lang="zh-CN" altLang="en-US" sz="2800" b="1">
              <a:solidFill>
                <a:srgbClr val="F05425"/>
              </a:solidFill>
              <a:latin typeface="微软雅黑" pitchFamily="34" charset="-122"/>
              <a:ea typeface="微软雅黑" pitchFamily="34" charset="-122"/>
              <a:cs typeface="Tahoma" pitchFamily="34" charset="0"/>
            </a:endParaRPr>
          </a:p>
        </p:txBody>
      </p:sp>
      <p:cxnSp>
        <p:nvCxnSpPr>
          <p:cNvPr id="10" name="直接连接符 27"/>
          <p:cNvCxnSpPr/>
          <p:nvPr userDrawn="1"/>
        </p:nvCxnSpPr>
        <p:spPr>
          <a:xfrm flipH="1" flipV="1">
            <a:off x="622300" y="836084"/>
            <a:ext cx="8570384" cy="0"/>
          </a:xfrm>
          <a:prstGeom prst="line">
            <a:avLst/>
          </a:prstGeom>
          <a:ln>
            <a:solidFill>
              <a:srgbClr val="F05425"/>
            </a:solidFill>
            <a:prstDash val="dash"/>
            <a:headEnd type="none" w="med" len="med"/>
            <a:tailEnd type="oval"/>
          </a:ln>
        </p:spPr>
        <p:style>
          <a:lnRef idx="1">
            <a:schemeClr val="accent2"/>
          </a:lnRef>
          <a:fillRef idx="0">
            <a:schemeClr val="accent2"/>
          </a:fillRef>
          <a:effectRef idx="0">
            <a:schemeClr val="accent2"/>
          </a:effectRef>
          <a:fontRef idx="minor">
            <a:schemeClr val="tx1"/>
          </a:fontRef>
        </p:style>
      </p:cxnSp>
      <p:sp>
        <p:nvSpPr>
          <p:cNvPr id="11" name="矩形 28"/>
          <p:cNvSpPr/>
          <p:nvPr userDrawn="1"/>
        </p:nvSpPr>
        <p:spPr>
          <a:xfrm>
            <a:off x="2855386" y="524935"/>
            <a:ext cx="5905500" cy="575733"/>
          </a:xfrm>
          <a:prstGeom prst="rect">
            <a:avLst/>
          </a:prstGeom>
          <a:solidFill>
            <a:schemeClr val="bg1"/>
          </a:solidFill>
          <a:ln w="12700">
            <a:solidFill>
              <a:srgbClr val="F05425"/>
            </a:solidFill>
            <a:prstDash val="dash"/>
            <a:tailEnd type="triangle" w="med" len="lg"/>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dirty="0">
              <a:solidFill>
                <a:srgbClr val="F05425"/>
              </a:solidFill>
            </a:endParaRPr>
          </a:p>
        </p:txBody>
      </p:sp>
      <p:cxnSp>
        <p:nvCxnSpPr>
          <p:cNvPr id="12" name="直接连接符 29"/>
          <p:cNvCxnSpPr/>
          <p:nvPr userDrawn="1"/>
        </p:nvCxnSpPr>
        <p:spPr>
          <a:xfrm>
            <a:off x="11029951" y="2493435"/>
            <a:ext cx="0" cy="3888317"/>
          </a:xfrm>
          <a:prstGeom prst="line">
            <a:avLst/>
          </a:prstGeom>
          <a:ln>
            <a:solidFill>
              <a:srgbClr val="F05425"/>
            </a:solidFill>
            <a:prstDash val="dash"/>
            <a:headEnd type="none" w="med" len="med"/>
            <a:tailEnd type="oval"/>
          </a:ln>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 xmlns:p14="http://schemas.microsoft.com/office/powerpoint/2010/main" val="9607012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矩形 7"/>
          <p:cNvSpPr/>
          <p:nvPr userDrawn="1"/>
        </p:nvSpPr>
        <p:spPr>
          <a:xfrm>
            <a:off x="1907704" y="195586"/>
            <a:ext cx="10284296" cy="264440"/>
          </a:xfrm>
          <a:prstGeom prst="rect">
            <a:avLst/>
          </a:prstGeom>
          <a:solidFill>
            <a:srgbClr val="D10000"/>
          </a:solidFill>
          <a:ln w="9"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9" name="矩形 8"/>
          <p:cNvSpPr/>
          <p:nvPr userDrawn="1"/>
        </p:nvSpPr>
        <p:spPr>
          <a:xfrm>
            <a:off x="-2737" y="195586"/>
            <a:ext cx="1118353" cy="264440"/>
          </a:xfrm>
          <a:prstGeom prst="rect">
            <a:avLst/>
          </a:prstGeom>
          <a:solidFill>
            <a:srgbClr val="D10000"/>
          </a:solidFill>
          <a:ln w="9"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pic>
        <p:nvPicPr>
          <p:cNvPr id="10" name="Picture 5" descr="100712-中国人寿logo"/>
          <p:cNvPicPr>
            <a:picLocks noChangeAspect="1" noChangeArrowheads="1"/>
          </p:cNvPicPr>
          <p:nvPr userDrawn="1"/>
        </p:nvPicPr>
        <p:blipFill>
          <a:blip r:embed="rId13" cstate="print">
            <a:extLst>
              <a:ext uri="{28A0092B-C50C-407E-A947-70E740481C1C}">
                <a14:useLocalDpi xmlns="" xmlns:a14="http://schemas.microsoft.com/office/drawing/2010/main" val="0"/>
              </a:ext>
            </a:extLst>
          </a:blip>
          <a:srcRect/>
          <a:stretch>
            <a:fillRect/>
          </a:stretch>
        </p:blipFill>
        <p:spPr bwMode="auto">
          <a:xfrm>
            <a:off x="874316" y="25871"/>
            <a:ext cx="1335484" cy="74131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 name="标题占位符 1"/>
          <p:cNvSpPr>
            <a:spLocks noGrp="1"/>
          </p:cNvSpPr>
          <p:nvPr>
            <p:ph type="title"/>
          </p:nvPr>
        </p:nvSpPr>
        <p:spPr>
          <a:xfrm>
            <a:off x="838200" y="802926"/>
            <a:ext cx="10515600" cy="682974"/>
          </a:xfrm>
          <a:prstGeom prst="rect">
            <a:avLst/>
          </a:prstGeom>
        </p:spPr>
        <p:txBody>
          <a:bodyPr vert="horz" lIns="91440" tIns="45720" rIns="91440" bIns="45720" rtlCol="0" anchor="ctr">
            <a:normAutofit/>
          </a:bodyPr>
          <a:lstStyle/>
          <a:p>
            <a:r>
              <a:rPr lang="zh-CN" altLang="en-US" dirty="0" smtClean="0"/>
              <a:t>单击此处编辑母版标题样式</a:t>
            </a:r>
            <a:endParaRPr lang="zh-CN" altLang="en-US" dirty="0"/>
          </a:p>
        </p:txBody>
      </p:sp>
      <p:sp>
        <p:nvSpPr>
          <p:cNvPr id="3" name="文本占位符 2"/>
          <p:cNvSpPr>
            <a:spLocks noGrp="1"/>
          </p:cNvSpPr>
          <p:nvPr>
            <p:ph type="body" idx="1"/>
          </p:nvPr>
        </p:nvSpPr>
        <p:spPr>
          <a:xfrm>
            <a:off x="838200" y="1600200"/>
            <a:ext cx="10515600" cy="4576763"/>
          </a:xfrm>
          <a:prstGeom prst="rect">
            <a:avLst/>
          </a:prstGeom>
        </p:spPr>
        <p:txBody>
          <a:bodyPr vert="horz" lIns="91440" tIns="45720" rIns="91440" bIns="45720" rtlCol="0">
            <a:normAutofit/>
          </a:bodyPr>
          <a:lstStyle/>
          <a:p>
            <a:pPr lvl="0"/>
            <a:r>
              <a:rPr lang="zh-CN" altLang="en-US" dirty="0" smtClean="0"/>
              <a:t>单击此处编辑母版文本样式</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endParaRPr lang="zh-CN" altLang="en-US" dirty="0"/>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0939898-917F-46C3-B7A5-82DDBC3AAA57}" type="datetimeFigureOut">
              <a:rPr lang="zh-CN" altLang="en-US" smtClean="0">
                <a:solidFill>
                  <a:prstClr val="black">
                    <a:tint val="75000"/>
                  </a:prstClr>
                </a:solidFill>
              </a:rPr>
              <a:pPr/>
              <a:t>2013-7-18</a:t>
            </a:fld>
            <a:endParaRPr lang="zh-CN" altLang="en-US">
              <a:solidFill>
                <a:prstClr val="black">
                  <a:tint val="75000"/>
                </a:prstClr>
              </a:solidFill>
            </a:endParaRPr>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solidFill>
                <a:prstClr val="black">
                  <a:tint val="75000"/>
                </a:prstClr>
              </a:solidFill>
            </a:endParaRPr>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8A5880B-7A53-4681-9950-2AE17B7B6E63}"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 xmlns:p14="http://schemas.microsoft.com/office/powerpoint/2010/main" val="335258892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3600" kern="1200">
          <a:solidFill>
            <a:schemeClr val="tx1"/>
          </a:solidFill>
          <a:latin typeface="+mn-ea"/>
          <a:ea typeface="+mn-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D39D075-500A-49D0-80C3-EC567DEFD50F}" type="datetimeFigureOut">
              <a:rPr lang="zh-CN" altLang="en-US" smtClean="0">
                <a:solidFill>
                  <a:prstClr val="black">
                    <a:tint val="75000"/>
                  </a:prstClr>
                </a:solidFill>
              </a:rPr>
              <a:pPr/>
              <a:t>2013-7-18</a:t>
            </a:fld>
            <a:endParaRPr lang="zh-CN" altLang="en-US">
              <a:solidFill>
                <a:prstClr val="black">
                  <a:tint val="75000"/>
                </a:prstClr>
              </a:solidFill>
            </a:endParaRPr>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solidFill>
                <a:prstClr val="black">
                  <a:tint val="75000"/>
                </a:prstClr>
              </a:solidFill>
            </a:endParaRPr>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25EFE1D-9485-4918-ABF1-02F30BF01D60}"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 xmlns:p14="http://schemas.microsoft.com/office/powerpoint/2010/main" val="255677666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png"/><Relationship Id="rId1" Type="http://schemas.openxmlformats.org/officeDocument/2006/relationships/slideLayout" Target="../slideLayouts/slideLayout7.xml"/><Relationship Id="rId5" Type="http://schemas.openxmlformats.org/officeDocument/2006/relationships/image" Target="../media/image15.jpeg"/><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6.png"/><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1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20.jpeg"/><Relationship Id="rId4" Type="http://schemas.openxmlformats.org/officeDocument/2006/relationships/image" Target="../media/image19.png"/></Relationships>
</file>

<file path=ppt/slides/_rels/slide1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24.jpeg"/><Relationship Id="rId4" Type="http://schemas.openxmlformats.org/officeDocument/2006/relationships/image" Target="../media/image23.png"/></Relationships>
</file>

<file path=ppt/slides/_rels/slide1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7.xml"/><Relationship Id="rId5" Type="http://schemas.openxmlformats.org/officeDocument/2006/relationships/image" Target="../media/image29.png"/><Relationship Id="rId4" Type="http://schemas.openxmlformats.org/officeDocument/2006/relationships/image" Target="../media/image28.jpeg"/></Relationships>
</file>

<file path=ppt/slides/_rels/slide1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33.png"/></Relationships>
</file>

<file path=ppt/slides/_rels/slide19.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106" name="标题 1"/>
          <p:cNvSpPr>
            <a:spLocks/>
          </p:cNvSpPr>
          <p:nvPr/>
        </p:nvSpPr>
        <p:spPr bwMode="auto">
          <a:xfrm>
            <a:off x="479394" y="5097029"/>
            <a:ext cx="10066657" cy="637675"/>
          </a:xfrm>
          <a:prstGeom prst="rect">
            <a:avLst/>
          </a:prstGeom>
          <a:noFill/>
          <a:ln>
            <a:noFill/>
          </a:ln>
          <a:effectLst/>
        </p:spPr>
        <p:txBody>
          <a:bodyPr>
            <a:spAutoFit/>
          </a:bodyPr>
          <a:lstStyle>
            <a:lvl1pPr algn="ctr" eaLnBrk="0" hangingPunct="0">
              <a:defRPr sz="4400">
                <a:solidFill>
                  <a:schemeClr val="tx1"/>
                </a:solidFill>
                <a:latin typeface="Calibri" panose="020F0502020204030204" pitchFamily="34" charset="0"/>
                <a:ea typeface="宋体" panose="02010600030101010101" pitchFamily="2" charset="-122"/>
              </a:defRPr>
            </a:lvl1pPr>
            <a:lvl2pPr algn="ctr" eaLnBrk="0" hangingPunct="0">
              <a:defRPr sz="4400">
                <a:solidFill>
                  <a:schemeClr val="tx1"/>
                </a:solidFill>
                <a:latin typeface="Calibri" panose="020F0502020204030204" pitchFamily="34" charset="0"/>
                <a:ea typeface="宋体" panose="02010600030101010101" pitchFamily="2" charset="-122"/>
              </a:defRPr>
            </a:lvl2pPr>
            <a:lvl3pPr algn="ctr" eaLnBrk="0" hangingPunct="0">
              <a:defRPr sz="4400">
                <a:solidFill>
                  <a:schemeClr val="tx1"/>
                </a:solidFill>
                <a:latin typeface="Calibri" panose="020F0502020204030204" pitchFamily="34" charset="0"/>
                <a:ea typeface="宋体" panose="02010600030101010101" pitchFamily="2" charset="-122"/>
              </a:defRPr>
            </a:lvl3pPr>
            <a:lvl4pPr algn="ctr" eaLnBrk="0" hangingPunct="0">
              <a:defRPr sz="4400">
                <a:solidFill>
                  <a:schemeClr val="tx1"/>
                </a:solidFill>
                <a:latin typeface="Calibri" panose="020F0502020204030204" pitchFamily="34" charset="0"/>
                <a:ea typeface="宋体" panose="02010600030101010101" pitchFamily="2" charset="-122"/>
              </a:defRPr>
            </a:lvl4pPr>
            <a:lvl5pPr algn="ctr" eaLnBrk="0" hangingPunct="0">
              <a:defRPr sz="4400">
                <a:solidFill>
                  <a:schemeClr val="tx1"/>
                </a:solidFill>
                <a:latin typeface="Calibri" panose="020F0502020204030204" pitchFamily="34" charset="0"/>
                <a:ea typeface="宋体" panose="02010600030101010101" pitchFamily="2" charset="-122"/>
              </a:defRPr>
            </a:lvl5pPr>
            <a:lvl6pPr marL="457200" algn="ctr"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9pPr>
          </a:lstStyle>
          <a:p>
            <a:pPr eaLnBrk="1" hangingPunct="1">
              <a:lnSpc>
                <a:spcPct val="150000"/>
              </a:lnSpc>
            </a:pPr>
            <a:r>
              <a:rPr lang="zh-CN" altLang="en-US" sz="2800" b="1" dirty="0">
                <a:solidFill>
                  <a:srgbClr val="FF0000"/>
                </a:solidFill>
                <a:latin typeface="汉真广标" pitchFamily="49" charset="-122"/>
                <a:ea typeface="汉真广标" pitchFamily="49" charset="-122"/>
              </a:rPr>
              <a:t>新康宁定期</a:t>
            </a:r>
            <a:r>
              <a:rPr lang="zh-CN" altLang="en-US" sz="2800" b="1" dirty="0" smtClean="0">
                <a:solidFill>
                  <a:srgbClr val="FF0000"/>
                </a:solidFill>
                <a:latin typeface="汉真广标" pitchFamily="49" charset="-122"/>
                <a:ea typeface="汉真广标" pitchFamily="49" charset="-122"/>
              </a:rPr>
              <a:t>销售意愿</a:t>
            </a:r>
            <a:r>
              <a:rPr lang="zh-CN" altLang="en-US" sz="2800" b="1" dirty="0">
                <a:solidFill>
                  <a:srgbClr val="FF0000"/>
                </a:solidFill>
                <a:latin typeface="汉真广标" pitchFamily="49" charset="-122"/>
                <a:ea typeface="汉真广标" pitchFamily="49" charset="-122"/>
              </a:rPr>
              <a:t>启动</a:t>
            </a:r>
          </a:p>
        </p:txBody>
      </p:sp>
      <p:sp>
        <p:nvSpPr>
          <p:cNvPr id="46095" name="Text Box 15"/>
          <p:cNvSpPr txBox="1">
            <a:spLocks noChangeArrowheads="1"/>
          </p:cNvSpPr>
          <p:nvPr/>
        </p:nvSpPr>
        <p:spPr bwMode="auto">
          <a:xfrm>
            <a:off x="2366379" y="3342977"/>
            <a:ext cx="1174517" cy="12518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203">
                <a:solidFill>
                  <a:prstClr val="white"/>
                </a:solidFill>
                <a:latin typeface="Arial" panose="020B0604020202020204" pitchFamily="34" charset="0"/>
              </a:rPr>
              <a:t>圈中人寿险资源网收集整理制作，未经圈中人寿险资源网授权请勿转载转发，违者必究</a:t>
            </a:r>
          </a:p>
        </p:txBody>
      </p:sp>
      <p:sp>
        <p:nvSpPr>
          <p:cNvPr id="2" name="文本框 1"/>
          <p:cNvSpPr txBox="1"/>
          <p:nvPr/>
        </p:nvSpPr>
        <p:spPr>
          <a:xfrm>
            <a:off x="818177" y="1621450"/>
            <a:ext cx="9847569" cy="1015663"/>
          </a:xfrm>
          <a:prstGeom prst="rect">
            <a:avLst/>
          </a:prstGeom>
          <a:noFill/>
          <a:ln/>
        </p:spPr>
        <p:style>
          <a:lnRef idx="3">
            <a:schemeClr val="lt1"/>
          </a:lnRef>
          <a:fillRef idx="1">
            <a:schemeClr val="accent4"/>
          </a:fillRef>
          <a:effectRef idx="1">
            <a:schemeClr val="accent4"/>
          </a:effectRef>
          <a:fontRef idx="minor">
            <a:schemeClr val="lt1"/>
          </a:fontRef>
        </p:style>
        <p:txBody>
          <a:bodyPr wrap="none" lIns="91440" tIns="45720" rIns="91440" bIns="45720">
            <a:spAutoFit/>
          </a:bodyPr>
          <a:lstStyle>
            <a:defPPr>
              <a:defRPr lang="zh-CN"/>
            </a:defPPr>
            <a:lvl1pPr algn="ctr">
              <a:defRPr sz="6000">
                <a:ln w="0"/>
                <a:solidFill>
                  <a:srgbClr val="FF0000"/>
                </a:solidFill>
                <a:effectLst>
                  <a:reflection blurRad="6350" stA="53000" endA="300" endPos="35500" dir="5400000" sy="-90000" algn="bl" rotWithShape="0"/>
                </a:effectLst>
                <a:latin typeface="方正综艺简体" panose="03000509000000000000" pitchFamily="65" charset="-122"/>
                <a:ea typeface="方正综艺简体" panose="03000509000000000000" pitchFamily="65" charset="-122"/>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altLang="zh-CN" b="1" dirty="0" smtClean="0"/>
              <a:t>“</a:t>
            </a:r>
            <a:r>
              <a:rPr lang="zh-CN" altLang="en-US" b="1" dirty="0" smtClean="0"/>
              <a:t>康</a:t>
            </a:r>
            <a:r>
              <a:rPr lang="en-US" altLang="zh-CN" b="1" dirty="0" smtClean="0"/>
              <a:t>”</a:t>
            </a:r>
            <a:r>
              <a:rPr lang="zh-CN" altLang="en-US" b="1" dirty="0" smtClean="0"/>
              <a:t>庄大道  </a:t>
            </a:r>
            <a:r>
              <a:rPr lang="en-US" altLang="zh-CN" b="1" dirty="0" smtClean="0"/>
              <a:t>“</a:t>
            </a:r>
            <a:r>
              <a:rPr lang="zh-CN" altLang="en-US" b="1" dirty="0" smtClean="0"/>
              <a:t>定</a:t>
            </a:r>
            <a:r>
              <a:rPr lang="en-US" altLang="zh-CN" b="1" dirty="0" smtClean="0"/>
              <a:t>”</a:t>
            </a:r>
            <a:r>
              <a:rPr lang="zh-CN" altLang="en-US" b="1" dirty="0" smtClean="0"/>
              <a:t>业安家</a:t>
            </a:r>
            <a:endParaRPr lang="en-US" altLang="zh-CN" b="1" dirty="0"/>
          </a:p>
        </p:txBody>
      </p:sp>
      <p:sp>
        <p:nvSpPr>
          <p:cNvPr id="4" name="矩形 3"/>
          <p:cNvSpPr/>
          <p:nvPr/>
        </p:nvSpPr>
        <p:spPr>
          <a:xfrm>
            <a:off x="265471" y="2906125"/>
            <a:ext cx="9615508" cy="1964961"/>
          </a:xfrm>
          <a:prstGeom prst="rect">
            <a:avLst/>
          </a:prstGeom>
        </p:spPr>
        <p:txBody>
          <a:bodyPr wrap="square">
            <a:spAutoFit/>
          </a:bodyPr>
          <a:lstStyle/>
          <a:p>
            <a:pPr algn="ctr">
              <a:lnSpc>
                <a:spcPct val="150000"/>
              </a:lnSpc>
            </a:pPr>
            <a:r>
              <a:rPr lang="zh-CN" altLang="en-US" sz="4400" b="1" dirty="0">
                <a:solidFill>
                  <a:prstClr val="black"/>
                </a:solidFill>
                <a:latin typeface="楷体_GB2312" pitchFamily="49" charset="-122"/>
                <a:ea typeface="楷体_GB2312" pitchFamily="49" charset="-122"/>
              </a:rPr>
              <a:t>中国人寿第一款“卡式”重疾保险</a:t>
            </a:r>
            <a:endParaRPr lang="en-US" altLang="zh-CN" sz="4400" b="1" dirty="0">
              <a:solidFill>
                <a:prstClr val="black"/>
              </a:solidFill>
              <a:latin typeface="楷体_GB2312" pitchFamily="49" charset="-122"/>
              <a:ea typeface="楷体_GB2312" pitchFamily="49" charset="-122"/>
            </a:endParaRPr>
          </a:p>
          <a:p>
            <a:pPr algn="ctr">
              <a:lnSpc>
                <a:spcPct val="150000"/>
              </a:lnSpc>
            </a:pPr>
            <a:r>
              <a:rPr lang="zh-CN" altLang="en-US" sz="4400" b="1" dirty="0">
                <a:solidFill>
                  <a:prstClr val="black"/>
                </a:solidFill>
                <a:latin typeface="楷体_GB2312" pitchFamily="49" charset="-122"/>
                <a:ea typeface="楷体_GB2312" pitchFamily="49" charset="-122"/>
              </a:rPr>
              <a:t>隆重上市</a:t>
            </a:r>
            <a:endParaRPr lang="en-US" altLang="zh-CN" sz="4400" b="1" dirty="0">
              <a:solidFill>
                <a:prstClr val="black"/>
              </a:solidFill>
              <a:latin typeface="楷体_GB2312" pitchFamily="49" charset="-122"/>
              <a:ea typeface="楷体_GB2312" pitchFamily="49" charset="-122"/>
            </a:endParaRPr>
          </a:p>
        </p:txBody>
      </p:sp>
      <p:sp>
        <p:nvSpPr>
          <p:cNvPr id="7" name="TextBox 6"/>
          <p:cNvSpPr txBox="1"/>
          <p:nvPr/>
        </p:nvSpPr>
        <p:spPr>
          <a:xfrm>
            <a:off x="0" y="5757559"/>
            <a:ext cx="12192000" cy="1077218"/>
          </a:xfrm>
          <a:prstGeom prst="rect">
            <a:avLst/>
          </a:prstGeom>
          <a:noFill/>
        </p:spPr>
        <p:txBody>
          <a:bodyPr wrap="square" rtlCol="0">
            <a:spAutoFit/>
          </a:bodyPr>
          <a:lstStyle/>
          <a:p>
            <a:r>
              <a:rPr lang="zh-CN" altLang="en-US" sz="1600" dirty="0" smtClean="0"/>
              <a:t>备注：“卡式”重疾寓意为跟意外卡折保单一样，特定地区外免体检，定额销售，投保快捷。</a:t>
            </a:r>
            <a:endParaRPr lang="en-US" altLang="zh-CN" sz="1600" dirty="0" smtClean="0"/>
          </a:p>
          <a:p>
            <a:r>
              <a:rPr lang="zh-CN" altLang="en-US" sz="1600" dirty="0" smtClean="0"/>
              <a:t>本专题中的免体检阐述，具体以新康宁定期产品核保要求为准。</a:t>
            </a:r>
            <a:endParaRPr lang="en-US" altLang="zh-CN" sz="1600" dirty="0" smtClean="0"/>
          </a:p>
          <a:p>
            <a:r>
              <a:rPr lang="zh-CN" altLang="en-US" sz="1600" dirty="0" smtClean="0"/>
              <a:t>本专题仅供内部培训学习使用。</a:t>
            </a:r>
            <a:endParaRPr lang="en-US" altLang="zh-CN" sz="1600" dirty="0" smtClean="0"/>
          </a:p>
          <a:p>
            <a:r>
              <a:rPr lang="zh-CN" altLang="en-US" sz="1600" dirty="0" smtClean="0"/>
              <a:t>本专题内容仅供参考，具体以国寿康宁定期重大疾病保险（</a:t>
            </a:r>
            <a:r>
              <a:rPr lang="en-US" altLang="zh-CN" sz="1600" dirty="0" smtClean="0"/>
              <a:t>2013</a:t>
            </a:r>
            <a:r>
              <a:rPr lang="zh-CN" altLang="en-US" sz="1600" dirty="0" smtClean="0"/>
              <a:t>版）、中国人寿基本条款及相关业务处理规定为准。</a:t>
            </a:r>
            <a:endParaRPr lang="zh-CN" altLang="en-US" sz="1600" dirty="0"/>
          </a:p>
        </p:txBody>
      </p:sp>
    </p:spTree>
    <p:extLst>
      <p:ext uri="{BB962C8B-B14F-4D97-AF65-F5344CB8AC3E}">
        <p14:creationId xmlns="" xmlns:p14="http://schemas.microsoft.com/office/powerpoint/2010/main" val="24469341"/>
      </p:ext>
    </p:extLst>
  </p:cSld>
  <p:clrMapOvr>
    <a:masterClrMapping/>
  </p:clrMapOvr>
  <mc:AlternateContent xmlns:mc="http://schemas.openxmlformats.org/markup-compatibility/2006">
    <mc:Choice xmlns=""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2" cstate="print">
            <a:extLst>
              <a:ext uri="{28A0092B-C50C-407E-A947-70E740481C1C}">
                <a14:useLocalDpi xmlns="" xmlns:a14="http://schemas.microsoft.com/office/drawing/2010/main" val="0"/>
              </a:ext>
            </a:extLst>
          </a:blip>
          <a:srcRect b="7742"/>
          <a:stretch/>
        </p:blipFill>
        <p:spPr>
          <a:xfrm>
            <a:off x="0" y="-30654"/>
            <a:ext cx="12192000" cy="6888654"/>
          </a:xfrm>
          <a:prstGeom prst="rect">
            <a:avLst/>
          </a:prstGeom>
        </p:spPr>
      </p:pic>
      <p:sp>
        <p:nvSpPr>
          <p:cNvPr id="2" name="标题 1"/>
          <p:cNvSpPr>
            <a:spLocks noGrp="1"/>
          </p:cNvSpPr>
          <p:nvPr>
            <p:ph type="title"/>
          </p:nvPr>
        </p:nvSpPr>
        <p:spPr>
          <a:xfrm>
            <a:off x="580622" y="206316"/>
            <a:ext cx="10515600" cy="1156914"/>
          </a:xfrm>
        </p:spPr>
        <p:txBody>
          <a:bodyPr>
            <a:noAutofit/>
          </a:bodyPr>
          <a:lstStyle/>
          <a:p>
            <a:pPr algn="ctr"/>
            <a:r>
              <a:rPr lang="zh-CN" altLang="en-US" sz="8000" dirty="0">
                <a:solidFill>
                  <a:srgbClr val="002060"/>
                </a:solidFill>
                <a:latin typeface="方正硬笔楷书简体" panose="03000509000000000000" pitchFamily="65" charset="-122"/>
                <a:ea typeface="方正硬笔楷书简体" panose="03000509000000000000" pitchFamily="65" charset="-122"/>
              </a:rPr>
              <a:t>前言</a:t>
            </a:r>
          </a:p>
        </p:txBody>
      </p:sp>
      <p:sp>
        <p:nvSpPr>
          <p:cNvPr id="3" name="内容占位符 2"/>
          <p:cNvSpPr>
            <a:spLocks noGrp="1"/>
          </p:cNvSpPr>
          <p:nvPr>
            <p:ph idx="1"/>
          </p:nvPr>
        </p:nvSpPr>
        <p:spPr>
          <a:xfrm>
            <a:off x="838200" y="1441175"/>
            <a:ext cx="11074758" cy="4482547"/>
          </a:xfrm>
          <a:solidFill>
            <a:schemeClr val="bg1">
              <a:alpha val="52000"/>
            </a:schemeClr>
          </a:solidFill>
        </p:spPr>
        <p:txBody>
          <a:bodyPr>
            <a:normAutofit/>
          </a:bodyPr>
          <a:lstStyle/>
          <a:p>
            <a:pPr marL="0" indent="0" algn="ctr">
              <a:lnSpc>
                <a:spcPct val="150000"/>
              </a:lnSpc>
              <a:buNone/>
            </a:pPr>
            <a:r>
              <a:rPr lang="en-US" altLang="zh-CN" sz="2400" dirty="0" smtClean="0">
                <a:solidFill>
                  <a:srgbClr val="002060"/>
                </a:solidFill>
                <a:latin typeface="方正大标宋简体" panose="03000509000000000000" pitchFamily="65" charset="-122"/>
                <a:ea typeface="方正大标宋简体" panose="03000509000000000000" pitchFamily="65" charset="-122"/>
              </a:rPr>
              <a:t>《</a:t>
            </a:r>
            <a:r>
              <a:rPr lang="zh-CN" altLang="en-US" sz="2400" dirty="0">
                <a:solidFill>
                  <a:srgbClr val="002060"/>
                </a:solidFill>
                <a:latin typeface="方正大标宋简体" panose="03000509000000000000" pitchFamily="65" charset="-122"/>
                <a:ea typeface="方正大标宋简体" panose="03000509000000000000" pitchFamily="65" charset="-122"/>
              </a:rPr>
              <a:t>老子</a:t>
            </a:r>
            <a:r>
              <a:rPr lang="en-US" altLang="zh-CN" sz="2400" dirty="0" smtClean="0">
                <a:solidFill>
                  <a:srgbClr val="002060"/>
                </a:solidFill>
                <a:latin typeface="方正大标宋简体" panose="03000509000000000000" pitchFamily="65" charset="-122"/>
                <a:ea typeface="方正大标宋简体" panose="03000509000000000000" pitchFamily="65" charset="-122"/>
              </a:rPr>
              <a:t>》</a:t>
            </a:r>
            <a:r>
              <a:rPr lang="zh-CN" altLang="en-US" sz="2400" dirty="0" smtClean="0">
                <a:solidFill>
                  <a:srgbClr val="002060"/>
                </a:solidFill>
                <a:latin typeface="方正大标宋简体" panose="03000509000000000000" pitchFamily="65" charset="-122"/>
                <a:ea typeface="方正大标宋简体" panose="03000509000000000000" pitchFamily="65" charset="-122"/>
              </a:rPr>
              <a:t>中有“</a:t>
            </a:r>
            <a:r>
              <a:rPr lang="zh-CN" altLang="en-US" sz="2400" dirty="0">
                <a:solidFill>
                  <a:srgbClr val="002060"/>
                </a:solidFill>
                <a:latin typeface="方正大标宋简体" panose="03000509000000000000" pitchFamily="65" charset="-122"/>
                <a:ea typeface="方正大标宋简体" panose="03000509000000000000" pitchFamily="65" charset="-122"/>
              </a:rPr>
              <a:t>民各甘其食，美其服，安其俗，乐其业，至老死不相往来。</a:t>
            </a:r>
            <a:r>
              <a:rPr lang="zh-CN" altLang="en-US" sz="2400" dirty="0" smtClean="0">
                <a:solidFill>
                  <a:srgbClr val="002060"/>
                </a:solidFill>
                <a:latin typeface="方正大标宋简体" panose="03000509000000000000" pitchFamily="65" charset="-122"/>
                <a:ea typeface="方正大标宋简体" panose="03000509000000000000" pitchFamily="65" charset="-122"/>
              </a:rPr>
              <a:t>”</a:t>
            </a:r>
            <a:r>
              <a:rPr lang="en-US" altLang="zh-CN" sz="2400" dirty="0" smtClean="0">
                <a:solidFill>
                  <a:srgbClr val="002060"/>
                </a:solidFill>
                <a:latin typeface="方正大标宋简体" panose="03000509000000000000" pitchFamily="65" charset="-122"/>
                <a:ea typeface="方正大标宋简体" panose="03000509000000000000" pitchFamily="65" charset="-122"/>
              </a:rPr>
              <a:t>《</a:t>
            </a:r>
            <a:r>
              <a:rPr lang="zh-CN" altLang="en-US" sz="2400" dirty="0">
                <a:solidFill>
                  <a:srgbClr val="002060"/>
                </a:solidFill>
                <a:latin typeface="方正大标宋简体" panose="03000509000000000000" pitchFamily="65" charset="-122"/>
                <a:ea typeface="方正大标宋简体" panose="03000509000000000000" pitchFamily="65" charset="-122"/>
              </a:rPr>
              <a:t>汉</a:t>
            </a:r>
            <a:r>
              <a:rPr lang="zh-CN" altLang="en-US" sz="2400" dirty="0" smtClean="0">
                <a:solidFill>
                  <a:srgbClr val="002060"/>
                </a:solidFill>
                <a:latin typeface="方正大标宋简体" panose="03000509000000000000" pitchFamily="65" charset="-122"/>
                <a:ea typeface="方正大标宋简体" panose="03000509000000000000" pitchFamily="65" charset="-122"/>
              </a:rPr>
              <a:t>书</a:t>
            </a:r>
            <a:r>
              <a:rPr lang="en-US" altLang="zh-CN" sz="2400" dirty="0" smtClean="0">
                <a:solidFill>
                  <a:srgbClr val="002060"/>
                </a:solidFill>
                <a:latin typeface="方正大标宋简体" panose="03000509000000000000" pitchFamily="65" charset="-122"/>
                <a:ea typeface="方正大标宋简体" panose="03000509000000000000" pitchFamily="65" charset="-122"/>
              </a:rPr>
              <a:t>·</a:t>
            </a:r>
            <a:r>
              <a:rPr lang="zh-CN" altLang="en-US" sz="2400" dirty="0" smtClean="0">
                <a:solidFill>
                  <a:srgbClr val="002060"/>
                </a:solidFill>
                <a:latin typeface="方正大标宋简体" panose="03000509000000000000" pitchFamily="65" charset="-122"/>
                <a:ea typeface="方正大标宋简体" panose="03000509000000000000" pitchFamily="65" charset="-122"/>
              </a:rPr>
              <a:t>货</a:t>
            </a:r>
            <a:r>
              <a:rPr lang="zh-CN" altLang="en-US" sz="2400" dirty="0">
                <a:solidFill>
                  <a:srgbClr val="002060"/>
                </a:solidFill>
                <a:latin typeface="方正大标宋简体" panose="03000509000000000000" pitchFamily="65" charset="-122"/>
                <a:ea typeface="方正大标宋简体" panose="03000509000000000000" pitchFamily="65" charset="-122"/>
              </a:rPr>
              <a:t>殖列传</a:t>
            </a:r>
            <a:r>
              <a:rPr lang="en-US" altLang="zh-CN" sz="2400" dirty="0" smtClean="0">
                <a:solidFill>
                  <a:srgbClr val="002060"/>
                </a:solidFill>
                <a:latin typeface="方正大标宋简体" panose="03000509000000000000" pitchFamily="65" charset="-122"/>
                <a:ea typeface="方正大标宋简体" panose="03000509000000000000" pitchFamily="65" charset="-122"/>
              </a:rPr>
              <a:t>》</a:t>
            </a:r>
            <a:r>
              <a:rPr lang="zh-CN" altLang="en-US" sz="2400" dirty="0" smtClean="0">
                <a:solidFill>
                  <a:srgbClr val="002060"/>
                </a:solidFill>
                <a:latin typeface="方正大标宋简体" panose="03000509000000000000" pitchFamily="65" charset="-122"/>
                <a:ea typeface="方正大标宋简体" panose="03000509000000000000" pitchFamily="65" charset="-122"/>
              </a:rPr>
              <a:t>中有“各</a:t>
            </a:r>
            <a:r>
              <a:rPr lang="zh-CN" altLang="en-US" sz="2400" dirty="0">
                <a:solidFill>
                  <a:srgbClr val="002060"/>
                </a:solidFill>
                <a:latin typeface="方正大标宋简体" panose="03000509000000000000" pitchFamily="65" charset="-122"/>
                <a:ea typeface="方正大标宋简体" panose="03000509000000000000" pitchFamily="65" charset="-122"/>
              </a:rPr>
              <a:t>安其居而乐其业，甘其食而美其服。</a:t>
            </a:r>
            <a:r>
              <a:rPr lang="zh-CN" altLang="en-US" sz="2400" dirty="0" smtClean="0">
                <a:solidFill>
                  <a:srgbClr val="002060"/>
                </a:solidFill>
                <a:latin typeface="方正大标宋简体" panose="03000509000000000000" pitchFamily="65" charset="-122"/>
                <a:ea typeface="方正大标宋简体" panose="03000509000000000000" pitchFamily="65" charset="-122"/>
              </a:rPr>
              <a:t>”的文字记载，都在表达着我们对美好生活的向往。</a:t>
            </a:r>
            <a:endParaRPr lang="en-US" altLang="zh-CN" sz="2400" dirty="0" smtClean="0">
              <a:solidFill>
                <a:srgbClr val="002060"/>
              </a:solidFill>
              <a:latin typeface="方正大标宋简体" panose="03000509000000000000" pitchFamily="65" charset="-122"/>
              <a:ea typeface="方正大标宋简体" panose="03000509000000000000" pitchFamily="65" charset="-122"/>
            </a:endParaRPr>
          </a:p>
          <a:p>
            <a:pPr marL="0" indent="0" algn="ctr">
              <a:lnSpc>
                <a:spcPct val="150000"/>
              </a:lnSpc>
              <a:buNone/>
            </a:pPr>
            <a:r>
              <a:rPr lang="zh-CN" altLang="en-US" sz="2400" dirty="0">
                <a:solidFill>
                  <a:srgbClr val="002060"/>
                </a:solidFill>
                <a:latin typeface="方正大标宋简体" panose="03000509000000000000" pitchFamily="65" charset="-122"/>
                <a:ea typeface="方正大标宋简体" panose="03000509000000000000" pitchFamily="65" charset="-122"/>
              </a:rPr>
              <a:t>定</a:t>
            </a:r>
            <a:r>
              <a:rPr lang="zh-CN" altLang="en-US" sz="2400" dirty="0" smtClean="0">
                <a:solidFill>
                  <a:srgbClr val="002060"/>
                </a:solidFill>
                <a:latin typeface="方正大标宋简体" panose="03000509000000000000" pitchFamily="65" charset="-122"/>
                <a:ea typeface="方正大标宋简体" panose="03000509000000000000" pitchFamily="65" charset="-122"/>
              </a:rPr>
              <a:t>业安家，是每一个人对幸福生活的诠释</a:t>
            </a:r>
            <a:endParaRPr lang="en-US" altLang="zh-CN" sz="2400" dirty="0" smtClean="0">
              <a:solidFill>
                <a:srgbClr val="002060"/>
              </a:solidFill>
              <a:latin typeface="方正大标宋简体" panose="03000509000000000000" pitchFamily="65" charset="-122"/>
              <a:ea typeface="方正大标宋简体" panose="03000509000000000000" pitchFamily="65" charset="-122"/>
            </a:endParaRPr>
          </a:p>
          <a:p>
            <a:pPr marL="0" indent="0" algn="ctr">
              <a:lnSpc>
                <a:spcPct val="150000"/>
              </a:lnSpc>
              <a:buNone/>
            </a:pPr>
            <a:r>
              <a:rPr lang="zh-CN" altLang="en-US" sz="2400" dirty="0">
                <a:solidFill>
                  <a:srgbClr val="002060"/>
                </a:solidFill>
                <a:latin typeface="方正大标宋简体" panose="03000509000000000000" pitchFamily="65" charset="-122"/>
                <a:ea typeface="方正大标宋简体" panose="03000509000000000000" pitchFamily="65" charset="-122"/>
              </a:rPr>
              <a:t>定</a:t>
            </a:r>
            <a:r>
              <a:rPr lang="zh-CN" altLang="en-US" sz="2400" dirty="0" smtClean="0">
                <a:solidFill>
                  <a:srgbClr val="002060"/>
                </a:solidFill>
                <a:latin typeface="方正大标宋简体" panose="03000509000000000000" pitchFamily="65" charset="-122"/>
                <a:ea typeface="方正大标宋简体" panose="03000509000000000000" pitchFamily="65" charset="-122"/>
              </a:rPr>
              <a:t>业安家，是每一个人对未来生活的期待</a:t>
            </a:r>
            <a:endParaRPr lang="en-US" altLang="zh-CN" sz="2400" dirty="0" smtClean="0">
              <a:solidFill>
                <a:srgbClr val="002060"/>
              </a:solidFill>
              <a:latin typeface="方正大标宋简体" panose="03000509000000000000" pitchFamily="65" charset="-122"/>
              <a:ea typeface="方正大标宋简体" panose="03000509000000000000" pitchFamily="65" charset="-122"/>
            </a:endParaRPr>
          </a:p>
          <a:p>
            <a:pPr marL="0" indent="0" algn="ctr">
              <a:lnSpc>
                <a:spcPct val="150000"/>
              </a:lnSpc>
              <a:buNone/>
            </a:pPr>
            <a:r>
              <a:rPr lang="zh-CN" altLang="en-US" sz="2400" dirty="0">
                <a:solidFill>
                  <a:srgbClr val="002060"/>
                </a:solidFill>
                <a:latin typeface="方正大标宋简体" panose="03000509000000000000" pitchFamily="65" charset="-122"/>
                <a:ea typeface="方正大标宋简体" panose="03000509000000000000" pitchFamily="65" charset="-122"/>
              </a:rPr>
              <a:t>定</a:t>
            </a:r>
            <a:r>
              <a:rPr lang="zh-CN" altLang="en-US" sz="2400" dirty="0" smtClean="0">
                <a:solidFill>
                  <a:srgbClr val="002060"/>
                </a:solidFill>
                <a:latin typeface="方正大标宋简体" panose="03000509000000000000" pitchFamily="65" charset="-122"/>
                <a:ea typeface="方正大标宋简体" panose="03000509000000000000" pitchFamily="65" charset="-122"/>
              </a:rPr>
              <a:t>业安家，是每一个人对美好生活的憧憬</a:t>
            </a:r>
            <a:endParaRPr lang="en-US" altLang="zh-CN" sz="2400" dirty="0" smtClean="0">
              <a:solidFill>
                <a:srgbClr val="002060"/>
              </a:solidFill>
              <a:latin typeface="方正大标宋简体" panose="03000509000000000000" pitchFamily="65" charset="-122"/>
              <a:ea typeface="方正大标宋简体" panose="03000509000000000000" pitchFamily="65" charset="-122"/>
            </a:endParaRPr>
          </a:p>
          <a:p>
            <a:pPr marL="0" indent="0" algn="ctr">
              <a:lnSpc>
                <a:spcPct val="150000"/>
              </a:lnSpc>
              <a:buNone/>
            </a:pPr>
            <a:r>
              <a:rPr lang="zh-CN" altLang="en-US" sz="2400" dirty="0" smtClean="0">
                <a:solidFill>
                  <a:srgbClr val="002060"/>
                </a:solidFill>
                <a:latin typeface="方正大标宋简体" panose="03000509000000000000" pitchFamily="65" charset="-122"/>
                <a:ea typeface="方正大标宋简体" panose="03000509000000000000" pitchFamily="65" charset="-122"/>
              </a:rPr>
              <a:t>让我们用笃定的心情，踏实的心境，去迎接远方的风景！</a:t>
            </a:r>
            <a:endParaRPr lang="en-US" altLang="zh-CN" sz="2400" dirty="0" smtClean="0">
              <a:solidFill>
                <a:srgbClr val="002060"/>
              </a:solidFill>
              <a:latin typeface="方正大标宋简体" panose="03000509000000000000" pitchFamily="65" charset="-122"/>
              <a:ea typeface="方正大标宋简体" panose="03000509000000000000" pitchFamily="65" charset="-122"/>
            </a:endParaRPr>
          </a:p>
          <a:p>
            <a:pPr marL="0" indent="0" algn="ctr">
              <a:lnSpc>
                <a:spcPct val="150000"/>
              </a:lnSpc>
              <a:buNone/>
            </a:pPr>
            <a:endParaRPr lang="en-US" altLang="zh-CN" sz="2400" dirty="0">
              <a:solidFill>
                <a:srgbClr val="002060"/>
              </a:solidFill>
              <a:latin typeface="方正大标宋简体" panose="03000509000000000000" pitchFamily="65" charset="-122"/>
              <a:ea typeface="方正大标宋简体" panose="03000509000000000000" pitchFamily="65" charset="-122"/>
            </a:endParaRPr>
          </a:p>
        </p:txBody>
      </p:sp>
      <p:sp>
        <p:nvSpPr>
          <p:cNvPr id="5" name="TextBox 4"/>
          <p:cNvSpPr txBox="1"/>
          <p:nvPr/>
        </p:nvSpPr>
        <p:spPr>
          <a:xfrm>
            <a:off x="2464909" y="6175514"/>
            <a:ext cx="8534395" cy="400110"/>
          </a:xfrm>
          <a:prstGeom prst="rect">
            <a:avLst/>
          </a:prstGeom>
          <a:noFill/>
        </p:spPr>
        <p:txBody>
          <a:bodyPr wrap="square" rtlCol="0">
            <a:spAutoFit/>
          </a:bodyPr>
          <a:lstStyle/>
          <a:p>
            <a:r>
              <a:rPr lang="zh-CN" altLang="en-US" sz="2000" b="1" dirty="0" smtClean="0">
                <a:solidFill>
                  <a:schemeClr val="bg1"/>
                </a:solidFill>
                <a:latin typeface="楷体_GB2312" pitchFamily="49" charset="-122"/>
                <a:ea typeface="楷体_GB2312" pitchFamily="49" charset="-122"/>
              </a:rPr>
              <a:t>拥有国寿康宁定期，让您家“安”业“定”有保障，迈向人生的康庄大道。</a:t>
            </a:r>
            <a:endParaRPr lang="zh-CN" altLang="en-US" sz="2000" b="1" dirty="0">
              <a:solidFill>
                <a:schemeClr val="bg1"/>
              </a:solidFill>
              <a:latin typeface="楷体_GB2312" pitchFamily="49" charset="-122"/>
              <a:ea typeface="楷体_GB2312" pitchFamily="49" charset="-122"/>
            </a:endParaRPr>
          </a:p>
        </p:txBody>
      </p:sp>
    </p:spTree>
    <p:extLst>
      <p:ext uri="{BB962C8B-B14F-4D97-AF65-F5344CB8AC3E}">
        <p14:creationId xmlns="" xmlns:p14="http://schemas.microsoft.com/office/powerpoint/2010/main" val="1587554519"/>
      </p:ext>
    </p:extLst>
  </p:cSld>
  <p:clrMapOvr>
    <a:masterClrMapping/>
  </p:clrMapOvr>
  <mc:AlternateContent xmlns:mc="http://schemas.openxmlformats.org/markup-compatibility/2006">
    <mc:Choice xmlns=""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b="1" dirty="0" smtClean="0"/>
              <a:t>课程说明</a:t>
            </a:r>
            <a:endParaRPr lang="zh-CN" altLang="en-US" b="1" dirty="0"/>
          </a:p>
        </p:txBody>
      </p:sp>
      <p:sp>
        <p:nvSpPr>
          <p:cNvPr id="3" name="内容占位符 2"/>
          <p:cNvSpPr>
            <a:spLocks noGrp="1"/>
          </p:cNvSpPr>
          <p:nvPr>
            <p:ph idx="1"/>
          </p:nvPr>
        </p:nvSpPr>
        <p:spPr/>
        <p:txBody>
          <a:bodyPr/>
          <a:lstStyle/>
          <a:p>
            <a:pPr>
              <a:lnSpc>
                <a:spcPct val="150000"/>
              </a:lnSpc>
            </a:pPr>
            <a:r>
              <a:rPr lang="zh-CN" altLang="en-US" dirty="0" smtClean="0"/>
              <a:t>授课对象：营销员</a:t>
            </a:r>
            <a:endParaRPr lang="en-US" altLang="zh-CN" dirty="0" smtClean="0"/>
          </a:p>
          <a:p>
            <a:pPr>
              <a:lnSpc>
                <a:spcPct val="150000"/>
              </a:lnSpc>
            </a:pPr>
            <a:r>
              <a:rPr lang="zh-CN" altLang="en-US" dirty="0" smtClean="0"/>
              <a:t>授课时间：</a:t>
            </a:r>
            <a:r>
              <a:rPr lang="en-US" altLang="zh-CN" dirty="0" smtClean="0"/>
              <a:t>60</a:t>
            </a:r>
            <a:r>
              <a:rPr lang="zh-CN" altLang="en-US" dirty="0" smtClean="0"/>
              <a:t>分钟</a:t>
            </a:r>
            <a:endParaRPr lang="en-US" altLang="zh-CN" dirty="0" smtClean="0"/>
          </a:p>
          <a:p>
            <a:pPr>
              <a:lnSpc>
                <a:spcPct val="150000"/>
              </a:lnSpc>
            </a:pPr>
            <a:r>
              <a:rPr lang="zh-CN" altLang="en-US" dirty="0" smtClean="0"/>
              <a:t>授课目的：</a:t>
            </a:r>
            <a:endParaRPr lang="en-US" altLang="zh-CN" dirty="0" smtClean="0"/>
          </a:p>
          <a:p>
            <a:pPr marL="0" indent="0">
              <a:lnSpc>
                <a:spcPct val="150000"/>
              </a:lnSpc>
              <a:buNone/>
            </a:pPr>
            <a:r>
              <a:rPr lang="zh-CN" altLang="en-US" dirty="0" smtClean="0"/>
              <a:t>         通过对新康宁定期产品的定位和剖析，明细目前行业发展形势，解读市场消费习惯，剖析产品卖点，激发营销员了解产品条款，销售新产品的信心。</a:t>
            </a:r>
            <a:endParaRPr lang="zh-CN" altLang="en-US" dirty="0"/>
          </a:p>
        </p:txBody>
      </p:sp>
    </p:spTree>
    <p:extLst>
      <p:ext uri="{BB962C8B-B14F-4D97-AF65-F5344CB8AC3E}">
        <p14:creationId xmlns="" xmlns:p14="http://schemas.microsoft.com/office/powerpoint/2010/main" val="2044229685"/>
      </p:ext>
    </p:extLst>
  </p:cSld>
  <p:clrMapOvr>
    <a:masterClrMapping/>
  </p:clrMapOvr>
  <mc:AlternateContent xmlns:mc="http://schemas.openxmlformats.org/markup-compatibility/2006">
    <mc:Choice xmlns=""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78302" y="802926"/>
            <a:ext cx="2209800" cy="885197"/>
          </a:xfrm>
        </p:spPr>
        <p:style>
          <a:lnRef idx="3">
            <a:schemeClr val="lt1"/>
          </a:lnRef>
          <a:fillRef idx="1">
            <a:schemeClr val="accent2"/>
          </a:fillRef>
          <a:effectRef idx="1">
            <a:schemeClr val="accent2"/>
          </a:effectRef>
          <a:fontRef idx="minor">
            <a:schemeClr val="lt1"/>
          </a:fontRef>
        </p:style>
        <p:txBody>
          <a:bodyPr>
            <a:noAutofit/>
          </a:bodyPr>
          <a:lstStyle/>
          <a:p>
            <a:pPr algn="ctr"/>
            <a:r>
              <a:rPr lang="zh-CN" altLang="en-US" sz="4400" dirty="0" smtClean="0">
                <a:latin typeface="方正综艺简体" panose="03000509000000000000" pitchFamily="65" charset="-122"/>
                <a:ea typeface="方正综艺简体" panose="03000509000000000000" pitchFamily="65" charset="-122"/>
              </a:rPr>
              <a:t>目录</a:t>
            </a:r>
            <a:endParaRPr lang="zh-CN" altLang="en-US" sz="4400" dirty="0">
              <a:latin typeface="方正综艺简体" panose="03000509000000000000" pitchFamily="65" charset="-122"/>
              <a:ea typeface="方正综艺简体" panose="03000509000000000000" pitchFamily="65" charset="-122"/>
            </a:endParaRPr>
          </a:p>
        </p:txBody>
      </p:sp>
      <p:sp>
        <p:nvSpPr>
          <p:cNvPr id="3" name="内容占位符 2"/>
          <p:cNvSpPr>
            <a:spLocks noGrp="1"/>
          </p:cNvSpPr>
          <p:nvPr>
            <p:ph idx="1"/>
          </p:nvPr>
        </p:nvSpPr>
        <p:spPr>
          <a:xfrm>
            <a:off x="3196628" y="1661618"/>
            <a:ext cx="8525022" cy="4576763"/>
          </a:xfrm>
        </p:spPr>
        <p:txBody>
          <a:bodyPr>
            <a:noAutofit/>
          </a:bodyPr>
          <a:lstStyle/>
          <a:p>
            <a:pPr marL="0" indent="0">
              <a:lnSpc>
                <a:spcPct val="100000"/>
              </a:lnSpc>
              <a:spcBef>
                <a:spcPts val="1800"/>
              </a:spcBef>
              <a:spcAft>
                <a:spcPts val="1800"/>
              </a:spcAft>
              <a:buNone/>
            </a:pPr>
            <a:r>
              <a:rPr lang="zh-CN" altLang="en-US" sz="4000" b="1" dirty="0" smtClean="0">
                <a:solidFill>
                  <a:srgbClr val="002060"/>
                </a:solidFill>
                <a:latin typeface="华文中宋" pitchFamily="2" charset="-122"/>
                <a:ea typeface="华文中宋" pitchFamily="2" charset="-122"/>
              </a:rPr>
              <a:t>一、全民重视        大势所趋</a:t>
            </a:r>
            <a:endParaRPr lang="en-US" altLang="zh-CN" sz="4000" b="1" dirty="0" smtClean="0">
              <a:solidFill>
                <a:srgbClr val="002060"/>
              </a:solidFill>
              <a:latin typeface="华文中宋" pitchFamily="2" charset="-122"/>
              <a:ea typeface="华文中宋" pitchFamily="2" charset="-122"/>
            </a:endParaRPr>
          </a:p>
          <a:p>
            <a:pPr marL="0" indent="0">
              <a:lnSpc>
                <a:spcPct val="100000"/>
              </a:lnSpc>
              <a:spcBef>
                <a:spcPts val="1800"/>
              </a:spcBef>
              <a:spcAft>
                <a:spcPts val="1800"/>
              </a:spcAft>
              <a:buNone/>
            </a:pPr>
            <a:r>
              <a:rPr lang="zh-CN" altLang="en-US" sz="4000" b="1" dirty="0" smtClean="0">
                <a:solidFill>
                  <a:srgbClr val="002060"/>
                </a:solidFill>
                <a:latin typeface="华文中宋" pitchFamily="2" charset="-122"/>
                <a:ea typeface="华文中宋" pitchFamily="2" charset="-122"/>
              </a:rPr>
              <a:t>二、生活环“惊”  触目惊心</a:t>
            </a:r>
            <a:endParaRPr lang="en-US" altLang="zh-CN" sz="4000" b="1" dirty="0" smtClean="0">
              <a:solidFill>
                <a:srgbClr val="002060"/>
              </a:solidFill>
              <a:latin typeface="华文中宋" pitchFamily="2" charset="-122"/>
              <a:ea typeface="华文中宋" pitchFamily="2" charset="-122"/>
            </a:endParaRPr>
          </a:p>
          <a:p>
            <a:pPr marL="0" indent="0">
              <a:lnSpc>
                <a:spcPct val="100000"/>
              </a:lnSpc>
              <a:spcBef>
                <a:spcPts val="1800"/>
              </a:spcBef>
              <a:spcAft>
                <a:spcPts val="1800"/>
              </a:spcAft>
              <a:buNone/>
            </a:pPr>
            <a:r>
              <a:rPr lang="zh-CN" altLang="en-US" sz="4000" b="1" dirty="0" smtClean="0">
                <a:solidFill>
                  <a:srgbClr val="002060"/>
                </a:solidFill>
                <a:latin typeface="华文中宋" pitchFamily="2" charset="-122"/>
                <a:ea typeface="华文中宋" pitchFamily="2" charset="-122"/>
              </a:rPr>
              <a:t>三、完善保障        人人需要</a:t>
            </a:r>
            <a:endParaRPr lang="en-US" altLang="zh-CN" sz="4000" b="1" dirty="0" smtClean="0">
              <a:solidFill>
                <a:srgbClr val="002060"/>
              </a:solidFill>
              <a:latin typeface="华文中宋" pitchFamily="2" charset="-122"/>
              <a:ea typeface="华文中宋" pitchFamily="2" charset="-122"/>
            </a:endParaRPr>
          </a:p>
          <a:p>
            <a:pPr marL="0" indent="0">
              <a:lnSpc>
                <a:spcPct val="100000"/>
              </a:lnSpc>
              <a:spcBef>
                <a:spcPts val="1800"/>
              </a:spcBef>
              <a:spcAft>
                <a:spcPts val="1800"/>
              </a:spcAft>
              <a:buNone/>
            </a:pPr>
            <a:r>
              <a:rPr lang="zh-CN" altLang="en-US" sz="4000" b="1" dirty="0" smtClean="0">
                <a:solidFill>
                  <a:srgbClr val="002060"/>
                </a:solidFill>
                <a:latin typeface="华文中宋" pitchFamily="2" charset="-122"/>
                <a:ea typeface="华文中宋" pitchFamily="2" charset="-122"/>
              </a:rPr>
              <a:t>四、重疾卡单        引领市场</a:t>
            </a:r>
            <a:endParaRPr lang="zh-CN" altLang="en-US" sz="4000" b="1" dirty="0">
              <a:solidFill>
                <a:srgbClr val="002060"/>
              </a:solidFill>
              <a:latin typeface="华文中宋" pitchFamily="2" charset="-122"/>
              <a:ea typeface="华文中宋" pitchFamily="2" charset="-122"/>
            </a:endParaRPr>
          </a:p>
        </p:txBody>
      </p:sp>
      <p:pic>
        <p:nvPicPr>
          <p:cNvPr id="4" name="图片 3"/>
          <p:cNvPicPr>
            <a:picLocks noChangeAspect="1"/>
          </p:cNvPicPr>
          <p:nvPr/>
        </p:nvPicPr>
        <p:blipFill rotWithShape="1">
          <a:blip r:embed="rId2" cstate="print">
            <a:extLst>
              <a:ext uri="{28A0092B-C50C-407E-A947-70E740481C1C}">
                <a14:useLocalDpi xmlns="" xmlns:a14="http://schemas.microsoft.com/office/drawing/2010/main" val="0"/>
              </a:ext>
            </a:extLst>
          </a:blip>
          <a:srcRect l="32197" b="20586"/>
          <a:stretch/>
        </p:blipFill>
        <p:spPr>
          <a:xfrm>
            <a:off x="2060154" y="1864220"/>
            <a:ext cx="1189483" cy="925468"/>
          </a:xfrm>
          <a:prstGeom prst="rect">
            <a:avLst/>
          </a:prstGeom>
          <a:ln>
            <a:noFill/>
          </a:ln>
          <a:effectLst>
            <a:softEdge rad="112500"/>
          </a:effectLst>
        </p:spPr>
      </p:pic>
      <p:cxnSp>
        <p:nvCxnSpPr>
          <p:cNvPr id="5" name="直接连接符 4"/>
          <p:cNvCxnSpPr/>
          <p:nvPr/>
        </p:nvCxnSpPr>
        <p:spPr>
          <a:xfrm flipV="1">
            <a:off x="3142976" y="2544417"/>
            <a:ext cx="6478102" cy="29248"/>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 xmlns:p14="http://schemas.microsoft.com/office/powerpoint/2010/main" val="3422687942"/>
      </p:ext>
    </p:extLst>
  </p:cSld>
  <p:clrMapOvr>
    <a:masterClrMapping/>
  </p:clrMapOvr>
  <mc:AlternateContent xmlns:mc="http://schemas.openxmlformats.org/markup-compatibility/2006">
    <mc:Choice xmlns=""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3" presetClass="path" presetSubtype="0" accel="50000" decel="50000" fill="hold" nodeType="clickEffect">
                                  <p:stCondLst>
                                    <p:cond delay="0"/>
                                  </p:stCondLst>
                                  <p:childTnLst>
                                    <p:animMotion origin="layout" path="M 1.66667E-6 -3.7037E-7 L 0.70417 -0.00347 " pathEditMode="relative" rAng="0" ptsTypes="AA">
                                      <p:cBhvr>
                                        <p:cTn id="6" dur="750" fill="hold"/>
                                        <p:tgtEl>
                                          <p:spTgt spid="4"/>
                                        </p:tgtEl>
                                        <p:attrNameLst>
                                          <p:attrName>ppt_x</p:attrName>
                                          <p:attrName>ppt_y</p:attrName>
                                        </p:attrNameLst>
                                      </p:cBhvr>
                                      <p:rCtr x="35208" y="-185"/>
                                    </p:animMotion>
                                  </p:childTnLst>
                                </p:cTn>
                              </p:par>
                              <p:par>
                                <p:cTn id="7" presetID="22" presetClass="entr" presetSubtype="8"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Effect transition="in" filter="wipe(left)">
                                      <p:cBhvr>
                                        <p:cTn id="9" dur="75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4160" y="2253965"/>
            <a:ext cx="11362433" cy="1220758"/>
          </a:xfrm>
          <a:prstGeom prst="rect">
            <a:avLst/>
          </a:prstGeom>
          <a:noFill/>
        </p:spPr>
        <p:style>
          <a:lnRef idx="0">
            <a:schemeClr val="accent5"/>
          </a:lnRef>
          <a:fillRef idx="3">
            <a:schemeClr val="accent5"/>
          </a:fillRef>
          <a:effectRef idx="3">
            <a:schemeClr val="accent5"/>
          </a:effectRef>
          <a:fontRef idx="minor">
            <a:schemeClr val="lt1"/>
          </a:fontRef>
        </p:style>
        <p:txBody>
          <a:bodyPr anchor="ctr"/>
          <a:lstStyle>
            <a:defPPr>
              <a:defRPr lang="zh-CN"/>
            </a:defPPr>
            <a:lvl1pPr algn="ctr">
              <a:defRPr sz="5400">
                <a:ln w="0"/>
                <a:solidFill>
                  <a:srgbClr val="FF0000"/>
                </a:solidFill>
                <a:effectLst>
                  <a:outerShdw blurRad="38100" dist="25400" dir="5400000" algn="ctr" rotWithShape="0">
                    <a:srgbClr val="6E747A">
                      <a:alpha val="43000"/>
                    </a:srgbClr>
                  </a:outerShdw>
                </a:effectLst>
                <a:latin typeface="方正超粗黑简体" pitchFamily="65" charset="-122"/>
                <a:ea typeface="方正超粗黑简体" pitchFamily="65" charset="-122"/>
                <a:cs typeface="Arial Unicode MS" pitchFamily="34" charset="-122"/>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zh-CN" altLang="en-US" sz="4800" dirty="0" smtClean="0">
                <a:effectLst/>
              </a:rPr>
              <a:t>保监会“保险</a:t>
            </a:r>
            <a:r>
              <a:rPr lang="zh-CN" altLang="en-US" sz="4800" dirty="0">
                <a:effectLst/>
              </a:rPr>
              <a:t>让生活更</a:t>
            </a:r>
            <a:r>
              <a:rPr lang="zh-CN" altLang="en-US" sz="4800" dirty="0" smtClean="0">
                <a:effectLst/>
              </a:rPr>
              <a:t>美好”广告</a:t>
            </a:r>
            <a:r>
              <a:rPr lang="zh-CN" altLang="en-US" sz="4800" dirty="0">
                <a:effectLst/>
              </a:rPr>
              <a:t>进央视</a:t>
            </a:r>
          </a:p>
        </p:txBody>
      </p:sp>
      <p:pic>
        <p:nvPicPr>
          <p:cNvPr id="3" name="图片 2"/>
          <p:cNvPicPr>
            <a:picLocks noChangeAspect="1"/>
          </p:cNvPicPr>
          <p:nvPr/>
        </p:nvPicPr>
        <p:blipFill>
          <a:blip r:embed="rId2" cstate="print">
            <a:extLst>
              <a:ext uri="{28A0092B-C50C-407E-A947-70E740481C1C}">
                <a14:useLocalDpi xmlns="" xmlns:a14="http://schemas.microsoft.com/office/drawing/2010/main" val="0"/>
              </a:ext>
            </a:extLst>
          </a:blip>
          <a:stretch>
            <a:fillRect/>
          </a:stretch>
        </p:blipFill>
        <p:spPr>
          <a:xfrm>
            <a:off x="834256" y="3597242"/>
            <a:ext cx="5037641" cy="2833673"/>
          </a:xfrm>
          <a:prstGeom prst="rect">
            <a:avLst/>
          </a:prstGeom>
        </p:spPr>
      </p:pic>
      <p:pic>
        <p:nvPicPr>
          <p:cNvPr id="4" name="图片 3"/>
          <p:cNvPicPr>
            <a:picLocks noChangeAspect="1"/>
          </p:cNvPicPr>
          <p:nvPr/>
        </p:nvPicPr>
        <p:blipFill>
          <a:blip r:embed="rId3" cstate="print"/>
          <a:stretch>
            <a:fillRect/>
          </a:stretch>
        </p:blipFill>
        <p:spPr>
          <a:xfrm>
            <a:off x="6105377" y="3597242"/>
            <a:ext cx="5031838" cy="2833673"/>
          </a:xfrm>
          <a:prstGeom prst="rect">
            <a:avLst/>
          </a:prstGeom>
        </p:spPr>
      </p:pic>
      <p:sp>
        <p:nvSpPr>
          <p:cNvPr id="5" name="文本框 4"/>
          <p:cNvSpPr txBox="1"/>
          <p:nvPr/>
        </p:nvSpPr>
        <p:spPr>
          <a:xfrm>
            <a:off x="424160" y="1730745"/>
            <a:ext cx="3852337" cy="523220"/>
          </a:xfrm>
          <a:prstGeom prst="rect">
            <a:avLst/>
          </a:prstGeom>
          <a:ln/>
        </p:spPr>
        <p:style>
          <a:lnRef idx="3">
            <a:schemeClr val="lt1"/>
          </a:lnRef>
          <a:fillRef idx="1">
            <a:schemeClr val="accent4"/>
          </a:fillRef>
          <a:effectRef idx="1">
            <a:schemeClr val="accent4"/>
          </a:effectRef>
          <a:fontRef idx="minor">
            <a:schemeClr val="lt1"/>
          </a:fontRef>
        </p:style>
        <p:txBody>
          <a:bodyPr wrap="none" lIns="91440" tIns="45720" rIns="91440" bIns="45720">
            <a:spAutoFit/>
          </a:bodyPr>
          <a:lstStyle>
            <a:defPPr>
              <a:defRPr lang="zh-CN"/>
            </a:defPPr>
            <a:lvl1pPr algn="ctr">
              <a:defRPr sz="6000">
                <a:ln w="0"/>
                <a:solidFill>
                  <a:srgbClr val="FF0000"/>
                </a:solidFill>
                <a:effectLst>
                  <a:reflection blurRad="6350" stA="53000" endA="300" endPos="35500" dir="5400000" sy="-90000" algn="bl" rotWithShape="0"/>
                </a:effectLst>
                <a:latin typeface="方正综艺简体" panose="03000509000000000000" pitchFamily="65" charset="-122"/>
                <a:ea typeface="方正综艺简体" panose="03000509000000000000" pitchFamily="65" charset="-122"/>
              </a:defRPr>
            </a:lvl1pPr>
          </a:lstStyle>
          <a:p>
            <a:r>
              <a:rPr lang="en-US" altLang="zh-CN" sz="2800" dirty="0"/>
              <a:t>2013</a:t>
            </a:r>
            <a:r>
              <a:rPr lang="zh-CN" altLang="en-US" sz="2800" dirty="0"/>
              <a:t>年保险业三件大事</a:t>
            </a:r>
          </a:p>
        </p:txBody>
      </p:sp>
      <p:sp>
        <p:nvSpPr>
          <p:cNvPr id="6" name="矩形 5"/>
          <p:cNvSpPr/>
          <p:nvPr/>
        </p:nvSpPr>
        <p:spPr>
          <a:xfrm>
            <a:off x="2202557" y="761249"/>
            <a:ext cx="7903126" cy="707886"/>
          </a:xfrm>
          <a:prstGeom prst="rect">
            <a:avLst/>
          </a:prstGeom>
        </p:spPr>
        <p:txBody>
          <a:bodyPr wrap="none">
            <a:spAutoFit/>
          </a:bodyPr>
          <a:lstStyle/>
          <a:p>
            <a:pPr algn="ctr"/>
            <a:r>
              <a:rPr lang="zh-CN" altLang="en-US" sz="4000" b="1" dirty="0" smtClean="0">
                <a:latin typeface="方正大标宋简体" panose="03000509000000000000" pitchFamily="65" charset="-122"/>
                <a:ea typeface="方正大标宋简体" panose="03000509000000000000" pitchFamily="65" charset="-122"/>
              </a:rPr>
              <a:t>保险行业迎来新一轮黄金期发展期</a:t>
            </a:r>
            <a:endParaRPr lang="zh-CN" altLang="en-US" sz="4000" b="1" dirty="0">
              <a:latin typeface="方正大标宋简体" panose="03000509000000000000" pitchFamily="65" charset="-122"/>
              <a:ea typeface="方正大标宋简体" panose="03000509000000000000" pitchFamily="65" charset="-122"/>
            </a:endParaRPr>
          </a:p>
        </p:txBody>
      </p:sp>
    </p:spTree>
    <p:extLst>
      <p:ext uri="{BB962C8B-B14F-4D97-AF65-F5344CB8AC3E}">
        <p14:creationId xmlns="" xmlns:p14="http://schemas.microsoft.com/office/powerpoint/2010/main" val="2724332860"/>
      </p:ext>
    </p:extLst>
  </p:cSld>
  <p:clrMapOvr>
    <a:masterClrMapping/>
  </p:clrMapOvr>
  <mc:AlternateContent xmlns:mc="http://schemas.openxmlformats.org/markup-compatibility/2006">
    <mc:Choice xmlns=""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364195" y="3407608"/>
            <a:ext cx="11461355" cy="3091666"/>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6" name="圆角矩形 5"/>
          <p:cNvSpPr/>
          <p:nvPr/>
        </p:nvSpPr>
        <p:spPr>
          <a:xfrm>
            <a:off x="364195" y="2428571"/>
            <a:ext cx="12024562" cy="804430"/>
          </a:xfrm>
          <a:prstGeom prst="roundRect">
            <a:avLst/>
          </a:prstGeom>
          <a:noFill/>
        </p:spPr>
        <p:style>
          <a:lnRef idx="0">
            <a:schemeClr val="accent5"/>
          </a:lnRef>
          <a:fillRef idx="3">
            <a:schemeClr val="accent5"/>
          </a:fillRef>
          <a:effectRef idx="3">
            <a:schemeClr val="accent5"/>
          </a:effectRef>
          <a:fontRef idx="minor">
            <a:schemeClr val="lt1"/>
          </a:fontRef>
        </p:style>
        <p:txBody>
          <a:bodyPr anchor="ctr"/>
          <a:lstStyle/>
          <a:p>
            <a:pPr algn="ctr">
              <a:defRPr/>
            </a:pPr>
            <a:r>
              <a:rPr lang="en-US" altLang="zh-CN" sz="4400" dirty="0">
                <a:ln w="0"/>
                <a:solidFill>
                  <a:srgbClr val="FF0000"/>
                </a:solidFill>
                <a:effectLst>
                  <a:outerShdw blurRad="38100" dist="25400" dir="5400000" algn="ctr" rotWithShape="0">
                    <a:srgbClr val="6E747A">
                      <a:alpha val="43000"/>
                    </a:srgbClr>
                  </a:outerShdw>
                </a:effectLst>
                <a:latin typeface="方正超粗黑简体" pitchFamily="65" charset="-122"/>
                <a:ea typeface="方正超粗黑简体" pitchFamily="65" charset="-122"/>
                <a:cs typeface="Arial Unicode MS" pitchFamily="34" charset="-122"/>
              </a:rPr>
              <a:t>《</a:t>
            </a:r>
            <a:r>
              <a:rPr lang="zh-CN" altLang="en-US" sz="4400" dirty="0">
                <a:ln w="0"/>
                <a:solidFill>
                  <a:srgbClr val="FF0000"/>
                </a:solidFill>
                <a:effectLst>
                  <a:outerShdw blurRad="38100" dist="25400" dir="5400000" algn="ctr" rotWithShape="0">
                    <a:srgbClr val="6E747A">
                      <a:alpha val="43000"/>
                    </a:srgbClr>
                  </a:outerShdw>
                </a:effectLst>
                <a:latin typeface="方正超粗黑简体" pitchFamily="65" charset="-122"/>
                <a:ea typeface="方正超粗黑简体" pitchFamily="65" charset="-122"/>
                <a:cs typeface="Arial Unicode MS" pitchFamily="34" charset="-122"/>
              </a:rPr>
              <a:t>保险伴我一生</a:t>
            </a:r>
            <a:r>
              <a:rPr lang="en-US" altLang="zh-CN" sz="4400" dirty="0">
                <a:ln w="0"/>
                <a:solidFill>
                  <a:srgbClr val="FF0000"/>
                </a:solidFill>
                <a:effectLst>
                  <a:outerShdw blurRad="38100" dist="25400" dir="5400000" algn="ctr" rotWithShape="0">
                    <a:srgbClr val="6E747A">
                      <a:alpha val="43000"/>
                    </a:srgbClr>
                  </a:outerShdw>
                </a:effectLst>
                <a:latin typeface="方正超粗黑简体" pitchFamily="65" charset="-122"/>
                <a:ea typeface="方正超粗黑简体" pitchFamily="65" charset="-122"/>
                <a:cs typeface="Arial Unicode MS" pitchFamily="34" charset="-122"/>
              </a:rPr>
              <a:t>》</a:t>
            </a:r>
            <a:r>
              <a:rPr lang="zh-CN" altLang="en-US" sz="4400" dirty="0">
                <a:ln w="0"/>
                <a:solidFill>
                  <a:srgbClr val="FF0000"/>
                </a:solidFill>
                <a:effectLst>
                  <a:outerShdw blurRad="38100" dist="25400" dir="5400000" algn="ctr" rotWithShape="0">
                    <a:srgbClr val="6E747A">
                      <a:alpha val="43000"/>
                    </a:srgbClr>
                  </a:outerShdw>
                </a:effectLst>
                <a:latin typeface="方正超粗黑简体" pitchFamily="65" charset="-122"/>
                <a:ea typeface="方正超粗黑简体" pitchFamily="65" charset="-122"/>
                <a:cs typeface="Arial Unicode MS" pitchFamily="34" charset="-122"/>
              </a:rPr>
              <a:t>写进中学教科书</a:t>
            </a:r>
          </a:p>
        </p:txBody>
      </p:sp>
      <p:sp>
        <p:nvSpPr>
          <p:cNvPr id="5" name="文本框 4"/>
          <p:cNvSpPr txBox="1"/>
          <p:nvPr/>
        </p:nvSpPr>
        <p:spPr>
          <a:xfrm>
            <a:off x="424160" y="1730745"/>
            <a:ext cx="3852337" cy="523220"/>
          </a:xfrm>
          <a:prstGeom prst="rect">
            <a:avLst/>
          </a:prstGeom>
          <a:ln/>
        </p:spPr>
        <p:style>
          <a:lnRef idx="3">
            <a:schemeClr val="lt1"/>
          </a:lnRef>
          <a:fillRef idx="1">
            <a:schemeClr val="accent4"/>
          </a:fillRef>
          <a:effectRef idx="1">
            <a:schemeClr val="accent4"/>
          </a:effectRef>
          <a:fontRef idx="minor">
            <a:schemeClr val="lt1"/>
          </a:fontRef>
        </p:style>
        <p:txBody>
          <a:bodyPr wrap="none" lIns="91440" tIns="45720" rIns="91440" bIns="45720">
            <a:spAutoFit/>
          </a:bodyPr>
          <a:lstStyle>
            <a:defPPr>
              <a:defRPr lang="zh-CN"/>
            </a:defPPr>
            <a:lvl1pPr algn="ctr">
              <a:defRPr sz="6000">
                <a:ln w="0"/>
                <a:solidFill>
                  <a:srgbClr val="FF0000"/>
                </a:solidFill>
                <a:effectLst>
                  <a:reflection blurRad="6350" stA="53000" endA="300" endPos="35500" dir="5400000" sy="-90000" algn="bl" rotWithShape="0"/>
                </a:effectLst>
                <a:latin typeface="方正综艺简体" panose="03000509000000000000" pitchFamily="65" charset="-122"/>
                <a:ea typeface="方正综艺简体" panose="03000509000000000000" pitchFamily="65" charset="-122"/>
              </a:defRPr>
            </a:lvl1pPr>
          </a:lstStyle>
          <a:p>
            <a:r>
              <a:rPr lang="en-US" altLang="zh-CN" sz="2800" dirty="0"/>
              <a:t>2013</a:t>
            </a:r>
            <a:r>
              <a:rPr lang="zh-CN" altLang="en-US" sz="2800" dirty="0"/>
              <a:t>年保险业三件大事</a:t>
            </a:r>
          </a:p>
        </p:txBody>
      </p:sp>
      <p:sp>
        <p:nvSpPr>
          <p:cNvPr id="7" name="矩形 6"/>
          <p:cNvSpPr/>
          <p:nvPr/>
        </p:nvSpPr>
        <p:spPr>
          <a:xfrm>
            <a:off x="2202557" y="761249"/>
            <a:ext cx="7903126" cy="707886"/>
          </a:xfrm>
          <a:prstGeom prst="rect">
            <a:avLst/>
          </a:prstGeom>
        </p:spPr>
        <p:txBody>
          <a:bodyPr wrap="none">
            <a:spAutoFit/>
          </a:bodyPr>
          <a:lstStyle/>
          <a:p>
            <a:pPr algn="ctr"/>
            <a:r>
              <a:rPr lang="zh-CN" altLang="en-US" sz="4000" b="1" dirty="0" smtClean="0">
                <a:latin typeface="方正大标宋简体" panose="03000509000000000000" pitchFamily="65" charset="-122"/>
                <a:ea typeface="方正大标宋简体" panose="03000509000000000000" pitchFamily="65" charset="-122"/>
              </a:rPr>
              <a:t>保险行业迎来新一轮黄金期发展期</a:t>
            </a:r>
            <a:endParaRPr lang="zh-CN" altLang="en-US" sz="4000" b="1" dirty="0">
              <a:latin typeface="方正大标宋简体" panose="03000509000000000000" pitchFamily="65" charset="-122"/>
              <a:ea typeface="方正大标宋简体" panose="03000509000000000000" pitchFamily="65" charset="-122"/>
            </a:endParaRPr>
          </a:p>
        </p:txBody>
      </p:sp>
    </p:spTree>
    <p:extLst>
      <p:ext uri="{BB962C8B-B14F-4D97-AF65-F5344CB8AC3E}">
        <p14:creationId xmlns="" xmlns:p14="http://schemas.microsoft.com/office/powerpoint/2010/main" val="3675031753"/>
      </p:ext>
    </p:extLst>
  </p:cSld>
  <p:clrMapOvr>
    <a:masterClrMapping/>
  </p:clrMapOvr>
  <mc:AlternateContent xmlns:mc="http://schemas.openxmlformats.org/markup-compatibility/2006">
    <mc:Choice xmlns=""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7714445" y="3434503"/>
            <a:ext cx="4062334" cy="2862322"/>
          </a:xfrm>
          <a:prstGeom prst="rect">
            <a:avLst/>
          </a:prstGeom>
          <a:solidFill>
            <a:srgbClr val="C00000"/>
          </a:solidFill>
        </p:spPr>
        <p:style>
          <a:lnRef idx="0">
            <a:schemeClr val="accent2"/>
          </a:lnRef>
          <a:fillRef idx="3">
            <a:schemeClr val="accent2"/>
          </a:fillRef>
          <a:effectRef idx="3">
            <a:schemeClr val="accent2"/>
          </a:effectRef>
          <a:fontRef idx="minor">
            <a:schemeClr val="lt1"/>
          </a:fontRef>
        </p:style>
        <p:txBody>
          <a:bodyPr wrap="square">
            <a:spAutoFit/>
          </a:bodyPr>
          <a:lstStyle/>
          <a:p>
            <a:pPr>
              <a:lnSpc>
                <a:spcPct val="150000"/>
              </a:lnSpc>
              <a:defRPr/>
            </a:pPr>
            <a:r>
              <a:rPr lang="zh-CN" altLang="en-US" sz="2000" b="1" dirty="0">
                <a:solidFill>
                  <a:srgbClr val="FFFF00"/>
                </a:solidFill>
              </a:rPr>
              <a:t>保监会鼓励各保险机构提供咨询服务</a:t>
            </a:r>
            <a:r>
              <a:rPr lang="zh-CN" altLang="en-US" sz="2000" b="1" dirty="0">
                <a:solidFill>
                  <a:prstClr val="white"/>
                </a:solidFill>
              </a:rPr>
              <a:t>、接受投诉建议、开展公益活动，展示保险行业履行社会责任、服务民生的良好形象。通过全国保险公众宣传日活动，大力普及保险知识，深入介绍保险功能作用。</a:t>
            </a:r>
          </a:p>
        </p:txBody>
      </p:sp>
      <p:sp>
        <p:nvSpPr>
          <p:cNvPr id="2" name="圆角矩形 1"/>
          <p:cNvSpPr/>
          <p:nvPr/>
        </p:nvSpPr>
        <p:spPr>
          <a:xfrm>
            <a:off x="282773" y="2365047"/>
            <a:ext cx="12024562" cy="849427"/>
          </a:xfrm>
          <a:prstGeom prst="roundRect">
            <a:avLst/>
          </a:prstGeom>
          <a:noFill/>
        </p:spPr>
        <p:style>
          <a:lnRef idx="0">
            <a:schemeClr val="accent5"/>
          </a:lnRef>
          <a:fillRef idx="3">
            <a:schemeClr val="accent5"/>
          </a:fillRef>
          <a:effectRef idx="3">
            <a:schemeClr val="accent5"/>
          </a:effectRef>
          <a:fontRef idx="minor">
            <a:schemeClr val="lt1"/>
          </a:fontRef>
        </p:style>
        <p:txBody>
          <a:bodyPr anchor="ctr"/>
          <a:lstStyle/>
          <a:p>
            <a:pPr algn="ctr"/>
            <a:r>
              <a:rPr lang="zh-CN" altLang="en-US" sz="4000" dirty="0">
                <a:ln w="0"/>
                <a:solidFill>
                  <a:srgbClr val="FF0000"/>
                </a:solidFill>
                <a:effectLst>
                  <a:outerShdw blurRad="38100" dist="25400" dir="5400000" algn="ctr" rotWithShape="0">
                    <a:srgbClr val="6E747A">
                      <a:alpha val="43000"/>
                    </a:srgbClr>
                  </a:outerShdw>
                </a:effectLst>
                <a:latin typeface="方正超粗黑简体" pitchFamily="65" charset="-122"/>
                <a:ea typeface="方正超粗黑简体" pitchFamily="65" charset="-122"/>
                <a:cs typeface="Arial Unicode MS" pitchFamily="34" charset="-122"/>
              </a:rPr>
              <a:t>保监会将每年的</a:t>
            </a:r>
            <a:r>
              <a:rPr lang="en-US" altLang="zh-CN" sz="4000" dirty="0">
                <a:ln w="0"/>
                <a:solidFill>
                  <a:srgbClr val="FF0000"/>
                </a:solidFill>
                <a:effectLst>
                  <a:outerShdw blurRad="38100" dist="25400" dir="5400000" algn="ctr" rotWithShape="0">
                    <a:srgbClr val="6E747A">
                      <a:alpha val="43000"/>
                    </a:srgbClr>
                  </a:outerShdw>
                </a:effectLst>
                <a:latin typeface="方正超粗黑简体" pitchFamily="65" charset="-122"/>
                <a:ea typeface="方正超粗黑简体" pitchFamily="65" charset="-122"/>
                <a:cs typeface="Arial Unicode MS" pitchFamily="34" charset="-122"/>
              </a:rPr>
              <a:t>7</a:t>
            </a:r>
            <a:r>
              <a:rPr lang="zh-CN" altLang="en-US" sz="4000" dirty="0">
                <a:ln w="0"/>
                <a:solidFill>
                  <a:srgbClr val="FF0000"/>
                </a:solidFill>
                <a:effectLst>
                  <a:outerShdw blurRad="38100" dist="25400" dir="5400000" algn="ctr" rotWithShape="0">
                    <a:srgbClr val="6E747A">
                      <a:alpha val="43000"/>
                    </a:srgbClr>
                  </a:outerShdw>
                </a:effectLst>
                <a:latin typeface="方正超粗黑简体" pitchFamily="65" charset="-122"/>
                <a:ea typeface="方正超粗黑简体" pitchFamily="65" charset="-122"/>
                <a:cs typeface="Arial Unicode MS" pitchFamily="34" charset="-122"/>
              </a:rPr>
              <a:t>月</a:t>
            </a:r>
            <a:r>
              <a:rPr lang="en-US" altLang="zh-CN" sz="4000" dirty="0">
                <a:ln w="0"/>
                <a:solidFill>
                  <a:srgbClr val="FF0000"/>
                </a:solidFill>
                <a:effectLst>
                  <a:outerShdw blurRad="38100" dist="25400" dir="5400000" algn="ctr" rotWithShape="0">
                    <a:srgbClr val="6E747A">
                      <a:alpha val="43000"/>
                    </a:srgbClr>
                  </a:outerShdw>
                </a:effectLst>
                <a:latin typeface="方正超粗黑简体" pitchFamily="65" charset="-122"/>
                <a:ea typeface="方正超粗黑简体" pitchFamily="65" charset="-122"/>
                <a:cs typeface="Arial Unicode MS" pitchFamily="34" charset="-122"/>
              </a:rPr>
              <a:t>8</a:t>
            </a:r>
            <a:r>
              <a:rPr lang="zh-CN" altLang="en-US" sz="4000" dirty="0">
                <a:ln w="0"/>
                <a:solidFill>
                  <a:srgbClr val="FF0000"/>
                </a:solidFill>
                <a:effectLst>
                  <a:outerShdw blurRad="38100" dist="25400" dir="5400000" algn="ctr" rotWithShape="0">
                    <a:srgbClr val="6E747A">
                      <a:alpha val="43000"/>
                    </a:srgbClr>
                  </a:outerShdw>
                </a:effectLst>
                <a:latin typeface="方正超粗黑简体" pitchFamily="65" charset="-122"/>
                <a:ea typeface="方正超粗黑简体" pitchFamily="65" charset="-122"/>
                <a:cs typeface="Arial Unicode MS" pitchFamily="34" charset="-122"/>
              </a:rPr>
              <a:t>日定为“全国保险公众宣传日”</a:t>
            </a:r>
          </a:p>
        </p:txBody>
      </p:sp>
      <p:pic>
        <p:nvPicPr>
          <p:cNvPr id="3" name="图片 2"/>
          <p:cNvPicPr>
            <a:picLocks noChangeAspect="1"/>
          </p:cNvPicPr>
          <p:nvPr/>
        </p:nvPicPr>
        <p:blipFill>
          <a:blip r:embed="rId2" cstate="print"/>
          <a:stretch>
            <a:fillRect/>
          </a:stretch>
        </p:blipFill>
        <p:spPr>
          <a:xfrm>
            <a:off x="1532855" y="3325557"/>
            <a:ext cx="5768891" cy="2971268"/>
          </a:xfrm>
          <a:prstGeom prst="rect">
            <a:avLst/>
          </a:prstGeom>
        </p:spPr>
      </p:pic>
      <p:sp>
        <p:nvSpPr>
          <p:cNvPr id="6" name="文本框 5"/>
          <p:cNvSpPr txBox="1"/>
          <p:nvPr/>
        </p:nvSpPr>
        <p:spPr>
          <a:xfrm>
            <a:off x="424160" y="1730745"/>
            <a:ext cx="3852337" cy="523220"/>
          </a:xfrm>
          <a:prstGeom prst="rect">
            <a:avLst/>
          </a:prstGeom>
          <a:ln/>
        </p:spPr>
        <p:style>
          <a:lnRef idx="3">
            <a:schemeClr val="lt1"/>
          </a:lnRef>
          <a:fillRef idx="1">
            <a:schemeClr val="accent4"/>
          </a:fillRef>
          <a:effectRef idx="1">
            <a:schemeClr val="accent4"/>
          </a:effectRef>
          <a:fontRef idx="minor">
            <a:schemeClr val="lt1"/>
          </a:fontRef>
        </p:style>
        <p:txBody>
          <a:bodyPr wrap="none" lIns="91440" tIns="45720" rIns="91440" bIns="45720">
            <a:spAutoFit/>
          </a:bodyPr>
          <a:lstStyle>
            <a:defPPr>
              <a:defRPr lang="zh-CN"/>
            </a:defPPr>
            <a:lvl1pPr algn="ctr">
              <a:defRPr sz="6000">
                <a:ln w="0"/>
                <a:solidFill>
                  <a:srgbClr val="FF0000"/>
                </a:solidFill>
                <a:effectLst>
                  <a:reflection blurRad="6350" stA="53000" endA="300" endPos="35500" dir="5400000" sy="-90000" algn="bl" rotWithShape="0"/>
                </a:effectLst>
                <a:latin typeface="方正综艺简体" panose="03000509000000000000" pitchFamily="65" charset="-122"/>
                <a:ea typeface="方正综艺简体" panose="03000509000000000000" pitchFamily="65" charset="-122"/>
              </a:defRPr>
            </a:lvl1pPr>
          </a:lstStyle>
          <a:p>
            <a:r>
              <a:rPr lang="en-US" altLang="zh-CN" sz="2800" dirty="0"/>
              <a:t>2013</a:t>
            </a:r>
            <a:r>
              <a:rPr lang="zh-CN" altLang="en-US" sz="2800" dirty="0"/>
              <a:t>年保险业三件大事</a:t>
            </a:r>
          </a:p>
        </p:txBody>
      </p:sp>
      <p:sp>
        <p:nvSpPr>
          <p:cNvPr id="7" name="矩形 6"/>
          <p:cNvSpPr/>
          <p:nvPr/>
        </p:nvSpPr>
        <p:spPr>
          <a:xfrm>
            <a:off x="2202557" y="761249"/>
            <a:ext cx="7903126" cy="707886"/>
          </a:xfrm>
          <a:prstGeom prst="rect">
            <a:avLst/>
          </a:prstGeom>
        </p:spPr>
        <p:txBody>
          <a:bodyPr wrap="none">
            <a:spAutoFit/>
          </a:bodyPr>
          <a:lstStyle/>
          <a:p>
            <a:pPr algn="ctr"/>
            <a:r>
              <a:rPr lang="zh-CN" altLang="en-US" sz="4000" b="1" dirty="0" smtClean="0">
                <a:latin typeface="方正大标宋简体" panose="03000509000000000000" pitchFamily="65" charset="-122"/>
                <a:ea typeface="方正大标宋简体" panose="03000509000000000000" pitchFamily="65" charset="-122"/>
              </a:rPr>
              <a:t>保险行业迎来新一轮黄金期发展期</a:t>
            </a:r>
            <a:endParaRPr lang="zh-CN" altLang="en-US" sz="4000" b="1" dirty="0">
              <a:latin typeface="方正大标宋简体" panose="03000509000000000000" pitchFamily="65" charset="-122"/>
              <a:ea typeface="方正大标宋简体" panose="03000509000000000000" pitchFamily="65" charset="-122"/>
            </a:endParaRPr>
          </a:p>
        </p:txBody>
      </p:sp>
    </p:spTree>
    <p:extLst>
      <p:ext uri="{BB962C8B-B14F-4D97-AF65-F5344CB8AC3E}">
        <p14:creationId xmlns="" xmlns:p14="http://schemas.microsoft.com/office/powerpoint/2010/main" val="1109116533"/>
      </p:ext>
    </p:extLst>
  </p:cSld>
  <p:clrMapOvr>
    <a:masterClrMapping/>
  </p:clrMapOvr>
  <mc:AlternateContent xmlns:mc="http://schemas.openxmlformats.org/markup-compatibility/2006">
    <mc:Choice xmlns=""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2" cstate="print"/>
          <a:stretch>
            <a:fillRect/>
          </a:stretch>
        </p:blipFill>
        <p:spPr>
          <a:xfrm>
            <a:off x="3350310" y="1354114"/>
            <a:ext cx="8471649" cy="1567848"/>
          </a:xfrm>
          <a:prstGeom prst="rect">
            <a:avLst/>
          </a:prstGeom>
        </p:spPr>
      </p:pic>
      <p:pic>
        <p:nvPicPr>
          <p:cNvPr id="4" name="图片 3"/>
          <p:cNvPicPr>
            <a:picLocks noChangeAspect="1"/>
          </p:cNvPicPr>
          <p:nvPr/>
        </p:nvPicPr>
        <p:blipFill>
          <a:blip r:embed="rId3" cstate="print"/>
          <a:stretch>
            <a:fillRect/>
          </a:stretch>
        </p:blipFill>
        <p:spPr>
          <a:xfrm>
            <a:off x="214731" y="867505"/>
            <a:ext cx="2951840" cy="1387365"/>
          </a:xfrm>
          <a:prstGeom prst="rect">
            <a:avLst/>
          </a:prstGeom>
        </p:spPr>
      </p:pic>
      <p:sp>
        <p:nvSpPr>
          <p:cNvPr id="7" name="文本框 6"/>
          <p:cNvSpPr txBox="1"/>
          <p:nvPr/>
        </p:nvSpPr>
        <p:spPr>
          <a:xfrm>
            <a:off x="3396241" y="648535"/>
            <a:ext cx="8562198" cy="646331"/>
          </a:xfrm>
          <a:prstGeom prst="rect">
            <a:avLst/>
          </a:prstGeom>
          <a:noFill/>
        </p:spPr>
        <p:txBody>
          <a:bodyPr wrap="square" rtlCol="0">
            <a:spAutoFit/>
          </a:bodyPr>
          <a:lstStyle/>
          <a:p>
            <a:r>
              <a:rPr lang="en-US" altLang="zh-CN" sz="3600" dirty="0">
                <a:solidFill>
                  <a:prstClr val="black"/>
                </a:solidFill>
                <a:latin typeface="方正大标宋简体" panose="03000509000000000000" pitchFamily="65" charset="-122"/>
                <a:ea typeface="方正大标宋简体" panose="03000509000000000000" pitchFamily="65" charset="-122"/>
              </a:rPr>
              <a:t>《</a:t>
            </a:r>
            <a:r>
              <a:rPr lang="zh-CN" altLang="en-US" sz="3600" dirty="0">
                <a:solidFill>
                  <a:prstClr val="black"/>
                </a:solidFill>
                <a:latin typeface="方正大标宋简体" panose="03000509000000000000" pitchFamily="65" charset="-122"/>
                <a:ea typeface="方正大标宋简体" panose="03000509000000000000" pitchFamily="65" charset="-122"/>
              </a:rPr>
              <a:t>提高保险业服务经济社会发展的能力</a:t>
            </a:r>
            <a:r>
              <a:rPr lang="en-US" altLang="zh-CN" sz="3600" dirty="0">
                <a:solidFill>
                  <a:prstClr val="black"/>
                </a:solidFill>
                <a:latin typeface="方正大标宋简体" panose="03000509000000000000" pitchFamily="65" charset="-122"/>
                <a:ea typeface="方正大标宋简体" panose="03000509000000000000" pitchFamily="65" charset="-122"/>
              </a:rPr>
              <a:t>》</a:t>
            </a:r>
            <a:endParaRPr lang="zh-CN" altLang="en-US" sz="3600" dirty="0">
              <a:solidFill>
                <a:prstClr val="black"/>
              </a:solidFill>
              <a:latin typeface="方正大标宋简体" panose="03000509000000000000" pitchFamily="65" charset="-122"/>
              <a:ea typeface="方正大标宋简体" panose="03000509000000000000" pitchFamily="65" charset="-122"/>
            </a:endParaRPr>
          </a:p>
        </p:txBody>
      </p:sp>
      <p:pic>
        <p:nvPicPr>
          <p:cNvPr id="8" name="图片 7"/>
          <p:cNvPicPr>
            <a:picLocks noChangeAspect="1"/>
          </p:cNvPicPr>
          <p:nvPr/>
        </p:nvPicPr>
        <p:blipFill>
          <a:blip r:embed="rId4" cstate="print">
            <a:extLst>
              <a:ext uri="{28A0092B-C50C-407E-A947-70E740481C1C}">
                <a14:useLocalDpi xmlns="" xmlns:a14="http://schemas.microsoft.com/office/drawing/2010/main" val="0"/>
              </a:ext>
            </a:extLst>
          </a:blip>
          <a:stretch>
            <a:fillRect/>
          </a:stretch>
        </p:blipFill>
        <p:spPr>
          <a:xfrm>
            <a:off x="214731" y="3258826"/>
            <a:ext cx="4223846" cy="2815897"/>
          </a:xfrm>
          <a:prstGeom prst="rect">
            <a:avLst/>
          </a:prstGeom>
        </p:spPr>
      </p:pic>
      <p:sp>
        <p:nvSpPr>
          <p:cNvPr id="10" name="矩形 9"/>
          <p:cNvSpPr/>
          <p:nvPr/>
        </p:nvSpPr>
        <p:spPr>
          <a:xfrm>
            <a:off x="4776952" y="3258826"/>
            <a:ext cx="6984124" cy="2862322"/>
          </a:xfrm>
          <a:prstGeom prst="rect">
            <a:avLst/>
          </a:prstGeom>
        </p:spPr>
        <p:txBody>
          <a:bodyPr wrap="square">
            <a:spAutoFit/>
          </a:bodyPr>
          <a:lstStyle/>
          <a:p>
            <a:pPr>
              <a:lnSpc>
                <a:spcPct val="150000"/>
              </a:lnSpc>
            </a:pPr>
            <a:r>
              <a:rPr lang="zh-CN" altLang="en-US" sz="2000" dirty="0">
                <a:solidFill>
                  <a:prstClr val="black"/>
                </a:solidFill>
                <a:latin typeface="微软雅黑" panose="020B0503020204020204" pitchFamily="34" charset="-122"/>
                <a:ea typeface="微软雅黑" panose="020B0503020204020204" pitchFamily="34" charset="-122"/>
              </a:rPr>
              <a:t>中国保监会主席项俊波</a:t>
            </a:r>
            <a:r>
              <a:rPr lang="en-US" altLang="zh-CN" sz="2000" dirty="0">
                <a:solidFill>
                  <a:prstClr val="black"/>
                </a:solidFill>
                <a:latin typeface="微软雅黑" panose="020B0503020204020204" pitchFamily="34" charset="-122"/>
                <a:ea typeface="微软雅黑" panose="020B0503020204020204" pitchFamily="34" charset="-122"/>
              </a:rPr>
              <a:t>29</a:t>
            </a:r>
            <a:r>
              <a:rPr lang="zh-CN" altLang="en-US" sz="2000" dirty="0">
                <a:solidFill>
                  <a:prstClr val="black"/>
                </a:solidFill>
                <a:latin typeface="微软雅黑" panose="020B0503020204020204" pitchFamily="34" charset="-122"/>
                <a:ea typeface="微软雅黑" panose="020B0503020204020204" pitchFamily="34" charset="-122"/>
              </a:rPr>
              <a:t>日在</a:t>
            </a:r>
            <a:r>
              <a:rPr lang="en-US" altLang="zh-CN" sz="2000" dirty="0">
                <a:solidFill>
                  <a:prstClr val="black"/>
                </a:solidFill>
                <a:latin typeface="微软雅黑" panose="020B0503020204020204" pitchFamily="34" charset="-122"/>
                <a:ea typeface="微软雅黑" panose="020B0503020204020204" pitchFamily="34" charset="-122"/>
              </a:rPr>
              <a:t>2013</a:t>
            </a:r>
            <a:r>
              <a:rPr lang="zh-CN" altLang="en-US" sz="2000" dirty="0">
                <a:solidFill>
                  <a:prstClr val="black"/>
                </a:solidFill>
                <a:latin typeface="微软雅黑" panose="020B0503020204020204" pitchFamily="34" charset="-122"/>
                <a:ea typeface="微软雅黑" panose="020B0503020204020204" pitchFamily="34" charset="-122"/>
              </a:rPr>
              <a:t>陆家嘴论坛上介绍说，我国的经济</a:t>
            </a:r>
            <a:r>
              <a:rPr lang="en-US" altLang="zh-CN" sz="2000" dirty="0">
                <a:solidFill>
                  <a:prstClr val="black"/>
                </a:solidFill>
                <a:latin typeface="微软雅黑" panose="020B0503020204020204" pitchFamily="34" charset="-122"/>
                <a:ea typeface="微软雅黑" panose="020B0503020204020204" pitchFamily="34" charset="-122"/>
              </a:rPr>
              <a:t>GDP</a:t>
            </a:r>
            <a:r>
              <a:rPr lang="zh-CN" altLang="en-US" sz="2000" dirty="0">
                <a:solidFill>
                  <a:prstClr val="black"/>
                </a:solidFill>
                <a:latin typeface="微软雅黑" panose="020B0503020204020204" pitchFamily="34" charset="-122"/>
                <a:ea typeface="微软雅黑" panose="020B0503020204020204" pitchFamily="34" charset="-122"/>
              </a:rPr>
              <a:t>总量是全球第二，但是我们的保险业排位是全球第六，这和我们在全球经济发展的总量还不太匹配。第二，按照西方发达国家的情况来看，保险总资产应该在金融总资产里面是</a:t>
            </a:r>
            <a:r>
              <a:rPr lang="en-US" altLang="zh-CN" sz="2000" dirty="0">
                <a:solidFill>
                  <a:prstClr val="black"/>
                </a:solidFill>
                <a:latin typeface="微软雅黑" panose="020B0503020204020204" pitchFamily="34" charset="-122"/>
                <a:ea typeface="微软雅黑" panose="020B0503020204020204" pitchFamily="34" charset="-122"/>
              </a:rPr>
              <a:t>25%</a:t>
            </a:r>
            <a:r>
              <a:rPr lang="zh-CN" altLang="en-US" sz="2000" dirty="0">
                <a:solidFill>
                  <a:prstClr val="black"/>
                </a:solidFill>
                <a:latin typeface="微软雅黑" panose="020B0503020204020204" pitchFamily="34" charset="-122"/>
                <a:ea typeface="微软雅黑" panose="020B0503020204020204" pitchFamily="34" charset="-122"/>
              </a:rPr>
              <a:t>至</a:t>
            </a:r>
            <a:r>
              <a:rPr lang="en-US" altLang="zh-CN" sz="2000" dirty="0">
                <a:solidFill>
                  <a:prstClr val="black"/>
                </a:solidFill>
                <a:latin typeface="微软雅黑" panose="020B0503020204020204" pitchFamily="34" charset="-122"/>
                <a:ea typeface="微软雅黑" panose="020B0503020204020204" pitchFamily="34" charset="-122"/>
              </a:rPr>
              <a:t>30%</a:t>
            </a:r>
            <a:r>
              <a:rPr lang="zh-CN" altLang="en-US" sz="2000" dirty="0">
                <a:solidFill>
                  <a:prstClr val="black"/>
                </a:solidFill>
                <a:latin typeface="微软雅黑" panose="020B0503020204020204" pitchFamily="34" charset="-122"/>
                <a:ea typeface="微软雅黑" panose="020B0503020204020204" pitchFamily="34" charset="-122"/>
              </a:rPr>
              <a:t>左右，我们目前只有</a:t>
            </a:r>
            <a:r>
              <a:rPr lang="en-US" altLang="zh-CN" sz="2000" dirty="0">
                <a:solidFill>
                  <a:prstClr val="black"/>
                </a:solidFill>
                <a:latin typeface="微软雅黑" panose="020B0503020204020204" pitchFamily="34" charset="-122"/>
                <a:ea typeface="微软雅黑" panose="020B0503020204020204" pitchFamily="34" charset="-122"/>
              </a:rPr>
              <a:t>8%</a:t>
            </a:r>
            <a:r>
              <a:rPr lang="zh-CN" altLang="en-US" sz="2000" dirty="0">
                <a:solidFill>
                  <a:prstClr val="black"/>
                </a:solidFill>
                <a:latin typeface="微软雅黑" panose="020B0503020204020204" pitchFamily="34" charset="-122"/>
                <a:ea typeface="微软雅黑" panose="020B0503020204020204" pitchFamily="34" charset="-122"/>
              </a:rPr>
              <a:t>到</a:t>
            </a:r>
            <a:r>
              <a:rPr lang="en-US" altLang="zh-CN" sz="2000" dirty="0">
                <a:solidFill>
                  <a:prstClr val="black"/>
                </a:solidFill>
                <a:latin typeface="微软雅黑" panose="020B0503020204020204" pitchFamily="34" charset="-122"/>
                <a:ea typeface="微软雅黑" panose="020B0503020204020204" pitchFamily="34" charset="-122"/>
              </a:rPr>
              <a:t>9%</a:t>
            </a:r>
            <a:r>
              <a:rPr lang="zh-CN" altLang="en-US" sz="2000" dirty="0">
                <a:solidFill>
                  <a:prstClr val="black"/>
                </a:solidFill>
                <a:latin typeface="微软雅黑" panose="020B0503020204020204" pitchFamily="34" charset="-122"/>
                <a:ea typeface="微软雅黑" panose="020B0503020204020204" pitchFamily="34" charset="-122"/>
              </a:rPr>
              <a:t>，所以未来的</a:t>
            </a:r>
            <a:r>
              <a:rPr lang="en-US" altLang="zh-CN" sz="2000" dirty="0">
                <a:solidFill>
                  <a:prstClr val="black"/>
                </a:solidFill>
                <a:latin typeface="微软雅黑" panose="020B0503020204020204" pitchFamily="34" charset="-122"/>
                <a:ea typeface="微软雅黑" panose="020B0503020204020204" pitchFamily="34" charset="-122"/>
              </a:rPr>
              <a:t>10</a:t>
            </a:r>
            <a:r>
              <a:rPr lang="zh-CN" altLang="en-US" sz="2000" dirty="0">
                <a:solidFill>
                  <a:prstClr val="black"/>
                </a:solidFill>
                <a:latin typeface="微软雅黑" panose="020B0503020204020204" pitchFamily="34" charset="-122"/>
                <a:ea typeface="微软雅黑" panose="020B0503020204020204" pitchFamily="34" charset="-122"/>
              </a:rPr>
              <a:t>到</a:t>
            </a:r>
            <a:r>
              <a:rPr lang="en-US" altLang="zh-CN" sz="2000" dirty="0">
                <a:solidFill>
                  <a:prstClr val="black"/>
                </a:solidFill>
                <a:latin typeface="微软雅黑" panose="020B0503020204020204" pitchFamily="34" charset="-122"/>
                <a:ea typeface="微软雅黑" panose="020B0503020204020204" pitchFamily="34" charset="-122"/>
              </a:rPr>
              <a:t>20</a:t>
            </a:r>
            <a:r>
              <a:rPr lang="zh-CN" altLang="en-US" sz="2000" dirty="0">
                <a:solidFill>
                  <a:prstClr val="black"/>
                </a:solidFill>
                <a:latin typeface="微软雅黑" panose="020B0503020204020204" pitchFamily="34" charset="-122"/>
                <a:ea typeface="微软雅黑" panose="020B0503020204020204" pitchFamily="34" charset="-122"/>
              </a:rPr>
              <a:t>年还有很大的发展空间。</a:t>
            </a:r>
          </a:p>
        </p:txBody>
      </p:sp>
    </p:spTree>
    <p:extLst>
      <p:ext uri="{BB962C8B-B14F-4D97-AF65-F5344CB8AC3E}">
        <p14:creationId xmlns="" xmlns:p14="http://schemas.microsoft.com/office/powerpoint/2010/main" val="2323040376"/>
      </p:ext>
    </p:extLst>
  </p:cSld>
  <p:clrMapOvr>
    <a:masterClrMapping/>
  </p:clrMapOvr>
  <mc:AlternateContent xmlns:mc="http://schemas.openxmlformats.org/markup-compatibility/2006">
    <mc:Choice xmlns=""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cstate="print"/>
          <a:stretch>
            <a:fillRect/>
          </a:stretch>
        </p:blipFill>
        <p:spPr>
          <a:xfrm>
            <a:off x="289478" y="790371"/>
            <a:ext cx="5058236" cy="1133339"/>
          </a:xfrm>
          <a:prstGeom prst="rect">
            <a:avLst/>
          </a:prstGeom>
        </p:spPr>
      </p:pic>
      <p:pic>
        <p:nvPicPr>
          <p:cNvPr id="3" name="图片 2"/>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a:off x="616746" y="2251012"/>
            <a:ext cx="4143140" cy="2833908"/>
          </a:xfrm>
          <a:prstGeom prst="rect">
            <a:avLst/>
          </a:prstGeom>
          <a:ln>
            <a:solidFill>
              <a:schemeClr val="tx1"/>
            </a:solidFill>
          </a:ln>
        </p:spPr>
      </p:pic>
      <p:sp>
        <p:nvSpPr>
          <p:cNvPr id="4" name="矩形 3"/>
          <p:cNvSpPr/>
          <p:nvPr/>
        </p:nvSpPr>
        <p:spPr>
          <a:xfrm>
            <a:off x="616746" y="5195412"/>
            <a:ext cx="4779331" cy="1477328"/>
          </a:xfrm>
          <a:prstGeom prst="rect">
            <a:avLst/>
          </a:prstGeom>
        </p:spPr>
        <p:txBody>
          <a:bodyPr wrap="square">
            <a:spAutoFit/>
          </a:bodyPr>
          <a:lstStyle/>
          <a:p>
            <a:pPr>
              <a:lnSpc>
                <a:spcPct val="150000"/>
              </a:lnSpc>
            </a:pPr>
            <a:r>
              <a:rPr lang="zh-CN" altLang="en-US" sz="2000" dirty="0">
                <a:solidFill>
                  <a:prstClr val="black"/>
                </a:solidFill>
                <a:latin typeface="方正粗活意简体" panose="03000509000000000000" pitchFamily="65" charset="-122"/>
                <a:ea typeface="方正粗活意简体" panose="03000509000000000000" pitchFamily="65" charset="-122"/>
              </a:rPr>
              <a:t>共有</a:t>
            </a:r>
            <a:r>
              <a:rPr lang="en-US" altLang="zh-CN" sz="2000" dirty="0">
                <a:solidFill>
                  <a:prstClr val="black"/>
                </a:solidFill>
                <a:latin typeface="方正粗活意简体" panose="03000509000000000000" pitchFamily="65" charset="-122"/>
                <a:ea typeface="方正粗活意简体" panose="03000509000000000000" pitchFamily="65" charset="-122"/>
              </a:rPr>
              <a:t>412545</a:t>
            </a:r>
            <a:r>
              <a:rPr lang="zh-CN" altLang="en-US" sz="2000" dirty="0">
                <a:solidFill>
                  <a:prstClr val="black"/>
                </a:solidFill>
                <a:latin typeface="方正粗活意简体" panose="03000509000000000000" pitchFamily="65" charset="-122"/>
                <a:ea typeface="方正粗活意简体" panose="03000509000000000000" pitchFamily="65" charset="-122"/>
              </a:rPr>
              <a:t>位消费者参与了本次调查，其中</a:t>
            </a:r>
            <a:r>
              <a:rPr lang="en-US" altLang="zh-CN" sz="2000" dirty="0">
                <a:solidFill>
                  <a:prstClr val="black"/>
                </a:solidFill>
                <a:latin typeface="方正粗活意简体" panose="03000509000000000000" pitchFamily="65" charset="-122"/>
                <a:ea typeface="方正粗活意简体" panose="03000509000000000000" pitchFamily="65" charset="-122"/>
              </a:rPr>
              <a:t>77.89%</a:t>
            </a:r>
            <a:r>
              <a:rPr lang="zh-CN" altLang="en-US" sz="2000" dirty="0">
                <a:solidFill>
                  <a:prstClr val="black"/>
                </a:solidFill>
                <a:latin typeface="方正粗活意简体" panose="03000509000000000000" pitchFamily="65" charset="-122"/>
                <a:ea typeface="方正粗活意简体" panose="03000509000000000000" pitchFamily="65" charset="-122"/>
              </a:rPr>
              <a:t>的消费者认为保险非常有价值，必不可少！</a:t>
            </a:r>
          </a:p>
        </p:txBody>
      </p:sp>
      <p:pic>
        <p:nvPicPr>
          <p:cNvPr id="7" name="图片 6"/>
          <p:cNvPicPr>
            <a:picLocks noChangeAspect="1"/>
          </p:cNvPicPr>
          <p:nvPr/>
        </p:nvPicPr>
        <p:blipFill>
          <a:blip r:embed="rId4" cstate="print"/>
          <a:stretch>
            <a:fillRect/>
          </a:stretch>
        </p:blipFill>
        <p:spPr>
          <a:xfrm>
            <a:off x="5447761" y="700557"/>
            <a:ext cx="6541241" cy="1819283"/>
          </a:xfrm>
          <a:prstGeom prst="rect">
            <a:avLst/>
          </a:prstGeom>
          <a:ln>
            <a:solidFill>
              <a:schemeClr val="tx1"/>
            </a:solidFill>
          </a:ln>
        </p:spPr>
      </p:pic>
      <p:pic>
        <p:nvPicPr>
          <p:cNvPr id="8" name="图片 7"/>
          <p:cNvPicPr>
            <a:picLocks noChangeAspect="1"/>
          </p:cNvPicPr>
          <p:nvPr/>
        </p:nvPicPr>
        <p:blipFill>
          <a:blip r:embed="rId5" cstate="print">
            <a:extLst>
              <a:ext uri="{28A0092B-C50C-407E-A947-70E740481C1C}">
                <a14:useLocalDpi xmlns="" xmlns:a14="http://schemas.microsoft.com/office/drawing/2010/main" val="0"/>
              </a:ext>
            </a:extLst>
          </a:blip>
          <a:stretch>
            <a:fillRect/>
          </a:stretch>
        </p:blipFill>
        <p:spPr>
          <a:xfrm>
            <a:off x="5628068" y="2519840"/>
            <a:ext cx="6311900" cy="4152900"/>
          </a:xfrm>
          <a:prstGeom prst="rect">
            <a:avLst/>
          </a:prstGeom>
        </p:spPr>
      </p:pic>
      <p:sp>
        <p:nvSpPr>
          <p:cNvPr id="5" name="椭圆 4"/>
          <p:cNvSpPr/>
          <p:nvPr/>
        </p:nvSpPr>
        <p:spPr>
          <a:xfrm>
            <a:off x="6362163" y="2973310"/>
            <a:ext cx="1043189" cy="2962141"/>
          </a:xfrm>
          <a:prstGeom prst="ellipse">
            <a:avLst/>
          </a:prstGeom>
          <a:noFill/>
          <a:ln w="38100">
            <a:solidFill>
              <a:srgbClr val="FF0000"/>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zh-CN" altLang="en-US"/>
          </a:p>
        </p:txBody>
      </p:sp>
    </p:spTree>
    <p:extLst>
      <p:ext uri="{BB962C8B-B14F-4D97-AF65-F5344CB8AC3E}">
        <p14:creationId xmlns="" xmlns:p14="http://schemas.microsoft.com/office/powerpoint/2010/main" val="3910718288"/>
      </p:ext>
    </p:extLst>
  </p:cSld>
  <p:clrMapOvr>
    <a:masterClrMapping/>
  </p:clrMapOvr>
  <mc:AlternateContent xmlns:mc="http://schemas.openxmlformats.org/markup-compatibility/2006">
    <mc:Choice xmlns=""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78302" y="802926"/>
            <a:ext cx="2209800" cy="885197"/>
          </a:xfrm>
        </p:spPr>
        <p:style>
          <a:lnRef idx="3">
            <a:schemeClr val="lt1"/>
          </a:lnRef>
          <a:fillRef idx="1">
            <a:schemeClr val="accent2"/>
          </a:fillRef>
          <a:effectRef idx="1">
            <a:schemeClr val="accent2"/>
          </a:effectRef>
          <a:fontRef idx="minor">
            <a:schemeClr val="lt1"/>
          </a:fontRef>
        </p:style>
        <p:txBody>
          <a:bodyPr>
            <a:noAutofit/>
          </a:bodyPr>
          <a:lstStyle/>
          <a:p>
            <a:pPr algn="ctr"/>
            <a:r>
              <a:rPr lang="zh-CN" altLang="en-US" sz="4400" dirty="0" smtClean="0">
                <a:latin typeface="方正综艺简体" panose="03000509000000000000" pitchFamily="65" charset="-122"/>
                <a:ea typeface="方正综艺简体" panose="03000509000000000000" pitchFamily="65" charset="-122"/>
              </a:rPr>
              <a:t>目录</a:t>
            </a:r>
            <a:endParaRPr lang="zh-CN" altLang="en-US" sz="4400" dirty="0">
              <a:latin typeface="方正综艺简体" panose="03000509000000000000" pitchFamily="65" charset="-122"/>
              <a:ea typeface="方正综艺简体" panose="03000509000000000000" pitchFamily="65" charset="-122"/>
            </a:endParaRPr>
          </a:p>
        </p:txBody>
      </p:sp>
      <p:sp>
        <p:nvSpPr>
          <p:cNvPr id="3" name="内容占位符 2"/>
          <p:cNvSpPr>
            <a:spLocks noGrp="1"/>
          </p:cNvSpPr>
          <p:nvPr>
            <p:ph idx="1"/>
          </p:nvPr>
        </p:nvSpPr>
        <p:spPr>
          <a:xfrm>
            <a:off x="3249637" y="1688123"/>
            <a:ext cx="8525022" cy="4576763"/>
          </a:xfrm>
        </p:spPr>
        <p:txBody>
          <a:bodyPr>
            <a:noAutofit/>
          </a:bodyPr>
          <a:lstStyle/>
          <a:p>
            <a:pPr marL="0" indent="0">
              <a:lnSpc>
                <a:spcPct val="100000"/>
              </a:lnSpc>
              <a:spcBef>
                <a:spcPts val="1800"/>
              </a:spcBef>
              <a:spcAft>
                <a:spcPts val="1800"/>
              </a:spcAft>
              <a:buNone/>
            </a:pPr>
            <a:r>
              <a:rPr lang="zh-CN" altLang="en-US" sz="4800" b="1" dirty="0" smtClean="0">
                <a:solidFill>
                  <a:srgbClr val="002060"/>
                </a:solidFill>
                <a:latin typeface="方正黄草简体" panose="03000509000000000000" pitchFamily="65" charset="-122"/>
                <a:ea typeface="方正黄草简体" panose="03000509000000000000" pitchFamily="65" charset="-122"/>
              </a:rPr>
              <a:t>一、全民重视        大势所趋</a:t>
            </a:r>
            <a:endParaRPr lang="en-US" altLang="zh-CN" sz="4800" b="1" dirty="0" smtClean="0">
              <a:solidFill>
                <a:srgbClr val="002060"/>
              </a:solidFill>
              <a:latin typeface="方正黄草简体" panose="03000509000000000000" pitchFamily="65" charset="-122"/>
              <a:ea typeface="方正黄草简体" panose="03000509000000000000" pitchFamily="65" charset="-122"/>
            </a:endParaRPr>
          </a:p>
          <a:p>
            <a:pPr marL="0" indent="0">
              <a:lnSpc>
                <a:spcPct val="100000"/>
              </a:lnSpc>
              <a:spcBef>
                <a:spcPts val="1800"/>
              </a:spcBef>
              <a:spcAft>
                <a:spcPts val="1800"/>
              </a:spcAft>
              <a:buNone/>
            </a:pPr>
            <a:r>
              <a:rPr lang="zh-CN" altLang="en-US" sz="4800" b="1" dirty="0" smtClean="0">
                <a:solidFill>
                  <a:srgbClr val="002060"/>
                </a:solidFill>
                <a:latin typeface="方正黄草简体" panose="03000509000000000000" pitchFamily="65" charset="-122"/>
                <a:ea typeface="方正黄草简体" panose="03000509000000000000" pitchFamily="65" charset="-122"/>
              </a:rPr>
              <a:t>二、生活环“惊”  触目惊心</a:t>
            </a:r>
            <a:endParaRPr lang="en-US" altLang="zh-CN" sz="4800" b="1" dirty="0" smtClean="0">
              <a:solidFill>
                <a:srgbClr val="002060"/>
              </a:solidFill>
              <a:latin typeface="方正黄草简体" panose="03000509000000000000" pitchFamily="65" charset="-122"/>
              <a:ea typeface="方正黄草简体" panose="03000509000000000000" pitchFamily="65" charset="-122"/>
            </a:endParaRPr>
          </a:p>
          <a:p>
            <a:pPr marL="0" indent="0">
              <a:lnSpc>
                <a:spcPct val="100000"/>
              </a:lnSpc>
              <a:spcBef>
                <a:spcPts val="1800"/>
              </a:spcBef>
              <a:spcAft>
                <a:spcPts val="1800"/>
              </a:spcAft>
              <a:buNone/>
            </a:pPr>
            <a:r>
              <a:rPr lang="zh-CN" altLang="en-US" sz="4800" b="1" dirty="0" smtClean="0">
                <a:solidFill>
                  <a:srgbClr val="002060"/>
                </a:solidFill>
                <a:latin typeface="方正黄草简体" panose="03000509000000000000" pitchFamily="65" charset="-122"/>
                <a:ea typeface="方正黄草简体" panose="03000509000000000000" pitchFamily="65" charset="-122"/>
              </a:rPr>
              <a:t>三、完善保障        人人需要</a:t>
            </a:r>
            <a:endParaRPr lang="en-US" altLang="zh-CN" sz="4800" b="1" dirty="0" smtClean="0">
              <a:solidFill>
                <a:srgbClr val="002060"/>
              </a:solidFill>
              <a:latin typeface="方正黄草简体" panose="03000509000000000000" pitchFamily="65" charset="-122"/>
              <a:ea typeface="方正黄草简体" panose="03000509000000000000" pitchFamily="65" charset="-122"/>
            </a:endParaRPr>
          </a:p>
          <a:p>
            <a:pPr marL="0" indent="0">
              <a:lnSpc>
                <a:spcPct val="100000"/>
              </a:lnSpc>
              <a:spcBef>
                <a:spcPts val="1800"/>
              </a:spcBef>
              <a:spcAft>
                <a:spcPts val="1800"/>
              </a:spcAft>
              <a:buNone/>
            </a:pPr>
            <a:r>
              <a:rPr lang="zh-CN" altLang="en-US" sz="4800" b="1" dirty="0" smtClean="0">
                <a:solidFill>
                  <a:srgbClr val="002060"/>
                </a:solidFill>
                <a:latin typeface="方正黄草简体" panose="03000509000000000000" pitchFamily="65" charset="-122"/>
                <a:ea typeface="方正黄草简体" panose="03000509000000000000" pitchFamily="65" charset="-122"/>
              </a:rPr>
              <a:t>四、重疾卡单        引领市场</a:t>
            </a:r>
            <a:endParaRPr lang="zh-CN" altLang="en-US" sz="4800" b="1" dirty="0">
              <a:solidFill>
                <a:srgbClr val="002060"/>
              </a:solidFill>
              <a:latin typeface="方正黄草简体" panose="03000509000000000000" pitchFamily="65" charset="-122"/>
              <a:ea typeface="方正黄草简体" panose="03000509000000000000" pitchFamily="65" charset="-122"/>
            </a:endParaRPr>
          </a:p>
        </p:txBody>
      </p:sp>
      <p:pic>
        <p:nvPicPr>
          <p:cNvPr id="4" name="图片 3"/>
          <p:cNvPicPr>
            <a:picLocks noChangeAspect="1"/>
          </p:cNvPicPr>
          <p:nvPr/>
        </p:nvPicPr>
        <p:blipFill rotWithShape="1">
          <a:blip r:embed="rId2" cstate="print">
            <a:extLst>
              <a:ext uri="{28A0092B-C50C-407E-A947-70E740481C1C}">
                <a14:useLocalDpi xmlns="" xmlns:a14="http://schemas.microsoft.com/office/drawing/2010/main" val="0"/>
              </a:ext>
            </a:extLst>
          </a:blip>
          <a:srcRect l="32197" b="20586"/>
          <a:stretch/>
        </p:blipFill>
        <p:spPr>
          <a:xfrm>
            <a:off x="2060154" y="2961497"/>
            <a:ext cx="1189483" cy="925468"/>
          </a:xfrm>
          <a:prstGeom prst="rect">
            <a:avLst/>
          </a:prstGeom>
          <a:ln>
            <a:noFill/>
          </a:ln>
          <a:effectLst>
            <a:softEdge rad="112500"/>
          </a:effectLst>
        </p:spPr>
      </p:pic>
      <p:cxnSp>
        <p:nvCxnSpPr>
          <p:cNvPr id="5" name="直接连接符 4"/>
          <p:cNvCxnSpPr/>
          <p:nvPr/>
        </p:nvCxnSpPr>
        <p:spPr>
          <a:xfrm flipV="1">
            <a:off x="3142976" y="3615394"/>
            <a:ext cx="7759486" cy="55547"/>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 xmlns:p14="http://schemas.microsoft.com/office/powerpoint/2010/main" val="3585859978"/>
      </p:ext>
    </p:extLst>
  </p:cSld>
  <p:clrMapOvr>
    <a:masterClrMapping/>
  </p:clrMapOvr>
  <mc:AlternateContent xmlns:mc="http://schemas.openxmlformats.org/markup-compatibility/2006">
    <mc:Choice xmlns=""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3" presetClass="path" presetSubtype="0" accel="50000" decel="50000" fill="hold" nodeType="clickEffect">
                                  <p:stCondLst>
                                    <p:cond delay="0"/>
                                  </p:stCondLst>
                                  <p:childTnLst>
                                    <p:animMotion origin="layout" path="M 1.66667E-6 4.44444E-6 L 0.7319 -0.00695 " pathEditMode="relative" rAng="0" ptsTypes="AA">
                                      <p:cBhvr>
                                        <p:cTn id="6" dur="750" fill="hold"/>
                                        <p:tgtEl>
                                          <p:spTgt spid="4"/>
                                        </p:tgtEl>
                                        <p:attrNameLst>
                                          <p:attrName>ppt_x</p:attrName>
                                          <p:attrName>ppt_y</p:attrName>
                                        </p:attrNameLst>
                                      </p:cBhvr>
                                      <p:rCtr x="36589" y="-347"/>
                                    </p:animMotion>
                                  </p:childTnLst>
                                </p:cTn>
                              </p:par>
                              <p:par>
                                <p:cTn id="7" presetID="22" presetClass="entr" presetSubtype="8"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Effect transition="in" filter="wipe(left)">
                                      <p:cBhvr>
                                        <p:cTn id="9" dur="75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cstate="print">
            <a:extLst>
              <a:ext uri="{BEBA8EAE-BF5A-486C-A8C5-ECC9F3942E4B}">
                <a14:imgProps xmlns="" xmlns:a14="http://schemas.microsoft.com/office/drawing/2010/main">
                  <a14:imgLayer r:embed="rId3">
                    <a14:imgEffect>
                      <a14:backgroundRemoval t="1522" b="100000" l="0" r="100000"/>
                    </a14:imgEffect>
                  </a14:imgLayer>
                </a14:imgProps>
              </a:ext>
              <a:ext uri="{28A0092B-C50C-407E-A947-70E740481C1C}">
                <a14:useLocalDpi xmlns="" xmlns:a14="http://schemas.microsoft.com/office/drawing/2010/main" val="0"/>
              </a:ext>
            </a:extLst>
          </a:blip>
          <a:stretch>
            <a:fillRect/>
          </a:stretch>
        </p:blipFill>
        <p:spPr>
          <a:xfrm>
            <a:off x="8218208" y="2692158"/>
            <a:ext cx="3497348" cy="3848755"/>
          </a:xfrm>
          <a:prstGeom prst="rect">
            <a:avLst/>
          </a:prstGeom>
        </p:spPr>
      </p:pic>
      <p:sp>
        <p:nvSpPr>
          <p:cNvPr id="12290" name="Rectangle 2"/>
          <p:cNvSpPr>
            <a:spLocks noGrp="1"/>
          </p:cNvSpPr>
          <p:nvPr>
            <p:ph type="title" idx="4294967295"/>
          </p:nvPr>
        </p:nvSpPr>
        <p:spPr>
          <a:xfrm>
            <a:off x="1219200" y="1814763"/>
            <a:ext cx="10972800" cy="1143000"/>
          </a:xfrm>
        </p:spPr>
        <p:txBody>
          <a:bodyPr rtlCol="0">
            <a:normAutofit fontScale="90000"/>
          </a:bodyPr>
          <a:lstStyle/>
          <a:p>
            <a:pPr>
              <a:defRPr/>
            </a:pPr>
            <a:r>
              <a:rPr lang="zh-CN" altLang="en-US" sz="4267" b="1" dirty="0">
                <a:solidFill>
                  <a:srgbClr val="990033"/>
                </a:solidFill>
                <a:latin typeface="微软雅黑" pitchFamily="34" charset="-122"/>
                <a:ea typeface="微软雅黑" pitchFamily="34" charset="-122"/>
              </a:rPr>
              <a:t>马云：十年后三大癌症将会困扰中国每一个家庭</a:t>
            </a:r>
            <a:r>
              <a:rPr lang="zh-CN" altLang="en-US" sz="4267" dirty="0">
                <a:solidFill>
                  <a:srgbClr val="990033"/>
                </a:solidFill>
                <a:latin typeface="微软雅黑" pitchFamily="34" charset="-122"/>
                <a:ea typeface="微软雅黑" pitchFamily="34" charset="-122"/>
              </a:rPr>
              <a:t> </a:t>
            </a:r>
          </a:p>
        </p:txBody>
      </p:sp>
      <p:sp>
        <p:nvSpPr>
          <p:cNvPr id="21507" name="Rectangle 3"/>
          <p:cNvSpPr>
            <a:spLocks noGrp="1"/>
          </p:cNvSpPr>
          <p:nvPr>
            <p:ph type="body" idx="4294967295"/>
          </p:nvPr>
        </p:nvSpPr>
        <p:spPr>
          <a:xfrm>
            <a:off x="2279650" y="3055855"/>
            <a:ext cx="6399212" cy="1828785"/>
          </a:xfrm>
        </p:spPr>
        <p:txBody>
          <a:bodyPr rtlCol="0">
            <a:normAutofit/>
          </a:bodyPr>
          <a:lstStyle/>
          <a:p>
            <a:pPr>
              <a:defRPr/>
            </a:pPr>
            <a:r>
              <a:rPr lang="zh-CN" altLang="en-US" sz="3200" b="1" dirty="0">
                <a:solidFill>
                  <a:schemeClr val="tx1">
                    <a:lumMod val="95000"/>
                    <a:lumOff val="5000"/>
                  </a:schemeClr>
                </a:solidFill>
                <a:latin typeface="黑体" pitchFamily="49" charset="-122"/>
                <a:ea typeface="黑体" pitchFamily="49" charset="-122"/>
              </a:rPr>
              <a:t>肺癌</a:t>
            </a:r>
            <a:r>
              <a:rPr lang="en-US" altLang="zh-CN" sz="3200" b="1" dirty="0">
                <a:solidFill>
                  <a:schemeClr val="tx1">
                    <a:lumMod val="95000"/>
                    <a:lumOff val="5000"/>
                  </a:schemeClr>
                </a:solidFill>
                <a:latin typeface="黑体" pitchFamily="49" charset="-122"/>
                <a:ea typeface="黑体" pitchFamily="49" charset="-122"/>
              </a:rPr>
              <a:t>——</a:t>
            </a:r>
            <a:r>
              <a:rPr lang="zh-CN" altLang="en-US" sz="3200" b="1" dirty="0">
                <a:solidFill>
                  <a:schemeClr val="tx1">
                    <a:lumMod val="95000"/>
                    <a:lumOff val="5000"/>
                  </a:schemeClr>
                </a:solidFill>
                <a:latin typeface="黑体" pitchFamily="49" charset="-122"/>
                <a:ea typeface="黑体" pitchFamily="49" charset="-122"/>
              </a:rPr>
              <a:t>污染我们的空气</a:t>
            </a:r>
            <a:endParaRPr lang="en-US" altLang="zh-CN" sz="3200" b="1" dirty="0">
              <a:solidFill>
                <a:schemeClr val="tx1">
                  <a:lumMod val="95000"/>
                  <a:lumOff val="5000"/>
                </a:schemeClr>
              </a:solidFill>
              <a:latin typeface="黑体" pitchFamily="49" charset="-122"/>
              <a:ea typeface="黑体" pitchFamily="49" charset="-122"/>
            </a:endParaRPr>
          </a:p>
          <a:p>
            <a:pPr>
              <a:defRPr/>
            </a:pPr>
            <a:r>
              <a:rPr lang="zh-CN" altLang="en-US" sz="3200" b="1" dirty="0" smtClean="0">
                <a:solidFill>
                  <a:schemeClr val="tx1">
                    <a:lumMod val="95000"/>
                    <a:lumOff val="5000"/>
                  </a:schemeClr>
                </a:solidFill>
                <a:latin typeface="黑体" pitchFamily="49" charset="-122"/>
                <a:ea typeface="黑体" pitchFamily="49" charset="-122"/>
              </a:rPr>
              <a:t>肝癌</a:t>
            </a:r>
            <a:r>
              <a:rPr lang="en-US" altLang="zh-CN" sz="3200" b="1" dirty="0">
                <a:solidFill>
                  <a:schemeClr val="tx1">
                    <a:lumMod val="95000"/>
                    <a:lumOff val="5000"/>
                  </a:schemeClr>
                </a:solidFill>
                <a:latin typeface="黑体" pitchFamily="49" charset="-122"/>
                <a:ea typeface="黑体" pitchFamily="49" charset="-122"/>
              </a:rPr>
              <a:t>——</a:t>
            </a:r>
            <a:r>
              <a:rPr lang="zh-CN" altLang="en-US" sz="3200" b="1" dirty="0">
                <a:solidFill>
                  <a:schemeClr val="tx1">
                    <a:lumMod val="95000"/>
                    <a:lumOff val="5000"/>
                  </a:schemeClr>
                </a:solidFill>
                <a:latin typeface="黑体" pitchFamily="49" charset="-122"/>
                <a:ea typeface="黑体" pitchFamily="49" charset="-122"/>
              </a:rPr>
              <a:t>很可能是因为水</a:t>
            </a:r>
            <a:endParaRPr lang="en-US" altLang="zh-CN" sz="3200" b="1" dirty="0">
              <a:solidFill>
                <a:schemeClr val="tx1">
                  <a:lumMod val="95000"/>
                  <a:lumOff val="5000"/>
                </a:schemeClr>
              </a:solidFill>
              <a:latin typeface="黑体" pitchFamily="49" charset="-122"/>
              <a:ea typeface="黑体" pitchFamily="49" charset="-122"/>
            </a:endParaRPr>
          </a:p>
          <a:p>
            <a:pPr>
              <a:defRPr/>
            </a:pPr>
            <a:r>
              <a:rPr lang="zh-CN" altLang="en-US" sz="3200" b="1" dirty="0" smtClean="0">
                <a:solidFill>
                  <a:schemeClr val="tx1">
                    <a:lumMod val="95000"/>
                    <a:lumOff val="5000"/>
                  </a:schemeClr>
                </a:solidFill>
                <a:latin typeface="黑体" pitchFamily="49" charset="-122"/>
                <a:ea typeface="黑体" pitchFamily="49" charset="-122"/>
              </a:rPr>
              <a:t>胃癌</a:t>
            </a:r>
            <a:r>
              <a:rPr lang="en-US" altLang="zh-CN" sz="3200" b="1" dirty="0">
                <a:solidFill>
                  <a:schemeClr val="tx1">
                    <a:lumMod val="95000"/>
                    <a:lumOff val="5000"/>
                  </a:schemeClr>
                </a:solidFill>
                <a:latin typeface="黑体" pitchFamily="49" charset="-122"/>
                <a:ea typeface="黑体" pitchFamily="49" charset="-122"/>
              </a:rPr>
              <a:t>——</a:t>
            </a:r>
            <a:r>
              <a:rPr lang="zh-CN" altLang="en-US" sz="3200" b="1" dirty="0">
                <a:solidFill>
                  <a:schemeClr val="tx1">
                    <a:lumMod val="95000"/>
                    <a:lumOff val="5000"/>
                  </a:schemeClr>
                </a:solidFill>
                <a:latin typeface="黑体" pitchFamily="49" charset="-122"/>
                <a:ea typeface="黑体" pitchFamily="49" charset="-122"/>
              </a:rPr>
              <a:t>因为我们的食物</a:t>
            </a:r>
          </a:p>
        </p:txBody>
      </p:sp>
      <p:pic>
        <p:nvPicPr>
          <p:cNvPr id="19463" name="图片 6" descr="politics_logo.gif"/>
          <p:cNvPicPr>
            <a:picLocks noChangeAspect="1"/>
          </p:cNvPicPr>
          <p:nvPr/>
        </p:nvPicPr>
        <p:blipFill>
          <a:blip r:embed="rId4" cstate="print"/>
          <a:srcRect/>
          <a:stretch>
            <a:fillRect/>
          </a:stretch>
        </p:blipFill>
        <p:spPr bwMode="auto">
          <a:xfrm>
            <a:off x="723900" y="619115"/>
            <a:ext cx="3111500" cy="1333500"/>
          </a:xfrm>
          <a:prstGeom prst="rect">
            <a:avLst/>
          </a:prstGeom>
          <a:noFill/>
          <a:ln w="9525">
            <a:noFill/>
            <a:miter lim="800000"/>
            <a:headEnd/>
            <a:tailEnd/>
          </a:ln>
        </p:spPr>
      </p:pic>
      <p:sp>
        <p:nvSpPr>
          <p:cNvPr id="9" name="矩形 8"/>
          <p:cNvSpPr/>
          <p:nvPr/>
        </p:nvSpPr>
        <p:spPr>
          <a:xfrm>
            <a:off x="4003626" y="1052900"/>
            <a:ext cx="7711930" cy="646331"/>
          </a:xfrm>
          <a:prstGeom prst="rect">
            <a:avLst/>
          </a:prstGeom>
        </p:spPr>
        <p:txBody>
          <a:bodyPr wrap="square">
            <a:spAutoFit/>
          </a:bodyPr>
          <a:lstStyle/>
          <a:p>
            <a:pPr>
              <a:defRPr/>
            </a:pPr>
            <a:r>
              <a:rPr lang="en-US" altLang="zh-CN" sz="3600" dirty="0" smtClean="0">
                <a:solidFill>
                  <a:srgbClr val="44546A">
                    <a:lumMod val="50000"/>
                  </a:srgbClr>
                </a:solidFill>
                <a:latin typeface="黑体" pitchFamily="49" charset="-122"/>
                <a:ea typeface="黑体" pitchFamily="49" charset="-122"/>
              </a:rPr>
              <a:t>2013</a:t>
            </a:r>
            <a:r>
              <a:rPr lang="zh-CN" altLang="en-US" sz="3600" dirty="0" smtClean="0">
                <a:solidFill>
                  <a:srgbClr val="44546A">
                    <a:lumMod val="50000"/>
                  </a:srgbClr>
                </a:solidFill>
                <a:latin typeface="黑体" pitchFamily="49" charset="-122"/>
                <a:ea typeface="黑体" pitchFamily="49" charset="-122"/>
              </a:rPr>
              <a:t>年黑龙江</a:t>
            </a:r>
            <a:r>
              <a:rPr lang="zh-CN" altLang="en-US" sz="3600" dirty="0">
                <a:solidFill>
                  <a:srgbClr val="44546A">
                    <a:lumMod val="50000"/>
                  </a:srgbClr>
                </a:solidFill>
                <a:latin typeface="黑体" pitchFamily="49" charset="-122"/>
                <a:ea typeface="黑体" pitchFamily="49" charset="-122"/>
              </a:rPr>
              <a:t>亚布力中国企业家论坛</a:t>
            </a:r>
          </a:p>
        </p:txBody>
      </p:sp>
      <p:sp>
        <p:nvSpPr>
          <p:cNvPr id="12" name="云形标注 11"/>
          <p:cNvSpPr/>
          <p:nvPr/>
        </p:nvSpPr>
        <p:spPr>
          <a:xfrm>
            <a:off x="399245" y="4921652"/>
            <a:ext cx="9368827" cy="1619261"/>
          </a:xfrm>
          <a:prstGeom prst="cloudCallout">
            <a:avLst/>
          </a:prstGeom>
          <a:solidFill>
            <a:schemeClr val="bg1"/>
          </a:solidFill>
          <a:ln w="38100"/>
          <a:effectLst>
            <a:glow rad="101600">
              <a:schemeClr val="accent5">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lvl="0">
              <a:defRPr/>
            </a:pPr>
            <a:r>
              <a:rPr lang="zh-CN" altLang="en-US" sz="2800" b="1" dirty="0">
                <a:solidFill>
                  <a:srgbClr val="44546A">
                    <a:lumMod val="50000"/>
                  </a:srgbClr>
                </a:solidFill>
                <a:latin typeface="微软雅黑" pitchFamily="34" charset="-122"/>
                <a:ea typeface="微软雅黑" pitchFamily="34" charset="-122"/>
              </a:rPr>
              <a:t>我担心这么辛苦，最后所有挣的钱都是</a:t>
            </a:r>
            <a:r>
              <a:rPr lang="zh-CN" altLang="en-US" sz="2800" b="1" dirty="0" smtClean="0">
                <a:solidFill>
                  <a:srgbClr val="44546A">
                    <a:lumMod val="50000"/>
                  </a:srgbClr>
                </a:solidFill>
                <a:latin typeface="微软雅黑" pitchFamily="34" charset="-122"/>
                <a:ea typeface="微软雅黑" pitchFamily="34" charset="-122"/>
              </a:rPr>
              <a:t>医药费</a:t>
            </a:r>
            <a:endParaRPr lang="zh-CN" altLang="en-US" sz="2800" b="1" dirty="0">
              <a:solidFill>
                <a:srgbClr val="44546A">
                  <a:lumMod val="50000"/>
                </a:srgbClr>
              </a:solidFill>
              <a:latin typeface="微软雅黑" pitchFamily="34" charset="-122"/>
              <a:ea typeface="微软雅黑" pitchFamily="34" charset="-122"/>
            </a:endParaRPr>
          </a:p>
        </p:txBody>
      </p:sp>
    </p:spTree>
    <p:extLst>
      <p:ext uri="{BB962C8B-B14F-4D97-AF65-F5344CB8AC3E}">
        <p14:creationId xmlns="" xmlns:p14="http://schemas.microsoft.com/office/powerpoint/2010/main" val="1167847428"/>
      </p:ext>
    </p:extLst>
  </p:cSld>
  <p:clrMapOvr>
    <a:masterClrMapping/>
  </p:clrMapOvr>
  <mc:AlternateContent xmlns:mc="http://schemas.openxmlformats.org/markup-compatibility/2006">
    <mc:Choice xmlns=""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1507">
                                            <p:txEl>
                                              <p:pRg st="0" end="0"/>
                                            </p:txEl>
                                          </p:spTgt>
                                        </p:tgtEl>
                                        <p:attrNameLst>
                                          <p:attrName>style.visibility</p:attrName>
                                        </p:attrNameLst>
                                      </p:cBhvr>
                                      <p:to>
                                        <p:strVal val="visible"/>
                                      </p:to>
                                    </p:set>
                                    <p:animEffect transition="in" filter="dissolve">
                                      <p:cBhvr>
                                        <p:cTn id="7" dur="500"/>
                                        <p:tgtEl>
                                          <p:spTgt spid="2150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21507">
                                            <p:txEl>
                                              <p:pRg st="1" end="1"/>
                                            </p:txEl>
                                          </p:spTgt>
                                        </p:tgtEl>
                                        <p:attrNameLst>
                                          <p:attrName>style.visibility</p:attrName>
                                        </p:attrNameLst>
                                      </p:cBhvr>
                                      <p:to>
                                        <p:strVal val="visible"/>
                                      </p:to>
                                    </p:set>
                                    <p:animEffect transition="in" filter="dissolve">
                                      <p:cBhvr>
                                        <p:cTn id="12" dur="500"/>
                                        <p:tgtEl>
                                          <p:spTgt spid="21507">
                                            <p:txEl>
                                              <p:pRg st="1" end="1"/>
                                            </p:txEl>
                                          </p:spTgt>
                                        </p:tgtEl>
                                      </p:cBhvr>
                                    </p:animEffect>
                                  </p:childTnLst>
                                </p:cTn>
                              </p:par>
                              <p:par>
                                <p:cTn id="13" presetID="9" presetClass="entr" presetSubtype="0" fill="hold" grpId="0" nodeType="withEffect">
                                  <p:stCondLst>
                                    <p:cond delay="0"/>
                                  </p:stCondLst>
                                  <p:childTnLst>
                                    <p:set>
                                      <p:cBhvr>
                                        <p:cTn id="14" dur="1" fill="hold">
                                          <p:stCondLst>
                                            <p:cond delay="0"/>
                                          </p:stCondLst>
                                        </p:cTn>
                                        <p:tgtEl>
                                          <p:spTgt spid="21507">
                                            <p:txEl>
                                              <p:pRg st="2" end="2"/>
                                            </p:txEl>
                                          </p:spTgt>
                                        </p:tgtEl>
                                        <p:attrNameLst>
                                          <p:attrName>style.visibility</p:attrName>
                                        </p:attrNameLst>
                                      </p:cBhvr>
                                      <p:to>
                                        <p:strVal val="visible"/>
                                      </p:to>
                                    </p:set>
                                    <p:animEffect transition="in" filter="dissolve">
                                      <p:cBhvr>
                                        <p:cTn id="15" dur="500"/>
                                        <p:tgtEl>
                                          <p:spTgt spid="21507">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12"/>
                                        </p:tgtEl>
                                        <p:attrNameLst>
                                          <p:attrName>style.visibility</p:attrName>
                                        </p:attrNameLst>
                                      </p:cBhvr>
                                      <p:to>
                                        <p:strVal val="visible"/>
                                      </p:to>
                                    </p:set>
                                    <p:anim calcmode="lin" valueType="num">
                                      <p:cBhvr additive="base">
                                        <p:cTn id="20" dur="500" fill="hold"/>
                                        <p:tgtEl>
                                          <p:spTgt spid="12"/>
                                        </p:tgtEl>
                                        <p:attrNameLst>
                                          <p:attrName>ppt_x</p:attrName>
                                        </p:attrNameLst>
                                      </p:cBhvr>
                                      <p:tavLst>
                                        <p:tav tm="0">
                                          <p:val>
                                            <p:strVal val="#ppt_x"/>
                                          </p:val>
                                        </p:tav>
                                        <p:tav tm="100000">
                                          <p:val>
                                            <p:strVal val="#ppt_x"/>
                                          </p:val>
                                        </p:tav>
                                      </p:tavLst>
                                    </p:anim>
                                    <p:anim calcmode="lin" valueType="num">
                                      <p:cBhvr additive="base">
                                        <p:cTn id="21"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7"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a:off x="8635209" y="3723334"/>
            <a:ext cx="3435884" cy="3039817"/>
          </a:xfrm>
          <a:prstGeom prst="rect">
            <a:avLst/>
          </a:prstGeom>
        </p:spPr>
      </p:pic>
      <p:sp>
        <p:nvSpPr>
          <p:cNvPr id="3" name="矩形 2"/>
          <p:cNvSpPr/>
          <p:nvPr/>
        </p:nvSpPr>
        <p:spPr>
          <a:xfrm>
            <a:off x="186726" y="674266"/>
            <a:ext cx="8326318" cy="1015663"/>
          </a:xfrm>
          <a:prstGeom prst="rect">
            <a:avLst/>
          </a:prstGeom>
          <a:noFill/>
          <a:ln>
            <a:solidFill>
              <a:schemeClr val="bg1">
                <a:lumMod val="85000"/>
              </a:schemeClr>
            </a:solidFill>
          </a:ln>
        </p:spPr>
        <p:txBody>
          <a:bodyPr wrap="none" lIns="91440" tIns="45720" rIns="91440" bIns="45720">
            <a:spAutoFit/>
          </a:bodyPr>
          <a:lstStyle/>
          <a:p>
            <a:pPr algn="ctr"/>
            <a:r>
              <a:rPr lang="zh-CN" altLang="en-US" sz="6000" dirty="0">
                <a:ln w="0"/>
                <a:solidFill>
                  <a:srgbClr val="FF0000"/>
                </a:solidFill>
                <a:effectLst>
                  <a:reflection blurRad="6350" stA="53000" endA="300" endPos="35500" dir="5400000" sy="-90000" algn="bl" rotWithShape="0"/>
                </a:effectLst>
                <a:latin typeface="方正综艺简体" panose="03000509000000000000" pitchFamily="65" charset="-122"/>
                <a:ea typeface="方正综艺简体" panose="03000509000000000000" pitchFamily="65" charset="-122"/>
              </a:rPr>
              <a:t>生存环境</a:t>
            </a:r>
            <a:r>
              <a:rPr lang="en-US" altLang="zh-CN" sz="6000" dirty="0">
                <a:ln w="0"/>
                <a:solidFill>
                  <a:srgbClr val="FF0000"/>
                </a:solidFill>
                <a:effectLst>
                  <a:reflection blurRad="6350" stA="53000" endA="300" endPos="35500" dir="5400000" sy="-90000" algn="bl" rotWithShape="0"/>
                </a:effectLst>
                <a:latin typeface="方正综艺简体" panose="03000509000000000000" pitchFamily="65" charset="-122"/>
                <a:ea typeface="方正综艺简体" panose="03000509000000000000" pitchFamily="65" charset="-122"/>
              </a:rPr>
              <a:t>=</a:t>
            </a:r>
            <a:r>
              <a:rPr lang="zh-CN" altLang="en-US" sz="6000" dirty="0">
                <a:ln w="0"/>
                <a:solidFill>
                  <a:srgbClr val="FF0000"/>
                </a:solidFill>
                <a:effectLst>
                  <a:reflection blurRad="6350" stA="53000" endA="300" endPos="35500" dir="5400000" sy="-90000" algn="bl" rotWithShape="0"/>
                </a:effectLst>
                <a:latin typeface="方正综艺简体" panose="03000509000000000000" pitchFamily="65" charset="-122"/>
                <a:ea typeface="方正综艺简体" panose="03000509000000000000" pitchFamily="65" charset="-122"/>
              </a:rPr>
              <a:t>生存环“惊”</a:t>
            </a:r>
            <a:endParaRPr lang="en-US" altLang="zh-CN" sz="6000" dirty="0">
              <a:ln w="0"/>
              <a:solidFill>
                <a:srgbClr val="FF0000"/>
              </a:solidFill>
              <a:effectLst>
                <a:reflection blurRad="6350" stA="53000" endA="300" endPos="35500" dir="5400000" sy="-90000" algn="bl" rotWithShape="0"/>
              </a:effectLst>
              <a:latin typeface="方正综艺简体" panose="03000509000000000000" pitchFamily="65" charset="-122"/>
              <a:ea typeface="方正综艺简体" panose="03000509000000000000" pitchFamily="65" charset="-122"/>
            </a:endParaRPr>
          </a:p>
        </p:txBody>
      </p:sp>
      <p:sp>
        <p:nvSpPr>
          <p:cNvPr id="4" name="文本框 3"/>
          <p:cNvSpPr txBox="1"/>
          <p:nvPr/>
        </p:nvSpPr>
        <p:spPr>
          <a:xfrm>
            <a:off x="638289" y="2801817"/>
            <a:ext cx="7041850" cy="2308324"/>
          </a:xfrm>
          <a:prstGeom prst="rect">
            <a:avLst/>
          </a:prstGeom>
          <a:noFill/>
        </p:spPr>
        <p:txBody>
          <a:bodyPr wrap="square" rtlCol="0">
            <a:spAutoFit/>
          </a:bodyPr>
          <a:lstStyle/>
          <a:p>
            <a:r>
              <a:rPr lang="zh-CN" altLang="en-US" sz="3600" dirty="0">
                <a:solidFill>
                  <a:prstClr val="black"/>
                </a:solidFill>
              </a:rPr>
              <a:t>从</a:t>
            </a:r>
            <a:r>
              <a:rPr lang="en-US" altLang="zh-CN" sz="3600" dirty="0">
                <a:solidFill>
                  <a:prstClr val="black"/>
                </a:solidFill>
              </a:rPr>
              <a:t>6</a:t>
            </a:r>
            <a:r>
              <a:rPr lang="zh-CN" altLang="en-US" sz="3600" dirty="0">
                <a:solidFill>
                  <a:prstClr val="black"/>
                </a:solidFill>
              </a:rPr>
              <a:t>月</a:t>
            </a:r>
            <a:r>
              <a:rPr lang="en-US" altLang="zh-CN" sz="3600" dirty="0">
                <a:solidFill>
                  <a:prstClr val="black"/>
                </a:solidFill>
              </a:rPr>
              <a:t>28</a:t>
            </a:r>
            <a:r>
              <a:rPr lang="zh-CN" altLang="en-US" sz="3600" dirty="0">
                <a:solidFill>
                  <a:prstClr val="black"/>
                </a:solidFill>
              </a:rPr>
              <a:t>日至</a:t>
            </a:r>
            <a:r>
              <a:rPr lang="en-US" altLang="zh-CN" sz="3600" dirty="0">
                <a:solidFill>
                  <a:prstClr val="black"/>
                </a:solidFill>
              </a:rPr>
              <a:t>7</a:t>
            </a:r>
            <a:r>
              <a:rPr lang="zh-CN" altLang="en-US" sz="3600" dirty="0">
                <a:solidFill>
                  <a:prstClr val="black"/>
                </a:solidFill>
              </a:rPr>
              <a:t>月</a:t>
            </a:r>
            <a:r>
              <a:rPr lang="en-US" altLang="zh-CN" sz="3600" dirty="0">
                <a:solidFill>
                  <a:prstClr val="black"/>
                </a:solidFill>
              </a:rPr>
              <a:t>1</a:t>
            </a:r>
            <a:r>
              <a:rPr lang="zh-CN" altLang="en-US" sz="3600" dirty="0">
                <a:solidFill>
                  <a:prstClr val="black"/>
                </a:solidFill>
              </a:rPr>
              <a:t>日，北京已连续</a:t>
            </a:r>
            <a:r>
              <a:rPr lang="en-US" altLang="zh-CN" sz="3600" dirty="0">
                <a:solidFill>
                  <a:prstClr val="black"/>
                </a:solidFill>
              </a:rPr>
              <a:t>4</a:t>
            </a:r>
            <a:r>
              <a:rPr lang="zh-CN" altLang="en-US" sz="3600" dirty="0">
                <a:solidFill>
                  <a:prstClr val="black"/>
                </a:solidFill>
              </a:rPr>
              <a:t>天出现重度污染天气，其中大部分时间，北京市区细颗粒物浓度达到</a:t>
            </a:r>
            <a:r>
              <a:rPr lang="en-US" altLang="zh-CN" sz="3600" dirty="0">
                <a:solidFill>
                  <a:prstClr val="black"/>
                </a:solidFill>
              </a:rPr>
              <a:t>6</a:t>
            </a:r>
            <a:r>
              <a:rPr lang="zh-CN" altLang="en-US" sz="3600" dirty="0">
                <a:solidFill>
                  <a:prstClr val="black"/>
                </a:solidFill>
              </a:rPr>
              <a:t>级严重污染。</a:t>
            </a:r>
          </a:p>
        </p:txBody>
      </p:sp>
      <p:pic>
        <p:nvPicPr>
          <p:cNvPr id="5" name="Picture 2"/>
          <p:cNvPicPr>
            <a:picLocks noChangeAspect="1" noChangeArrowheads="1"/>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a:off x="774838" y="5136478"/>
            <a:ext cx="6768752" cy="1348014"/>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6" name="Picture 2" descr="http://poto.6jc.cn/winwa/3/8/20130308161544.jpg"/>
          <p:cNvPicPr>
            <a:picLocks noChangeAspect="1" noChangeArrowheads="1"/>
          </p:cNvPicPr>
          <p:nvPr/>
        </p:nvPicPr>
        <p:blipFill rotWithShape="1">
          <a:blip r:embed="rId5" cstate="print">
            <a:extLst>
              <a:ext uri="{28A0092B-C50C-407E-A947-70E740481C1C}">
                <a14:useLocalDpi xmlns="" xmlns:a14="http://schemas.microsoft.com/office/drawing/2010/main" val="0"/>
              </a:ext>
            </a:extLst>
          </a:blip>
          <a:srcRect b="34269"/>
          <a:stretch/>
        </p:blipFill>
        <p:spPr bwMode="auto">
          <a:xfrm>
            <a:off x="8635209" y="0"/>
            <a:ext cx="3435884" cy="3757079"/>
          </a:xfrm>
          <a:prstGeom prst="rect">
            <a:avLst/>
          </a:prstGeom>
          <a:noFill/>
          <a:extLst>
            <a:ext uri="{909E8E84-426E-40DD-AFC4-6F175D3DCCD1}">
              <a14:hiddenFill xmlns="" xmlns:a14="http://schemas.microsoft.com/office/drawing/2010/main">
                <a:solidFill>
                  <a:srgbClr val="FFFFFF"/>
                </a:solidFill>
              </a14:hiddenFill>
            </a:ext>
          </a:extLst>
        </p:spPr>
      </p:pic>
      <p:sp>
        <p:nvSpPr>
          <p:cNvPr id="7" name="TextBox 3"/>
          <p:cNvSpPr txBox="1"/>
          <p:nvPr/>
        </p:nvSpPr>
        <p:spPr>
          <a:xfrm>
            <a:off x="8756905" y="1543985"/>
            <a:ext cx="2952328" cy="369332"/>
          </a:xfrm>
          <a:prstGeom prst="rect">
            <a:avLst/>
          </a:prstGeom>
          <a:solidFill>
            <a:schemeClr val="bg1">
              <a:lumMod val="95000"/>
            </a:schemeClr>
          </a:solidFill>
        </p:spPr>
        <p:style>
          <a:lnRef idx="1">
            <a:schemeClr val="accent3"/>
          </a:lnRef>
          <a:fillRef idx="2">
            <a:schemeClr val="accent3"/>
          </a:fillRef>
          <a:effectRef idx="1">
            <a:schemeClr val="accent3"/>
          </a:effectRef>
          <a:fontRef idx="minor">
            <a:schemeClr val="dk1"/>
          </a:fontRef>
        </p:style>
        <p:txBody>
          <a:bodyPr wrap="square" rtlCol="0">
            <a:spAutoFit/>
          </a:bodyPr>
          <a:lstStyle/>
          <a:p>
            <a:pPr algn="ctr"/>
            <a:r>
              <a:rPr lang="en-US" altLang="zh-CN" dirty="0">
                <a:solidFill>
                  <a:prstClr val="black"/>
                </a:solidFill>
              </a:rPr>
              <a:t>20</a:t>
            </a:r>
            <a:r>
              <a:rPr lang="zh-CN" altLang="en-US" dirty="0">
                <a:solidFill>
                  <a:prstClr val="black"/>
                </a:solidFill>
              </a:rPr>
              <a:t>年前的天安门</a:t>
            </a:r>
          </a:p>
        </p:txBody>
      </p:sp>
      <p:sp>
        <p:nvSpPr>
          <p:cNvPr id="8" name="TextBox 7"/>
          <p:cNvSpPr txBox="1"/>
          <p:nvPr/>
        </p:nvSpPr>
        <p:spPr>
          <a:xfrm>
            <a:off x="8876987" y="3387747"/>
            <a:ext cx="2952328" cy="369332"/>
          </a:xfrm>
          <a:prstGeom prst="rect">
            <a:avLst/>
          </a:prstGeom>
          <a:solidFill>
            <a:schemeClr val="bg1">
              <a:lumMod val="95000"/>
            </a:schemeClr>
          </a:solidFill>
        </p:spPr>
        <p:style>
          <a:lnRef idx="1">
            <a:schemeClr val="accent3"/>
          </a:lnRef>
          <a:fillRef idx="2">
            <a:schemeClr val="accent3"/>
          </a:fillRef>
          <a:effectRef idx="1">
            <a:schemeClr val="accent3"/>
          </a:effectRef>
          <a:fontRef idx="minor">
            <a:schemeClr val="dk1"/>
          </a:fontRef>
        </p:style>
        <p:txBody>
          <a:bodyPr wrap="square" rtlCol="0">
            <a:spAutoFit/>
          </a:bodyPr>
          <a:lstStyle/>
          <a:p>
            <a:pPr algn="ctr"/>
            <a:r>
              <a:rPr lang="en-US" altLang="zh-CN" dirty="0">
                <a:solidFill>
                  <a:prstClr val="black"/>
                </a:solidFill>
              </a:rPr>
              <a:t>10</a:t>
            </a:r>
            <a:r>
              <a:rPr lang="zh-CN" altLang="en-US" dirty="0">
                <a:solidFill>
                  <a:prstClr val="black"/>
                </a:solidFill>
              </a:rPr>
              <a:t>年前的天安门</a:t>
            </a:r>
          </a:p>
        </p:txBody>
      </p:sp>
      <p:sp>
        <p:nvSpPr>
          <p:cNvPr id="9" name="TextBox 8"/>
          <p:cNvSpPr txBox="1"/>
          <p:nvPr/>
        </p:nvSpPr>
        <p:spPr>
          <a:xfrm>
            <a:off x="8876987" y="6250053"/>
            <a:ext cx="2952328" cy="369332"/>
          </a:xfrm>
          <a:prstGeom prst="rect">
            <a:avLst/>
          </a:prstGeom>
          <a:solidFill>
            <a:schemeClr val="bg1">
              <a:lumMod val="95000"/>
            </a:schemeClr>
          </a:solidFill>
        </p:spPr>
        <p:style>
          <a:lnRef idx="1">
            <a:schemeClr val="accent3"/>
          </a:lnRef>
          <a:fillRef idx="2">
            <a:schemeClr val="accent3"/>
          </a:fillRef>
          <a:effectRef idx="1">
            <a:schemeClr val="accent3"/>
          </a:effectRef>
          <a:fontRef idx="minor">
            <a:schemeClr val="dk1"/>
          </a:fontRef>
        </p:style>
        <p:txBody>
          <a:bodyPr wrap="square" rtlCol="0">
            <a:spAutoFit/>
          </a:bodyPr>
          <a:lstStyle/>
          <a:p>
            <a:pPr algn="ctr"/>
            <a:r>
              <a:rPr lang="zh-CN" altLang="en-US" dirty="0">
                <a:solidFill>
                  <a:prstClr val="black"/>
                </a:solidFill>
              </a:rPr>
              <a:t>现在的天安门</a:t>
            </a:r>
          </a:p>
        </p:txBody>
      </p:sp>
      <p:sp>
        <p:nvSpPr>
          <p:cNvPr id="12" name="矩形 11"/>
          <p:cNvSpPr/>
          <p:nvPr/>
        </p:nvSpPr>
        <p:spPr>
          <a:xfrm>
            <a:off x="584167" y="2058738"/>
            <a:ext cx="7150094" cy="523220"/>
          </a:xfrm>
          <a:prstGeom prst="rect">
            <a:avLst/>
          </a:prstGeom>
        </p:spPr>
        <p:txBody>
          <a:bodyPr wrap="square">
            <a:spAutoFit/>
          </a:bodyPr>
          <a:lstStyle/>
          <a:p>
            <a:pPr algn="ctr"/>
            <a:r>
              <a:rPr lang="zh-CN" altLang="en-US" sz="2800" b="1" dirty="0">
                <a:solidFill>
                  <a:srgbClr val="FF0000"/>
                </a:solidFill>
                <a:latin typeface="方正大标宋简体" pitchFamily="65" charset="-122"/>
                <a:ea typeface="方正大标宋简体" pitchFamily="65" charset="-122"/>
              </a:rPr>
              <a:t>北京人真幸福，一推开窗就能吸中华烟</a:t>
            </a:r>
            <a:endParaRPr lang="en-US" altLang="zh-CN" sz="2800" b="1" dirty="0">
              <a:solidFill>
                <a:srgbClr val="FF0000"/>
              </a:solidFill>
              <a:latin typeface="方正大标宋简体" pitchFamily="65" charset="-122"/>
              <a:ea typeface="方正大标宋简体" pitchFamily="65" charset="-122"/>
            </a:endParaRPr>
          </a:p>
        </p:txBody>
      </p:sp>
    </p:spTree>
    <p:extLst>
      <p:ext uri="{BB962C8B-B14F-4D97-AF65-F5344CB8AC3E}">
        <p14:creationId xmlns="" xmlns:p14="http://schemas.microsoft.com/office/powerpoint/2010/main" val="3326183168"/>
      </p:ext>
    </p:extLst>
  </p:cSld>
  <p:clrMapOvr>
    <a:masterClrMapping/>
  </p:clrMapOvr>
  <mc:AlternateContent xmlns:mc="http://schemas.openxmlformats.org/markup-compatibility/2006">
    <mc:Choice xmlns=""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2"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1+#ppt_w/2"/>
                                          </p:val>
                                        </p:tav>
                                        <p:tav tm="100000">
                                          <p:val>
                                            <p:strVal val="#ppt_x"/>
                                          </p:val>
                                        </p:tav>
                                      </p:tavLst>
                                    </p:anim>
                                    <p:anim calcmode="lin" valueType="num">
                                      <p:cBhvr additive="base">
                                        <p:cTn id="22" dur="5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1+#ppt_w/2"/>
                                          </p:val>
                                        </p:tav>
                                        <p:tav tm="100000">
                                          <p:val>
                                            <p:strVal val="#ppt_x"/>
                                          </p:val>
                                        </p:tav>
                                      </p:tavLst>
                                    </p:anim>
                                    <p:anim calcmode="lin" valueType="num">
                                      <p:cBhvr additive="base">
                                        <p:cTn id="26" dur="500" fill="hold"/>
                                        <p:tgtEl>
                                          <p:spTgt spid="8"/>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500" fill="hold"/>
                                        <p:tgtEl>
                                          <p:spTgt spid="9"/>
                                        </p:tgtEl>
                                        <p:attrNameLst>
                                          <p:attrName>ppt_x</p:attrName>
                                        </p:attrNameLst>
                                      </p:cBhvr>
                                      <p:tavLst>
                                        <p:tav tm="0">
                                          <p:val>
                                            <p:strVal val="1+#ppt_w/2"/>
                                          </p:val>
                                        </p:tav>
                                        <p:tav tm="100000">
                                          <p:val>
                                            <p:strVal val="#ppt_x"/>
                                          </p:val>
                                        </p:tav>
                                      </p:tavLst>
                                    </p:anim>
                                    <p:anim calcmode="lin" valueType="num">
                                      <p:cBhvr additive="base">
                                        <p:cTn id="30"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2"/>
                                        </p:tgtEl>
                                        <p:attrNameLst>
                                          <p:attrName>style.visibility</p:attrName>
                                        </p:attrNameLst>
                                      </p:cBhvr>
                                      <p:to>
                                        <p:strVal val="visible"/>
                                      </p:to>
                                    </p:set>
                                    <p:animEffect transition="in" filter="fade">
                                      <p:cBhvr>
                                        <p:cTn id="35" dur="1000"/>
                                        <p:tgtEl>
                                          <p:spTgt spid="2"/>
                                        </p:tgtEl>
                                      </p:cBhvr>
                                    </p:animEffect>
                                    <p:anim calcmode="lin" valueType="num">
                                      <p:cBhvr>
                                        <p:cTn id="36" dur="1000" fill="hold"/>
                                        <p:tgtEl>
                                          <p:spTgt spid="2"/>
                                        </p:tgtEl>
                                        <p:attrNameLst>
                                          <p:attrName>ppt_x</p:attrName>
                                        </p:attrNameLst>
                                      </p:cBhvr>
                                      <p:tavLst>
                                        <p:tav tm="0">
                                          <p:val>
                                            <p:strVal val="#ppt_x"/>
                                          </p:val>
                                        </p:tav>
                                        <p:tav tm="100000">
                                          <p:val>
                                            <p:strVal val="#ppt_x"/>
                                          </p:val>
                                        </p:tav>
                                      </p:tavLst>
                                    </p:anim>
                                    <p:anim calcmode="lin" valueType="num">
                                      <p:cBhvr>
                                        <p:cTn id="37"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736391" y="2957206"/>
            <a:ext cx="2153198" cy="2632225"/>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3041204" y="2957206"/>
            <a:ext cx="3554916" cy="2761014"/>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5" name="Picture 2"/>
          <p:cNvPicPr>
            <a:picLocks noChangeAspect="1" noChangeArrowheads="1"/>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a:off x="581845" y="1647086"/>
            <a:ext cx="6209786" cy="1218467"/>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7" name="图片 6"/>
          <p:cNvPicPr>
            <a:picLocks noChangeAspect="1"/>
          </p:cNvPicPr>
          <p:nvPr/>
        </p:nvPicPr>
        <p:blipFill>
          <a:blip r:embed="rId5" cstate="print">
            <a:extLst>
              <a:ext uri="{28A0092B-C50C-407E-A947-70E740481C1C}">
                <a14:useLocalDpi xmlns="" xmlns:a14="http://schemas.microsoft.com/office/drawing/2010/main" val="0"/>
              </a:ext>
            </a:extLst>
          </a:blip>
          <a:stretch>
            <a:fillRect/>
          </a:stretch>
        </p:blipFill>
        <p:spPr>
          <a:xfrm>
            <a:off x="7204368" y="2949269"/>
            <a:ext cx="4134768" cy="2768951"/>
          </a:xfrm>
          <a:prstGeom prst="rect">
            <a:avLst/>
          </a:prstGeom>
        </p:spPr>
      </p:pic>
      <p:pic>
        <p:nvPicPr>
          <p:cNvPr id="8" name="Picture 3"/>
          <p:cNvPicPr>
            <a:picLocks noChangeAspect="1" noChangeArrowheads="1"/>
          </p:cNvPicPr>
          <p:nvPr/>
        </p:nvPicPr>
        <p:blipFill>
          <a:blip r:embed="rId6" cstate="print">
            <a:extLst>
              <a:ext uri="{28A0092B-C50C-407E-A947-70E740481C1C}">
                <a14:useLocalDpi xmlns="" xmlns:a14="http://schemas.microsoft.com/office/drawing/2010/main" val="0"/>
              </a:ext>
            </a:extLst>
          </a:blip>
          <a:srcRect/>
          <a:stretch>
            <a:fillRect/>
          </a:stretch>
        </p:blipFill>
        <p:spPr bwMode="auto">
          <a:xfrm>
            <a:off x="6897069" y="1667293"/>
            <a:ext cx="5294931" cy="1198260"/>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
        <p:nvSpPr>
          <p:cNvPr id="3" name="矩形 2"/>
          <p:cNvSpPr/>
          <p:nvPr/>
        </p:nvSpPr>
        <p:spPr>
          <a:xfrm>
            <a:off x="2106377" y="6014434"/>
            <a:ext cx="7438157" cy="523220"/>
          </a:xfrm>
          <a:prstGeom prst="rect">
            <a:avLst/>
          </a:prstGeom>
        </p:spPr>
        <p:txBody>
          <a:bodyPr wrap="square">
            <a:spAutoFit/>
          </a:bodyPr>
          <a:lstStyle/>
          <a:p>
            <a:pPr algn="ctr"/>
            <a:r>
              <a:rPr lang="zh-CN" altLang="en-US" sz="2800" b="1" dirty="0">
                <a:solidFill>
                  <a:srgbClr val="FF0000"/>
                </a:solidFill>
                <a:latin typeface="方正大标宋简体" pitchFamily="65" charset="-122"/>
                <a:ea typeface="方正大标宋简体" pitchFamily="65" charset="-122"/>
              </a:rPr>
              <a:t>上海人真幸福，一开水龙头就能喝排骨汤</a:t>
            </a:r>
          </a:p>
        </p:txBody>
      </p:sp>
      <p:sp>
        <p:nvSpPr>
          <p:cNvPr id="11" name="矩形 10"/>
          <p:cNvSpPr/>
          <p:nvPr/>
        </p:nvSpPr>
        <p:spPr>
          <a:xfrm>
            <a:off x="2255900" y="537770"/>
            <a:ext cx="8326318" cy="1015663"/>
          </a:xfrm>
          <a:prstGeom prst="rect">
            <a:avLst/>
          </a:prstGeom>
          <a:noFill/>
          <a:ln>
            <a:solidFill>
              <a:schemeClr val="bg1">
                <a:lumMod val="85000"/>
              </a:schemeClr>
            </a:solidFill>
          </a:ln>
        </p:spPr>
        <p:txBody>
          <a:bodyPr wrap="none" lIns="91440" tIns="45720" rIns="91440" bIns="45720">
            <a:spAutoFit/>
          </a:bodyPr>
          <a:lstStyle/>
          <a:p>
            <a:pPr algn="ctr"/>
            <a:r>
              <a:rPr lang="zh-CN" altLang="en-US" sz="6000" dirty="0">
                <a:ln w="0"/>
                <a:solidFill>
                  <a:srgbClr val="FF0000"/>
                </a:solidFill>
                <a:effectLst>
                  <a:reflection blurRad="6350" stA="53000" endA="300" endPos="35500" dir="5400000" sy="-90000" algn="bl" rotWithShape="0"/>
                </a:effectLst>
                <a:latin typeface="方正综艺简体" panose="03000509000000000000" pitchFamily="65" charset="-122"/>
                <a:ea typeface="方正综艺简体" panose="03000509000000000000" pitchFamily="65" charset="-122"/>
              </a:rPr>
              <a:t>生存环境</a:t>
            </a:r>
            <a:r>
              <a:rPr lang="en-US" altLang="zh-CN" sz="6000" dirty="0">
                <a:ln w="0"/>
                <a:solidFill>
                  <a:srgbClr val="FF0000"/>
                </a:solidFill>
                <a:effectLst>
                  <a:reflection blurRad="6350" stA="53000" endA="300" endPos="35500" dir="5400000" sy="-90000" algn="bl" rotWithShape="0"/>
                </a:effectLst>
                <a:latin typeface="方正综艺简体" panose="03000509000000000000" pitchFamily="65" charset="-122"/>
                <a:ea typeface="方正综艺简体" panose="03000509000000000000" pitchFamily="65" charset="-122"/>
              </a:rPr>
              <a:t>=</a:t>
            </a:r>
            <a:r>
              <a:rPr lang="zh-CN" altLang="en-US" sz="6000" dirty="0">
                <a:ln w="0"/>
                <a:solidFill>
                  <a:srgbClr val="FF0000"/>
                </a:solidFill>
                <a:effectLst>
                  <a:reflection blurRad="6350" stA="53000" endA="300" endPos="35500" dir="5400000" sy="-90000" algn="bl" rotWithShape="0"/>
                </a:effectLst>
                <a:latin typeface="方正综艺简体" panose="03000509000000000000" pitchFamily="65" charset="-122"/>
                <a:ea typeface="方正综艺简体" panose="03000509000000000000" pitchFamily="65" charset="-122"/>
              </a:rPr>
              <a:t>生存环“惊”</a:t>
            </a:r>
            <a:endParaRPr lang="en-US" altLang="zh-CN" sz="6000" dirty="0">
              <a:ln w="0"/>
              <a:solidFill>
                <a:srgbClr val="FF0000"/>
              </a:solidFill>
              <a:effectLst>
                <a:reflection blurRad="6350" stA="53000" endA="300" endPos="35500" dir="5400000" sy="-90000" algn="bl" rotWithShape="0"/>
              </a:effectLst>
              <a:latin typeface="方正综艺简体" panose="03000509000000000000" pitchFamily="65" charset="-122"/>
              <a:ea typeface="方正综艺简体" panose="03000509000000000000" pitchFamily="65" charset="-122"/>
            </a:endParaRPr>
          </a:p>
        </p:txBody>
      </p:sp>
    </p:spTree>
    <p:extLst>
      <p:ext uri="{BB962C8B-B14F-4D97-AF65-F5344CB8AC3E}">
        <p14:creationId xmlns="" xmlns:p14="http://schemas.microsoft.com/office/powerpoint/2010/main" val="3260258025"/>
      </p:ext>
    </p:extLst>
  </p:cSld>
  <p:clrMapOvr>
    <a:masterClrMapping/>
  </p:clrMapOvr>
  <mc:AlternateContent xmlns:mc="http://schemas.openxmlformats.org/markup-compatibility/2006">
    <mc:Choice xmlns=""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692552" y="611628"/>
            <a:ext cx="8326318" cy="1015663"/>
          </a:xfrm>
          <a:prstGeom prst="rect">
            <a:avLst/>
          </a:prstGeom>
          <a:noFill/>
          <a:ln>
            <a:solidFill>
              <a:schemeClr val="bg1">
                <a:lumMod val="85000"/>
              </a:schemeClr>
            </a:solidFill>
          </a:ln>
        </p:spPr>
        <p:txBody>
          <a:bodyPr wrap="none" lIns="91440" tIns="45720" rIns="91440" bIns="45720">
            <a:spAutoFit/>
          </a:bodyPr>
          <a:lstStyle/>
          <a:p>
            <a:pPr algn="ctr"/>
            <a:r>
              <a:rPr lang="zh-CN" altLang="en-US" sz="6000" dirty="0">
                <a:ln w="0"/>
                <a:solidFill>
                  <a:srgbClr val="FF0000"/>
                </a:solidFill>
                <a:effectLst>
                  <a:reflection blurRad="6350" stA="53000" endA="300" endPos="35500" dir="5400000" sy="-90000" algn="bl" rotWithShape="0"/>
                </a:effectLst>
                <a:latin typeface="方正综艺简体" panose="03000509000000000000" pitchFamily="65" charset="-122"/>
                <a:ea typeface="方正综艺简体" panose="03000509000000000000" pitchFamily="65" charset="-122"/>
              </a:rPr>
              <a:t>生活环境</a:t>
            </a:r>
            <a:r>
              <a:rPr lang="en-US" altLang="zh-CN" sz="6000" dirty="0">
                <a:ln w="0"/>
                <a:solidFill>
                  <a:srgbClr val="FF0000"/>
                </a:solidFill>
                <a:effectLst>
                  <a:reflection blurRad="6350" stA="53000" endA="300" endPos="35500" dir="5400000" sy="-90000" algn="bl" rotWithShape="0"/>
                </a:effectLst>
                <a:latin typeface="方正综艺简体" panose="03000509000000000000" pitchFamily="65" charset="-122"/>
                <a:ea typeface="方正综艺简体" panose="03000509000000000000" pitchFamily="65" charset="-122"/>
              </a:rPr>
              <a:t>=</a:t>
            </a:r>
            <a:r>
              <a:rPr lang="zh-CN" altLang="en-US" sz="6000" dirty="0">
                <a:ln w="0"/>
                <a:solidFill>
                  <a:srgbClr val="FF0000"/>
                </a:solidFill>
                <a:effectLst>
                  <a:reflection blurRad="6350" stA="53000" endA="300" endPos="35500" dir="5400000" sy="-90000" algn="bl" rotWithShape="0"/>
                </a:effectLst>
                <a:latin typeface="方正综艺简体" panose="03000509000000000000" pitchFamily="65" charset="-122"/>
                <a:ea typeface="方正综艺简体" panose="03000509000000000000" pitchFamily="65" charset="-122"/>
              </a:rPr>
              <a:t>生活环“惊”</a:t>
            </a:r>
            <a:endParaRPr lang="en-US" altLang="zh-CN" sz="6000" dirty="0">
              <a:ln w="0"/>
              <a:solidFill>
                <a:srgbClr val="FF0000"/>
              </a:solidFill>
              <a:effectLst>
                <a:reflection blurRad="6350" stA="53000" endA="300" endPos="35500" dir="5400000" sy="-90000" algn="bl" rotWithShape="0"/>
              </a:effectLst>
              <a:latin typeface="方正综艺简体" panose="03000509000000000000" pitchFamily="65" charset="-122"/>
              <a:ea typeface="方正综艺简体" panose="03000509000000000000" pitchFamily="65" charset="-122"/>
            </a:endParaRPr>
          </a:p>
        </p:txBody>
      </p:sp>
      <p:pic>
        <p:nvPicPr>
          <p:cNvPr id="5" name="图片 4"/>
          <p:cNvPicPr>
            <a:picLocks noChangeAspect="1"/>
          </p:cNvPicPr>
          <p:nvPr/>
        </p:nvPicPr>
        <p:blipFill>
          <a:blip r:embed="rId2" cstate="print">
            <a:extLst>
              <a:ext uri="{28A0092B-C50C-407E-A947-70E740481C1C}">
                <a14:useLocalDpi xmlns="" xmlns:a14="http://schemas.microsoft.com/office/drawing/2010/main" val="0"/>
              </a:ext>
            </a:extLst>
          </a:blip>
          <a:stretch>
            <a:fillRect/>
          </a:stretch>
        </p:blipFill>
        <p:spPr>
          <a:xfrm>
            <a:off x="3910981" y="3640839"/>
            <a:ext cx="3629302" cy="2661488"/>
          </a:xfrm>
          <a:prstGeom prst="rect">
            <a:avLst/>
          </a:prstGeom>
        </p:spPr>
      </p:pic>
      <p:pic>
        <p:nvPicPr>
          <p:cNvPr id="7" name="图片 6"/>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a:off x="1074768" y="1835862"/>
            <a:ext cx="2675641" cy="2229701"/>
          </a:xfrm>
          <a:prstGeom prst="rect">
            <a:avLst/>
          </a:prstGeom>
        </p:spPr>
      </p:pic>
      <p:pic>
        <p:nvPicPr>
          <p:cNvPr id="9" name="图片 8"/>
          <p:cNvPicPr>
            <a:picLocks noChangeAspect="1"/>
          </p:cNvPicPr>
          <p:nvPr/>
        </p:nvPicPr>
        <p:blipFill>
          <a:blip r:embed="rId4" cstate="print">
            <a:extLst>
              <a:ext uri="{28A0092B-C50C-407E-A947-70E740481C1C}">
                <a14:useLocalDpi xmlns="" xmlns:a14="http://schemas.microsoft.com/office/drawing/2010/main" val="0"/>
              </a:ext>
            </a:extLst>
          </a:blip>
          <a:stretch>
            <a:fillRect/>
          </a:stretch>
        </p:blipFill>
        <p:spPr>
          <a:xfrm>
            <a:off x="1074769" y="4274583"/>
            <a:ext cx="2703308" cy="2027743"/>
          </a:xfrm>
          <a:prstGeom prst="rect">
            <a:avLst/>
          </a:prstGeom>
        </p:spPr>
      </p:pic>
      <p:sp>
        <p:nvSpPr>
          <p:cNvPr id="11" name="矩形 10"/>
          <p:cNvSpPr/>
          <p:nvPr/>
        </p:nvSpPr>
        <p:spPr>
          <a:xfrm>
            <a:off x="8018584" y="4186753"/>
            <a:ext cx="3748458" cy="1569660"/>
          </a:xfrm>
          <a:prstGeom prst="rect">
            <a:avLst/>
          </a:prstGeom>
        </p:spPr>
        <p:txBody>
          <a:bodyPr wrap="square">
            <a:spAutoFit/>
          </a:bodyPr>
          <a:lstStyle/>
          <a:p>
            <a:r>
              <a:rPr lang="zh-CN" altLang="en-US" sz="2400" b="1" dirty="0">
                <a:solidFill>
                  <a:prstClr val="black"/>
                </a:solidFill>
              </a:rPr>
              <a:t>“添加有毒有害物质”、“非食用油流入餐桌”和“病死牲畜肉”是中国人最担心的食品安全问题。</a:t>
            </a:r>
          </a:p>
        </p:txBody>
      </p:sp>
      <p:pic>
        <p:nvPicPr>
          <p:cNvPr id="12" name="图片 11"/>
          <p:cNvPicPr>
            <a:picLocks noChangeAspect="1"/>
          </p:cNvPicPr>
          <p:nvPr/>
        </p:nvPicPr>
        <p:blipFill>
          <a:blip r:embed="rId5" cstate="print"/>
          <a:stretch>
            <a:fillRect/>
          </a:stretch>
        </p:blipFill>
        <p:spPr>
          <a:xfrm>
            <a:off x="4346917" y="1597767"/>
            <a:ext cx="7420125" cy="1838456"/>
          </a:xfrm>
          <a:prstGeom prst="rect">
            <a:avLst/>
          </a:prstGeom>
        </p:spPr>
      </p:pic>
    </p:spTree>
    <p:extLst>
      <p:ext uri="{BB962C8B-B14F-4D97-AF65-F5344CB8AC3E}">
        <p14:creationId xmlns="" xmlns:p14="http://schemas.microsoft.com/office/powerpoint/2010/main" val="979415544"/>
      </p:ext>
    </p:extLst>
  </p:cSld>
  <p:clrMapOvr>
    <a:masterClrMapping/>
  </p:clrMapOvr>
  <mc:AlternateContent xmlns:mc="http://schemas.openxmlformats.org/markup-compatibility/2006">
    <mc:Choice xmlns=""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10063" y="1943188"/>
            <a:ext cx="4895558" cy="4154984"/>
          </a:xfrm>
          <a:prstGeom prst="rect">
            <a:avLst/>
          </a:prstGeom>
        </p:spPr>
        <p:txBody>
          <a:bodyPr wrap="square">
            <a:spAutoFit/>
          </a:bodyPr>
          <a:lstStyle/>
          <a:p>
            <a:r>
              <a:rPr lang="en-US" altLang="zh-CN" sz="2400" b="1" dirty="0">
                <a:solidFill>
                  <a:prstClr val="black"/>
                </a:solidFill>
                <a:latin typeface="宋体" panose="02010600030101010101" pitchFamily="2" charset="-122"/>
              </a:rPr>
              <a:t>    2013</a:t>
            </a:r>
            <a:r>
              <a:rPr lang="zh-CN" altLang="en-US" sz="2400" b="1" dirty="0">
                <a:solidFill>
                  <a:prstClr val="black"/>
                </a:solidFill>
                <a:latin typeface="宋体" panose="02010600030101010101" pitchFamily="2" charset="-122"/>
              </a:rPr>
              <a:t>年初，全国肿瘤登记中心发布</a:t>
            </a:r>
            <a:r>
              <a:rPr lang="en-US" altLang="zh-CN" sz="2400" b="1" dirty="0">
                <a:solidFill>
                  <a:prstClr val="black"/>
                </a:solidFill>
                <a:latin typeface="宋体" panose="02010600030101010101" pitchFamily="2" charset="-122"/>
              </a:rPr>
              <a:t>《2012</a:t>
            </a:r>
            <a:r>
              <a:rPr lang="zh-CN" altLang="en-US" sz="2400" b="1" dirty="0">
                <a:solidFill>
                  <a:prstClr val="black"/>
                </a:solidFill>
                <a:latin typeface="宋体" panose="02010600030101010101" pitchFamily="2" charset="-122"/>
              </a:rPr>
              <a:t>中国肿瘤登记年报</a:t>
            </a:r>
            <a:r>
              <a:rPr lang="en-US" altLang="zh-CN" sz="2400" b="1" dirty="0">
                <a:solidFill>
                  <a:prstClr val="black"/>
                </a:solidFill>
                <a:latin typeface="宋体" panose="02010600030101010101" pitchFamily="2" charset="-122"/>
              </a:rPr>
              <a:t>》</a:t>
            </a:r>
            <a:r>
              <a:rPr lang="zh-CN" altLang="en-US" sz="2400" b="1" dirty="0">
                <a:solidFill>
                  <a:prstClr val="black"/>
                </a:solidFill>
                <a:latin typeface="宋体" panose="02010600030101010101" pitchFamily="2" charset="-122"/>
              </a:rPr>
              <a:t>。年报称，中国</a:t>
            </a:r>
            <a:r>
              <a:rPr lang="zh-CN" altLang="en-US" sz="3600" b="1" dirty="0">
                <a:solidFill>
                  <a:srgbClr val="FF0000"/>
                </a:solidFill>
                <a:latin typeface="宋体" panose="02010600030101010101" pitchFamily="2" charset="-122"/>
              </a:rPr>
              <a:t>每年</a:t>
            </a:r>
            <a:r>
              <a:rPr lang="zh-CN" altLang="en-US" sz="2400" b="1" dirty="0">
                <a:solidFill>
                  <a:prstClr val="black"/>
                </a:solidFill>
                <a:latin typeface="宋体" panose="02010600030101010101" pitchFamily="2" charset="-122"/>
              </a:rPr>
              <a:t>新发癌症病例约</a:t>
            </a:r>
            <a:r>
              <a:rPr lang="en-US" altLang="zh-CN" sz="3600" b="1" dirty="0">
                <a:solidFill>
                  <a:srgbClr val="FF0000"/>
                </a:solidFill>
                <a:latin typeface="宋体" panose="02010600030101010101" pitchFamily="2" charset="-122"/>
              </a:rPr>
              <a:t>350</a:t>
            </a:r>
            <a:r>
              <a:rPr lang="zh-CN" altLang="en-US" sz="3600" b="1" dirty="0">
                <a:solidFill>
                  <a:srgbClr val="FF0000"/>
                </a:solidFill>
                <a:latin typeface="宋体" panose="02010600030101010101" pitchFamily="2" charset="-122"/>
              </a:rPr>
              <a:t>万</a:t>
            </a:r>
            <a:r>
              <a:rPr lang="zh-CN" altLang="en-US" sz="2400" b="1" dirty="0">
                <a:solidFill>
                  <a:prstClr val="black"/>
                </a:solidFill>
                <a:latin typeface="宋体" panose="02010600030101010101" pitchFamily="2" charset="-122"/>
              </a:rPr>
              <a:t>，因</a:t>
            </a:r>
            <a:r>
              <a:rPr lang="zh-CN" altLang="en-US" sz="3600" b="1" dirty="0">
                <a:solidFill>
                  <a:srgbClr val="FF0000"/>
                </a:solidFill>
                <a:latin typeface="宋体" panose="02010600030101010101" pitchFamily="2" charset="-122"/>
              </a:rPr>
              <a:t>癌症死亡约</a:t>
            </a:r>
            <a:r>
              <a:rPr lang="en-US" altLang="zh-CN" sz="3600" b="1" dirty="0">
                <a:solidFill>
                  <a:srgbClr val="FF0000"/>
                </a:solidFill>
                <a:latin typeface="宋体" panose="02010600030101010101" pitchFamily="2" charset="-122"/>
              </a:rPr>
              <a:t>250</a:t>
            </a:r>
            <a:r>
              <a:rPr lang="zh-CN" altLang="en-US" sz="3600" b="1" dirty="0">
                <a:solidFill>
                  <a:srgbClr val="FF0000"/>
                </a:solidFill>
                <a:latin typeface="宋体" panose="02010600030101010101" pitchFamily="2" charset="-122"/>
              </a:rPr>
              <a:t>万</a:t>
            </a:r>
            <a:r>
              <a:rPr lang="zh-CN" altLang="en-US" sz="2400" b="1" dirty="0">
                <a:solidFill>
                  <a:prstClr val="black"/>
                </a:solidFill>
                <a:latin typeface="宋体" panose="02010600030101010101" pitchFamily="2" charset="-122"/>
              </a:rPr>
              <a:t>。全国每</a:t>
            </a:r>
            <a:r>
              <a:rPr lang="en-US" altLang="zh-CN" sz="2400" b="1" dirty="0">
                <a:solidFill>
                  <a:prstClr val="black"/>
                </a:solidFill>
                <a:latin typeface="宋体" panose="02010600030101010101" pitchFamily="2" charset="-122"/>
              </a:rPr>
              <a:t>1</a:t>
            </a:r>
            <a:r>
              <a:rPr lang="zh-CN" altLang="en-US" sz="2400" b="1" dirty="0">
                <a:solidFill>
                  <a:prstClr val="black"/>
                </a:solidFill>
                <a:latin typeface="宋体" panose="02010600030101010101" pitchFamily="2" charset="-122"/>
              </a:rPr>
              <a:t>分钟就有</a:t>
            </a:r>
            <a:r>
              <a:rPr lang="en-US" altLang="zh-CN" sz="2400" b="1" dirty="0">
                <a:solidFill>
                  <a:prstClr val="black"/>
                </a:solidFill>
                <a:latin typeface="宋体" panose="02010600030101010101" pitchFamily="2" charset="-122"/>
              </a:rPr>
              <a:t>6</a:t>
            </a:r>
            <a:r>
              <a:rPr lang="zh-CN" altLang="en-US" sz="2400" b="1" dirty="0">
                <a:solidFill>
                  <a:prstClr val="black"/>
                </a:solidFill>
                <a:latin typeface="宋体" panose="02010600030101010101" pitchFamily="2" charset="-122"/>
              </a:rPr>
              <a:t>人被确诊为癌症，</a:t>
            </a:r>
            <a:r>
              <a:rPr lang="zh-CN" altLang="en-US" sz="3600" b="1" dirty="0">
                <a:solidFill>
                  <a:srgbClr val="FF0000"/>
                </a:solidFill>
                <a:latin typeface="宋体" panose="02010600030101010101" pitchFamily="2" charset="-122"/>
              </a:rPr>
              <a:t>每天有</a:t>
            </a:r>
            <a:r>
              <a:rPr lang="en-US" altLang="zh-CN" sz="3600" b="1" dirty="0">
                <a:solidFill>
                  <a:srgbClr val="FF0000"/>
                </a:solidFill>
                <a:latin typeface="宋体" panose="02010600030101010101" pitchFamily="2" charset="-122"/>
              </a:rPr>
              <a:t>8550</a:t>
            </a:r>
            <a:r>
              <a:rPr lang="zh-CN" altLang="en-US" sz="3600" b="1" dirty="0">
                <a:solidFill>
                  <a:srgbClr val="FF0000"/>
                </a:solidFill>
                <a:latin typeface="宋体" panose="02010600030101010101" pitchFamily="2" charset="-122"/>
              </a:rPr>
              <a:t>人</a:t>
            </a:r>
            <a:r>
              <a:rPr lang="zh-CN" altLang="en-US" sz="2400" b="1" dirty="0">
                <a:solidFill>
                  <a:prstClr val="black"/>
                </a:solidFill>
                <a:latin typeface="宋体" panose="02010600030101010101" pitchFamily="2" charset="-122"/>
              </a:rPr>
              <a:t>成为癌症患者，</a:t>
            </a:r>
            <a:r>
              <a:rPr lang="zh-CN" altLang="en-US" sz="3600" b="1" dirty="0">
                <a:solidFill>
                  <a:srgbClr val="FF0000"/>
                </a:solidFill>
                <a:latin typeface="宋体" panose="02010600030101010101" pitchFamily="2" charset="-122"/>
              </a:rPr>
              <a:t>每</a:t>
            </a:r>
            <a:r>
              <a:rPr lang="en-US" altLang="zh-CN" sz="3600" b="1" dirty="0">
                <a:solidFill>
                  <a:srgbClr val="FF0000"/>
                </a:solidFill>
                <a:latin typeface="宋体" panose="02010600030101010101" pitchFamily="2" charset="-122"/>
              </a:rPr>
              <a:t>7</a:t>
            </a:r>
            <a:r>
              <a:rPr lang="zh-CN" altLang="en-US" sz="3600" b="1" dirty="0">
                <a:solidFill>
                  <a:srgbClr val="FF0000"/>
                </a:solidFill>
                <a:latin typeface="宋体" panose="02010600030101010101" pitchFamily="2" charset="-122"/>
              </a:rPr>
              <a:t>到</a:t>
            </a:r>
            <a:r>
              <a:rPr lang="en-US" altLang="zh-CN" sz="3600" b="1" dirty="0">
                <a:solidFill>
                  <a:srgbClr val="FF0000"/>
                </a:solidFill>
                <a:latin typeface="宋体" panose="02010600030101010101" pitchFamily="2" charset="-122"/>
              </a:rPr>
              <a:t>8</a:t>
            </a:r>
            <a:r>
              <a:rPr lang="zh-CN" altLang="en-US" sz="3600" b="1" dirty="0">
                <a:solidFill>
                  <a:srgbClr val="FF0000"/>
                </a:solidFill>
                <a:latin typeface="宋体" panose="02010600030101010101" pitchFamily="2" charset="-122"/>
              </a:rPr>
              <a:t>人中就有</a:t>
            </a:r>
            <a:r>
              <a:rPr lang="en-US" altLang="zh-CN" sz="3600" b="1" dirty="0">
                <a:solidFill>
                  <a:srgbClr val="FF0000"/>
                </a:solidFill>
                <a:latin typeface="宋体" panose="02010600030101010101" pitchFamily="2" charset="-122"/>
              </a:rPr>
              <a:t>1</a:t>
            </a:r>
            <a:r>
              <a:rPr lang="zh-CN" altLang="en-US" sz="3600" b="1" dirty="0">
                <a:solidFill>
                  <a:srgbClr val="FF0000"/>
                </a:solidFill>
                <a:latin typeface="宋体" panose="02010600030101010101" pitchFamily="2" charset="-122"/>
              </a:rPr>
              <a:t>人死于癌症。</a:t>
            </a:r>
          </a:p>
        </p:txBody>
      </p:sp>
      <p:pic>
        <p:nvPicPr>
          <p:cNvPr id="3" name="图片 2"/>
          <p:cNvPicPr>
            <a:picLocks noChangeAspect="1"/>
          </p:cNvPicPr>
          <p:nvPr/>
        </p:nvPicPr>
        <p:blipFill>
          <a:blip r:embed="rId2" cstate="print">
            <a:extLst>
              <a:ext uri="{28A0092B-C50C-407E-A947-70E740481C1C}">
                <a14:useLocalDpi xmlns="" xmlns:a14="http://schemas.microsoft.com/office/drawing/2010/main" val="0"/>
              </a:ext>
            </a:extLst>
          </a:blip>
          <a:stretch>
            <a:fillRect/>
          </a:stretch>
        </p:blipFill>
        <p:spPr>
          <a:xfrm>
            <a:off x="5655214" y="2115063"/>
            <a:ext cx="5938183" cy="3811234"/>
          </a:xfrm>
          <a:prstGeom prst="rect">
            <a:avLst/>
          </a:prstGeom>
        </p:spPr>
      </p:pic>
      <p:sp>
        <p:nvSpPr>
          <p:cNvPr id="6" name="矩形 5"/>
          <p:cNvSpPr/>
          <p:nvPr/>
        </p:nvSpPr>
        <p:spPr>
          <a:xfrm>
            <a:off x="2692552" y="611628"/>
            <a:ext cx="8326318" cy="1015663"/>
          </a:xfrm>
          <a:prstGeom prst="rect">
            <a:avLst/>
          </a:prstGeom>
          <a:noFill/>
          <a:ln>
            <a:solidFill>
              <a:schemeClr val="bg1">
                <a:lumMod val="85000"/>
              </a:schemeClr>
            </a:solidFill>
          </a:ln>
        </p:spPr>
        <p:txBody>
          <a:bodyPr wrap="none" lIns="91440" tIns="45720" rIns="91440" bIns="45720">
            <a:spAutoFit/>
          </a:bodyPr>
          <a:lstStyle/>
          <a:p>
            <a:pPr algn="ctr"/>
            <a:r>
              <a:rPr lang="zh-CN" altLang="en-US" sz="6000" dirty="0">
                <a:ln w="0"/>
                <a:solidFill>
                  <a:srgbClr val="FF0000"/>
                </a:solidFill>
                <a:effectLst>
                  <a:reflection blurRad="6350" stA="53000" endA="300" endPos="35500" dir="5400000" sy="-90000" algn="bl" rotWithShape="0"/>
                </a:effectLst>
                <a:latin typeface="方正综艺简体" panose="03000509000000000000" pitchFamily="65" charset="-122"/>
                <a:ea typeface="方正综艺简体" panose="03000509000000000000" pitchFamily="65" charset="-122"/>
              </a:rPr>
              <a:t>生活环境</a:t>
            </a:r>
            <a:r>
              <a:rPr lang="en-US" altLang="zh-CN" sz="6000" dirty="0">
                <a:ln w="0"/>
                <a:solidFill>
                  <a:srgbClr val="FF0000"/>
                </a:solidFill>
                <a:effectLst>
                  <a:reflection blurRad="6350" stA="53000" endA="300" endPos="35500" dir="5400000" sy="-90000" algn="bl" rotWithShape="0"/>
                </a:effectLst>
                <a:latin typeface="方正综艺简体" panose="03000509000000000000" pitchFamily="65" charset="-122"/>
                <a:ea typeface="方正综艺简体" panose="03000509000000000000" pitchFamily="65" charset="-122"/>
              </a:rPr>
              <a:t>=</a:t>
            </a:r>
            <a:r>
              <a:rPr lang="zh-CN" altLang="en-US" sz="6000" dirty="0">
                <a:ln w="0"/>
                <a:solidFill>
                  <a:srgbClr val="FF0000"/>
                </a:solidFill>
                <a:effectLst>
                  <a:reflection blurRad="6350" stA="53000" endA="300" endPos="35500" dir="5400000" sy="-90000" algn="bl" rotWithShape="0"/>
                </a:effectLst>
                <a:latin typeface="方正综艺简体" panose="03000509000000000000" pitchFamily="65" charset="-122"/>
                <a:ea typeface="方正综艺简体" panose="03000509000000000000" pitchFamily="65" charset="-122"/>
              </a:rPr>
              <a:t>生活环“惊”</a:t>
            </a:r>
            <a:endParaRPr lang="en-US" altLang="zh-CN" sz="6000" dirty="0">
              <a:ln w="0"/>
              <a:solidFill>
                <a:srgbClr val="FF0000"/>
              </a:solidFill>
              <a:effectLst>
                <a:reflection blurRad="6350" stA="53000" endA="300" endPos="35500" dir="5400000" sy="-90000" algn="bl" rotWithShape="0"/>
              </a:effectLst>
              <a:latin typeface="方正综艺简体" panose="03000509000000000000" pitchFamily="65" charset="-122"/>
              <a:ea typeface="方正综艺简体" panose="03000509000000000000" pitchFamily="65" charset="-122"/>
            </a:endParaRPr>
          </a:p>
        </p:txBody>
      </p:sp>
    </p:spTree>
    <p:extLst>
      <p:ext uri="{BB962C8B-B14F-4D97-AF65-F5344CB8AC3E}">
        <p14:creationId xmlns="" xmlns:p14="http://schemas.microsoft.com/office/powerpoint/2010/main" val="2754678559"/>
      </p:ext>
    </p:extLst>
  </p:cSld>
  <p:clrMapOvr>
    <a:masterClrMapping/>
  </p:clrMapOvr>
  <mc:AlternateContent xmlns:mc="http://schemas.openxmlformats.org/markup-compatibility/2006">
    <mc:Choice xmlns=""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p:cNvPicPr>
            <a:picLocks noChangeAspect="1"/>
          </p:cNvPicPr>
          <p:nvPr/>
        </p:nvPicPr>
        <p:blipFill>
          <a:blip r:embed="rId2" cstate="print">
            <a:extLst>
              <a:ext uri="{28A0092B-C50C-407E-A947-70E740481C1C}">
                <a14:useLocalDpi xmlns="" xmlns:a14="http://schemas.microsoft.com/office/drawing/2010/main" val="0"/>
              </a:ext>
            </a:extLst>
          </a:blip>
          <a:stretch>
            <a:fillRect/>
          </a:stretch>
        </p:blipFill>
        <p:spPr>
          <a:xfrm>
            <a:off x="0" y="0"/>
            <a:ext cx="12192000" cy="6858000"/>
          </a:xfrm>
          <a:prstGeom prst="rect">
            <a:avLst/>
          </a:prstGeom>
        </p:spPr>
      </p:pic>
      <p:sp>
        <p:nvSpPr>
          <p:cNvPr id="8" name="矩形 7"/>
          <p:cNvSpPr/>
          <p:nvPr/>
        </p:nvSpPr>
        <p:spPr>
          <a:xfrm>
            <a:off x="1899979" y="1203147"/>
            <a:ext cx="8392042" cy="3586303"/>
          </a:xfrm>
          <a:prstGeom prst="rect">
            <a:avLst/>
          </a:prstGeom>
          <a:noFill/>
        </p:spPr>
        <p:txBody>
          <a:bodyPr wrap="none" lIns="91440" tIns="45720" rIns="91440" bIns="45720">
            <a:spAutoFit/>
          </a:bodyPr>
          <a:lstStyle/>
          <a:p>
            <a:pPr algn="ctr">
              <a:lnSpc>
                <a:spcPct val="150000"/>
              </a:lnSpc>
            </a:pPr>
            <a:r>
              <a:rPr lang="zh-CN" altLang="en-US" sz="8000" dirty="0">
                <a:ln w="0"/>
                <a:solidFill>
                  <a:srgbClr val="FF0000"/>
                </a:solidFill>
                <a:effectLst>
                  <a:reflection blurRad="6350" stA="53000" endA="300" endPos="35500" dir="5400000" sy="-90000" algn="bl" rotWithShape="0"/>
                </a:effectLst>
                <a:latin typeface="方正综艺简体" panose="03000509000000000000" pitchFamily="65" charset="-122"/>
                <a:ea typeface="方正综艺简体" panose="03000509000000000000" pitchFamily="65" charset="-122"/>
              </a:rPr>
              <a:t>环境变化触目惊心</a:t>
            </a:r>
            <a:endParaRPr lang="en-US" altLang="zh-CN" sz="8000" dirty="0">
              <a:ln w="0"/>
              <a:solidFill>
                <a:srgbClr val="FF0000"/>
              </a:solidFill>
              <a:effectLst>
                <a:reflection blurRad="6350" stA="53000" endA="300" endPos="35500" dir="5400000" sy="-90000" algn="bl" rotWithShape="0"/>
              </a:effectLst>
              <a:latin typeface="方正综艺简体" panose="03000509000000000000" pitchFamily="65" charset="-122"/>
              <a:ea typeface="方正综艺简体" panose="03000509000000000000" pitchFamily="65" charset="-122"/>
            </a:endParaRPr>
          </a:p>
          <a:p>
            <a:pPr algn="ctr">
              <a:lnSpc>
                <a:spcPct val="150000"/>
              </a:lnSpc>
            </a:pPr>
            <a:r>
              <a:rPr lang="zh-CN" altLang="en-US" sz="8000" dirty="0">
                <a:ln w="0"/>
                <a:solidFill>
                  <a:srgbClr val="FF0000"/>
                </a:solidFill>
                <a:effectLst>
                  <a:reflection blurRad="6350" stA="53000" endA="300" endPos="35500" dir="5400000" sy="-90000" algn="bl" rotWithShape="0"/>
                </a:effectLst>
                <a:latin typeface="方正综艺简体" panose="03000509000000000000" pitchFamily="65" charset="-122"/>
                <a:ea typeface="方正综艺简体" panose="03000509000000000000" pitchFamily="65" charset="-122"/>
              </a:rPr>
              <a:t>催生保险巨大需求</a:t>
            </a:r>
            <a:endParaRPr lang="en-US" altLang="zh-CN" sz="8000" dirty="0">
              <a:ln w="0"/>
              <a:solidFill>
                <a:srgbClr val="FF0000"/>
              </a:solidFill>
              <a:effectLst>
                <a:reflection blurRad="6350" stA="53000" endA="300" endPos="35500" dir="5400000" sy="-90000" algn="bl" rotWithShape="0"/>
              </a:effectLst>
              <a:latin typeface="方正综艺简体" panose="03000509000000000000" pitchFamily="65" charset="-122"/>
              <a:ea typeface="方正综艺简体" panose="03000509000000000000" pitchFamily="65" charset="-122"/>
            </a:endParaRPr>
          </a:p>
        </p:txBody>
      </p:sp>
    </p:spTree>
    <p:extLst>
      <p:ext uri="{BB962C8B-B14F-4D97-AF65-F5344CB8AC3E}">
        <p14:creationId xmlns="" xmlns:p14="http://schemas.microsoft.com/office/powerpoint/2010/main" val="1510420727"/>
      </p:ext>
    </p:extLst>
  </p:cSld>
  <p:clrMapOvr>
    <a:masterClrMapping/>
  </p:clrMapOvr>
  <mc:AlternateContent xmlns:mc="http://schemas.openxmlformats.org/markup-compatibility/2006">
    <mc:Choice xmlns=""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78302" y="802926"/>
            <a:ext cx="2209800" cy="885197"/>
          </a:xfrm>
        </p:spPr>
        <p:style>
          <a:lnRef idx="3">
            <a:schemeClr val="lt1"/>
          </a:lnRef>
          <a:fillRef idx="1">
            <a:schemeClr val="accent2"/>
          </a:fillRef>
          <a:effectRef idx="1">
            <a:schemeClr val="accent2"/>
          </a:effectRef>
          <a:fontRef idx="minor">
            <a:schemeClr val="lt1"/>
          </a:fontRef>
        </p:style>
        <p:txBody>
          <a:bodyPr>
            <a:noAutofit/>
          </a:bodyPr>
          <a:lstStyle/>
          <a:p>
            <a:pPr algn="ctr"/>
            <a:r>
              <a:rPr lang="zh-CN" altLang="en-US" sz="4400" dirty="0" smtClean="0">
                <a:latin typeface="方正综艺简体" panose="03000509000000000000" pitchFamily="65" charset="-122"/>
                <a:ea typeface="方正综艺简体" panose="03000509000000000000" pitchFamily="65" charset="-122"/>
              </a:rPr>
              <a:t>目录</a:t>
            </a:r>
            <a:endParaRPr lang="zh-CN" altLang="en-US" sz="4400" dirty="0">
              <a:latin typeface="方正综艺简体" panose="03000509000000000000" pitchFamily="65" charset="-122"/>
              <a:ea typeface="方正综艺简体" panose="03000509000000000000" pitchFamily="65" charset="-122"/>
            </a:endParaRPr>
          </a:p>
        </p:txBody>
      </p:sp>
      <p:sp>
        <p:nvSpPr>
          <p:cNvPr id="3" name="内容占位符 2"/>
          <p:cNvSpPr>
            <a:spLocks noGrp="1"/>
          </p:cNvSpPr>
          <p:nvPr>
            <p:ph idx="1"/>
          </p:nvPr>
        </p:nvSpPr>
        <p:spPr>
          <a:xfrm>
            <a:off x="3249637" y="1688123"/>
            <a:ext cx="8525022" cy="4576763"/>
          </a:xfrm>
        </p:spPr>
        <p:txBody>
          <a:bodyPr>
            <a:noAutofit/>
          </a:bodyPr>
          <a:lstStyle/>
          <a:p>
            <a:pPr marL="0" indent="0">
              <a:lnSpc>
                <a:spcPct val="100000"/>
              </a:lnSpc>
              <a:spcBef>
                <a:spcPts val="1800"/>
              </a:spcBef>
              <a:spcAft>
                <a:spcPts val="1800"/>
              </a:spcAft>
              <a:buNone/>
            </a:pPr>
            <a:r>
              <a:rPr lang="zh-CN" altLang="en-US" sz="4800" b="1" dirty="0" smtClean="0">
                <a:solidFill>
                  <a:srgbClr val="002060"/>
                </a:solidFill>
                <a:latin typeface="方正黄草简体" panose="03000509000000000000" pitchFamily="65" charset="-122"/>
                <a:ea typeface="方正黄草简体" panose="03000509000000000000" pitchFamily="65" charset="-122"/>
              </a:rPr>
              <a:t>一、全民重视        大势所趋</a:t>
            </a:r>
            <a:endParaRPr lang="en-US" altLang="zh-CN" sz="4800" b="1" dirty="0" smtClean="0">
              <a:solidFill>
                <a:srgbClr val="002060"/>
              </a:solidFill>
              <a:latin typeface="方正黄草简体" panose="03000509000000000000" pitchFamily="65" charset="-122"/>
              <a:ea typeface="方正黄草简体" panose="03000509000000000000" pitchFamily="65" charset="-122"/>
            </a:endParaRPr>
          </a:p>
          <a:p>
            <a:pPr marL="0" indent="0">
              <a:lnSpc>
                <a:spcPct val="100000"/>
              </a:lnSpc>
              <a:spcBef>
                <a:spcPts val="1800"/>
              </a:spcBef>
              <a:spcAft>
                <a:spcPts val="1800"/>
              </a:spcAft>
              <a:buNone/>
            </a:pPr>
            <a:r>
              <a:rPr lang="zh-CN" altLang="en-US" sz="4800" b="1" dirty="0" smtClean="0">
                <a:solidFill>
                  <a:srgbClr val="002060"/>
                </a:solidFill>
                <a:latin typeface="方正黄草简体" panose="03000509000000000000" pitchFamily="65" charset="-122"/>
                <a:ea typeface="方正黄草简体" panose="03000509000000000000" pitchFamily="65" charset="-122"/>
              </a:rPr>
              <a:t>二、生活环“惊”  触目惊心</a:t>
            </a:r>
            <a:endParaRPr lang="en-US" altLang="zh-CN" sz="4800" b="1" dirty="0" smtClean="0">
              <a:solidFill>
                <a:srgbClr val="002060"/>
              </a:solidFill>
              <a:latin typeface="方正黄草简体" panose="03000509000000000000" pitchFamily="65" charset="-122"/>
              <a:ea typeface="方正黄草简体" panose="03000509000000000000" pitchFamily="65" charset="-122"/>
            </a:endParaRPr>
          </a:p>
          <a:p>
            <a:pPr marL="0" indent="0">
              <a:lnSpc>
                <a:spcPct val="100000"/>
              </a:lnSpc>
              <a:spcBef>
                <a:spcPts val="1800"/>
              </a:spcBef>
              <a:spcAft>
                <a:spcPts val="1800"/>
              </a:spcAft>
              <a:buNone/>
            </a:pPr>
            <a:r>
              <a:rPr lang="zh-CN" altLang="en-US" sz="4800" b="1" dirty="0" smtClean="0">
                <a:solidFill>
                  <a:srgbClr val="002060"/>
                </a:solidFill>
                <a:latin typeface="方正黄草简体" panose="03000509000000000000" pitchFamily="65" charset="-122"/>
                <a:ea typeface="方正黄草简体" panose="03000509000000000000" pitchFamily="65" charset="-122"/>
              </a:rPr>
              <a:t>三、完善保障        人人需要</a:t>
            </a:r>
            <a:endParaRPr lang="en-US" altLang="zh-CN" sz="4800" b="1" dirty="0" smtClean="0">
              <a:solidFill>
                <a:srgbClr val="002060"/>
              </a:solidFill>
              <a:latin typeface="方正黄草简体" panose="03000509000000000000" pitchFamily="65" charset="-122"/>
              <a:ea typeface="方正黄草简体" panose="03000509000000000000" pitchFamily="65" charset="-122"/>
            </a:endParaRPr>
          </a:p>
          <a:p>
            <a:pPr marL="0" indent="0">
              <a:lnSpc>
                <a:spcPct val="100000"/>
              </a:lnSpc>
              <a:spcBef>
                <a:spcPts val="1800"/>
              </a:spcBef>
              <a:spcAft>
                <a:spcPts val="1800"/>
              </a:spcAft>
              <a:buNone/>
            </a:pPr>
            <a:r>
              <a:rPr lang="zh-CN" altLang="en-US" sz="4800" b="1" dirty="0" smtClean="0">
                <a:solidFill>
                  <a:srgbClr val="002060"/>
                </a:solidFill>
                <a:latin typeface="方正黄草简体" panose="03000509000000000000" pitchFamily="65" charset="-122"/>
                <a:ea typeface="方正黄草简体" panose="03000509000000000000" pitchFamily="65" charset="-122"/>
              </a:rPr>
              <a:t>四、重疾卡单        引领市场</a:t>
            </a:r>
            <a:endParaRPr lang="zh-CN" altLang="en-US" sz="4800" b="1" dirty="0">
              <a:solidFill>
                <a:srgbClr val="002060"/>
              </a:solidFill>
              <a:latin typeface="方正黄草简体" panose="03000509000000000000" pitchFamily="65" charset="-122"/>
              <a:ea typeface="方正黄草简体" panose="03000509000000000000" pitchFamily="65" charset="-122"/>
            </a:endParaRPr>
          </a:p>
        </p:txBody>
      </p:sp>
      <p:pic>
        <p:nvPicPr>
          <p:cNvPr id="4" name="图片 3"/>
          <p:cNvPicPr>
            <a:picLocks noChangeAspect="1"/>
          </p:cNvPicPr>
          <p:nvPr/>
        </p:nvPicPr>
        <p:blipFill rotWithShape="1">
          <a:blip r:embed="rId2" cstate="print">
            <a:extLst>
              <a:ext uri="{28A0092B-C50C-407E-A947-70E740481C1C}">
                <a14:useLocalDpi xmlns="" xmlns:a14="http://schemas.microsoft.com/office/drawing/2010/main" val="0"/>
              </a:ext>
            </a:extLst>
          </a:blip>
          <a:srcRect l="32197" b="20586"/>
          <a:stretch/>
        </p:blipFill>
        <p:spPr>
          <a:xfrm>
            <a:off x="2060154" y="4143181"/>
            <a:ext cx="1189483" cy="925468"/>
          </a:xfrm>
          <a:prstGeom prst="rect">
            <a:avLst/>
          </a:prstGeom>
          <a:ln>
            <a:noFill/>
          </a:ln>
          <a:effectLst>
            <a:softEdge rad="112500"/>
          </a:effectLst>
        </p:spPr>
      </p:pic>
      <p:cxnSp>
        <p:nvCxnSpPr>
          <p:cNvPr id="5" name="直接连接符 4"/>
          <p:cNvCxnSpPr/>
          <p:nvPr/>
        </p:nvCxnSpPr>
        <p:spPr>
          <a:xfrm flipV="1">
            <a:off x="3142976" y="4797078"/>
            <a:ext cx="7759486" cy="55547"/>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 xmlns:p14="http://schemas.microsoft.com/office/powerpoint/2010/main" val="4179140875"/>
      </p:ext>
    </p:extLst>
  </p:cSld>
  <p:clrMapOvr>
    <a:masterClrMapping/>
  </p:clrMapOvr>
  <mc:AlternateContent xmlns:mc="http://schemas.openxmlformats.org/markup-compatibility/2006">
    <mc:Choice xmlns=""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3" presetClass="path" presetSubtype="0" accel="50000" decel="50000" fill="hold" nodeType="clickEffect">
                                  <p:stCondLst>
                                    <p:cond delay="0"/>
                                  </p:stCondLst>
                                  <p:childTnLst>
                                    <p:animMotion origin="layout" path="M 1.66667E-6 2.22222E-6 L 0.7319 -0.00695 " pathEditMode="relative" rAng="0" ptsTypes="AA">
                                      <p:cBhvr>
                                        <p:cTn id="6" dur="750" fill="hold"/>
                                        <p:tgtEl>
                                          <p:spTgt spid="4"/>
                                        </p:tgtEl>
                                        <p:attrNameLst>
                                          <p:attrName>ppt_x</p:attrName>
                                          <p:attrName>ppt_y</p:attrName>
                                        </p:attrNameLst>
                                      </p:cBhvr>
                                      <p:rCtr x="36589" y="-347"/>
                                    </p:animMotion>
                                  </p:childTnLst>
                                </p:cTn>
                              </p:par>
                              <p:par>
                                <p:cTn id="7" presetID="22" presetClass="entr" presetSubtype="8"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Effect transition="in" filter="wipe(left)">
                                      <p:cBhvr>
                                        <p:cTn id="9" dur="75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rotWithShape="1">
          <a:blip r:embed="rId3" cstate="print"/>
          <a:srcRect t="19531" r="30420" b="67527"/>
          <a:stretch/>
        </p:blipFill>
        <p:spPr bwMode="auto">
          <a:xfrm>
            <a:off x="703385" y="1912767"/>
            <a:ext cx="10179300" cy="1419945"/>
          </a:xfrm>
          <a:prstGeom prst="rect">
            <a:avLst/>
          </a:prstGeom>
          <a:noFill/>
          <a:ln w="9525">
            <a:noFill/>
            <a:miter lim="800000"/>
            <a:headEnd/>
            <a:tailEnd/>
          </a:ln>
          <a:effectLst/>
        </p:spPr>
      </p:pic>
      <p:sp>
        <p:nvSpPr>
          <p:cNvPr id="2" name="矩形 1"/>
          <p:cNvSpPr/>
          <p:nvPr/>
        </p:nvSpPr>
        <p:spPr>
          <a:xfrm>
            <a:off x="2370715" y="745993"/>
            <a:ext cx="7109640" cy="1015663"/>
          </a:xfrm>
          <a:prstGeom prst="rect">
            <a:avLst/>
          </a:prstGeom>
          <a:noFill/>
        </p:spPr>
        <p:txBody>
          <a:bodyPr wrap="none" lIns="91440" tIns="45720" rIns="91440" bIns="45720">
            <a:spAutoFit/>
          </a:bodyPr>
          <a:lstStyle/>
          <a:p>
            <a:pPr algn="ctr"/>
            <a:r>
              <a:rPr lang="zh-CN" altLang="en-US" sz="6000" dirty="0">
                <a:ln w="0"/>
                <a:solidFill>
                  <a:srgbClr val="FF0000"/>
                </a:solidFill>
                <a:effectLst>
                  <a:reflection blurRad="6350" stA="53000" endA="300" endPos="35500" dir="5400000" sy="-90000" algn="bl" rotWithShape="0"/>
                </a:effectLst>
                <a:latin typeface="方正综艺简体" panose="03000509000000000000" pitchFamily="65" charset="-122"/>
                <a:ea typeface="方正综艺简体" panose="03000509000000000000" pitchFamily="65" charset="-122"/>
              </a:rPr>
              <a:t>消费习惯的主观变化</a:t>
            </a:r>
            <a:endParaRPr lang="en-US" altLang="zh-CN" sz="6000" dirty="0">
              <a:ln w="0"/>
              <a:solidFill>
                <a:srgbClr val="FF0000"/>
              </a:solidFill>
              <a:effectLst>
                <a:reflection blurRad="6350" stA="53000" endA="300" endPos="35500" dir="5400000" sy="-90000" algn="bl" rotWithShape="0"/>
              </a:effectLst>
              <a:latin typeface="方正综艺简体" panose="03000509000000000000" pitchFamily="65" charset="-122"/>
              <a:ea typeface="方正综艺简体" panose="03000509000000000000" pitchFamily="65" charset="-122"/>
            </a:endParaRPr>
          </a:p>
        </p:txBody>
      </p:sp>
      <p:sp>
        <p:nvSpPr>
          <p:cNvPr id="4" name="矩形 3"/>
          <p:cNvSpPr/>
          <p:nvPr/>
        </p:nvSpPr>
        <p:spPr>
          <a:xfrm>
            <a:off x="703385" y="3899433"/>
            <a:ext cx="5753686" cy="2308324"/>
          </a:xfrm>
          <a:prstGeom prst="rect">
            <a:avLst/>
          </a:prstGeom>
        </p:spPr>
        <p:txBody>
          <a:bodyPr wrap="square">
            <a:spAutoFit/>
          </a:bodyPr>
          <a:lstStyle/>
          <a:p>
            <a:pPr algn="ctr"/>
            <a:r>
              <a:rPr lang="zh-CN" altLang="en-US" sz="2800" b="1" dirty="0">
                <a:solidFill>
                  <a:srgbClr val="C00000"/>
                </a:solidFill>
              </a:rPr>
              <a:t>消费能力不断提升</a:t>
            </a:r>
            <a:endParaRPr lang="en-US" altLang="zh-CN" sz="2800" b="1" dirty="0">
              <a:solidFill>
                <a:srgbClr val="C00000"/>
              </a:solidFill>
            </a:endParaRPr>
          </a:p>
          <a:p>
            <a:pPr algn="ctr"/>
            <a:r>
              <a:rPr lang="en-US" altLang="zh-CN" sz="2800" b="1" u="sng" dirty="0">
                <a:solidFill>
                  <a:srgbClr val="000000"/>
                </a:solidFill>
                <a:latin typeface="宋体" panose="02010600030101010101" pitchFamily="2" charset="-122"/>
              </a:rPr>
              <a:t>2013</a:t>
            </a:r>
            <a:r>
              <a:rPr lang="zh-CN" altLang="en-US" sz="2800" b="1" u="sng" dirty="0">
                <a:solidFill>
                  <a:srgbClr val="000000"/>
                </a:solidFill>
                <a:latin typeface="宋体" panose="02010600030101010101" pitchFamily="2" charset="-122"/>
              </a:rPr>
              <a:t>年春节消费超</a:t>
            </a:r>
            <a:r>
              <a:rPr lang="en-US" altLang="zh-CN" sz="2800" b="1" u="sng" dirty="0">
                <a:solidFill>
                  <a:srgbClr val="000000"/>
                </a:solidFill>
                <a:latin typeface="宋体" panose="02010600030101010101" pitchFamily="2" charset="-122"/>
              </a:rPr>
              <a:t>5000</a:t>
            </a:r>
            <a:r>
              <a:rPr lang="zh-CN" altLang="en-US" sz="2800" b="1" u="sng" dirty="0">
                <a:solidFill>
                  <a:srgbClr val="000000"/>
                </a:solidFill>
                <a:latin typeface="宋体" panose="02010600030101010101" pitchFamily="2" charset="-122"/>
              </a:rPr>
              <a:t>亿元</a:t>
            </a:r>
            <a:endParaRPr lang="en-US" altLang="zh-CN" sz="2800" b="1" u="sng" dirty="0">
              <a:solidFill>
                <a:srgbClr val="000000"/>
              </a:solidFill>
              <a:latin typeface="宋体" panose="02010600030101010101" pitchFamily="2" charset="-122"/>
            </a:endParaRPr>
          </a:p>
          <a:p>
            <a:r>
              <a:rPr lang="zh-CN" altLang="en-US" sz="2800" dirty="0">
                <a:solidFill>
                  <a:prstClr val="black"/>
                </a:solidFill>
              </a:rPr>
              <a:t>         除夕至正月初六，全国重点监测零售和餐饮企业销售额</a:t>
            </a:r>
            <a:r>
              <a:rPr lang="en-US" altLang="zh-CN" sz="2800" dirty="0">
                <a:solidFill>
                  <a:prstClr val="black"/>
                </a:solidFill>
              </a:rPr>
              <a:t>5390</a:t>
            </a:r>
            <a:r>
              <a:rPr lang="zh-CN" altLang="en-US" sz="2800" dirty="0">
                <a:solidFill>
                  <a:prstClr val="black"/>
                </a:solidFill>
              </a:rPr>
              <a:t>亿元，比</a:t>
            </a:r>
            <a:r>
              <a:rPr lang="en-US" altLang="zh-CN" sz="2800" dirty="0">
                <a:solidFill>
                  <a:prstClr val="black"/>
                </a:solidFill>
              </a:rPr>
              <a:t>2012</a:t>
            </a:r>
            <a:r>
              <a:rPr lang="zh-CN" altLang="en-US" sz="2800" dirty="0">
                <a:solidFill>
                  <a:prstClr val="black"/>
                </a:solidFill>
              </a:rPr>
              <a:t>年春节期间增长</a:t>
            </a:r>
            <a:r>
              <a:rPr lang="en-US" altLang="zh-CN" sz="2800" dirty="0">
                <a:solidFill>
                  <a:prstClr val="black"/>
                </a:solidFill>
              </a:rPr>
              <a:t>14.7%</a:t>
            </a:r>
            <a:r>
              <a:rPr lang="zh-CN" altLang="en-US" sz="2800" dirty="0">
                <a:solidFill>
                  <a:prstClr val="black"/>
                </a:solidFill>
              </a:rPr>
              <a:t>。</a:t>
            </a:r>
          </a:p>
        </p:txBody>
      </p:sp>
      <p:pic>
        <p:nvPicPr>
          <p:cNvPr id="5" name="图片 4"/>
          <p:cNvPicPr>
            <a:picLocks noChangeAspect="1"/>
          </p:cNvPicPr>
          <p:nvPr/>
        </p:nvPicPr>
        <p:blipFill>
          <a:blip r:embed="rId4" cstate="print"/>
          <a:stretch>
            <a:fillRect/>
          </a:stretch>
        </p:blipFill>
        <p:spPr>
          <a:xfrm>
            <a:off x="6629253" y="3691628"/>
            <a:ext cx="3829050" cy="2924175"/>
          </a:xfrm>
          <a:prstGeom prst="rect">
            <a:avLst/>
          </a:prstGeom>
        </p:spPr>
      </p:pic>
    </p:spTree>
    <p:extLst>
      <p:ext uri="{BB962C8B-B14F-4D97-AF65-F5344CB8AC3E}">
        <p14:creationId xmlns="" xmlns:p14="http://schemas.microsoft.com/office/powerpoint/2010/main" val="3291189845"/>
      </p:ext>
    </p:extLst>
  </p:cSld>
  <p:clrMapOvr>
    <a:masterClrMapping/>
  </p:clrMapOvr>
  <mc:AlternateContent xmlns:mc="http://schemas.openxmlformats.org/markup-compatibility/2006">
    <mc:Choice xmlns=""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additive="base">
                                        <p:cTn id="7" dur="500" fill="hold"/>
                                        <p:tgtEl>
                                          <p:spTgt spid="1026"/>
                                        </p:tgtEl>
                                        <p:attrNameLst>
                                          <p:attrName>ppt_x</p:attrName>
                                        </p:attrNameLst>
                                      </p:cBhvr>
                                      <p:tavLst>
                                        <p:tav tm="0">
                                          <p:val>
                                            <p:strVal val="#ppt_x"/>
                                          </p:val>
                                        </p:tav>
                                        <p:tav tm="100000">
                                          <p:val>
                                            <p:strVal val="#ppt_x"/>
                                          </p:val>
                                        </p:tav>
                                      </p:tavLst>
                                    </p:anim>
                                    <p:anim calcmode="lin" valueType="num">
                                      <p:cBhvr additive="base">
                                        <p:cTn id="8" dur="500" fill="hold"/>
                                        <p:tgtEl>
                                          <p:spTgt spid="10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2" cstate="print">
            <a:extLst>
              <a:ext uri="{28A0092B-C50C-407E-A947-70E740481C1C}">
                <a14:useLocalDpi xmlns="" xmlns:a14="http://schemas.microsoft.com/office/drawing/2010/main" val="0"/>
              </a:ext>
            </a:extLst>
          </a:blip>
          <a:stretch>
            <a:fillRect/>
          </a:stretch>
        </p:blipFill>
        <p:spPr>
          <a:xfrm>
            <a:off x="8376698" y="2013827"/>
            <a:ext cx="3568651" cy="3877934"/>
          </a:xfrm>
          <a:prstGeom prst="rect">
            <a:avLst/>
          </a:prstGeom>
        </p:spPr>
      </p:pic>
      <p:sp>
        <p:nvSpPr>
          <p:cNvPr id="4" name="矩形 3"/>
          <p:cNvSpPr/>
          <p:nvPr/>
        </p:nvSpPr>
        <p:spPr>
          <a:xfrm>
            <a:off x="2462136" y="600439"/>
            <a:ext cx="7109640" cy="1015663"/>
          </a:xfrm>
          <a:prstGeom prst="rect">
            <a:avLst/>
          </a:prstGeom>
          <a:noFill/>
        </p:spPr>
        <p:txBody>
          <a:bodyPr wrap="none" lIns="91440" tIns="45720" rIns="91440" bIns="45720">
            <a:spAutoFit/>
          </a:bodyPr>
          <a:lstStyle/>
          <a:p>
            <a:pPr algn="ctr"/>
            <a:r>
              <a:rPr lang="zh-CN" altLang="en-US" sz="6000" dirty="0">
                <a:ln w="0"/>
                <a:solidFill>
                  <a:srgbClr val="FF0000"/>
                </a:solidFill>
                <a:effectLst>
                  <a:reflection blurRad="6350" stA="53000" endA="300" endPos="35500" dir="5400000" sy="-90000" algn="bl" rotWithShape="0"/>
                </a:effectLst>
                <a:latin typeface="方正综艺简体" panose="03000509000000000000" pitchFamily="65" charset="-122"/>
                <a:ea typeface="方正综艺简体" panose="03000509000000000000" pitchFamily="65" charset="-122"/>
              </a:rPr>
              <a:t>消费习惯的主观变化</a:t>
            </a:r>
            <a:endParaRPr lang="en-US" altLang="zh-CN" sz="6000" dirty="0">
              <a:ln w="0"/>
              <a:solidFill>
                <a:srgbClr val="FF0000"/>
              </a:solidFill>
              <a:effectLst>
                <a:reflection blurRad="6350" stA="53000" endA="300" endPos="35500" dir="5400000" sy="-90000" algn="bl" rotWithShape="0"/>
              </a:effectLst>
              <a:latin typeface="方正综艺简体" panose="03000509000000000000" pitchFamily="65" charset="-122"/>
              <a:ea typeface="方正综艺简体" panose="03000509000000000000" pitchFamily="65" charset="-122"/>
            </a:endParaRPr>
          </a:p>
        </p:txBody>
      </p:sp>
      <p:sp>
        <p:nvSpPr>
          <p:cNvPr id="6" name="矩形 5"/>
          <p:cNvSpPr/>
          <p:nvPr/>
        </p:nvSpPr>
        <p:spPr>
          <a:xfrm>
            <a:off x="1188371" y="4691483"/>
            <a:ext cx="5873610" cy="1938992"/>
          </a:xfrm>
          <a:prstGeom prst="rect">
            <a:avLst/>
          </a:prstGeom>
        </p:spPr>
        <p:style>
          <a:lnRef idx="2">
            <a:schemeClr val="accent2"/>
          </a:lnRef>
          <a:fillRef idx="1">
            <a:schemeClr val="lt1"/>
          </a:fillRef>
          <a:effectRef idx="0">
            <a:schemeClr val="accent2"/>
          </a:effectRef>
          <a:fontRef idx="minor">
            <a:schemeClr val="dk1"/>
          </a:fontRef>
        </p:style>
        <p:txBody>
          <a:bodyPr wrap="square" lIns="91440" tIns="45720" rIns="91440" bIns="45720">
            <a:spAutoFit/>
          </a:bodyPr>
          <a:lstStyle/>
          <a:p>
            <a:pPr algn="ctr"/>
            <a:r>
              <a:rPr lang="zh-CN" altLang="en-US" sz="4000" b="1" dirty="0">
                <a:ln w="19050">
                  <a:solidFill>
                    <a:srgbClr val="44546A">
                      <a:tint val="1000"/>
                    </a:srgbClr>
                  </a:solidFill>
                  <a:prstDash val="solid"/>
                </a:ln>
                <a:solidFill>
                  <a:prstClr val="black"/>
                </a:solidFill>
                <a:latin typeface="方正毡笔黑简体" panose="03000509000000000000" pitchFamily="65" charset="-122"/>
                <a:ea typeface="方正毡笔黑简体" panose="03000509000000000000" pitchFamily="65" charset="-122"/>
              </a:rPr>
              <a:t>手机换得越来越快</a:t>
            </a:r>
            <a:endParaRPr lang="en-US" altLang="zh-CN" sz="4000" b="1" dirty="0">
              <a:ln w="19050">
                <a:solidFill>
                  <a:srgbClr val="44546A">
                    <a:tint val="1000"/>
                  </a:srgbClr>
                </a:solidFill>
                <a:prstDash val="solid"/>
              </a:ln>
              <a:solidFill>
                <a:prstClr val="black"/>
              </a:solidFill>
              <a:latin typeface="方正毡笔黑简体" panose="03000509000000000000" pitchFamily="65" charset="-122"/>
              <a:ea typeface="方正毡笔黑简体" panose="03000509000000000000" pitchFamily="65" charset="-122"/>
            </a:endParaRPr>
          </a:p>
          <a:p>
            <a:pPr algn="ctr"/>
            <a:r>
              <a:rPr lang="zh-CN" altLang="en-US" sz="4000" b="1" dirty="0">
                <a:ln w="19050">
                  <a:solidFill>
                    <a:srgbClr val="44546A">
                      <a:tint val="1000"/>
                    </a:srgbClr>
                  </a:solidFill>
                  <a:prstDash val="solid"/>
                </a:ln>
                <a:solidFill>
                  <a:prstClr val="black"/>
                </a:solidFill>
                <a:latin typeface="方正毡笔黑简体" panose="03000509000000000000" pitchFamily="65" charset="-122"/>
                <a:ea typeface="方正毡笔黑简体" panose="03000509000000000000" pitchFamily="65" charset="-122"/>
              </a:rPr>
              <a:t>汽车换得越来越勤</a:t>
            </a:r>
            <a:endParaRPr lang="en-US" altLang="zh-CN" sz="4000" b="1" dirty="0">
              <a:ln w="19050">
                <a:solidFill>
                  <a:srgbClr val="44546A">
                    <a:tint val="1000"/>
                  </a:srgbClr>
                </a:solidFill>
                <a:prstDash val="solid"/>
              </a:ln>
              <a:solidFill>
                <a:prstClr val="black"/>
              </a:solidFill>
              <a:latin typeface="方正毡笔黑简体" panose="03000509000000000000" pitchFamily="65" charset="-122"/>
              <a:ea typeface="方正毡笔黑简体" panose="03000509000000000000" pitchFamily="65" charset="-122"/>
            </a:endParaRPr>
          </a:p>
          <a:p>
            <a:pPr algn="ctr"/>
            <a:r>
              <a:rPr lang="zh-CN" altLang="en-US" sz="4000" b="1" dirty="0">
                <a:ln w="19050">
                  <a:solidFill>
                    <a:srgbClr val="44546A">
                      <a:tint val="1000"/>
                    </a:srgbClr>
                  </a:solidFill>
                  <a:prstDash val="solid"/>
                </a:ln>
                <a:solidFill>
                  <a:prstClr val="black"/>
                </a:solidFill>
                <a:latin typeface="方正毡笔黑简体" panose="03000509000000000000" pitchFamily="65" charset="-122"/>
                <a:ea typeface="方正毡笔黑简体" panose="03000509000000000000" pitchFamily="65" charset="-122"/>
              </a:rPr>
              <a:t>时代在变，消费观念在变</a:t>
            </a:r>
            <a:endParaRPr lang="en-US" altLang="zh-CN" sz="4000" b="1" dirty="0">
              <a:ln w="19050">
                <a:solidFill>
                  <a:srgbClr val="44546A">
                    <a:tint val="1000"/>
                  </a:srgbClr>
                </a:solidFill>
                <a:prstDash val="solid"/>
              </a:ln>
              <a:solidFill>
                <a:prstClr val="black"/>
              </a:solidFill>
              <a:latin typeface="方正毡笔黑简体" panose="03000509000000000000" pitchFamily="65" charset="-122"/>
              <a:ea typeface="方正毡笔黑简体" panose="03000509000000000000" pitchFamily="65" charset="-122"/>
            </a:endParaRPr>
          </a:p>
        </p:txBody>
      </p:sp>
      <p:sp>
        <p:nvSpPr>
          <p:cNvPr id="7" name="矩形 6"/>
          <p:cNvSpPr/>
          <p:nvPr/>
        </p:nvSpPr>
        <p:spPr>
          <a:xfrm>
            <a:off x="472747" y="2013827"/>
            <a:ext cx="4301177" cy="2677656"/>
          </a:xfrm>
          <a:prstGeom prst="rect">
            <a:avLst/>
          </a:prstGeom>
        </p:spPr>
        <p:txBody>
          <a:bodyPr wrap="none">
            <a:spAutoFit/>
          </a:bodyPr>
          <a:lstStyle/>
          <a:p>
            <a:pPr algn="ctr"/>
            <a:r>
              <a:rPr lang="zh-CN" altLang="en-US" sz="4000" b="1" u="sng" dirty="0">
                <a:solidFill>
                  <a:srgbClr val="C00000"/>
                </a:solidFill>
              </a:rPr>
              <a:t>消费观念不断超前</a:t>
            </a:r>
            <a:endParaRPr lang="en-US" altLang="zh-CN" sz="4000" b="1" u="sng" dirty="0">
              <a:solidFill>
                <a:srgbClr val="C00000"/>
              </a:solidFill>
            </a:endParaRPr>
          </a:p>
          <a:p>
            <a:pPr algn="ctr"/>
            <a:r>
              <a:rPr lang="zh-CN" altLang="en-US" sz="3200" dirty="0">
                <a:solidFill>
                  <a:prstClr val="black"/>
                </a:solidFill>
              </a:rPr>
              <a:t>私人飞机</a:t>
            </a:r>
            <a:endParaRPr lang="en-US" altLang="zh-CN" sz="3200" dirty="0">
              <a:solidFill>
                <a:prstClr val="black"/>
              </a:solidFill>
            </a:endParaRPr>
          </a:p>
          <a:p>
            <a:pPr algn="ctr"/>
            <a:r>
              <a:rPr lang="zh-CN" altLang="en-US" sz="3200" dirty="0">
                <a:solidFill>
                  <a:prstClr val="black"/>
                </a:solidFill>
              </a:rPr>
              <a:t>亿元保单</a:t>
            </a:r>
            <a:endParaRPr lang="en-US" altLang="zh-CN" sz="3200" dirty="0">
              <a:solidFill>
                <a:prstClr val="black"/>
              </a:solidFill>
            </a:endParaRPr>
          </a:p>
          <a:p>
            <a:pPr algn="ctr"/>
            <a:r>
              <a:rPr lang="zh-CN" altLang="en-US" sz="3200" dirty="0">
                <a:solidFill>
                  <a:prstClr val="black"/>
                </a:solidFill>
              </a:rPr>
              <a:t>奢侈品消费</a:t>
            </a:r>
            <a:endParaRPr lang="en-US" altLang="zh-CN" sz="3200" dirty="0">
              <a:solidFill>
                <a:prstClr val="black"/>
              </a:solidFill>
            </a:endParaRPr>
          </a:p>
          <a:p>
            <a:pPr algn="ctr"/>
            <a:r>
              <a:rPr lang="en-US" altLang="zh-CN" sz="3200" dirty="0">
                <a:solidFill>
                  <a:prstClr val="black"/>
                </a:solidFill>
              </a:rPr>
              <a:t>……</a:t>
            </a:r>
            <a:endParaRPr lang="zh-CN" altLang="en-US" sz="3200" dirty="0">
              <a:solidFill>
                <a:prstClr val="black"/>
              </a:solidFill>
            </a:endParaRPr>
          </a:p>
        </p:txBody>
      </p:sp>
      <p:pic>
        <p:nvPicPr>
          <p:cNvPr id="2" name="图片 1"/>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a:off x="4874895" y="2155344"/>
            <a:ext cx="3501803" cy="2340229"/>
          </a:xfrm>
          <a:prstGeom prst="rect">
            <a:avLst/>
          </a:prstGeom>
        </p:spPr>
      </p:pic>
    </p:spTree>
    <p:extLst>
      <p:ext uri="{BB962C8B-B14F-4D97-AF65-F5344CB8AC3E}">
        <p14:creationId xmlns="" xmlns:p14="http://schemas.microsoft.com/office/powerpoint/2010/main" val="2233356226"/>
      </p:ext>
    </p:extLst>
  </p:cSld>
  <p:clrMapOvr>
    <a:masterClrMapping/>
  </p:clrMapOvr>
  <mc:AlternateContent xmlns:mc="http://schemas.openxmlformats.org/markup-compatibility/2006">
    <mc:Choice xmlns=""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2" cstate="print">
            <a:extLst>
              <a:ext uri="{28A0092B-C50C-407E-A947-70E740481C1C}">
                <a14:useLocalDpi xmlns="" xmlns:a14="http://schemas.microsoft.com/office/drawing/2010/main" val="0"/>
              </a:ext>
            </a:extLst>
          </a:blip>
          <a:stretch>
            <a:fillRect/>
          </a:stretch>
        </p:blipFill>
        <p:spPr>
          <a:xfrm>
            <a:off x="1943118" y="1761021"/>
            <a:ext cx="2952136" cy="2214102"/>
          </a:xfrm>
          <a:prstGeom prst="rect">
            <a:avLst/>
          </a:prstGeom>
        </p:spPr>
      </p:pic>
      <p:sp>
        <p:nvSpPr>
          <p:cNvPr id="5" name="文本框 4"/>
          <p:cNvSpPr txBox="1"/>
          <p:nvPr/>
        </p:nvSpPr>
        <p:spPr>
          <a:xfrm>
            <a:off x="1060739" y="4030633"/>
            <a:ext cx="4288354" cy="584775"/>
          </a:xfrm>
          <a:prstGeom prst="rect">
            <a:avLst/>
          </a:prstGeom>
          <a:noFill/>
        </p:spPr>
        <p:txBody>
          <a:bodyPr wrap="none" lIns="91440" tIns="45720" rIns="91440" bIns="45720">
            <a:spAutoFit/>
          </a:bodyPr>
          <a:lstStyle>
            <a:defPPr>
              <a:defRPr lang="zh-CN"/>
            </a:defPPr>
            <a:lvl1pPr algn="ctr">
              <a:defRPr sz="6000">
                <a:ln w="0"/>
                <a:solidFill>
                  <a:srgbClr val="FF0000"/>
                </a:solidFill>
                <a:effectLst>
                  <a:reflection blurRad="6350" stA="53000" endA="300" endPos="35500" dir="5400000" sy="-90000" algn="bl" rotWithShape="0"/>
                </a:effectLst>
                <a:latin typeface="方正综艺简体" panose="03000509000000000000" pitchFamily="65" charset="-122"/>
                <a:ea typeface="方正综艺简体" panose="03000509000000000000" pitchFamily="65" charset="-122"/>
              </a:defRPr>
            </a:lvl1pPr>
          </a:lstStyle>
          <a:p>
            <a:r>
              <a:rPr lang="zh-CN" altLang="en-US" sz="3200" dirty="0"/>
              <a:t>车险一年一</a:t>
            </a:r>
            <a:r>
              <a:rPr lang="zh-CN" altLang="en-US" sz="3200" dirty="0" smtClean="0"/>
              <a:t>买，你愿意</a:t>
            </a:r>
            <a:endParaRPr lang="zh-CN" altLang="en-US" sz="3200" dirty="0"/>
          </a:p>
        </p:txBody>
      </p:sp>
      <p:pic>
        <p:nvPicPr>
          <p:cNvPr id="7" name="图片 6"/>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a:off x="6576257" y="1750732"/>
            <a:ext cx="3151472" cy="2234680"/>
          </a:xfrm>
          <a:prstGeom prst="rect">
            <a:avLst/>
          </a:prstGeom>
        </p:spPr>
      </p:pic>
      <p:sp>
        <p:nvSpPr>
          <p:cNvPr id="8" name="文本框 7"/>
          <p:cNvSpPr txBox="1"/>
          <p:nvPr/>
        </p:nvSpPr>
        <p:spPr>
          <a:xfrm>
            <a:off x="5735459" y="4030633"/>
            <a:ext cx="5109091" cy="584775"/>
          </a:xfrm>
          <a:prstGeom prst="rect">
            <a:avLst/>
          </a:prstGeom>
          <a:noFill/>
        </p:spPr>
        <p:txBody>
          <a:bodyPr wrap="none" lIns="91440" tIns="45720" rIns="91440" bIns="45720">
            <a:spAutoFit/>
          </a:bodyPr>
          <a:lstStyle>
            <a:defPPr>
              <a:defRPr lang="zh-CN"/>
            </a:defPPr>
            <a:lvl1pPr algn="ctr">
              <a:defRPr sz="3600">
                <a:ln w="0"/>
                <a:solidFill>
                  <a:srgbClr val="FF0000"/>
                </a:solidFill>
                <a:effectLst>
                  <a:reflection blurRad="6350" stA="53000" endA="300" endPos="35500" dir="5400000" sy="-90000" algn="bl" rotWithShape="0"/>
                </a:effectLst>
                <a:latin typeface="方正综艺简体" panose="03000509000000000000" pitchFamily="65" charset="-122"/>
                <a:ea typeface="方正综艺简体" panose="03000509000000000000" pitchFamily="65" charset="-122"/>
              </a:defRPr>
            </a:lvl1pPr>
          </a:lstStyle>
          <a:p>
            <a:r>
              <a:rPr lang="zh-CN" altLang="en-US" sz="3200" dirty="0"/>
              <a:t>网购保险一单一</a:t>
            </a:r>
            <a:r>
              <a:rPr lang="zh-CN" altLang="en-US" sz="3200" dirty="0" smtClean="0"/>
              <a:t>买，你愿意</a:t>
            </a:r>
            <a:endParaRPr lang="zh-CN" altLang="en-US" sz="3200" dirty="0"/>
          </a:p>
        </p:txBody>
      </p:sp>
      <p:sp>
        <p:nvSpPr>
          <p:cNvPr id="9" name="矩形 8"/>
          <p:cNvSpPr/>
          <p:nvPr/>
        </p:nvSpPr>
        <p:spPr>
          <a:xfrm>
            <a:off x="2462136" y="600439"/>
            <a:ext cx="7109640" cy="1015663"/>
          </a:xfrm>
          <a:prstGeom prst="rect">
            <a:avLst/>
          </a:prstGeom>
          <a:noFill/>
        </p:spPr>
        <p:txBody>
          <a:bodyPr wrap="none" lIns="91440" tIns="45720" rIns="91440" bIns="45720">
            <a:spAutoFit/>
          </a:bodyPr>
          <a:lstStyle/>
          <a:p>
            <a:pPr algn="ctr"/>
            <a:r>
              <a:rPr lang="zh-CN" altLang="en-US" sz="6000" dirty="0">
                <a:ln w="0"/>
                <a:solidFill>
                  <a:srgbClr val="FF0000"/>
                </a:solidFill>
                <a:effectLst>
                  <a:reflection blurRad="6350" stA="53000" endA="300" endPos="35500" dir="5400000" sy="-90000" algn="bl" rotWithShape="0"/>
                </a:effectLst>
                <a:latin typeface="方正综艺简体" panose="03000509000000000000" pitchFamily="65" charset="-122"/>
                <a:ea typeface="方正综艺简体" panose="03000509000000000000" pitchFamily="65" charset="-122"/>
              </a:rPr>
              <a:t>消费习惯的主观变化</a:t>
            </a:r>
            <a:endParaRPr lang="en-US" altLang="zh-CN" sz="6000" dirty="0">
              <a:ln w="0"/>
              <a:solidFill>
                <a:srgbClr val="FF0000"/>
              </a:solidFill>
              <a:effectLst>
                <a:reflection blurRad="6350" stA="53000" endA="300" endPos="35500" dir="5400000" sy="-90000" algn="bl" rotWithShape="0"/>
              </a:effectLst>
              <a:latin typeface="方正综艺简体" panose="03000509000000000000" pitchFamily="65" charset="-122"/>
              <a:ea typeface="方正综艺简体" panose="03000509000000000000" pitchFamily="65" charset="-122"/>
            </a:endParaRPr>
          </a:p>
        </p:txBody>
      </p:sp>
      <p:sp>
        <p:nvSpPr>
          <p:cNvPr id="10" name="文本框 9"/>
          <p:cNvSpPr txBox="1"/>
          <p:nvPr/>
        </p:nvSpPr>
        <p:spPr>
          <a:xfrm>
            <a:off x="671294" y="4670918"/>
            <a:ext cx="11037194" cy="2062103"/>
          </a:xfrm>
          <a:prstGeom prst="rect">
            <a:avLst/>
          </a:prstGeom>
        </p:spPr>
        <p:style>
          <a:lnRef idx="3">
            <a:schemeClr val="lt1"/>
          </a:lnRef>
          <a:fillRef idx="1">
            <a:schemeClr val="accent5"/>
          </a:fillRef>
          <a:effectRef idx="1">
            <a:schemeClr val="accent5"/>
          </a:effectRef>
          <a:fontRef idx="minor">
            <a:schemeClr val="lt1"/>
          </a:fontRef>
        </p:style>
        <p:txBody>
          <a:bodyPr wrap="square" rtlCol="0">
            <a:spAutoFit/>
          </a:bodyPr>
          <a:lstStyle/>
          <a:p>
            <a:r>
              <a:rPr lang="zh-CN" altLang="en-US" sz="3200" dirty="0" smtClean="0">
                <a:latin typeface="方正硬笔楷书简体" panose="03000509000000000000" pitchFamily="65" charset="-122"/>
                <a:ea typeface="方正硬笔楷书简体" panose="03000509000000000000" pitchFamily="65" charset="-122"/>
              </a:rPr>
              <a:t>未来的消费趋势：</a:t>
            </a:r>
            <a:endParaRPr lang="en-US" altLang="zh-CN" sz="3200" dirty="0" smtClean="0">
              <a:latin typeface="方正硬笔楷书简体" panose="03000509000000000000" pitchFamily="65" charset="-122"/>
              <a:ea typeface="方正硬笔楷书简体" panose="03000509000000000000" pitchFamily="65" charset="-122"/>
            </a:endParaRPr>
          </a:p>
          <a:p>
            <a:r>
              <a:rPr lang="zh-CN" altLang="en-US" sz="3200" dirty="0" smtClean="0">
                <a:latin typeface="方正硬笔楷书简体" panose="03000509000000000000" pitchFamily="65" charset="-122"/>
                <a:ea typeface="方正硬笔楷书简体" panose="03000509000000000000" pitchFamily="65" charset="-122"/>
              </a:rPr>
              <a:t>商家：消费理念改变，产品设计不断跟进。</a:t>
            </a:r>
          </a:p>
          <a:p>
            <a:r>
              <a:rPr lang="zh-CN" altLang="en-US" sz="3200" dirty="0" smtClean="0">
                <a:latin typeface="方正硬笔楷书简体" panose="03000509000000000000" pitchFamily="65" charset="-122"/>
                <a:ea typeface="方正硬笔楷书简体" panose="03000509000000000000" pitchFamily="65" charset="-122"/>
              </a:rPr>
              <a:t>买家：花愿意花的钱，享受更好的服务体验，享受更好的生活预期！</a:t>
            </a:r>
            <a:endParaRPr lang="zh-CN" altLang="en-US" sz="3200" dirty="0">
              <a:latin typeface="方正硬笔楷书简体" panose="03000509000000000000" pitchFamily="65" charset="-122"/>
              <a:ea typeface="方正硬笔楷书简体" panose="03000509000000000000" pitchFamily="65" charset="-122"/>
            </a:endParaRPr>
          </a:p>
        </p:txBody>
      </p:sp>
    </p:spTree>
    <p:extLst>
      <p:ext uri="{BB962C8B-B14F-4D97-AF65-F5344CB8AC3E}">
        <p14:creationId xmlns="" xmlns:p14="http://schemas.microsoft.com/office/powerpoint/2010/main" val="24293080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97" name="矩形 1"/>
          <p:cNvSpPr>
            <a:spLocks noChangeArrowheads="1"/>
          </p:cNvSpPr>
          <p:nvPr/>
        </p:nvSpPr>
        <p:spPr bwMode="auto">
          <a:xfrm>
            <a:off x="450316" y="5336503"/>
            <a:ext cx="8064500" cy="40011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r>
              <a:rPr lang="zh-CN" altLang="en-US" sz="2000" b="1" dirty="0">
                <a:solidFill>
                  <a:srgbClr val="FF0000"/>
                </a:solidFill>
                <a:latin typeface="微软雅黑" pitchFamily="34" charset="-122"/>
                <a:ea typeface="微软雅黑" pitchFamily="34" charset="-122"/>
              </a:rPr>
              <a:t> 以上数据可见，八成身故或罹患重疾的被保险人获得的保障不足</a:t>
            </a:r>
            <a:r>
              <a:rPr lang="en-US" altLang="zh-CN" sz="2000" b="1" dirty="0">
                <a:solidFill>
                  <a:srgbClr val="FF0000"/>
                </a:solidFill>
                <a:latin typeface="微软雅黑" pitchFamily="34" charset="-122"/>
                <a:ea typeface="微软雅黑" pitchFamily="34" charset="-122"/>
              </a:rPr>
              <a:t>10</a:t>
            </a:r>
            <a:r>
              <a:rPr lang="zh-CN" altLang="en-US" sz="2000" b="1" dirty="0">
                <a:solidFill>
                  <a:srgbClr val="FF0000"/>
                </a:solidFill>
                <a:latin typeface="微软雅黑" pitchFamily="34" charset="-122"/>
                <a:ea typeface="微软雅黑" pitchFamily="34" charset="-122"/>
              </a:rPr>
              <a:t>万！</a:t>
            </a:r>
            <a:endParaRPr lang="zh-CN" altLang="en-US" sz="2800" b="1" dirty="0">
              <a:solidFill>
                <a:srgbClr val="FF0000"/>
              </a:solidFill>
            </a:endParaRPr>
          </a:p>
        </p:txBody>
      </p:sp>
      <p:grpSp>
        <p:nvGrpSpPr>
          <p:cNvPr id="5" name="组合 4"/>
          <p:cNvGrpSpPr/>
          <p:nvPr/>
        </p:nvGrpSpPr>
        <p:grpSpPr>
          <a:xfrm>
            <a:off x="2774154" y="1738668"/>
            <a:ext cx="3240087" cy="3359151"/>
            <a:chOff x="6240465" y="1509186"/>
            <a:chExt cx="3240087" cy="3359151"/>
          </a:xfrm>
        </p:grpSpPr>
        <p:graphicFrame>
          <p:nvGraphicFramePr>
            <p:cNvPr id="8" name="Group 3"/>
            <p:cNvGraphicFramePr>
              <a:graphicFrameLocks/>
            </p:cNvGraphicFramePr>
            <p:nvPr>
              <p:extLst/>
            </p:nvPr>
          </p:nvGraphicFramePr>
          <p:xfrm>
            <a:off x="6240465" y="1509186"/>
            <a:ext cx="3240087" cy="3359151"/>
          </p:xfrm>
          <a:graphic>
            <a:graphicData uri="http://schemas.openxmlformats.org/drawingml/2006/table">
              <a:tbl>
                <a:tblPr>
                  <a:tableStyleId>{2A488322-F2BA-4B5B-9748-0D474271808F}</a:tableStyleId>
                </a:tblPr>
                <a:tblGrid>
                  <a:gridCol w="1919107"/>
                  <a:gridCol w="1320980"/>
                </a:tblGrid>
                <a:tr h="484636">
                  <a:tc>
                    <a:txBody>
                      <a:bodyPr/>
                      <a:lstStyle>
                        <a:defPPr>
                          <a:defRPr lang="zh-CN"/>
                        </a:defPPr>
                        <a:lvl1pPr marL="0" algn="l" defTabSz="914400" rtl="0" eaLnBrk="1" latinLnBrk="0" hangingPunct="1">
                          <a:defRPr sz="1800" kern="1200">
                            <a:solidFill>
                              <a:schemeClr val="tx1"/>
                            </a:solidFill>
                            <a:latin typeface="Arial"/>
                            <a:ea typeface="宋体"/>
                          </a:defRPr>
                        </a:lvl1pPr>
                        <a:lvl2pPr marL="457200" algn="l" defTabSz="914400" rtl="0" eaLnBrk="1" latinLnBrk="0" hangingPunct="1">
                          <a:defRPr sz="1800" kern="1200">
                            <a:solidFill>
                              <a:schemeClr val="tx1"/>
                            </a:solidFill>
                            <a:latin typeface="Arial"/>
                            <a:ea typeface="宋体"/>
                          </a:defRPr>
                        </a:lvl2pPr>
                        <a:lvl3pPr marL="914400" algn="l" defTabSz="914400" rtl="0" eaLnBrk="1" latinLnBrk="0" hangingPunct="1">
                          <a:defRPr sz="1800" kern="1200">
                            <a:solidFill>
                              <a:schemeClr val="tx1"/>
                            </a:solidFill>
                            <a:latin typeface="Arial"/>
                            <a:ea typeface="宋体"/>
                          </a:defRPr>
                        </a:lvl3pPr>
                        <a:lvl4pPr marL="1371600" algn="l" defTabSz="914400" rtl="0" eaLnBrk="1" latinLnBrk="0" hangingPunct="1">
                          <a:defRPr sz="1800" kern="1200">
                            <a:solidFill>
                              <a:schemeClr val="tx1"/>
                            </a:solidFill>
                            <a:latin typeface="Arial"/>
                            <a:ea typeface="宋体"/>
                          </a:defRPr>
                        </a:lvl4pPr>
                        <a:lvl5pPr marL="1828800" algn="l" defTabSz="914400" rtl="0" eaLnBrk="1" latinLnBrk="0" hangingPunct="1">
                          <a:defRPr sz="1800" kern="1200">
                            <a:solidFill>
                              <a:schemeClr val="tx1"/>
                            </a:solidFill>
                            <a:latin typeface="Arial"/>
                            <a:ea typeface="宋体"/>
                          </a:defRPr>
                        </a:lvl5pPr>
                        <a:lvl6pPr marL="2286000" algn="l" defTabSz="914400" rtl="0" eaLnBrk="1" latinLnBrk="0" hangingPunct="1">
                          <a:defRPr sz="1800" kern="1200">
                            <a:solidFill>
                              <a:schemeClr val="tx1"/>
                            </a:solidFill>
                            <a:latin typeface="Arial"/>
                            <a:ea typeface="宋体"/>
                          </a:defRPr>
                        </a:lvl6pPr>
                        <a:lvl7pPr marL="2743200" algn="l" defTabSz="914400" rtl="0" eaLnBrk="1" latinLnBrk="0" hangingPunct="1">
                          <a:defRPr sz="1800" kern="1200">
                            <a:solidFill>
                              <a:schemeClr val="tx1"/>
                            </a:solidFill>
                            <a:latin typeface="Arial"/>
                            <a:ea typeface="宋体"/>
                          </a:defRPr>
                        </a:lvl7pPr>
                        <a:lvl8pPr marL="3200400" algn="l" defTabSz="914400" rtl="0" eaLnBrk="1" latinLnBrk="0" hangingPunct="1">
                          <a:defRPr sz="1800" kern="1200">
                            <a:solidFill>
                              <a:schemeClr val="tx1"/>
                            </a:solidFill>
                            <a:latin typeface="Arial"/>
                            <a:ea typeface="宋体"/>
                          </a:defRPr>
                        </a:lvl8pPr>
                        <a:lvl9pPr marL="3657600" algn="l" defTabSz="914400" rtl="0" eaLnBrk="1" latinLnBrk="0" hangingPunct="1">
                          <a:defRPr sz="1800" kern="1200">
                            <a:solidFill>
                              <a:schemeClr val="tx1"/>
                            </a:solidFill>
                            <a:latin typeface="Arial"/>
                            <a:ea typeface="宋体"/>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CN" altLang="en-US" sz="1500" b="1" u="none" strike="noStrike" cap="none" normalizeH="0" baseline="0" dirty="0" smtClean="0">
                            <a:ln>
                              <a:noFill/>
                            </a:ln>
                            <a:solidFill>
                              <a:schemeClr val="bg1"/>
                            </a:solidFill>
                            <a:effectLst/>
                            <a:latin typeface="微软雅黑" pitchFamily="34" charset="-122"/>
                            <a:ea typeface="微软雅黑" pitchFamily="34" charset="-122"/>
                          </a:rPr>
                          <a:t>重疾赔付金额</a:t>
                        </a:r>
                        <a:endParaRPr kumimoji="0" lang="zh-CN" altLang="en-US" sz="2800" b="1" i="0" u="none" strike="noStrike" cap="none" normalizeH="0" baseline="0" dirty="0" smtClean="0">
                          <a:ln>
                            <a:noFill/>
                          </a:ln>
                          <a:solidFill>
                            <a:schemeClr val="bg1"/>
                          </a:solidFill>
                          <a:effectLst/>
                          <a:latin typeface="微软雅黑" pitchFamily="34" charset="-122"/>
                          <a:ea typeface="微软雅黑" pitchFamily="34" charset="-122"/>
                        </a:endParaRPr>
                      </a:p>
                    </a:txBody>
                    <a:tcPr marL="68588" marR="68588" marT="45693" marB="45693" anchor="ctr" horzOverflow="overflow">
                      <a:lnB w="12700" cap="flat" cmpd="sng" algn="ctr">
                        <a:solidFill>
                          <a:schemeClr val="tx1"/>
                        </a:solidFill>
                        <a:prstDash val="solid"/>
                        <a:round/>
                        <a:headEnd type="none" w="med" len="med"/>
                        <a:tailEnd type="none" w="med" len="med"/>
                      </a:lnB>
                      <a:solidFill>
                        <a:srgbClr val="C00000"/>
                      </a:solidFill>
                    </a:tcPr>
                  </a:tc>
                  <a:tc>
                    <a:txBody>
                      <a:bodyPr/>
                      <a:lstStyle>
                        <a:defPPr>
                          <a:defRPr lang="zh-CN"/>
                        </a:defPPr>
                        <a:lvl1pPr marL="0" algn="l" defTabSz="914400" rtl="0" eaLnBrk="1" latinLnBrk="0" hangingPunct="1">
                          <a:defRPr sz="1800" kern="1200">
                            <a:solidFill>
                              <a:schemeClr val="tx1"/>
                            </a:solidFill>
                            <a:latin typeface="Arial"/>
                            <a:ea typeface="宋体"/>
                          </a:defRPr>
                        </a:lvl1pPr>
                        <a:lvl2pPr marL="457200" algn="l" defTabSz="914400" rtl="0" eaLnBrk="1" latinLnBrk="0" hangingPunct="1">
                          <a:defRPr sz="1800" kern="1200">
                            <a:solidFill>
                              <a:schemeClr val="tx1"/>
                            </a:solidFill>
                            <a:latin typeface="Arial"/>
                            <a:ea typeface="宋体"/>
                          </a:defRPr>
                        </a:lvl2pPr>
                        <a:lvl3pPr marL="914400" algn="l" defTabSz="914400" rtl="0" eaLnBrk="1" latinLnBrk="0" hangingPunct="1">
                          <a:defRPr sz="1800" kern="1200">
                            <a:solidFill>
                              <a:schemeClr val="tx1"/>
                            </a:solidFill>
                            <a:latin typeface="Arial"/>
                            <a:ea typeface="宋体"/>
                          </a:defRPr>
                        </a:lvl3pPr>
                        <a:lvl4pPr marL="1371600" algn="l" defTabSz="914400" rtl="0" eaLnBrk="1" latinLnBrk="0" hangingPunct="1">
                          <a:defRPr sz="1800" kern="1200">
                            <a:solidFill>
                              <a:schemeClr val="tx1"/>
                            </a:solidFill>
                            <a:latin typeface="Arial"/>
                            <a:ea typeface="宋体"/>
                          </a:defRPr>
                        </a:lvl4pPr>
                        <a:lvl5pPr marL="1828800" algn="l" defTabSz="914400" rtl="0" eaLnBrk="1" latinLnBrk="0" hangingPunct="1">
                          <a:defRPr sz="1800" kern="1200">
                            <a:solidFill>
                              <a:schemeClr val="tx1"/>
                            </a:solidFill>
                            <a:latin typeface="Arial"/>
                            <a:ea typeface="宋体"/>
                          </a:defRPr>
                        </a:lvl5pPr>
                        <a:lvl6pPr marL="2286000" algn="l" defTabSz="914400" rtl="0" eaLnBrk="1" latinLnBrk="0" hangingPunct="1">
                          <a:defRPr sz="1800" kern="1200">
                            <a:solidFill>
                              <a:schemeClr val="tx1"/>
                            </a:solidFill>
                            <a:latin typeface="Arial"/>
                            <a:ea typeface="宋体"/>
                          </a:defRPr>
                        </a:lvl6pPr>
                        <a:lvl7pPr marL="2743200" algn="l" defTabSz="914400" rtl="0" eaLnBrk="1" latinLnBrk="0" hangingPunct="1">
                          <a:defRPr sz="1800" kern="1200">
                            <a:solidFill>
                              <a:schemeClr val="tx1"/>
                            </a:solidFill>
                            <a:latin typeface="Arial"/>
                            <a:ea typeface="宋体"/>
                          </a:defRPr>
                        </a:lvl7pPr>
                        <a:lvl8pPr marL="3200400" algn="l" defTabSz="914400" rtl="0" eaLnBrk="1" latinLnBrk="0" hangingPunct="1">
                          <a:defRPr sz="1800" kern="1200">
                            <a:solidFill>
                              <a:schemeClr val="tx1"/>
                            </a:solidFill>
                            <a:latin typeface="Arial"/>
                            <a:ea typeface="宋体"/>
                          </a:defRPr>
                        </a:lvl8pPr>
                        <a:lvl9pPr marL="3657600" algn="l" defTabSz="914400" rtl="0" eaLnBrk="1" latinLnBrk="0" hangingPunct="1">
                          <a:defRPr sz="1800" kern="1200">
                            <a:solidFill>
                              <a:schemeClr val="tx1"/>
                            </a:solidFill>
                            <a:latin typeface="Arial"/>
                            <a:ea typeface="宋体"/>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CN" altLang="en-US" sz="1500" b="1" u="none" strike="noStrike" cap="none" normalizeH="0" baseline="0" dirty="0" smtClean="0">
                            <a:ln>
                              <a:noFill/>
                            </a:ln>
                            <a:solidFill>
                              <a:schemeClr val="bg1"/>
                            </a:solidFill>
                            <a:effectLst/>
                            <a:latin typeface="微软雅黑" pitchFamily="34" charset="-122"/>
                            <a:ea typeface="微软雅黑" pitchFamily="34" charset="-122"/>
                          </a:rPr>
                          <a:t>占比</a:t>
                        </a:r>
                        <a:endParaRPr kumimoji="0" lang="zh-CN" altLang="en-US" sz="2800" b="1" i="0" u="none" strike="noStrike" cap="none" normalizeH="0" baseline="0" dirty="0" smtClean="0">
                          <a:ln>
                            <a:noFill/>
                          </a:ln>
                          <a:solidFill>
                            <a:schemeClr val="bg1"/>
                          </a:solidFill>
                          <a:effectLst/>
                          <a:latin typeface="微软雅黑" pitchFamily="34" charset="-122"/>
                          <a:ea typeface="微软雅黑" pitchFamily="34" charset="-122"/>
                        </a:endParaRPr>
                      </a:p>
                    </a:txBody>
                    <a:tcPr marL="68588" marR="68588" marT="45693" marB="45693" anchor="ctr" horzOverflow="overflow">
                      <a:lnB w="12700" cap="flat" cmpd="sng" algn="ctr">
                        <a:solidFill>
                          <a:schemeClr val="tx1"/>
                        </a:solidFill>
                        <a:prstDash val="solid"/>
                        <a:round/>
                        <a:headEnd type="none" w="med" len="med"/>
                        <a:tailEnd type="none" w="med" len="med"/>
                      </a:lnB>
                      <a:solidFill>
                        <a:srgbClr val="C00000"/>
                      </a:solidFill>
                    </a:tcPr>
                  </a:tc>
                </a:tr>
                <a:tr h="410645">
                  <a:tc>
                    <a:txBody>
                      <a:bodyPr/>
                      <a:lstStyle>
                        <a:defPPr>
                          <a:defRPr lang="zh-CN"/>
                        </a:defPPr>
                        <a:lvl1pPr marL="0" algn="l" defTabSz="914400" rtl="0" eaLnBrk="1" latinLnBrk="0" hangingPunct="1">
                          <a:defRPr sz="1800" kern="1200">
                            <a:solidFill>
                              <a:schemeClr val="tx1"/>
                            </a:solidFill>
                            <a:latin typeface="Arial"/>
                            <a:ea typeface="宋体"/>
                          </a:defRPr>
                        </a:lvl1pPr>
                        <a:lvl2pPr marL="457200" algn="l" defTabSz="914400" rtl="0" eaLnBrk="1" latinLnBrk="0" hangingPunct="1">
                          <a:defRPr sz="1800" kern="1200">
                            <a:solidFill>
                              <a:schemeClr val="tx1"/>
                            </a:solidFill>
                            <a:latin typeface="Arial"/>
                            <a:ea typeface="宋体"/>
                          </a:defRPr>
                        </a:lvl2pPr>
                        <a:lvl3pPr marL="914400" algn="l" defTabSz="914400" rtl="0" eaLnBrk="1" latinLnBrk="0" hangingPunct="1">
                          <a:defRPr sz="1800" kern="1200">
                            <a:solidFill>
                              <a:schemeClr val="tx1"/>
                            </a:solidFill>
                            <a:latin typeface="Arial"/>
                            <a:ea typeface="宋体"/>
                          </a:defRPr>
                        </a:lvl3pPr>
                        <a:lvl4pPr marL="1371600" algn="l" defTabSz="914400" rtl="0" eaLnBrk="1" latinLnBrk="0" hangingPunct="1">
                          <a:defRPr sz="1800" kern="1200">
                            <a:solidFill>
                              <a:schemeClr val="tx1"/>
                            </a:solidFill>
                            <a:latin typeface="Arial"/>
                            <a:ea typeface="宋体"/>
                          </a:defRPr>
                        </a:lvl4pPr>
                        <a:lvl5pPr marL="1828800" algn="l" defTabSz="914400" rtl="0" eaLnBrk="1" latinLnBrk="0" hangingPunct="1">
                          <a:defRPr sz="1800" kern="1200">
                            <a:solidFill>
                              <a:schemeClr val="tx1"/>
                            </a:solidFill>
                            <a:latin typeface="Arial"/>
                            <a:ea typeface="宋体"/>
                          </a:defRPr>
                        </a:lvl5pPr>
                        <a:lvl6pPr marL="2286000" algn="l" defTabSz="914400" rtl="0" eaLnBrk="1" latinLnBrk="0" hangingPunct="1">
                          <a:defRPr sz="1800" kern="1200">
                            <a:solidFill>
                              <a:schemeClr val="tx1"/>
                            </a:solidFill>
                            <a:latin typeface="Arial"/>
                            <a:ea typeface="宋体"/>
                          </a:defRPr>
                        </a:lvl6pPr>
                        <a:lvl7pPr marL="2743200" algn="l" defTabSz="914400" rtl="0" eaLnBrk="1" latinLnBrk="0" hangingPunct="1">
                          <a:defRPr sz="1800" kern="1200">
                            <a:solidFill>
                              <a:schemeClr val="tx1"/>
                            </a:solidFill>
                            <a:latin typeface="Arial"/>
                            <a:ea typeface="宋体"/>
                          </a:defRPr>
                        </a:lvl7pPr>
                        <a:lvl8pPr marL="3200400" algn="l" defTabSz="914400" rtl="0" eaLnBrk="1" latinLnBrk="0" hangingPunct="1">
                          <a:defRPr sz="1800" kern="1200">
                            <a:solidFill>
                              <a:schemeClr val="tx1"/>
                            </a:solidFill>
                            <a:latin typeface="Arial"/>
                            <a:ea typeface="宋体"/>
                          </a:defRPr>
                        </a:lvl8pPr>
                        <a:lvl9pPr marL="3657600" algn="l" defTabSz="914400" rtl="0" eaLnBrk="1" latinLnBrk="0" hangingPunct="1">
                          <a:defRPr sz="1800" kern="1200">
                            <a:solidFill>
                              <a:schemeClr val="tx1"/>
                            </a:solidFill>
                            <a:latin typeface="Arial"/>
                            <a:ea typeface="宋体"/>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1500" u="none" strike="noStrike" cap="none" normalizeH="0" baseline="0" dirty="0" smtClean="0">
                            <a:ln>
                              <a:noFill/>
                            </a:ln>
                            <a:effectLst/>
                          </a:rPr>
                          <a:t>0-10</a:t>
                        </a:r>
                        <a:r>
                          <a:rPr kumimoji="0" lang="zh-CN" altLang="en-US" sz="1500" u="none" strike="noStrike" cap="none" normalizeH="0" baseline="0" dirty="0" smtClean="0">
                            <a:ln>
                              <a:noFill/>
                            </a:ln>
                            <a:effectLst/>
                          </a:rPr>
                          <a:t>万</a:t>
                        </a:r>
                        <a:endParaRPr kumimoji="0" lang="zh-CN" altLang="en-US" sz="2800" b="1" i="0" u="none" strike="noStrike" cap="none" normalizeH="0" baseline="0" dirty="0" smtClean="0">
                          <a:ln>
                            <a:noFill/>
                          </a:ln>
                          <a:solidFill>
                            <a:srgbClr val="FFFF00"/>
                          </a:solidFill>
                          <a:effectLst/>
                          <a:latin typeface="黑体" pitchFamily="2" charset="-122"/>
                          <a:ea typeface="黑体" pitchFamily="2" charset="-122"/>
                        </a:endParaRPr>
                      </a:p>
                    </a:txBody>
                    <a:tcPr marL="68588" marR="68588" marT="45693" marB="45693" anchor="ctr" horzOverflow="overflow">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defPPr>
                          <a:defRPr lang="zh-CN"/>
                        </a:defPPr>
                        <a:lvl1pPr marL="0" algn="l" defTabSz="914400" rtl="0" eaLnBrk="1" latinLnBrk="0" hangingPunct="1">
                          <a:defRPr sz="1800" kern="1200">
                            <a:solidFill>
                              <a:schemeClr val="tx1"/>
                            </a:solidFill>
                            <a:latin typeface="Arial"/>
                            <a:ea typeface="宋体"/>
                          </a:defRPr>
                        </a:lvl1pPr>
                        <a:lvl2pPr marL="457200" algn="l" defTabSz="914400" rtl="0" eaLnBrk="1" latinLnBrk="0" hangingPunct="1">
                          <a:defRPr sz="1800" kern="1200">
                            <a:solidFill>
                              <a:schemeClr val="tx1"/>
                            </a:solidFill>
                            <a:latin typeface="Arial"/>
                            <a:ea typeface="宋体"/>
                          </a:defRPr>
                        </a:lvl2pPr>
                        <a:lvl3pPr marL="914400" algn="l" defTabSz="914400" rtl="0" eaLnBrk="1" latinLnBrk="0" hangingPunct="1">
                          <a:defRPr sz="1800" kern="1200">
                            <a:solidFill>
                              <a:schemeClr val="tx1"/>
                            </a:solidFill>
                            <a:latin typeface="Arial"/>
                            <a:ea typeface="宋体"/>
                          </a:defRPr>
                        </a:lvl3pPr>
                        <a:lvl4pPr marL="1371600" algn="l" defTabSz="914400" rtl="0" eaLnBrk="1" latinLnBrk="0" hangingPunct="1">
                          <a:defRPr sz="1800" kern="1200">
                            <a:solidFill>
                              <a:schemeClr val="tx1"/>
                            </a:solidFill>
                            <a:latin typeface="Arial"/>
                            <a:ea typeface="宋体"/>
                          </a:defRPr>
                        </a:lvl4pPr>
                        <a:lvl5pPr marL="1828800" algn="l" defTabSz="914400" rtl="0" eaLnBrk="1" latinLnBrk="0" hangingPunct="1">
                          <a:defRPr sz="1800" kern="1200">
                            <a:solidFill>
                              <a:schemeClr val="tx1"/>
                            </a:solidFill>
                            <a:latin typeface="Arial"/>
                            <a:ea typeface="宋体"/>
                          </a:defRPr>
                        </a:lvl5pPr>
                        <a:lvl6pPr marL="2286000" algn="l" defTabSz="914400" rtl="0" eaLnBrk="1" latinLnBrk="0" hangingPunct="1">
                          <a:defRPr sz="1800" kern="1200">
                            <a:solidFill>
                              <a:schemeClr val="tx1"/>
                            </a:solidFill>
                            <a:latin typeface="Arial"/>
                            <a:ea typeface="宋体"/>
                          </a:defRPr>
                        </a:lvl6pPr>
                        <a:lvl7pPr marL="2743200" algn="l" defTabSz="914400" rtl="0" eaLnBrk="1" latinLnBrk="0" hangingPunct="1">
                          <a:defRPr sz="1800" kern="1200">
                            <a:solidFill>
                              <a:schemeClr val="tx1"/>
                            </a:solidFill>
                            <a:latin typeface="Arial"/>
                            <a:ea typeface="宋体"/>
                          </a:defRPr>
                        </a:lvl7pPr>
                        <a:lvl8pPr marL="3200400" algn="l" defTabSz="914400" rtl="0" eaLnBrk="1" latinLnBrk="0" hangingPunct="1">
                          <a:defRPr sz="1800" kern="1200">
                            <a:solidFill>
                              <a:schemeClr val="tx1"/>
                            </a:solidFill>
                            <a:latin typeface="Arial"/>
                            <a:ea typeface="宋体"/>
                          </a:defRPr>
                        </a:lvl8pPr>
                        <a:lvl9pPr marL="3657600" algn="l" defTabSz="914400" rtl="0" eaLnBrk="1" latinLnBrk="0" hangingPunct="1">
                          <a:defRPr sz="1800" kern="1200">
                            <a:solidFill>
                              <a:schemeClr val="tx1"/>
                            </a:solidFill>
                            <a:latin typeface="Arial"/>
                            <a:ea typeface="宋体"/>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1500" u="none" strike="noStrike" cap="none" normalizeH="0" baseline="0" dirty="0" smtClean="0">
                            <a:ln>
                              <a:noFill/>
                            </a:ln>
                            <a:effectLst/>
                          </a:rPr>
                          <a:t>83.40%</a:t>
                        </a:r>
                        <a:endParaRPr kumimoji="0" lang="en-US" altLang="zh-CN" sz="2800" b="1" i="0" u="none" strike="noStrike" cap="none" normalizeH="0" baseline="0" dirty="0" smtClean="0">
                          <a:ln>
                            <a:noFill/>
                          </a:ln>
                          <a:solidFill>
                            <a:srgbClr val="FFFF00"/>
                          </a:solidFill>
                          <a:effectLst/>
                          <a:latin typeface="黑体" pitchFamily="2" charset="-122"/>
                          <a:ea typeface="黑体" pitchFamily="2" charset="-122"/>
                        </a:endParaRPr>
                      </a:p>
                    </a:txBody>
                    <a:tcPr marL="68588" marR="68588" marT="45693" marB="45693" anchor="ctr" horzOverflow="overflow">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10645">
                  <a:tc>
                    <a:txBody>
                      <a:bodyPr/>
                      <a:lstStyle>
                        <a:defPPr>
                          <a:defRPr lang="zh-CN"/>
                        </a:defPPr>
                        <a:lvl1pPr marL="0" algn="l" defTabSz="914400" rtl="0" eaLnBrk="1" latinLnBrk="0" hangingPunct="1">
                          <a:defRPr sz="1800" kern="1200">
                            <a:solidFill>
                              <a:schemeClr val="tx1"/>
                            </a:solidFill>
                            <a:latin typeface="Arial"/>
                            <a:ea typeface="宋体"/>
                          </a:defRPr>
                        </a:lvl1pPr>
                        <a:lvl2pPr marL="457200" algn="l" defTabSz="914400" rtl="0" eaLnBrk="1" latinLnBrk="0" hangingPunct="1">
                          <a:defRPr sz="1800" kern="1200">
                            <a:solidFill>
                              <a:schemeClr val="tx1"/>
                            </a:solidFill>
                            <a:latin typeface="Arial"/>
                            <a:ea typeface="宋体"/>
                          </a:defRPr>
                        </a:lvl2pPr>
                        <a:lvl3pPr marL="914400" algn="l" defTabSz="914400" rtl="0" eaLnBrk="1" latinLnBrk="0" hangingPunct="1">
                          <a:defRPr sz="1800" kern="1200">
                            <a:solidFill>
                              <a:schemeClr val="tx1"/>
                            </a:solidFill>
                            <a:latin typeface="Arial"/>
                            <a:ea typeface="宋体"/>
                          </a:defRPr>
                        </a:lvl3pPr>
                        <a:lvl4pPr marL="1371600" algn="l" defTabSz="914400" rtl="0" eaLnBrk="1" latinLnBrk="0" hangingPunct="1">
                          <a:defRPr sz="1800" kern="1200">
                            <a:solidFill>
                              <a:schemeClr val="tx1"/>
                            </a:solidFill>
                            <a:latin typeface="Arial"/>
                            <a:ea typeface="宋体"/>
                          </a:defRPr>
                        </a:lvl4pPr>
                        <a:lvl5pPr marL="1828800" algn="l" defTabSz="914400" rtl="0" eaLnBrk="1" latinLnBrk="0" hangingPunct="1">
                          <a:defRPr sz="1800" kern="1200">
                            <a:solidFill>
                              <a:schemeClr val="tx1"/>
                            </a:solidFill>
                            <a:latin typeface="Arial"/>
                            <a:ea typeface="宋体"/>
                          </a:defRPr>
                        </a:lvl5pPr>
                        <a:lvl6pPr marL="2286000" algn="l" defTabSz="914400" rtl="0" eaLnBrk="1" latinLnBrk="0" hangingPunct="1">
                          <a:defRPr sz="1800" kern="1200">
                            <a:solidFill>
                              <a:schemeClr val="tx1"/>
                            </a:solidFill>
                            <a:latin typeface="Arial"/>
                            <a:ea typeface="宋体"/>
                          </a:defRPr>
                        </a:lvl6pPr>
                        <a:lvl7pPr marL="2743200" algn="l" defTabSz="914400" rtl="0" eaLnBrk="1" latinLnBrk="0" hangingPunct="1">
                          <a:defRPr sz="1800" kern="1200">
                            <a:solidFill>
                              <a:schemeClr val="tx1"/>
                            </a:solidFill>
                            <a:latin typeface="Arial"/>
                            <a:ea typeface="宋体"/>
                          </a:defRPr>
                        </a:lvl7pPr>
                        <a:lvl8pPr marL="3200400" algn="l" defTabSz="914400" rtl="0" eaLnBrk="1" latinLnBrk="0" hangingPunct="1">
                          <a:defRPr sz="1800" kern="1200">
                            <a:solidFill>
                              <a:schemeClr val="tx1"/>
                            </a:solidFill>
                            <a:latin typeface="Arial"/>
                            <a:ea typeface="宋体"/>
                          </a:defRPr>
                        </a:lvl8pPr>
                        <a:lvl9pPr marL="3657600" algn="l" defTabSz="914400" rtl="0" eaLnBrk="1" latinLnBrk="0" hangingPunct="1">
                          <a:defRPr sz="1800" kern="1200">
                            <a:solidFill>
                              <a:schemeClr val="tx1"/>
                            </a:solidFill>
                            <a:latin typeface="Arial"/>
                            <a:ea typeface="宋体"/>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1500" u="none" strike="noStrike" cap="none" normalizeH="0" baseline="0" dirty="0" smtClean="0">
                            <a:ln>
                              <a:noFill/>
                            </a:ln>
                            <a:effectLst/>
                          </a:rPr>
                          <a:t>10</a:t>
                        </a:r>
                        <a:r>
                          <a:rPr kumimoji="0" lang="zh-CN" altLang="en-US" sz="1500" u="none" strike="noStrike" cap="none" normalizeH="0" baseline="0" dirty="0" smtClean="0">
                            <a:ln>
                              <a:noFill/>
                            </a:ln>
                            <a:effectLst/>
                          </a:rPr>
                          <a:t>万</a:t>
                        </a:r>
                        <a:r>
                          <a:rPr kumimoji="0" lang="en-US" altLang="zh-CN" sz="1500" u="none" strike="noStrike" cap="none" normalizeH="0" baseline="0" dirty="0" smtClean="0">
                            <a:ln>
                              <a:noFill/>
                            </a:ln>
                            <a:effectLst/>
                          </a:rPr>
                          <a:t>-20</a:t>
                        </a:r>
                        <a:r>
                          <a:rPr kumimoji="0" lang="zh-CN" altLang="en-US" sz="1500" u="none" strike="noStrike" cap="none" normalizeH="0" baseline="0" dirty="0" smtClean="0">
                            <a:ln>
                              <a:noFill/>
                            </a:ln>
                            <a:effectLst/>
                          </a:rPr>
                          <a:t>万</a:t>
                        </a:r>
                        <a:endParaRPr kumimoji="0" lang="zh-CN" altLang="en-US" sz="2800" b="0" i="0" u="none" strike="noStrike" cap="none" normalizeH="0" baseline="0" dirty="0" smtClean="0">
                          <a:ln>
                            <a:noFill/>
                          </a:ln>
                          <a:solidFill>
                            <a:schemeClr val="tx1"/>
                          </a:solidFill>
                          <a:effectLst/>
                          <a:latin typeface="黑体" pitchFamily="2" charset="-122"/>
                          <a:ea typeface="黑体" pitchFamily="2" charset="-122"/>
                        </a:endParaRPr>
                      </a:p>
                    </a:txBody>
                    <a:tcPr marL="68588" marR="68588" marT="45693" marB="45693" anchor="ctr" horzOverflow="overflow">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defPPr>
                          <a:defRPr lang="zh-CN"/>
                        </a:defPPr>
                        <a:lvl1pPr marL="0" algn="l" defTabSz="914400" rtl="0" eaLnBrk="1" latinLnBrk="0" hangingPunct="1">
                          <a:defRPr sz="1800" kern="1200">
                            <a:solidFill>
                              <a:schemeClr val="tx1"/>
                            </a:solidFill>
                            <a:latin typeface="Arial"/>
                            <a:ea typeface="宋体"/>
                          </a:defRPr>
                        </a:lvl1pPr>
                        <a:lvl2pPr marL="457200" algn="l" defTabSz="914400" rtl="0" eaLnBrk="1" latinLnBrk="0" hangingPunct="1">
                          <a:defRPr sz="1800" kern="1200">
                            <a:solidFill>
                              <a:schemeClr val="tx1"/>
                            </a:solidFill>
                            <a:latin typeface="Arial"/>
                            <a:ea typeface="宋体"/>
                          </a:defRPr>
                        </a:lvl2pPr>
                        <a:lvl3pPr marL="914400" algn="l" defTabSz="914400" rtl="0" eaLnBrk="1" latinLnBrk="0" hangingPunct="1">
                          <a:defRPr sz="1800" kern="1200">
                            <a:solidFill>
                              <a:schemeClr val="tx1"/>
                            </a:solidFill>
                            <a:latin typeface="Arial"/>
                            <a:ea typeface="宋体"/>
                          </a:defRPr>
                        </a:lvl3pPr>
                        <a:lvl4pPr marL="1371600" algn="l" defTabSz="914400" rtl="0" eaLnBrk="1" latinLnBrk="0" hangingPunct="1">
                          <a:defRPr sz="1800" kern="1200">
                            <a:solidFill>
                              <a:schemeClr val="tx1"/>
                            </a:solidFill>
                            <a:latin typeface="Arial"/>
                            <a:ea typeface="宋体"/>
                          </a:defRPr>
                        </a:lvl4pPr>
                        <a:lvl5pPr marL="1828800" algn="l" defTabSz="914400" rtl="0" eaLnBrk="1" latinLnBrk="0" hangingPunct="1">
                          <a:defRPr sz="1800" kern="1200">
                            <a:solidFill>
                              <a:schemeClr val="tx1"/>
                            </a:solidFill>
                            <a:latin typeface="Arial"/>
                            <a:ea typeface="宋体"/>
                          </a:defRPr>
                        </a:lvl5pPr>
                        <a:lvl6pPr marL="2286000" algn="l" defTabSz="914400" rtl="0" eaLnBrk="1" latinLnBrk="0" hangingPunct="1">
                          <a:defRPr sz="1800" kern="1200">
                            <a:solidFill>
                              <a:schemeClr val="tx1"/>
                            </a:solidFill>
                            <a:latin typeface="Arial"/>
                            <a:ea typeface="宋体"/>
                          </a:defRPr>
                        </a:lvl6pPr>
                        <a:lvl7pPr marL="2743200" algn="l" defTabSz="914400" rtl="0" eaLnBrk="1" latinLnBrk="0" hangingPunct="1">
                          <a:defRPr sz="1800" kern="1200">
                            <a:solidFill>
                              <a:schemeClr val="tx1"/>
                            </a:solidFill>
                            <a:latin typeface="Arial"/>
                            <a:ea typeface="宋体"/>
                          </a:defRPr>
                        </a:lvl7pPr>
                        <a:lvl8pPr marL="3200400" algn="l" defTabSz="914400" rtl="0" eaLnBrk="1" latinLnBrk="0" hangingPunct="1">
                          <a:defRPr sz="1800" kern="1200">
                            <a:solidFill>
                              <a:schemeClr val="tx1"/>
                            </a:solidFill>
                            <a:latin typeface="Arial"/>
                            <a:ea typeface="宋体"/>
                          </a:defRPr>
                        </a:lvl8pPr>
                        <a:lvl9pPr marL="3657600" algn="l" defTabSz="914400" rtl="0" eaLnBrk="1" latinLnBrk="0" hangingPunct="1">
                          <a:defRPr sz="1800" kern="1200">
                            <a:solidFill>
                              <a:schemeClr val="tx1"/>
                            </a:solidFill>
                            <a:latin typeface="Arial"/>
                            <a:ea typeface="宋体"/>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1500" u="none" strike="noStrike" cap="none" normalizeH="0" baseline="0" dirty="0" smtClean="0">
                            <a:ln>
                              <a:noFill/>
                            </a:ln>
                            <a:effectLst/>
                          </a:rPr>
                          <a:t>13.19%</a:t>
                        </a:r>
                        <a:endParaRPr kumimoji="0" lang="en-US" altLang="zh-CN" sz="2800" b="0" i="0" u="none" strike="noStrike" cap="none" normalizeH="0" baseline="0" dirty="0" smtClean="0">
                          <a:ln>
                            <a:noFill/>
                          </a:ln>
                          <a:solidFill>
                            <a:schemeClr val="tx1"/>
                          </a:solidFill>
                          <a:effectLst/>
                          <a:latin typeface="黑体" pitchFamily="2" charset="-122"/>
                          <a:ea typeface="黑体" pitchFamily="2" charset="-122"/>
                        </a:endParaRPr>
                      </a:p>
                    </a:txBody>
                    <a:tcPr marL="68588" marR="68588" marT="45693" marB="45693" anchor="ctr" horzOverflow="overflow">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10645">
                  <a:tc>
                    <a:txBody>
                      <a:bodyPr/>
                      <a:lstStyle>
                        <a:defPPr>
                          <a:defRPr lang="zh-CN"/>
                        </a:defPPr>
                        <a:lvl1pPr marL="0" algn="l" defTabSz="914400" rtl="0" eaLnBrk="1" latinLnBrk="0" hangingPunct="1">
                          <a:defRPr sz="1800" kern="1200">
                            <a:solidFill>
                              <a:schemeClr val="tx1"/>
                            </a:solidFill>
                            <a:latin typeface="Arial"/>
                            <a:ea typeface="宋体"/>
                          </a:defRPr>
                        </a:lvl1pPr>
                        <a:lvl2pPr marL="457200" algn="l" defTabSz="914400" rtl="0" eaLnBrk="1" latinLnBrk="0" hangingPunct="1">
                          <a:defRPr sz="1800" kern="1200">
                            <a:solidFill>
                              <a:schemeClr val="tx1"/>
                            </a:solidFill>
                            <a:latin typeface="Arial"/>
                            <a:ea typeface="宋体"/>
                          </a:defRPr>
                        </a:lvl2pPr>
                        <a:lvl3pPr marL="914400" algn="l" defTabSz="914400" rtl="0" eaLnBrk="1" latinLnBrk="0" hangingPunct="1">
                          <a:defRPr sz="1800" kern="1200">
                            <a:solidFill>
                              <a:schemeClr val="tx1"/>
                            </a:solidFill>
                            <a:latin typeface="Arial"/>
                            <a:ea typeface="宋体"/>
                          </a:defRPr>
                        </a:lvl3pPr>
                        <a:lvl4pPr marL="1371600" algn="l" defTabSz="914400" rtl="0" eaLnBrk="1" latinLnBrk="0" hangingPunct="1">
                          <a:defRPr sz="1800" kern="1200">
                            <a:solidFill>
                              <a:schemeClr val="tx1"/>
                            </a:solidFill>
                            <a:latin typeface="Arial"/>
                            <a:ea typeface="宋体"/>
                          </a:defRPr>
                        </a:lvl4pPr>
                        <a:lvl5pPr marL="1828800" algn="l" defTabSz="914400" rtl="0" eaLnBrk="1" latinLnBrk="0" hangingPunct="1">
                          <a:defRPr sz="1800" kern="1200">
                            <a:solidFill>
                              <a:schemeClr val="tx1"/>
                            </a:solidFill>
                            <a:latin typeface="Arial"/>
                            <a:ea typeface="宋体"/>
                          </a:defRPr>
                        </a:lvl5pPr>
                        <a:lvl6pPr marL="2286000" algn="l" defTabSz="914400" rtl="0" eaLnBrk="1" latinLnBrk="0" hangingPunct="1">
                          <a:defRPr sz="1800" kern="1200">
                            <a:solidFill>
                              <a:schemeClr val="tx1"/>
                            </a:solidFill>
                            <a:latin typeface="Arial"/>
                            <a:ea typeface="宋体"/>
                          </a:defRPr>
                        </a:lvl6pPr>
                        <a:lvl7pPr marL="2743200" algn="l" defTabSz="914400" rtl="0" eaLnBrk="1" latinLnBrk="0" hangingPunct="1">
                          <a:defRPr sz="1800" kern="1200">
                            <a:solidFill>
                              <a:schemeClr val="tx1"/>
                            </a:solidFill>
                            <a:latin typeface="Arial"/>
                            <a:ea typeface="宋体"/>
                          </a:defRPr>
                        </a:lvl7pPr>
                        <a:lvl8pPr marL="3200400" algn="l" defTabSz="914400" rtl="0" eaLnBrk="1" latinLnBrk="0" hangingPunct="1">
                          <a:defRPr sz="1800" kern="1200">
                            <a:solidFill>
                              <a:schemeClr val="tx1"/>
                            </a:solidFill>
                            <a:latin typeface="Arial"/>
                            <a:ea typeface="宋体"/>
                          </a:defRPr>
                        </a:lvl8pPr>
                        <a:lvl9pPr marL="3657600" algn="l" defTabSz="914400" rtl="0" eaLnBrk="1" latinLnBrk="0" hangingPunct="1">
                          <a:defRPr sz="1800" kern="1200">
                            <a:solidFill>
                              <a:schemeClr val="tx1"/>
                            </a:solidFill>
                            <a:latin typeface="Arial"/>
                            <a:ea typeface="宋体"/>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1500" u="none" strike="noStrike" cap="none" normalizeH="0" baseline="0" dirty="0" smtClean="0">
                            <a:ln>
                              <a:noFill/>
                            </a:ln>
                            <a:effectLst/>
                          </a:rPr>
                          <a:t>20</a:t>
                        </a:r>
                        <a:r>
                          <a:rPr kumimoji="0" lang="zh-CN" altLang="en-US" sz="1500" u="none" strike="noStrike" cap="none" normalizeH="0" baseline="0" dirty="0" smtClean="0">
                            <a:ln>
                              <a:noFill/>
                            </a:ln>
                            <a:effectLst/>
                          </a:rPr>
                          <a:t>万</a:t>
                        </a:r>
                        <a:r>
                          <a:rPr kumimoji="0" lang="en-US" altLang="zh-CN" sz="1500" u="none" strike="noStrike" cap="none" normalizeH="0" baseline="0" dirty="0" smtClean="0">
                            <a:ln>
                              <a:noFill/>
                            </a:ln>
                            <a:effectLst/>
                          </a:rPr>
                          <a:t>-30</a:t>
                        </a:r>
                        <a:r>
                          <a:rPr kumimoji="0" lang="zh-CN" altLang="en-US" sz="1500" u="none" strike="noStrike" cap="none" normalizeH="0" baseline="0" dirty="0" smtClean="0">
                            <a:ln>
                              <a:noFill/>
                            </a:ln>
                            <a:effectLst/>
                          </a:rPr>
                          <a:t>万</a:t>
                        </a:r>
                        <a:endParaRPr kumimoji="0" lang="zh-CN" altLang="en-US" sz="2800" b="0" i="0" u="none" strike="noStrike" cap="none" normalizeH="0" baseline="0" dirty="0" smtClean="0">
                          <a:ln>
                            <a:noFill/>
                          </a:ln>
                          <a:solidFill>
                            <a:schemeClr val="tx1"/>
                          </a:solidFill>
                          <a:effectLst/>
                          <a:latin typeface="黑体" pitchFamily="2" charset="-122"/>
                          <a:ea typeface="黑体" pitchFamily="2" charset="-122"/>
                        </a:endParaRPr>
                      </a:p>
                    </a:txBody>
                    <a:tcPr marL="68588" marR="68588" marT="45693" marB="45693" anchor="ctr" horzOverflow="overflow">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defPPr>
                          <a:defRPr lang="zh-CN"/>
                        </a:defPPr>
                        <a:lvl1pPr marL="0" algn="l" defTabSz="914400" rtl="0" eaLnBrk="1" latinLnBrk="0" hangingPunct="1">
                          <a:defRPr sz="1800" kern="1200">
                            <a:solidFill>
                              <a:schemeClr val="tx1"/>
                            </a:solidFill>
                            <a:latin typeface="Arial"/>
                            <a:ea typeface="宋体"/>
                          </a:defRPr>
                        </a:lvl1pPr>
                        <a:lvl2pPr marL="457200" algn="l" defTabSz="914400" rtl="0" eaLnBrk="1" latinLnBrk="0" hangingPunct="1">
                          <a:defRPr sz="1800" kern="1200">
                            <a:solidFill>
                              <a:schemeClr val="tx1"/>
                            </a:solidFill>
                            <a:latin typeface="Arial"/>
                            <a:ea typeface="宋体"/>
                          </a:defRPr>
                        </a:lvl2pPr>
                        <a:lvl3pPr marL="914400" algn="l" defTabSz="914400" rtl="0" eaLnBrk="1" latinLnBrk="0" hangingPunct="1">
                          <a:defRPr sz="1800" kern="1200">
                            <a:solidFill>
                              <a:schemeClr val="tx1"/>
                            </a:solidFill>
                            <a:latin typeface="Arial"/>
                            <a:ea typeface="宋体"/>
                          </a:defRPr>
                        </a:lvl3pPr>
                        <a:lvl4pPr marL="1371600" algn="l" defTabSz="914400" rtl="0" eaLnBrk="1" latinLnBrk="0" hangingPunct="1">
                          <a:defRPr sz="1800" kern="1200">
                            <a:solidFill>
                              <a:schemeClr val="tx1"/>
                            </a:solidFill>
                            <a:latin typeface="Arial"/>
                            <a:ea typeface="宋体"/>
                          </a:defRPr>
                        </a:lvl4pPr>
                        <a:lvl5pPr marL="1828800" algn="l" defTabSz="914400" rtl="0" eaLnBrk="1" latinLnBrk="0" hangingPunct="1">
                          <a:defRPr sz="1800" kern="1200">
                            <a:solidFill>
                              <a:schemeClr val="tx1"/>
                            </a:solidFill>
                            <a:latin typeface="Arial"/>
                            <a:ea typeface="宋体"/>
                          </a:defRPr>
                        </a:lvl5pPr>
                        <a:lvl6pPr marL="2286000" algn="l" defTabSz="914400" rtl="0" eaLnBrk="1" latinLnBrk="0" hangingPunct="1">
                          <a:defRPr sz="1800" kern="1200">
                            <a:solidFill>
                              <a:schemeClr val="tx1"/>
                            </a:solidFill>
                            <a:latin typeface="Arial"/>
                            <a:ea typeface="宋体"/>
                          </a:defRPr>
                        </a:lvl6pPr>
                        <a:lvl7pPr marL="2743200" algn="l" defTabSz="914400" rtl="0" eaLnBrk="1" latinLnBrk="0" hangingPunct="1">
                          <a:defRPr sz="1800" kern="1200">
                            <a:solidFill>
                              <a:schemeClr val="tx1"/>
                            </a:solidFill>
                            <a:latin typeface="Arial"/>
                            <a:ea typeface="宋体"/>
                          </a:defRPr>
                        </a:lvl7pPr>
                        <a:lvl8pPr marL="3200400" algn="l" defTabSz="914400" rtl="0" eaLnBrk="1" latinLnBrk="0" hangingPunct="1">
                          <a:defRPr sz="1800" kern="1200">
                            <a:solidFill>
                              <a:schemeClr val="tx1"/>
                            </a:solidFill>
                            <a:latin typeface="Arial"/>
                            <a:ea typeface="宋体"/>
                          </a:defRPr>
                        </a:lvl8pPr>
                        <a:lvl9pPr marL="3657600" algn="l" defTabSz="914400" rtl="0" eaLnBrk="1" latinLnBrk="0" hangingPunct="1">
                          <a:defRPr sz="1800" kern="1200">
                            <a:solidFill>
                              <a:schemeClr val="tx1"/>
                            </a:solidFill>
                            <a:latin typeface="Arial"/>
                            <a:ea typeface="宋体"/>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1500" u="none" strike="noStrike" cap="none" normalizeH="0" baseline="0" smtClean="0">
                            <a:ln>
                              <a:noFill/>
                            </a:ln>
                            <a:effectLst/>
                          </a:rPr>
                          <a:t>1.99%</a:t>
                        </a:r>
                        <a:endParaRPr kumimoji="0" lang="en-US" altLang="zh-CN" sz="2800" b="0" i="0" u="none" strike="noStrike" cap="none" normalizeH="0" baseline="0" smtClean="0">
                          <a:ln>
                            <a:noFill/>
                          </a:ln>
                          <a:solidFill>
                            <a:schemeClr val="tx1"/>
                          </a:solidFill>
                          <a:effectLst/>
                          <a:latin typeface="黑体" pitchFamily="2" charset="-122"/>
                          <a:ea typeface="黑体" pitchFamily="2" charset="-122"/>
                        </a:endParaRPr>
                      </a:p>
                    </a:txBody>
                    <a:tcPr marL="68588" marR="68588" marT="45693" marB="45693" anchor="ctr" horzOverflow="overflow">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10645">
                  <a:tc>
                    <a:txBody>
                      <a:bodyPr/>
                      <a:lstStyle>
                        <a:defPPr>
                          <a:defRPr lang="zh-CN"/>
                        </a:defPPr>
                        <a:lvl1pPr marL="0" algn="l" defTabSz="914400" rtl="0" eaLnBrk="1" latinLnBrk="0" hangingPunct="1">
                          <a:defRPr sz="1800" kern="1200">
                            <a:solidFill>
                              <a:schemeClr val="tx1"/>
                            </a:solidFill>
                            <a:latin typeface="Arial"/>
                            <a:ea typeface="宋体"/>
                          </a:defRPr>
                        </a:lvl1pPr>
                        <a:lvl2pPr marL="457200" algn="l" defTabSz="914400" rtl="0" eaLnBrk="1" latinLnBrk="0" hangingPunct="1">
                          <a:defRPr sz="1800" kern="1200">
                            <a:solidFill>
                              <a:schemeClr val="tx1"/>
                            </a:solidFill>
                            <a:latin typeface="Arial"/>
                            <a:ea typeface="宋体"/>
                          </a:defRPr>
                        </a:lvl2pPr>
                        <a:lvl3pPr marL="914400" algn="l" defTabSz="914400" rtl="0" eaLnBrk="1" latinLnBrk="0" hangingPunct="1">
                          <a:defRPr sz="1800" kern="1200">
                            <a:solidFill>
                              <a:schemeClr val="tx1"/>
                            </a:solidFill>
                            <a:latin typeface="Arial"/>
                            <a:ea typeface="宋体"/>
                          </a:defRPr>
                        </a:lvl3pPr>
                        <a:lvl4pPr marL="1371600" algn="l" defTabSz="914400" rtl="0" eaLnBrk="1" latinLnBrk="0" hangingPunct="1">
                          <a:defRPr sz="1800" kern="1200">
                            <a:solidFill>
                              <a:schemeClr val="tx1"/>
                            </a:solidFill>
                            <a:latin typeface="Arial"/>
                            <a:ea typeface="宋体"/>
                          </a:defRPr>
                        </a:lvl4pPr>
                        <a:lvl5pPr marL="1828800" algn="l" defTabSz="914400" rtl="0" eaLnBrk="1" latinLnBrk="0" hangingPunct="1">
                          <a:defRPr sz="1800" kern="1200">
                            <a:solidFill>
                              <a:schemeClr val="tx1"/>
                            </a:solidFill>
                            <a:latin typeface="Arial"/>
                            <a:ea typeface="宋体"/>
                          </a:defRPr>
                        </a:lvl5pPr>
                        <a:lvl6pPr marL="2286000" algn="l" defTabSz="914400" rtl="0" eaLnBrk="1" latinLnBrk="0" hangingPunct="1">
                          <a:defRPr sz="1800" kern="1200">
                            <a:solidFill>
                              <a:schemeClr val="tx1"/>
                            </a:solidFill>
                            <a:latin typeface="Arial"/>
                            <a:ea typeface="宋体"/>
                          </a:defRPr>
                        </a:lvl6pPr>
                        <a:lvl7pPr marL="2743200" algn="l" defTabSz="914400" rtl="0" eaLnBrk="1" latinLnBrk="0" hangingPunct="1">
                          <a:defRPr sz="1800" kern="1200">
                            <a:solidFill>
                              <a:schemeClr val="tx1"/>
                            </a:solidFill>
                            <a:latin typeface="Arial"/>
                            <a:ea typeface="宋体"/>
                          </a:defRPr>
                        </a:lvl7pPr>
                        <a:lvl8pPr marL="3200400" algn="l" defTabSz="914400" rtl="0" eaLnBrk="1" latinLnBrk="0" hangingPunct="1">
                          <a:defRPr sz="1800" kern="1200">
                            <a:solidFill>
                              <a:schemeClr val="tx1"/>
                            </a:solidFill>
                            <a:latin typeface="Arial"/>
                            <a:ea typeface="宋体"/>
                          </a:defRPr>
                        </a:lvl8pPr>
                        <a:lvl9pPr marL="3657600" algn="l" defTabSz="914400" rtl="0" eaLnBrk="1" latinLnBrk="0" hangingPunct="1">
                          <a:defRPr sz="1800" kern="1200">
                            <a:solidFill>
                              <a:schemeClr val="tx1"/>
                            </a:solidFill>
                            <a:latin typeface="Arial"/>
                            <a:ea typeface="宋体"/>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1500" u="none" strike="noStrike" cap="none" normalizeH="0" baseline="0" smtClean="0">
                            <a:ln>
                              <a:noFill/>
                            </a:ln>
                            <a:effectLst/>
                          </a:rPr>
                          <a:t>30</a:t>
                        </a:r>
                        <a:r>
                          <a:rPr kumimoji="0" lang="zh-CN" altLang="en-US" sz="1500" u="none" strike="noStrike" cap="none" normalizeH="0" baseline="0" smtClean="0">
                            <a:ln>
                              <a:noFill/>
                            </a:ln>
                            <a:effectLst/>
                          </a:rPr>
                          <a:t>万</a:t>
                        </a:r>
                        <a:r>
                          <a:rPr kumimoji="0" lang="en-US" altLang="zh-CN" sz="1500" u="none" strike="noStrike" cap="none" normalizeH="0" baseline="0" smtClean="0">
                            <a:ln>
                              <a:noFill/>
                            </a:ln>
                            <a:effectLst/>
                          </a:rPr>
                          <a:t>-40</a:t>
                        </a:r>
                        <a:r>
                          <a:rPr kumimoji="0" lang="zh-CN" altLang="en-US" sz="1500" u="none" strike="noStrike" cap="none" normalizeH="0" baseline="0" smtClean="0">
                            <a:ln>
                              <a:noFill/>
                            </a:ln>
                            <a:effectLst/>
                          </a:rPr>
                          <a:t>万</a:t>
                        </a:r>
                        <a:endParaRPr kumimoji="0" lang="zh-CN" altLang="en-US" sz="2800" b="0" i="0" u="none" strike="noStrike" cap="none" normalizeH="0" baseline="0" smtClean="0">
                          <a:ln>
                            <a:noFill/>
                          </a:ln>
                          <a:solidFill>
                            <a:schemeClr val="tx1"/>
                          </a:solidFill>
                          <a:effectLst/>
                          <a:latin typeface="黑体" pitchFamily="2" charset="-122"/>
                          <a:ea typeface="黑体" pitchFamily="2" charset="-122"/>
                        </a:endParaRPr>
                      </a:p>
                    </a:txBody>
                    <a:tcPr marL="68588" marR="68588" marT="45693" marB="45693" anchor="ctr" horzOverflow="overflow">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defPPr>
                          <a:defRPr lang="zh-CN"/>
                        </a:defPPr>
                        <a:lvl1pPr marL="0" algn="l" defTabSz="914400" rtl="0" eaLnBrk="1" latinLnBrk="0" hangingPunct="1">
                          <a:defRPr sz="1800" kern="1200">
                            <a:solidFill>
                              <a:schemeClr val="tx1"/>
                            </a:solidFill>
                            <a:latin typeface="Arial"/>
                            <a:ea typeface="宋体"/>
                          </a:defRPr>
                        </a:lvl1pPr>
                        <a:lvl2pPr marL="457200" algn="l" defTabSz="914400" rtl="0" eaLnBrk="1" latinLnBrk="0" hangingPunct="1">
                          <a:defRPr sz="1800" kern="1200">
                            <a:solidFill>
                              <a:schemeClr val="tx1"/>
                            </a:solidFill>
                            <a:latin typeface="Arial"/>
                            <a:ea typeface="宋体"/>
                          </a:defRPr>
                        </a:lvl2pPr>
                        <a:lvl3pPr marL="914400" algn="l" defTabSz="914400" rtl="0" eaLnBrk="1" latinLnBrk="0" hangingPunct="1">
                          <a:defRPr sz="1800" kern="1200">
                            <a:solidFill>
                              <a:schemeClr val="tx1"/>
                            </a:solidFill>
                            <a:latin typeface="Arial"/>
                            <a:ea typeface="宋体"/>
                          </a:defRPr>
                        </a:lvl3pPr>
                        <a:lvl4pPr marL="1371600" algn="l" defTabSz="914400" rtl="0" eaLnBrk="1" latinLnBrk="0" hangingPunct="1">
                          <a:defRPr sz="1800" kern="1200">
                            <a:solidFill>
                              <a:schemeClr val="tx1"/>
                            </a:solidFill>
                            <a:latin typeface="Arial"/>
                            <a:ea typeface="宋体"/>
                          </a:defRPr>
                        </a:lvl4pPr>
                        <a:lvl5pPr marL="1828800" algn="l" defTabSz="914400" rtl="0" eaLnBrk="1" latinLnBrk="0" hangingPunct="1">
                          <a:defRPr sz="1800" kern="1200">
                            <a:solidFill>
                              <a:schemeClr val="tx1"/>
                            </a:solidFill>
                            <a:latin typeface="Arial"/>
                            <a:ea typeface="宋体"/>
                          </a:defRPr>
                        </a:lvl5pPr>
                        <a:lvl6pPr marL="2286000" algn="l" defTabSz="914400" rtl="0" eaLnBrk="1" latinLnBrk="0" hangingPunct="1">
                          <a:defRPr sz="1800" kern="1200">
                            <a:solidFill>
                              <a:schemeClr val="tx1"/>
                            </a:solidFill>
                            <a:latin typeface="Arial"/>
                            <a:ea typeface="宋体"/>
                          </a:defRPr>
                        </a:lvl6pPr>
                        <a:lvl7pPr marL="2743200" algn="l" defTabSz="914400" rtl="0" eaLnBrk="1" latinLnBrk="0" hangingPunct="1">
                          <a:defRPr sz="1800" kern="1200">
                            <a:solidFill>
                              <a:schemeClr val="tx1"/>
                            </a:solidFill>
                            <a:latin typeface="Arial"/>
                            <a:ea typeface="宋体"/>
                          </a:defRPr>
                        </a:lvl7pPr>
                        <a:lvl8pPr marL="3200400" algn="l" defTabSz="914400" rtl="0" eaLnBrk="1" latinLnBrk="0" hangingPunct="1">
                          <a:defRPr sz="1800" kern="1200">
                            <a:solidFill>
                              <a:schemeClr val="tx1"/>
                            </a:solidFill>
                            <a:latin typeface="Arial"/>
                            <a:ea typeface="宋体"/>
                          </a:defRPr>
                        </a:lvl8pPr>
                        <a:lvl9pPr marL="3657600" algn="l" defTabSz="914400" rtl="0" eaLnBrk="1" latinLnBrk="0" hangingPunct="1">
                          <a:defRPr sz="1800" kern="1200">
                            <a:solidFill>
                              <a:schemeClr val="tx1"/>
                            </a:solidFill>
                            <a:latin typeface="Arial"/>
                            <a:ea typeface="宋体"/>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1500" u="none" strike="noStrike" cap="none" normalizeH="0" baseline="0" dirty="0" smtClean="0">
                            <a:ln>
                              <a:noFill/>
                            </a:ln>
                            <a:effectLst/>
                          </a:rPr>
                          <a:t>0.85%</a:t>
                        </a:r>
                        <a:endParaRPr kumimoji="0" lang="en-US" altLang="zh-CN" sz="2800" b="0" i="0" u="none" strike="noStrike" cap="none" normalizeH="0" baseline="0" dirty="0" smtClean="0">
                          <a:ln>
                            <a:noFill/>
                          </a:ln>
                          <a:solidFill>
                            <a:schemeClr val="tx1"/>
                          </a:solidFill>
                          <a:effectLst/>
                          <a:latin typeface="黑体" pitchFamily="2" charset="-122"/>
                          <a:ea typeface="黑体" pitchFamily="2" charset="-122"/>
                        </a:endParaRPr>
                      </a:p>
                    </a:txBody>
                    <a:tcPr marL="68588" marR="68588" marT="45693" marB="45693" anchor="ctr" horzOverflow="overflow">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10645">
                  <a:tc>
                    <a:txBody>
                      <a:bodyPr/>
                      <a:lstStyle>
                        <a:defPPr>
                          <a:defRPr lang="zh-CN"/>
                        </a:defPPr>
                        <a:lvl1pPr marL="0" algn="l" defTabSz="914400" rtl="0" eaLnBrk="1" latinLnBrk="0" hangingPunct="1">
                          <a:defRPr sz="1800" kern="1200">
                            <a:solidFill>
                              <a:schemeClr val="tx1"/>
                            </a:solidFill>
                            <a:latin typeface="Arial"/>
                            <a:ea typeface="宋体"/>
                          </a:defRPr>
                        </a:lvl1pPr>
                        <a:lvl2pPr marL="457200" algn="l" defTabSz="914400" rtl="0" eaLnBrk="1" latinLnBrk="0" hangingPunct="1">
                          <a:defRPr sz="1800" kern="1200">
                            <a:solidFill>
                              <a:schemeClr val="tx1"/>
                            </a:solidFill>
                            <a:latin typeface="Arial"/>
                            <a:ea typeface="宋体"/>
                          </a:defRPr>
                        </a:lvl2pPr>
                        <a:lvl3pPr marL="914400" algn="l" defTabSz="914400" rtl="0" eaLnBrk="1" latinLnBrk="0" hangingPunct="1">
                          <a:defRPr sz="1800" kern="1200">
                            <a:solidFill>
                              <a:schemeClr val="tx1"/>
                            </a:solidFill>
                            <a:latin typeface="Arial"/>
                            <a:ea typeface="宋体"/>
                          </a:defRPr>
                        </a:lvl3pPr>
                        <a:lvl4pPr marL="1371600" algn="l" defTabSz="914400" rtl="0" eaLnBrk="1" latinLnBrk="0" hangingPunct="1">
                          <a:defRPr sz="1800" kern="1200">
                            <a:solidFill>
                              <a:schemeClr val="tx1"/>
                            </a:solidFill>
                            <a:latin typeface="Arial"/>
                            <a:ea typeface="宋体"/>
                          </a:defRPr>
                        </a:lvl4pPr>
                        <a:lvl5pPr marL="1828800" algn="l" defTabSz="914400" rtl="0" eaLnBrk="1" latinLnBrk="0" hangingPunct="1">
                          <a:defRPr sz="1800" kern="1200">
                            <a:solidFill>
                              <a:schemeClr val="tx1"/>
                            </a:solidFill>
                            <a:latin typeface="Arial"/>
                            <a:ea typeface="宋体"/>
                          </a:defRPr>
                        </a:lvl5pPr>
                        <a:lvl6pPr marL="2286000" algn="l" defTabSz="914400" rtl="0" eaLnBrk="1" latinLnBrk="0" hangingPunct="1">
                          <a:defRPr sz="1800" kern="1200">
                            <a:solidFill>
                              <a:schemeClr val="tx1"/>
                            </a:solidFill>
                            <a:latin typeface="Arial"/>
                            <a:ea typeface="宋体"/>
                          </a:defRPr>
                        </a:lvl6pPr>
                        <a:lvl7pPr marL="2743200" algn="l" defTabSz="914400" rtl="0" eaLnBrk="1" latinLnBrk="0" hangingPunct="1">
                          <a:defRPr sz="1800" kern="1200">
                            <a:solidFill>
                              <a:schemeClr val="tx1"/>
                            </a:solidFill>
                            <a:latin typeface="Arial"/>
                            <a:ea typeface="宋体"/>
                          </a:defRPr>
                        </a:lvl7pPr>
                        <a:lvl8pPr marL="3200400" algn="l" defTabSz="914400" rtl="0" eaLnBrk="1" latinLnBrk="0" hangingPunct="1">
                          <a:defRPr sz="1800" kern="1200">
                            <a:solidFill>
                              <a:schemeClr val="tx1"/>
                            </a:solidFill>
                            <a:latin typeface="Arial"/>
                            <a:ea typeface="宋体"/>
                          </a:defRPr>
                        </a:lvl8pPr>
                        <a:lvl9pPr marL="3657600" algn="l" defTabSz="914400" rtl="0" eaLnBrk="1" latinLnBrk="0" hangingPunct="1">
                          <a:defRPr sz="1800" kern="1200">
                            <a:solidFill>
                              <a:schemeClr val="tx1"/>
                            </a:solidFill>
                            <a:latin typeface="Arial"/>
                            <a:ea typeface="宋体"/>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1500" u="none" strike="noStrike" cap="none" normalizeH="0" baseline="0" smtClean="0">
                            <a:ln>
                              <a:noFill/>
                            </a:ln>
                            <a:effectLst/>
                          </a:rPr>
                          <a:t>40-50</a:t>
                        </a:r>
                        <a:r>
                          <a:rPr kumimoji="0" lang="zh-CN" altLang="en-US" sz="1500" u="none" strike="noStrike" cap="none" normalizeH="0" baseline="0" smtClean="0">
                            <a:ln>
                              <a:noFill/>
                            </a:ln>
                            <a:effectLst/>
                          </a:rPr>
                          <a:t>万</a:t>
                        </a:r>
                        <a:endParaRPr kumimoji="0" lang="zh-CN" altLang="en-US" sz="2800" b="0" i="0" u="none" strike="noStrike" cap="none" normalizeH="0" baseline="0" smtClean="0">
                          <a:ln>
                            <a:noFill/>
                          </a:ln>
                          <a:solidFill>
                            <a:schemeClr val="tx1"/>
                          </a:solidFill>
                          <a:effectLst/>
                          <a:latin typeface="黑体" pitchFamily="2" charset="-122"/>
                          <a:ea typeface="黑体" pitchFamily="2" charset="-122"/>
                        </a:endParaRPr>
                      </a:p>
                    </a:txBody>
                    <a:tcPr marL="68588" marR="68588" marT="45693" marB="45693" anchor="ctr" horzOverflow="overflow">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defPPr>
                          <a:defRPr lang="zh-CN"/>
                        </a:defPPr>
                        <a:lvl1pPr marL="0" algn="l" defTabSz="914400" rtl="0" eaLnBrk="1" latinLnBrk="0" hangingPunct="1">
                          <a:defRPr sz="1800" kern="1200">
                            <a:solidFill>
                              <a:schemeClr val="tx1"/>
                            </a:solidFill>
                            <a:latin typeface="Arial"/>
                            <a:ea typeface="宋体"/>
                          </a:defRPr>
                        </a:lvl1pPr>
                        <a:lvl2pPr marL="457200" algn="l" defTabSz="914400" rtl="0" eaLnBrk="1" latinLnBrk="0" hangingPunct="1">
                          <a:defRPr sz="1800" kern="1200">
                            <a:solidFill>
                              <a:schemeClr val="tx1"/>
                            </a:solidFill>
                            <a:latin typeface="Arial"/>
                            <a:ea typeface="宋体"/>
                          </a:defRPr>
                        </a:lvl2pPr>
                        <a:lvl3pPr marL="914400" algn="l" defTabSz="914400" rtl="0" eaLnBrk="1" latinLnBrk="0" hangingPunct="1">
                          <a:defRPr sz="1800" kern="1200">
                            <a:solidFill>
                              <a:schemeClr val="tx1"/>
                            </a:solidFill>
                            <a:latin typeface="Arial"/>
                            <a:ea typeface="宋体"/>
                          </a:defRPr>
                        </a:lvl3pPr>
                        <a:lvl4pPr marL="1371600" algn="l" defTabSz="914400" rtl="0" eaLnBrk="1" latinLnBrk="0" hangingPunct="1">
                          <a:defRPr sz="1800" kern="1200">
                            <a:solidFill>
                              <a:schemeClr val="tx1"/>
                            </a:solidFill>
                            <a:latin typeface="Arial"/>
                            <a:ea typeface="宋体"/>
                          </a:defRPr>
                        </a:lvl4pPr>
                        <a:lvl5pPr marL="1828800" algn="l" defTabSz="914400" rtl="0" eaLnBrk="1" latinLnBrk="0" hangingPunct="1">
                          <a:defRPr sz="1800" kern="1200">
                            <a:solidFill>
                              <a:schemeClr val="tx1"/>
                            </a:solidFill>
                            <a:latin typeface="Arial"/>
                            <a:ea typeface="宋体"/>
                          </a:defRPr>
                        </a:lvl5pPr>
                        <a:lvl6pPr marL="2286000" algn="l" defTabSz="914400" rtl="0" eaLnBrk="1" latinLnBrk="0" hangingPunct="1">
                          <a:defRPr sz="1800" kern="1200">
                            <a:solidFill>
                              <a:schemeClr val="tx1"/>
                            </a:solidFill>
                            <a:latin typeface="Arial"/>
                            <a:ea typeface="宋体"/>
                          </a:defRPr>
                        </a:lvl6pPr>
                        <a:lvl7pPr marL="2743200" algn="l" defTabSz="914400" rtl="0" eaLnBrk="1" latinLnBrk="0" hangingPunct="1">
                          <a:defRPr sz="1800" kern="1200">
                            <a:solidFill>
                              <a:schemeClr val="tx1"/>
                            </a:solidFill>
                            <a:latin typeface="Arial"/>
                            <a:ea typeface="宋体"/>
                          </a:defRPr>
                        </a:lvl7pPr>
                        <a:lvl8pPr marL="3200400" algn="l" defTabSz="914400" rtl="0" eaLnBrk="1" latinLnBrk="0" hangingPunct="1">
                          <a:defRPr sz="1800" kern="1200">
                            <a:solidFill>
                              <a:schemeClr val="tx1"/>
                            </a:solidFill>
                            <a:latin typeface="Arial"/>
                            <a:ea typeface="宋体"/>
                          </a:defRPr>
                        </a:lvl8pPr>
                        <a:lvl9pPr marL="3657600" algn="l" defTabSz="914400" rtl="0" eaLnBrk="1" latinLnBrk="0" hangingPunct="1">
                          <a:defRPr sz="1800" kern="1200">
                            <a:solidFill>
                              <a:schemeClr val="tx1"/>
                            </a:solidFill>
                            <a:latin typeface="Arial"/>
                            <a:ea typeface="宋体"/>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1500" u="none" strike="noStrike" cap="none" normalizeH="0" baseline="0" dirty="0" smtClean="0">
                            <a:ln>
                              <a:noFill/>
                            </a:ln>
                            <a:effectLst/>
                          </a:rPr>
                          <a:t>0.43%</a:t>
                        </a:r>
                        <a:endParaRPr kumimoji="0" lang="en-US" altLang="zh-CN" sz="2800" b="0" i="0" u="none" strike="noStrike" cap="none" normalizeH="0" baseline="0" dirty="0" smtClean="0">
                          <a:ln>
                            <a:noFill/>
                          </a:ln>
                          <a:solidFill>
                            <a:schemeClr val="tx1"/>
                          </a:solidFill>
                          <a:effectLst/>
                          <a:latin typeface="黑体" pitchFamily="2" charset="-122"/>
                          <a:ea typeface="黑体" pitchFamily="2" charset="-122"/>
                        </a:endParaRPr>
                      </a:p>
                    </a:txBody>
                    <a:tcPr marL="68588" marR="68588" marT="45693" marB="45693" anchor="ctr" horzOverflow="overflow">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10645">
                  <a:tc>
                    <a:txBody>
                      <a:bodyPr/>
                      <a:lstStyle>
                        <a:defPPr>
                          <a:defRPr lang="zh-CN"/>
                        </a:defPPr>
                        <a:lvl1pPr marL="0" algn="l" defTabSz="914400" rtl="0" eaLnBrk="1" latinLnBrk="0" hangingPunct="1">
                          <a:defRPr sz="1800" kern="1200">
                            <a:solidFill>
                              <a:schemeClr val="tx1"/>
                            </a:solidFill>
                            <a:latin typeface="Arial"/>
                            <a:ea typeface="宋体"/>
                          </a:defRPr>
                        </a:lvl1pPr>
                        <a:lvl2pPr marL="457200" algn="l" defTabSz="914400" rtl="0" eaLnBrk="1" latinLnBrk="0" hangingPunct="1">
                          <a:defRPr sz="1800" kern="1200">
                            <a:solidFill>
                              <a:schemeClr val="tx1"/>
                            </a:solidFill>
                            <a:latin typeface="Arial"/>
                            <a:ea typeface="宋体"/>
                          </a:defRPr>
                        </a:lvl2pPr>
                        <a:lvl3pPr marL="914400" algn="l" defTabSz="914400" rtl="0" eaLnBrk="1" latinLnBrk="0" hangingPunct="1">
                          <a:defRPr sz="1800" kern="1200">
                            <a:solidFill>
                              <a:schemeClr val="tx1"/>
                            </a:solidFill>
                            <a:latin typeface="Arial"/>
                            <a:ea typeface="宋体"/>
                          </a:defRPr>
                        </a:lvl3pPr>
                        <a:lvl4pPr marL="1371600" algn="l" defTabSz="914400" rtl="0" eaLnBrk="1" latinLnBrk="0" hangingPunct="1">
                          <a:defRPr sz="1800" kern="1200">
                            <a:solidFill>
                              <a:schemeClr val="tx1"/>
                            </a:solidFill>
                            <a:latin typeface="Arial"/>
                            <a:ea typeface="宋体"/>
                          </a:defRPr>
                        </a:lvl4pPr>
                        <a:lvl5pPr marL="1828800" algn="l" defTabSz="914400" rtl="0" eaLnBrk="1" latinLnBrk="0" hangingPunct="1">
                          <a:defRPr sz="1800" kern="1200">
                            <a:solidFill>
                              <a:schemeClr val="tx1"/>
                            </a:solidFill>
                            <a:latin typeface="Arial"/>
                            <a:ea typeface="宋体"/>
                          </a:defRPr>
                        </a:lvl5pPr>
                        <a:lvl6pPr marL="2286000" algn="l" defTabSz="914400" rtl="0" eaLnBrk="1" latinLnBrk="0" hangingPunct="1">
                          <a:defRPr sz="1800" kern="1200">
                            <a:solidFill>
                              <a:schemeClr val="tx1"/>
                            </a:solidFill>
                            <a:latin typeface="Arial"/>
                            <a:ea typeface="宋体"/>
                          </a:defRPr>
                        </a:lvl6pPr>
                        <a:lvl7pPr marL="2743200" algn="l" defTabSz="914400" rtl="0" eaLnBrk="1" latinLnBrk="0" hangingPunct="1">
                          <a:defRPr sz="1800" kern="1200">
                            <a:solidFill>
                              <a:schemeClr val="tx1"/>
                            </a:solidFill>
                            <a:latin typeface="Arial"/>
                            <a:ea typeface="宋体"/>
                          </a:defRPr>
                        </a:lvl7pPr>
                        <a:lvl8pPr marL="3200400" algn="l" defTabSz="914400" rtl="0" eaLnBrk="1" latinLnBrk="0" hangingPunct="1">
                          <a:defRPr sz="1800" kern="1200">
                            <a:solidFill>
                              <a:schemeClr val="tx1"/>
                            </a:solidFill>
                            <a:latin typeface="Arial"/>
                            <a:ea typeface="宋体"/>
                          </a:defRPr>
                        </a:lvl8pPr>
                        <a:lvl9pPr marL="3657600" algn="l" defTabSz="914400" rtl="0" eaLnBrk="1" latinLnBrk="0" hangingPunct="1">
                          <a:defRPr sz="1800" kern="1200">
                            <a:solidFill>
                              <a:schemeClr val="tx1"/>
                            </a:solidFill>
                            <a:latin typeface="Arial"/>
                            <a:ea typeface="宋体"/>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CN" altLang="en-US" sz="1500" u="none" strike="noStrike" cap="none" normalizeH="0" baseline="0" dirty="0" smtClean="0">
                            <a:ln>
                              <a:noFill/>
                            </a:ln>
                            <a:effectLst/>
                          </a:rPr>
                          <a:t>大于</a:t>
                        </a:r>
                        <a:r>
                          <a:rPr kumimoji="0" lang="en-US" altLang="zh-CN" sz="1500" u="none" strike="noStrike" cap="none" normalizeH="0" baseline="0" dirty="0" smtClean="0">
                            <a:ln>
                              <a:noFill/>
                            </a:ln>
                            <a:effectLst/>
                          </a:rPr>
                          <a:t>50</a:t>
                        </a:r>
                        <a:r>
                          <a:rPr kumimoji="0" lang="zh-CN" altLang="en-US" sz="1500" u="none" strike="noStrike" cap="none" normalizeH="0" baseline="0" dirty="0" smtClean="0">
                            <a:ln>
                              <a:noFill/>
                            </a:ln>
                            <a:effectLst/>
                          </a:rPr>
                          <a:t>万</a:t>
                        </a:r>
                        <a:endParaRPr kumimoji="0" lang="zh-CN" altLang="en-US" sz="2800" b="0" i="0" u="none" strike="noStrike" cap="none" normalizeH="0" baseline="0" dirty="0" smtClean="0">
                          <a:ln>
                            <a:noFill/>
                          </a:ln>
                          <a:solidFill>
                            <a:schemeClr val="tx1"/>
                          </a:solidFill>
                          <a:effectLst/>
                          <a:latin typeface="黑体" pitchFamily="2" charset="-122"/>
                          <a:ea typeface="黑体" pitchFamily="2" charset="-122"/>
                        </a:endParaRPr>
                      </a:p>
                    </a:txBody>
                    <a:tcPr marL="68588" marR="68588" marT="45693" marB="45693" anchor="ctr" horzOverflow="overflow">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defPPr>
                          <a:defRPr lang="zh-CN"/>
                        </a:defPPr>
                        <a:lvl1pPr marL="0" algn="l" defTabSz="914400" rtl="0" eaLnBrk="1" latinLnBrk="0" hangingPunct="1">
                          <a:defRPr sz="1800" kern="1200">
                            <a:solidFill>
                              <a:schemeClr val="tx1"/>
                            </a:solidFill>
                            <a:latin typeface="Arial"/>
                            <a:ea typeface="宋体"/>
                          </a:defRPr>
                        </a:lvl1pPr>
                        <a:lvl2pPr marL="457200" algn="l" defTabSz="914400" rtl="0" eaLnBrk="1" latinLnBrk="0" hangingPunct="1">
                          <a:defRPr sz="1800" kern="1200">
                            <a:solidFill>
                              <a:schemeClr val="tx1"/>
                            </a:solidFill>
                            <a:latin typeface="Arial"/>
                            <a:ea typeface="宋体"/>
                          </a:defRPr>
                        </a:lvl2pPr>
                        <a:lvl3pPr marL="914400" algn="l" defTabSz="914400" rtl="0" eaLnBrk="1" latinLnBrk="0" hangingPunct="1">
                          <a:defRPr sz="1800" kern="1200">
                            <a:solidFill>
                              <a:schemeClr val="tx1"/>
                            </a:solidFill>
                            <a:latin typeface="Arial"/>
                            <a:ea typeface="宋体"/>
                          </a:defRPr>
                        </a:lvl3pPr>
                        <a:lvl4pPr marL="1371600" algn="l" defTabSz="914400" rtl="0" eaLnBrk="1" latinLnBrk="0" hangingPunct="1">
                          <a:defRPr sz="1800" kern="1200">
                            <a:solidFill>
                              <a:schemeClr val="tx1"/>
                            </a:solidFill>
                            <a:latin typeface="Arial"/>
                            <a:ea typeface="宋体"/>
                          </a:defRPr>
                        </a:lvl4pPr>
                        <a:lvl5pPr marL="1828800" algn="l" defTabSz="914400" rtl="0" eaLnBrk="1" latinLnBrk="0" hangingPunct="1">
                          <a:defRPr sz="1800" kern="1200">
                            <a:solidFill>
                              <a:schemeClr val="tx1"/>
                            </a:solidFill>
                            <a:latin typeface="Arial"/>
                            <a:ea typeface="宋体"/>
                          </a:defRPr>
                        </a:lvl5pPr>
                        <a:lvl6pPr marL="2286000" algn="l" defTabSz="914400" rtl="0" eaLnBrk="1" latinLnBrk="0" hangingPunct="1">
                          <a:defRPr sz="1800" kern="1200">
                            <a:solidFill>
                              <a:schemeClr val="tx1"/>
                            </a:solidFill>
                            <a:latin typeface="Arial"/>
                            <a:ea typeface="宋体"/>
                          </a:defRPr>
                        </a:lvl6pPr>
                        <a:lvl7pPr marL="2743200" algn="l" defTabSz="914400" rtl="0" eaLnBrk="1" latinLnBrk="0" hangingPunct="1">
                          <a:defRPr sz="1800" kern="1200">
                            <a:solidFill>
                              <a:schemeClr val="tx1"/>
                            </a:solidFill>
                            <a:latin typeface="Arial"/>
                            <a:ea typeface="宋体"/>
                          </a:defRPr>
                        </a:lvl7pPr>
                        <a:lvl8pPr marL="3200400" algn="l" defTabSz="914400" rtl="0" eaLnBrk="1" latinLnBrk="0" hangingPunct="1">
                          <a:defRPr sz="1800" kern="1200">
                            <a:solidFill>
                              <a:schemeClr val="tx1"/>
                            </a:solidFill>
                            <a:latin typeface="Arial"/>
                            <a:ea typeface="宋体"/>
                          </a:defRPr>
                        </a:lvl8pPr>
                        <a:lvl9pPr marL="3657600" algn="l" defTabSz="914400" rtl="0" eaLnBrk="1" latinLnBrk="0" hangingPunct="1">
                          <a:defRPr sz="1800" kern="1200">
                            <a:solidFill>
                              <a:schemeClr val="tx1"/>
                            </a:solidFill>
                            <a:latin typeface="Arial"/>
                            <a:ea typeface="宋体"/>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1500" u="none" strike="noStrike" cap="none" normalizeH="0" baseline="0" dirty="0" smtClean="0">
                            <a:ln>
                              <a:noFill/>
                            </a:ln>
                            <a:effectLst/>
                          </a:rPr>
                          <a:t>0.14%</a:t>
                        </a:r>
                        <a:endParaRPr kumimoji="0" lang="en-US" altLang="zh-CN" sz="2800" b="0" i="0" u="none" strike="noStrike" cap="none" normalizeH="0" baseline="0" dirty="0" smtClean="0">
                          <a:ln>
                            <a:noFill/>
                          </a:ln>
                          <a:solidFill>
                            <a:schemeClr val="tx1"/>
                          </a:solidFill>
                          <a:effectLst/>
                          <a:latin typeface="黑体" pitchFamily="2" charset="-122"/>
                          <a:ea typeface="黑体" pitchFamily="2" charset="-122"/>
                        </a:endParaRPr>
                      </a:p>
                    </a:txBody>
                    <a:tcPr marL="68588" marR="68588" marT="45693" marB="45693" anchor="ctr" horzOverflow="overflow">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10645">
                  <a:tc>
                    <a:txBody>
                      <a:bodyPr/>
                      <a:lstStyle>
                        <a:defPPr>
                          <a:defRPr lang="zh-CN"/>
                        </a:defPPr>
                        <a:lvl1pPr marL="0" algn="l" defTabSz="914400" rtl="0" eaLnBrk="1" latinLnBrk="0" hangingPunct="1">
                          <a:defRPr sz="1800" kern="1200">
                            <a:solidFill>
                              <a:schemeClr val="tx1"/>
                            </a:solidFill>
                            <a:latin typeface="Arial"/>
                            <a:ea typeface="宋体"/>
                          </a:defRPr>
                        </a:lvl1pPr>
                        <a:lvl2pPr marL="457200" algn="l" defTabSz="914400" rtl="0" eaLnBrk="1" latinLnBrk="0" hangingPunct="1">
                          <a:defRPr sz="1800" kern="1200">
                            <a:solidFill>
                              <a:schemeClr val="tx1"/>
                            </a:solidFill>
                            <a:latin typeface="Arial"/>
                            <a:ea typeface="宋体"/>
                          </a:defRPr>
                        </a:lvl2pPr>
                        <a:lvl3pPr marL="914400" algn="l" defTabSz="914400" rtl="0" eaLnBrk="1" latinLnBrk="0" hangingPunct="1">
                          <a:defRPr sz="1800" kern="1200">
                            <a:solidFill>
                              <a:schemeClr val="tx1"/>
                            </a:solidFill>
                            <a:latin typeface="Arial"/>
                            <a:ea typeface="宋体"/>
                          </a:defRPr>
                        </a:lvl3pPr>
                        <a:lvl4pPr marL="1371600" algn="l" defTabSz="914400" rtl="0" eaLnBrk="1" latinLnBrk="0" hangingPunct="1">
                          <a:defRPr sz="1800" kern="1200">
                            <a:solidFill>
                              <a:schemeClr val="tx1"/>
                            </a:solidFill>
                            <a:latin typeface="Arial"/>
                            <a:ea typeface="宋体"/>
                          </a:defRPr>
                        </a:lvl4pPr>
                        <a:lvl5pPr marL="1828800" algn="l" defTabSz="914400" rtl="0" eaLnBrk="1" latinLnBrk="0" hangingPunct="1">
                          <a:defRPr sz="1800" kern="1200">
                            <a:solidFill>
                              <a:schemeClr val="tx1"/>
                            </a:solidFill>
                            <a:latin typeface="Arial"/>
                            <a:ea typeface="宋体"/>
                          </a:defRPr>
                        </a:lvl5pPr>
                        <a:lvl6pPr marL="2286000" algn="l" defTabSz="914400" rtl="0" eaLnBrk="1" latinLnBrk="0" hangingPunct="1">
                          <a:defRPr sz="1800" kern="1200">
                            <a:solidFill>
                              <a:schemeClr val="tx1"/>
                            </a:solidFill>
                            <a:latin typeface="Arial"/>
                            <a:ea typeface="宋体"/>
                          </a:defRPr>
                        </a:lvl6pPr>
                        <a:lvl7pPr marL="2743200" algn="l" defTabSz="914400" rtl="0" eaLnBrk="1" latinLnBrk="0" hangingPunct="1">
                          <a:defRPr sz="1800" kern="1200">
                            <a:solidFill>
                              <a:schemeClr val="tx1"/>
                            </a:solidFill>
                            <a:latin typeface="Arial"/>
                            <a:ea typeface="宋体"/>
                          </a:defRPr>
                        </a:lvl7pPr>
                        <a:lvl8pPr marL="3200400" algn="l" defTabSz="914400" rtl="0" eaLnBrk="1" latinLnBrk="0" hangingPunct="1">
                          <a:defRPr sz="1800" kern="1200">
                            <a:solidFill>
                              <a:schemeClr val="tx1"/>
                            </a:solidFill>
                            <a:latin typeface="Arial"/>
                            <a:ea typeface="宋体"/>
                          </a:defRPr>
                        </a:lvl8pPr>
                        <a:lvl9pPr marL="3657600" algn="l" defTabSz="914400" rtl="0" eaLnBrk="1" latinLnBrk="0" hangingPunct="1">
                          <a:defRPr sz="1800" kern="1200">
                            <a:solidFill>
                              <a:schemeClr val="tx1"/>
                            </a:solidFill>
                            <a:latin typeface="Arial"/>
                            <a:ea typeface="宋体"/>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CN" altLang="en-US" sz="1500" u="none" strike="noStrike" cap="none" normalizeH="0" baseline="0" dirty="0" smtClean="0">
                            <a:ln>
                              <a:noFill/>
                            </a:ln>
                            <a:effectLst/>
                          </a:rPr>
                          <a:t>合计</a:t>
                        </a:r>
                        <a:endParaRPr kumimoji="0" lang="zh-CN" altLang="en-US" sz="2800" b="0" i="0" u="none" strike="noStrike" cap="none" normalizeH="0" baseline="0" dirty="0" smtClean="0">
                          <a:ln>
                            <a:noFill/>
                          </a:ln>
                          <a:solidFill>
                            <a:schemeClr val="tx1"/>
                          </a:solidFill>
                          <a:effectLst/>
                          <a:latin typeface="黑体" pitchFamily="2" charset="-122"/>
                          <a:ea typeface="黑体" pitchFamily="2" charset="-122"/>
                        </a:endParaRPr>
                      </a:p>
                    </a:txBody>
                    <a:tcPr marL="68588" marR="68588" marT="45693" marB="45693" anchor="ctr" horzOverflow="overflow">
                      <a:lnT w="12700" cap="flat" cmpd="sng" algn="ctr">
                        <a:solidFill>
                          <a:schemeClr val="tx1"/>
                        </a:solidFill>
                        <a:prstDash val="solid"/>
                        <a:round/>
                        <a:headEnd type="none" w="med" len="med"/>
                        <a:tailEnd type="none" w="med" len="med"/>
                      </a:lnT>
                    </a:tcPr>
                  </a:tc>
                  <a:tc>
                    <a:txBody>
                      <a:bodyPr/>
                      <a:lstStyle>
                        <a:defPPr>
                          <a:defRPr lang="zh-CN"/>
                        </a:defPPr>
                        <a:lvl1pPr marL="0" algn="l" defTabSz="914400" rtl="0" eaLnBrk="1" latinLnBrk="0" hangingPunct="1">
                          <a:defRPr sz="1800" kern="1200">
                            <a:solidFill>
                              <a:schemeClr val="tx1"/>
                            </a:solidFill>
                            <a:latin typeface="Arial"/>
                            <a:ea typeface="宋体"/>
                          </a:defRPr>
                        </a:lvl1pPr>
                        <a:lvl2pPr marL="457200" algn="l" defTabSz="914400" rtl="0" eaLnBrk="1" latinLnBrk="0" hangingPunct="1">
                          <a:defRPr sz="1800" kern="1200">
                            <a:solidFill>
                              <a:schemeClr val="tx1"/>
                            </a:solidFill>
                            <a:latin typeface="Arial"/>
                            <a:ea typeface="宋体"/>
                          </a:defRPr>
                        </a:lvl2pPr>
                        <a:lvl3pPr marL="914400" algn="l" defTabSz="914400" rtl="0" eaLnBrk="1" latinLnBrk="0" hangingPunct="1">
                          <a:defRPr sz="1800" kern="1200">
                            <a:solidFill>
                              <a:schemeClr val="tx1"/>
                            </a:solidFill>
                            <a:latin typeface="Arial"/>
                            <a:ea typeface="宋体"/>
                          </a:defRPr>
                        </a:lvl3pPr>
                        <a:lvl4pPr marL="1371600" algn="l" defTabSz="914400" rtl="0" eaLnBrk="1" latinLnBrk="0" hangingPunct="1">
                          <a:defRPr sz="1800" kern="1200">
                            <a:solidFill>
                              <a:schemeClr val="tx1"/>
                            </a:solidFill>
                            <a:latin typeface="Arial"/>
                            <a:ea typeface="宋体"/>
                          </a:defRPr>
                        </a:lvl4pPr>
                        <a:lvl5pPr marL="1828800" algn="l" defTabSz="914400" rtl="0" eaLnBrk="1" latinLnBrk="0" hangingPunct="1">
                          <a:defRPr sz="1800" kern="1200">
                            <a:solidFill>
                              <a:schemeClr val="tx1"/>
                            </a:solidFill>
                            <a:latin typeface="Arial"/>
                            <a:ea typeface="宋体"/>
                          </a:defRPr>
                        </a:lvl5pPr>
                        <a:lvl6pPr marL="2286000" algn="l" defTabSz="914400" rtl="0" eaLnBrk="1" latinLnBrk="0" hangingPunct="1">
                          <a:defRPr sz="1800" kern="1200">
                            <a:solidFill>
                              <a:schemeClr val="tx1"/>
                            </a:solidFill>
                            <a:latin typeface="Arial"/>
                            <a:ea typeface="宋体"/>
                          </a:defRPr>
                        </a:lvl6pPr>
                        <a:lvl7pPr marL="2743200" algn="l" defTabSz="914400" rtl="0" eaLnBrk="1" latinLnBrk="0" hangingPunct="1">
                          <a:defRPr sz="1800" kern="1200">
                            <a:solidFill>
                              <a:schemeClr val="tx1"/>
                            </a:solidFill>
                            <a:latin typeface="Arial"/>
                            <a:ea typeface="宋体"/>
                          </a:defRPr>
                        </a:lvl7pPr>
                        <a:lvl8pPr marL="3200400" algn="l" defTabSz="914400" rtl="0" eaLnBrk="1" latinLnBrk="0" hangingPunct="1">
                          <a:defRPr sz="1800" kern="1200">
                            <a:solidFill>
                              <a:schemeClr val="tx1"/>
                            </a:solidFill>
                            <a:latin typeface="Arial"/>
                            <a:ea typeface="宋体"/>
                          </a:defRPr>
                        </a:lvl8pPr>
                        <a:lvl9pPr marL="3657600" algn="l" defTabSz="914400" rtl="0" eaLnBrk="1" latinLnBrk="0" hangingPunct="1">
                          <a:defRPr sz="1800" kern="1200">
                            <a:solidFill>
                              <a:schemeClr val="tx1"/>
                            </a:solidFill>
                            <a:latin typeface="Arial"/>
                            <a:ea typeface="宋体"/>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1500" u="none" strike="noStrike" cap="none" normalizeH="0" baseline="0" dirty="0" smtClean="0">
                            <a:ln>
                              <a:noFill/>
                            </a:ln>
                            <a:effectLst/>
                          </a:rPr>
                          <a:t>100%</a:t>
                        </a:r>
                        <a:endParaRPr kumimoji="0" lang="en-US" altLang="zh-CN" sz="2800" b="0" i="0" u="none" strike="noStrike" cap="none" normalizeH="0" baseline="0" dirty="0" smtClean="0">
                          <a:ln>
                            <a:noFill/>
                          </a:ln>
                          <a:solidFill>
                            <a:schemeClr val="tx1"/>
                          </a:solidFill>
                          <a:effectLst/>
                          <a:latin typeface="黑体" pitchFamily="2" charset="-122"/>
                          <a:ea typeface="黑体" pitchFamily="2" charset="-122"/>
                        </a:endParaRPr>
                      </a:p>
                    </a:txBody>
                    <a:tcPr marL="68588" marR="68588" marT="45693" marB="45693" anchor="ctr" horzOverflow="overflow">
                      <a:lnT w="12700" cap="flat" cmpd="sng" algn="ctr">
                        <a:solidFill>
                          <a:schemeClr val="tx1"/>
                        </a:solidFill>
                        <a:prstDash val="solid"/>
                        <a:round/>
                        <a:headEnd type="none" w="med" len="med"/>
                        <a:tailEnd type="none" w="med" len="med"/>
                      </a:lnT>
                    </a:tcPr>
                  </a:tc>
                </a:tr>
              </a:tbl>
            </a:graphicData>
          </a:graphic>
        </p:graphicFrame>
        <p:sp>
          <p:nvSpPr>
            <p:cNvPr id="11" name="矩形 10"/>
            <p:cNvSpPr/>
            <p:nvPr/>
          </p:nvSpPr>
          <p:spPr>
            <a:xfrm>
              <a:off x="6527801" y="2044164"/>
              <a:ext cx="2817813" cy="287867"/>
            </a:xfrm>
            <a:prstGeom prst="rect">
              <a:avLst/>
            </a:prstGeom>
            <a:noFill/>
            <a:ln/>
          </p:spPr>
          <p:style>
            <a:lnRef idx="2">
              <a:schemeClr val="accent2"/>
            </a:lnRef>
            <a:fillRef idx="1">
              <a:schemeClr val="lt1"/>
            </a:fillRef>
            <a:effectRef idx="0">
              <a:schemeClr val="accent2"/>
            </a:effectRef>
            <a:fontRef idx="minor">
              <a:schemeClr val="dk1"/>
            </a:fontRef>
          </p:style>
          <p:txBody>
            <a:bodyPr anchor="ctr"/>
            <a:lstStyle/>
            <a:p>
              <a:pPr algn="ctr">
                <a:defRPr/>
              </a:pPr>
              <a:endParaRPr lang="zh-CN" altLang="en-US">
                <a:solidFill>
                  <a:prstClr val="black"/>
                </a:solidFill>
              </a:endParaRPr>
            </a:p>
          </p:txBody>
        </p:sp>
      </p:grpSp>
      <p:sp>
        <p:nvSpPr>
          <p:cNvPr id="12" name="TextBox 11"/>
          <p:cNvSpPr txBox="1"/>
          <p:nvPr/>
        </p:nvSpPr>
        <p:spPr>
          <a:xfrm>
            <a:off x="630620" y="5975297"/>
            <a:ext cx="10531366" cy="584775"/>
          </a:xfrm>
          <a:prstGeom prst="rect">
            <a:avLst/>
          </a:prstGeom>
        </p:spPr>
        <p:style>
          <a:lnRef idx="1">
            <a:schemeClr val="accent4"/>
          </a:lnRef>
          <a:fillRef idx="3">
            <a:schemeClr val="accent4"/>
          </a:fillRef>
          <a:effectRef idx="2">
            <a:schemeClr val="accent4"/>
          </a:effectRef>
          <a:fontRef idx="minor">
            <a:schemeClr val="lt1"/>
          </a:fontRef>
        </p:style>
        <p:txBody>
          <a:bodyPr wrap="square">
            <a:spAutoFit/>
          </a:bodyPr>
          <a:lstStyle/>
          <a:p>
            <a:pPr>
              <a:defRPr/>
            </a:pPr>
            <a:r>
              <a:rPr lang="en-US" altLang="zh-CN" sz="3200" b="1" i="1" dirty="0">
                <a:solidFill>
                  <a:srgbClr val="FF0000"/>
                </a:solidFill>
                <a:effectLst>
                  <a:outerShdw blurRad="38100" dist="38100" dir="2700000" algn="tl">
                    <a:srgbClr val="000000">
                      <a:alpha val="43137"/>
                    </a:srgbClr>
                  </a:outerShdw>
                </a:effectLst>
                <a:latin typeface="方正大标宋简体" pitchFamily="65" charset="-122"/>
                <a:ea typeface="方正大标宋简体" pitchFamily="65" charset="-122"/>
              </a:rPr>
              <a:t>10</a:t>
            </a:r>
            <a:r>
              <a:rPr lang="zh-CN" altLang="en-US" sz="3200" b="1" i="1" dirty="0">
                <a:solidFill>
                  <a:srgbClr val="FF0000"/>
                </a:solidFill>
                <a:effectLst>
                  <a:outerShdw blurRad="38100" dist="38100" dir="2700000" algn="tl">
                    <a:srgbClr val="000000">
                      <a:alpha val="43137"/>
                    </a:srgbClr>
                  </a:outerShdw>
                </a:effectLst>
                <a:latin typeface="方正大标宋简体" pitchFamily="65" charset="-122"/>
                <a:ea typeface="方正大标宋简体" pitchFamily="65" charset="-122"/>
              </a:rPr>
              <a:t>万的健康保障都没有，你认为真的拥有了健康保险吗？</a:t>
            </a:r>
          </a:p>
        </p:txBody>
      </p:sp>
      <p:sp>
        <p:nvSpPr>
          <p:cNvPr id="2" name="矩形 1"/>
          <p:cNvSpPr/>
          <p:nvPr/>
        </p:nvSpPr>
        <p:spPr>
          <a:xfrm>
            <a:off x="630620" y="2914220"/>
            <a:ext cx="1828801" cy="1228028"/>
          </a:xfrm>
          <a:prstGeom prst="rect">
            <a:avLst/>
          </a:prstGeom>
        </p:spPr>
        <p:txBody>
          <a:bodyPr wrap="square">
            <a:spAutoFit/>
          </a:bodyPr>
          <a:lstStyle/>
          <a:p>
            <a:pPr algn="ctr">
              <a:lnSpc>
                <a:spcPct val="123000"/>
              </a:lnSpc>
            </a:pPr>
            <a:r>
              <a:rPr lang="en-US" altLang="zh-CN" sz="2000" dirty="0">
                <a:solidFill>
                  <a:srgbClr val="F05425"/>
                </a:solidFill>
                <a:latin typeface="微软雅黑" pitchFamily="34" charset="-122"/>
                <a:ea typeface="微软雅黑" pitchFamily="34" charset="-122"/>
              </a:rPr>
              <a:t>XX</a:t>
            </a:r>
            <a:r>
              <a:rPr lang="zh-CN" altLang="en-US" sz="2000" dirty="0">
                <a:solidFill>
                  <a:srgbClr val="F05425"/>
                </a:solidFill>
                <a:latin typeface="微软雅黑" pitchFamily="34" charset="-122"/>
                <a:ea typeface="微软雅黑" pitchFamily="34" charset="-122"/>
              </a:rPr>
              <a:t>省分公司身故及重大疾病赔付金额分析</a:t>
            </a:r>
          </a:p>
        </p:txBody>
      </p:sp>
      <p:sp>
        <p:nvSpPr>
          <p:cNvPr id="3" name="文本框 2"/>
          <p:cNvSpPr txBox="1"/>
          <p:nvPr/>
        </p:nvSpPr>
        <p:spPr>
          <a:xfrm>
            <a:off x="2459421" y="457578"/>
            <a:ext cx="7109640" cy="1015663"/>
          </a:xfrm>
          <a:prstGeom prst="rect">
            <a:avLst/>
          </a:prstGeom>
          <a:noFill/>
        </p:spPr>
        <p:txBody>
          <a:bodyPr wrap="none" lIns="91440" tIns="45720" rIns="91440" bIns="45720">
            <a:spAutoFit/>
          </a:bodyPr>
          <a:lstStyle>
            <a:defPPr>
              <a:defRPr lang="zh-CN"/>
            </a:defPPr>
            <a:lvl1pPr algn="ctr">
              <a:defRPr sz="6000">
                <a:ln w="0"/>
                <a:solidFill>
                  <a:srgbClr val="FF0000"/>
                </a:solidFill>
                <a:effectLst>
                  <a:reflection blurRad="6350" stA="53000" endA="300" endPos="35500" dir="5400000" sy="-90000" algn="bl" rotWithShape="0"/>
                </a:effectLst>
                <a:latin typeface="方正综艺简体" panose="03000509000000000000" pitchFamily="65" charset="-122"/>
                <a:ea typeface="方正综艺简体" panose="03000509000000000000" pitchFamily="65" charset="-122"/>
              </a:defRPr>
            </a:lvl1pPr>
          </a:lstStyle>
          <a:p>
            <a:r>
              <a:rPr lang="zh-CN" altLang="en-US" dirty="0" smtClean="0"/>
              <a:t>保障缺口的客观存在</a:t>
            </a:r>
            <a:endParaRPr lang="zh-CN" altLang="en-US" dirty="0"/>
          </a:p>
        </p:txBody>
      </p:sp>
      <p:graphicFrame>
        <p:nvGraphicFramePr>
          <p:cNvPr id="6" name="表格 5"/>
          <p:cNvGraphicFramePr>
            <a:graphicFrameLocks noGrp="1"/>
          </p:cNvGraphicFramePr>
          <p:nvPr>
            <p:extLst/>
          </p:nvPr>
        </p:nvGraphicFramePr>
        <p:xfrm>
          <a:off x="6836899" y="1671567"/>
          <a:ext cx="4923692" cy="3518546"/>
        </p:xfrm>
        <a:graphic>
          <a:graphicData uri="http://schemas.openxmlformats.org/drawingml/2006/table">
            <a:tbl>
              <a:tblPr/>
              <a:tblGrid>
                <a:gridCol w="379827"/>
                <a:gridCol w="3559126"/>
                <a:gridCol w="984739"/>
              </a:tblGrid>
              <a:tr h="0">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en-US" sz="1600" b="1" i="0" u="none" strike="noStrike" cap="none" normalizeH="0" baseline="0" smtClean="0">
                          <a:ln>
                            <a:noFill/>
                          </a:ln>
                          <a:solidFill>
                            <a:srgbClr val="FFFFFF"/>
                          </a:solidFill>
                          <a:effectLst/>
                          <a:latin typeface="宋体" pitchFamily="2" charset="-122"/>
                          <a:ea typeface="黑体" pitchFamily="49" charset="-122"/>
                        </a:rPr>
                        <a:t>序号 </a:t>
                      </a:r>
                    </a:p>
                  </a:txBody>
                  <a:tcPr marL="9525" marR="9525" marT="9526"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7415"/>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en-US" sz="1600" b="1" i="0" u="none" strike="noStrike" cap="none" normalizeH="0" baseline="0" smtClean="0">
                          <a:ln>
                            <a:noFill/>
                          </a:ln>
                          <a:solidFill>
                            <a:srgbClr val="FFFFFF"/>
                          </a:solidFill>
                          <a:effectLst/>
                          <a:latin typeface="宋体" pitchFamily="2" charset="-122"/>
                          <a:ea typeface="黑体" pitchFamily="49" charset="-122"/>
                        </a:rPr>
                        <a:t>疾病种类</a:t>
                      </a:r>
                    </a:p>
                  </a:txBody>
                  <a:tcPr marL="9525" marR="9525" marT="9526"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7415"/>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en-US" sz="1600" b="1" i="0" u="none" strike="noStrike" cap="none" normalizeH="0" baseline="0" smtClean="0">
                          <a:ln>
                            <a:noFill/>
                          </a:ln>
                          <a:solidFill>
                            <a:srgbClr val="FFFFFF"/>
                          </a:solidFill>
                          <a:effectLst/>
                          <a:latin typeface="宋体" pitchFamily="2" charset="-122"/>
                          <a:ea typeface="黑体" pitchFamily="49" charset="-122"/>
                        </a:rPr>
                        <a:t>治疗康复费用 </a:t>
                      </a:r>
                    </a:p>
                  </a:txBody>
                  <a:tcPr marL="9525" marR="9525" marT="9526"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7415"/>
                    </a:solidFill>
                  </a:tcPr>
                </a:tc>
              </a:tr>
              <a:tr h="0">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600" b="0" i="0" u="none" strike="noStrike" cap="none" normalizeH="0" baseline="0" smtClean="0">
                          <a:ln>
                            <a:noFill/>
                          </a:ln>
                          <a:solidFill>
                            <a:srgbClr val="000000"/>
                          </a:solidFill>
                          <a:effectLst/>
                          <a:latin typeface="宋体" pitchFamily="2" charset="-122"/>
                          <a:ea typeface="黑体" pitchFamily="49" charset="-122"/>
                        </a:rPr>
                        <a:t>1</a:t>
                      </a:r>
                    </a:p>
                  </a:txBody>
                  <a:tcPr marL="9525" marR="9525" marT="9526"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5F5F5"/>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CN" altLang="en-US" sz="1600" b="0" i="0" u="none" strike="noStrike" cap="none" normalizeH="0" baseline="0" smtClean="0">
                          <a:ln>
                            <a:noFill/>
                          </a:ln>
                          <a:solidFill>
                            <a:srgbClr val="000000"/>
                          </a:solidFill>
                          <a:effectLst/>
                          <a:latin typeface="宋体" pitchFamily="2" charset="-122"/>
                          <a:ea typeface="黑体" pitchFamily="49" charset="-122"/>
                        </a:rPr>
                        <a:t>恶性肿瘤</a:t>
                      </a:r>
                    </a:p>
                  </a:txBody>
                  <a:tcPr marL="9525" marR="9525" marT="9526"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5F5F5"/>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600" b="0" i="0" u="none" strike="noStrike" cap="none" normalizeH="0" baseline="0" smtClean="0">
                          <a:ln>
                            <a:noFill/>
                          </a:ln>
                          <a:solidFill>
                            <a:srgbClr val="000000"/>
                          </a:solidFill>
                          <a:effectLst/>
                          <a:latin typeface="宋体" pitchFamily="2" charset="-122"/>
                          <a:ea typeface="黑体" pitchFamily="49" charset="-122"/>
                        </a:rPr>
                        <a:t>12-50</a:t>
                      </a:r>
                      <a:r>
                        <a:rPr kumimoji="0" lang="zh-CN" altLang="en-US" sz="1600" b="0" i="0" u="none" strike="noStrike" cap="none" normalizeH="0" baseline="0" smtClean="0">
                          <a:ln>
                            <a:noFill/>
                          </a:ln>
                          <a:solidFill>
                            <a:srgbClr val="000000"/>
                          </a:solidFill>
                          <a:effectLst/>
                          <a:latin typeface="宋体" pitchFamily="2" charset="-122"/>
                          <a:ea typeface="黑体" pitchFamily="49" charset="-122"/>
                        </a:rPr>
                        <a:t>万 </a:t>
                      </a:r>
                    </a:p>
                  </a:txBody>
                  <a:tcPr marL="9525" marR="9525" marT="9526"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5F5F5"/>
                    </a:solidFill>
                  </a:tcPr>
                </a:tc>
              </a:tr>
              <a:tr h="0">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600" b="0" i="0" u="none" strike="noStrike" cap="none" normalizeH="0" baseline="0" smtClean="0">
                          <a:ln>
                            <a:noFill/>
                          </a:ln>
                          <a:solidFill>
                            <a:srgbClr val="000000"/>
                          </a:solidFill>
                          <a:effectLst/>
                          <a:latin typeface="宋体" pitchFamily="2" charset="-122"/>
                          <a:ea typeface="黑体" pitchFamily="49" charset="-122"/>
                        </a:rPr>
                        <a:t>2</a:t>
                      </a:r>
                    </a:p>
                  </a:txBody>
                  <a:tcPr marL="9525" marR="9525" marT="9526"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5F5F5"/>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CN" altLang="en-US" sz="1600" b="0" i="0" u="none" strike="noStrike" cap="none" normalizeH="0" baseline="0" smtClean="0">
                          <a:ln>
                            <a:noFill/>
                          </a:ln>
                          <a:solidFill>
                            <a:srgbClr val="000000"/>
                          </a:solidFill>
                          <a:effectLst/>
                          <a:latin typeface="宋体" pitchFamily="2" charset="-122"/>
                          <a:ea typeface="黑体" pitchFamily="49" charset="-122"/>
                        </a:rPr>
                        <a:t>急性心肌梗塞 </a:t>
                      </a:r>
                    </a:p>
                  </a:txBody>
                  <a:tcPr marL="9525" marR="9525" marT="9526"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5F5F5"/>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600" b="0" i="0" u="none" strike="noStrike" cap="none" normalizeH="0" baseline="0" smtClean="0">
                          <a:ln>
                            <a:noFill/>
                          </a:ln>
                          <a:solidFill>
                            <a:srgbClr val="000000"/>
                          </a:solidFill>
                          <a:effectLst/>
                          <a:latin typeface="宋体" pitchFamily="2" charset="-122"/>
                          <a:ea typeface="黑体" pitchFamily="49" charset="-122"/>
                        </a:rPr>
                        <a:t>10-30</a:t>
                      </a:r>
                      <a:r>
                        <a:rPr kumimoji="0" lang="zh-CN" altLang="en-US" sz="1600" b="0" i="0" u="none" strike="noStrike" cap="none" normalizeH="0" baseline="0" smtClean="0">
                          <a:ln>
                            <a:noFill/>
                          </a:ln>
                          <a:solidFill>
                            <a:srgbClr val="000000"/>
                          </a:solidFill>
                          <a:effectLst/>
                          <a:latin typeface="宋体" pitchFamily="2" charset="-122"/>
                          <a:ea typeface="黑体" pitchFamily="49" charset="-122"/>
                        </a:rPr>
                        <a:t>万 </a:t>
                      </a:r>
                    </a:p>
                  </a:txBody>
                  <a:tcPr marL="9525" marR="9525" marT="9526"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5F5F5"/>
                    </a:solidFill>
                  </a:tcPr>
                </a:tc>
              </a:tr>
              <a:tr h="0">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600" b="0" i="0" u="none" strike="noStrike" cap="none" normalizeH="0" baseline="0" smtClean="0">
                          <a:ln>
                            <a:noFill/>
                          </a:ln>
                          <a:solidFill>
                            <a:srgbClr val="000000"/>
                          </a:solidFill>
                          <a:effectLst/>
                          <a:latin typeface="宋体" pitchFamily="2" charset="-122"/>
                          <a:ea typeface="黑体" pitchFamily="49" charset="-122"/>
                        </a:rPr>
                        <a:t>3</a:t>
                      </a:r>
                    </a:p>
                  </a:txBody>
                  <a:tcPr marL="9525" marR="9525" marT="9526"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5F5F5"/>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CN" altLang="en-US" sz="1600" b="0" i="0" u="none" strike="noStrike" cap="none" normalizeH="0" baseline="0" smtClean="0">
                          <a:ln>
                            <a:noFill/>
                          </a:ln>
                          <a:solidFill>
                            <a:srgbClr val="000000"/>
                          </a:solidFill>
                          <a:effectLst/>
                          <a:latin typeface="宋体" pitchFamily="2" charset="-122"/>
                          <a:ea typeface="黑体" pitchFamily="49" charset="-122"/>
                        </a:rPr>
                        <a:t>脑中风后遗症 </a:t>
                      </a:r>
                    </a:p>
                  </a:txBody>
                  <a:tcPr marL="9525" marR="9525" marT="9526"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5F5F5"/>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600" b="0" i="0" u="none" strike="noStrike" cap="none" normalizeH="0" baseline="0" smtClean="0">
                          <a:ln>
                            <a:noFill/>
                          </a:ln>
                          <a:solidFill>
                            <a:srgbClr val="000000"/>
                          </a:solidFill>
                          <a:effectLst/>
                          <a:latin typeface="宋体" pitchFamily="2" charset="-122"/>
                          <a:ea typeface="黑体" pitchFamily="49" charset="-122"/>
                        </a:rPr>
                        <a:t>10-40</a:t>
                      </a:r>
                      <a:r>
                        <a:rPr kumimoji="0" lang="zh-CN" altLang="en-US" sz="1600" b="0" i="0" u="none" strike="noStrike" cap="none" normalizeH="0" baseline="0" smtClean="0">
                          <a:ln>
                            <a:noFill/>
                          </a:ln>
                          <a:solidFill>
                            <a:srgbClr val="000000"/>
                          </a:solidFill>
                          <a:effectLst/>
                          <a:latin typeface="宋体" pitchFamily="2" charset="-122"/>
                          <a:ea typeface="黑体" pitchFamily="49" charset="-122"/>
                        </a:rPr>
                        <a:t>万 </a:t>
                      </a:r>
                    </a:p>
                  </a:txBody>
                  <a:tcPr marL="9525" marR="9525" marT="9526"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5F5F5"/>
                    </a:solidFill>
                  </a:tcPr>
                </a:tc>
              </a:tr>
              <a:tr h="0">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600" b="0" i="0" u="none" strike="noStrike" cap="none" normalizeH="0" baseline="0" smtClean="0">
                          <a:ln>
                            <a:noFill/>
                          </a:ln>
                          <a:solidFill>
                            <a:srgbClr val="000000"/>
                          </a:solidFill>
                          <a:effectLst/>
                          <a:latin typeface="宋体" pitchFamily="2" charset="-122"/>
                          <a:ea typeface="黑体" pitchFamily="49" charset="-122"/>
                        </a:rPr>
                        <a:t>4</a:t>
                      </a:r>
                    </a:p>
                  </a:txBody>
                  <a:tcPr marL="9525" marR="9525" marT="9526"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5F5F5"/>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CN" altLang="en-US" sz="1600" b="0" i="0" u="none" strike="noStrike" cap="none" normalizeH="0" baseline="0" smtClean="0">
                          <a:ln>
                            <a:noFill/>
                          </a:ln>
                          <a:solidFill>
                            <a:srgbClr val="000000"/>
                          </a:solidFill>
                          <a:effectLst/>
                          <a:latin typeface="宋体" pitchFamily="2" charset="-122"/>
                          <a:ea typeface="黑体" pitchFamily="49" charset="-122"/>
                        </a:rPr>
                        <a:t>重大器官移植术或造血干细胞移植术 </a:t>
                      </a:r>
                    </a:p>
                  </a:txBody>
                  <a:tcPr marL="9525" marR="9525" marT="9526"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5F5F5"/>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600" b="0" i="0" u="none" strike="noStrike" cap="none" normalizeH="0" baseline="0" smtClean="0">
                          <a:ln>
                            <a:noFill/>
                          </a:ln>
                          <a:solidFill>
                            <a:srgbClr val="000000"/>
                          </a:solidFill>
                          <a:effectLst/>
                          <a:latin typeface="宋体" pitchFamily="2" charset="-122"/>
                          <a:ea typeface="黑体" pitchFamily="49" charset="-122"/>
                        </a:rPr>
                        <a:t>20-50</a:t>
                      </a:r>
                      <a:r>
                        <a:rPr kumimoji="0" lang="zh-CN" altLang="en-US" sz="1600" b="0" i="0" u="none" strike="noStrike" cap="none" normalizeH="0" baseline="0" smtClean="0">
                          <a:ln>
                            <a:noFill/>
                          </a:ln>
                          <a:solidFill>
                            <a:srgbClr val="000000"/>
                          </a:solidFill>
                          <a:effectLst/>
                          <a:latin typeface="宋体" pitchFamily="2" charset="-122"/>
                          <a:ea typeface="黑体" pitchFamily="49" charset="-122"/>
                        </a:rPr>
                        <a:t>万 </a:t>
                      </a:r>
                    </a:p>
                  </a:txBody>
                  <a:tcPr marL="9525" marR="9525" marT="9526"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5F5F5"/>
                    </a:solidFill>
                  </a:tcPr>
                </a:tc>
              </a:tr>
              <a:tr h="0">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600" b="0" i="0" u="none" strike="noStrike" cap="none" normalizeH="0" baseline="0" smtClean="0">
                          <a:ln>
                            <a:noFill/>
                          </a:ln>
                          <a:solidFill>
                            <a:srgbClr val="000000"/>
                          </a:solidFill>
                          <a:effectLst/>
                          <a:latin typeface="宋体" pitchFamily="2" charset="-122"/>
                          <a:ea typeface="黑体" pitchFamily="49" charset="-122"/>
                        </a:rPr>
                        <a:t>5</a:t>
                      </a:r>
                    </a:p>
                  </a:txBody>
                  <a:tcPr marL="9525" marR="9525" marT="9526"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5F5F5"/>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CN" altLang="en-US" sz="1600" b="0" i="0" u="none" strike="noStrike" cap="none" normalizeH="0" baseline="0" smtClean="0">
                          <a:ln>
                            <a:noFill/>
                          </a:ln>
                          <a:solidFill>
                            <a:srgbClr val="000000"/>
                          </a:solidFill>
                          <a:effectLst/>
                          <a:latin typeface="宋体" pitchFamily="2" charset="-122"/>
                          <a:ea typeface="黑体" pitchFamily="49" charset="-122"/>
                        </a:rPr>
                        <a:t>冠状动脉搭桥术（或称冠状动脉旁路移植术） </a:t>
                      </a:r>
                    </a:p>
                  </a:txBody>
                  <a:tcPr marL="9525" marR="9525" marT="9526"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5F5F5"/>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600" b="0" i="0" u="none" strike="noStrike" cap="none" normalizeH="0" baseline="0" smtClean="0">
                          <a:ln>
                            <a:noFill/>
                          </a:ln>
                          <a:solidFill>
                            <a:srgbClr val="000000"/>
                          </a:solidFill>
                          <a:effectLst/>
                          <a:latin typeface="宋体" pitchFamily="2" charset="-122"/>
                          <a:ea typeface="黑体" pitchFamily="49" charset="-122"/>
                        </a:rPr>
                        <a:t>10-30</a:t>
                      </a:r>
                      <a:r>
                        <a:rPr kumimoji="0" lang="zh-CN" altLang="en-US" sz="1600" b="0" i="0" u="none" strike="noStrike" cap="none" normalizeH="0" baseline="0" smtClean="0">
                          <a:ln>
                            <a:noFill/>
                          </a:ln>
                          <a:solidFill>
                            <a:srgbClr val="000000"/>
                          </a:solidFill>
                          <a:effectLst/>
                          <a:latin typeface="宋体" pitchFamily="2" charset="-122"/>
                          <a:ea typeface="黑体" pitchFamily="49" charset="-122"/>
                        </a:rPr>
                        <a:t>万 </a:t>
                      </a:r>
                    </a:p>
                  </a:txBody>
                  <a:tcPr marL="9525" marR="9525" marT="9526"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5F5F5"/>
                    </a:solidFill>
                  </a:tcPr>
                </a:tc>
              </a:tr>
              <a:tr h="0">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600" b="0" i="0" u="none" strike="noStrike" cap="none" normalizeH="0" baseline="0" smtClean="0">
                          <a:ln>
                            <a:noFill/>
                          </a:ln>
                          <a:solidFill>
                            <a:srgbClr val="000000"/>
                          </a:solidFill>
                          <a:effectLst/>
                          <a:latin typeface="宋体" pitchFamily="2" charset="-122"/>
                          <a:ea typeface="黑体" pitchFamily="49" charset="-122"/>
                        </a:rPr>
                        <a:t>6</a:t>
                      </a:r>
                    </a:p>
                  </a:txBody>
                  <a:tcPr marL="9525" marR="9525" marT="9526"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5F5F5"/>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CN" altLang="en-US" sz="1600" b="0" i="0" u="none" strike="noStrike" cap="none" normalizeH="0" baseline="0" smtClean="0">
                          <a:ln>
                            <a:noFill/>
                          </a:ln>
                          <a:solidFill>
                            <a:srgbClr val="000000"/>
                          </a:solidFill>
                          <a:effectLst/>
                          <a:latin typeface="宋体" pitchFamily="2" charset="-122"/>
                          <a:ea typeface="黑体" pitchFamily="49" charset="-122"/>
                        </a:rPr>
                        <a:t>终末期肾病（或称慢性肾功能衰竭尿毒症期） </a:t>
                      </a:r>
                    </a:p>
                  </a:txBody>
                  <a:tcPr marL="9525" marR="9525" marT="9526"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5F5F5"/>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600" b="0" i="0" u="none" strike="noStrike" cap="none" normalizeH="0" baseline="0" smtClean="0">
                          <a:ln>
                            <a:noFill/>
                          </a:ln>
                          <a:solidFill>
                            <a:srgbClr val="000000"/>
                          </a:solidFill>
                          <a:effectLst/>
                          <a:latin typeface="宋体" pitchFamily="2" charset="-122"/>
                          <a:ea typeface="黑体" pitchFamily="49" charset="-122"/>
                        </a:rPr>
                        <a:t>10</a:t>
                      </a:r>
                      <a:r>
                        <a:rPr kumimoji="0" lang="zh-CN" altLang="en-US" sz="1600" b="0" i="0" u="none" strike="noStrike" cap="none" normalizeH="0" baseline="0" smtClean="0">
                          <a:ln>
                            <a:noFill/>
                          </a:ln>
                          <a:solidFill>
                            <a:srgbClr val="000000"/>
                          </a:solidFill>
                          <a:effectLst/>
                          <a:latin typeface="宋体" pitchFamily="2" charset="-122"/>
                          <a:ea typeface="黑体" pitchFamily="49" charset="-122"/>
                        </a:rPr>
                        <a:t>万</a:t>
                      </a:r>
                      <a:r>
                        <a:rPr kumimoji="0" lang="en-US" altLang="zh-CN" sz="1600" b="0" i="0" u="none" strike="noStrike" cap="none" normalizeH="0" baseline="0" smtClean="0">
                          <a:ln>
                            <a:noFill/>
                          </a:ln>
                          <a:solidFill>
                            <a:srgbClr val="000000"/>
                          </a:solidFill>
                          <a:effectLst/>
                          <a:latin typeface="宋体" pitchFamily="2" charset="-122"/>
                          <a:ea typeface="黑体" pitchFamily="49" charset="-122"/>
                        </a:rPr>
                        <a:t>/</a:t>
                      </a:r>
                      <a:r>
                        <a:rPr kumimoji="0" lang="zh-CN" altLang="en-US" sz="1600" b="0" i="0" u="none" strike="noStrike" cap="none" normalizeH="0" baseline="0" smtClean="0">
                          <a:ln>
                            <a:noFill/>
                          </a:ln>
                          <a:solidFill>
                            <a:srgbClr val="000000"/>
                          </a:solidFill>
                          <a:effectLst/>
                          <a:latin typeface="宋体" pitchFamily="2" charset="-122"/>
                          <a:ea typeface="黑体" pitchFamily="49" charset="-122"/>
                        </a:rPr>
                        <a:t>年 </a:t>
                      </a:r>
                    </a:p>
                  </a:txBody>
                  <a:tcPr marL="9525" marR="9525" marT="9526"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5F5F5"/>
                    </a:solidFill>
                  </a:tcPr>
                </a:tc>
              </a:tr>
              <a:tr h="0">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600" b="0" i="0" u="none" strike="noStrike" cap="none" normalizeH="0" baseline="0" smtClean="0">
                          <a:ln>
                            <a:noFill/>
                          </a:ln>
                          <a:solidFill>
                            <a:srgbClr val="000000"/>
                          </a:solidFill>
                          <a:effectLst/>
                          <a:latin typeface="宋体" pitchFamily="2" charset="-122"/>
                          <a:ea typeface="黑体" pitchFamily="49" charset="-122"/>
                        </a:rPr>
                        <a:t>7</a:t>
                      </a:r>
                    </a:p>
                  </a:txBody>
                  <a:tcPr marL="9525" marR="9525" marT="9526"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5F5F5"/>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CN" altLang="en-US" sz="1600" b="0" i="0" u="none" strike="noStrike" cap="none" normalizeH="0" baseline="0" smtClean="0">
                          <a:ln>
                            <a:noFill/>
                          </a:ln>
                          <a:solidFill>
                            <a:srgbClr val="000000"/>
                          </a:solidFill>
                          <a:effectLst/>
                          <a:latin typeface="宋体" pitchFamily="2" charset="-122"/>
                          <a:ea typeface="黑体" pitchFamily="49" charset="-122"/>
                        </a:rPr>
                        <a:t>多个肢体缺失 </a:t>
                      </a:r>
                    </a:p>
                  </a:txBody>
                  <a:tcPr marL="9525" marR="9525" marT="9526"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5F5F5"/>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600" b="0" i="0" u="none" strike="noStrike" cap="none" normalizeH="0" baseline="0" smtClean="0">
                          <a:ln>
                            <a:noFill/>
                          </a:ln>
                          <a:solidFill>
                            <a:srgbClr val="000000"/>
                          </a:solidFill>
                          <a:effectLst/>
                          <a:latin typeface="宋体" pitchFamily="2" charset="-122"/>
                          <a:ea typeface="黑体" pitchFamily="49" charset="-122"/>
                        </a:rPr>
                        <a:t>10-40</a:t>
                      </a:r>
                      <a:r>
                        <a:rPr kumimoji="0" lang="zh-CN" altLang="en-US" sz="1600" b="0" i="0" u="none" strike="noStrike" cap="none" normalizeH="0" baseline="0" smtClean="0">
                          <a:ln>
                            <a:noFill/>
                          </a:ln>
                          <a:solidFill>
                            <a:srgbClr val="000000"/>
                          </a:solidFill>
                          <a:effectLst/>
                          <a:latin typeface="宋体" pitchFamily="2" charset="-122"/>
                          <a:ea typeface="黑体" pitchFamily="49" charset="-122"/>
                        </a:rPr>
                        <a:t>万 </a:t>
                      </a:r>
                    </a:p>
                  </a:txBody>
                  <a:tcPr marL="9525" marR="9525" marT="9526"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5F5F5"/>
                    </a:solidFill>
                  </a:tcPr>
                </a:tc>
              </a:tr>
              <a:tr h="0">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600" b="0" i="0" u="none" strike="noStrike" cap="none" normalizeH="0" baseline="0" smtClean="0">
                          <a:ln>
                            <a:noFill/>
                          </a:ln>
                          <a:solidFill>
                            <a:srgbClr val="000000"/>
                          </a:solidFill>
                          <a:effectLst/>
                          <a:latin typeface="宋体" pitchFamily="2" charset="-122"/>
                          <a:ea typeface="黑体" pitchFamily="49" charset="-122"/>
                        </a:rPr>
                        <a:t>8</a:t>
                      </a:r>
                    </a:p>
                  </a:txBody>
                  <a:tcPr marL="9525" marR="9525" marT="9526"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5F5F5"/>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CN" altLang="en-US" sz="1600" b="0" i="0" u="none" strike="noStrike" cap="none" normalizeH="0" baseline="0" smtClean="0">
                          <a:ln>
                            <a:noFill/>
                          </a:ln>
                          <a:solidFill>
                            <a:srgbClr val="000000"/>
                          </a:solidFill>
                          <a:effectLst/>
                          <a:latin typeface="宋体" pitchFamily="2" charset="-122"/>
                          <a:ea typeface="黑体" pitchFamily="49" charset="-122"/>
                        </a:rPr>
                        <a:t>急性或亚急性重症肝炎 </a:t>
                      </a:r>
                    </a:p>
                  </a:txBody>
                  <a:tcPr marL="9525" marR="9525" marT="9526"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5F5F5"/>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600" b="0" i="0" u="none" strike="noStrike" cap="none" normalizeH="0" baseline="0" smtClean="0">
                          <a:ln>
                            <a:noFill/>
                          </a:ln>
                          <a:solidFill>
                            <a:srgbClr val="000000"/>
                          </a:solidFill>
                          <a:effectLst/>
                          <a:latin typeface="宋体" pitchFamily="2" charset="-122"/>
                          <a:ea typeface="黑体" pitchFamily="49" charset="-122"/>
                        </a:rPr>
                        <a:t>4-5</a:t>
                      </a:r>
                      <a:r>
                        <a:rPr kumimoji="0" lang="zh-CN" altLang="en-US" sz="1600" b="0" i="0" u="none" strike="noStrike" cap="none" normalizeH="0" baseline="0" smtClean="0">
                          <a:ln>
                            <a:noFill/>
                          </a:ln>
                          <a:solidFill>
                            <a:srgbClr val="000000"/>
                          </a:solidFill>
                          <a:effectLst/>
                          <a:latin typeface="宋体" pitchFamily="2" charset="-122"/>
                          <a:ea typeface="黑体" pitchFamily="49" charset="-122"/>
                        </a:rPr>
                        <a:t>万</a:t>
                      </a:r>
                      <a:r>
                        <a:rPr kumimoji="0" lang="en-US" altLang="zh-CN" sz="1600" b="0" i="0" u="none" strike="noStrike" cap="none" normalizeH="0" baseline="0" smtClean="0">
                          <a:ln>
                            <a:noFill/>
                          </a:ln>
                          <a:solidFill>
                            <a:srgbClr val="000000"/>
                          </a:solidFill>
                          <a:effectLst/>
                          <a:latin typeface="宋体" pitchFamily="2" charset="-122"/>
                          <a:ea typeface="黑体" pitchFamily="49" charset="-122"/>
                        </a:rPr>
                        <a:t>/</a:t>
                      </a:r>
                      <a:r>
                        <a:rPr kumimoji="0" lang="zh-CN" altLang="en-US" sz="1600" b="0" i="0" u="none" strike="noStrike" cap="none" normalizeH="0" baseline="0" smtClean="0">
                          <a:ln>
                            <a:noFill/>
                          </a:ln>
                          <a:solidFill>
                            <a:srgbClr val="000000"/>
                          </a:solidFill>
                          <a:effectLst/>
                          <a:latin typeface="宋体" pitchFamily="2" charset="-122"/>
                          <a:ea typeface="黑体" pitchFamily="49" charset="-122"/>
                        </a:rPr>
                        <a:t>年 </a:t>
                      </a:r>
                    </a:p>
                  </a:txBody>
                  <a:tcPr marL="9525" marR="9525" marT="9526"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5F5F5"/>
                    </a:solidFill>
                  </a:tcPr>
                </a:tc>
              </a:tr>
              <a:tr h="0">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600" b="0" i="0" u="none" strike="noStrike" cap="none" normalizeH="0" baseline="0" smtClean="0">
                          <a:ln>
                            <a:noFill/>
                          </a:ln>
                          <a:solidFill>
                            <a:srgbClr val="000000"/>
                          </a:solidFill>
                          <a:effectLst/>
                          <a:latin typeface="宋体" pitchFamily="2" charset="-122"/>
                          <a:ea typeface="黑体" pitchFamily="49" charset="-122"/>
                        </a:rPr>
                        <a:t>9</a:t>
                      </a:r>
                    </a:p>
                  </a:txBody>
                  <a:tcPr marL="9525" marR="9525" marT="9526"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5F5F5"/>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CN" altLang="en-US" sz="1600" b="0" i="0" u="none" strike="noStrike" cap="none" normalizeH="0" baseline="0" smtClean="0">
                          <a:ln>
                            <a:noFill/>
                          </a:ln>
                          <a:solidFill>
                            <a:srgbClr val="000000"/>
                          </a:solidFill>
                          <a:effectLst/>
                          <a:latin typeface="宋体" pitchFamily="2" charset="-122"/>
                          <a:ea typeface="黑体" pitchFamily="49" charset="-122"/>
                        </a:rPr>
                        <a:t>良性脑肿瘤 </a:t>
                      </a:r>
                    </a:p>
                  </a:txBody>
                  <a:tcPr marL="9525" marR="9525" marT="9526"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5F5F5"/>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600" b="0" i="0" u="none" strike="noStrike" cap="none" normalizeH="0" baseline="0" smtClean="0">
                          <a:ln>
                            <a:noFill/>
                          </a:ln>
                          <a:solidFill>
                            <a:srgbClr val="000000"/>
                          </a:solidFill>
                          <a:effectLst/>
                          <a:latin typeface="宋体" pitchFamily="2" charset="-122"/>
                          <a:ea typeface="黑体" pitchFamily="49" charset="-122"/>
                        </a:rPr>
                        <a:t>5-25</a:t>
                      </a:r>
                      <a:r>
                        <a:rPr kumimoji="0" lang="zh-CN" altLang="en-US" sz="1600" b="0" i="0" u="none" strike="noStrike" cap="none" normalizeH="0" baseline="0" smtClean="0">
                          <a:ln>
                            <a:noFill/>
                          </a:ln>
                          <a:solidFill>
                            <a:srgbClr val="000000"/>
                          </a:solidFill>
                          <a:effectLst/>
                          <a:latin typeface="宋体" pitchFamily="2" charset="-122"/>
                          <a:ea typeface="黑体" pitchFamily="49" charset="-122"/>
                        </a:rPr>
                        <a:t>万 </a:t>
                      </a:r>
                    </a:p>
                  </a:txBody>
                  <a:tcPr marL="9525" marR="9525" marT="9526"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5F5F5"/>
                    </a:solidFill>
                  </a:tcPr>
                </a:tc>
              </a:tr>
              <a:tr h="0">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600" b="0" i="0" u="none" strike="noStrike" cap="none" normalizeH="0" baseline="0" dirty="0" smtClean="0">
                          <a:ln>
                            <a:noFill/>
                          </a:ln>
                          <a:solidFill>
                            <a:srgbClr val="000000"/>
                          </a:solidFill>
                          <a:effectLst/>
                          <a:latin typeface="宋体" pitchFamily="2" charset="-122"/>
                          <a:ea typeface="黑体" pitchFamily="49" charset="-122"/>
                        </a:rPr>
                        <a:t>10</a:t>
                      </a:r>
                    </a:p>
                  </a:txBody>
                  <a:tcPr marL="9525" marR="9525" marT="9526"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5F5F5"/>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CN" altLang="en-US" sz="1600" b="0" i="0" u="none" strike="noStrike" cap="none" normalizeH="0" baseline="0" dirty="0" smtClean="0">
                          <a:ln>
                            <a:noFill/>
                          </a:ln>
                          <a:solidFill>
                            <a:srgbClr val="000000"/>
                          </a:solidFill>
                          <a:effectLst/>
                          <a:latin typeface="宋体" pitchFamily="2" charset="-122"/>
                          <a:ea typeface="黑体" pitchFamily="49" charset="-122"/>
                        </a:rPr>
                        <a:t>慢性肝功能衰竭失代偿期 </a:t>
                      </a:r>
                    </a:p>
                  </a:txBody>
                  <a:tcPr marL="9525" marR="9525" marT="9526"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5F5F5"/>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600" b="0" i="0" u="none" strike="noStrike" cap="none" normalizeH="0" baseline="0" dirty="0" smtClean="0">
                          <a:ln>
                            <a:noFill/>
                          </a:ln>
                          <a:solidFill>
                            <a:srgbClr val="000000"/>
                          </a:solidFill>
                          <a:effectLst/>
                          <a:latin typeface="宋体" pitchFamily="2" charset="-122"/>
                          <a:ea typeface="黑体" pitchFamily="49" charset="-122"/>
                        </a:rPr>
                        <a:t>3-7</a:t>
                      </a:r>
                      <a:r>
                        <a:rPr kumimoji="0" lang="zh-CN" altLang="en-US" sz="1600" b="0" i="0" u="none" strike="noStrike" cap="none" normalizeH="0" baseline="0" dirty="0" smtClean="0">
                          <a:ln>
                            <a:noFill/>
                          </a:ln>
                          <a:solidFill>
                            <a:srgbClr val="000000"/>
                          </a:solidFill>
                          <a:effectLst/>
                          <a:latin typeface="宋体" pitchFamily="2" charset="-122"/>
                          <a:ea typeface="黑体" pitchFamily="49" charset="-122"/>
                        </a:rPr>
                        <a:t>万</a:t>
                      </a:r>
                      <a:r>
                        <a:rPr kumimoji="0" lang="en-US" altLang="zh-CN" sz="1600" b="0" i="0" u="none" strike="noStrike" cap="none" normalizeH="0" baseline="0" dirty="0" smtClean="0">
                          <a:ln>
                            <a:noFill/>
                          </a:ln>
                          <a:solidFill>
                            <a:srgbClr val="000000"/>
                          </a:solidFill>
                          <a:effectLst/>
                          <a:latin typeface="宋体" pitchFamily="2" charset="-122"/>
                          <a:ea typeface="黑体" pitchFamily="49" charset="-122"/>
                        </a:rPr>
                        <a:t>/</a:t>
                      </a:r>
                      <a:r>
                        <a:rPr kumimoji="0" lang="zh-CN" altLang="en-US" sz="1600" b="0" i="0" u="none" strike="noStrike" cap="none" normalizeH="0" baseline="0" dirty="0" smtClean="0">
                          <a:ln>
                            <a:noFill/>
                          </a:ln>
                          <a:solidFill>
                            <a:srgbClr val="000000"/>
                          </a:solidFill>
                          <a:effectLst/>
                          <a:latin typeface="宋体" pitchFamily="2" charset="-122"/>
                          <a:ea typeface="黑体" pitchFamily="49" charset="-122"/>
                        </a:rPr>
                        <a:t>年 </a:t>
                      </a:r>
                    </a:p>
                  </a:txBody>
                  <a:tcPr marL="9525" marR="9525" marT="9526"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5F5F5"/>
                    </a:solidFill>
                  </a:tcPr>
                </a:tc>
              </a:tr>
            </a:tbl>
          </a:graphicData>
        </a:graphic>
      </p:graphicFrame>
    </p:spTree>
    <p:extLst>
      <p:ext uri="{BB962C8B-B14F-4D97-AF65-F5344CB8AC3E}">
        <p14:creationId xmlns="" xmlns:p14="http://schemas.microsoft.com/office/powerpoint/2010/main" val="2511904274"/>
      </p:ext>
    </p:extLst>
  </p:cSld>
  <p:clrMapOvr>
    <a:masterClrMapping/>
  </p:clrMapOvr>
  <mc:AlternateContent xmlns:mc="http://schemas.openxmlformats.org/markup-compatibility/2006">
    <mc:Choice xmlns=""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a:spLocks noChangeArrowheads="1"/>
          </p:cNvSpPr>
          <p:nvPr/>
        </p:nvSpPr>
        <p:spPr bwMode="auto">
          <a:xfrm>
            <a:off x="736955" y="1923911"/>
            <a:ext cx="6071808" cy="923330"/>
          </a:xfrm>
          <a:prstGeom prst="rect">
            <a:avLst/>
          </a:prstGeom>
          <a:ln/>
          <a:extLst/>
        </p:spPr>
        <p:style>
          <a:lnRef idx="1">
            <a:schemeClr val="accent4"/>
          </a:lnRef>
          <a:fillRef idx="2">
            <a:schemeClr val="accent4"/>
          </a:fillRef>
          <a:effectRef idx="1">
            <a:schemeClr val="accent4"/>
          </a:effectRef>
          <a:fontRef idx="minor">
            <a:schemeClr val="dk1"/>
          </a:fontRef>
        </p:style>
        <p:txBody>
          <a:bodyPr wrap="squar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nSpc>
                <a:spcPct val="135000"/>
              </a:lnSpc>
            </a:pPr>
            <a:r>
              <a:rPr lang="zh-CN" altLang="en-US" sz="4000" dirty="0" smtClean="0">
                <a:solidFill>
                  <a:srgbClr val="C00000"/>
                </a:solidFill>
                <a:latin typeface="黑体" panose="02010609060101010101" pitchFamily="49" charset="-122"/>
                <a:ea typeface="黑体" panose="02010609060101010101" pitchFamily="49" charset="-122"/>
              </a:rPr>
              <a:t>公司现有客户的保障现状</a:t>
            </a:r>
            <a:endParaRPr lang="zh-CN" altLang="en-US" sz="4000" dirty="0">
              <a:solidFill>
                <a:srgbClr val="C00000"/>
              </a:solidFill>
              <a:latin typeface="黑体" panose="02010609060101010101" pitchFamily="49" charset="-122"/>
              <a:ea typeface="黑体" panose="02010609060101010101" pitchFamily="49" charset="-122"/>
            </a:endParaRPr>
          </a:p>
        </p:txBody>
      </p:sp>
      <p:sp>
        <p:nvSpPr>
          <p:cNvPr id="4" name="TextBox 3"/>
          <p:cNvSpPr txBox="1"/>
          <p:nvPr/>
        </p:nvSpPr>
        <p:spPr>
          <a:xfrm>
            <a:off x="7061981" y="2363008"/>
            <a:ext cx="4867423" cy="4154984"/>
          </a:xfrm>
          <a:prstGeom prst="rect">
            <a:avLst/>
          </a:prstGeom>
          <a:noFill/>
        </p:spPr>
        <p:txBody>
          <a:bodyPr wrap="square" rtlCol="0">
            <a:spAutoFit/>
          </a:bodyPr>
          <a:lstStyle/>
          <a:p>
            <a:pPr>
              <a:lnSpc>
                <a:spcPct val="150000"/>
              </a:lnSpc>
            </a:pPr>
            <a:r>
              <a:rPr lang="en-US" altLang="zh-CN" sz="3200" b="1" dirty="0">
                <a:solidFill>
                  <a:prstClr val="black"/>
                </a:solidFill>
                <a:latin typeface="微软雅黑" panose="020B0503020204020204" pitchFamily="34" charset="-122"/>
                <a:ea typeface="微软雅黑" panose="020B0503020204020204" pitchFamily="34" charset="-122"/>
              </a:rPr>
              <a:t>XX</a:t>
            </a:r>
            <a:r>
              <a:rPr lang="zh-CN" altLang="en-US" sz="3200" b="1" dirty="0">
                <a:solidFill>
                  <a:prstClr val="black"/>
                </a:solidFill>
                <a:latin typeface="微软雅黑" panose="020B0503020204020204" pitchFamily="34" charset="-122"/>
                <a:ea typeface="微软雅黑" panose="020B0503020204020204" pitchFamily="34" charset="-122"/>
              </a:rPr>
              <a:t>省</a:t>
            </a:r>
            <a:r>
              <a:rPr lang="en-US" altLang="zh-CN" sz="3200" b="1" dirty="0">
                <a:solidFill>
                  <a:prstClr val="black"/>
                </a:solidFill>
                <a:latin typeface="微软雅黑" panose="020B0503020204020204" pitchFamily="34" charset="-122"/>
                <a:ea typeface="微软雅黑" panose="020B0503020204020204" pitchFamily="34" charset="-122"/>
              </a:rPr>
              <a:t>2012</a:t>
            </a:r>
            <a:r>
              <a:rPr lang="zh-CN" altLang="en-US" sz="3200" b="1" dirty="0">
                <a:solidFill>
                  <a:prstClr val="black"/>
                </a:solidFill>
                <a:latin typeface="微软雅黑" panose="020B0503020204020204" pitchFamily="34" charset="-122"/>
                <a:ea typeface="微软雅黑" panose="020B0503020204020204" pitchFamily="34" charset="-122"/>
              </a:rPr>
              <a:t>年度拥有</a:t>
            </a:r>
            <a:r>
              <a:rPr lang="en-US" altLang="zh-CN" sz="3200" b="1" dirty="0">
                <a:solidFill>
                  <a:prstClr val="black"/>
                </a:solidFill>
                <a:latin typeface="微软雅黑" panose="020B0503020204020204" pitchFamily="34" charset="-122"/>
                <a:ea typeface="微软雅黑" panose="020B0503020204020204" pitchFamily="34" charset="-122"/>
              </a:rPr>
              <a:t>428</a:t>
            </a:r>
            <a:r>
              <a:rPr lang="zh-CN" altLang="en-US" sz="3200" b="1" dirty="0">
                <a:solidFill>
                  <a:prstClr val="black"/>
                </a:solidFill>
                <a:latin typeface="微软雅黑" panose="020B0503020204020204" pitchFamily="34" charset="-122"/>
                <a:ea typeface="微软雅黑" panose="020B0503020204020204" pitchFamily="34" charset="-122"/>
              </a:rPr>
              <a:t>万的客户，仅持有一份保单的客户占</a:t>
            </a:r>
            <a:r>
              <a:rPr lang="en-US" altLang="zh-CN" sz="3200" b="1" dirty="0">
                <a:solidFill>
                  <a:prstClr val="black"/>
                </a:solidFill>
                <a:latin typeface="微软雅黑" panose="020B0503020204020204" pitchFamily="34" charset="-122"/>
                <a:ea typeface="微软雅黑" panose="020B0503020204020204" pitchFamily="34" charset="-122"/>
              </a:rPr>
              <a:t>68%</a:t>
            </a:r>
            <a:r>
              <a:rPr lang="zh-CN" altLang="en-US" sz="3200" b="1" dirty="0">
                <a:solidFill>
                  <a:prstClr val="black"/>
                </a:solidFill>
                <a:latin typeface="微软雅黑" panose="020B0503020204020204" pitchFamily="34" charset="-122"/>
                <a:ea typeface="微软雅黑" panose="020B0503020204020204" pitchFamily="34" charset="-122"/>
              </a:rPr>
              <a:t>，必定存在</a:t>
            </a:r>
            <a:r>
              <a:rPr lang="zh-CN" altLang="en-US" sz="4000" b="1" dirty="0">
                <a:solidFill>
                  <a:srgbClr val="FF0000"/>
                </a:solidFill>
                <a:latin typeface="微软雅黑" panose="020B0503020204020204" pitchFamily="34" charset="-122"/>
                <a:ea typeface="微软雅黑" panose="020B0503020204020204" pitchFamily="34" charset="-122"/>
              </a:rPr>
              <a:t>保而不足、保而不全</a:t>
            </a:r>
            <a:r>
              <a:rPr lang="zh-CN" altLang="en-US" sz="3200" b="1" dirty="0">
                <a:solidFill>
                  <a:prstClr val="black"/>
                </a:solidFill>
                <a:latin typeface="微软雅黑" panose="020B0503020204020204" pitchFamily="34" charset="-122"/>
                <a:ea typeface="微软雅黑" panose="020B0503020204020204" pitchFamily="34" charset="-122"/>
              </a:rPr>
              <a:t>的状况！</a:t>
            </a:r>
            <a:endParaRPr lang="en-US" altLang="zh-CN" sz="3200" b="1" dirty="0">
              <a:solidFill>
                <a:prstClr val="black"/>
              </a:solidFill>
              <a:latin typeface="微软雅黑" panose="020B0503020204020204" pitchFamily="34" charset="-122"/>
              <a:ea typeface="微软雅黑" panose="020B0503020204020204" pitchFamily="34" charset="-122"/>
            </a:endParaRPr>
          </a:p>
        </p:txBody>
      </p:sp>
      <p:sp>
        <p:nvSpPr>
          <p:cNvPr id="5" name="文本框 4"/>
          <p:cNvSpPr txBox="1"/>
          <p:nvPr/>
        </p:nvSpPr>
        <p:spPr>
          <a:xfrm>
            <a:off x="371195" y="609198"/>
            <a:ext cx="7109640" cy="1015663"/>
          </a:xfrm>
          <a:prstGeom prst="rect">
            <a:avLst/>
          </a:prstGeom>
          <a:noFill/>
        </p:spPr>
        <p:txBody>
          <a:bodyPr wrap="none" lIns="91440" tIns="45720" rIns="91440" bIns="45720">
            <a:spAutoFit/>
          </a:bodyPr>
          <a:lstStyle>
            <a:defPPr>
              <a:defRPr lang="zh-CN"/>
            </a:defPPr>
            <a:lvl1pPr algn="ctr">
              <a:defRPr sz="6000">
                <a:ln w="0"/>
                <a:solidFill>
                  <a:srgbClr val="FF0000"/>
                </a:solidFill>
                <a:effectLst>
                  <a:reflection blurRad="6350" stA="53000" endA="300" endPos="35500" dir="5400000" sy="-90000" algn="bl" rotWithShape="0"/>
                </a:effectLst>
                <a:latin typeface="方正综艺简体" panose="03000509000000000000" pitchFamily="65" charset="-122"/>
                <a:ea typeface="方正综艺简体" panose="03000509000000000000" pitchFamily="65" charset="-122"/>
              </a:defRPr>
            </a:lvl1pPr>
          </a:lstStyle>
          <a:p>
            <a:r>
              <a:rPr lang="zh-CN" altLang="en-US" dirty="0" smtClean="0"/>
              <a:t>保障缺口的客观存在</a:t>
            </a:r>
            <a:endParaRPr lang="zh-CN" altLang="en-US" dirty="0"/>
          </a:p>
        </p:txBody>
      </p:sp>
      <p:pic>
        <p:nvPicPr>
          <p:cNvPr id="2" name="图片 1"/>
          <p:cNvPicPr>
            <a:picLocks noChangeAspect="1"/>
          </p:cNvPicPr>
          <p:nvPr/>
        </p:nvPicPr>
        <p:blipFill>
          <a:blip r:embed="rId2" cstate="print"/>
          <a:stretch>
            <a:fillRect/>
          </a:stretch>
        </p:blipFill>
        <p:spPr>
          <a:xfrm>
            <a:off x="736955" y="3037260"/>
            <a:ext cx="6071808" cy="3649545"/>
          </a:xfrm>
          <a:prstGeom prst="rect">
            <a:avLst/>
          </a:prstGeom>
        </p:spPr>
      </p:pic>
    </p:spTree>
    <p:extLst>
      <p:ext uri="{BB962C8B-B14F-4D97-AF65-F5344CB8AC3E}">
        <p14:creationId xmlns="" xmlns:p14="http://schemas.microsoft.com/office/powerpoint/2010/main" val="1305951459"/>
      </p:ext>
    </p:extLst>
  </p:cSld>
  <p:clrMapOvr>
    <a:masterClrMapping/>
  </p:clrMapOvr>
  <mc:AlternateContent xmlns:mc="http://schemas.openxmlformats.org/markup-compatibility/2006">
    <mc:Choice xmlns=""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iterate type="lt">
                                    <p:tmAbs val="100"/>
                                  </p:iterate>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4294967295"/>
          </p:nvPr>
        </p:nvSpPr>
        <p:spPr>
          <a:xfrm>
            <a:off x="647114" y="1952502"/>
            <a:ext cx="11169748" cy="3744913"/>
          </a:xfrm>
        </p:spPr>
        <p:txBody>
          <a:bodyPr>
            <a:normAutofit/>
          </a:bodyPr>
          <a:lstStyle/>
          <a:p>
            <a:pPr>
              <a:lnSpc>
                <a:spcPct val="100000"/>
              </a:lnSpc>
              <a:spcBef>
                <a:spcPts val="1200"/>
              </a:spcBef>
              <a:spcAft>
                <a:spcPts val="1200"/>
              </a:spcAft>
            </a:pPr>
            <a:r>
              <a:rPr lang="en-US" altLang="zh-CN" b="1" dirty="0" smtClean="0">
                <a:solidFill>
                  <a:srgbClr val="FF0000"/>
                </a:solidFill>
                <a:latin typeface="方正大标宋简体" panose="03000509000000000000" pitchFamily="65" charset="-122"/>
                <a:ea typeface="方正大标宋简体" panose="03000509000000000000" pitchFamily="65" charset="-122"/>
              </a:rPr>
              <a:t>20</a:t>
            </a:r>
            <a:r>
              <a:rPr lang="zh-CN" altLang="en-US" b="1" dirty="0" smtClean="0">
                <a:solidFill>
                  <a:srgbClr val="FF0000"/>
                </a:solidFill>
                <a:latin typeface="方正大标宋简体" panose="03000509000000000000" pitchFamily="65" charset="-122"/>
                <a:ea typeface="方正大标宋简体" panose="03000509000000000000" pitchFamily="65" charset="-122"/>
              </a:rPr>
              <a:t>、</a:t>
            </a:r>
            <a:r>
              <a:rPr lang="en-US" altLang="zh-CN" b="1" dirty="0" smtClean="0">
                <a:solidFill>
                  <a:srgbClr val="FF0000"/>
                </a:solidFill>
                <a:latin typeface="方正大标宋简体" panose="03000509000000000000" pitchFamily="65" charset="-122"/>
                <a:ea typeface="方正大标宋简体" panose="03000509000000000000" pitchFamily="65" charset="-122"/>
              </a:rPr>
              <a:t>30</a:t>
            </a:r>
            <a:r>
              <a:rPr lang="zh-CN" altLang="en-US" b="1" dirty="0" smtClean="0">
                <a:solidFill>
                  <a:srgbClr val="FF0000"/>
                </a:solidFill>
                <a:latin typeface="方正大标宋简体" panose="03000509000000000000" pitchFamily="65" charset="-122"/>
                <a:ea typeface="方正大标宋简体" panose="03000509000000000000" pitchFamily="65" charset="-122"/>
              </a:rPr>
              <a:t>岁的社会精英</a:t>
            </a:r>
            <a:r>
              <a:rPr lang="en-US" altLang="zh-CN" b="1" dirty="0" smtClean="0">
                <a:solidFill>
                  <a:srgbClr val="FF0000"/>
                </a:solidFill>
                <a:latin typeface="方正大标宋简体" panose="03000509000000000000" pitchFamily="65" charset="-122"/>
                <a:ea typeface="方正大标宋简体" panose="03000509000000000000" pitchFamily="65" charset="-122"/>
              </a:rPr>
              <a:t>——</a:t>
            </a:r>
            <a:r>
              <a:rPr lang="zh-CN" altLang="en-US" b="1" dirty="0" smtClean="0">
                <a:latin typeface="方正大标宋简体" panose="03000509000000000000" pitchFamily="65" charset="-122"/>
                <a:ea typeface="方正大标宋简体" panose="03000509000000000000" pitchFamily="65" charset="-122"/>
              </a:rPr>
              <a:t>生活工作压力巨大，过劳死、猝死现象频发，虽有着较强的保险意识，但购买力却不足。</a:t>
            </a:r>
            <a:endParaRPr lang="en-US" altLang="zh-CN" b="1" dirty="0" smtClean="0">
              <a:latin typeface="方正大标宋简体" panose="03000509000000000000" pitchFamily="65" charset="-122"/>
              <a:ea typeface="方正大标宋简体" panose="03000509000000000000" pitchFamily="65" charset="-122"/>
            </a:endParaRPr>
          </a:p>
          <a:p>
            <a:pPr>
              <a:lnSpc>
                <a:spcPct val="100000"/>
              </a:lnSpc>
              <a:spcBef>
                <a:spcPts val="1200"/>
              </a:spcBef>
              <a:spcAft>
                <a:spcPts val="1200"/>
              </a:spcAft>
            </a:pPr>
            <a:r>
              <a:rPr lang="en-US" altLang="zh-CN" b="1" dirty="0" smtClean="0">
                <a:solidFill>
                  <a:srgbClr val="FF0000"/>
                </a:solidFill>
                <a:latin typeface="方正大标宋简体" panose="03000509000000000000" pitchFamily="65" charset="-122"/>
                <a:ea typeface="方正大标宋简体" panose="03000509000000000000" pitchFamily="65" charset="-122"/>
              </a:rPr>
              <a:t>30</a:t>
            </a:r>
            <a:r>
              <a:rPr lang="zh-CN" altLang="en-US" b="1" dirty="0" smtClean="0">
                <a:solidFill>
                  <a:srgbClr val="FF0000"/>
                </a:solidFill>
                <a:latin typeface="方正大标宋简体" panose="03000509000000000000" pitchFamily="65" charset="-122"/>
                <a:ea typeface="方正大标宋简体" panose="03000509000000000000" pitchFamily="65" charset="-122"/>
              </a:rPr>
              <a:t>、</a:t>
            </a:r>
            <a:r>
              <a:rPr lang="en-US" altLang="zh-CN" b="1" dirty="0" smtClean="0">
                <a:solidFill>
                  <a:srgbClr val="FF0000"/>
                </a:solidFill>
                <a:latin typeface="方正大标宋简体" panose="03000509000000000000" pitchFamily="65" charset="-122"/>
                <a:ea typeface="方正大标宋简体" panose="03000509000000000000" pitchFamily="65" charset="-122"/>
              </a:rPr>
              <a:t>40</a:t>
            </a:r>
            <a:r>
              <a:rPr lang="zh-CN" altLang="en-US" b="1" dirty="0" smtClean="0">
                <a:solidFill>
                  <a:srgbClr val="FF0000"/>
                </a:solidFill>
                <a:latin typeface="方正大标宋简体" panose="03000509000000000000" pitchFamily="65" charset="-122"/>
                <a:ea typeface="方正大标宋简体" panose="03000509000000000000" pitchFamily="65" charset="-122"/>
              </a:rPr>
              <a:t>岁的家庭支柱</a:t>
            </a:r>
            <a:r>
              <a:rPr lang="en-US" altLang="zh-CN" b="1" dirty="0" smtClean="0">
                <a:solidFill>
                  <a:srgbClr val="FF0000"/>
                </a:solidFill>
                <a:latin typeface="方正大标宋简体" panose="03000509000000000000" pitchFamily="65" charset="-122"/>
                <a:ea typeface="方正大标宋简体" panose="03000509000000000000" pitchFamily="65" charset="-122"/>
              </a:rPr>
              <a:t>——</a:t>
            </a:r>
            <a:r>
              <a:rPr lang="zh-CN" altLang="en-US" b="1" dirty="0" smtClean="0">
                <a:latin typeface="方正大标宋简体" panose="03000509000000000000" pitchFamily="65" charset="-122"/>
                <a:ea typeface="方正大标宋简体" panose="03000509000000000000" pitchFamily="65" charset="-122"/>
              </a:rPr>
              <a:t>收入稳定，家庭幸福，却过多注重投资收益，家庭风险抵御能力较弱。</a:t>
            </a:r>
            <a:endParaRPr lang="en-US" altLang="zh-CN" b="1" dirty="0" smtClean="0">
              <a:latin typeface="方正大标宋简体" panose="03000509000000000000" pitchFamily="65" charset="-122"/>
              <a:ea typeface="方正大标宋简体" panose="03000509000000000000" pitchFamily="65" charset="-122"/>
            </a:endParaRPr>
          </a:p>
          <a:p>
            <a:pPr>
              <a:lnSpc>
                <a:spcPct val="100000"/>
              </a:lnSpc>
              <a:spcBef>
                <a:spcPts val="1200"/>
              </a:spcBef>
              <a:spcAft>
                <a:spcPts val="1200"/>
              </a:spcAft>
            </a:pPr>
            <a:r>
              <a:rPr lang="zh-CN" altLang="en-US" b="1" dirty="0">
                <a:solidFill>
                  <a:srgbClr val="FF0000"/>
                </a:solidFill>
                <a:latin typeface="方正大标宋简体" panose="03000509000000000000" pitchFamily="65" charset="-122"/>
                <a:ea typeface="方正大标宋简体" panose="03000509000000000000" pitchFamily="65" charset="-122"/>
              </a:rPr>
              <a:t>集团公司老客户</a:t>
            </a:r>
            <a:r>
              <a:rPr lang="en-US" altLang="zh-CN" b="1" dirty="0">
                <a:solidFill>
                  <a:srgbClr val="FF0000"/>
                </a:solidFill>
                <a:latin typeface="方正大标宋简体" panose="03000509000000000000" pitchFamily="65" charset="-122"/>
                <a:ea typeface="方正大标宋简体" panose="03000509000000000000" pitchFamily="65" charset="-122"/>
              </a:rPr>
              <a:t>——</a:t>
            </a:r>
            <a:r>
              <a:rPr lang="zh-CN" altLang="en-US" b="1" dirty="0" smtClean="0">
                <a:latin typeface="方正大标宋简体" panose="03000509000000000000" pitchFamily="65" charset="-122"/>
                <a:ea typeface="方正大标宋简体" panose="03000509000000000000" pitchFamily="65" charset="-122"/>
              </a:rPr>
              <a:t>很大一批没有成为股份公司客户，没有足够的人生保障。</a:t>
            </a:r>
            <a:endParaRPr lang="zh-CN" altLang="en-US" b="1" dirty="0">
              <a:latin typeface="方正大标宋简体" panose="03000509000000000000" pitchFamily="65" charset="-122"/>
              <a:ea typeface="方正大标宋简体" panose="03000509000000000000" pitchFamily="65" charset="-122"/>
            </a:endParaRPr>
          </a:p>
        </p:txBody>
      </p:sp>
      <p:sp>
        <p:nvSpPr>
          <p:cNvPr id="5" name="矩形 4"/>
          <p:cNvSpPr/>
          <p:nvPr/>
        </p:nvSpPr>
        <p:spPr>
          <a:xfrm>
            <a:off x="819239" y="509221"/>
            <a:ext cx="7109640" cy="1015663"/>
          </a:xfrm>
          <a:prstGeom prst="rect">
            <a:avLst/>
          </a:prstGeom>
          <a:noFill/>
        </p:spPr>
        <p:txBody>
          <a:bodyPr wrap="none" lIns="91440" tIns="45720" rIns="91440" bIns="45720">
            <a:spAutoFit/>
          </a:bodyPr>
          <a:lstStyle/>
          <a:p>
            <a:pPr algn="ctr"/>
            <a:r>
              <a:rPr lang="zh-CN" altLang="en-US" sz="6000" dirty="0">
                <a:ln w="0"/>
                <a:solidFill>
                  <a:srgbClr val="FF0000"/>
                </a:solidFill>
                <a:effectLst>
                  <a:reflection blurRad="6350" stA="53000" endA="300" endPos="35500" dir="5400000" sy="-90000" algn="bl" rotWithShape="0"/>
                </a:effectLst>
                <a:latin typeface="方正综艺简体" panose="03000509000000000000" pitchFamily="65" charset="-122"/>
                <a:ea typeface="方正综艺简体" panose="03000509000000000000" pitchFamily="65" charset="-122"/>
              </a:rPr>
              <a:t>保障缺口的客观存在</a:t>
            </a:r>
          </a:p>
        </p:txBody>
      </p:sp>
      <p:sp>
        <p:nvSpPr>
          <p:cNvPr id="7" name="矩形 6"/>
          <p:cNvSpPr/>
          <p:nvPr/>
        </p:nvSpPr>
        <p:spPr>
          <a:xfrm>
            <a:off x="1752784" y="5288340"/>
            <a:ext cx="9417963" cy="1569660"/>
          </a:xfrm>
          <a:prstGeom prst="rect">
            <a:avLst/>
          </a:prstGeom>
          <a:noFill/>
        </p:spPr>
        <p:txBody>
          <a:bodyPr wrap="none" lIns="91440" tIns="45720" rIns="91440" bIns="45720">
            <a:spAutoFit/>
          </a:bodyPr>
          <a:lstStyle/>
          <a:p>
            <a:pPr algn="ctr"/>
            <a:r>
              <a:rPr lang="zh-CN" altLang="en-US" sz="4800" dirty="0">
                <a:ln w="0"/>
                <a:solidFill>
                  <a:srgbClr val="0070C0"/>
                </a:solidFill>
                <a:effectLst>
                  <a:reflection blurRad="6350" stA="53000" endA="300" endPos="35500" dir="5400000" sy="-90000" algn="bl" rotWithShape="0"/>
                </a:effectLst>
                <a:latin typeface="方正综艺简体" panose="03000509000000000000" pitchFamily="65" charset="-122"/>
                <a:ea typeface="方正综艺简体" panose="03000509000000000000" pitchFamily="65" charset="-122"/>
              </a:rPr>
              <a:t>花少量的钱，谋求关键时期的保障</a:t>
            </a:r>
            <a:endParaRPr lang="en-US" altLang="zh-CN" sz="4800" dirty="0">
              <a:ln w="0"/>
              <a:solidFill>
                <a:srgbClr val="0070C0"/>
              </a:solidFill>
              <a:effectLst>
                <a:reflection blurRad="6350" stA="53000" endA="300" endPos="35500" dir="5400000" sy="-90000" algn="bl" rotWithShape="0"/>
              </a:effectLst>
              <a:latin typeface="方正综艺简体" panose="03000509000000000000" pitchFamily="65" charset="-122"/>
              <a:ea typeface="方正综艺简体" panose="03000509000000000000" pitchFamily="65" charset="-122"/>
            </a:endParaRPr>
          </a:p>
          <a:p>
            <a:pPr algn="ctr"/>
            <a:r>
              <a:rPr lang="zh-CN" altLang="en-US" sz="4800" dirty="0">
                <a:ln w="0"/>
                <a:solidFill>
                  <a:srgbClr val="0070C0"/>
                </a:solidFill>
                <a:effectLst>
                  <a:reflection blurRad="6350" stA="53000" endA="300" endPos="35500" dir="5400000" sy="-90000" algn="bl" rotWithShape="0"/>
                </a:effectLst>
                <a:latin typeface="方正综艺简体" panose="03000509000000000000" pitchFamily="65" charset="-122"/>
                <a:ea typeface="方正综艺简体" panose="03000509000000000000" pitchFamily="65" charset="-122"/>
              </a:rPr>
              <a:t>未来保险市场的蓝海</a:t>
            </a:r>
            <a:endParaRPr lang="en-US" altLang="zh-CN" sz="4800" dirty="0">
              <a:ln w="0"/>
              <a:solidFill>
                <a:srgbClr val="0070C0"/>
              </a:solidFill>
              <a:effectLst>
                <a:reflection blurRad="6350" stA="53000" endA="300" endPos="35500" dir="5400000" sy="-90000" algn="bl" rotWithShape="0"/>
              </a:effectLst>
              <a:latin typeface="方正综艺简体" panose="03000509000000000000" pitchFamily="65" charset="-122"/>
              <a:ea typeface="方正综艺简体" panose="03000509000000000000" pitchFamily="65" charset="-122"/>
            </a:endParaRPr>
          </a:p>
        </p:txBody>
      </p:sp>
    </p:spTree>
    <p:extLst>
      <p:ext uri="{BB962C8B-B14F-4D97-AF65-F5344CB8AC3E}">
        <p14:creationId xmlns="" xmlns:p14="http://schemas.microsoft.com/office/powerpoint/2010/main" val="946548787"/>
      </p:ext>
    </p:extLst>
  </p:cSld>
  <p:clrMapOvr>
    <a:masterClrMapping/>
  </p:clrMapOvr>
  <mc:AlternateContent xmlns:mc="http://schemas.openxmlformats.org/markup-compatibility/2006">
    <mc:Choice xmlns=""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78302" y="802926"/>
            <a:ext cx="2209800" cy="885197"/>
          </a:xfrm>
        </p:spPr>
        <p:style>
          <a:lnRef idx="3">
            <a:schemeClr val="lt1"/>
          </a:lnRef>
          <a:fillRef idx="1">
            <a:schemeClr val="accent2"/>
          </a:fillRef>
          <a:effectRef idx="1">
            <a:schemeClr val="accent2"/>
          </a:effectRef>
          <a:fontRef idx="minor">
            <a:schemeClr val="lt1"/>
          </a:fontRef>
        </p:style>
        <p:txBody>
          <a:bodyPr>
            <a:noAutofit/>
          </a:bodyPr>
          <a:lstStyle/>
          <a:p>
            <a:pPr algn="ctr"/>
            <a:r>
              <a:rPr lang="zh-CN" altLang="en-US" sz="4400" dirty="0" smtClean="0">
                <a:latin typeface="方正综艺简体" panose="03000509000000000000" pitchFamily="65" charset="-122"/>
                <a:ea typeface="方正综艺简体" panose="03000509000000000000" pitchFamily="65" charset="-122"/>
              </a:rPr>
              <a:t>目录</a:t>
            </a:r>
            <a:endParaRPr lang="zh-CN" altLang="en-US" sz="4400" dirty="0">
              <a:latin typeface="方正综艺简体" panose="03000509000000000000" pitchFamily="65" charset="-122"/>
              <a:ea typeface="方正综艺简体" panose="03000509000000000000" pitchFamily="65" charset="-122"/>
            </a:endParaRPr>
          </a:p>
        </p:txBody>
      </p:sp>
      <p:sp>
        <p:nvSpPr>
          <p:cNvPr id="3" name="内容占位符 2"/>
          <p:cNvSpPr>
            <a:spLocks noGrp="1"/>
          </p:cNvSpPr>
          <p:nvPr>
            <p:ph idx="1"/>
          </p:nvPr>
        </p:nvSpPr>
        <p:spPr>
          <a:xfrm>
            <a:off x="3249637" y="1688123"/>
            <a:ext cx="8525022" cy="4576763"/>
          </a:xfrm>
        </p:spPr>
        <p:txBody>
          <a:bodyPr>
            <a:noAutofit/>
          </a:bodyPr>
          <a:lstStyle/>
          <a:p>
            <a:pPr marL="0" indent="0">
              <a:lnSpc>
                <a:spcPct val="100000"/>
              </a:lnSpc>
              <a:spcBef>
                <a:spcPts val="1800"/>
              </a:spcBef>
              <a:spcAft>
                <a:spcPts val="1800"/>
              </a:spcAft>
              <a:buNone/>
            </a:pPr>
            <a:r>
              <a:rPr lang="zh-CN" altLang="en-US" sz="4800" b="1" dirty="0" smtClean="0">
                <a:solidFill>
                  <a:srgbClr val="002060"/>
                </a:solidFill>
                <a:latin typeface="方正黄草简体" panose="03000509000000000000" pitchFamily="65" charset="-122"/>
                <a:ea typeface="方正黄草简体" panose="03000509000000000000" pitchFamily="65" charset="-122"/>
              </a:rPr>
              <a:t>一、回归保障        大势所趋</a:t>
            </a:r>
            <a:endParaRPr lang="en-US" altLang="zh-CN" sz="4800" b="1" dirty="0" smtClean="0">
              <a:solidFill>
                <a:srgbClr val="002060"/>
              </a:solidFill>
              <a:latin typeface="方正黄草简体" panose="03000509000000000000" pitchFamily="65" charset="-122"/>
              <a:ea typeface="方正黄草简体" panose="03000509000000000000" pitchFamily="65" charset="-122"/>
            </a:endParaRPr>
          </a:p>
          <a:p>
            <a:pPr marL="0" indent="0">
              <a:lnSpc>
                <a:spcPct val="100000"/>
              </a:lnSpc>
              <a:spcBef>
                <a:spcPts val="1800"/>
              </a:spcBef>
              <a:spcAft>
                <a:spcPts val="1800"/>
              </a:spcAft>
              <a:buNone/>
            </a:pPr>
            <a:r>
              <a:rPr lang="zh-CN" altLang="en-US" sz="4800" b="1" dirty="0" smtClean="0">
                <a:solidFill>
                  <a:srgbClr val="002060"/>
                </a:solidFill>
                <a:latin typeface="方正黄草简体" panose="03000509000000000000" pitchFamily="65" charset="-122"/>
                <a:ea typeface="方正黄草简体" panose="03000509000000000000" pitchFamily="65" charset="-122"/>
              </a:rPr>
              <a:t>二、生活环“惊”  触目惊心</a:t>
            </a:r>
            <a:endParaRPr lang="en-US" altLang="zh-CN" sz="4800" b="1" dirty="0" smtClean="0">
              <a:solidFill>
                <a:srgbClr val="002060"/>
              </a:solidFill>
              <a:latin typeface="方正黄草简体" panose="03000509000000000000" pitchFamily="65" charset="-122"/>
              <a:ea typeface="方正黄草简体" panose="03000509000000000000" pitchFamily="65" charset="-122"/>
            </a:endParaRPr>
          </a:p>
          <a:p>
            <a:pPr marL="0" indent="0">
              <a:lnSpc>
                <a:spcPct val="100000"/>
              </a:lnSpc>
              <a:spcBef>
                <a:spcPts val="1800"/>
              </a:spcBef>
              <a:spcAft>
                <a:spcPts val="1800"/>
              </a:spcAft>
              <a:buNone/>
            </a:pPr>
            <a:r>
              <a:rPr lang="zh-CN" altLang="en-US" sz="4800" b="1" dirty="0" smtClean="0">
                <a:solidFill>
                  <a:srgbClr val="002060"/>
                </a:solidFill>
                <a:latin typeface="方正黄草简体" panose="03000509000000000000" pitchFamily="65" charset="-122"/>
                <a:ea typeface="方正黄草简体" panose="03000509000000000000" pitchFamily="65" charset="-122"/>
              </a:rPr>
              <a:t>三、完善保障        人人需要</a:t>
            </a:r>
            <a:endParaRPr lang="en-US" altLang="zh-CN" sz="4800" b="1" dirty="0" smtClean="0">
              <a:solidFill>
                <a:srgbClr val="002060"/>
              </a:solidFill>
              <a:latin typeface="方正黄草简体" panose="03000509000000000000" pitchFamily="65" charset="-122"/>
              <a:ea typeface="方正黄草简体" panose="03000509000000000000" pitchFamily="65" charset="-122"/>
            </a:endParaRPr>
          </a:p>
          <a:p>
            <a:pPr marL="0" indent="0">
              <a:lnSpc>
                <a:spcPct val="100000"/>
              </a:lnSpc>
              <a:spcBef>
                <a:spcPts val="1800"/>
              </a:spcBef>
              <a:spcAft>
                <a:spcPts val="1800"/>
              </a:spcAft>
              <a:buNone/>
            </a:pPr>
            <a:r>
              <a:rPr lang="zh-CN" altLang="en-US" sz="4800" b="1" dirty="0" smtClean="0">
                <a:solidFill>
                  <a:srgbClr val="002060"/>
                </a:solidFill>
                <a:latin typeface="方正黄草简体" panose="03000509000000000000" pitchFamily="65" charset="-122"/>
                <a:ea typeface="方正黄草简体" panose="03000509000000000000" pitchFamily="65" charset="-122"/>
              </a:rPr>
              <a:t>四、重疾卡单        引领市场</a:t>
            </a:r>
            <a:endParaRPr lang="zh-CN" altLang="en-US" sz="4800" b="1" dirty="0">
              <a:solidFill>
                <a:srgbClr val="002060"/>
              </a:solidFill>
              <a:latin typeface="方正黄草简体" panose="03000509000000000000" pitchFamily="65" charset="-122"/>
              <a:ea typeface="方正黄草简体" panose="03000509000000000000" pitchFamily="65" charset="-122"/>
            </a:endParaRPr>
          </a:p>
        </p:txBody>
      </p:sp>
      <p:pic>
        <p:nvPicPr>
          <p:cNvPr id="4" name="图片 3"/>
          <p:cNvPicPr>
            <a:picLocks noChangeAspect="1"/>
          </p:cNvPicPr>
          <p:nvPr/>
        </p:nvPicPr>
        <p:blipFill rotWithShape="1">
          <a:blip r:embed="rId2" cstate="print">
            <a:extLst>
              <a:ext uri="{28A0092B-C50C-407E-A947-70E740481C1C}">
                <a14:useLocalDpi xmlns="" xmlns:a14="http://schemas.microsoft.com/office/drawing/2010/main" val="0"/>
              </a:ext>
            </a:extLst>
          </a:blip>
          <a:srcRect l="32197" b="20586"/>
          <a:stretch/>
        </p:blipFill>
        <p:spPr>
          <a:xfrm>
            <a:off x="2060154" y="5338935"/>
            <a:ext cx="1189483" cy="925468"/>
          </a:xfrm>
          <a:prstGeom prst="rect">
            <a:avLst/>
          </a:prstGeom>
          <a:ln>
            <a:noFill/>
          </a:ln>
          <a:effectLst>
            <a:softEdge rad="112500"/>
          </a:effectLst>
        </p:spPr>
      </p:pic>
      <p:cxnSp>
        <p:nvCxnSpPr>
          <p:cNvPr id="5" name="直接连接符 4"/>
          <p:cNvCxnSpPr/>
          <p:nvPr/>
        </p:nvCxnSpPr>
        <p:spPr>
          <a:xfrm flipV="1">
            <a:off x="3142976" y="5992832"/>
            <a:ext cx="7759486" cy="55547"/>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 xmlns:p14="http://schemas.microsoft.com/office/powerpoint/2010/main" val="1068898433"/>
      </p:ext>
    </p:extLst>
  </p:cSld>
  <p:clrMapOvr>
    <a:masterClrMapping/>
  </p:clrMapOvr>
  <mc:AlternateContent xmlns:mc="http://schemas.openxmlformats.org/markup-compatibility/2006">
    <mc:Choice xmlns=""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3" presetClass="path" presetSubtype="0" accel="50000" decel="50000" fill="hold" nodeType="clickEffect">
                                  <p:stCondLst>
                                    <p:cond delay="0"/>
                                  </p:stCondLst>
                                  <p:childTnLst>
                                    <p:animMotion origin="layout" path="M 1.66667E-6 -3.33333E-6 L 0.7319 -0.00694 " pathEditMode="relative" rAng="0" ptsTypes="AA">
                                      <p:cBhvr>
                                        <p:cTn id="6" dur="750" fill="hold"/>
                                        <p:tgtEl>
                                          <p:spTgt spid="4"/>
                                        </p:tgtEl>
                                        <p:attrNameLst>
                                          <p:attrName>ppt_x</p:attrName>
                                          <p:attrName>ppt_y</p:attrName>
                                        </p:attrNameLst>
                                      </p:cBhvr>
                                      <p:rCtr x="36589" y="-347"/>
                                    </p:animMotion>
                                  </p:childTnLst>
                                </p:cTn>
                              </p:par>
                              <p:par>
                                <p:cTn id="7" presetID="22" presetClass="entr" presetSubtype="8"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Effect transition="in" filter="wipe(left)">
                                      <p:cBhvr>
                                        <p:cTn id="9" dur="75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txBox="1">
            <a:spLocks/>
          </p:cNvSpPr>
          <p:nvPr/>
        </p:nvSpPr>
        <p:spPr>
          <a:xfrm>
            <a:off x="819294" y="689199"/>
            <a:ext cx="10740980" cy="1209248"/>
          </a:xfrm>
          <a:prstGeom prst="rect">
            <a:avLst/>
          </a:prstGeom>
          <a:ln>
            <a:solidFill>
              <a:schemeClr val="bg1">
                <a:lumMod val="85000"/>
              </a:schemeClr>
            </a:solidFill>
          </a:ln>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en-US" sz="5400" b="1" spc="50" dirty="0" smtClean="0">
                <a:ln w="11430"/>
                <a:gradFill>
                  <a:gsLst>
                    <a:gs pos="25000">
                      <a:srgbClr val="ED7D31">
                        <a:satMod val="155000"/>
                      </a:srgbClr>
                    </a:gs>
                    <a:gs pos="100000">
                      <a:srgbClr val="ED7D31">
                        <a:shade val="45000"/>
                        <a:satMod val="165000"/>
                      </a:srgbClr>
                    </a:gs>
                  </a:gsLst>
                  <a:lin ang="5400000"/>
                </a:gradFill>
                <a:effectLst>
                  <a:outerShdw blurRad="76200" dist="50800" dir="5400000" algn="tl" rotWithShape="0">
                    <a:srgbClr val="000000">
                      <a:alpha val="65000"/>
                    </a:srgbClr>
                  </a:outerShdw>
                </a:effectLst>
                <a:latin typeface="方正大标宋简体" pitchFamily="65" charset="-122"/>
                <a:ea typeface="方正大标宋简体" pitchFamily="65" charset="-122"/>
              </a:rPr>
              <a:t>五大亮点独一无二，引领市场</a:t>
            </a:r>
          </a:p>
        </p:txBody>
      </p:sp>
      <p:sp>
        <p:nvSpPr>
          <p:cNvPr id="3" name="矩形 2"/>
          <p:cNvSpPr/>
          <p:nvPr/>
        </p:nvSpPr>
        <p:spPr>
          <a:xfrm>
            <a:off x="3080822" y="2399972"/>
            <a:ext cx="8665699" cy="584775"/>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en-US" altLang="zh-CN" sz="3200" b="1" dirty="0">
                <a:ln w="9525">
                  <a:solidFill>
                    <a:prstClr val="white"/>
                  </a:solidFill>
                  <a:prstDash val="solid"/>
                </a:ln>
                <a:solidFill>
                  <a:srgbClr val="C00000"/>
                </a:solidFill>
                <a:effectLst>
                  <a:outerShdw blurRad="12700" dist="38100" dir="2700000" algn="tl" rotWithShape="0">
                    <a:prstClr val="white">
                      <a:lumMod val="50000"/>
                    </a:prstClr>
                  </a:outerShdw>
                </a:effectLst>
                <a:latin typeface="叶根友特楷简体" panose="02010601030101010101" pitchFamily="2" charset="-122"/>
                <a:ea typeface="叶根友特楷简体" panose="02010601030101010101" pitchFamily="2" charset="-122"/>
              </a:rPr>
              <a:t>4010</a:t>
            </a:r>
            <a:r>
              <a:rPr lang="zh-CN" altLang="en-US" sz="3200" b="1" dirty="0">
                <a:ln w="9525">
                  <a:solidFill>
                    <a:prstClr val="white"/>
                  </a:solidFill>
                  <a:prstDash val="solid"/>
                </a:ln>
                <a:solidFill>
                  <a:srgbClr val="C00000"/>
                </a:solidFill>
                <a:effectLst>
                  <a:outerShdw blurRad="12700" dist="38100" dir="2700000" algn="tl" rotWithShape="0">
                    <a:prstClr val="white">
                      <a:lumMod val="50000"/>
                    </a:prstClr>
                  </a:outerShdw>
                </a:effectLst>
                <a:latin typeface="叶根友特楷简体" panose="02010601030101010101" pitchFamily="2" charset="-122"/>
                <a:ea typeface="叶根友特楷简体" panose="02010601030101010101" pitchFamily="2" charset="-122"/>
              </a:rPr>
              <a:t>保障全面</a:t>
            </a:r>
            <a:r>
              <a:rPr lang="en-US" altLang="zh-CN" sz="3200" b="1" dirty="0">
                <a:ln w="9525">
                  <a:solidFill>
                    <a:prstClr val="white"/>
                  </a:solidFill>
                  <a:prstDash val="solid"/>
                </a:ln>
                <a:solidFill>
                  <a:srgbClr val="C00000"/>
                </a:solidFill>
                <a:effectLst>
                  <a:outerShdw blurRad="12700" dist="38100" dir="2700000" algn="tl" rotWithShape="0">
                    <a:prstClr val="white">
                      <a:lumMod val="50000"/>
                    </a:prstClr>
                  </a:outerShdw>
                </a:effectLst>
                <a:latin typeface="叶根友特楷简体" panose="02010601030101010101" pitchFamily="2" charset="-122"/>
                <a:ea typeface="叶根友特楷简体" panose="02010601030101010101" pitchFamily="2" charset="-122"/>
              </a:rPr>
              <a:t>——40</a:t>
            </a:r>
            <a:r>
              <a:rPr lang="zh-CN" altLang="en-US" sz="3200" b="1" dirty="0">
                <a:ln w="9525">
                  <a:solidFill>
                    <a:prstClr val="white"/>
                  </a:solidFill>
                  <a:prstDash val="solid"/>
                </a:ln>
                <a:solidFill>
                  <a:srgbClr val="C00000"/>
                </a:solidFill>
                <a:effectLst>
                  <a:outerShdw blurRad="12700" dist="38100" dir="2700000" algn="tl" rotWithShape="0">
                    <a:prstClr val="white">
                      <a:lumMod val="50000"/>
                    </a:prstClr>
                  </a:outerShdw>
                </a:effectLst>
                <a:latin typeface="叶根友特楷简体" panose="02010601030101010101" pitchFamily="2" charset="-122"/>
                <a:ea typeface="叶根友特楷简体" panose="02010601030101010101" pitchFamily="2" charset="-122"/>
              </a:rPr>
              <a:t>种重疾，</a:t>
            </a:r>
            <a:r>
              <a:rPr lang="en-US" altLang="zh-CN" sz="3200" b="1" dirty="0">
                <a:ln w="9525">
                  <a:solidFill>
                    <a:prstClr val="white"/>
                  </a:solidFill>
                  <a:prstDash val="solid"/>
                </a:ln>
                <a:solidFill>
                  <a:srgbClr val="C00000"/>
                </a:solidFill>
                <a:effectLst>
                  <a:outerShdw blurRad="12700" dist="38100" dir="2700000" algn="tl" rotWithShape="0">
                    <a:prstClr val="white">
                      <a:lumMod val="50000"/>
                    </a:prstClr>
                  </a:outerShdw>
                </a:effectLst>
                <a:latin typeface="叶根友特楷简体" panose="02010601030101010101" pitchFamily="2" charset="-122"/>
                <a:ea typeface="叶根友特楷简体" panose="02010601030101010101" pitchFamily="2" charset="-122"/>
              </a:rPr>
              <a:t>10</a:t>
            </a:r>
            <a:r>
              <a:rPr lang="zh-CN" altLang="en-US" sz="3200" b="1" dirty="0">
                <a:ln w="9525">
                  <a:solidFill>
                    <a:prstClr val="white"/>
                  </a:solidFill>
                  <a:prstDash val="solid"/>
                </a:ln>
                <a:solidFill>
                  <a:srgbClr val="C00000"/>
                </a:solidFill>
                <a:effectLst>
                  <a:outerShdw blurRad="12700" dist="38100" dir="2700000" algn="tl" rotWithShape="0">
                    <a:prstClr val="white">
                      <a:lumMod val="50000"/>
                    </a:prstClr>
                  </a:outerShdw>
                </a:effectLst>
                <a:latin typeface="叶根友特楷简体" panose="02010601030101010101" pitchFamily="2" charset="-122"/>
                <a:ea typeface="叶根友特楷简体" panose="02010601030101010101" pitchFamily="2" charset="-122"/>
              </a:rPr>
              <a:t>种特疾，行业领先</a:t>
            </a:r>
            <a:endParaRPr lang="en-US" altLang="zh-CN" sz="3200" b="1" dirty="0">
              <a:ln w="9525">
                <a:solidFill>
                  <a:prstClr val="white"/>
                </a:solidFill>
                <a:prstDash val="solid"/>
              </a:ln>
              <a:solidFill>
                <a:srgbClr val="C00000"/>
              </a:solidFill>
              <a:effectLst>
                <a:outerShdw blurRad="12700" dist="38100" dir="2700000" algn="tl" rotWithShape="0">
                  <a:prstClr val="white">
                    <a:lumMod val="50000"/>
                  </a:prstClr>
                </a:outerShdw>
              </a:effectLst>
              <a:latin typeface="叶根友特楷简体" panose="02010601030101010101" pitchFamily="2" charset="-122"/>
              <a:ea typeface="叶根友特楷简体" panose="02010601030101010101" pitchFamily="2" charset="-122"/>
            </a:endParaRPr>
          </a:p>
        </p:txBody>
      </p:sp>
      <p:sp>
        <p:nvSpPr>
          <p:cNvPr id="4" name="矩形 3"/>
          <p:cNvSpPr/>
          <p:nvPr/>
        </p:nvSpPr>
        <p:spPr>
          <a:xfrm>
            <a:off x="3080822" y="3150443"/>
            <a:ext cx="8665698" cy="584775"/>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en-US" altLang="zh-CN" sz="3200" b="1" dirty="0">
                <a:ln w="9525">
                  <a:solidFill>
                    <a:prstClr val="white"/>
                  </a:solidFill>
                  <a:prstDash val="solid"/>
                </a:ln>
                <a:solidFill>
                  <a:srgbClr val="C00000"/>
                </a:solidFill>
                <a:effectLst>
                  <a:outerShdw blurRad="12700" dist="38100" dir="2700000" algn="tl" rotWithShape="0">
                    <a:prstClr val="white">
                      <a:lumMod val="50000"/>
                    </a:prstClr>
                  </a:outerShdw>
                </a:effectLst>
                <a:latin typeface="叶根友特楷简体" panose="02010601030101010101" pitchFamily="2" charset="-122"/>
                <a:ea typeface="叶根友特楷简体" panose="02010601030101010101" pitchFamily="2" charset="-122"/>
              </a:rPr>
              <a:t>30150</a:t>
            </a:r>
            <a:r>
              <a:rPr lang="zh-CN" altLang="en-US" sz="3200" b="1" dirty="0">
                <a:ln w="9525">
                  <a:solidFill>
                    <a:prstClr val="white"/>
                  </a:solidFill>
                  <a:prstDash val="solid"/>
                </a:ln>
                <a:solidFill>
                  <a:srgbClr val="C00000"/>
                </a:solidFill>
                <a:effectLst>
                  <a:outerShdw blurRad="12700" dist="38100" dir="2700000" algn="tl" rotWithShape="0">
                    <a:prstClr val="white">
                      <a:lumMod val="50000"/>
                    </a:prstClr>
                  </a:outerShdw>
                </a:effectLst>
                <a:latin typeface="叶根友特楷简体" panose="02010601030101010101" pitchFamily="2" charset="-122"/>
                <a:ea typeface="叶根友特楷简体" panose="02010601030101010101" pitchFamily="2" charset="-122"/>
              </a:rPr>
              <a:t>保障更高</a:t>
            </a:r>
            <a:r>
              <a:rPr lang="en-US" altLang="zh-CN" sz="3200" b="1" dirty="0">
                <a:ln w="9525">
                  <a:solidFill>
                    <a:prstClr val="white"/>
                  </a:solidFill>
                  <a:prstDash val="solid"/>
                </a:ln>
                <a:solidFill>
                  <a:srgbClr val="C00000"/>
                </a:solidFill>
                <a:effectLst>
                  <a:outerShdw blurRad="12700" dist="38100" dir="2700000" algn="tl" rotWithShape="0">
                    <a:prstClr val="white">
                      <a:lumMod val="50000"/>
                    </a:prstClr>
                  </a:outerShdw>
                </a:effectLst>
                <a:latin typeface="叶根友特楷简体" panose="02010601030101010101" pitchFamily="2" charset="-122"/>
                <a:ea typeface="叶根友特楷简体" panose="02010601030101010101" pitchFamily="2" charset="-122"/>
              </a:rPr>
              <a:t>——30%</a:t>
            </a:r>
            <a:r>
              <a:rPr lang="zh-CN" altLang="en-US" sz="3200" b="1" dirty="0">
                <a:ln w="9525">
                  <a:solidFill>
                    <a:prstClr val="white"/>
                  </a:solidFill>
                  <a:prstDash val="solid"/>
                </a:ln>
                <a:solidFill>
                  <a:srgbClr val="C00000"/>
                </a:solidFill>
                <a:effectLst>
                  <a:outerShdw blurRad="12700" dist="38100" dir="2700000" algn="tl" rotWithShape="0">
                    <a:prstClr val="white">
                      <a:lumMod val="50000"/>
                    </a:prstClr>
                  </a:outerShdw>
                </a:effectLst>
                <a:latin typeface="叶根友特楷简体" panose="02010601030101010101" pitchFamily="2" charset="-122"/>
                <a:ea typeface="叶根友特楷简体" panose="02010601030101010101" pitchFamily="2" charset="-122"/>
              </a:rPr>
              <a:t>特疾给付，</a:t>
            </a:r>
            <a:r>
              <a:rPr lang="en-US" altLang="zh-CN" sz="3200" b="1" dirty="0">
                <a:ln w="9525">
                  <a:solidFill>
                    <a:prstClr val="white"/>
                  </a:solidFill>
                  <a:prstDash val="solid"/>
                </a:ln>
                <a:solidFill>
                  <a:srgbClr val="C00000"/>
                </a:solidFill>
                <a:effectLst>
                  <a:outerShdw blurRad="12700" dist="38100" dir="2700000" algn="tl" rotWithShape="0">
                    <a:prstClr val="white">
                      <a:lumMod val="50000"/>
                    </a:prstClr>
                  </a:outerShdw>
                </a:effectLst>
                <a:latin typeface="叶根友特楷简体" panose="02010601030101010101" pitchFamily="2" charset="-122"/>
                <a:ea typeface="叶根友特楷简体" panose="02010601030101010101" pitchFamily="2" charset="-122"/>
              </a:rPr>
              <a:t>150%</a:t>
            </a:r>
            <a:r>
              <a:rPr lang="zh-CN" altLang="en-US" sz="3200" b="1" dirty="0">
                <a:ln w="9525">
                  <a:solidFill>
                    <a:prstClr val="white"/>
                  </a:solidFill>
                  <a:prstDash val="solid"/>
                </a:ln>
                <a:solidFill>
                  <a:srgbClr val="C00000"/>
                </a:solidFill>
                <a:effectLst>
                  <a:outerShdw blurRad="12700" dist="38100" dir="2700000" algn="tl" rotWithShape="0">
                    <a:prstClr val="white">
                      <a:lumMod val="50000"/>
                    </a:prstClr>
                  </a:outerShdw>
                </a:effectLst>
                <a:latin typeface="叶根友特楷简体" panose="02010601030101010101" pitchFamily="2" charset="-122"/>
                <a:ea typeface="叶根友特楷简体" panose="02010601030101010101" pitchFamily="2" charset="-122"/>
              </a:rPr>
              <a:t>重疾保障</a:t>
            </a:r>
            <a:endParaRPr lang="en-US" altLang="zh-CN" sz="3200" b="1" dirty="0">
              <a:ln w="9525">
                <a:solidFill>
                  <a:prstClr val="white"/>
                </a:solidFill>
                <a:prstDash val="solid"/>
              </a:ln>
              <a:solidFill>
                <a:srgbClr val="C00000"/>
              </a:solidFill>
              <a:effectLst>
                <a:outerShdw blurRad="12700" dist="38100" dir="2700000" algn="tl" rotWithShape="0">
                  <a:prstClr val="white">
                    <a:lumMod val="50000"/>
                  </a:prstClr>
                </a:outerShdw>
              </a:effectLst>
              <a:latin typeface="叶根友特楷简体" panose="02010601030101010101" pitchFamily="2" charset="-122"/>
              <a:ea typeface="叶根友特楷简体" panose="02010601030101010101" pitchFamily="2" charset="-122"/>
            </a:endParaRPr>
          </a:p>
        </p:txBody>
      </p:sp>
      <p:sp>
        <p:nvSpPr>
          <p:cNvPr id="5" name="矩形 4"/>
          <p:cNvSpPr/>
          <p:nvPr/>
        </p:nvSpPr>
        <p:spPr>
          <a:xfrm>
            <a:off x="3080820" y="3936491"/>
            <a:ext cx="8665700" cy="584775"/>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zh-CN" altLang="en-US" sz="3200" b="1" dirty="0">
                <a:ln w="9525">
                  <a:solidFill>
                    <a:prstClr val="white"/>
                  </a:solidFill>
                  <a:prstDash val="solid"/>
                </a:ln>
                <a:solidFill>
                  <a:srgbClr val="C00000"/>
                </a:solidFill>
                <a:effectLst>
                  <a:outerShdw blurRad="12700" dist="38100" dir="2700000" algn="tl" rotWithShape="0">
                    <a:prstClr val="white">
                      <a:lumMod val="50000"/>
                    </a:prstClr>
                  </a:outerShdw>
                </a:effectLst>
                <a:latin typeface="叶根友特楷简体" panose="02010601030101010101" pitchFamily="2" charset="-122"/>
                <a:ea typeface="叶根友特楷简体" panose="02010601030101010101" pitchFamily="2" charset="-122"/>
              </a:rPr>
              <a:t>低投入，高保障</a:t>
            </a:r>
            <a:r>
              <a:rPr lang="en-US" altLang="zh-CN" sz="3200" b="1" dirty="0">
                <a:ln w="9525">
                  <a:solidFill>
                    <a:prstClr val="white"/>
                  </a:solidFill>
                  <a:prstDash val="solid"/>
                </a:ln>
                <a:solidFill>
                  <a:srgbClr val="C00000"/>
                </a:solidFill>
                <a:effectLst>
                  <a:outerShdw blurRad="12700" dist="38100" dir="2700000" algn="tl" rotWithShape="0">
                    <a:prstClr val="white">
                      <a:lumMod val="50000"/>
                    </a:prstClr>
                  </a:outerShdw>
                </a:effectLst>
                <a:latin typeface="叶根友特楷简体" panose="02010601030101010101" pitchFamily="2" charset="-122"/>
                <a:ea typeface="叶根友特楷简体" panose="02010601030101010101" pitchFamily="2" charset="-122"/>
              </a:rPr>
              <a:t>——</a:t>
            </a:r>
            <a:r>
              <a:rPr lang="zh-CN" altLang="en-US" sz="3200" b="1" dirty="0">
                <a:ln w="9525">
                  <a:solidFill>
                    <a:prstClr val="white"/>
                  </a:solidFill>
                  <a:prstDash val="solid"/>
                </a:ln>
                <a:solidFill>
                  <a:srgbClr val="C00000"/>
                </a:solidFill>
                <a:effectLst>
                  <a:outerShdw blurRad="12700" dist="38100" dir="2700000" algn="tl" rotWithShape="0">
                    <a:prstClr val="white">
                      <a:lumMod val="50000"/>
                    </a:prstClr>
                  </a:outerShdw>
                </a:effectLst>
                <a:latin typeface="叶根友特楷简体" panose="02010601030101010101" pitchFamily="2" charset="-122"/>
                <a:ea typeface="叶根友特楷简体" panose="02010601030101010101" pitchFamily="2" charset="-122"/>
              </a:rPr>
              <a:t>高性价比的消费型产品</a:t>
            </a:r>
            <a:endParaRPr lang="en-US" altLang="zh-CN" sz="3200" b="1" dirty="0">
              <a:ln w="9525">
                <a:solidFill>
                  <a:prstClr val="white"/>
                </a:solidFill>
                <a:prstDash val="solid"/>
              </a:ln>
              <a:solidFill>
                <a:srgbClr val="C00000"/>
              </a:solidFill>
              <a:effectLst>
                <a:outerShdw blurRad="12700" dist="38100" dir="2700000" algn="tl" rotWithShape="0">
                  <a:prstClr val="white">
                    <a:lumMod val="50000"/>
                  </a:prstClr>
                </a:outerShdw>
              </a:effectLst>
              <a:latin typeface="叶根友特楷简体" panose="02010601030101010101" pitchFamily="2" charset="-122"/>
              <a:ea typeface="叶根友特楷简体" panose="02010601030101010101" pitchFamily="2" charset="-122"/>
            </a:endParaRPr>
          </a:p>
        </p:txBody>
      </p:sp>
      <p:sp>
        <p:nvSpPr>
          <p:cNvPr id="6" name="矩形 5"/>
          <p:cNvSpPr/>
          <p:nvPr/>
        </p:nvSpPr>
        <p:spPr>
          <a:xfrm>
            <a:off x="3080821" y="4722537"/>
            <a:ext cx="8665699" cy="584775"/>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zh-CN" altLang="en-US" sz="3200" b="1" dirty="0">
                <a:ln w="9525">
                  <a:solidFill>
                    <a:prstClr val="white"/>
                  </a:solidFill>
                  <a:prstDash val="solid"/>
                </a:ln>
                <a:solidFill>
                  <a:srgbClr val="C00000"/>
                </a:solidFill>
                <a:effectLst>
                  <a:outerShdw blurRad="12700" dist="38100" dir="2700000" algn="tl" rotWithShape="0">
                    <a:prstClr val="white">
                      <a:lumMod val="50000"/>
                    </a:prstClr>
                  </a:outerShdw>
                </a:effectLst>
                <a:latin typeface="叶根友特楷简体" panose="02010601030101010101" pitchFamily="2" charset="-122"/>
                <a:ea typeface="叶根友特楷简体" panose="02010601030101010101" pitchFamily="2" charset="-122"/>
              </a:rPr>
              <a:t>关注一年内保障</a:t>
            </a:r>
            <a:r>
              <a:rPr lang="en-US" altLang="zh-CN" sz="3200" b="1" dirty="0">
                <a:ln w="9525">
                  <a:solidFill>
                    <a:prstClr val="white"/>
                  </a:solidFill>
                  <a:prstDash val="solid"/>
                </a:ln>
                <a:solidFill>
                  <a:srgbClr val="C00000"/>
                </a:solidFill>
                <a:effectLst>
                  <a:outerShdw blurRad="12700" dist="38100" dir="2700000" algn="tl" rotWithShape="0">
                    <a:prstClr val="white">
                      <a:lumMod val="50000"/>
                    </a:prstClr>
                  </a:outerShdw>
                </a:effectLst>
                <a:latin typeface="叶根友特楷简体" panose="02010601030101010101" pitchFamily="2" charset="-122"/>
                <a:ea typeface="叶根友特楷简体" panose="02010601030101010101" pitchFamily="2" charset="-122"/>
              </a:rPr>
              <a:t>——</a:t>
            </a:r>
            <a:r>
              <a:rPr lang="zh-CN" altLang="en-US" sz="3200" b="1" dirty="0">
                <a:ln w="9525">
                  <a:solidFill>
                    <a:prstClr val="white"/>
                  </a:solidFill>
                  <a:prstDash val="solid"/>
                </a:ln>
                <a:solidFill>
                  <a:srgbClr val="C00000"/>
                </a:solidFill>
                <a:effectLst>
                  <a:outerShdw blurRad="12700" dist="38100" dir="2700000" algn="tl" rotWithShape="0">
                    <a:prstClr val="white">
                      <a:lumMod val="50000"/>
                    </a:prstClr>
                  </a:outerShdw>
                </a:effectLst>
                <a:latin typeface="叶根友特楷简体" panose="02010601030101010101" pitchFamily="2" charset="-122"/>
                <a:ea typeface="叶根友特楷简体" panose="02010601030101010101" pitchFamily="2" charset="-122"/>
              </a:rPr>
              <a:t>更能体现人性关怀</a:t>
            </a:r>
            <a:endParaRPr lang="en-US" altLang="zh-CN" sz="3200" b="1" dirty="0">
              <a:ln w="9525">
                <a:solidFill>
                  <a:prstClr val="white"/>
                </a:solidFill>
                <a:prstDash val="solid"/>
              </a:ln>
              <a:solidFill>
                <a:srgbClr val="C00000"/>
              </a:solidFill>
              <a:effectLst>
                <a:outerShdw blurRad="12700" dist="38100" dir="2700000" algn="tl" rotWithShape="0">
                  <a:prstClr val="white">
                    <a:lumMod val="50000"/>
                  </a:prstClr>
                </a:outerShdw>
              </a:effectLst>
              <a:latin typeface="叶根友特楷简体" panose="02010601030101010101" pitchFamily="2" charset="-122"/>
              <a:ea typeface="叶根友特楷简体" panose="02010601030101010101" pitchFamily="2" charset="-122"/>
            </a:endParaRPr>
          </a:p>
        </p:txBody>
      </p:sp>
      <p:sp>
        <p:nvSpPr>
          <p:cNvPr id="7" name="矩形 6"/>
          <p:cNvSpPr/>
          <p:nvPr/>
        </p:nvSpPr>
        <p:spPr>
          <a:xfrm>
            <a:off x="3080821" y="5513061"/>
            <a:ext cx="8665699" cy="584775"/>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zh-CN" altLang="en-US" sz="3200" b="1" dirty="0">
                <a:ln w="9525">
                  <a:solidFill>
                    <a:prstClr val="white"/>
                  </a:solidFill>
                  <a:prstDash val="solid"/>
                </a:ln>
                <a:solidFill>
                  <a:srgbClr val="C00000"/>
                </a:solidFill>
                <a:effectLst>
                  <a:outerShdw blurRad="12700" dist="38100" dir="2700000" algn="tl" rotWithShape="0">
                    <a:prstClr val="white">
                      <a:lumMod val="50000"/>
                    </a:prstClr>
                  </a:outerShdw>
                </a:effectLst>
                <a:latin typeface="叶根友特楷简体" panose="02010601030101010101" pitchFamily="2" charset="-122"/>
                <a:ea typeface="叶根友特楷简体" panose="02010601030101010101" pitchFamily="2" charset="-122"/>
              </a:rPr>
              <a:t>投保简易操作方便</a:t>
            </a:r>
            <a:r>
              <a:rPr lang="en-US" altLang="zh-CN" sz="3200" b="1" dirty="0">
                <a:ln w="9525">
                  <a:solidFill>
                    <a:prstClr val="white"/>
                  </a:solidFill>
                  <a:prstDash val="solid"/>
                </a:ln>
                <a:solidFill>
                  <a:srgbClr val="C00000"/>
                </a:solidFill>
                <a:effectLst>
                  <a:outerShdw blurRad="12700" dist="38100" dir="2700000" algn="tl" rotWithShape="0">
                    <a:prstClr val="white">
                      <a:lumMod val="50000"/>
                    </a:prstClr>
                  </a:outerShdw>
                </a:effectLst>
                <a:latin typeface="叶根友特楷简体" panose="02010601030101010101" pitchFamily="2" charset="-122"/>
                <a:ea typeface="叶根友特楷简体" panose="02010601030101010101" pitchFamily="2" charset="-122"/>
              </a:rPr>
              <a:t>——</a:t>
            </a:r>
            <a:r>
              <a:rPr lang="zh-CN" altLang="en-US" sz="3200" b="1" dirty="0">
                <a:ln w="9525">
                  <a:solidFill>
                    <a:prstClr val="white"/>
                  </a:solidFill>
                  <a:prstDash val="solid"/>
                </a:ln>
                <a:solidFill>
                  <a:srgbClr val="C00000"/>
                </a:solidFill>
                <a:effectLst>
                  <a:outerShdw blurRad="12700" dist="38100" dir="2700000" algn="tl" rotWithShape="0">
                    <a:prstClr val="white">
                      <a:lumMod val="50000"/>
                    </a:prstClr>
                  </a:outerShdw>
                </a:effectLst>
                <a:latin typeface="叶根友特楷简体" panose="02010601030101010101" pitchFamily="2" charset="-122"/>
                <a:ea typeface="叶根友特楷简体" panose="02010601030101010101" pitchFamily="2" charset="-122"/>
              </a:rPr>
              <a:t>卡式销售，</a:t>
            </a:r>
            <a:r>
              <a:rPr lang="zh-CN" altLang="en-US" sz="3200" b="1" dirty="0" smtClean="0">
                <a:ln w="9525">
                  <a:solidFill>
                    <a:prstClr val="white"/>
                  </a:solidFill>
                  <a:prstDash val="solid"/>
                </a:ln>
                <a:solidFill>
                  <a:srgbClr val="C00000"/>
                </a:solidFill>
                <a:effectLst>
                  <a:outerShdw blurRad="12700" dist="38100" dir="2700000" algn="tl" rotWithShape="0">
                    <a:prstClr val="white">
                      <a:lumMod val="50000"/>
                    </a:prstClr>
                  </a:outerShdw>
                </a:effectLst>
                <a:latin typeface="叶根友特楷简体" panose="02010601030101010101" pitchFamily="2" charset="-122"/>
                <a:ea typeface="叶根友特楷简体" panose="02010601030101010101" pitchFamily="2" charset="-122"/>
              </a:rPr>
              <a:t>免体检</a:t>
            </a:r>
            <a:endParaRPr lang="en-US" altLang="zh-CN" sz="3200" b="1" dirty="0">
              <a:ln w="9525">
                <a:solidFill>
                  <a:prstClr val="white"/>
                </a:solidFill>
                <a:prstDash val="solid"/>
              </a:ln>
              <a:solidFill>
                <a:srgbClr val="C00000"/>
              </a:solidFill>
              <a:effectLst>
                <a:outerShdw blurRad="12700" dist="38100" dir="2700000" algn="tl" rotWithShape="0">
                  <a:prstClr val="white">
                    <a:lumMod val="50000"/>
                  </a:prstClr>
                </a:outerShdw>
              </a:effectLst>
              <a:latin typeface="叶根友特楷简体" panose="02010601030101010101" pitchFamily="2" charset="-122"/>
              <a:ea typeface="叶根友特楷简体" panose="02010601030101010101" pitchFamily="2" charset="-122"/>
            </a:endParaRPr>
          </a:p>
        </p:txBody>
      </p:sp>
      <p:pic>
        <p:nvPicPr>
          <p:cNvPr id="8" name="图片 7"/>
          <p:cNvPicPr>
            <a:picLocks noChangeAspect="1"/>
          </p:cNvPicPr>
          <p:nvPr/>
        </p:nvPicPr>
        <p:blipFill rotWithShape="1">
          <a:blip r:embed="rId2" cstate="print">
            <a:extLst>
              <a:ext uri="{28A0092B-C50C-407E-A947-70E740481C1C}">
                <a14:useLocalDpi xmlns="" xmlns:a14="http://schemas.microsoft.com/office/drawing/2010/main" val="0"/>
              </a:ext>
            </a:extLst>
          </a:blip>
          <a:srcRect t="3448" r="5224" b="8506"/>
          <a:stretch/>
        </p:blipFill>
        <p:spPr>
          <a:xfrm>
            <a:off x="460503" y="2500768"/>
            <a:ext cx="2374872" cy="3456219"/>
          </a:xfrm>
          <a:prstGeom prst="rect">
            <a:avLst/>
          </a:prstGeom>
        </p:spPr>
      </p:pic>
      <p:sp>
        <p:nvSpPr>
          <p:cNvPr id="9" name="TextBox 8"/>
          <p:cNvSpPr txBox="1"/>
          <p:nvPr/>
        </p:nvSpPr>
        <p:spPr>
          <a:xfrm>
            <a:off x="5711687" y="6400800"/>
            <a:ext cx="4505739" cy="369332"/>
          </a:xfrm>
          <a:prstGeom prst="rect">
            <a:avLst/>
          </a:prstGeom>
          <a:noFill/>
        </p:spPr>
        <p:txBody>
          <a:bodyPr wrap="square" rtlCol="0">
            <a:spAutoFit/>
          </a:bodyPr>
          <a:lstStyle/>
          <a:p>
            <a:r>
              <a:rPr lang="zh-CN" altLang="en-US" dirty="0" smtClean="0"/>
              <a:t>特定地区除外，</a:t>
            </a:r>
            <a:r>
              <a:rPr lang="en-US" altLang="zh-CN" dirty="0" smtClean="0"/>
              <a:t>10</a:t>
            </a:r>
            <a:r>
              <a:rPr lang="zh-CN" altLang="en-US" dirty="0" smtClean="0"/>
              <a:t>万保额免体检。</a:t>
            </a:r>
            <a:endParaRPr lang="zh-CN" altLang="en-US" dirty="0"/>
          </a:p>
        </p:txBody>
      </p:sp>
    </p:spTree>
    <p:extLst>
      <p:ext uri="{BB962C8B-B14F-4D97-AF65-F5344CB8AC3E}">
        <p14:creationId xmlns="" xmlns:p14="http://schemas.microsoft.com/office/powerpoint/2010/main" val="3714602080"/>
      </p:ext>
    </p:extLst>
  </p:cSld>
  <p:clrMapOvr>
    <a:masterClrMapping/>
  </p:clrMapOvr>
  <mc:AlternateContent xmlns:mc="http://schemas.openxmlformats.org/markup-compatibility/2006">
    <mc:Choice xmlns=""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7" presetClass="entr" presetSubtype="0"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7"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1000" fill="hold"/>
                                        <p:tgtEl>
                                          <p:spTgt spid="5"/>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7" presetClass="entr" presetSubtype="0" fill="hold" grpId="0" nodeType="after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
                                          </p:val>
                                        </p:tav>
                                        <p:tav tm="100000">
                                          <p:val>
                                            <p:strVal val="#ppt_x"/>
                                          </p:val>
                                        </p:tav>
                                      </p:tavLst>
                                    </p:anim>
                                    <p:anim calcmode="lin" valueType="num">
                                      <p:cBhvr>
                                        <p:cTn id="27" dur="1000" fill="hold"/>
                                        <p:tgtEl>
                                          <p:spTgt spid="6"/>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7" presetClass="entr" presetSubtype="0" fill="hold" grpId="0"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1000"/>
                                        <p:tgtEl>
                                          <p:spTgt spid="7"/>
                                        </p:tgtEl>
                                      </p:cBhvr>
                                    </p:animEffect>
                                    <p:anim calcmode="lin" valueType="num">
                                      <p:cBhvr>
                                        <p:cTn id="32" dur="1000" fill="hold"/>
                                        <p:tgtEl>
                                          <p:spTgt spid="7"/>
                                        </p:tgtEl>
                                        <p:attrNameLst>
                                          <p:attrName>ppt_x</p:attrName>
                                        </p:attrNameLst>
                                      </p:cBhvr>
                                      <p:tavLst>
                                        <p:tav tm="0">
                                          <p:val>
                                            <p:strVal val="#ppt_x"/>
                                          </p:val>
                                        </p:tav>
                                        <p:tav tm="100000">
                                          <p:val>
                                            <p:strVal val="#ppt_x"/>
                                          </p:val>
                                        </p:tav>
                                      </p:tavLst>
                                    </p:anim>
                                    <p:anim calcmode="lin" valueType="num">
                                      <p:cBhvr>
                                        <p:cTn id="3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图片 9"/>
          <p:cNvPicPr>
            <a:picLocks noChangeAspect="1"/>
          </p:cNvPicPr>
          <p:nvPr/>
        </p:nvPicPr>
        <p:blipFill>
          <a:blip r:embed="rId2" cstate="print">
            <a:extLst>
              <a:ext uri="{28A0092B-C50C-407E-A947-70E740481C1C}">
                <a14:useLocalDpi xmlns="" xmlns:a14="http://schemas.microsoft.com/office/drawing/2010/main" val="0"/>
              </a:ext>
            </a:extLst>
          </a:blip>
          <a:stretch>
            <a:fillRect/>
          </a:stretch>
        </p:blipFill>
        <p:spPr>
          <a:xfrm>
            <a:off x="6700345" y="3032892"/>
            <a:ext cx="5238750" cy="3257550"/>
          </a:xfrm>
          <a:prstGeom prst="rect">
            <a:avLst/>
          </a:prstGeom>
        </p:spPr>
      </p:pic>
      <p:sp>
        <p:nvSpPr>
          <p:cNvPr id="2" name="矩形 1"/>
          <p:cNvSpPr/>
          <p:nvPr/>
        </p:nvSpPr>
        <p:spPr>
          <a:xfrm>
            <a:off x="641483" y="659263"/>
            <a:ext cx="4031873" cy="1015663"/>
          </a:xfrm>
          <a:prstGeom prst="rect">
            <a:avLst/>
          </a:prstGeom>
          <a:noFill/>
        </p:spPr>
        <p:txBody>
          <a:bodyPr wrap="none" lIns="91440" tIns="45720" rIns="91440" bIns="45720">
            <a:spAutoFit/>
          </a:bodyPr>
          <a:lstStyle/>
          <a:p>
            <a:pPr algn="ctr"/>
            <a:r>
              <a:rPr lang="zh-CN" altLang="en-US" sz="6000" dirty="0">
                <a:ln w="0"/>
                <a:solidFill>
                  <a:srgbClr val="FF0000"/>
                </a:solidFill>
                <a:effectLst>
                  <a:reflection blurRad="6350" stA="53000" endA="300" endPos="35500" dir="5400000" sy="-90000" algn="bl" rotWithShape="0"/>
                </a:effectLst>
                <a:latin typeface="方正综艺简体" panose="03000509000000000000" pitchFamily="65" charset="-122"/>
                <a:ea typeface="方正综艺简体" panose="03000509000000000000" pitchFamily="65" charset="-122"/>
              </a:rPr>
              <a:t>产品亮点一</a:t>
            </a:r>
          </a:p>
        </p:txBody>
      </p:sp>
      <p:sp>
        <p:nvSpPr>
          <p:cNvPr id="4" name="矩形 3"/>
          <p:cNvSpPr/>
          <p:nvPr/>
        </p:nvSpPr>
        <p:spPr>
          <a:xfrm>
            <a:off x="630621" y="2085652"/>
            <a:ext cx="10830910" cy="707886"/>
          </a:xfrm>
          <a:prstGeom prst="rect">
            <a:avLst/>
          </a:prstGeom>
        </p:spPr>
        <p:style>
          <a:lnRef idx="1">
            <a:schemeClr val="accent4"/>
          </a:lnRef>
          <a:fillRef idx="3">
            <a:schemeClr val="accent4"/>
          </a:fillRef>
          <a:effectRef idx="2">
            <a:schemeClr val="accent4"/>
          </a:effectRef>
          <a:fontRef idx="minor">
            <a:schemeClr val="lt1"/>
          </a:fontRef>
        </p:style>
        <p:txBody>
          <a:bodyPr wrap="square">
            <a:spAutoFit/>
          </a:bodyPr>
          <a:lstStyle/>
          <a:p>
            <a:r>
              <a:rPr lang="en-US" altLang="zh-CN" sz="4000" b="1" dirty="0" smtClean="0">
                <a:ln w="9525">
                  <a:solidFill>
                    <a:prstClr val="white"/>
                  </a:solidFill>
                  <a:prstDash val="solid"/>
                </a:ln>
                <a:solidFill>
                  <a:srgbClr val="C00000"/>
                </a:solidFill>
                <a:effectLst>
                  <a:outerShdw blurRad="12700" dist="38100" dir="2700000" algn="tl" rotWithShape="0">
                    <a:prstClr val="white">
                      <a:lumMod val="50000"/>
                    </a:prstClr>
                  </a:outerShdw>
                </a:effectLst>
                <a:latin typeface="叶根友特楷简体" panose="02010601030101010101" pitchFamily="2" charset="-122"/>
                <a:ea typeface="叶根友特楷简体" panose="02010601030101010101" pitchFamily="2" charset="-122"/>
              </a:rPr>
              <a:t>40+10</a:t>
            </a:r>
            <a:r>
              <a:rPr lang="zh-CN" altLang="en-US" sz="4000" b="1" dirty="0">
                <a:ln w="9525">
                  <a:solidFill>
                    <a:prstClr val="white"/>
                  </a:solidFill>
                  <a:prstDash val="solid"/>
                </a:ln>
                <a:solidFill>
                  <a:srgbClr val="C00000"/>
                </a:solidFill>
                <a:effectLst>
                  <a:outerShdw blurRad="12700" dist="38100" dir="2700000" algn="tl" rotWithShape="0">
                    <a:prstClr val="white">
                      <a:lumMod val="50000"/>
                    </a:prstClr>
                  </a:outerShdw>
                </a:effectLst>
                <a:latin typeface="叶根友特楷简体" panose="02010601030101010101" pitchFamily="2" charset="-122"/>
                <a:ea typeface="叶根友特楷简体" panose="02010601030101010101" pitchFamily="2" charset="-122"/>
              </a:rPr>
              <a:t>保障全面</a:t>
            </a:r>
            <a:r>
              <a:rPr lang="en-US" altLang="zh-CN" sz="4000" b="1" dirty="0">
                <a:ln w="9525">
                  <a:solidFill>
                    <a:prstClr val="white"/>
                  </a:solidFill>
                  <a:prstDash val="solid"/>
                </a:ln>
                <a:solidFill>
                  <a:srgbClr val="C00000"/>
                </a:solidFill>
                <a:effectLst>
                  <a:outerShdw blurRad="12700" dist="38100" dir="2700000" algn="tl" rotWithShape="0">
                    <a:prstClr val="white">
                      <a:lumMod val="50000"/>
                    </a:prstClr>
                  </a:outerShdw>
                </a:effectLst>
                <a:latin typeface="叶根友特楷简体" panose="02010601030101010101" pitchFamily="2" charset="-122"/>
                <a:ea typeface="叶根友特楷简体" panose="02010601030101010101" pitchFamily="2" charset="-122"/>
              </a:rPr>
              <a:t>——40</a:t>
            </a:r>
            <a:r>
              <a:rPr lang="zh-CN" altLang="en-US" sz="4000" b="1" dirty="0">
                <a:ln w="9525">
                  <a:solidFill>
                    <a:prstClr val="white"/>
                  </a:solidFill>
                  <a:prstDash val="solid"/>
                </a:ln>
                <a:solidFill>
                  <a:srgbClr val="C00000"/>
                </a:solidFill>
                <a:effectLst>
                  <a:outerShdw blurRad="12700" dist="38100" dir="2700000" algn="tl" rotWithShape="0">
                    <a:prstClr val="white">
                      <a:lumMod val="50000"/>
                    </a:prstClr>
                  </a:outerShdw>
                </a:effectLst>
                <a:latin typeface="叶根友特楷简体" panose="02010601030101010101" pitchFamily="2" charset="-122"/>
                <a:ea typeface="叶根友特楷简体" panose="02010601030101010101" pitchFamily="2" charset="-122"/>
              </a:rPr>
              <a:t>种重疾，</a:t>
            </a:r>
            <a:r>
              <a:rPr lang="en-US" altLang="zh-CN" sz="4000" b="1" dirty="0">
                <a:ln w="9525">
                  <a:solidFill>
                    <a:prstClr val="white"/>
                  </a:solidFill>
                  <a:prstDash val="solid"/>
                </a:ln>
                <a:solidFill>
                  <a:srgbClr val="C00000"/>
                </a:solidFill>
                <a:effectLst>
                  <a:outerShdw blurRad="12700" dist="38100" dir="2700000" algn="tl" rotWithShape="0">
                    <a:prstClr val="white">
                      <a:lumMod val="50000"/>
                    </a:prstClr>
                  </a:outerShdw>
                </a:effectLst>
                <a:latin typeface="叶根友特楷简体" panose="02010601030101010101" pitchFamily="2" charset="-122"/>
                <a:ea typeface="叶根友特楷简体" panose="02010601030101010101" pitchFamily="2" charset="-122"/>
              </a:rPr>
              <a:t>10</a:t>
            </a:r>
            <a:r>
              <a:rPr lang="zh-CN" altLang="en-US" sz="4000" b="1" dirty="0">
                <a:ln w="9525">
                  <a:solidFill>
                    <a:prstClr val="white"/>
                  </a:solidFill>
                  <a:prstDash val="solid"/>
                </a:ln>
                <a:solidFill>
                  <a:srgbClr val="C00000"/>
                </a:solidFill>
                <a:effectLst>
                  <a:outerShdw blurRad="12700" dist="38100" dir="2700000" algn="tl" rotWithShape="0">
                    <a:prstClr val="white">
                      <a:lumMod val="50000"/>
                    </a:prstClr>
                  </a:outerShdw>
                </a:effectLst>
                <a:latin typeface="叶根友特楷简体" panose="02010601030101010101" pitchFamily="2" charset="-122"/>
                <a:ea typeface="叶根友特楷简体" panose="02010601030101010101" pitchFamily="2" charset="-122"/>
              </a:rPr>
              <a:t>种特疾，行业领先</a:t>
            </a:r>
            <a:endParaRPr lang="en-US" altLang="zh-CN" sz="4000" b="1" dirty="0">
              <a:ln w="9525">
                <a:solidFill>
                  <a:prstClr val="white"/>
                </a:solidFill>
                <a:prstDash val="solid"/>
              </a:ln>
              <a:solidFill>
                <a:srgbClr val="C00000"/>
              </a:solidFill>
              <a:effectLst>
                <a:outerShdw blurRad="12700" dist="38100" dir="2700000" algn="tl" rotWithShape="0">
                  <a:prstClr val="white">
                    <a:lumMod val="50000"/>
                  </a:prstClr>
                </a:outerShdw>
              </a:effectLst>
              <a:latin typeface="叶根友特楷简体" panose="02010601030101010101" pitchFamily="2" charset="-122"/>
              <a:ea typeface="叶根友特楷简体" panose="02010601030101010101" pitchFamily="2" charset="-122"/>
            </a:endParaRPr>
          </a:p>
        </p:txBody>
      </p:sp>
      <p:sp>
        <p:nvSpPr>
          <p:cNvPr id="5" name="TextBox 3"/>
          <p:cNvSpPr txBox="1">
            <a:spLocks noChangeArrowheads="1"/>
          </p:cNvSpPr>
          <p:nvPr/>
        </p:nvSpPr>
        <p:spPr bwMode="auto">
          <a:xfrm>
            <a:off x="630621" y="3322227"/>
            <a:ext cx="5628289" cy="2677656"/>
          </a:xfrm>
          <a:prstGeom prst="rect">
            <a:avLst/>
          </a:prstGeom>
          <a:noFill/>
          <a:ln w="57150">
            <a:solidFill>
              <a:srgbClr val="FF0000"/>
            </a:solidFill>
            <a:prstDash val="sysDash"/>
            <a:miter lim="800000"/>
            <a:headEnd/>
            <a:tailEnd/>
          </a:ln>
        </p:spPr>
        <p:txBody>
          <a:bodyPr wrap="square">
            <a:spAutoFit/>
          </a:bodyPr>
          <a:lstStyle/>
          <a:p>
            <a:pPr>
              <a:lnSpc>
                <a:spcPct val="150000"/>
              </a:lnSpc>
              <a:buFont typeface="Wingdings" pitchFamily="2" charset="2"/>
              <a:buChar char="u"/>
            </a:pPr>
            <a:r>
              <a:rPr lang="zh-CN" altLang="en-US" sz="2800" b="1" dirty="0">
                <a:solidFill>
                  <a:prstClr val="black"/>
                </a:solidFill>
                <a:latin typeface="楷体_GB2312" pitchFamily="49" charset="-122"/>
                <a:ea typeface="楷体_GB2312" pitchFamily="49" charset="-122"/>
              </a:rPr>
              <a:t>保障</a:t>
            </a:r>
            <a:r>
              <a:rPr lang="en-US" altLang="zh-CN" sz="2800" b="1" dirty="0">
                <a:solidFill>
                  <a:prstClr val="black"/>
                </a:solidFill>
                <a:latin typeface="楷体_GB2312" pitchFamily="49" charset="-122"/>
                <a:ea typeface="楷体_GB2312" pitchFamily="49" charset="-122"/>
              </a:rPr>
              <a:t>40</a:t>
            </a:r>
            <a:r>
              <a:rPr lang="zh-CN" altLang="en-US" sz="2800" b="1" dirty="0">
                <a:solidFill>
                  <a:prstClr val="black"/>
                </a:solidFill>
                <a:latin typeface="楷体_GB2312" pitchFamily="49" charset="-122"/>
                <a:ea typeface="楷体_GB2312" pitchFamily="49" charset="-122"/>
              </a:rPr>
              <a:t>种重大疾病</a:t>
            </a:r>
          </a:p>
          <a:p>
            <a:pPr>
              <a:lnSpc>
                <a:spcPct val="150000"/>
              </a:lnSpc>
              <a:buFont typeface="Wingdings" pitchFamily="2" charset="2"/>
              <a:buChar char="u"/>
            </a:pPr>
            <a:r>
              <a:rPr lang="en-US" altLang="zh-CN" sz="2800" b="1" dirty="0">
                <a:solidFill>
                  <a:prstClr val="black"/>
                </a:solidFill>
                <a:latin typeface="楷体_GB2312" pitchFamily="49" charset="-122"/>
                <a:ea typeface="楷体_GB2312" pitchFamily="49" charset="-122"/>
              </a:rPr>
              <a:t>10</a:t>
            </a:r>
            <a:r>
              <a:rPr lang="zh-CN" altLang="en-US" sz="2800" b="1" dirty="0">
                <a:solidFill>
                  <a:prstClr val="black"/>
                </a:solidFill>
                <a:latin typeface="楷体_GB2312" pitchFamily="49" charset="-122"/>
                <a:ea typeface="楷体_GB2312" pitchFamily="49" charset="-122"/>
              </a:rPr>
              <a:t>种“特定疾病”</a:t>
            </a:r>
            <a:endParaRPr lang="en-US" altLang="zh-CN" sz="2800" b="1" dirty="0">
              <a:solidFill>
                <a:prstClr val="black"/>
              </a:solidFill>
              <a:latin typeface="楷体_GB2312" pitchFamily="49" charset="-122"/>
              <a:ea typeface="楷体_GB2312" pitchFamily="49" charset="-122"/>
            </a:endParaRPr>
          </a:p>
          <a:p>
            <a:pPr>
              <a:lnSpc>
                <a:spcPct val="150000"/>
              </a:lnSpc>
              <a:buFont typeface="Wingdings" pitchFamily="2" charset="2"/>
              <a:buChar char="u"/>
            </a:pPr>
            <a:r>
              <a:rPr lang="zh-CN" altLang="en-US" sz="2800" b="1" dirty="0">
                <a:solidFill>
                  <a:prstClr val="black"/>
                </a:solidFill>
                <a:latin typeface="楷体_GB2312" pitchFamily="49" charset="-122"/>
                <a:ea typeface="楷体_GB2312" pitchFamily="49" charset="-122"/>
              </a:rPr>
              <a:t>延续康宁系列产品的全面保障</a:t>
            </a:r>
            <a:endParaRPr lang="en-US" altLang="zh-CN" sz="2800" b="1" dirty="0">
              <a:solidFill>
                <a:prstClr val="black"/>
              </a:solidFill>
              <a:latin typeface="楷体_GB2312" pitchFamily="49" charset="-122"/>
              <a:ea typeface="楷体_GB2312" pitchFamily="49" charset="-122"/>
            </a:endParaRPr>
          </a:p>
          <a:p>
            <a:pPr>
              <a:lnSpc>
                <a:spcPct val="150000"/>
              </a:lnSpc>
              <a:buFont typeface="Wingdings" pitchFamily="2" charset="2"/>
              <a:buChar char="u"/>
            </a:pPr>
            <a:r>
              <a:rPr lang="zh-CN" altLang="en-US" sz="2800" b="1" dirty="0">
                <a:solidFill>
                  <a:prstClr val="black"/>
                </a:solidFill>
                <a:latin typeface="楷体_GB2312" pitchFamily="49" charset="-122"/>
                <a:ea typeface="楷体_GB2312" pitchFamily="49" charset="-122"/>
              </a:rPr>
              <a:t>引领行业健康险地标</a:t>
            </a:r>
          </a:p>
        </p:txBody>
      </p:sp>
    </p:spTree>
    <p:extLst>
      <p:ext uri="{BB962C8B-B14F-4D97-AF65-F5344CB8AC3E}">
        <p14:creationId xmlns="" xmlns:p14="http://schemas.microsoft.com/office/powerpoint/2010/main" val="1512928922"/>
      </p:ext>
    </p:extLst>
  </p:cSld>
  <p:clrMapOvr>
    <a:masterClrMapping/>
  </p:clrMapOvr>
  <mc:AlternateContent xmlns:mc="http://schemas.openxmlformats.org/markup-compatibility/2006">
    <mc:Choice xmlns=""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27415" y="556959"/>
            <a:ext cx="4031873" cy="1015663"/>
          </a:xfrm>
          <a:prstGeom prst="rect">
            <a:avLst/>
          </a:prstGeom>
          <a:noFill/>
        </p:spPr>
        <p:txBody>
          <a:bodyPr wrap="none" lIns="91440" tIns="45720" rIns="91440" bIns="45720">
            <a:spAutoFit/>
          </a:bodyPr>
          <a:lstStyle/>
          <a:p>
            <a:pPr algn="ctr"/>
            <a:r>
              <a:rPr lang="zh-CN" altLang="en-US" sz="6000" dirty="0">
                <a:ln w="0"/>
                <a:solidFill>
                  <a:srgbClr val="FF0000"/>
                </a:solidFill>
                <a:effectLst>
                  <a:reflection blurRad="6350" stA="53000" endA="300" endPos="35500" dir="5400000" sy="-90000" algn="bl" rotWithShape="0"/>
                </a:effectLst>
                <a:latin typeface="方正综艺简体" panose="03000509000000000000" pitchFamily="65" charset="-122"/>
                <a:ea typeface="方正综艺简体" panose="03000509000000000000" pitchFamily="65" charset="-122"/>
              </a:rPr>
              <a:t>产品亮点二</a:t>
            </a:r>
          </a:p>
        </p:txBody>
      </p:sp>
      <p:sp>
        <p:nvSpPr>
          <p:cNvPr id="4" name="矩形 3"/>
          <p:cNvSpPr/>
          <p:nvPr/>
        </p:nvSpPr>
        <p:spPr>
          <a:xfrm>
            <a:off x="296214" y="1732850"/>
            <a:ext cx="11373411" cy="707886"/>
          </a:xfrm>
          <a:prstGeom prst="rect">
            <a:avLst/>
          </a:prstGeom>
        </p:spPr>
        <p:style>
          <a:lnRef idx="1">
            <a:schemeClr val="accent4"/>
          </a:lnRef>
          <a:fillRef idx="3">
            <a:schemeClr val="accent4"/>
          </a:fillRef>
          <a:effectRef idx="2">
            <a:schemeClr val="accent4"/>
          </a:effectRef>
          <a:fontRef idx="minor">
            <a:schemeClr val="lt1"/>
          </a:fontRef>
        </p:style>
        <p:txBody>
          <a:bodyPr wrap="square">
            <a:spAutoFit/>
          </a:bodyPr>
          <a:lstStyle/>
          <a:p>
            <a:pPr algn="ctr"/>
            <a:r>
              <a:rPr lang="en-US" altLang="zh-CN" sz="4000" b="1" dirty="0">
                <a:ln w="9525">
                  <a:solidFill>
                    <a:prstClr val="white"/>
                  </a:solidFill>
                  <a:prstDash val="solid"/>
                </a:ln>
                <a:solidFill>
                  <a:srgbClr val="C00000"/>
                </a:solidFill>
                <a:effectLst>
                  <a:outerShdw blurRad="12700" dist="38100" dir="2700000" algn="tl" rotWithShape="0">
                    <a:prstClr val="white">
                      <a:lumMod val="50000"/>
                    </a:prstClr>
                  </a:outerShdw>
                </a:effectLst>
                <a:latin typeface="叶根友特楷简体" panose="02010601030101010101" pitchFamily="2" charset="-122"/>
                <a:ea typeface="叶根友特楷简体" panose="02010601030101010101" pitchFamily="2" charset="-122"/>
              </a:rPr>
              <a:t>30150</a:t>
            </a:r>
            <a:r>
              <a:rPr lang="zh-CN" altLang="en-US" sz="4000" b="1" dirty="0">
                <a:ln w="9525">
                  <a:solidFill>
                    <a:prstClr val="white"/>
                  </a:solidFill>
                  <a:prstDash val="solid"/>
                </a:ln>
                <a:solidFill>
                  <a:srgbClr val="C00000"/>
                </a:solidFill>
                <a:effectLst>
                  <a:outerShdw blurRad="12700" dist="38100" dir="2700000" algn="tl" rotWithShape="0">
                    <a:prstClr val="white">
                      <a:lumMod val="50000"/>
                    </a:prstClr>
                  </a:outerShdw>
                </a:effectLst>
                <a:latin typeface="叶根友特楷简体" panose="02010601030101010101" pitchFamily="2" charset="-122"/>
                <a:ea typeface="叶根友特楷简体" panose="02010601030101010101" pitchFamily="2" charset="-122"/>
              </a:rPr>
              <a:t>保障更高</a:t>
            </a:r>
            <a:r>
              <a:rPr lang="en-US" altLang="zh-CN" sz="4000" b="1" dirty="0">
                <a:ln w="9525">
                  <a:solidFill>
                    <a:prstClr val="white"/>
                  </a:solidFill>
                  <a:prstDash val="solid"/>
                </a:ln>
                <a:solidFill>
                  <a:srgbClr val="C00000"/>
                </a:solidFill>
                <a:effectLst>
                  <a:outerShdw blurRad="12700" dist="38100" dir="2700000" algn="tl" rotWithShape="0">
                    <a:prstClr val="white">
                      <a:lumMod val="50000"/>
                    </a:prstClr>
                  </a:outerShdw>
                </a:effectLst>
                <a:latin typeface="叶根友特楷简体" panose="02010601030101010101" pitchFamily="2" charset="-122"/>
                <a:ea typeface="叶根友特楷简体" panose="02010601030101010101" pitchFamily="2" charset="-122"/>
              </a:rPr>
              <a:t>——30%</a:t>
            </a:r>
            <a:r>
              <a:rPr lang="zh-CN" altLang="en-US" sz="4000" b="1" dirty="0">
                <a:ln w="9525">
                  <a:solidFill>
                    <a:prstClr val="white"/>
                  </a:solidFill>
                  <a:prstDash val="solid"/>
                </a:ln>
                <a:solidFill>
                  <a:srgbClr val="C00000"/>
                </a:solidFill>
                <a:effectLst>
                  <a:outerShdw blurRad="12700" dist="38100" dir="2700000" algn="tl" rotWithShape="0">
                    <a:prstClr val="white">
                      <a:lumMod val="50000"/>
                    </a:prstClr>
                  </a:outerShdw>
                </a:effectLst>
                <a:latin typeface="叶根友特楷简体" panose="02010601030101010101" pitchFamily="2" charset="-122"/>
                <a:ea typeface="叶根友特楷简体" panose="02010601030101010101" pitchFamily="2" charset="-122"/>
              </a:rPr>
              <a:t>特疾给付，</a:t>
            </a:r>
            <a:r>
              <a:rPr lang="en-US" altLang="zh-CN" sz="4000" b="1" dirty="0">
                <a:ln w="9525">
                  <a:solidFill>
                    <a:prstClr val="white"/>
                  </a:solidFill>
                  <a:prstDash val="solid"/>
                </a:ln>
                <a:solidFill>
                  <a:srgbClr val="C00000"/>
                </a:solidFill>
                <a:effectLst>
                  <a:outerShdw blurRad="12700" dist="38100" dir="2700000" algn="tl" rotWithShape="0">
                    <a:prstClr val="white">
                      <a:lumMod val="50000"/>
                    </a:prstClr>
                  </a:outerShdw>
                </a:effectLst>
                <a:latin typeface="叶根友特楷简体" panose="02010601030101010101" pitchFamily="2" charset="-122"/>
                <a:ea typeface="叶根友特楷简体" panose="02010601030101010101" pitchFamily="2" charset="-122"/>
              </a:rPr>
              <a:t>150%</a:t>
            </a:r>
            <a:r>
              <a:rPr lang="zh-CN" altLang="en-US" sz="4000" b="1" dirty="0">
                <a:ln w="9525">
                  <a:solidFill>
                    <a:prstClr val="white"/>
                  </a:solidFill>
                  <a:prstDash val="solid"/>
                </a:ln>
                <a:solidFill>
                  <a:srgbClr val="C00000"/>
                </a:solidFill>
                <a:effectLst>
                  <a:outerShdw blurRad="12700" dist="38100" dir="2700000" algn="tl" rotWithShape="0">
                    <a:prstClr val="white">
                      <a:lumMod val="50000"/>
                    </a:prstClr>
                  </a:outerShdw>
                </a:effectLst>
                <a:latin typeface="叶根友特楷简体" panose="02010601030101010101" pitchFamily="2" charset="-122"/>
                <a:ea typeface="叶根友特楷简体" panose="02010601030101010101" pitchFamily="2" charset="-122"/>
              </a:rPr>
              <a:t>重疾保障</a:t>
            </a:r>
            <a:endParaRPr lang="en-US" altLang="zh-CN" sz="4000" b="1" dirty="0">
              <a:ln w="9525">
                <a:solidFill>
                  <a:prstClr val="white"/>
                </a:solidFill>
                <a:prstDash val="solid"/>
              </a:ln>
              <a:solidFill>
                <a:srgbClr val="C00000"/>
              </a:solidFill>
              <a:effectLst>
                <a:outerShdw blurRad="12700" dist="38100" dir="2700000" algn="tl" rotWithShape="0">
                  <a:prstClr val="white">
                    <a:lumMod val="50000"/>
                  </a:prstClr>
                </a:outerShdw>
              </a:effectLst>
              <a:latin typeface="叶根友特楷简体" panose="02010601030101010101" pitchFamily="2" charset="-122"/>
              <a:ea typeface="叶根友特楷简体" panose="02010601030101010101" pitchFamily="2" charset="-122"/>
            </a:endParaRPr>
          </a:p>
        </p:txBody>
      </p:sp>
      <p:sp>
        <p:nvSpPr>
          <p:cNvPr id="6" name="矩形 5"/>
          <p:cNvSpPr/>
          <p:nvPr/>
        </p:nvSpPr>
        <p:spPr>
          <a:xfrm>
            <a:off x="867103" y="2600964"/>
            <a:ext cx="10802522" cy="3662541"/>
          </a:xfrm>
          <a:prstGeom prst="rect">
            <a:avLst/>
          </a:prstGeom>
        </p:spPr>
        <p:txBody>
          <a:bodyPr wrap="square">
            <a:spAutoFit/>
          </a:bodyPr>
          <a:lstStyle/>
          <a:p>
            <a:pPr>
              <a:lnSpc>
                <a:spcPct val="200000"/>
              </a:lnSpc>
            </a:pPr>
            <a:r>
              <a:rPr lang="zh-CN" altLang="en-US" sz="3200" b="1" u="sng" dirty="0">
                <a:solidFill>
                  <a:srgbClr val="FF0000"/>
                </a:solidFill>
              </a:rPr>
              <a:t>特疾给付升级</a:t>
            </a:r>
            <a:r>
              <a:rPr lang="en-US" altLang="zh-CN" sz="3200" b="1" u="sng" dirty="0">
                <a:solidFill>
                  <a:srgbClr val="FF0000"/>
                </a:solidFill>
              </a:rPr>
              <a:t>10%——</a:t>
            </a:r>
            <a:r>
              <a:rPr lang="zh-CN" altLang="en-US" sz="2600" b="1" dirty="0">
                <a:solidFill>
                  <a:prstClr val="black"/>
                </a:solidFill>
              </a:rPr>
              <a:t>被保险人于本合同生效之日起一年后，基本保险金额的</a:t>
            </a:r>
            <a:r>
              <a:rPr lang="en-US" altLang="zh-CN" sz="2600" b="1" dirty="0">
                <a:solidFill>
                  <a:prstClr val="black"/>
                </a:solidFill>
              </a:rPr>
              <a:t>30%</a:t>
            </a:r>
            <a:r>
              <a:rPr lang="zh-CN" altLang="en-US" sz="2600" b="1" dirty="0">
                <a:solidFill>
                  <a:prstClr val="black"/>
                </a:solidFill>
              </a:rPr>
              <a:t>给付特定疾病保险金，但给付以一次为限，本合同继续有效。</a:t>
            </a:r>
            <a:endParaRPr lang="en-US" altLang="zh-CN" sz="2600" b="1" dirty="0">
              <a:solidFill>
                <a:prstClr val="black"/>
              </a:solidFill>
            </a:endParaRPr>
          </a:p>
          <a:p>
            <a:pPr>
              <a:lnSpc>
                <a:spcPct val="200000"/>
              </a:lnSpc>
            </a:pPr>
            <a:r>
              <a:rPr lang="zh-CN" altLang="en-US" sz="3200" b="1" u="sng" dirty="0">
                <a:solidFill>
                  <a:srgbClr val="FF0000"/>
                </a:solidFill>
              </a:rPr>
              <a:t>重疾给付升级</a:t>
            </a:r>
            <a:r>
              <a:rPr lang="en-US" altLang="zh-CN" sz="3200" b="1" u="sng" dirty="0">
                <a:solidFill>
                  <a:srgbClr val="FF0000"/>
                </a:solidFill>
              </a:rPr>
              <a:t>50%——</a:t>
            </a:r>
            <a:r>
              <a:rPr lang="zh-CN" altLang="en-US" sz="2600" b="1" dirty="0">
                <a:solidFill>
                  <a:prstClr val="black"/>
                </a:solidFill>
              </a:rPr>
              <a:t>被保险人于本合同生效之日起一年后，本合同基本保险金额的</a:t>
            </a:r>
            <a:r>
              <a:rPr lang="en-US" altLang="zh-CN" sz="2600" b="1" dirty="0">
                <a:solidFill>
                  <a:prstClr val="black"/>
                </a:solidFill>
              </a:rPr>
              <a:t>150%</a:t>
            </a:r>
            <a:r>
              <a:rPr lang="zh-CN" altLang="en-US" sz="2600" b="1" dirty="0">
                <a:solidFill>
                  <a:prstClr val="black"/>
                </a:solidFill>
              </a:rPr>
              <a:t>给付重大疾病保险金。</a:t>
            </a:r>
          </a:p>
        </p:txBody>
      </p:sp>
    </p:spTree>
    <p:extLst>
      <p:ext uri="{BB962C8B-B14F-4D97-AF65-F5344CB8AC3E}">
        <p14:creationId xmlns="" xmlns:p14="http://schemas.microsoft.com/office/powerpoint/2010/main" val="3670249708"/>
      </p:ext>
    </p:extLst>
  </p:cSld>
  <p:clrMapOvr>
    <a:masterClrMapping/>
  </p:clrMapOvr>
  <mc:AlternateContent xmlns:mc="http://schemas.openxmlformats.org/markup-compatibility/2006">
    <mc:Choice xmlns=""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27415" y="556959"/>
            <a:ext cx="4031873" cy="1015663"/>
          </a:xfrm>
          <a:prstGeom prst="rect">
            <a:avLst/>
          </a:prstGeom>
          <a:noFill/>
        </p:spPr>
        <p:txBody>
          <a:bodyPr wrap="none" lIns="91440" tIns="45720" rIns="91440" bIns="45720">
            <a:spAutoFit/>
          </a:bodyPr>
          <a:lstStyle/>
          <a:p>
            <a:pPr algn="ctr"/>
            <a:r>
              <a:rPr lang="zh-CN" altLang="en-US" sz="6000" dirty="0">
                <a:ln w="0"/>
                <a:solidFill>
                  <a:srgbClr val="FF0000"/>
                </a:solidFill>
                <a:effectLst>
                  <a:reflection blurRad="6350" stA="53000" endA="300" endPos="35500" dir="5400000" sy="-90000" algn="bl" rotWithShape="0"/>
                </a:effectLst>
                <a:latin typeface="方正综艺简体" panose="03000509000000000000" pitchFamily="65" charset="-122"/>
                <a:ea typeface="方正综艺简体" panose="03000509000000000000" pitchFamily="65" charset="-122"/>
              </a:rPr>
              <a:t>产品亮点三</a:t>
            </a:r>
          </a:p>
        </p:txBody>
      </p:sp>
      <p:sp>
        <p:nvSpPr>
          <p:cNvPr id="3" name="矩形 2"/>
          <p:cNvSpPr/>
          <p:nvPr/>
        </p:nvSpPr>
        <p:spPr>
          <a:xfrm>
            <a:off x="296214" y="1732850"/>
            <a:ext cx="11373411" cy="707886"/>
          </a:xfrm>
          <a:prstGeom prst="rect">
            <a:avLst/>
          </a:prstGeom>
        </p:spPr>
        <p:style>
          <a:lnRef idx="1">
            <a:schemeClr val="accent4"/>
          </a:lnRef>
          <a:fillRef idx="3">
            <a:schemeClr val="accent4"/>
          </a:fillRef>
          <a:effectRef idx="2">
            <a:schemeClr val="accent4"/>
          </a:effectRef>
          <a:fontRef idx="minor">
            <a:schemeClr val="lt1"/>
          </a:fontRef>
        </p:style>
        <p:txBody>
          <a:bodyPr wrap="square">
            <a:spAutoFit/>
          </a:bodyPr>
          <a:lstStyle/>
          <a:p>
            <a:r>
              <a:rPr lang="zh-CN" altLang="en-US" sz="4000" b="1" dirty="0">
                <a:ln w="9525">
                  <a:solidFill>
                    <a:prstClr val="white"/>
                  </a:solidFill>
                  <a:prstDash val="solid"/>
                </a:ln>
                <a:solidFill>
                  <a:srgbClr val="C00000"/>
                </a:solidFill>
                <a:effectLst>
                  <a:outerShdw blurRad="12700" dist="38100" dir="2700000" algn="tl" rotWithShape="0">
                    <a:prstClr val="white">
                      <a:lumMod val="50000"/>
                    </a:prstClr>
                  </a:outerShdw>
                </a:effectLst>
                <a:latin typeface="叶根友特楷简体" panose="02010601030101010101" pitchFamily="2" charset="-122"/>
                <a:ea typeface="叶根友特楷简体" panose="02010601030101010101" pitchFamily="2" charset="-122"/>
              </a:rPr>
              <a:t>低投入，高保障</a:t>
            </a:r>
            <a:r>
              <a:rPr lang="en-US" altLang="zh-CN" sz="4000" b="1" dirty="0">
                <a:ln w="9525">
                  <a:solidFill>
                    <a:prstClr val="white"/>
                  </a:solidFill>
                  <a:prstDash val="solid"/>
                </a:ln>
                <a:solidFill>
                  <a:srgbClr val="C00000"/>
                </a:solidFill>
                <a:effectLst>
                  <a:outerShdw blurRad="12700" dist="38100" dir="2700000" algn="tl" rotWithShape="0">
                    <a:prstClr val="white">
                      <a:lumMod val="50000"/>
                    </a:prstClr>
                  </a:outerShdw>
                </a:effectLst>
                <a:latin typeface="叶根友特楷简体" panose="02010601030101010101" pitchFamily="2" charset="-122"/>
                <a:ea typeface="叶根友特楷简体" panose="02010601030101010101" pitchFamily="2" charset="-122"/>
              </a:rPr>
              <a:t>——</a:t>
            </a:r>
            <a:r>
              <a:rPr lang="zh-CN" altLang="en-US" sz="4000" b="1" dirty="0">
                <a:ln w="9525">
                  <a:solidFill>
                    <a:prstClr val="white"/>
                  </a:solidFill>
                  <a:prstDash val="solid"/>
                </a:ln>
                <a:solidFill>
                  <a:srgbClr val="C00000"/>
                </a:solidFill>
                <a:effectLst>
                  <a:outerShdw blurRad="12700" dist="38100" dir="2700000" algn="tl" rotWithShape="0">
                    <a:prstClr val="white">
                      <a:lumMod val="50000"/>
                    </a:prstClr>
                  </a:outerShdw>
                </a:effectLst>
                <a:latin typeface="叶根友特楷简体" panose="02010601030101010101" pitchFamily="2" charset="-122"/>
                <a:ea typeface="叶根友特楷简体" panose="02010601030101010101" pitchFamily="2" charset="-122"/>
              </a:rPr>
              <a:t>高性价比的消费型产品</a:t>
            </a:r>
            <a:endParaRPr lang="en-US" altLang="zh-CN" sz="4000" b="1" dirty="0">
              <a:ln w="9525">
                <a:solidFill>
                  <a:prstClr val="white"/>
                </a:solidFill>
                <a:prstDash val="solid"/>
              </a:ln>
              <a:solidFill>
                <a:srgbClr val="C00000"/>
              </a:solidFill>
              <a:effectLst>
                <a:outerShdw blurRad="12700" dist="38100" dir="2700000" algn="tl" rotWithShape="0">
                  <a:prstClr val="white">
                    <a:lumMod val="50000"/>
                  </a:prstClr>
                </a:outerShdw>
              </a:effectLst>
              <a:latin typeface="叶根友特楷简体" panose="02010601030101010101" pitchFamily="2" charset="-122"/>
              <a:ea typeface="叶根友特楷简体" panose="02010601030101010101" pitchFamily="2" charset="-122"/>
            </a:endParaRPr>
          </a:p>
        </p:txBody>
      </p:sp>
      <p:sp>
        <p:nvSpPr>
          <p:cNvPr id="4" name="文本框 3"/>
          <p:cNvSpPr txBox="1"/>
          <p:nvPr/>
        </p:nvSpPr>
        <p:spPr>
          <a:xfrm>
            <a:off x="154745" y="2297080"/>
            <a:ext cx="12290474" cy="4842272"/>
          </a:xfrm>
          <a:prstGeom prst="irregularSeal2">
            <a:avLst/>
          </a:prstGeom>
          <a:solidFill>
            <a:srgbClr val="FF0000"/>
          </a:solidFill>
        </p:spPr>
        <p:style>
          <a:lnRef idx="1">
            <a:schemeClr val="accent2"/>
          </a:lnRef>
          <a:fillRef idx="3">
            <a:schemeClr val="accent2"/>
          </a:fillRef>
          <a:effectRef idx="2">
            <a:schemeClr val="accent2"/>
          </a:effectRef>
          <a:fontRef idx="minor">
            <a:schemeClr val="lt1"/>
          </a:fontRef>
        </p:style>
        <p:txBody>
          <a:bodyPr wrap="square" rtlCol="0">
            <a:spAutoFit/>
          </a:bodyPr>
          <a:lstStyle/>
          <a:p>
            <a:pPr algn="ctr"/>
            <a:r>
              <a:rPr lang="en-US" altLang="zh-CN" sz="4000" b="1" dirty="0">
                <a:solidFill>
                  <a:prstClr val="white"/>
                </a:solidFill>
              </a:rPr>
              <a:t>30</a:t>
            </a:r>
            <a:r>
              <a:rPr lang="zh-CN" altLang="en-US" sz="4000" b="1" dirty="0">
                <a:solidFill>
                  <a:prstClr val="white"/>
                </a:solidFill>
              </a:rPr>
              <a:t>岁年交费</a:t>
            </a:r>
            <a:r>
              <a:rPr lang="en-US" altLang="zh-CN" sz="4000" b="1" dirty="0">
                <a:solidFill>
                  <a:prstClr val="white"/>
                </a:solidFill>
              </a:rPr>
              <a:t>2341</a:t>
            </a:r>
            <a:r>
              <a:rPr lang="zh-CN" altLang="en-US" sz="4000" b="1" dirty="0">
                <a:solidFill>
                  <a:prstClr val="white"/>
                </a:solidFill>
              </a:rPr>
              <a:t>元，相当于每天</a:t>
            </a:r>
            <a:r>
              <a:rPr lang="en-US" altLang="zh-CN" sz="4000" b="1" dirty="0">
                <a:solidFill>
                  <a:prstClr val="white"/>
                </a:solidFill>
              </a:rPr>
              <a:t>7</a:t>
            </a:r>
            <a:r>
              <a:rPr lang="zh-CN" altLang="en-US" sz="4000" b="1" dirty="0">
                <a:solidFill>
                  <a:prstClr val="white"/>
                </a:solidFill>
              </a:rPr>
              <a:t>块钱，</a:t>
            </a:r>
            <a:endParaRPr lang="en-US" altLang="zh-CN" sz="4000" b="1" dirty="0">
              <a:solidFill>
                <a:prstClr val="white"/>
              </a:solidFill>
            </a:endParaRPr>
          </a:p>
          <a:p>
            <a:pPr algn="ctr"/>
            <a:r>
              <a:rPr lang="zh-CN" altLang="en-US" sz="4000" b="1" dirty="0">
                <a:solidFill>
                  <a:prstClr val="white"/>
                </a:solidFill>
              </a:rPr>
              <a:t>最高赔付</a:t>
            </a:r>
            <a:r>
              <a:rPr lang="en-US" altLang="zh-CN" sz="5400" b="1" dirty="0">
                <a:solidFill>
                  <a:srgbClr val="FFFF00"/>
                </a:solidFill>
              </a:rPr>
              <a:t>18</a:t>
            </a:r>
            <a:r>
              <a:rPr lang="zh-CN" altLang="en-US" sz="5400" b="1" dirty="0">
                <a:solidFill>
                  <a:srgbClr val="FFFF00"/>
                </a:solidFill>
              </a:rPr>
              <a:t>万元</a:t>
            </a:r>
            <a:r>
              <a:rPr lang="zh-CN" altLang="en-US" sz="4000" b="1" dirty="0">
                <a:solidFill>
                  <a:prstClr val="white"/>
                </a:solidFill>
              </a:rPr>
              <a:t>！</a:t>
            </a:r>
          </a:p>
        </p:txBody>
      </p:sp>
    </p:spTree>
    <p:extLst>
      <p:ext uri="{BB962C8B-B14F-4D97-AF65-F5344CB8AC3E}">
        <p14:creationId xmlns="" xmlns:p14="http://schemas.microsoft.com/office/powerpoint/2010/main" val="1529430590"/>
      </p:ext>
    </p:extLst>
  </p:cSld>
  <p:clrMapOvr>
    <a:masterClrMapping/>
  </p:clrMapOvr>
  <mc:AlternateContent xmlns:mc="http://schemas.openxmlformats.org/markup-compatibility/2006">
    <mc:Choice xmlns=""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27415" y="556959"/>
            <a:ext cx="4031873" cy="1015663"/>
          </a:xfrm>
          <a:prstGeom prst="rect">
            <a:avLst/>
          </a:prstGeom>
          <a:noFill/>
        </p:spPr>
        <p:txBody>
          <a:bodyPr wrap="none" lIns="91440" tIns="45720" rIns="91440" bIns="45720">
            <a:spAutoFit/>
          </a:bodyPr>
          <a:lstStyle/>
          <a:p>
            <a:pPr algn="ctr"/>
            <a:r>
              <a:rPr lang="zh-CN" altLang="en-US" sz="6000" dirty="0">
                <a:ln w="0"/>
                <a:solidFill>
                  <a:srgbClr val="FF0000"/>
                </a:solidFill>
                <a:effectLst>
                  <a:reflection blurRad="6350" stA="53000" endA="300" endPos="35500" dir="5400000" sy="-90000" algn="bl" rotWithShape="0"/>
                </a:effectLst>
                <a:latin typeface="方正综艺简体" panose="03000509000000000000" pitchFamily="65" charset="-122"/>
                <a:ea typeface="方正综艺简体" panose="03000509000000000000" pitchFamily="65" charset="-122"/>
              </a:rPr>
              <a:t>产品亮点四</a:t>
            </a:r>
          </a:p>
        </p:txBody>
      </p:sp>
      <p:sp>
        <p:nvSpPr>
          <p:cNvPr id="3" name="矩形 2"/>
          <p:cNvSpPr/>
          <p:nvPr/>
        </p:nvSpPr>
        <p:spPr>
          <a:xfrm>
            <a:off x="296214" y="1732850"/>
            <a:ext cx="11373411" cy="707886"/>
          </a:xfrm>
          <a:prstGeom prst="rect">
            <a:avLst/>
          </a:prstGeom>
        </p:spPr>
        <p:style>
          <a:lnRef idx="1">
            <a:schemeClr val="accent4"/>
          </a:lnRef>
          <a:fillRef idx="3">
            <a:schemeClr val="accent4"/>
          </a:fillRef>
          <a:effectRef idx="2">
            <a:schemeClr val="accent4"/>
          </a:effectRef>
          <a:fontRef idx="minor">
            <a:schemeClr val="lt1"/>
          </a:fontRef>
        </p:style>
        <p:txBody>
          <a:bodyPr wrap="square">
            <a:spAutoFit/>
          </a:bodyPr>
          <a:lstStyle/>
          <a:p>
            <a:r>
              <a:rPr lang="zh-CN" altLang="en-US" sz="4000" b="1" dirty="0">
                <a:ln w="9525">
                  <a:solidFill>
                    <a:prstClr val="white"/>
                  </a:solidFill>
                  <a:prstDash val="solid"/>
                </a:ln>
                <a:solidFill>
                  <a:srgbClr val="C00000"/>
                </a:solidFill>
                <a:effectLst>
                  <a:outerShdw blurRad="12700" dist="38100" dir="2700000" algn="tl" rotWithShape="0">
                    <a:prstClr val="white">
                      <a:lumMod val="50000"/>
                    </a:prstClr>
                  </a:outerShdw>
                </a:effectLst>
                <a:latin typeface="叶根友特楷简体" panose="02010601030101010101" pitchFamily="2" charset="-122"/>
                <a:ea typeface="叶根友特楷简体" panose="02010601030101010101" pitchFamily="2" charset="-122"/>
              </a:rPr>
              <a:t>关注一年内保障</a:t>
            </a:r>
            <a:r>
              <a:rPr lang="en-US" altLang="zh-CN" sz="4000" b="1" dirty="0">
                <a:ln w="9525">
                  <a:solidFill>
                    <a:prstClr val="white"/>
                  </a:solidFill>
                  <a:prstDash val="solid"/>
                </a:ln>
                <a:solidFill>
                  <a:srgbClr val="C00000"/>
                </a:solidFill>
                <a:effectLst>
                  <a:outerShdw blurRad="12700" dist="38100" dir="2700000" algn="tl" rotWithShape="0">
                    <a:prstClr val="white">
                      <a:lumMod val="50000"/>
                    </a:prstClr>
                  </a:outerShdw>
                </a:effectLst>
                <a:latin typeface="叶根友特楷简体" panose="02010601030101010101" pitchFamily="2" charset="-122"/>
                <a:ea typeface="叶根友特楷简体" panose="02010601030101010101" pitchFamily="2" charset="-122"/>
              </a:rPr>
              <a:t>——</a:t>
            </a:r>
            <a:r>
              <a:rPr lang="zh-CN" altLang="en-US" sz="4000" b="1" dirty="0">
                <a:ln w="9525">
                  <a:solidFill>
                    <a:prstClr val="white"/>
                  </a:solidFill>
                  <a:prstDash val="solid"/>
                </a:ln>
                <a:solidFill>
                  <a:srgbClr val="C00000"/>
                </a:solidFill>
                <a:effectLst>
                  <a:outerShdw blurRad="12700" dist="38100" dir="2700000" algn="tl" rotWithShape="0">
                    <a:prstClr val="white">
                      <a:lumMod val="50000"/>
                    </a:prstClr>
                  </a:outerShdw>
                </a:effectLst>
                <a:latin typeface="叶根友特楷简体" panose="02010601030101010101" pitchFamily="2" charset="-122"/>
                <a:ea typeface="叶根友特楷简体" panose="02010601030101010101" pitchFamily="2" charset="-122"/>
              </a:rPr>
              <a:t>更能体现人性关怀</a:t>
            </a:r>
          </a:p>
        </p:txBody>
      </p:sp>
      <p:sp>
        <p:nvSpPr>
          <p:cNvPr id="5" name="矩形 4"/>
          <p:cNvSpPr/>
          <p:nvPr/>
        </p:nvSpPr>
        <p:spPr>
          <a:xfrm>
            <a:off x="492369" y="2600964"/>
            <a:ext cx="11177256" cy="3693319"/>
          </a:xfrm>
          <a:prstGeom prst="rect">
            <a:avLst/>
          </a:prstGeom>
        </p:spPr>
        <p:txBody>
          <a:bodyPr wrap="square">
            <a:spAutoFit/>
          </a:bodyPr>
          <a:lstStyle/>
          <a:p>
            <a:pPr>
              <a:lnSpc>
                <a:spcPct val="150000"/>
              </a:lnSpc>
            </a:pPr>
            <a:r>
              <a:rPr lang="zh-CN" altLang="en-US" sz="2800" b="1" dirty="0">
                <a:solidFill>
                  <a:srgbClr val="FF0000"/>
                </a:solidFill>
                <a:latin typeface="宋体" panose="02010600030101010101" pitchFamily="2" charset="-122"/>
              </a:rPr>
              <a:t>重疾保障</a:t>
            </a:r>
            <a:r>
              <a:rPr lang="en-US" altLang="zh-CN" sz="2800" b="1" dirty="0">
                <a:solidFill>
                  <a:srgbClr val="FF0000"/>
                </a:solidFill>
                <a:latin typeface="宋体" panose="02010600030101010101" pitchFamily="2" charset="-122"/>
              </a:rPr>
              <a:t>——</a:t>
            </a:r>
            <a:r>
              <a:rPr lang="zh-CN" altLang="en-US" sz="2400" b="1" dirty="0">
                <a:solidFill>
                  <a:prstClr val="black"/>
                </a:solidFill>
                <a:latin typeface="宋体" panose="02010600030101010101" pitchFamily="2" charset="-122"/>
              </a:rPr>
              <a:t>被保险人于本合同生效之日起一百八十日至本合同生效之日起一年内，保险费（不计利息）的</a:t>
            </a:r>
            <a:r>
              <a:rPr lang="en-US" altLang="zh-CN" sz="2400" b="1" dirty="0">
                <a:solidFill>
                  <a:prstClr val="black"/>
                </a:solidFill>
                <a:latin typeface="宋体" panose="02010600030101010101" pitchFamily="2" charset="-122"/>
              </a:rPr>
              <a:t>200%</a:t>
            </a:r>
            <a:r>
              <a:rPr lang="zh-CN" altLang="en-US" sz="2400" b="1" dirty="0">
                <a:solidFill>
                  <a:prstClr val="black"/>
                </a:solidFill>
                <a:latin typeface="宋体" panose="02010600030101010101" pitchFamily="2" charset="-122"/>
              </a:rPr>
              <a:t>给付重大疾病保险金；</a:t>
            </a:r>
            <a:endParaRPr lang="en-US" altLang="zh-CN" sz="2400" b="1" dirty="0">
              <a:solidFill>
                <a:prstClr val="black"/>
              </a:solidFill>
              <a:latin typeface="宋体" panose="02010600030101010101" pitchFamily="2" charset="-122"/>
            </a:endParaRPr>
          </a:p>
          <a:p>
            <a:pPr>
              <a:lnSpc>
                <a:spcPct val="150000"/>
              </a:lnSpc>
            </a:pPr>
            <a:r>
              <a:rPr lang="zh-CN" altLang="en-US" sz="2800" b="1" dirty="0">
                <a:solidFill>
                  <a:srgbClr val="FF0000"/>
                </a:solidFill>
                <a:latin typeface="宋体" panose="02010600030101010101" pitchFamily="2" charset="-122"/>
              </a:rPr>
              <a:t>特疾保障</a:t>
            </a:r>
            <a:r>
              <a:rPr lang="en-US" altLang="zh-CN" sz="2800" b="1" dirty="0">
                <a:solidFill>
                  <a:srgbClr val="FF0000"/>
                </a:solidFill>
                <a:latin typeface="宋体" panose="02010600030101010101" pitchFamily="2" charset="-122"/>
              </a:rPr>
              <a:t>——</a:t>
            </a:r>
            <a:r>
              <a:rPr lang="zh-CN" altLang="en-US" sz="2400" b="1" dirty="0">
                <a:solidFill>
                  <a:prstClr val="black"/>
                </a:solidFill>
                <a:latin typeface="宋体" panose="02010600030101010101" pitchFamily="2" charset="-122"/>
              </a:rPr>
              <a:t>被保险人于本合同生效之日起一百八十日至本合同生效之日起一年内，保险费（不计利息）的</a:t>
            </a:r>
            <a:r>
              <a:rPr lang="en-US" altLang="zh-CN" sz="2400" b="1" dirty="0">
                <a:solidFill>
                  <a:prstClr val="black"/>
                </a:solidFill>
                <a:latin typeface="宋体" panose="02010600030101010101" pitchFamily="2" charset="-122"/>
              </a:rPr>
              <a:t>200%</a:t>
            </a:r>
            <a:r>
              <a:rPr lang="zh-CN" altLang="en-US" sz="2400" b="1" dirty="0">
                <a:solidFill>
                  <a:prstClr val="black"/>
                </a:solidFill>
                <a:latin typeface="宋体" panose="02010600030101010101" pitchFamily="2" charset="-122"/>
              </a:rPr>
              <a:t>给付特定疾病保险金；</a:t>
            </a:r>
            <a:endParaRPr lang="en-US" altLang="zh-CN" sz="2400" b="1" dirty="0">
              <a:solidFill>
                <a:prstClr val="black"/>
              </a:solidFill>
              <a:latin typeface="宋体" panose="02010600030101010101" pitchFamily="2" charset="-122"/>
            </a:endParaRPr>
          </a:p>
          <a:p>
            <a:pPr>
              <a:lnSpc>
                <a:spcPct val="150000"/>
              </a:lnSpc>
            </a:pPr>
            <a:r>
              <a:rPr lang="zh-CN" altLang="en-US" sz="2800" b="1" dirty="0">
                <a:solidFill>
                  <a:srgbClr val="FF0000"/>
                </a:solidFill>
                <a:latin typeface="宋体" panose="02010600030101010101" pitchFamily="2" charset="-122"/>
              </a:rPr>
              <a:t>身故保障</a:t>
            </a:r>
            <a:r>
              <a:rPr lang="en-US" altLang="zh-CN" sz="2800" b="1" dirty="0">
                <a:solidFill>
                  <a:srgbClr val="FF0000"/>
                </a:solidFill>
                <a:latin typeface="宋体" panose="02010600030101010101" pitchFamily="2" charset="-122"/>
              </a:rPr>
              <a:t>——</a:t>
            </a:r>
            <a:r>
              <a:rPr lang="zh-CN" altLang="en-US" sz="2400" b="1" dirty="0">
                <a:solidFill>
                  <a:prstClr val="black"/>
                </a:solidFill>
                <a:latin typeface="宋体" panose="02010600030101010101" pitchFamily="2" charset="-122"/>
              </a:rPr>
              <a:t>被保险人于本合同生效之日起一百八十日至本合同生效之日起一年内因疾病身故，</a:t>
            </a:r>
            <a:r>
              <a:rPr lang="en-US" altLang="zh-CN" sz="2400" b="1" dirty="0">
                <a:solidFill>
                  <a:prstClr val="black"/>
                </a:solidFill>
                <a:latin typeface="宋体" panose="02010600030101010101" pitchFamily="2" charset="-122"/>
              </a:rPr>
              <a:t>200%</a:t>
            </a:r>
            <a:r>
              <a:rPr lang="zh-CN" altLang="en-US" sz="2400" b="1" dirty="0">
                <a:solidFill>
                  <a:prstClr val="black"/>
                </a:solidFill>
                <a:latin typeface="宋体" panose="02010600030101010101" pitchFamily="2" charset="-122"/>
              </a:rPr>
              <a:t>给付身故保险金</a:t>
            </a:r>
          </a:p>
        </p:txBody>
      </p:sp>
    </p:spTree>
    <p:extLst>
      <p:ext uri="{BB962C8B-B14F-4D97-AF65-F5344CB8AC3E}">
        <p14:creationId xmlns="" xmlns:p14="http://schemas.microsoft.com/office/powerpoint/2010/main" val="1530294098"/>
      </p:ext>
    </p:extLst>
  </p:cSld>
  <p:clrMapOvr>
    <a:masterClrMapping/>
  </p:clrMapOvr>
  <mc:AlternateContent xmlns:mc="http://schemas.openxmlformats.org/markup-compatibility/2006">
    <mc:Choice xmlns=""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27415" y="556959"/>
            <a:ext cx="4031873" cy="1015663"/>
          </a:xfrm>
          <a:prstGeom prst="rect">
            <a:avLst/>
          </a:prstGeom>
          <a:noFill/>
        </p:spPr>
        <p:txBody>
          <a:bodyPr wrap="none" lIns="91440" tIns="45720" rIns="91440" bIns="45720">
            <a:spAutoFit/>
          </a:bodyPr>
          <a:lstStyle/>
          <a:p>
            <a:pPr algn="ctr"/>
            <a:r>
              <a:rPr lang="zh-CN" altLang="en-US" sz="6000" dirty="0">
                <a:ln w="0"/>
                <a:solidFill>
                  <a:srgbClr val="FF0000"/>
                </a:solidFill>
                <a:effectLst>
                  <a:reflection blurRad="6350" stA="53000" endA="300" endPos="35500" dir="5400000" sy="-90000" algn="bl" rotWithShape="0"/>
                </a:effectLst>
                <a:latin typeface="方正综艺简体" panose="03000509000000000000" pitchFamily="65" charset="-122"/>
                <a:ea typeface="方正综艺简体" panose="03000509000000000000" pitchFamily="65" charset="-122"/>
              </a:rPr>
              <a:t>产品亮点五</a:t>
            </a:r>
          </a:p>
        </p:txBody>
      </p:sp>
      <p:sp>
        <p:nvSpPr>
          <p:cNvPr id="3" name="矩形 2"/>
          <p:cNvSpPr/>
          <p:nvPr/>
        </p:nvSpPr>
        <p:spPr>
          <a:xfrm>
            <a:off x="296214" y="1732850"/>
            <a:ext cx="11373411" cy="707886"/>
          </a:xfrm>
          <a:prstGeom prst="rect">
            <a:avLst/>
          </a:prstGeom>
        </p:spPr>
        <p:style>
          <a:lnRef idx="1">
            <a:schemeClr val="accent4"/>
          </a:lnRef>
          <a:fillRef idx="3">
            <a:schemeClr val="accent4"/>
          </a:fillRef>
          <a:effectRef idx="2">
            <a:schemeClr val="accent4"/>
          </a:effectRef>
          <a:fontRef idx="minor">
            <a:schemeClr val="lt1"/>
          </a:fontRef>
        </p:style>
        <p:txBody>
          <a:bodyPr wrap="square">
            <a:spAutoFit/>
          </a:bodyPr>
          <a:lstStyle/>
          <a:p>
            <a:r>
              <a:rPr lang="zh-CN" altLang="en-US" sz="4000" b="1" dirty="0">
                <a:ln w="9525">
                  <a:solidFill>
                    <a:prstClr val="white"/>
                  </a:solidFill>
                  <a:prstDash val="solid"/>
                </a:ln>
                <a:solidFill>
                  <a:srgbClr val="C00000"/>
                </a:solidFill>
                <a:effectLst>
                  <a:outerShdw blurRad="12700" dist="38100" dir="2700000" algn="tl" rotWithShape="0">
                    <a:prstClr val="white">
                      <a:lumMod val="50000"/>
                    </a:prstClr>
                  </a:outerShdw>
                </a:effectLst>
                <a:latin typeface="叶根友特楷简体" panose="02010601030101010101" pitchFamily="2" charset="-122"/>
                <a:ea typeface="叶根友特楷简体" panose="02010601030101010101" pitchFamily="2" charset="-122"/>
              </a:rPr>
              <a:t>投保简易操作方便</a:t>
            </a:r>
            <a:r>
              <a:rPr lang="en-US" altLang="zh-CN" sz="4000" b="1" dirty="0">
                <a:ln w="9525">
                  <a:solidFill>
                    <a:prstClr val="white"/>
                  </a:solidFill>
                  <a:prstDash val="solid"/>
                </a:ln>
                <a:solidFill>
                  <a:srgbClr val="C00000"/>
                </a:solidFill>
                <a:effectLst>
                  <a:outerShdw blurRad="12700" dist="38100" dir="2700000" algn="tl" rotWithShape="0">
                    <a:prstClr val="white">
                      <a:lumMod val="50000"/>
                    </a:prstClr>
                  </a:outerShdw>
                </a:effectLst>
                <a:latin typeface="叶根友特楷简体" panose="02010601030101010101" pitchFamily="2" charset="-122"/>
                <a:ea typeface="叶根友特楷简体" panose="02010601030101010101" pitchFamily="2" charset="-122"/>
              </a:rPr>
              <a:t>——</a:t>
            </a:r>
            <a:r>
              <a:rPr lang="zh-CN" altLang="en-US" sz="4000" b="1" dirty="0">
                <a:ln w="9525">
                  <a:solidFill>
                    <a:prstClr val="white"/>
                  </a:solidFill>
                  <a:prstDash val="solid"/>
                </a:ln>
                <a:solidFill>
                  <a:srgbClr val="C00000"/>
                </a:solidFill>
                <a:effectLst>
                  <a:outerShdw blurRad="12700" dist="38100" dir="2700000" algn="tl" rotWithShape="0">
                    <a:prstClr val="white">
                      <a:lumMod val="50000"/>
                    </a:prstClr>
                  </a:outerShdw>
                </a:effectLst>
                <a:latin typeface="叶根友特楷简体" panose="02010601030101010101" pitchFamily="2" charset="-122"/>
                <a:ea typeface="叶根友特楷简体" panose="02010601030101010101" pitchFamily="2" charset="-122"/>
              </a:rPr>
              <a:t>卡式销售，免核保</a:t>
            </a:r>
          </a:p>
        </p:txBody>
      </p:sp>
      <p:sp>
        <p:nvSpPr>
          <p:cNvPr id="4" name="文本框 3"/>
          <p:cNvSpPr txBox="1"/>
          <p:nvPr/>
        </p:nvSpPr>
        <p:spPr>
          <a:xfrm>
            <a:off x="818484" y="3094746"/>
            <a:ext cx="5355504" cy="2123658"/>
          </a:xfrm>
          <a:prstGeom prst="rect">
            <a:avLst/>
          </a:prstGeom>
          <a:noFill/>
        </p:spPr>
        <p:txBody>
          <a:bodyPr wrap="square" rtlCol="0">
            <a:spAutoFit/>
          </a:bodyPr>
          <a:lstStyle/>
          <a:p>
            <a:pPr algn="ctr">
              <a:lnSpc>
                <a:spcPct val="150000"/>
              </a:lnSpc>
            </a:pPr>
            <a:r>
              <a:rPr lang="zh-CN" altLang="en-US" sz="4400" dirty="0">
                <a:solidFill>
                  <a:srgbClr val="FF0000"/>
                </a:solidFill>
                <a:latin typeface="方正综艺简体" panose="03000509000000000000" pitchFamily="65" charset="-122"/>
                <a:ea typeface="方正综艺简体" panose="03000509000000000000" pitchFamily="65" charset="-122"/>
              </a:rPr>
              <a:t>不分男女，一视同仁</a:t>
            </a:r>
            <a:endParaRPr lang="en-US" altLang="zh-CN" sz="4400" dirty="0">
              <a:solidFill>
                <a:srgbClr val="FF0000"/>
              </a:solidFill>
              <a:latin typeface="方正综艺简体" panose="03000509000000000000" pitchFamily="65" charset="-122"/>
              <a:ea typeface="方正综艺简体" panose="03000509000000000000" pitchFamily="65" charset="-122"/>
            </a:endParaRPr>
          </a:p>
          <a:p>
            <a:pPr algn="ctr">
              <a:lnSpc>
                <a:spcPct val="150000"/>
              </a:lnSpc>
            </a:pPr>
            <a:r>
              <a:rPr lang="zh-CN" altLang="en-US" sz="4400" dirty="0">
                <a:solidFill>
                  <a:srgbClr val="FF0000"/>
                </a:solidFill>
                <a:latin typeface="方正综艺简体" panose="03000509000000000000" pitchFamily="65" charset="-122"/>
                <a:ea typeface="方正综艺简体" panose="03000509000000000000" pitchFamily="65" charset="-122"/>
              </a:rPr>
              <a:t>限定额度</a:t>
            </a:r>
            <a:r>
              <a:rPr lang="zh-CN" altLang="en-US" sz="4400" dirty="0" smtClean="0">
                <a:solidFill>
                  <a:srgbClr val="FF0000"/>
                </a:solidFill>
                <a:latin typeface="方正综艺简体" panose="03000509000000000000" pitchFamily="65" charset="-122"/>
                <a:ea typeface="方正综艺简体" panose="03000509000000000000" pitchFamily="65" charset="-122"/>
              </a:rPr>
              <a:t>，免体检</a:t>
            </a:r>
            <a:endParaRPr lang="en-US" altLang="zh-CN" sz="4400" dirty="0">
              <a:solidFill>
                <a:srgbClr val="FF0000"/>
              </a:solidFill>
              <a:latin typeface="方正综艺简体" panose="03000509000000000000" pitchFamily="65" charset="-122"/>
              <a:ea typeface="方正综艺简体" panose="03000509000000000000" pitchFamily="65" charset="-122"/>
            </a:endParaRPr>
          </a:p>
        </p:txBody>
      </p:sp>
      <p:pic>
        <p:nvPicPr>
          <p:cNvPr id="5" name="图片 4"/>
          <p:cNvPicPr>
            <a:picLocks noChangeAspect="1"/>
          </p:cNvPicPr>
          <p:nvPr/>
        </p:nvPicPr>
        <p:blipFill>
          <a:blip r:embed="rId2" cstate="print">
            <a:extLst>
              <a:ext uri="{28A0092B-C50C-407E-A947-70E740481C1C}">
                <a14:useLocalDpi xmlns="" xmlns:a14="http://schemas.microsoft.com/office/drawing/2010/main" val="0"/>
              </a:ext>
            </a:extLst>
          </a:blip>
          <a:stretch>
            <a:fillRect/>
          </a:stretch>
        </p:blipFill>
        <p:spPr>
          <a:xfrm>
            <a:off x="6978233" y="3265713"/>
            <a:ext cx="4038226" cy="2797389"/>
          </a:xfrm>
          <a:prstGeom prst="rect">
            <a:avLst/>
          </a:prstGeom>
        </p:spPr>
      </p:pic>
      <p:sp>
        <p:nvSpPr>
          <p:cNvPr id="6" name="TextBox 5"/>
          <p:cNvSpPr txBox="1"/>
          <p:nvPr/>
        </p:nvSpPr>
        <p:spPr>
          <a:xfrm>
            <a:off x="1762539" y="5830957"/>
            <a:ext cx="3048000" cy="369332"/>
          </a:xfrm>
          <a:prstGeom prst="rect">
            <a:avLst/>
          </a:prstGeom>
          <a:noFill/>
        </p:spPr>
        <p:txBody>
          <a:bodyPr wrap="square" rtlCol="0">
            <a:spAutoFit/>
          </a:bodyPr>
          <a:lstStyle/>
          <a:p>
            <a:r>
              <a:rPr lang="zh-CN" altLang="en-US" dirty="0" smtClean="0"/>
              <a:t>特定地区除外</a:t>
            </a:r>
            <a:endParaRPr lang="zh-CN" altLang="en-US" dirty="0"/>
          </a:p>
        </p:txBody>
      </p:sp>
    </p:spTree>
    <p:extLst>
      <p:ext uri="{BB962C8B-B14F-4D97-AF65-F5344CB8AC3E}">
        <p14:creationId xmlns="" xmlns:p14="http://schemas.microsoft.com/office/powerpoint/2010/main" val="111729206"/>
      </p:ext>
    </p:extLst>
  </p:cSld>
  <p:clrMapOvr>
    <a:masterClrMapping/>
  </p:clrMapOvr>
  <mc:AlternateContent xmlns:mc="http://schemas.openxmlformats.org/markup-compatibility/2006">
    <mc:Choice xmlns=""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4294967295"/>
          </p:nvPr>
        </p:nvSpPr>
        <p:spPr>
          <a:xfrm>
            <a:off x="2773437" y="2345633"/>
            <a:ext cx="8689694" cy="2993291"/>
          </a:xfrm>
          <a:noFill/>
        </p:spPr>
        <p:style>
          <a:lnRef idx="2">
            <a:schemeClr val="accent2"/>
          </a:lnRef>
          <a:fillRef idx="1">
            <a:schemeClr val="lt1"/>
          </a:fillRef>
          <a:effectRef idx="0">
            <a:schemeClr val="accent2"/>
          </a:effectRef>
          <a:fontRef idx="minor">
            <a:schemeClr val="dk1"/>
          </a:fontRef>
        </p:style>
        <p:txBody>
          <a:bodyPr anchor="ctr">
            <a:noAutofit/>
          </a:bodyPr>
          <a:lstStyle/>
          <a:p>
            <a:pPr marL="0" lvl="0" indent="0" algn="ctr">
              <a:lnSpc>
                <a:spcPct val="150000"/>
              </a:lnSpc>
              <a:buNone/>
            </a:pPr>
            <a:r>
              <a:rPr lang="zh-CN" altLang="en-US" sz="3200" b="1" dirty="0">
                <a:solidFill>
                  <a:schemeClr val="tx1"/>
                </a:solidFill>
                <a:latin typeface="方正综艺简体" panose="03000509000000000000" pitchFamily="65" charset="-122"/>
                <a:ea typeface="方正综艺简体" panose="03000509000000000000" pitchFamily="65" charset="-122"/>
              </a:rPr>
              <a:t>国寿</a:t>
            </a:r>
            <a:r>
              <a:rPr lang="zh-CN" altLang="en-US" sz="3200" b="1" dirty="0">
                <a:solidFill>
                  <a:srgbClr val="FF0000"/>
                </a:solidFill>
                <a:latin typeface="方正综艺简体" panose="03000509000000000000" pitchFamily="65" charset="-122"/>
                <a:ea typeface="方正综艺简体" panose="03000509000000000000" pitchFamily="65" charset="-122"/>
              </a:rPr>
              <a:t>第一款</a:t>
            </a:r>
            <a:r>
              <a:rPr lang="zh-CN" altLang="en-US" sz="3200" b="1" dirty="0" smtClean="0">
                <a:solidFill>
                  <a:srgbClr val="00B0F0"/>
                </a:solidFill>
                <a:latin typeface="方正综艺简体" panose="03000509000000000000" pitchFamily="65" charset="-122"/>
                <a:ea typeface="方正综艺简体" panose="03000509000000000000" pitchFamily="65" charset="-122"/>
              </a:rPr>
              <a:t>免体检</a:t>
            </a:r>
            <a:r>
              <a:rPr lang="zh-CN" altLang="en-US" sz="3200" b="1" dirty="0" smtClean="0">
                <a:latin typeface="方正综艺简体" panose="03000509000000000000" pitchFamily="65" charset="-122"/>
                <a:ea typeface="方正综艺简体" panose="03000509000000000000" pitchFamily="65" charset="-122"/>
              </a:rPr>
              <a:t>的</a:t>
            </a:r>
            <a:r>
              <a:rPr lang="zh-CN" altLang="en-US" sz="3200" b="1" dirty="0">
                <a:solidFill>
                  <a:srgbClr val="FF0000"/>
                </a:solidFill>
                <a:latin typeface="方正综艺简体" panose="03000509000000000000" pitchFamily="65" charset="-122"/>
                <a:ea typeface="方正综艺简体" panose="03000509000000000000" pitchFamily="65" charset="-122"/>
              </a:rPr>
              <a:t>“卡式”</a:t>
            </a:r>
            <a:r>
              <a:rPr lang="zh-CN" altLang="en-US" sz="3200" b="1" dirty="0">
                <a:latin typeface="方正综艺简体" panose="03000509000000000000" pitchFamily="65" charset="-122"/>
                <a:ea typeface="方正综艺简体" panose="03000509000000000000" pitchFamily="65" charset="-122"/>
              </a:rPr>
              <a:t>重疾保险</a:t>
            </a:r>
            <a:endParaRPr lang="en-US" altLang="zh-CN" sz="3200" b="1" dirty="0">
              <a:latin typeface="方正综艺简体" panose="03000509000000000000" pitchFamily="65" charset="-122"/>
              <a:ea typeface="方正综艺简体" panose="03000509000000000000" pitchFamily="65" charset="-122"/>
            </a:endParaRPr>
          </a:p>
          <a:p>
            <a:pPr marL="0" lvl="0" indent="0" algn="ctr">
              <a:lnSpc>
                <a:spcPct val="150000"/>
              </a:lnSpc>
              <a:buNone/>
            </a:pPr>
            <a:r>
              <a:rPr lang="zh-CN" altLang="en-US" sz="3200" b="1" dirty="0" smtClean="0">
                <a:solidFill>
                  <a:schemeClr val="tx1"/>
                </a:solidFill>
                <a:latin typeface="方正综艺简体" panose="03000509000000000000" pitchFamily="65" charset="-122"/>
                <a:ea typeface="方正综艺简体" panose="03000509000000000000" pitchFamily="65" charset="-122"/>
              </a:rPr>
              <a:t>国寿</a:t>
            </a:r>
            <a:r>
              <a:rPr lang="zh-CN" altLang="en-US" sz="3200" b="1" dirty="0">
                <a:solidFill>
                  <a:srgbClr val="FF0000"/>
                </a:solidFill>
                <a:latin typeface="方正综艺简体" panose="03000509000000000000" pitchFamily="65" charset="-122"/>
                <a:ea typeface="方正综艺简体" panose="03000509000000000000" pitchFamily="65" charset="-122"/>
              </a:rPr>
              <a:t>第一款</a:t>
            </a:r>
            <a:r>
              <a:rPr lang="zh-CN" altLang="en-US" sz="3200" b="1" dirty="0" smtClean="0">
                <a:solidFill>
                  <a:srgbClr val="00B0F0"/>
                </a:solidFill>
                <a:latin typeface="方正综艺简体" panose="03000509000000000000" pitchFamily="65" charset="-122"/>
                <a:ea typeface="方正综艺简体" panose="03000509000000000000" pitchFamily="65" charset="-122"/>
              </a:rPr>
              <a:t>按份卖</a:t>
            </a:r>
            <a:r>
              <a:rPr lang="zh-CN" altLang="en-US" sz="3200" b="1" dirty="0" smtClean="0">
                <a:latin typeface="方正综艺简体" panose="03000509000000000000" pitchFamily="65" charset="-122"/>
                <a:ea typeface="方正综艺简体" panose="03000509000000000000" pitchFamily="65" charset="-122"/>
              </a:rPr>
              <a:t>的</a:t>
            </a:r>
            <a:r>
              <a:rPr lang="zh-CN" altLang="en-US" sz="3200" b="1" dirty="0" smtClean="0">
                <a:solidFill>
                  <a:srgbClr val="FF0000"/>
                </a:solidFill>
                <a:latin typeface="方正综艺简体" panose="03000509000000000000" pitchFamily="65" charset="-122"/>
                <a:ea typeface="方正综艺简体" panose="03000509000000000000" pitchFamily="65" charset="-122"/>
              </a:rPr>
              <a:t>“定额”</a:t>
            </a:r>
            <a:r>
              <a:rPr lang="zh-CN" altLang="en-US" sz="3200" b="1" dirty="0" smtClean="0">
                <a:latin typeface="方正综艺简体" panose="03000509000000000000" pitchFamily="65" charset="-122"/>
                <a:ea typeface="方正综艺简体" panose="03000509000000000000" pitchFamily="65" charset="-122"/>
              </a:rPr>
              <a:t>重疾保险</a:t>
            </a:r>
            <a:endParaRPr lang="en-US" altLang="zh-CN" sz="3200" b="1" dirty="0" smtClean="0">
              <a:latin typeface="方正综艺简体" panose="03000509000000000000" pitchFamily="65" charset="-122"/>
              <a:ea typeface="方正综艺简体" panose="03000509000000000000" pitchFamily="65" charset="-122"/>
            </a:endParaRPr>
          </a:p>
        </p:txBody>
      </p:sp>
      <p:sp>
        <p:nvSpPr>
          <p:cNvPr id="5" name="矩形 4"/>
          <p:cNvSpPr/>
          <p:nvPr/>
        </p:nvSpPr>
        <p:spPr>
          <a:xfrm>
            <a:off x="4408074" y="949533"/>
            <a:ext cx="4214841" cy="1107996"/>
          </a:xfrm>
          <a:prstGeom prst="rect">
            <a:avLst/>
          </a:prstGeom>
          <a:noFill/>
        </p:spPr>
        <p:txBody>
          <a:bodyPr wrap="square" lIns="91440" tIns="45720" rIns="91440" bIns="45720">
            <a:spAutoFit/>
          </a:bodyPr>
          <a:lstStyle/>
          <a:p>
            <a:pPr algn="ctr"/>
            <a:r>
              <a:rPr lang="en-US" sz="6600" b="1" dirty="0" smtClean="0">
                <a:ln w="1905"/>
                <a:solidFill>
                  <a:srgbClr val="FF0000"/>
                </a:solidFill>
                <a:effectLst>
                  <a:innerShdw blurRad="69850" dist="43180" dir="5400000">
                    <a:srgbClr val="000000">
                      <a:alpha val="65000"/>
                    </a:srgbClr>
                  </a:innerShdw>
                </a:effectLst>
                <a:latin typeface="Broadway" pitchFamily="82" charset="0"/>
                <a:ea typeface="汉仪超粗宋简" pitchFamily="49" charset="-122"/>
              </a:rPr>
              <a:t>40</a:t>
            </a:r>
            <a:r>
              <a:rPr lang="en-US" altLang="zh-CN" sz="6600" b="1" dirty="0" smtClean="0">
                <a:ln w="1905"/>
                <a:solidFill>
                  <a:srgbClr val="FF0000"/>
                </a:solidFill>
                <a:effectLst>
                  <a:innerShdw blurRad="69850" dist="43180" dir="5400000">
                    <a:srgbClr val="000000">
                      <a:alpha val="65000"/>
                    </a:srgbClr>
                  </a:innerShdw>
                </a:effectLst>
                <a:latin typeface="Broadway" pitchFamily="82" charset="0"/>
                <a:ea typeface="汉仪超粗宋简" pitchFamily="49" charset="-122"/>
              </a:rPr>
              <a:t>+</a:t>
            </a:r>
            <a:r>
              <a:rPr lang="en-US" sz="6600" b="1" dirty="0" smtClean="0">
                <a:ln w="1905"/>
                <a:solidFill>
                  <a:srgbClr val="FF0000"/>
                </a:solidFill>
                <a:effectLst>
                  <a:innerShdw blurRad="69850" dist="43180" dir="5400000">
                    <a:srgbClr val="000000">
                      <a:alpha val="65000"/>
                    </a:srgbClr>
                  </a:innerShdw>
                </a:effectLst>
                <a:latin typeface="Broadway" pitchFamily="82" charset="0"/>
                <a:ea typeface="汉仪超粗宋简" pitchFamily="49" charset="-122"/>
              </a:rPr>
              <a:t>10</a:t>
            </a:r>
            <a:endParaRPr lang="zh-CN" altLang="en-US" sz="6600" b="1" dirty="0">
              <a:ln w="1905"/>
              <a:gradFill>
                <a:gsLst>
                  <a:gs pos="0">
                    <a:srgbClr val="70AD47">
                      <a:shade val="20000"/>
                      <a:satMod val="200000"/>
                    </a:srgbClr>
                  </a:gs>
                  <a:gs pos="78000">
                    <a:srgbClr val="70AD47">
                      <a:tint val="90000"/>
                      <a:shade val="89000"/>
                      <a:satMod val="220000"/>
                    </a:srgbClr>
                  </a:gs>
                  <a:gs pos="100000">
                    <a:srgbClr val="70AD47">
                      <a:tint val="12000"/>
                      <a:satMod val="255000"/>
                    </a:srgbClr>
                  </a:gs>
                </a:gsLst>
                <a:lin ang="5400000"/>
              </a:gradFill>
              <a:effectLst>
                <a:innerShdw blurRad="69850" dist="43180" dir="5400000">
                  <a:srgbClr val="000000">
                    <a:alpha val="65000"/>
                  </a:srgbClr>
                </a:innerShdw>
              </a:effectLst>
              <a:latin typeface="Broadway" pitchFamily="82" charset="0"/>
              <a:ea typeface="汉仪超粗宋简" pitchFamily="49" charset="-122"/>
            </a:endParaRPr>
          </a:p>
        </p:txBody>
      </p:sp>
      <p:sp>
        <p:nvSpPr>
          <p:cNvPr id="6" name="矩形 5"/>
          <p:cNvSpPr/>
          <p:nvPr/>
        </p:nvSpPr>
        <p:spPr>
          <a:xfrm>
            <a:off x="8091218" y="949533"/>
            <a:ext cx="3286148" cy="1107996"/>
          </a:xfrm>
          <a:prstGeom prst="rect">
            <a:avLst/>
          </a:prstGeom>
          <a:noFill/>
        </p:spPr>
        <p:txBody>
          <a:bodyPr wrap="square" lIns="91440" tIns="45720" rIns="91440" bIns="45720">
            <a:spAutoFit/>
          </a:bodyPr>
          <a:lstStyle/>
          <a:p>
            <a:pPr algn="ctr"/>
            <a:r>
              <a:rPr lang="en-US" sz="6600" b="1" dirty="0">
                <a:ln w="1905"/>
                <a:solidFill>
                  <a:srgbClr val="FF0000"/>
                </a:solidFill>
                <a:effectLst>
                  <a:innerShdw blurRad="69850" dist="43180" dir="5400000">
                    <a:srgbClr val="000000">
                      <a:alpha val="65000"/>
                    </a:srgbClr>
                  </a:innerShdw>
                </a:effectLst>
                <a:latin typeface="Broadway" pitchFamily="82" charset="0"/>
                <a:ea typeface="汉仪超粗宋简" pitchFamily="49" charset="-122"/>
              </a:rPr>
              <a:t>3015</a:t>
            </a:r>
            <a:r>
              <a:rPr lang="en-US" altLang="zh-CN" sz="6600" b="1" dirty="0">
                <a:ln w="1905"/>
                <a:solidFill>
                  <a:srgbClr val="FF0000"/>
                </a:solidFill>
                <a:effectLst>
                  <a:innerShdw blurRad="69850" dist="43180" dir="5400000">
                    <a:srgbClr val="000000">
                      <a:alpha val="65000"/>
                    </a:srgbClr>
                  </a:innerShdw>
                </a:effectLst>
                <a:latin typeface="Broadway" pitchFamily="82" charset="0"/>
                <a:ea typeface="汉仪超粗宋简" pitchFamily="49" charset="-122"/>
              </a:rPr>
              <a:t>0</a:t>
            </a:r>
            <a:endParaRPr lang="zh-CN" altLang="en-US" sz="6600" b="1" dirty="0">
              <a:ln w="1905"/>
              <a:solidFill>
                <a:srgbClr val="FF0000"/>
              </a:solidFill>
              <a:effectLst>
                <a:innerShdw blurRad="69850" dist="43180" dir="5400000">
                  <a:srgbClr val="000000">
                    <a:alpha val="65000"/>
                  </a:srgbClr>
                </a:innerShdw>
              </a:effectLst>
              <a:latin typeface="Broadway" pitchFamily="82" charset="0"/>
              <a:ea typeface="汉仪超粗宋简" pitchFamily="49" charset="-122"/>
            </a:endParaRPr>
          </a:p>
        </p:txBody>
      </p:sp>
      <p:sp>
        <p:nvSpPr>
          <p:cNvPr id="8" name="矩形 7"/>
          <p:cNvSpPr/>
          <p:nvPr/>
        </p:nvSpPr>
        <p:spPr>
          <a:xfrm>
            <a:off x="245360" y="971444"/>
            <a:ext cx="4241867" cy="923330"/>
          </a:xfrm>
          <a:prstGeom prst="rect">
            <a:avLst/>
          </a:prstGeom>
          <a:noFill/>
        </p:spPr>
        <p:txBody>
          <a:bodyPr wrap="none" lIns="91440" tIns="45720" rIns="91440" bIns="45720">
            <a:spAutoFit/>
          </a:bodyPr>
          <a:lstStyle/>
          <a:p>
            <a:pPr algn="ctr"/>
            <a:r>
              <a:rPr lang="zh-CN" altLang="en-US" sz="5400" b="1" dirty="0">
                <a:ln w="12700">
                  <a:solidFill>
                    <a:srgbClr val="5B9BD5"/>
                  </a:solidFill>
                  <a:prstDash val="solid"/>
                </a:ln>
                <a:solidFill>
                  <a:srgbClr val="FFFF00"/>
                </a:solidFill>
                <a:latin typeface="叶根友毛笔行书" panose="02010601030101010101" pitchFamily="2" charset="-122"/>
                <a:ea typeface="叶根友毛笔行书" panose="02010601030101010101" pitchFamily="2" charset="-122"/>
              </a:rPr>
              <a:t>新康宁定期  </a:t>
            </a:r>
            <a:endParaRPr lang="en-US" altLang="zh-CN" sz="5400" b="1" dirty="0">
              <a:ln w="12700">
                <a:solidFill>
                  <a:srgbClr val="5B9BD5"/>
                </a:solidFill>
                <a:prstDash val="solid"/>
              </a:ln>
              <a:solidFill>
                <a:srgbClr val="FFFF00"/>
              </a:solidFill>
              <a:latin typeface="叶根友毛笔行书" panose="02010601030101010101" pitchFamily="2" charset="-122"/>
              <a:ea typeface="叶根友毛笔行书" panose="02010601030101010101" pitchFamily="2" charset="-122"/>
            </a:endParaRPr>
          </a:p>
        </p:txBody>
      </p:sp>
      <p:cxnSp>
        <p:nvCxnSpPr>
          <p:cNvPr id="4" name="直接连接符 3"/>
          <p:cNvCxnSpPr/>
          <p:nvPr/>
        </p:nvCxnSpPr>
        <p:spPr>
          <a:xfrm>
            <a:off x="4698610" y="949533"/>
            <a:ext cx="6865034" cy="0"/>
          </a:xfrm>
          <a:prstGeom prst="line">
            <a:avLst/>
          </a:prstGeom>
          <a:ln w="38100">
            <a:solidFill>
              <a:srgbClr val="FF0000"/>
            </a:solidFill>
            <a:prstDash val="dashDot"/>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a:off x="4712675" y="2043621"/>
            <a:ext cx="6865034" cy="0"/>
          </a:xfrm>
          <a:prstGeom prst="line">
            <a:avLst/>
          </a:prstGeom>
          <a:ln w="38100">
            <a:solidFill>
              <a:srgbClr val="FF0000"/>
            </a:solidFill>
            <a:prstDash val="dashDot"/>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 xmlns:p14="http://schemas.microsoft.com/office/powerpoint/2010/main" val="1183142144"/>
      </p:ext>
    </p:extLst>
  </p:cSld>
  <p:clrMapOvr>
    <a:masterClrMapping/>
  </p:clrMapOvr>
  <mc:AlternateContent xmlns:mc="http://schemas.openxmlformats.org/markup-compatibility/2006">
    <mc:Choice xmlns=""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3">
                                            <p:bg/>
                                          </p:spTgt>
                                        </p:tgtEl>
                                        <p:attrNameLst>
                                          <p:attrName>style.visibility</p:attrName>
                                        </p:attrNameLst>
                                      </p:cBhvr>
                                      <p:to>
                                        <p:strVal val="visible"/>
                                      </p:to>
                                    </p:set>
                                    <p:animEffect transition="in" filter="blinds(horizontal)">
                                      <p:cBhvr>
                                        <p:cTn id="13" dur="500"/>
                                        <p:tgtEl>
                                          <p:spTgt spid="3">
                                            <p:bg/>
                                          </p:spTgt>
                                        </p:tgtEl>
                                      </p:cBhvr>
                                    </p:animEffect>
                                  </p:childTnLst>
                                </p:cTn>
                              </p:par>
                            </p:childTnLst>
                          </p:cTn>
                        </p:par>
                      </p:childTnLst>
                    </p:cTn>
                  </p:par>
                  <p:par>
                    <p:cTn id="14" fill="hold">
                      <p:stCondLst>
                        <p:cond delay="indefinite"/>
                      </p:stCondLst>
                      <p:childTnLst>
                        <p:par>
                          <p:cTn id="15" fill="hold">
                            <p:stCondLst>
                              <p:cond delay="0"/>
                            </p:stCondLst>
                            <p:childTnLst>
                              <p:par>
                                <p:cTn id="16" presetID="3" presetClass="entr" presetSubtype="10" fill="hold" grpId="0"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Effect transition="in" filter="blinds(horizontal)">
                                      <p:cBhvr>
                                        <p:cTn id="18" dur="500"/>
                                        <p:tgtEl>
                                          <p:spTgt spid="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grpId="0"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Effect transition="in" filter="blinds(horizontal)">
                                      <p:cBhvr>
                                        <p:cTn id="23"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8"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497232" y="1074927"/>
            <a:ext cx="7207087" cy="5078313"/>
          </a:xfrm>
          <a:prstGeom prst="rect">
            <a:avLst/>
          </a:prstGeom>
        </p:spPr>
        <p:txBody>
          <a:bodyPr wrap="square">
            <a:spAutoFit/>
          </a:bodyPr>
          <a:lstStyle/>
          <a:p>
            <a:pPr algn="ctr">
              <a:lnSpc>
                <a:spcPct val="150000"/>
              </a:lnSpc>
            </a:pPr>
            <a:r>
              <a:rPr lang="zh-CN" altLang="en-US" sz="5400" dirty="0">
                <a:solidFill>
                  <a:prstClr val="black"/>
                </a:solidFill>
                <a:latin typeface="方正综艺简体" panose="03000509000000000000" pitchFamily="65" charset="-122"/>
                <a:ea typeface="方正综艺简体" panose="03000509000000000000" pitchFamily="65" charset="-122"/>
              </a:rPr>
              <a:t>中国人寿产品体系中</a:t>
            </a:r>
            <a:endParaRPr lang="en-US" altLang="zh-CN" sz="5400" dirty="0">
              <a:solidFill>
                <a:prstClr val="black"/>
              </a:solidFill>
              <a:latin typeface="方正综艺简体" panose="03000509000000000000" pitchFamily="65" charset="-122"/>
              <a:ea typeface="方正综艺简体" panose="03000509000000000000" pitchFamily="65" charset="-122"/>
            </a:endParaRPr>
          </a:p>
          <a:p>
            <a:pPr algn="ctr">
              <a:lnSpc>
                <a:spcPct val="150000"/>
              </a:lnSpc>
            </a:pPr>
            <a:r>
              <a:rPr lang="zh-CN" altLang="en-US" sz="5400" dirty="0">
                <a:solidFill>
                  <a:prstClr val="black"/>
                </a:solidFill>
                <a:latin typeface="方正综艺简体" panose="03000509000000000000" pitchFamily="65" charset="-122"/>
                <a:ea typeface="方正综艺简体" panose="03000509000000000000" pitchFamily="65" charset="-122"/>
              </a:rPr>
              <a:t>真正意义上第一款</a:t>
            </a:r>
            <a:endParaRPr lang="en-US" altLang="zh-CN" sz="5400" dirty="0">
              <a:solidFill>
                <a:prstClr val="black"/>
              </a:solidFill>
              <a:latin typeface="方正综艺简体" panose="03000509000000000000" pitchFamily="65" charset="-122"/>
              <a:ea typeface="方正综艺简体" panose="03000509000000000000" pitchFamily="65" charset="-122"/>
            </a:endParaRPr>
          </a:p>
          <a:p>
            <a:pPr algn="ctr">
              <a:lnSpc>
                <a:spcPct val="150000"/>
              </a:lnSpc>
            </a:pPr>
            <a:r>
              <a:rPr lang="zh-CN" altLang="en-US" sz="5400" b="1" i="1" dirty="0">
                <a:solidFill>
                  <a:srgbClr val="FF0000"/>
                </a:solidFill>
                <a:latin typeface="方正稚艺简体" panose="03000509000000000000" pitchFamily="65" charset="-122"/>
                <a:ea typeface="方正稚艺简体" panose="03000509000000000000" pitchFamily="65" charset="-122"/>
              </a:rPr>
              <a:t>“三限一免”“卡式”</a:t>
            </a:r>
            <a:endParaRPr lang="en-US" altLang="zh-CN" sz="5400" b="1" i="1" dirty="0">
              <a:solidFill>
                <a:srgbClr val="FF0000"/>
              </a:solidFill>
              <a:latin typeface="方正稚艺简体" panose="03000509000000000000" pitchFamily="65" charset="-122"/>
              <a:ea typeface="方正稚艺简体" panose="03000509000000000000" pitchFamily="65" charset="-122"/>
            </a:endParaRPr>
          </a:p>
          <a:p>
            <a:pPr algn="ctr">
              <a:lnSpc>
                <a:spcPct val="150000"/>
              </a:lnSpc>
            </a:pPr>
            <a:r>
              <a:rPr lang="zh-CN" altLang="en-US" sz="5400" dirty="0">
                <a:solidFill>
                  <a:prstClr val="black"/>
                </a:solidFill>
                <a:latin typeface="方正综艺简体" panose="03000509000000000000" pitchFamily="65" charset="-122"/>
                <a:ea typeface="方正综艺简体" panose="03000509000000000000" pitchFamily="65" charset="-122"/>
              </a:rPr>
              <a:t>重大疾病保险</a:t>
            </a:r>
            <a:endParaRPr lang="en-US" altLang="zh-CN" sz="5400" dirty="0">
              <a:solidFill>
                <a:prstClr val="black"/>
              </a:solidFill>
              <a:latin typeface="方正综艺简体" panose="03000509000000000000" pitchFamily="65" charset="-122"/>
              <a:ea typeface="方正综艺简体" panose="03000509000000000000" pitchFamily="65" charset="-122"/>
            </a:endParaRPr>
          </a:p>
        </p:txBody>
      </p:sp>
      <p:pic>
        <p:nvPicPr>
          <p:cNvPr id="10" name="图片 9"/>
          <p:cNvPicPr>
            <a:picLocks noChangeAspect="1"/>
          </p:cNvPicPr>
          <p:nvPr/>
        </p:nvPicPr>
        <p:blipFill rotWithShape="1">
          <a:blip r:embed="rId2" cstate="print">
            <a:extLst>
              <a:ext uri="{28A0092B-C50C-407E-A947-70E740481C1C}">
                <a14:useLocalDpi xmlns="" xmlns:a14="http://schemas.microsoft.com/office/drawing/2010/main" val="0"/>
              </a:ext>
            </a:extLst>
          </a:blip>
          <a:srcRect t="3448" r="5224" b="8506"/>
          <a:stretch/>
        </p:blipFill>
        <p:spPr>
          <a:xfrm>
            <a:off x="148493" y="1074927"/>
            <a:ext cx="3874867" cy="5639205"/>
          </a:xfrm>
          <a:prstGeom prst="rect">
            <a:avLst/>
          </a:prstGeom>
        </p:spPr>
      </p:pic>
    </p:spTree>
    <p:extLst>
      <p:ext uri="{BB962C8B-B14F-4D97-AF65-F5344CB8AC3E}">
        <p14:creationId xmlns="" xmlns:p14="http://schemas.microsoft.com/office/powerpoint/2010/main" val="881897795"/>
      </p:ext>
    </p:extLst>
  </p:cSld>
  <p:clrMapOvr>
    <a:masterClrMapping/>
  </p:clrMapOvr>
  <mc:AlternateContent xmlns:mc="http://schemas.openxmlformats.org/markup-compatibility/2006">
    <mc:Choice xmlns=""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980748" y="552140"/>
            <a:ext cx="3262433" cy="1015663"/>
          </a:xfrm>
          <a:prstGeom prst="rect">
            <a:avLst/>
          </a:prstGeom>
          <a:noFill/>
        </p:spPr>
        <p:txBody>
          <a:bodyPr wrap="none" lIns="91440" tIns="45720" rIns="91440" bIns="45720">
            <a:spAutoFit/>
          </a:bodyPr>
          <a:lstStyle/>
          <a:p>
            <a:pPr algn="ctr"/>
            <a:r>
              <a:rPr lang="zh-CN" altLang="en-US" sz="6000" dirty="0">
                <a:ln w="0"/>
                <a:solidFill>
                  <a:srgbClr val="FF0000"/>
                </a:solidFill>
                <a:effectLst>
                  <a:reflection blurRad="6350" stA="53000" endA="300" endPos="35500" dir="5400000" sy="-90000" algn="bl" rotWithShape="0"/>
                </a:effectLst>
                <a:latin typeface="方正综艺简体" panose="03000509000000000000" pitchFamily="65" charset="-122"/>
                <a:ea typeface="方正综艺简体" panose="03000509000000000000" pitchFamily="65" charset="-122"/>
              </a:rPr>
              <a:t>销售策略</a:t>
            </a:r>
          </a:p>
        </p:txBody>
      </p:sp>
      <p:sp>
        <p:nvSpPr>
          <p:cNvPr id="3" name="矩形 2"/>
          <p:cNvSpPr/>
          <p:nvPr/>
        </p:nvSpPr>
        <p:spPr>
          <a:xfrm>
            <a:off x="296214" y="1732850"/>
            <a:ext cx="11373411" cy="707886"/>
          </a:xfrm>
          <a:prstGeom prst="rect">
            <a:avLst/>
          </a:prstGeom>
        </p:spPr>
        <p:style>
          <a:lnRef idx="1">
            <a:schemeClr val="accent4"/>
          </a:lnRef>
          <a:fillRef idx="3">
            <a:schemeClr val="accent4"/>
          </a:fillRef>
          <a:effectRef idx="2">
            <a:schemeClr val="accent4"/>
          </a:effectRef>
          <a:fontRef idx="minor">
            <a:schemeClr val="lt1"/>
          </a:fontRef>
        </p:style>
        <p:txBody>
          <a:bodyPr wrap="square">
            <a:spAutoFit/>
          </a:bodyPr>
          <a:lstStyle/>
          <a:p>
            <a:r>
              <a:rPr lang="zh-CN" altLang="en-US" sz="4000" b="1" dirty="0">
                <a:ln w="9525">
                  <a:solidFill>
                    <a:prstClr val="white"/>
                  </a:solidFill>
                  <a:prstDash val="solid"/>
                </a:ln>
                <a:solidFill>
                  <a:srgbClr val="C00000"/>
                </a:solidFill>
                <a:effectLst>
                  <a:outerShdw blurRad="12700" dist="38100" dir="2700000" algn="tl" rotWithShape="0">
                    <a:prstClr val="white">
                      <a:lumMod val="50000"/>
                    </a:prstClr>
                  </a:outerShdw>
                </a:effectLst>
                <a:latin typeface="叶根友特楷简体" panose="02010601030101010101" pitchFamily="2" charset="-122"/>
                <a:ea typeface="叶根友特楷简体" panose="02010601030101010101" pitchFamily="2" charset="-122"/>
              </a:rPr>
              <a:t>三限一免</a:t>
            </a:r>
            <a:r>
              <a:rPr lang="en-US" altLang="zh-CN" sz="4000" b="1" dirty="0">
                <a:ln w="9525">
                  <a:solidFill>
                    <a:prstClr val="white"/>
                  </a:solidFill>
                  <a:prstDash val="solid"/>
                </a:ln>
                <a:solidFill>
                  <a:srgbClr val="C00000"/>
                </a:solidFill>
                <a:effectLst>
                  <a:outerShdw blurRad="12700" dist="38100" dir="2700000" algn="tl" rotWithShape="0">
                    <a:prstClr val="white">
                      <a:lumMod val="50000"/>
                    </a:prstClr>
                  </a:outerShdw>
                </a:effectLst>
                <a:latin typeface="叶根友特楷简体" panose="02010601030101010101" pitchFamily="2" charset="-122"/>
                <a:ea typeface="叶根友特楷简体" panose="02010601030101010101" pitchFamily="2" charset="-122"/>
              </a:rPr>
              <a:t>——</a:t>
            </a:r>
          </a:p>
        </p:txBody>
      </p:sp>
      <p:sp>
        <p:nvSpPr>
          <p:cNvPr id="4" name="文本框 3"/>
          <p:cNvSpPr txBox="1"/>
          <p:nvPr/>
        </p:nvSpPr>
        <p:spPr>
          <a:xfrm>
            <a:off x="3280193" y="3011634"/>
            <a:ext cx="7269939" cy="3139321"/>
          </a:xfrm>
          <a:prstGeom prst="rect">
            <a:avLst/>
          </a:prstGeom>
        </p:spPr>
        <p:txBody>
          <a:bodyPr wrap="none">
            <a:spAutoFit/>
          </a:bodyPr>
          <a:lstStyle>
            <a:defPPr>
              <a:defRPr lang="zh-CN"/>
            </a:defPPr>
            <a:lvl1pPr algn="ctr">
              <a:lnSpc>
                <a:spcPct val="150000"/>
              </a:lnSpc>
              <a:defRPr sz="4800" b="1">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方正综艺简体" panose="03000509000000000000" pitchFamily="65" charset="-122"/>
                <a:ea typeface="方正综艺简体" panose="03000509000000000000" pitchFamily="65" charset="-122"/>
              </a:defRPr>
            </a:lvl1pPr>
          </a:lstStyle>
          <a:p>
            <a:r>
              <a:rPr lang="en-US" altLang="zh-CN" sz="6600" dirty="0">
                <a:ln w="9525">
                  <a:solidFill>
                    <a:prstClr val="white"/>
                  </a:solidFill>
                  <a:prstDash val="solid"/>
                </a:ln>
                <a:solidFill>
                  <a:srgbClr val="FF0000"/>
                </a:solidFill>
                <a:effectLst>
                  <a:outerShdw blurRad="12700" dist="38100" dir="2700000" algn="tl" rotWithShape="0">
                    <a:srgbClr val="4472C4">
                      <a:lumMod val="60000"/>
                      <a:lumOff val="40000"/>
                    </a:srgbClr>
                  </a:outerShdw>
                </a:effectLst>
              </a:rPr>
              <a:t>7</a:t>
            </a:r>
            <a:r>
              <a:rPr lang="zh-CN" altLang="en-US" sz="6600" dirty="0">
                <a:ln w="9525">
                  <a:solidFill>
                    <a:prstClr val="white"/>
                  </a:solidFill>
                  <a:prstDash val="solid"/>
                </a:ln>
                <a:solidFill>
                  <a:srgbClr val="FF0000"/>
                </a:solidFill>
                <a:effectLst>
                  <a:outerShdw blurRad="12700" dist="38100" dir="2700000" algn="tl" rotWithShape="0">
                    <a:srgbClr val="4472C4">
                      <a:lumMod val="60000"/>
                      <a:lumOff val="40000"/>
                    </a:srgbClr>
                  </a:outerShdw>
                </a:effectLst>
              </a:rPr>
              <a:t>月</a:t>
            </a:r>
            <a:r>
              <a:rPr lang="en-US" altLang="zh-CN" sz="6600" dirty="0">
                <a:ln w="9525">
                  <a:solidFill>
                    <a:prstClr val="white"/>
                  </a:solidFill>
                  <a:prstDash val="solid"/>
                </a:ln>
                <a:solidFill>
                  <a:srgbClr val="FF0000"/>
                </a:solidFill>
                <a:effectLst>
                  <a:outerShdw blurRad="12700" dist="38100" dir="2700000" algn="tl" rotWithShape="0">
                    <a:srgbClr val="4472C4">
                      <a:lumMod val="60000"/>
                      <a:lumOff val="40000"/>
                    </a:srgbClr>
                  </a:outerShdw>
                </a:effectLst>
              </a:rPr>
              <a:t>15</a:t>
            </a:r>
            <a:r>
              <a:rPr lang="zh-CN" altLang="en-US" sz="6600" dirty="0">
                <a:ln w="9525">
                  <a:solidFill>
                    <a:prstClr val="white"/>
                  </a:solidFill>
                  <a:prstDash val="solid"/>
                </a:ln>
                <a:solidFill>
                  <a:srgbClr val="FF0000"/>
                </a:solidFill>
                <a:effectLst>
                  <a:outerShdw blurRad="12700" dist="38100" dir="2700000" algn="tl" rotWithShape="0">
                    <a:srgbClr val="4472C4">
                      <a:lumMod val="60000"/>
                      <a:lumOff val="40000"/>
                    </a:srgbClr>
                  </a:outerShdw>
                </a:effectLst>
              </a:rPr>
              <a:t>日到</a:t>
            </a:r>
            <a:r>
              <a:rPr lang="en-US" altLang="zh-CN" sz="6600" dirty="0">
                <a:ln w="9525">
                  <a:solidFill>
                    <a:prstClr val="white"/>
                  </a:solidFill>
                  <a:prstDash val="solid"/>
                </a:ln>
                <a:solidFill>
                  <a:srgbClr val="FF0000"/>
                </a:solidFill>
                <a:effectLst>
                  <a:outerShdw blurRad="12700" dist="38100" dir="2700000" algn="tl" rotWithShape="0">
                    <a:srgbClr val="4472C4">
                      <a:lumMod val="60000"/>
                      <a:lumOff val="40000"/>
                    </a:srgbClr>
                  </a:outerShdw>
                </a:effectLst>
              </a:rPr>
              <a:t>9</a:t>
            </a:r>
            <a:r>
              <a:rPr lang="zh-CN" altLang="en-US" sz="6600" dirty="0">
                <a:ln w="9525">
                  <a:solidFill>
                    <a:prstClr val="white"/>
                  </a:solidFill>
                  <a:prstDash val="solid"/>
                </a:ln>
                <a:solidFill>
                  <a:srgbClr val="FF0000"/>
                </a:solidFill>
                <a:effectLst>
                  <a:outerShdw blurRad="12700" dist="38100" dir="2700000" algn="tl" rotWithShape="0">
                    <a:srgbClr val="4472C4">
                      <a:lumMod val="60000"/>
                      <a:lumOff val="40000"/>
                    </a:srgbClr>
                  </a:outerShdw>
                </a:effectLst>
              </a:rPr>
              <a:t>月</a:t>
            </a:r>
            <a:r>
              <a:rPr lang="en-US" altLang="zh-CN" sz="6600" dirty="0">
                <a:ln w="9525">
                  <a:solidFill>
                    <a:prstClr val="white"/>
                  </a:solidFill>
                  <a:prstDash val="solid"/>
                </a:ln>
                <a:solidFill>
                  <a:srgbClr val="FF0000"/>
                </a:solidFill>
                <a:effectLst>
                  <a:outerShdw blurRad="12700" dist="38100" dir="2700000" algn="tl" rotWithShape="0">
                    <a:srgbClr val="4472C4">
                      <a:lumMod val="60000"/>
                      <a:lumOff val="40000"/>
                    </a:srgbClr>
                  </a:outerShdw>
                </a:effectLst>
              </a:rPr>
              <a:t>30</a:t>
            </a:r>
            <a:r>
              <a:rPr lang="zh-CN" altLang="en-US" sz="6600" dirty="0">
                <a:ln w="9525">
                  <a:solidFill>
                    <a:prstClr val="white"/>
                  </a:solidFill>
                  <a:prstDash val="solid"/>
                </a:ln>
                <a:solidFill>
                  <a:srgbClr val="FF0000"/>
                </a:solidFill>
                <a:effectLst>
                  <a:outerShdw blurRad="12700" dist="38100" dir="2700000" algn="tl" rotWithShape="0">
                    <a:srgbClr val="4472C4">
                      <a:lumMod val="60000"/>
                      <a:lumOff val="40000"/>
                    </a:srgbClr>
                  </a:outerShdw>
                </a:effectLst>
              </a:rPr>
              <a:t>日</a:t>
            </a:r>
            <a:endParaRPr lang="en-US" altLang="zh-CN" sz="6600" dirty="0">
              <a:ln w="9525">
                <a:solidFill>
                  <a:prstClr val="white"/>
                </a:solidFill>
                <a:prstDash val="solid"/>
              </a:ln>
              <a:solidFill>
                <a:srgbClr val="FF0000"/>
              </a:solidFill>
              <a:effectLst>
                <a:outerShdw blurRad="12700" dist="38100" dir="2700000" algn="tl" rotWithShape="0">
                  <a:srgbClr val="4472C4">
                    <a:lumMod val="60000"/>
                    <a:lumOff val="40000"/>
                  </a:srgbClr>
                </a:outerShdw>
              </a:effectLst>
            </a:endParaRPr>
          </a:p>
          <a:p>
            <a:r>
              <a:rPr lang="zh-CN" altLang="en-US" sz="6600" dirty="0">
                <a:ln w="9525">
                  <a:solidFill>
                    <a:prstClr val="white"/>
                  </a:solidFill>
                  <a:prstDash val="solid"/>
                </a:ln>
                <a:solidFill>
                  <a:srgbClr val="FF0000"/>
                </a:solidFill>
                <a:effectLst>
                  <a:outerShdw blurRad="12700" dist="38100" dir="2700000" algn="tl" rotWithShape="0">
                    <a:srgbClr val="4472C4">
                      <a:lumMod val="60000"/>
                      <a:lumOff val="40000"/>
                    </a:srgbClr>
                  </a:outerShdw>
                </a:effectLst>
              </a:rPr>
              <a:t>时间一到即刻叫停</a:t>
            </a:r>
            <a:endParaRPr lang="en-US" altLang="zh-CN" sz="6600" dirty="0">
              <a:ln w="9525">
                <a:solidFill>
                  <a:prstClr val="white"/>
                </a:solidFill>
                <a:prstDash val="solid"/>
              </a:ln>
              <a:solidFill>
                <a:srgbClr val="FF0000"/>
              </a:solidFill>
              <a:effectLst>
                <a:outerShdw blurRad="12700" dist="38100" dir="2700000" algn="tl" rotWithShape="0">
                  <a:srgbClr val="4472C4">
                    <a:lumMod val="60000"/>
                    <a:lumOff val="40000"/>
                  </a:srgbClr>
                </a:outerShdw>
              </a:effectLst>
            </a:endParaRPr>
          </a:p>
        </p:txBody>
      </p:sp>
      <p:sp>
        <p:nvSpPr>
          <p:cNvPr id="5" name="文本框 4"/>
          <p:cNvSpPr txBox="1"/>
          <p:nvPr/>
        </p:nvSpPr>
        <p:spPr>
          <a:xfrm rot="20362117">
            <a:off x="386658" y="2804602"/>
            <a:ext cx="4450615" cy="1323439"/>
          </a:xfrm>
          <a:prstGeom prst="rect">
            <a:avLst/>
          </a:prstGeom>
          <a:noFill/>
          <a:ln w="57150">
            <a:solidFill>
              <a:srgbClr val="FF0000"/>
            </a:solidFill>
            <a:prstDash val="solid"/>
          </a:ln>
          <a:effectLst/>
        </p:spPr>
        <p:txBody>
          <a:bodyPr wrap="square" rtlCol="0">
            <a:spAutoFit/>
          </a:bodyPr>
          <a:lstStyle/>
          <a:p>
            <a:pPr algn="ctr"/>
            <a:r>
              <a:rPr lang="zh-CN" altLang="en-US" sz="8000" dirty="0">
                <a:solidFill>
                  <a:srgbClr val="FF0000"/>
                </a:solidFill>
                <a:latin typeface="方正综艺简体" panose="03000509000000000000" pitchFamily="65" charset="-122"/>
                <a:ea typeface="方正综艺简体" panose="03000509000000000000" pitchFamily="65" charset="-122"/>
              </a:rPr>
              <a:t>限时</a:t>
            </a:r>
          </a:p>
        </p:txBody>
      </p:sp>
    </p:spTree>
    <p:extLst>
      <p:ext uri="{BB962C8B-B14F-4D97-AF65-F5344CB8AC3E}">
        <p14:creationId xmlns="" xmlns:p14="http://schemas.microsoft.com/office/powerpoint/2010/main" val="2202755066"/>
      </p:ext>
    </p:extLst>
  </p:cSld>
  <p:clrMapOvr>
    <a:masterClrMapping/>
  </p:clrMapOvr>
  <mc:AlternateContent xmlns:mc="http://schemas.openxmlformats.org/markup-compatibility/2006">
    <mc:Choice xmlns=""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296214" y="1732850"/>
            <a:ext cx="11373411" cy="707886"/>
          </a:xfrm>
          <a:prstGeom prst="rect">
            <a:avLst/>
          </a:prstGeom>
        </p:spPr>
        <p:style>
          <a:lnRef idx="1">
            <a:schemeClr val="accent4"/>
          </a:lnRef>
          <a:fillRef idx="3">
            <a:schemeClr val="accent4"/>
          </a:fillRef>
          <a:effectRef idx="2">
            <a:schemeClr val="accent4"/>
          </a:effectRef>
          <a:fontRef idx="minor">
            <a:schemeClr val="lt1"/>
          </a:fontRef>
        </p:style>
        <p:txBody>
          <a:bodyPr wrap="square">
            <a:spAutoFit/>
          </a:bodyPr>
          <a:lstStyle/>
          <a:p>
            <a:r>
              <a:rPr lang="zh-CN" altLang="en-US" sz="4000" b="1" dirty="0">
                <a:ln w="9525">
                  <a:solidFill>
                    <a:prstClr val="white"/>
                  </a:solidFill>
                  <a:prstDash val="solid"/>
                </a:ln>
                <a:solidFill>
                  <a:srgbClr val="C00000"/>
                </a:solidFill>
                <a:effectLst>
                  <a:outerShdw blurRad="12700" dist="38100" dir="2700000" algn="tl" rotWithShape="0">
                    <a:prstClr val="white">
                      <a:lumMod val="50000"/>
                    </a:prstClr>
                  </a:outerShdw>
                </a:effectLst>
                <a:latin typeface="叶根友特楷简体" panose="02010601030101010101" pitchFamily="2" charset="-122"/>
                <a:ea typeface="叶根友特楷简体" panose="02010601030101010101" pitchFamily="2" charset="-122"/>
              </a:rPr>
              <a:t>三限一免</a:t>
            </a:r>
            <a:r>
              <a:rPr lang="en-US" altLang="zh-CN" sz="4000" b="1" dirty="0">
                <a:ln w="9525">
                  <a:solidFill>
                    <a:prstClr val="white"/>
                  </a:solidFill>
                  <a:prstDash val="solid"/>
                </a:ln>
                <a:solidFill>
                  <a:srgbClr val="C00000"/>
                </a:solidFill>
                <a:effectLst>
                  <a:outerShdw blurRad="12700" dist="38100" dir="2700000" algn="tl" rotWithShape="0">
                    <a:prstClr val="white">
                      <a:lumMod val="50000"/>
                    </a:prstClr>
                  </a:outerShdw>
                </a:effectLst>
                <a:latin typeface="叶根友特楷简体" panose="02010601030101010101" pitchFamily="2" charset="-122"/>
                <a:ea typeface="叶根友特楷简体" panose="02010601030101010101" pitchFamily="2" charset="-122"/>
              </a:rPr>
              <a:t>——</a:t>
            </a:r>
          </a:p>
        </p:txBody>
      </p:sp>
      <p:sp>
        <p:nvSpPr>
          <p:cNvPr id="4" name="文本框 3"/>
          <p:cNvSpPr txBox="1"/>
          <p:nvPr/>
        </p:nvSpPr>
        <p:spPr>
          <a:xfrm rot="20362117">
            <a:off x="186984" y="2543695"/>
            <a:ext cx="4652382" cy="1323439"/>
          </a:xfrm>
          <a:prstGeom prst="rect">
            <a:avLst/>
          </a:prstGeom>
          <a:noFill/>
          <a:ln w="57150">
            <a:solidFill>
              <a:srgbClr val="FF0000"/>
            </a:solidFill>
            <a:prstDash val="solid"/>
          </a:ln>
          <a:effectLst/>
        </p:spPr>
        <p:txBody>
          <a:bodyPr wrap="square" rtlCol="0">
            <a:spAutoFit/>
          </a:bodyPr>
          <a:lstStyle>
            <a:defPPr>
              <a:defRPr lang="zh-CN"/>
            </a:defPPr>
            <a:lvl1pPr algn="ctr">
              <a:defRPr sz="8000">
                <a:solidFill>
                  <a:srgbClr val="FF0000"/>
                </a:solidFill>
                <a:latin typeface="方正综艺简体" panose="03000509000000000000" pitchFamily="65" charset="-122"/>
                <a:ea typeface="方正综艺简体" panose="03000509000000000000" pitchFamily="65" charset="-122"/>
              </a:defRPr>
            </a:lvl1pPr>
          </a:lstStyle>
          <a:p>
            <a:r>
              <a:rPr lang="zh-CN" altLang="en-US" dirty="0"/>
              <a:t>限量</a:t>
            </a:r>
          </a:p>
        </p:txBody>
      </p:sp>
      <p:sp>
        <p:nvSpPr>
          <p:cNvPr id="5" name="矩形 4"/>
          <p:cNvSpPr/>
          <p:nvPr/>
        </p:nvSpPr>
        <p:spPr>
          <a:xfrm>
            <a:off x="1800666" y="3971051"/>
            <a:ext cx="9280344" cy="2123658"/>
          </a:xfrm>
          <a:prstGeom prst="rect">
            <a:avLst/>
          </a:prstGeom>
        </p:spPr>
        <p:txBody>
          <a:bodyPr wrap="square">
            <a:spAutoFit/>
          </a:bodyPr>
          <a:lstStyle/>
          <a:p>
            <a:pPr algn="ctr"/>
            <a:r>
              <a:rPr lang="zh-CN" altLang="en-US" sz="6600" b="1" dirty="0">
                <a:ln w="9525">
                  <a:solidFill>
                    <a:prstClr val="white"/>
                  </a:solidFill>
                  <a:prstDash val="solid"/>
                </a:ln>
                <a:solidFill>
                  <a:srgbClr val="FF0000"/>
                </a:solidFill>
                <a:effectLst>
                  <a:outerShdw blurRad="12700" dist="38100" dir="2700000" algn="tl" rotWithShape="0">
                    <a:srgbClr val="4472C4">
                      <a:lumMod val="60000"/>
                      <a:lumOff val="40000"/>
                    </a:srgbClr>
                  </a:outerShdw>
                </a:effectLst>
                <a:latin typeface="方正综艺简体" panose="03000509000000000000" pitchFamily="65" charset="-122"/>
                <a:ea typeface="方正综艺简体" panose="03000509000000000000" pitchFamily="65" charset="-122"/>
              </a:rPr>
              <a:t>全国</a:t>
            </a:r>
            <a:r>
              <a:rPr lang="en-US" altLang="zh-CN" sz="6600" b="1" dirty="0">
                <a:ln w="9525">
                  <a:solidFill>
                    <a:prstClr val="white"/>
                  </a:solidFill>
                  <a:prstDash val="solid"/>
                </a:ln>
                <a:solidFill>
                  <a:srgbClr val="FF0000"/>
                </a:solidFill>
                <a:effectLst>
                  <a:outerShdw blurRad="12700" dist="38100" dir="2700000" algn="tl" rotWithShape="0">
                    <a:srgbClr val="4472C4">
                      <a:lumMod val="60000"/>
                      <a:lumOff val="40000"/>
                    </a:srgbClr>
                  </a:outerShdw>
                </a:effectLst>
                <a:latin typeface="方正综艺简体" panose="03000509000000000000" pitchFamily="65" charset="-122"/>
                <a:ea typeface="方正综艺简体" panose="03000509000000000000" pitchFamily="65" charset="-122"/>
              </a:rPr>
              <a:t>60</a:t>
            </a:r>
            <a:r>
              <a:rPr lang="zh-CN" altLang="en-US" sz="6600" b="1" dirty="0">
                <a:ln w="9525">
                  <a:solidFill>
                    <a:prstClr val="white"/>
                  </a:solidFill>
                  <a:prstDash val="solid"/>
                </a:ln>
                <a:solidFill>
                  <a:srgbClr val="FF0000"/>
                </a:solidFill>
                <a:effectLst>
                  <a:outerShdw blurRad="12700" dist="38100" dir="2700000" algn="tl" rotWithShape="0">
                    <a:srgbClr val="4472C4">
                      <a:lumMod val="60000"/>
                      <a:lumOff val="40000"/>
                    </a:srgbClr>
                  </a:outerShdw>
                </a:effectLst>
                <a:latin typeface="方正综艺简体" panose="03000509000000000000" pitchFamily="65" charset="-122"/>
                <a:ea typeface="方正综艺简体" panose="03000509000000000000" pitchFamily="65" charset="-122"/>
              </a:rPr>
              <a:t>亿，每人每月</a:t>
            </a:r>
            <a:r>
              <a:rPr lang="en-US" altLang="zh-CN" sz="6600" b="1" dirty="0">
                <a:ln w="9525">
                  <a:solidFill>
                    <a:prstClr val="white"/>
                  </a:solidFill>
                  <a:prstDash val="solid"/>
                </a:ln>
                <a:solidFill>
                  <a:srgbClr val="FF0000"/>
                </a:solidFill>
                <a:effectLst>
                  <a:outerShdw blurRad="12700" dist="38100" dir="2700000" algn="tl" rotWithShape="0">
                    <a:srgbClr val="4472C4">
                      <a:lumMod val="60000"/>
                      <a:lumOff val="40000"/>
                    </a:srgbClr>
                  </a:outerShdw>
                </a:effectLst>
                <a:latin typeface="方正综艺简体" panose="03000509000000000000" pitchFamily="65" charset="-122"/>
                <a:ea typeface="方正综艺简体" panose="03000509000000000000" pitchFamily="65" charset="-122"/>
              </a:rPr>
              <a:t>2</a:t>
            </a:r>
            <a:r>
              <a:rPr lang="zh-CN" altLang="en-US" sz="6600" b="1" dirty="0">
                <a:ln w="9525">
                  <a:solidFill>
                    <a:prstClr val="white"/>
                  </a:solidFill>
                  <a:prstDash val="solid"/>
                </a:ln>
                <a:solidFill>
                  <a:srgbClr val="FF0000"/>
                </a:solidFill>
                <a:effectLst>
                  <a:outerShdw blurRad="12700" dist="38100" dir="2700000" algn="tl" rotWithShape="0">
                    <a:srgbClr val="4472C4">
                      <a:lumMod val="60000"/>
                      <a:lumOff val="40000"/>
                    </a:srgbClr>
                  </a:outerShdw>
                </a:effectLst>
                <a:latin typeface="方正综艺简体" panose="03000509000000000000" pitchFamily="65" charset="-122"/>
                <a:ea typeface="方正综艺简体" panose="03000509000000000000" pitchFamily="65" charset="-122"/>
              </a:rPr>
              <a:t>件，不能多卖</a:t>
            </a:r>
          </a:p>
        </p:txBody>
      </p:sp>
      <p:sp>
        <p:nvSpPr>
          <p:cNvPr id="6" name="矩形 5"/>
          <p:cNvSpPr/>
          <p:nvPr/>
        </p:nvSpPr>
        <p:spPr>
          <a:xfrm>
            <a:off x="980748" y="552140"/>
            <a:ext cx="3262433" cy="1015663"/>
          </a:xfrm>
          <a:prstGeom prst="rect">
            <a:avLst/>
          </a:prstGeom>
          <a:noFill/>
        </p:spPr>
        <p:txBody>
          <a:bodyPr wrap="none" lIns="91440" tIns="45720" rIns="91440" bIns="45720">
            <a:spAutoFit/>
          </a:bodyPr>
          <a:lstStyle/>
          <a:p>
            <a:pPr algn="ctr"/>
            <a:r>
              <a:rPr lang="zh-CN" altLang="en-US" sz="6000" dirty="0">
                <a:ln w="0"/>
                <a:solidFill>
                  <a:srgbClr val="FF0000"/>
                </a:solidFill>
                <a:effectLst>
                  <a:reflection blurRad="6350" stA="53000" endA="300" endPos="35500" dir="5400000" sy="-90000" algn="bl" rotWithShape="0"/>
                </a:effectLst>
                <a:latin typeface="方正综艺简体" panose="03000509000000000000" pitchFamily="65" charset="-122"/>
                <a:ea typeface="方正综艺简体" panose="03000509000000000000" pitchFamily="65" charset="-122"/>
              </a:rPr>
              <a:t>销售策略</a:t>
            </a:r>
          </a:p>
        </p:txBody>
      </p:sp>
    </p:spTree>
    <p:extLst>
      <p:ext uri="{BB962C8B-B14F-4D97-AF65-F5344CB8AC3E}">
        <p14:creationId xmlns="" xmlns:p14="http://schemas.microsoft.com/office/powerpoint/2010/main" val="3539376842"/>
      </p:ext>
    </p:extLst>
  </p:cSld>
  <p:clrMapOvr>
    <a:masterClrMapping/>
  </p:clrMapOvr>
  <mc:AlternateContent xmlns:mc="http://schemas.openxmlformats.org/markup-compatibility/2006">
    <mc:Choice xmlns=""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296214" y="1732850"/>
            <a:ext cx="11373411" cy="707886"/>
          </a:xfrm>
          <a:prstGeom prst="rect">
            <a:avLst/>
          </a:prstGeom>
        </p:spPr>
        <p:style>
          <a:lnRef idx="1">
            <a:schemeClr val="accent4"/>
          </a:lnRef>
          <a:fillRef idx="3">
            <a:schemeClr val="accent4"/>
          </a:fillRef>
          <a:effectRef idx="2">
            <a:schemeClr val="accent4"/>
          </a:effectRef>
          <a:fontRef idx="minor">
            <a:schemeClr val="lt1"/>
          </a:fontRef>
        </p:style>
        <p:txBody>
          <a:bodyPr wrap="square">
            <a:spAutoFit/>
          </a:bodyPr>
          <a:lstStyle/>
          <a:p>
            <a:r>
              <a:rPr lang="zh-CN" altLang="en-US" sz="4000" b="1" dirty="0">
                <a:ln w="9525">
                  <a:solidFill>
                    <a:prstClr val="white"/>
                  </a:solidFill>
                  <a:prstDash val="solid"/>
                </a:ln>
                <a:solidFill>
                  <a:srgbClr val="C00000"/>
                </a:solidFill>
                <a:effectLst>
                  <a:outerShdw blurRad="12700" dist="38100" dir="2700000" algn="tl" rotWithShape="0">
                    <a:prstClr val="white">
                      <a:lumMod val="50000"/>
                    </a:prstClr>
                  </a:outerShdw>
                </a:effectLst>
                <a:latin typeface="叶根友特楷简体" panose="02010601030101010101" pitchFamily="2" charset="-122"/>
                <a:ea typeface="叶根友特楷简体" panose="02010601030101010101" pitchFamily="2" charset="-122"/>
              </a:rPr>
              <a:t>三限一免</a:t>
            </a:r>
            <a:r>
              <a:rPr lang="en-US" altLang="zh-CN" sz="4000" b="1" dirty="0">
                <a:ln w="9525">
                  <a:solidFill>
                    <a:prstClr val="white"/>
                  </a:solidFill>
                  <a:prstDash val="solid"/>
                </a:ln>
                <a:solidFill>
                  <a:srgbClr val="C00000"/>
                </a:solidFill>
                <a:effectLst>
                  <a:outerShdw blurRad="12700" dist="38100" dir="2700000" algn="tl" rotWithShape="0">
                    <a:prstClr val="white">
                      <a:lumMod val="50000"/>
                    </a:prstClr>
                  </a:outerShdw>
                </a:effectLst>
                <a:latin typeface="叶根友特楷简体" panose="02010601030101010101" pitchFamily="2" charset="-122"/>
                <a:ea typeface="叶根友特楷简体" panose="02010601030101010101" pitchFamily="2" charset="-122"/>
              </a:rPr>
              <a:t>——</a:t>
            </a:r>
          </a:p>
        </p:txBody>
      </p:sp>
      <p:sp>
        <p:nvSpPr>
          <p:cNvPr id="4" name="矩形 3"/>
          <p:cNvSpPr/>
          <p:nvPr/>
        </p:nvSpPr>
        <p:spPr>
          <a:xfrm>
            <a:off x="1012135" y="4560732"/>
            <a:ext cx="10475945" cy="1451359"/>
          </a:xfrm>
          <a:prstGeom prst="rect">
            <a:avLst/>
          </a:prstGeom>
        </p:spPr>
        <p:txBody>
          <a:bodyPr wrap="none">
            <a:spAutoFit/>
          </a:bodyPr>
          <a:lstStyle/>
          <a:p>
            <a:pPr algn="ctr">
              <a:lnSpc>
                <a:spcPct val="150000"/>
              </a:lnSpc>
            </a:pPr>
            <a:r>
              <a:rPr lang="zh-CN" altLang="en-US" sz="6600" b="1" dirty="0">
                <a:ln w="9525">
                  <a:solidFill>
                    <a:prstClr val="white"/>
                  </a:solidFill>
                  <a:prstDash val="solid"/>
                </a:ln>
                <a:solidFill>
                  <a:srgbClr val="FF0000"/>
                </a:solidFill>
                <a:effectLst>
                  <a:outerShdw blurRad="12700" dist="38100" dir="2700000" algn="tl" rotWithShape="0">
                    <a:srgbClr val="4472C4">
                      <a:lumMod val="60000"/>
                      <a:lumOff val="40000"/>
                    </a:srgbClr>
                  </a:outerShdw>
                </a:effectLst>
                <a:latin typeface="方正综艺简体" panose="03000509000000000000" pitchFamily="65" charset="-122"/>
                <a:ea typeface="方正综艺简体" panose="03000509000000000000" pitchFamily="65" charset="-122"/>
              </a:rPr>
              <a:t>只能买</a:t>
            </a:r>
            <a:r>
              <a:rPr lang="en-US" altLang="zh-CN" sz="6600" b="1" dirty="0">
                <a:ln w="9525">
                  <a:solidFill>
                    <a:prstClr val="white"/>
                  </a:solidFill>
                  <a:prstDash val="solid"/>
                </a:ln>
                <a:solidFill>
                  <a:srgbClr val="FF0000"/>
                </a:solidFill>
                <a:effectLst>
                  <a:outerShdw blurRad="12700" dist="38100" dir="2700000" algn="tl" rotWithShape="0">
                    <a:srgbClr val="4472C4">
                      <a:lumMod val="60000"/>
                      <a:lumOff val="40000"/>
                    </a:srgbClr>
                  </a:outerShdw>
                </a:effectLst>
                <a:latin typeface="方正综艺简体" panose="03000509000000000000" pitchFamily="65" charset="-122"/>
                <a:ea typeface="方正综艺简体" panose="03000509000000000000" pitchFamily="65" charset="-122"/>
              </a:rPr>
              <a:t>10</a:t>
            </a:r>
            <a:r>
              <a:rPr lang="zh-CN" altLang="en-US" sz="6600" b="1" dirty="0">
                <a:ln w="9525">
                  <a:solidFill>
                    <a:prstClr val="white"/>
                  </a:solidFill>
                  <a:prstDash val="solid"/>
                </a:ln>
                <a:solidFill>
                  <a:srgbClr val="FF0000"/>
                </a:solidFill>
                <a:effectLst>
                  <a:outerShdw blurRad="12700" dist="38100" dir="2700000" algn="tl" rotWithShape="0">
                    <a:srgbClr val="4472C4">
                      <a:lumMod val="60000"/>
                      <a:lumOff val="40000"/>
                    </a:srgbClr>
                  </a:outerShdw>
                </a:effectLst>
                <a:latin typeface="方正综艺简体" panose="03000509000000000000" pitchFamily="65" charset="-122"/>
                <a:ea typeface="方正综艺简体" panose="03000509000000000000" pitchFamily="65" charset="-122"/>
              </a:rPr>
              <a:t>万保额，不能多买</a:t>
            </a:r>
          </a:p>
        </p:txBody>
      </p:sp>
      <p:sp>
        <p:nvSpPr>
          <p:cNvPr id="5" name="文本框 4"/>
          <p:cNvSpPr txBox="1"/>
          <p:nvPr/>
        </p:nvSpPr>
        <p:spPr>
          <a:xfrm rot="20362117">
            <a:off x="674466" y="2768878"/>
            <a:ext cx="4387933" cy="1323439"/>
          </a:xfrm>
          <a:prstGeom prst="rect">
            <a:avLst/>
          </a:prstGeom>
          <a:noFill/>
          <a:ln w="57150">
            <a:solidFill>
              <a:srgbClr val="FF0000"/>
            </a:solidFill>
            <a:prstDash val="solid"/>
          </a:ln>
          <a:effectLst/>
        </p:spPr>
        <p:txBody>
          <a:bodyPr wrap="square" rtlCol="0">
            <a:spAutoFit/>
          </a:bodyPr>
          <a:lstStyle>
            <a:defPPr>
              <a:defRPr lang="zh-CN"/>
            </a:defPPr>
            <a:lvl1pPr algn="ctr">
              <a:defRPr sz="8000">
                <a:solidFill>
                  <a:srgbClr val="FF0000"/>
                </a:solidFill>
                <a:latin typeface="方正综艺简体" panose="03000509000000000000" pitchFamily="65" charset="-122"/>
                <a:ea typeface="方正综艺简体" panose="03000509000000000000" pitchFamily="65" charset="-122"/>
              </a:defRPr>
            </a:lvl1pPr>
          </a:lstStyle>
          <a:p>
            <a:r>
              <a:rPr lang="zh-CN" altLang="en-US" dirty="0"/>
              <a:t>限额</a:t>
            </a:r>
          </a:p>
        </p:txBody>
      </p:sp>
      <p:sp>
        <p:nvSpPr>
          <p:cNvPr id="6" name="矩形 5"/>
          <p:cNvSpPr/>
          <p:nvPr/>
        </p:nvSpPr>
        <p:spPr>
          <a:xfrm>
            <a:off x="980748" y="552140"/>
            <a:ext cx="3262433" cy="1015663"/>
          </a:xfrm>
          <a:prstGeom prst="rect">
            <a:avLst/>
          </a:prstGeom>
          <a:noFill/>
        </p:spPr>
        <p:txBody>
          <a:bodyPr wrap="none" lIns="91440" tIns="45720" rIns="91440" bIns="45720">
            <a:spAutoFit/>
          </a:bodyPr>
          <a:lstStyle/>
          <a:p>
            <a:pPr algn="ctr"/>
            <a:r>
              <a:rPr lang="zh-CN" altLang="en-US" sz="6000" dirty="0">
                <a:ln w="0"/>
                <a:solidFill>
                  <a:srgbClr val="FF0000"/>
                </a:solidFill>
                <a:effectLst>
                  <a:reflection blurRad="6350" stA="53000" endA="300" endPos="35500" dir="5400000" sy="-90000" algn="bl" rotWithShape="0"/>
                </a:effectLst>
                <a:latin typeface="方正综艺简体" panose="03000509000000000000" pitchFamily="65" charset="-122"/>
                <a:ea typeface="方正综艺简体" panose="03000509000000000000" pitchFamily="65" charset="-122"/>
              </a:rPr>
              <a:t>销售策略</a:t>
            </a:r>
          </a:p>
        </p:txBody>
      </p:sp>
    </p:spTree>
    <p:extLst>
      <p:ext uri="{BB962C8B-B14F-4D97-AF65-F5344CB8AC3E}">
        <p14:creationId xmlns="" xmlns:p14="http://schemas.microsoft.com/office/powerpoint/2010/main" val="898856098"/>
      </p:ext>
    </p:extLst>
  </p:cSld>
  <p:clrMapOvr>
    <a:masterClrMapping/>
  </p:clrMapOvr>
  <mc:AlternateContent xmlns:mc="http://schemas.openxmlformats.org/markup-compatibility/2006">
    <mc:Choice xmlns=""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296214" y="1732850"/>
            <a:ext cx="11373411" cy="707886"/>
          </a:xfrm>
          <a:prstGeom prst="rect">
            <a:avLst/>
          </a:prstGeom>
        </p:spPr>
        <p:style>
          <a:lnRef idx="1">
            <a:schemeClr val="accent4"/>
          </a:lnRef>
          <a:fillRef idx="3">
            <a:schemeClr val="accent4"/>
          </a:fillRef>
          <a:effectRef idx="2">
            <a:schemeClr val="accent4"/>
          </a:effectRef>
          <a:fontRef idx="minor">
            <a:schemeClr val="lt1"/>
          </a:fontRef>
        </p:style>
        <p:txBody>
          <a:bodyPr wrap="square">
            <a:spAutoFit/>
          </a:bodyPr>
          <a:lstStyle/>
          <a:p>
            <a:r>
              <a:rPr lang="zh-CN" altLang="en-US" sz="4000" b="1" dirty="0">
                <a:ln w="9525">
                  <a:solidFill>
                    <a:prstClr val="white"/>
                  </a:solidFill>
                  <a:prstDash val="solid"/>
                </a:ln>
                <a:solidFill>
                  <a:srgbClr val="C00000"/>
                </a:solidFill>
                <a:effectLst>
                  <a:outerShdw blurRad="12700" dist="38100" dir="2700000" algn="tl" rotWithShape="0">
                    <a:prstClr val="white">
                      <a:lumMod val="50000"/>
                    </a:prstClr>
                  </a:outerShdw>
                </a:effectLst>
                <a:latin typeface="叶根友特楷简体" panose="02010601030101010101" pitchFamily="2" charset="-122"/>
                <a:ea typeface="叶根友特楷简体" panose="02010601030101010101" pitchFamily="2" charset="-122"/>
              </a:rPr>
              <a:t>三限一免</a:t>
            </a:r>
            <a:r>
              <a:rPr lang="en-US" altLang="zh-CN" sz="4000" b="1" dirty="0">
                <a:ln w="9525">
                  <a:solidFill>
                    <a:prstClr val="white"/>
                  </a:solidFill>
                  <a:prstDash val="solid"/>
                </a:ln>
                <a:solidFill>
                  <a:srgbClr val="C00000"/>
                </a:solidFill>
                <a:effectLst>
                  <a:outerShdw blurRad="12700" dist="38100" dir="2700000" algn="tl" rotWithShape="0">
                    <a:prstClr val="white">
                      <a:lumMod val="50000"/>
                    </a:prstClr>
                  </a:outerShdw>
                </a:effectLst>
                <a:latin typeface="叶根友特楷简体" panose="02010601030101010101" pitchFamily="2" charset="-122"/>
                <a:ea typeface="叶根友特楷简体" panose="02010601030101010101" pitchFamily="2" charset="-122"/>
              </a:rPr>
              <a:t>——</a:t>
            </a:r>
          </a:p>
        </p:txBody>
      </p:sp>
      <p:sp>
        <p:nvSpPr>
          <p:cNvPr id="5" name="文本框 4"/>
          <p:cNvSpPr txBox="1"/>
          <p:nvPr/>
        </p:nvSpPr>
        <p:spPr>
          <a:xfrm rot="20362117">
            <a:off x="556344" y="2617779"/>
            <a:ext cx="3622928" cy="1200329"/>
          </a:xfrm>
          <a:prstGeom prst="rect">
            <a:avLst/>
          </a:prstGeom>
          <a:noFill/>
          <a:ln w="57150">
            <a:solidFill>
              <a:srgbClr val="FF0000"/>
            </a:solidFill>
            <a:prstDash val="solid"/>
          </a:ln>
          <a:effectLst/>
        </p:spPr>
        <p:txBody>
          <a:bodyPr wrap="square" rtlCol="0">
            <a:spAutoFit/>
          </a:bodyPr>
          <a:lstStyle/>
          <a:p>
            <a:pPr algn="ctr"/>
            <a:r>
              <a:rPr lang="zh-CN" altLang="en-US" sz="7200" dirty="0">
                <a:solidFill>
                  <a:srgbClr val="FF0000"/>
                </a:solidFill>
                <a:latin typeface="方正综艺简体" panose="03000509000000000000" pitchFamily="65" charset="-122"/>
                <a:ea typeface="方正综艺简体" panose="03000509000000000000" pitchFamily="65" charset="-122"/>
              </a:rPr>
              <a:t>免核保</a:t>
            </a:r>
          </a:p>
        </p:txBody>
      </p:sp>
      <p:sp>
        <p:nvSpPr>
          <p:cNvPr id="7" name="矩形 6"/>
          <p:cNvSpPr/>
          <p:nvPr/>
        </p:nvSpPr>
        <p:spPr>
          <a:xfrm>
            <a:off x="3695900" y="3217944"/>
            <a:ext cx="4800819" cy="2123658"/>
          </a:xfrm>
          <a:prstGeom prst="rect">
            <a:avLst/>
          </a:prstGeom>
          <a:ln>
            <a:solidFill>
              <a:schemeClr val="bg1">
                <a:lumMod val="85000"/>
              </a:schemeClr>
            </a:solidFill>
          </a:ln>
        </p:spPr>
        <p:txBody>
          <a:bodyPr wrap="square">
            <a:spAutoFit/>
          </a:bodyPr>
          <a:lstStyle/>
          <a:p>
            <a:pPr algn="ctr"/>
            <a:r>
              <a:rPr lang="zh-CN" altLang="en-US" sz="4400" dirty="0">
                <a:solidFill>
                  <a:prstClr val="black"/>
                </a:solidFill>
              </a:rPr>
              <a:t>每份</a:t>
            </a:r>
            <a:r>
              <a:rPr lang="en-US" altLang="zh-CN" sz="4400" dirty="0">
                <a:solidFill>
                  <a:prstClr val="black"/>
                </a:solidFill>
              </a:rPr>
              <a:t>10</a:t>
            </a:r>
            <a:r>
              <a:rPr lang="zh-CN" altLang="en-US" sz="4400" dirty="0">
                <a:solidFill>
                  <a:prstClr val="black"/>
                </a:solidFill>
              </a:rPr>
              <a:t>万保障</a:t>
            </a:r>
            <a:endParaRPr lang="en-US" altLang="zh-CN" sz="4400" dirty="0">
              <a:solidFill>
                <a:prstClr val="black"/>
              </a:solidFill>
            </a:endParaRPr>
          </a:p>
          <a:p>
            <a:pPr algn="ctr"/>
            <a:r>
              <a:rPr lang="zh-CN" altLang="en-US" sz="4400" dirty="0">
                <a:solidFill>
                  <a:prstClr val="black"/>
                </a:solidFill>
              </a:rPr>
              <a:t>每人限购一份</a:t>
            </a:r>
            <a:endParaRPr lang="en-US" altLang="zh-CN" sz="4400" dirty="0">
              <a:solidFill>
                <a:prstClr val="black"/>
              </a:solidFill>
            </a:endParaRPr>
          </a:p>
          <a:p>
            <a:pPr algn="ctr"/>
            <a:r>
              <a:rPr lang="zh-CN" altLang="en-US" sz="4400" dirty="0" smtClean="0">
                <a:solidFill>
                  <a:prstClr val="black"/>
                </a:solidFill>
              </a:rPr>
              <a:t>免</a:t>
            </a:r>
            <a:r>
              <a:rPr lang="zh-CN" altLang="en-US" sz="4400" dirty="0">
                <a:solidFill>
                  <a:prstClr val="black"/>
                </a:solidFill>
              </a:rPr>
              <a:t>体检</a:t>
            </a:r>
          </a:p>
        </p:txBody>
      </p:sp>
      <p:sp>
        <p:nvSpPr>
          <p:cNvPr id="8" name="矩形 7"/>
          <p:cNvSpPr/>
          <p:nvPr/>
        </p:nvSpPr>
        <p:spPr>
          <a:xfrm>
            <a:off x="2706318" y="5701997"/>
            <a:ext cx="6553201" cy="833626"/>
          </a:xfrm>
          <a:prstGeom prst="rect">
            <a:avLst/>
          </a:prstGeom>
        </p:spPr>
        <p:style>
          <a:lnRef idx="0">
            <a:schemeClr val="accent2"/>
          </a:lnRef>
          <a:fillRef idx="3">
            <a:schemeClr val="accent2"/>
          </a:fillRef>
          <a:effectRef idx="3">
            <a:schemeClr val="accent2"/>
          </a:effectRef>
          <a:fontRef idx="minor">
            <a:schemeClr val="lt1"/>
          </a:fontRef>
        </p:style>
        <p:txBody>
          <a:bodyPr wrap="square" anchor="ctr">
            <a:spAutoFit/>
          </a:bodyPr>
          <a:lstStyle/>
          <a:p>
            <a:pPr algn="ctr">
              <a:lnSpc>
                <a:spcPct val="150000"/>
              </a:lnSpc>
            </a:pPr>
            <a:r>
              <a:rPr lang="zh-CN" altLang="en-US" sz="3600" b="1" dirty="0">
                <a:ln w="6600">
                  <a:solidFill>
                    <a:srgbClr val="ED7D31"/>
                  </a:solidFill>
                  <a:prstDash val="solid"/>
                </a:ln>
                <a:solidFill>
                  <a:srgbClr val="FFFFFF"/>
                </a:solidFill>
                <a:effectLst>
                  <a:outerShdw dist="38100" dir="2700000" algn="tl" rotWithShape="0">
                    <a:srgbClr val="ED7D31"/>
                  </a:outerShdw>
                </a:effectLst>
                <a:latin typeface="方正综艺简体" panose="03000509000000000000" pitchFamily="65" charset="-122"/>
                <a:ea typeface="方正综艺简体" panose="03000509000000000000" pitchFamily="65" charset="-122"/>
              </a:rPr>
              <a:t>销售方式最简单的重疾险</a:t>
            </a:r>
            <a:endParaRPr lang="en-US" altLang="zh-CN" sz="3600" b="1" dirty="0">
              <a:ln w="6600">
                <a:solidFill>
                  <a:srgbClr val="ED7D31"/>
                </a:solidFill>
                <a:prstDash val="solid"/>
              </a:ln>
              <a:solidFill>
                <a:srgbClr val="FFFFFF"/>
              </a:solidFill>
              <a:effectLst>
                <a:outerShdw dist="38100" dir="2700000" algn="tl" rotWithShape="0">
                  <a:srgbClr val="ED7D31"/>
                </a:outerShdw>
              </a:effectLst>
              <a:latin typeface="方正综艺简体" panose="03000509000000000000" pitchFamily="65" charset="-122"/>
              <a:ea typeface="方正综艺简体" panose="03000509000000000000" pitchFamily="65" charset="-122"/>
            </a:endParaRPr>
          </a:p>
        </p:txBody>
      </p:sp>
      <p:sp>
        <p:nvSpPr>
          <p:cNvPr id="9" name="矩形 8"/>
          <p:cNvSpPr/>
          <p:nvPr/>
        </p:nvSpPr>
        <p:spPr>
          <a:xfrm>
            <a:off x="980748" y="552140"/>
            <a:ext cx="3262433" cy="1015663"/>
          </a:xfrm>
          <a:prstGeom prst="rect">
            <a:avLst/>
          </a:prstGeom>
          <a:noFill/>
        </p:spPr>
        <p:txBody>
          <a:bodyPr wrap="none" lIns="91440" tIns="45720" rIns="91440" bIns="45720">
            <a:spAutoFit/>
          </a:bodyPr>
          <a:lstStyle/>
          <a:p>
            <a:pPr algn="ctr"/>
            <a:r>
              <a:rPr lang="zh-CN" altLang="en-US" sz="6000" dirty="0">
                <a:ln w="0"/>
                <a:solidFill>
                  <a:srgbClr val="FF0000"/>
                </a:solidFill>
                <a:effectLst>
                  <a:reflection blurRad="6350" stA="53000" endA="300" endPos="35500" dir="5400000" sy="-90000" algn="bl" rotWithShape="0"/>
                </a:effectLst>
                <a:latin typeface="方正综艺简体" panose="03000509000000000000" pitchFamily="65" charset="-122"/>
                <a:ea typeface="方正综艺简体" panose="03000509000000000000" pitchFamily="65" charset="-122"/>
              </a:rPr>
              <a:t>销售策略</a:t>
            </a:r>
          </a:p>
        </p:txBody>
      </p:sp>
      <p:sp>
        <p:nvSpPr>
          <p:cNvPr id="10" name="TextBox 9"/>
          <p:cNvSpPr txBox="1"/>
          <p:nvPr/>
        </p:nvSpPr>
        <p:spPr>
          <a:xfrm>
            <a:off x="8799443" y="4770783"/>
            <a:ext cx="2438400" cy="646331"/>
          </a:xfrm>
          <a:prstGeom prst="rect">
            <a:avLst/>
          </a:prstGeom>
          <a:noFill/>
        </p:spPr>
        <p:txBody>
          <a:bodyPr wrap="square" rtlCol="0">
            <a:spAutoFit/>
          </a:bodyPr>
          <a:lstStyle/>
          <a:p>
            <a:r>
              <a:rPr lang="zh-CN" altLang="en-US" dirty="0" smtClean="0"/>
              <a:t>免体检条件参照核保要求，特定地区除外</a:t>
            </a:r>
            <a:endParaRPr lang="zh-CN" altLang="en-US" dirty="0"/>
          </a:p>
        </p:txBody>
      </p:sp>
    </p:spTree>
    <p:extLst>
      <p:ext uri="{BB962C8B-B14F-4D97-AF65-F5344CB8AC3E}">
        <p14:creationId xmlns="" xmlns:p14="http://schemas.microsoft.com/office/powerpoint/2010/main" val="2033601266"/>
      </p:ext>
    </p:extLst>
  </p:cSld>
  <p:clrMapOvr>
    <a:masterClrMapping/>
  </p:clrMapOvr>
  <mc:AlternateContent xmlns:mc="http://schemas.openxmlformats.org/markup-compatibility/2006">
    <mc:Choice xmlns=""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242506" y="2423934"/>
            <a:ext cx="7345325" cy="1569660"/>
          </a:xfrm>
          <a:prstGeom prst="rect">
            <a:avLst/>
          </a:prstGeom>
        </p:spPr>
        <p:txBody>
          <a:bodyPr wrap="square">
            <a:spAutoFit/>
          </a:bodyPr>
          <a:lstStyle/>
          <a:p>
            <a:pPr algn="ctr"/>
            <a:r>
              <a:rPr lang="zh-CN" altLang="en-US" sz="4800" b="1" u="sng" dirty="0">
                <a:solidFill>
                  <a:srgbClr val="FF0000"/>
                </a:solidFill>
                <a:latin typeface="宋体" panose="02010600030101010101" pitchFamily="2" charset="-122"/>
                <a:ea typeface="微软雅黑" panose="020B0503020204020204" pitchFamily="34" charset="-122"/>
              </a:rPr>
              <a:t>人生关键时期的健康呵护</a:t>
            </a:r>
            <a:endParaRPr lang="en-US" altLang="zh-CN" sz="4800" b="1" u="sng" dirty="0">
              <a:solidFill>
                <a:srgbClr val="FF0000"/>
              </a:solidFill>
              <a:latin typeface="宋体" panose="02010600030101010101" pitchFamily="2" charset="-122"/>
              <a:ea typeface="微软雅黑" panose="020B0503020204020204" pitchFamily="34" charset="-122"/>
            </a:endParaRPr>
          </a:p>
          <a:p>
            <a:pPr algn="ctr"/>
            <a:r>
              <a:rPr lang="en-US" altLang="zh-CN" sz="4800" b="1" u="sng" dirty="0">
                <a:solidFill>
                  <a:srgbClr val="FF0000"/>
                </a:solidFill>
                <a:latin typeface="宋体" panose="02010600030101010101" pitchFamily="2" charset="-122"/>
                <a:ea typeface="微软雅黑" panose="020B0503020204020204" pitchFamily="34" charset="-122"/>
              </a:rPr>
              <a:t>40</a:t>
            </a:r>
            <a:r>
              <a:rPr lang="zh-CN" altLang="en-US" sz="4800" b="1" u="sng" dirty="0">
                <a:solidFill>
                  <a:srgbClr val="FF0000"/>
                </a:solidFill>
                <a:latin typeface="宋体" panose="02010600030101010101" pitchFamily="2" charset="-122"/>
                <a:ea typeface="微软雅黑" panose="020B0503020204020204" pitchFamily="34" charset="-122"/>
              </a:rPr>
              <a:t>种重疾，</a:t>
            </a:r>
            <a:r>
              <a:rPr lang="en-US" altLang="zh-CN" sz="4800" b="1" u="sng" dirty="0">
                <a:solidFill>
                  <a:srgbClr val="FF0000"/>
                </a:solidFill>
                <a:latin typeface="宋体" panose="02010600030101010101" pitchFamily="2" charset="-122"/>
                <a:ea typeface="微软雅黑" panose="020B0503020204020204" pitchFamily="34" charset="-122"/>
              </a:rPr>
              <a:t>10</a:t>
            </a:r>
            <a:r>
              <a:rPr lang="zh-CN" altLang="en-US" sz="4800" b="1" u="sng" dirty="0">
                <a:solidFill>
                  <a:srgbClr val="FF0000"/>
                </a:solidFill>
                <a:latin typeface="宋体" panose="02010600030101010101" pitchFamily="2" charset="-122"/>
                <a:ea typeface="微软雅黑" panose="020B0503020204020204" pitchFamily="34" charset="-122"/>
              </a:rPr>
              <a:t>种特疾</a:t>
            </a:r>
            <a:endParaRPr lang="en-US" altLang="zh-CN" sz="4800" b="1" u="sng" dirty="0">
              <a:solidFill>
                <a:srgbClr val="FF0000"/>
              </a:solidFill>
              <a:latin typeface="宋体" panose="02010600030101010101" pitchFamily="2" charset="-122"/>
              <a:ea typeface="微软雅黑" panose="020B0503020204020204" pitchFamily="34" charset="-122"/>
            </a:endParaRPr>
          </a:p>
        </p:txBody>
      </p:sp>
      <p:sp>
        <p:nvSpPr>
          <p:cNvPr id="4" name="Line 4"/>
          <p:cNvSpPr>
            <a:spLocks noChangeShapeType="1"/>
          </p:cNvSpPr>
          <p:nvPr/>
        </p:nvSpPr>
        <p:spPr bwMode="auto">
          <a:xfrm>
            <a:off x="1886891" y="5443834"/>
            <a:ext cx="7892617" cy="19050"/>
          </a:xfrm>
          <a:prstGeom prst="line">
            <a:avLst/>
          </a:prstGeom>
          <a:noFill/>
          <a:ln w="76200">
            <a:solidFill>
              <a:srgbClr val="800000"/>
            </a:solidFill>
            <a:round/>
            <a:headEnd/>
            <a:tailEnd type="triangle" w="med" len="med"/>
          </a:ln>
          <a:extLst>
            <a:ext uri="{909E8E84-426E-40DD-AFC4-6F175D3DCCD1}">
              <a14:hiddenFill xmlns="" xmlns:a14="http://schemas.microsoft.com/office/drawing/2010/main">
                <a:noFill/>
              </a14:hiddenFill>
            </a:ext>
          </a:extLst>
        </p:spPr>
        <p:txBody>
          <a:bodyPr/>
          <a:lstStyle/>
          <a:p>
            <a:endParaRPr lang="zh-CN" altLang="en-US">
              <a:solidFill>
                <a:prstClr val="black"/>
              </a:solidFill>
            </a:endParaRPr>
          </a:p>
        </p:txBody>
      </p:sp>
      <p:sp>
        <p:nvSpPr>
          <p:cNvPr id="6" name="Text Box 6"/>
          <p:cNvSpPr txBox="1">
            <a:spLocks noChangeArrowheads="1"/>
          </p:cNvSpPr>
          <p:nvPr/>
        </p:nvSpPr>
        <p:spPr bwMode="auto">
          <a:xfrm>
            <a:off x="8175262" y="5601593"/>
            <a:ext cx="1167966" cy="3693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en-US" altLang="zh-CN" dirty="0" smtClean="0">
                <a:solidFill>
                  <a:prstClr val="black"/>
                </a:solidFill>
                <a:latin typeface="黑体" pitchFamily="49" charset="-122"/>
                <a:ea typeface="黑体" pitchFamily="49" charset="-122"/>
              </a:rPr>
              <a:t>50</a:t>
            </a:r>
            <a:r>
              <a:rPr lang="zh-CN" altLang="en-US" dirty="0" smtClean="0">
                <a:solidFill>
                  <a:prstClr val="black"/>
                </a:solidFill>
                <a:latin typeface="黑体" pitchFamily="49" charset="-122"/>
                <a:ea typeface="黑体" pitchFamily="49" charset="-122"/>
              </a:rPr>
              <a:t>岁</a:t>
            </a:r>
            <a:endParaRPr lang="zh-CN" altLang="en-US" dirty="0">
              <a:solidFill>
                <a:prstClr val="black"/>
              </a:solidFill>
              <a:latin typeface="黑体" pitchFamily="49" charset="-122"/>
              <a:ea typeface="黑体" pitchFamily="49" charset="-122"/>
            </a:endParaRPr>
          </a:p>
        </p:txBody>
      </p:sp>
      <p:sp>
        <p:nvSpPr>
          <p:cNvPr id="7" name="AutoShape 9"/>
          <p:cNvSpPr>
            <a:spLocks noChangeArrowheads="1"/>
          </p:cNvSpPr>
          <p:nvPr/>
        </p:nvSpPr>
        <p:spPr bwMode="auto">
          <a:xfrm>
            <a:off x="2552842" y="4504352"/>
            <a:ext cx="2079094" cy="1862931"/>
          </a:xfrm>
          <a:custGeom>
            <a:avLst/>
            <a:gdLst>
              <a:gd name="T0" fmla="*/ 2147483647 w 21600"/>
              <a:gd name="T1" fmla="*/ 0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14 w 21600"/>
              <a:gd name="T13" fmla="*/ 0 h 21600"/>
              <a:gd name="T14" fmla="*/ 21586 w 21600"/>
              <a:gd name="T15" fmla="*/ 11292 h 21600"/>
            </a:gdLst>
            <a:ahLst/>
            <a:cxnLst>
              <a:cxn ang="T8">
                <a:pos x="T0" y="T1"/>
              </a:cxn>
              <a:cxn ang="T9">
                <a:pos x="T2" y="T3"/>
              </a:cxn>
              <a:cxn ang="T10">
                <a:pos x="T4" y="T5"/>
              </a:cxn>
              <a:cxn ang="T11">
                <a:pos x="T6" y="T7"/>
              </a:cxn>
            </a:cxnLst>
            <a:rect l="T12" t="T13" r="T14" b="T15"/>
            <a:pathLst>
              <a:path w="21600" h="21600">
                <a:moveTo>
                  <a:pt x="1497" y="8738"/>
                </a:moveTo>
                <a:cubicBezTo>
                  <a:pt x="2464" y="4376"/>
                  <a:pt x="6332" y="1271"/>
                  <a:pt x="10800" y="1272"/>
                </a:cubicBezTo>
                <a:cubicBezTo>
                  <a:pt x="15267" y="1272"/>
                  <a:pt x="19135" y="4376"/>
                  <a:pt x="20102" y="8738"/>
                </a:cubicBezTo>
                <a:lnTo>
                  <a:pt x="21344" y="8462"/>
                </a:lnTo>
                <a:cubicBezTo>
                  <a:pt x="20248" y="3518"/>
                  <a:pt x="15864" y="-1"/>
                  <a:pt x="10799" y="0"/>
                </a:cubicBezTo>
                <a:cubicBezTo>
                  <a:pt x="5735" y="0"/>
                  <a:pt x="1351" y="3518"/>
                  <a:pt x="255" y="8462"/>
                </a:cubicBezTo>
                <a:lnTo>
                  <a:pt x="1497" y="8738"/>
                </a:lnTo>
                <a:close/>
              </a:path>
            </a:pathLst>
          </a:custGeom>
          <a:solidFill>
            <a:srgbClr val="FF00FF"/>
          </a:solidFill>
          <a:ln w="9525">
            <a:solidFill>
              <a:srgbClr val="FF0000"/>
            </a:solidFill>
            <a:miter lim="800000"/>
            <a:headEnd/>
            <a:tailEnd/>
          </a:ln>
        </p:spPr>
        <p:txBody>
          <a:bodyPr wrap="none" anchor="ctr"/>
          <a:lstStyle/>
          <a:p>
            <a:endParaRPr lang="zh-CN" altLang="en-US">
              <a:solidFill>
                <a:prstClr val="black"/>
              </a:solidFill>
            </a:endParaRPr>
          </a:p>
        </p:txBody>
      </p:sp>
      <p:sp>
        <p:nvSpPr>
          <p:cNvPr id="9" name="TextBox 16"/>
          <p:cNvSpPr txBox="1">
            <a:spLocks noChangeArrowheads="1"/>
          </p:cNvSpPr>
          <p:nvPr/>
        </p:nvSpPr>
        <p:spPr bwMode="auto">
          <a:xfrm>
            <a:off x="2242506" y="5622075"/>
            <a:ext cx="1945987" cy="4308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en-US" altLang="zh-CN" dirty="0">
                <a:solidFill>
                  <a:prstClr val="black"/>
                </a:solidFill>
              </a:rPr>
              <a:t>18</a:t>
            </a:r>
            <a:r>
              <a:rPr lang="zh-CN" altLang="en-US" dirty="0">
                <a:solidFill>
                  <a:prstClr val="black"/>
                </a:solidFill>
              </a:rPr>
              <a:t>岁</a:t>
            </a:r>
          </a:p>
        </p:txBody>
      </p:sp>
      <p:sp>
        <p:nvSpPr>
          <p:cNvPr id="10" name="TextBox 18"/>
          <p:cNvSpPr txBox="1">
            <a:spLocks noChangeArrowheads="1"/>
          </p:cNvSpPr>
          <p:nvPr/>
        </p:nvSpPr>
        <p:spPr bwMode="auto">
          <a:xfrm>
            <a:off x="4300839" y="5622076"/>
            <a:ext cx="1458552" cy="4308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en-US" altLang="zh-CN" dirty="0">
                <a:solidFill>
                  <a:prstClr val="black"/>
                </a:solidFill>
              </a:rPr>
              <a:t>25</a:t>
            </a:r>
            <a:r>
              <a:rPr lang="zh-CN" altLang="en-US" dirty="0">
                <a:solidFill>
                  <a:prstClr val="black"/>
                </a:solidFill>
              </a:rPr>
              <a:t>岁</a:t>
            </a:r>
          </a:p>
        </p:txBody>
      </p:sp>
      <p:sp>
        <p:nvSpPr>
          <p:cNvPr id="11" name="AutoShape 9"/>
          <p:cNvSpPr>
            <a:spLocks noChangeArrowheads="1"/>
          </p:cNvSpPr>
          <p:nvPr/>
        </p:nvSpPr>
        <p:spPr bwMode="auto">
          <a:xfrm>
            <a:off x="4670753" y="4580949"/>
            <a:ext cx="1964764" cy="1709738"/>
          </a:xfrm>
          <a:custGeom>
            <a:avLst/>
            <a:gdLst>
              <a:gd name="T0" fmla="*/ 2147483647 w 21600"/>
              <a:gd name="T1" fmla="*/ 0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14 w 21600"/>
              <a:gd name="T13" fmla="*/ 0 h 21600"/>
              <a:gd name="T14" fmla="*/ 21586 w 21600"/>
              <a:gd name="T15" fmla="*/ 11292 h 21600"/>
            </a:gdLst>
            <a:ahLst/>
            <a:cxnLst>
              <a:cxn ang="T8">
                <a:pos x="T0" y="T1"/>
              </a:cxn>
              <a:cxn ang="T9">
                <a:pos x="T2" y="T3"/>
              </a:cxn>
              <a:cxn ang="T10">
                <a:pos x="T4" y="T5"/>
              </a:cxn>
              <a:cxn ang="T11">
                <a:pos x="T6" y="T7"/>
              </a:cxn>
            </a:cxnLst>
            <a:rect l="T12" t="T13" r="T14" b="T15"/>
            <a:pathLst>
              <a:path w="21600" h="21600">
                <a:moveTo>
                  <a:pt x="1497" y="8738"/>
                </a:moveTo>
                <a:cubicBezTo>
                  <a:pt x="2464" y="4376"/>
                  <a:pt x="6332" y="1271"/>
                  <a:pt x="10800" y="1272"/>
                </a:cubicBezTo>
                <a:cubicBezTo>
                  <a:pt x="15267" y="1272"/>
                  <a:pt x="19135" y="4376"/>
                  <a:pt x="20102" y="8738"/>
                </a:cubicBezTo>
                <a:lnTo>
                  <a:pt x="21344" y="8462"/>
                </a:lnTo>
                <a:cubicBezTo>
                  <a:pt x="20248" y="3518"/>
                  <a:pt x="15864" y="-1"/>
                  <a:pt x="10799" y="0"/>
                </a:cubicBezTo>
                <a:cubicBezTo>
                  <a:pt x="5735" y="0"/>
                  <a:pt x="1351" y="3518"/>
                  <a:pt x="255" y="8462"/>
                </a:cubicBezTo>
                <a:lnTo>
                  <a:pt x="1497" y="8738"/>
                </a:lnTo>
                <a:close/>
              </a:path>
            </a:pathLst>
          </a:custGeom>
          <a:solidFill>
            <a:srgbClr val="FFC000"/>
          </a:solidFill>
          <a:ln w="9525">
            <a:solidFill>
              <a:srgbClr val="FF0000"/>
            </a:solidFill>
            <a:miter lim="800000"/>
            <a:headEnd/>
            <a:tailEnd/>
          </a:ln>
        </p:spPr>
        <p:txBody>
          <a:bodyPr wrap="none" anchor="ctr"/>
          <a:lstStyle/>
          <a:p>
            <a:endParaRPr lang="zh-CN" altLang="en-US">
              <a:solidFill>
                <a:prstClr val="black"/>
              </a:solidFill>
            </a:endParaRPr>
          </a:p>
        </p:txBody>
      </p:sp>
      <p:sp>
        <p:nvSpPr>
          <p:cNvPr id="18" name="AutoShape 9"/>
          <p:cNvSpPr>
            <a:spLocks noChangeArrowheads="1"/>
          </p:cNvSpPr>
          <p:nvPr/>
        </p:nvSpPr>
        <p:spPr bwMode="auto">
          <a:xfrm>
            <a:off x="6635517" y="4580949"/>
            <a:ext cx="1964764" cy="1709738"/>
          </a:xfrm>
          <a:custGeom>
            <a:avLst/>
            <a:gdLst>
              <a:gd name="T0" fmla="*/ 2147483647 w 21600"/>
              <a:gd name="T1" fmla="*/ 0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14 w 21600"/>
              <a:gd name="T13" fmla="*/ 0 h 21600"/>
              <a:gd name="T14" fmla="*/ 21586 w 21600"/>
              <a:gd name="T15" fmla="*/ 11292 h 21600"/>
            </a:gdLst>
            <a:ahLst/>
            <a:cxnLst>
              <a:cxn ang="T8">
                <a:pos x="T0" y="T1"/>
              </a:cxn>
              <a:cxn ang="T9">
                <a:pos x="T2" y="T3"/>
              </a:cxn>
              <a:cxn ang="T10">
                <a:pos x="T4" y="T5"/>
              </a:cxn>
              <a:cxn ang="T11">
                <a:pos x="T6" y="T7"/>
              </a:cxn>
            </a:cxnLst>
            <a:rect l="T12" t="T13" r="T14" b="T15"/>
            <a:pathLst>
              <a:path w="21600" h="21600">
                <a:moveTo>
                  <a:pt x="1497" y="8738"/>
                </a:moveTo>
                <a:cubicBezTo>
                  <a:pt x="2464" y="4376"/>
                  <a:pt x="6332" y="1271"/>
                  <a:pt x="10800" y="1272"/>
                </a:cubicBezTo>
                <a:cubicBezTo>
                  <a:pt x="15267" y="1272"/>
                  <a:pt x="19135" y="4376"/>
                  <a:pt x="20102" y="8738"/>
                </a:cubicBezTo>
                <a:lnTo>
                  <a:pt x="21344" y="8462"/>
                </a:lnTo>
                <a:cubicBezTo>
                  <a:pt x="20248" y="3518"/>
                  <a:pt x="15864" y="-1"/>
                  <a:pt x="10799" y="0"/>
                </a:cubicBezTo>
                <a:cubicBezTo>
                  <a:pt x="5735" y="0"/>
                  <a:pt x="1351" y="3518"/>
                  <a:pt x="255" y="8462"/>
                </a:cubicBezTo>
                <a:lnTo>
                  <a:pt x="1497" y="8738"/>
                </a:lnTo>
                <a:close/>
              </a:path>
            </a:pathLst>
          </a:custGeom>
          <a:solidFill>
            <a:srgbClr val="FFC000"/>
          </a:solidFill>
          <a:ln w="9525">
            <a:solidFill>
              <a:srgbClr val="FF0000"/>
            </a:solidFill>
            <a:miter lim="800000"/>
            <a:headEnd/>
            <a:tailEnd/>
          </a:ln>
        </p:spPr>
        <p:txBody>
          <a:bodyPr wrap="none" anchor="ctr"/>
          <a:lstStyle/>
          <a:p>
            <a:endParaRPr lang="zh-CN" altLang="en-US">
              <a:solidFill>
                <a:prstClr val="black"/>
              </a:solidFill>
            </a:endParaRPr>
          </a:p>
        </p:txBody>
      </p:sp>
      <p:sp>
        <p:nvSpPr>
          <p:cNvPr id="19" name="Text Box 6"/>
          <p:cNvSpPr txBox="1">
            <a:spLocks noChangeArrowheads="1"/>
          </p:cNvSpPr>
          <p:nvPr/>
        </p:nvSpPr>
        <p:spPr bwMode="auto">
          <a:xfrm>
            <a:off x="6325181" y="5582543"/>
            <a:ext cx="1167966" cy="3693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en-US" altLang="zh-CN" dirty="0" smtClean="0">
                <a:solidFill>
                  <a:prstClr val="black"/>
                </a:solidFill>
                <a:latin typeface="黑体" pitchFamily="49" charset="-122"/>
                <a:ea typeface="黑体" pitchFamily="49" charset="-122"/>
              </a:rPr>
              <a:t>35</a:t>
            </a:r>
            <a:r>
              <a:rPr lang="zh-CN" altLang="en-US" dirty="0" smtClean="0">
                <a:solidFill>
                  <a:prstClr val="black"/>
                </a:solidFill>
                <a:latin typeface="黑体" pitchFamily="49" charset="-122"/>
                <a:ea typeface="黑体" pitchFamily="49" charset="-122"/>
              </a:rPr>
              <a:t>岁</a:t>
            </a:r>
            <a:endParaRPr lang="zh-CN" altLang="en-US" dirty="0">
              <a:solidFill>
                <a:prstClr val="black"/>
              </a:solidFill>
              <a:latin typeface="黑体" pitchFamily="49" charset="-122"/>
              <a:ea typeface="黑体" pitchFamily="49" charset="-122"/>
            </a:endParaRPr>
          </a:p>
        </p:txBody>
      </p:sp>
      <p:sp>
        <p:nvSpPr>
          <p:cNvPr id="20" name="矩形 19"/>
          <p:cNvSpPr/>
          <p:nvPr/>
        </p:nvSpPr>
        <p:spPr>
          <a:xfrm>
            <a:off x="2893862" y="5034905"/>
            <a:ext cx="1338828" cy="369332"/>
          </a:xfrm>
          <a:prstGeom prst="rect">
            <a:avLst/>
          </a:prstGeom>
        </p:spPr>
        <p:txBody>
          <a:bodyPr wrap="none">
            <a:spAutoFit/>
          </a:bodyPr>
          <a:lstStyle/>
          <a:p>
            <a:r>
              <a:rPr lang="zh-CN" altLang="en-US" dirty="0">
                <a:solidFill>
                  <a:srgbClr val="000000"/>
                </a:solidFill>
                <a:latin typeface="微软雅黑" panose="020B0503020204020204" pitchFamily="34" charset="-122"/>
                <a:ea typeface="微软雅黑" panose="020B0503020204020204" pitchFamily="34" charset="-122"/>
              </a:rPr>
              <a:t>求学积累期</a:t>
            </a:r>
            <a:endParaRPr lang="zh-CN" altLang="en-US" dirty="0">
              <a:solidFill>
                <a:prstClr val="black"/>
              </a:solidFill>
            </a:endParaRPr>
          </a:p>
        </p:txBody>
      </p:sp>
      <p:sp>
        <p:nvSpPr>
          <p:cNvPr id="22" name="矩形 21"/>
          <p:cNvSpPr/>
          <p:nvPr/>
        </p:nvSpPr>
        <p:spPr>
          <a:xfrm>
            <a:off x="5030115" y="5034905"/>
            <a:ext cx="1338828" cy="369332"/>
          </a:xfrm>
          <a:prstGeom prst="rect">
            <a:avLst/>
          </a:prstGeom>
        </p:spPr>
        <p:txBody>
          <a:bodyPr wrap="none">
            <a:spAutoFit/>
          </a:bodyPr>
          <a:lstStyle/>
          <a:p>
            <a:r>
              <a:rPr lang="zh-CN" altLang="en-US" dirty="0">
                <a:solidFill>
                  <a:srgbClr val="000000"/>
                </a:solidFill>
                <a:latin typeface="微软雅黑" panose="020B0503020204020204" pitchFamily="34" charset="-122"/>
                <a:ea typeface="微软雅黑" panose="020B0503020204020204" pitchFamily="34" charset="-122"/>
              </a:rPr>
              <a:t>创业拼搏期</a:t>
            </a:r>
            <a:endParaRPr lang="zh-CN" altLang="en-US" dirty="0">
              <a:solidFill>
                <a:prstClr val="black"/>
              </a:solidFill>
            </a:endParaRPr>
          </a:p>
        </p:txBody>
      </p:sp>
      <p:sp>
        <p:nvSpPr>
          <p:cNvPr id="24" name="矩形 23"/>
          <p:cNvSpPr/>
          <p:nvPr/>
        </p:nvSpPr>
        <p:spPr>
          <a:xfrm>
            <a:off x="6945853" y="4987330"/>
            <a:ext cx="1338828" cy="369332"/>
          </a:xfrm>
          <a:prstGeom prst="rect">
            <a:avLst/>
          </a:prstGeom>
        </p:spPr>
        <p:txBody>
          <a:bodyPr wrap="none">
            <a:spAutoFit/>
          </a:bodyPr>
          <a:lstStyle/>
          <a:p>
            <a:r>
              <a:rPr lang="zh-CN" altLang="en-US" dirty="0">
                <a:solidFill>
                  <a:srgbClr val="000000"/>
                </a:solidFill>
                <a:latin typeface="微软雅黑" panose="020B0503020204020204" pitchFamily="34" charset="-122"/>
                <a:ea typeface="微软雅黑" panose="020B0503020204020204" pitchFamily="34" charset="-122"/>
              </a:rPr>
              <a:t>稳定上升期</a:t>
            </a:r>
            <a:endParaRPr lang="zh-CN" altLang="en-US" dirty="0">
              <a:solidFill>
                <a:prstClr val="black"/>
              </a:solidFill>
            </a:endParaRPr>
          </a:p>
        </p:txBody>
      </p:sp>
      <p:sp>
        <p:nvSpPr>
          <p:cNvPr id="15" name="矩形 14"/>
          <p:cNvSpPr/>
          <p:nvPr/>
        </p:nvSpPr>
        <p:spPr>
          <a:xfrm>
            <a:off x="321356" y="1079521"/>
            <a:ext cx="7879081" cy="1015663"/>
          </a:xfrm>
          <a:prstGeom prst="rect">
            <a:avLst/>
          </a:prstGeom>
          <a:noFill/>
        </p:spPr>
        <p:txBody>
          <a:bodyPr wrap="none" lIns="91440" tIns="45720" rIns="91440" bIns="45720">
            <a:spAutoFit/>
          </a:bodyPr>
          <a:lstStyle/>
          <a:p>
            <a:pPr algn="ctr"/>
            <a:r>
              <a:rPr lang="zh-CN" altLang="en-US" sz="6000" dirty="0">
                <a:ln w="0"/>
                <a:gradFill>
                  <a:gsLst>
                    <a:gs pos="0">
                      <a:srgbClr val="4472C4">
                        <a:lumMod val="50000"/>
                      </a:srgbClr>
                    </a:gs>
                    <a:gs pos="50000">
                      <a:srgbClr val="4472C4"/>
                    </a:gs>
                    <a:gs pos="100000">
                      <a:srgbClr val="4472C4">
                        <a:lumMod val="60000"/>
                        <a:lumOff val="40000"/>
                      </a:srgbClr>
                    </a:gs>
                  </a:gsLst>
                  <a:lin ang="5400000"/>
                </a:gradFill>
                <a:effectLst>
                  <a:reflection blurRad="6350" stA="53000" endA="300" endPos="35500" dir="5400000" sy="-90000" algn="bl" rotWithShape="0"/>
                </a:effectLst>
                <a:latin typeface="方正综艺简体" panose="03000509000000000000" pitchFamily="65" charset="-122"/>
                <a:ea typeface="方正综艺简体" panose="03000509000000000000" pitchFamily="65" charset="-122"/>
              </a:rPr>
              <a:t>新康定为客户准备好了</a:t>
            </a:r>
          </a:p>
        </p:txBody>
      </p:sp>
    </p:spTree>
    <p:extLst>
      <p:ext uri="{BB962C8B-B14F-4D97-AF65-F5344CB8AC3E}">
        <p14:creationId xmlns="" xmlns:p14="http://schemas.microsoft.com/office/powerpoint/2010/main" val="3282483892"/>
      </p:ext>
    </p:extLst>
  </p:cSld>
  <p:clrMapOvr>
    <a:masterClrMapping/>
  </p:clrMapOvr>
  <mc:AlternateContent xmlns:mc="http://schemas.openxmlformats.org/markup-compatibility/2006">
    <mc:Choice xmlns=""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1075936" y="2313914"/>
            <a:ext cx="9916510" cy="3170099"/>
          </a:xfrm>
          <a:prstGeom prst="rect">
            <a:avLst/>
          </a:prstGeom>
        </p:spPr>
        <p:txBody>
          <a:bodyPr wrap="square">
            <a:spAutoFit/>
          </a:bodyPr>
          <a:lstStyle/>
          <a:p>
            <a:pPr>
              <a:lnSpc>
                <a:spcPct val="150000"/>
              </a:lnSpc>
            </a:pPr>
            <a:r>
              <a:rPr lang="zh-CN" altLang="en-US" sz="4800" b="1" u="sng" dirty="0">
                <a:solidFill>
                  <a:srgbClr val="FF0000"/>
                </a:solidFill>
                <a:latin typeface="宋体" panose="02010600030101010101" pitchFamily="2" charset="-122"/>
                <a:ea typeface="微软雅黑" panose="020B0503020204020204" pitchFamily="34" charset="-122"/>
              </a:rPr>
              <a:t>人人可享</a:t>
            </a:r>
            <a:r>
              <a:rPr lang="en-US" altLang="zh-CN" sz="4800" b="1" u="sng" dirty="0">
                <a:solidFill>
                  <a:srgbClr val="FF0000"/>
                </a:solidFill>
                <a:latin typeface="宋体" panose="02010600030101010101" pitchFamily="2" charset="-122"/>
                <a:ea typeface="微软雅黑" panose="020B0503020204020204" pitchFamily="34" charset="-122"/>
              </a:rPr>
              <a:t>10</a:t>
            </a:r>
            <a:r>
              <a:rPr lang="zh-CN" altLang="en-US" sz="4800" b="1" u="sng" dirty="0">
                <a:solidFill>
                  <a:srgbClr val="FF0000"/>
                </a:solidFill>
                <a:latin typeface="宋体" panose="02010600030101010101" pitchFamily="2" charset="-122"/>
                <a:ea typeface="微软雅黑" panose="020B0503020204020204" pitchFamily="34" charset="-122"/>
              </a:rPr>
              <a:t>万保障的健康保险</a:t>
            </a:r>
            <a:endParaRPr lang="en-US" altLang="zh-CN" sz="4800" b="1" u="sng" dirty="0">
              <a:solidFill>
                <a:srgbClr val="FF0000"/>
              </a:solidFill>
              <a:latin typeface="宋体" panose="02010600030101010101" pitchFamily="2" charset="-122"/>
              <a:ea typeface="微软雅黑" panose="020B0503020204020204" pitchFamily="34" charset="-122"/>
            </a:endParaRPr>
          </a:p>
          <a:p>
            <a:pPr algn="ctr">
              <a:lnSpc>
                <a:spcPct val="200000"/>
              </a:lnSpc>
            </a:pPr>
            <a:r>
              <a:rPr lang="zh-CN" altLang="en-US" sz="3200" dirty="0">
                <a:solidFill>
                  <a:srgbClr val="000000"/>
                </a:solidFill>
                <a:latin typeface="宋体" panose="02010600030101010101" pitchFamily="2" charset="-122"/>
                <a:ea typeface="微软雅黑" panose="020B0503020204020204" pitchFamily="34" charset="-122"/>
              </a:rPr>
              <a:t>买过重疾险的，</a:t>
            </a:r>
            <a:r>
              <a:rPr lang="zh-CN" altLang="en-US" sz="3200" dirty="0" smtClean="0">
                <a:solidFill>
                  <a:srgbClr val="000000"/>
                </a:solidFill>
                <a:latin typeface="宋体" panose="02010600030101010101" pitchFamily="2" charset="-122"/>
                <a:ea typeface="微软雅黑" panose="020B0503020204020204" pitchFamily="34" charset="-122"/>
              </a:rPr>
              <a:t>可增加</a:t>
            </a:r>
            <a:r>
              <a:rPr lang="en-US" altLang="zh-CN" sz="3200" dirty="0">
                <a:solidFill>
                  <a:srgbClr val="000000"/>
                </a:solidFill>
                <a:latin typeface="宋体" panose="02010600030101010101" pitchFamily="2" charset="-122"/>
                <a:ea typeface="微软雅黑" panose="020B0503020204020204" pitchFamily="34" charset="-122"/>
              </a:rPr>
              <a:t>10</a:t>
            </a:r>
            <a:r>
              <a:rPr lang="zh-CN" altLang="en-US" sz="3200" dirty="0">
                <a:solidFill>
                  <a:srgbClr val="000000"/>
                </a:solidFill>
                <a:latin typeface="宋体" panose="02010600030101010101" pitchFamily="2" charset="-122"/>
                <a:ea typeface="微软雅黑" panose="020B0503020204020204" pitchFamily="34" charset="-122"/>
              </a:rPr>
              <a:t>万保障</a:t>
            </a:r>
            <a:endParaRPr lang="en-US" altLang="zh-CN" sz="3200" dirty="0">
              <a:solidFill>
                <a:srgbClr val="000000"/>
              </a:solidFill>
              <a:latin typeface="宋体" panose="02010600030101010101" pitchFamily="2" charset="-122"/>
              <a:ea typeface="微软雅黑" panose="020B0503020204020204" pitchFamily="34" charset="-122"/>
            </a:endParaRPr>
          </a:p>
          <a:p>
            <a:pPr algn="ctr">
              <a:lnSpc>
                <a:spcPct val="200000"/>
              </a:lnSpc>
            </a:pPr>
            <a:r>
              <a:rPr lang="zh-CN" altLang="en-US" sz="3200" dirty="0">
                <a:solidFill>
                  <a:srgbClr val="000000"/>
                </a:solidFill>
                <a:latin typeface="宋体" panose="02010600030101010101" pitchFamily="2" charset="-122"/>
                <a:ea typeface="微软雅黑" panose="020B0503020204020204" pitchFamily="34" charset="-122"/>
              </a:rPr>
              <a:t>没买重疾险的，</a:t>
            </a:r>
            <a:r>
              <a:rPr lang="zh-CN" altLang="en-US" sz="3200" dirty="0" smtClean="0">
                <a:solidFill>
                  <a:srgbClr val="000000"/>
                </a:solidFill>
                <a:latin typeface="宋体" panose="02010600030101010101" pitchFamily="2" charset="-122"/>
                <a:ea typeface="微软雅黑" panose="020B0503020204020204" pitchFamily="34" charset="-122"/>
              </a:rPr>
              <a:t>可增加</a:t>
            </a:r>
            <a:r>
              <a:rPr lang="en-US" altLang="zh-CN" sz="3200" dirty="0">
                <a:solidFill>
                  <a:srgbClr val="000000"/>
                </a:solidFill>
                <a:latin typeface="宋体" panose="02010600030101010101" pitchFamily="2" charset="-122"/>
                <a:ea typeface="微软雅黑" panose="020B0503020204020204" pitchFamily="34" charset="-122"/>
              </a:rPr>
              <a:t>10</a:t>
            </a:r>
            <a:r>
              <a:rPr lang="zh-CN" altLang="en-US" sz="3200" dirty="0">
                <a:solidFill>
                  <a:srgbClr val="000000"/>
                </a:solidFill>
                <a:latin typeface="宋体" panose="02010600030101010101" pitchFamily="2" charset="-122"/>
                <a:ea typeface="微软雅黑" panose="020B0503020204020204" pitchFamily="34" charset="-122"/>
              </a:rPr>
              <a:t>万</a:t>
            </a:r>
            <a:r>
              <a:rPr lang="zh-CN" altLang="en-US" sz="3200" dirty="0" smtClean="0">
                <a:solidFill>
                  <a:srgbClr val="000000"/>
                </a:solidFill>
                <a:latin typeface="宋体" panose="02010600030101010101" pitchFamily="2" charset="-122"/>
                <a:ea typeface="微软雅黑" panose="020B0503020204020204" pitchFamily="34" charset="-122"/>
              </a:rPr>
              <a:t>保障</a:t>
            </a:r>
            <a:endParaRPr lang="en-US" altLang="zh-CN" sz="3200" dirty="0">
              <a:solidFill>
                <a:srgbClr val="000000"/>
              </a:solidFill>
              <a:latin typeface="宋体" panose="02010600030101010101" pitchFamily="2" charset="-122"/>
              <a:ea typeface="微软雅黑" panose="020B0503020204020204" pitchFamily="34" charset="-122"/>
            </a:endParaRPr>
          </a:p>
        </p:txBody>
      </p:sp>
      <p:sp>
        <p:nvSpPr>
          <p:cNvPr id="4" name="矩形 3"/>
          <p:cNvSpPr/>
          <p:nvPr/>
        </p:nvSpPr>
        <p:spPr>
          <a:xfrm>
            <a:off x="524094" y="890288"/>
            <a:ext cx="7879080" cy="1015663"/>
          </a:xfrm>
          <a:prstGeom prst="rect">
            <a:avLst/>
          </a:prstGeom>
          <a:noFill/>
        </p:spPr>
        <p:txBody>
          <a:bodyPr wrap="none" lIns="91440" tIns="45720" rIns="91440" bIns="45720">
            <a:spAutoFit/>
          </a:bodyPr>
          <a:lstStyle/>
          <a:p>
            <a:pPr algn="ctr"/>
            <a:r>
              <a:rPr lang="zh-CN" altLang="en-US" sz="6000" dirty="0">
                <a:ln w="0"/>
                <a:gradFill>
                  <a:gsLst>
                    <a:gs pos="0">
                      <a:srgbClr val="4472C4">
                        <a:lumMod val="50000"/>
                      </a:srgbClr>
                    </a:gs>
                    <a:gs pos="50000">
                      <a:srgbClr val="4472C4"/>
                    </a:gs>
                    <a:gs pos="100000">
                      <a:srgbClr val="4472C4">
                        <a:lumMod val="60000"/>
                        <a:lumOff val="40000"/>
                      </a:srgbClr>
                    </a:gs>
                  </a:gsLst>
                  <a:lin ang="5400000"/>
                </a:gradFill>
                <a:effectLst>
                  <a:reflection blurRad="6350" stA="53000" endA="300" endPos="35500" dir="5400000" sy="-90000" algn="bl" rotWithShape="0"/>
                </a:effectLst>
                <a:latin typeface="方正综艺简体" panose="03000509000000000000" pitchFamily="65" charset="-122"/>
                <a:ea typeface="方正综艺简体" panose="03000509000000000000" pitchFamily="65" charset="-122"/>
              </a:rPr>
              <a:t>新康定为客户准备好了</a:t>
            </a:r>
          </a:p>
        </p:txBody>
      </p:sp>
      <p:sp>
        <p:nvSpPr>
          <p:cNvPr id="5" name="文本框 4"/>
          <p:cNvSpPr txBox="1"/>
          <p:nvPr/>
        </p:nvSpPr>
        <p:spPr>
          <a:xfrm rot="20362117">
            <a:off x="7269207" y="322002"/>
            <a:ext cx="5369624" cy="2152233"/>
          </a:xfrm>
          <a:prstGeom prst="star7">
            <a:avLst/>
          </a:prstGeom>
          <a:noFill/>
          <a:ln w="57150">
            <a:solidFill>
              <a:srgbClr val="FF0000"/>
            </a:solidFill>
            <a:prstDash val="solid"/>
          </a:ln>
          <a:effectLst/>
        </p:spPr>
        <p:txBody>
          <a:bodyPr wrap="square" rtlCol="0">
            <a:spAutoFit/>
          </a:bodyPr>
          <a:lstStyle/>
          <a:p>
            <a:pPr algn="ctr"/>
            <a:r>
              <a:rPr lang="zh-CN" altLang="en-US" sz="7200" dirty="0" smtClean="0">
                <a:solidFill>
                  <a:srgbClr val="FF0000"/>
                </a:solidFill>
                <a:latin typeface="方正综艺简体" panose="03000509000000000000" pitchFamily="65" charset="-122"/>
                <a:ea typeface="方正综艺简体" panose="03000509000000000000" pitchFamily="65" charset="-122"/>
              </a:rPr>
              <a:t>免体检</a:t>
            </a:r>
            <a:endParaRPr lang="zh-CN" altLang="en-US" sz="7200" dirty="0">
              <a:solidFill>
                <a:srgbClr val="FF0000"/>
              </a:solidFill>
              <a:latin typeface="方正综艺简体" panose="03000509000000000000" pitchFamily="65" charset="-122"/>
              <a:ea typeface="方正综艺简体" panose="03000509000000000000" pitchFamily="65" charset="-122"/>
            </a:endParaRPr>
          </a:p>
        </p:txBody>
      </p:sp>
    </p:spTree>
    <p:extLst>
      <p:ext uri="{BB962C8B-B14F-4D97-AF65-F5344CB8AC3E}">
        <p14:creationId xmlns="" xmlns:p14="http://schemas.microsoft.com/office/powerpoint/2010/main" val="3299592099"/>
      </p:ext>
    </p:extLst>
  </p:cSld>
  <p:clrMapOvr>
    <a:masterClrMapping/>
  </p:clrMapOvr>
  <mc:AlternateContent xmlns:mc="http://schemas.openxmlformats.org/markup-compatibility/2006">
    <mc:Choice xmlns=""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2" cstate="print">
            <a:extLst>
              <a:ext uri="{28A0092B-C50C-407E-A947-70E740481C1C}">
                <a14:useLocalDpi xmlns="" xmlns:a14="http://schemas.microsoft.com/office/drawing/2010/main" val="0"/>
              </a:ext>
            </a:extLst>
          </a:blip>
          <a:stretch>
            <a:fillRect/>
          </a:stretch>
        </p:blipFill>
        <p:spPr>
          <a:xfrm>
            <a:off x="7647471" y="2966701"/>
            <a:ext cx="4038092" cy="3214321"/>
          </a:xfrm>
          <a:prstGeom prst="rect">
            <a:avLst/>
          </a:prstGeom>
        </p:spPr>
      </p:pic>
      <p:sp>
        <p:nvSpPr>
          <p:cNvPr id="2" name="矩形 1"/>
          <p:cNvSpPr/>
          <p:nvPr/>
        </p:nvSpPr>
        <p:spPr>
          <a:xfrm>
            <a:off x="802933" y="2433959"/>
            <a:ext cx="6413793" cy="3970318"/>
          </a:xfrm>
          <a:prstGeom prst="rect">
            <a:avLst/>
          </a:prstGeom>
        </p:spPr>
        <p:txBody>
          <a:bodyPr wrap="square">
            <a:spAutoFit/>
          </a:bodyPr>
          <a:lstStyle/>
          <a:p>
            <a:pPr marL="571500" indent="-571500">
              <a:lnSpc>
                <a:spcPct val="150000"/>
              </a:lnSpc>
              <a:buFont typeface="Arial" panose="020B0604020202020204" pitchFamily="34" charset="0"/>
              <a:buChar char="•"/>
            </a:pPr>
            <a:r>
              <a:rPr lang="zh-CN" altLang="en-US" sz="4800" dirty="0">
                <a:ln w="0"/>
                <a:solidFill>
                  <a:srgbClr val="FF0000"/>
                </a:solidFill>
                <a:latin typeface="方正综艺简体" panose="03000509000000000000" pitchFamily="65" charset="-122"/>
                <a:ea typeface="方正综艺简体" panose="03000509000000000000" pitchFamily="65" charset="-122"/>
              </a:rPr>
              <a:t>绝佳的拜访理由</a:t>
            </a:r>
            <a:r>
              <a:rPr lang="en-US" altLang="zh-CN" sz="4800" dirty="0">
                <a:ln w="0"/>
                <a:solidFill>
                  <a:srgbClr val="FF0000"/>
                </a:solidFill>
                <a:latin typeface="方正综艺简体" panose="03000509000000000000" pitchFamily="65" charset="-122"/>
                <a:ea typeface="方正综艺简体" panose="03000509000000000000" pitchFamily="65" charset="-122"/>
              </a:rPr>
              <a:t>——</a:t>
            </a:r>
          </a:p>
          <a:p>
            <a:pPr algn="ctr">
              <a:lnSpc>
                <a:spcPct val="150000"/>
              </a:lnSpc>
            </a:pPr>
            <a:r>
              <a:rPr lang="zh-CN" altLang="en-US" sz="4000" dirty="0">
                <a:ln w="0"/>
                <a:solidFill>
                  <a:prstClr val="black"/>
                </a:solidFill>
                <a:latin typeface="方正综艺简体" panose="03000509000000000000" pitchFamily="65" charset="-122"/>
                <a:ea typeface="方正综艺简体" panose="03000509000000000000" pitchFamily="65" charset="-122"/>
              </a:rPr>
              <a:t>行业领先的全面保障</a:t>
            </a:r>
            <a:endParaRPr lang="en-US" altLang="zh-CN" sz="4000" dirty="0">
              <a:ln w="0"/>
              <a:solidFill>
                <a:prstClr val="black"/>
              </a:solidFill>
              <a:latin typeface="方正综艺简体" panose="03000509000000000000" pitchFamily="65" charset="-122"/>
              <a:ea typeface="方正综艺简体" panose="03000509000000000000" pitchFamily="65" charset="-122"/>
            </a:endParaRPr>
          </a:p>
          <a:p>
            <a:pPr algn="ctr">
              <a:lnSpc>
                <a:spcPct val="150000"/>
              </a:lnSpc>
            </a:pPr>
            <a:r>
              <a:rPr lang="zh-CN" altLang="en-US" sz="4000" dirty="0">
                <a:ln w="0"/>
                <a:solidFill>
                  <a:prstClr val="black"/>
                </a:solidFill>
                <a:latin typeface="方正综艺简体" panose="03000509000000000000" pitchFamily="65" charset="-122"/>
                <a:ea typeface="方正综艺简体" panose="03000509000000000000" pitchFamily="65" charset="-122"/>
              </a:rPr>
              <a:t>三限一免的全新方式</a:t>
            </a:r>
            <a:endParaRPr lang="en-US" altLang="zh-CN" sz="4000" dirty="0">
              <a:ln w="0"/>
              <a:solidFill>
                <a:prstClr val="black"/>
              </a:solidFill>
              <a:latin typeface="方正综艺简体" panose="03000509000000000000" pitchFamily="65" charset="-122"/>
              <a:ea typeface="方正综艺简体" panose="03000509000000000000" pitchFamily="65" charset="-122"/>
            </a:endParaRPr>
          </a:p>
          <a:p>
            <a:pPr algn="ctr">
              <a:lnSpc>
                <a:spcPct val="150000"/>
              </a:lnSpc>
            </a:pPr>
            <a:r>
              <a:rPr lang="zh-CN" altLang="en-US" sz="4000" dirty="0">
                <a:ln w="0"/>
                <a:solidFill>
                  <a:prstClr val="black"/>
                </a:solidFill>
                <a:latin typeface="方正综艺简体" panose="03000509000000000000" pitchFamily="65" charset="-122"/>
                <a:ea typeface="方正综艺简体" panose="03000509000000000000" pitchFamily="65" charset="-122"/>
              </a:rPr>
              <a:t>超高性价的关键呵护</a:t>
            </a:r>
            <a:endParaRPr lang="en-US" altLang="zh-CN" sz="4000" dirty="0">
              <a:ln w="0"/>
              <a:solidFill>
                <a:prstClr val="black"/>
              </a:solidFill>
              <a:latin typeface="方正综艺简体" panose="03000509000000000000" pitchFamily="65" charset="-122"/>
              <a:ea typeface="方正综艺简体" panose="03000509000000000000" pitchFamily="65" charset="-122"/>
            </a:endParaRPr>
          </a:p>
        </p:txBody>
      </p:sp>
      <p:sp>
        <p:nvSpPr>
          <p:cNvPr id="4" name="矩形 3"/>
          <p:cNvSpPr/>
          <p:nvPr/>
        </p:nvSpPr>
        <p:spPr>
          <a:xfrm>
            <a:off x="802933" y="1094739"/>
            <a:ext cx="8648521" cy="1015663"/>
          </a:xfrm>
          <a:prstGeom prst="rect">
            <a:avLst/>
          </a:prstGeom>
          <a:noFill/>
        </p:spPr>
        <p:txBody>
          <a:bodyPr wrap="none" lIns="91440" tIns="45720" rIns="91440" bIns="45720">
            <a:spAutoFit/>
          </a:bodyPr>
          <a:lstStyle/>
          <a:p>
            <a:pPr algn="ctr"/>
            <a:r>
              <a:rPr lang="zh-CN" altLang="en-US" sz="6000" dirty="0">
                <a:ln w="0"/>
                <a:gradFill>
                  <a:gsLst>
                    <a:gs pos="0">
                      <a:srgbClr val="4472C4">
                        <a:lumMod val="50000"/>
                      </a:srgbClr>
                    </a:gs>
                    <a:gs pos="50000">
                      <a:srgbClr val="4472C4"/>
                    </a:gs>
                    <a:gs pos="100000">
                      <a:srgbClr val="4472C4">
                        <a:lumMod val="60000"/>
                        <a:lumOff val="40000"/>
                      </a:srgbClr>
                    </a:gs>
                  </a:gsLst>
                  <a:lin ang="5400000"/>
                </a:gradFill>
                <a:effectLst>
                  <a:reflection blurRad="6350" stA="53000" endA="300" endPos="35500" dir="5400000" sy="-90000" algn="bl" rotWithShape="0"/>
                </a:effectLst>
                <a:latin typeface="方正综艺简体" panose="03000509000000000000" pitchFamily="65" charset="-122"/>
                <a:ea typeface="方正综艺简体" panose="03000509000000000000" pitchFamily="65" charset="-122"/>
              </a:rPr>
              <a:t>新康定为伙伴们准备好了</a:t>
            </a:r>
          </a:p>
        </p:txBody>
      </p:sp>
    </p:spTree>
    <p:extLst>
      <p:ext uri="{BB962C8B-B14F-4D97-AF65-F5344CB8AC3E}">
        <p14:creationId xmlns="" xmlns:p14="http://schemas.microsoft.com/office/powerpoint/2010/main" val="3808314258"/>
      </p:ext>
    </p:extLst>
  </p:cSld>
  <p:clrMapOvr>
    <a:masterClrMapping/>
  </p:clrMapOvr>
  <mc:AlternateContent xmlns:mc="http://schemas.openxmlformats.org/markup-compatibility/2006">
    <mc:Choice xmlns=""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299033" y="2915301"/>
            <a:ext cx="6019881" cy="2954655"/>
          </a:xfrm>
          <a:prstGeom prst="rect">
            <a:avLst/>
          </a:prstGeom>
        </p:spPr>
        <p:txBody>
          <a:bodyPr wrap="square">
            <a:spAutoFit/>
          </a:bodyPr>
          <a:lstStyle/>
          <a:p>
            <a:pPr marL="571500" indent="-571500">
              <a:lnSpc>
                <a:spcPct val="150000"/>
              </a:lnSpc>
              <a:buFont typeface="Arial" panose="020B0604020202020204" pitchFamily="34" charset="0"/>
              <a:buChar char="•"/>
            </a:pPr>
            <a:r>
              <a:rPr lang="zh-CN" altLang="en-US" sz="4400" dirty="0">
                <a:ln w="0"/>
                <a:solidFill>
                  <a:srgbClr val="FF0000"/>
                </a:solidFill>
                <a:latin typeface="方正综艺简体" panose="03000509000000000000" pitchFamily="65" charset="-122"/>
                <a:ea typeface="方正综艺简体" panose="03000509000000000000" pitchFamily="65" charset="-122"/>
              </a:rPr>
              <a:t>稳定的收入保障</a:t>
            </a:r>
            <a:r>
              <a:rPr lang="en-US" altLang="zh-CN" sz="4400" dirty="0">
                <a:ln w="0"/>
                <a:solidFill>
                  <a:srgbClr val="FF0000"/>
                </a:solidFill>
                <a:latin typeface="方正综艺简体" panose="03000509000000000000" pitchFamily="65" charset="-122"/>
                <a:ea typeface="方正综艺简体" panose="03000509000000000000" pitchFamily="65" charset="-122"/>
              </a:rPr>
              <a:t>——</a:t>
            </a:r>
          </a:p>
          <a:p>
            <a:pPr algn="ctr">
              <a:lnSpc>
                <a:spcPct val="150000"/>
              </a:lnSpc>
            </a:pPr>
            <a:r>
              <a:rPr lang="zh-CN" altLang="en-US" sz="4000" dirty="0">
                <a:ln w="0"/>
                <a:solidFill>
                  <a:prstClr val="black"/>
                </a:solidFill>
                <a:latin typeface="方正综艺简体" panose="03000509000000000000" pitchFamily="65" charset="-122"/>
                <a:ea typeface="方正综艺简体" panose="03000509000000000000" pitchFamily="65" charset="-122"/>
              </a:rPr>
              <a:t>首年佣金</a:t>
            </a:r>
            <a:r>
              <a:rPr lang="en-US" altLang="zh-CN" sz="4000" dirty="0">
                <a:ln w="0"/>
                <a:solidFill>
                  <a:prstClr val="black"/>
                </a:solidFill>
                <a:latin typeface="方正综艺简体" panose="03000509000000000000" pitchFamily="65" charset="-122"/>
                <a:ea typeface="方正综艺简体" panose="03000509000000000000" pitchFamily="65" charset="-122"/>
              </a:rPr>
              <a:t>33%</a:t>
            </a:r>
          </a:p>
          <a:p>
            <a:pPr algn="ctr">
              <a:lnSpc>
                <a:spcPct val="150000"/>
              </a:lnSpc>
            </a:pPr>
            <a:r>
              <a:rPr lang="zh-CN" altLang="en-US" sz="4000" dirty="0">
                <a:ln w="0"/>
                <a:solidFill>
                  <a:prstClr val="black"/>
                </a:solidFill>
                <a:latin typeface="方正综艺简体" panose="03000509000000000000" pitchFamily="65" charset="-122"/>
                <a:ea typeface="方正综艺简体" panose="03000509000000000000" pitchFamily="65" charset="-122"/>
              </a:rPr>
              <a:t>续期佣金全程拥有</a:t>
            </a:r>
            <a:endParaRPr lang="en-US" altLang="zh-CN" sz="4000" dirty="0">
              <a:ln w="0"/>
              <a:solidFill>
                <a:prstClr val="black"/>
              </a:solidFill>
              <a:latin typeface="方正综艺简体" panose="03000509000000000000" pitchFamily="65" charset="-122"/>
              <a:ea typeface="方正综艺简体" panose="03000509000000000000" pitchFamily="65" charset="-122"/>
            </a:endParaRPr>
          </a:p>
        </p:txBody>
      </p:sp>
      <p:sp>
        <p:nvSpPr>
          <p:cNvPr id="5" name="矩形 4"/>
          <p:cNvSpPr/>
          <p:nvPr/>
        </p:nvSpPr>
        <p:spPr>
          <a:xfrm>
            <a:off x="451240" y="1163321"/>
            <a:ext cx="8648521" cy="1015663"/>
          </a:xfrm>
          <a:prstGeom prst="rect">
            <a:avLst/>
          </a:prstGeom>
          <a:noFill/>
        </p:spPr>
        <p:txBody>
          <a:bodyPr wrap="none" lIns="91440" tIns="45720" rIns="91440" bIns="45720">
            <a:spAutoFit/>
          </a:bodyPr>
          <a:lstStyle/>
          <a:p>
            <a:pPr algn="ctr"/>
            <a:r>
              <a:rPr lang="zh-CN" altLang="en-US" sz="6000" dirty="0">
                <a:ln w="0"/>
                <a:gradFill>
                  <a:gsLst>
                    <a:gs pos="0">
                      <a:srgbClr val="4472C4">
                        <a:lumMod val="50000"/>
                      </a:srgbClr>
                    </a:gs>
                    <a:gs pos="50000">
                      <a:srgbClr val="4472C4"/>
                    </a:gs>
                    <a:gs pos="100000">
                      <a:srgbClr val="4472C4">
                        <a:lumMod val="60000"/>
                        <a:lumOff val="40000"/>
                      </a:srgbClr>
                    </a:gs>
                  </a:gsLst>
                  <a:lin ang="5400000"/>
                </a:gradFill>
                <a:effectLst>
                  <a:reflection blurRad="6350" stA="53000" endA="300" endPos="35500" dir="5400000" sy="-90000" algn="bl" rotWithShape="0"/>
                </a:effectLst>
                <a:latin typeface="方正综艺简体" panose="03000509000000000000" pitchFamily="65" charset="-122"/>
                <a:ea typeface="方正综艺简体" panose="03000509000000000000" pitchFamily="65" charset="-122"/>
              </a:rPr>
              <a:t>新康定为伙伴们准备好了</a:t>
            </a:r>
          </a:p>
        </p:txBody>
      </p:sp>
      <p:graphicFrame>
        <p:nvGraphicFramePr>
          <p:cNvPr id="2" name="表格 1"/>
          <p:cNvGraphicFramePr>
            <a:graphicFrameLocks noGrp="1"/>
          </p:cNvGraphicFramePr>
          <p:nvPr/>
        </p:nvGraphicFramePr>
        <p:xfrm>
          <a:off x="6615868" y="2598982"/>
          <a:ext cx="5257684" cy="3815465"/>
        </p:xfrm>
        <a:graphic>
          <a:graphicData uri="http://schemas.openxmlformats.org/drawingml/2006/table">
            <a:tbl>
              <a:tblPr>
                <a:tableStyleId>{5940675A-B579-460E-94D1-54222C63F5DA}</a:tableStyleId>
              </a:tblPr>
              <a:tblGrid>
                <a:gridCol w="1255594"/>
                <a:gridCol w="1788742"/>
                <a:gridCol w="2213348"/>
              </a:tblGrid>
              <a:tr h="763093">
                <a:tc>
                  <a:txBody>
                    <a:bodyPr/>
                    <a:lstStyle/>
                    <a:p>
                      <a:pPr algn="ctr" fontAlgn="t"/>
                      <a:r>
                        <a:rPr lang="zh-CN" altLang="en-US" sz="2000" u="none" strike="noStrike" dirty="0">
                          <a:solidFill>
                            <a:srgbClr val="FF0000"/>
                          </a:solidFill>
                          <a:effectLst/>
                          <a:latin typeface="方正大标宋简体" panose="03000509000000000000" pitchFamily="65" charset="-122"/>
                          <a:ea typeface="方正大标宋简体" panose="03000509000000000000" pitchFamily="65" charset="-122"/>
                        </a:rPr>
                        <a:t>交费年期</a:t>
                      </a:r>
                      <a:endParaRPr lang="zh-CN" altLang="en-US" sz="2000" b="0" i="0" u="none" strike="noStrike" dirty="0">
                        <a:solidFill>
                          <a:srgbClr val="FF0000"/>
                        </a:solidFill>
                        <a:effectLst/>
                        <a:latin typeface="方正大标宋简体" panose="03000509000000000000" pitchFamily="65" charset="-122"/>
                        <a:ea typeface="方正大标宋简体" panose="03000509000000000000" pitchFamily="65" charset="-122"/>
                      </a:endParaRPr>
                    </a:p>
                  </a:txBody>
                  <a:tcPr marL="9525" marR="9525" marT="9525" marB="0" anchor="ctr"/>
                </a:tc>
                <a:tc>
                  <a:txBody>
                    <a:bodyPr/>
                    <a:lstStyle/>
                    <a:p>
                      <a:pPr algn="ctr" fontAlgn="t"/>
                      <a:r>
                        <a:rPr lang="zh-CN" altLang="en-US" sz="2000" u="none" strike="noStrike">
                          <a:solidFill>
                            <a:srgbClr val="FF0000"/>
                          </a:solidFill>
                          <a:effectLst/>
                          <a:latin typeface="方正大标宋简体" panose="03000509000000000000" pitchFamily="65" charset="-122"/>
                          <a:ea typeface="方正大标宋简体" panose="03000509000000000000" pitchFamily="65" charset="-122"/>
                        </a:rPr>
                        <a:t>交费年度</a:t>
                      </a:r>
                      <a:endParaRPr lang="zh-CN" altLang="en-US" sz="2000" b="0" i="0" u="none" strike="noStrike">
                        <a:solidFill>
                          <a:srgbClr val="FF0000"/>
                        </a:solidFill>
                        <a:effectLst/>
                        <a:latin typeface="方正大标宋简体" panose="03000509000000000000" pitchFamily="65" charset="-122"/>
                        <a:ea typeface="方正大标宋简体" panose="03000509000000000000" pitchFamily="65" charset="-122"/>
                      </a:endParaRPr>
                    </a:p>
                  </a:txBody>
                  <a:tcPr marL="9525" marR="9525" marT="9525" marB="0" anchor="ctr"/>
                </a:tc>
                <a:tc>
                  <a:txBody>
                    <a:bodyPr/>
                    <a:lstStyle/>
                    <a:p>
                      <a:pPr algn="ctr" fontAlgn="t"/>
                      <a:r>
                        <a:rPr lang="zh-CN" altLang="en-US" sz="2000" u="none" strike="noStrike" dirty="0" smtClean="0">
                          <a:solidFill>
                            <a:srgbClr val="FF0000"/>
                          </a:solidFill>
                          <a:effectLst/>
                          <a:latin typeface="方正大标宋简体" panose="03000509000000000000" pitchFamily="65" charset="-122"/>
                          <a:ea typeface="方正大标宋简体" panose="03000509000000000000" pitchFamily="65" charset="-122"/>
                        </a:rPr>
                        <a:t>佣金（假设）</a:t>
                      </a:r>
                      <a:endParaRPr lang="zh-CN" altLang="en-US" sz="2000" b="0" i="0" u="none" strike="noStrike" dirty="0">
                        <a:solidFill>
                          <a:srgbClr val="FF0000"/>
                        </a:solidFill>
                        <a:effectLst/>
                        <a:latin typeface="方正大标宋简体" panose="03000509000000000000" pitchFamily="65" charset="-122"/>
                        <a:ea typeface="方正大标宋简体" panose="03000509000000000000" pitchFamily="65" charset="-122"/>
                      </a:endParaRPr>
                    </a:p>
                  </a:txBody>
                  <a:tcPr marL="9525" marR="9525" marT="9525" marB="0" anchor="ctr"/>
                </a:tc>
              </a:tr>
              <a:tr h="763093">
                <a:tc rowSpan="4">
                  <a:txBody>
                    <a:bodyPr/>
                    <a:lstStyle/>
                    <a:p>
                      <a:pPr algn="ctr" fontAlgn="ctr"/>
                      <a:r>
                        <a:rPr lang="zh-CN" altLang="en-US" sz="2000" u="none" strike="noStrike" dirty="0">
                          <a:solidFill>
                            <a:srgbClr val="FF0000"/>
                          </a:solidFill>
                          <a:effectLst/>
                          <a:latin typeface="方正大标宋简体" panose="03000509000000000000" pitchFamily="65" charset="-122"/>
                          <a:ea typeface="方正大标宋简体" panose="03000509000000000000" pitchFamily="65" charset="-122"/>
                        </a:rPr>
                        <a:t>十年交</a:t>
                      </a:r>
                      <a:endParaRPr lang="zh-CN" altLang="en-US" sz="2000" b="0" i="0" u="none" strike="noStrike" dirty="0">
                        <a:solidFill>
                          <a:srgbClr val="FF0000"/>
                        </a:solidFill>
                        <a:effectLst/>
                        <a:latin typeface="方正大标宋简体" panose="03000509000000000000" pitchFamily="65" charset="-122"/>
                        <a:ea typeface="方正大标宋简体" panose="03000509000000000000" pitchFamily="65" charset="-122"/>
                      </a:endParaRPr>
                    </a:p>
                  </a:txBody>
                  <a:tcPr marL="9525" marR="9525" marT="9525" marB="0" anchor="ctr"/>
                </a:tc>
                <a:tc>
                  <a:txBody>
                    <a:bodyPr/>
                    <a:lstStyle/>
                    <a:p>
                      <a:pPr algn="ctr" fontAlgn="t"/>
                      <a:r>
                        <a:rPr lang="zh-CN" altLang="en-US" sz="2000" u="none" strike="noStrike">
                          <a:solidFill>
                            <a:srgbClr val="FF0000"/>
                          </a:solidFill>
                          <a:effectLst/>
                          <a:latin typeface="方正大标宋简体" panose="03000509000000000000" pitchFamily="65" charset="-122"/>
                          <a:ea typeface="方正大标宋简体" panose="03000509000000000000" pitchFamily="65" charset="-122"/>
                        </a:rPr>
                        <a:t>第一年</a:t>
                      </a:r>
                      <a:endParaRPr lang="zh-CN" altLang="en-US" sz="2000" b="0" i="0" u="none" strike="noStrike">
                        <a:solidFill>
                          <a:srgbClr val="FF0000"/>
                        </a:solidFill>
                        <a:effectLst/>
                        <a:latin typeface="方正大标宋简体" panose="03000509000000000000" pitchFamily="65" charset="-122"/>
                        <a:ea typeface="方正大标宋简体" panose="03000509000000000000" pitchFamily="65" charset="-122"/>
                      </a:endParaRPr>
                    </a:p>
                  </a:txBody>
                  <a:tcPr marL="9525" marR="9525" marT="9525" marB="0" anchor="ctr"/>
                </a:tc>
                <a:tc>
                  <a:txBody>
                    <a:bodyPr/>
                    <a:lstStyle/>
                    <a:p>
                      <a:pPr algn="ctr" fontAlgn="b"/>
                      <a:r>
                        <a:rPr lang="en-US" altLang="zh-CN" sz="2000" u="none" strike="noStrike" dirty="0" smtClean="0">
                          <a:solidFill>
                            <a:srgbClr val="FF0000"/>
                          </a:solidFill>
                          <a:effectLst/>
                          <a:latin typeface="方正大标宋简体" panose="03000509000000000000" pitchFamily="65" charset="-122"/>
                          <a:ea typeface="方正大标宋简体" panose="03000509000000000000" pitchFamily="65" charset="-122"/>
                        </a:rPr>
                        <a:t>33%</a:t>
                      </a:r>
                      <a:endParaRPr lang="en-US" altLang="zh-CN" sz="2000" b="0" i="0" u="none" strike="noStrike" dirty="0">
                        <a:solidFill>
                          <a:srgbClr val="FF0000"/>
                        </a:solidFill>
                        <a:effectLst/>
                        <a:latin typeface="方正大标宋简体" panose="03000509000000000000" pitchFamily="65" charset="-122"/>
                        <a:ea typeface="方正大标宋简体" panose="03000509000000000000" pitchFamily="65" charset="-122"/>
                      </a:endParaRPr>
                    </a:p>
                  </a:txBody>
                  <a:tcPr marL="9525" marR="9525" marT="9525" marB="0" anchor="ctr"/>
                </a:tc>
              </a:tr>
              <a:tr h="763093">
                <a:tc vMerge="1">
                  <a:txBody>
                    <a:bodyPr/>
                    <a:lstStyle/>
                    <a:p>
                      <a:endParaRPr lang="zh-CN" altLang="en-US"/>
                    </a:p>
                  </a:txBody>
                  <a:tcPr/>
                </a:tc>
                <a:tc>
                  <a:txBody>
                    <a:bodyPr/>
                    <a:lstStyle/>
                    <a:p>
                      <a:pPr algn="ctr" fontAlgn="t"/>
                      <a:r>
                        <a:rPr lang="zh-CN" altLang="en-US" sz="2000" u="none" strike="noStrike">
                          <a:solidFill>
                            <a:srgbClr val="FF0000"/>
                          </a:solidFill>
                          <a:effectLst/>
                          <a:latin typeface="方正大标宋简体" panose="03000509000000000000" pitchFamily="65" charset="-122"/>
                          <a:ea typeface="方正大标宋简体" panose="03000509000000000000" pitchFamily="65" charset="-122"/>
                        </a:rPr>
                        <a:t>第二、三年</a:t>
                      </a:r>
                      <a:endParaRPr lang="zh-CN" altLang="en-US" sz="2000" b="0" i="0" u="none" strike="noStrike">
                        <a:solidFill>
                          <a:srgbClr val="FF0000"/>
                        </a:solidFill>
                        <a:effectLst/>
                        <a:latin typeface="方正大标宋简体" panose="03000509000000000000" pitchFamily="65" charset="-122"/>
                        <a:ea typeface="方正大标宋简体" panose="03000509000000000000" pitchFamily="65" charset="-122"/>
                      </a:endParaRPr>
                    </a:p>
                  </a:txBody>
                  <a:tcPr marL="9525" marR="9525" marT="9525" marB="0" anchor="ctr"/>
                </a:tc>
                <a:tc>
                  <a:txBody>
                    <a:bodyPr/>
                    <a:lstStyle/>
                    <a:p>
                      <a:pPr algn="ctr" fontAlgn="b"/>
                      <a:r>
                        <a:rPr lang="en-US" altLang="zh-CN" sz="2000" u="none" strike="noStrike" dirty="0" smtClean="0">
                          <a:solidFill>
                            <a:srgbClr val="FF0000"/>
                          </a:solidFill>
                          <a:effectLst/>
                          <a:latin typeface="方正大标宋简体" panose="03000509000000000000" pitchFamily="65" charset="-122"/>
                          <a:ea typeface="方正大标宋简体" panose="03000509000000000000" pitchFamily="65" charset="-122"/>
                        </a:rPr>
                        <a:t>8%</a:t>
                      </a:r>
                      <a:endParaRPr lang="en-US" altLang="zh-CN" sz="2000" b="0" i="0" u="none" strike="noStrike" dirty="0">
                        <a:solidFill>
                          <a:srgbClr val="FF0000"/>
                        </a:solidFill>
                        <a:effectLst/>
                        <a:latin typeface="方正大标宋简体" panose="03000509000000000000" pitchFamily="65" charset="-122"/>
                        <a:ea typeface="方正大标宋简体" panose="03000509000000000000" pitchFamily="65" charset="-122"/>
                      </a:endParaRPr>
                    </a:p>
                  </a:txBody>
                  <a:tcPr marL="9525" marR="9525" marT="9525" marB="0" anchor="ctr"/>
                </a:tc>
              </a:tr>
              <a:tr h="763093">
                <a:tc vMerge="1">
                  <a:txBody>
                    <a:bodyPr/>
                    <a:lstStyle/>
                    <a:p>
                      <a:endParaRPr lang="zh-CN" altLang="en-US"/>
                    </a:p>
                  </a:txBody>
                  <a:tcPr/>
                </a:tc>
                <a:tc>
                  <a:txBody>
                    <a:bodyPr/>
                    <a:lstStyle/>
                    <a:p>
                      <a:pPr algn="ctr" fontAlgn="t"/>
                      <a:r>
                        <a:rPr lang="zh-CN" altLang="en-US" sz="2000" u="none" strike="noStrike">
                          <a:solidFill>
                            <a:srgbClr val="FF0000"/>
                          </a:solidFill>
                          <a:effectLst/>
                          <a:latin typeface="方正大标宋简体" panose="03000509000000000000" pitchFamily="65" charset="-122"/>
                          <a:ea typeface="方正大标宋简体" panose="03000509000000000000" pitchFamily="65" charset="-122"/>
                        </a:rPr>
                        <a:t>第四、五年</a:t>
                      </a:r>
                      <a:endParaRPr lang="zh-CN" altLang="en-US" sz="2000" b="0" i="0" u="none" strike="noStrike">
                        <a:solidFill>
                          <a:srgbClr val="FF0000"/>
                        </a:solidFill>
                        <a:effectLst/>
                        <a:latin typeface="方正大标宋简体" panose="03000509000000000000" pitchFamily="65" charset="-122"/>
                        <a:ea typeface="方正大标宋简体" panose="03000509000000000000" pitchFamily="65" charset="-122"/>
                      </a:endParaRPr>
                    </a:p>
                  </a:txBody>
                  <a:tcPr marL="9525" marR="9525" marT="9525" marB="0" anchor="ctr"/>
                </a:tc>
                <a:tc>
                  <a:txBody>
                    <a:bodyPr/>
                    <a:lstStyle/>
                    <a:p>
                      <a:pPr algn="ctr" fontAlgn="b"/>
                      <a:r>
                        <a:rPr lang="en-US" altLang="zh-CN" sz="2000" u="none" strike="noStrike" dirty="0" smtClean="0">
                          <a:solidFill>
                            <a:srgbClr val="FF0000"/>
                          </a:solidFill>
                          <a:effectLst/>
                          <a:latin typeface="方正大标宋简体" panose="03000509000000000000" pitchFamily="65" charset="-122"/>
                          <a:ea typeface="方正大标宋简体" panose="03000509000000000000" pitchFamily="65" charset="-122"/>
                        </a:rPr>
                        <a:t>2%</a:t>
                      </a:r>
                      <a:endParaRPr lang="en-US" altLang="zh-CN" sz="2000" b="0" i="0" u="none" strike="noStrike" dirty="0">
                        <a:solidFill>
                          <a:srgbClr val="FF0000"/>
                        </a:solidFill>
                        <a:effectLst/>
                        <a:latin typeface="方正大标宋简体" panose="03000509000000000000" pitchFamily="65" charset="-122"/>
                        <a:ea typeface="方正大标宋简体" panose="03000509000000000000" pitchFamily="65" charset="-122"/>
                      </a:endParaRPr>
                    </a:p>
                  </a:txBody>
                  <a:tcPr marL="9525" marR="9525" marT="9525" marB="0" anchor="ctr"/>
                </a:tc>
              </a:tr>
              <a:tr h="763093">
                <a:tc vMerge="1">
                  <a:txBody>
                    <a:bodyPr/>
                    <a:lstStyle/>
                    <a:p>
                      <a:endParaRPr lang="zh-CN" altLang="en-US"/>
                    </a:p>
                  </a:txBody>
                  <a:tcPr/>
                </a:tc>
                <a:tc>
                  <a:txBody>
                    <a:bodyPr/>
                    <a:lstStyle/>
                    <a:p>
                      <a:pPr algn="ctr" fontAlgn="t"/>
                      <a:r>
                        <a:rPr lang="zh-CN" altLang="en-US" sz="2000" u="none" strike="noStrike">
                          <a:solidFill>
                            <a:srgbClr val="FF0000"/>
                          </a:solidFill>
                          <a:effectLst/>
                          <a:latin typeface="方正大标宋简体" panose="03000509000000000000" pitchFamily="65" charset="-122"/>
                          <a:ea typeface="方正大标宋简体" panose="03000509000000000000" pitchFamily="65" charset="-122"/>
                        </a:rPr>
                        <a:t>以后各年</a:t>
                      </a:r>
                      <a:endParaRPr lang="zh-CN" altLang="en-US" sz="2000" b="0" i="0" u="none" strike="noStrike">
                        <a:solidFill>
                          <a:srgbClr val="FF0000"/>
                        </a:solidFill>
                        <a:effectLst/>
                        <a:latin typeface="方正大标宋简体" panose="03000509000000000000" pitchFamily="65" charset="-122"/>
                        <a:ea typeface="方正大标宋简体" panose="03000509000000000000" pitchFamily="65" charset="-122"/>
                      </a:endParaRPr>
                    </a:p>
                  </a:txBody>
                  <a:tcPr marL="9525" marR="9525" marT="9525" marB="0" anchor="ctr"/>
                </a:tc>
                <a:tc>
                  <a:txBody>
                    <a:bodyPr/>
                    <a:lstStyle/>
                    <a:p>
                      <a:pPr algn="ctr" fontAlgn="b"/>
                      <a:r>
                        <a:rPr lang="en-US" altLang="zh-CN" sz="2000" u="none" strike="noStrike" dirty="0" smtClean="0">
                          <a:solidFill>
                            <a:srgbClr val="FF0000"/>
                          </a:solidFill>
                          <a:effectLst/>
                          <a:latin typeface="方正大标宋简体" panose="03000509000000000000" pitchFamily="65" charset="-122"/>
                          <a:ea typeface="方正大标宋简体" panose="03000509000000000000" pitchFamily="65" charset="-122"/>
                        </a:rPr>
                        <a:t>1%</a:t>
                      </a:r>
                      <a:endParaRPr lang="en-US" altLang="zh-CN" sz="2000" b="0" i="0" u="none" strike="noStrike" dirty="0">
                        <a:solidFill>
                          <a:srgbClr val="FF0000"/>
                        </a:solidFill>
                        <a:effectLst/>
                        <a:latin typeface="方正大标宋简体" panose="03000509000000000000" pitchFamily="65" charset="-122"/>
                        <a:ea typeface="方正大标宋简体" panose="03000509000000000000" pitchFamily="65" charset="-122"/>
                      </a:endParaRPr>
                    </a:p>
                  </a:txBody>
                  <a:tcPr marL="9525" marR="9525" marT="9525" marB="0" anchor="ctr"/>
                </a:tc>
              </a:tr>
            </a:tbl>
          </a:graphicData>
        </a:graphic>
      </p:graphicFrame>
    </p:spTree>
    <p:extLst>
      <p:ext uri="{BB962C8B-B14F-4D97-AF65-F5344CB8AC3E}">
        <p14:creationId xmlns="" xmlns:p14="http://schemas.microsoft.com/office/powerpoint/2010/main" val="2059950522"/>
      </p:ext>
    </p:extLst>
  </p:cSld>
  <p:clrMapOvr>
    <a:masterClrMapping/>
  </p:clrMapOvr>
  <mc:AlternateContent xmlns:mc="http://schemas.openxmlformats.org/markup-compatibility/2006">
    <mc:Choice xmlns=""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51240" y="2630566"/>
            <a:ext cx="6681079" cy="3970318"/>
          </a:xfrm>
          <a:prstGeom prst="rect">
            <a:avLst/>
          </a:prstGeom>
        </p:spPr>
        <p:txBody>
          <a:bodyPr wrap="square">
            <a:spAutoFit/>
          </a:bodyPr>
          <a:lstStyle/>
          <a:p>
            <a:pPr marL="571500" indent="-571500">
              <a:lnSpc>
                <a:spcPct val="150000"/>
              </a:lnSpc>
              <a:buFont typeface="Arial" panose="020B0604020202020204" pitchFamily="34" charset="0"/>
              <a:buChar char="•"/>
            </a:pPr>
            <a:r>
              <a:rPr lang="zh-CN" altLang="en-US" sz="4800" dirty="0">
                <a:ln w="0"/>
                <a:solidFill>
                  <a:srgbClr val="FF0000"/>
                </a:solidFill>
                <a:latin typeface="方正综艺简体" panose="03000509000000000000" pitchFamily="65" charset="-122"/>
                <a:ea typeface="方正综艺简体" panose="03000509000000000000" pitchFamily="65" charset="-122"/>
              </a:rPr>
              <a:t>实用的销售工具</a:t>
            </a:r>
            <a:r>
              <a:rPr lang="en-US" altLang="zh-CN" sz="4800" dirty="0">
                <a:ln w="0"/>
                <a:solidFill>
                  <a:srgbClr val="FF0000"/>
                </a:solidFill>
                <a:latin typeface="方正综艺简体" panose="03000509000000000000" pitchFamily="65" charset="-122"/>
                <a:ea typeface="方正综艺简体" panose="03000509000000000000" pitchFamily="65" charset="-122"/>
              </a:rPr>
              <a:t>——</a:t>
            </a:r>
          </a:p>
          <a:p>
            <a:pPr algn="ctr">
              <a:lnSpc>
                <a:spcPct val="150000"/>
              </a:lnSpc>
            </a:pPr>
            <a:r>
              <a:rPr lang="zh-CN" altLang="en-US" sz="4000" dirty="0">
                <a:ln w="0"/>
                <a:solidFill>
                  <a:prstClr val="black"/>
                </a:solidFill>
                <a:latin typeface="方正综艺简体" panose="03000509000000000000" pitchFamily="65" charset="-122"/>
                <a:ea typeface="方正综艺简体" panose="03000509000000000000" pitchFamily="65" charset="-122"/>
              </a:rPr>
              <a:t>销售指引</a:t>
            </a:r>
            <a:endParaRPr lang="en-US" altLang="zh-CN" sz="4000" dirty="0">
              <a:ln w="0"/>
              <a:solidFill>
                <a:prstClr val="black"/>
              </a:solidFill>
              <a:latin typeface="方正综艺简体" panose="03000509000000000000" pitchFamily="65" charset="-122"/>
              <a:ea typeface="方正综艺简体" panose="03000509000000000000" pitchFamily="65" charset="-122"/>
            </a:endParaRPr>
          </a:p>
          <a:p>
            <a:pPr algn="ctr">
              <a:lnSpc>
                <a:spcPct val="150000"/>
              </a:lnSpc>
            </a:pPr>
            <a:r>
              <a:rPr lang="zh-CN" altLang="en-US" sz="4000" dirty="0">
                <a:ln w="0"/>
                <a:solidFill>
                  <a:prstClr val="black"/>
                </a:solidFill>
                <a:latin typeface="方正综艺简体" panose="03000509000000000000" pitchFamily="65" charset="-122"/>
                <a:ea typeface="方正综艺简体" panose="03000509000000000000" pitchFamily="65" charset="-122"/>
              </a:rPr>
              <a:t>销售</a:t>
            </a:r>
            <a:r>
              <a:rPr lang="zh-CN" altLang="en-US" sz="4000" dirty="0" smtClean="0">
                <a:ln w="0"/>
                <a:solidFill>
                  <a:prstClr val="black"/>
                </a:solidFill>
                <a:latin typeface="方正综艺简体" panose="03000509000000000000" pitchFamily="65" charset="-122"/>
                <a:ea typeface="方正综艺简体" panose="03000509000000000000" pitchFamily="65" charset="-122"/>
              </a:rPr>
              <a:t>手册</a:t>
            </a:r>
            <a:endParaRPr lang="en-US" altLang="zh-CN" sz="4000" dirty="0" smtClean="0">
              <a:ln w="0"/>
              <a:solidFill>
                <a:prstClr val="black"/>
              </a:solidFill>
              <a:latin typeface="方正综艺简体" panose="03000509000000000000" pitchFamily="65" charset="-122"/>
              <a:ea typeface="方正综艺简体" panose="03000509000000000000" pitchFamily="65" charset="-122"/>
            </a:endParaRPr>
          </a:p>
          <a:p>
            <a:pPr algn="ctr">
              <a:lnSpc>
                <a:spcPct val="150000"/>
              </a:lnSpc>
            </a:pPr>
            <a:r>
              <a:rPr lang="zh-CN" altLang="en-US" sz="4000" dirty="0" smtClean="0">
                <a:ln w="0"/>
                <a:solidFill>
                  <a:prstClr val="black"/>
                </a:solidFill>
                <a:latin typeface="方正综艺简体" panose="03000509000000000000" pitchFamily="65" charset="-122"/>
                <a:ea typeface="方正综艺简体" panose="03000509000000000000" pitchFamily="65" charset="-122"/>
              </a:rPr>
              <a:t>大病理赔手册</a:t>
            </a:r>
            <a:endParaRPr lang="en-US" altLang="zh-CN" sz="4000" dirty="0">
              <a:ln w="0"/>
              <a:solidFill>
                <a:prstClr val="black"/>
              </a:solidFill>
              <a:latin typeface="方正综艺简体" panose="03000509000000000000" pitchFamily="65" charset="-122"/>
              <a:ea typeface="方正综艺简体" panose="03000509000000000000" pitchFamily="65" charset="-122"/>
            </a:endParaRPr>
          </a:p>
        </p:txBody>
      </p:sp>
      <p:sp>
        <p:nvSpPr>
          <p:cNvPr id="4" name="矩形 3"/>
          <p:cNvSpPr/>
          <p:nvPr/>
        </p:nvSpPr>
        <p:spPr>
          <a:xfrm>
            <a:off x="451240" y="1150670"/>
            <a:ext cx="8648521" cy="1015663"/>
          </a:xfrm>
          <a:prstGeom prst="rect">
            <a:avLst/>
          </a:prstGeom>
          <a:noFill/>
        </p:spPr>
        <p:txBody>
          <a:bodyPr wrap="none" lIns="91440" tIns="45720" rIns="91440" bIns="45720">
            <a:spAutoFit/>
          </a:bodyPr>
          <a:lstStyle/>
          <a:p>
            <a:pPr algn="ctr"/>
            <a:r>
              <a:rPr lang="zh-CN" altLang="en-US" sz="6000" dirty="0">
                <a:ln w="0"/>
                <a:gradFill>
                  <a:gsLst>
                    <a:gs pos="0">
                      <a:srgbClr val="4472C4">
                        <a:lumMod val="50000"/>
                      </a:srgbClr>
                    </a:gs>
                    <a:gs pos="50000">
                      <a:srgbClr val="4472C4"/>
                    </a:gs>
                    <a:gs pos="100000">
                      <a:srgbClr val="4472C4">
                        <a:lumMod val="60000"/>
                        <a:lumOff val="40000"/>
                      </a:srgbClr>
                    </a:gs>
                  </a:gsLst>
                  <a:lin ang="5400000"/>
                </a:gradFill>
                <a:effectLst>
                  <a:reflection blurRad="6350" stA="53000" endA="300" endPos="35500" dir="5400000" sy="-90000" algn="bl" rotWithShape="0"/>
                </a:effectLst>
                <a:latin typeface="方正综艺简体" panose="03000509000000000000" pitchFamily="65" charset="-122"/>
                <a:ea typeface="方正综艺简体" panose="03000509000000000000" pitchFamily="65" charset="-122"/>
              </a:rPr>
              <a:t>新康定为伙伴们准备好了</a:t>
            </a:r>
          </a:p>
        </p:txBody>
      </p:sp>
      <p:pic>
        <p:nvPicPr>
          <p:cNvPr id="3" name="图片 2"/>
          <p:cNvPicPr>
            <a:picLocks noChangeAspect="1"/>
          </p:cNvPicPr>
          <p:nvPr/>
        </p:nvPicPr>
        <p:blipFill>
          <a:blip r:embed="rId2" cstate="print">
            <a:extLst>
              <a:ext uri="{28A0092B-C50C-407E-A947-70E740481C1C}">
                <a14:useLocalDpi xmlns="" xmlns:a14="http://schemas.microsoft.com/office/drawing/2010/main" val="0"/>
              </a:ext>
            </a:extLst>
          </a:blip>
          <a:stretch>
            <a:fillRect/>
          </a:stretch>
        </p:blipFill>
        <p:spPr>
          <a:xfrm>
            <a:off x="7759503" y="2584753"/>
            <a:ext cx="3622431" cy="3622431"/>
          </a:xfrm>
          <a:prstGeom prst="rect">
            <a:avLst/>
          </a:prstGeom>
        </p:spPr>
      </p:pic>
    </p:spTree>
    <p:extLst>
      <p:ext uri="{BB962C8B-B14F-4D97-AF65-F5344CB8AC3E}">
        <p14:creationId xmlns="" xmlns:p14="http://schemas.microsoft.com/office/powerpoint/2010/main" val="3205082480"/>
      </p:ext>
    </p:extLst>
  </p:cSld>
  <p:clrMapOvr>
    <a:masterClrMapping/>
  </p:clrMapOvr>
  <mc:AlternateContent xmlns:mc="http://schemas.openxmlformats.org/markup-compatibility/2006">
    <mc:Choice xmlns=""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535647" y="896036"/>
            <a:ext cx="8648521" cy="1015663"/>
          </a:xfrm>
          <a:prstGeom prst="rect">
            <a:avLst/>
          </a:prstGeom>
          <a:noFill/>
        </p:spPr>
        <p:txBody>
          <a:bodyPr wrap="none" lIns="91440" tIns="45720" rIns="91440" bIns="45720">
            <a:spAutoFit/>
          </a:bodyPr>
          <a:lstStyle/>
          <a:p>
            <a:pPr algn="ctr"/>
            <a:r>
              <a:rPr lang="zh-CN" altLang="en-US" sz="6000" dirty="0">
                <a:ln w="0"/>
                <a:gradFill>
                  <a:gsLst>
                    <a:gs pos="0">
                      <a:srgbClr val="4472C4">
                        <a:lumMod val="50000"/>
                      </a:srgbClr>
                    </a:gs>
                    <a:gs pos="50000">
                      <a:srgbClr val="4472C4"/>
                    </a:gs>
                    <a:gs pos="100000">
                      <a:srgbClr val="4472C4">
                        <a:lumMod val="60000"/>
                        <a:lumOff val="40000"/>
                      </a:srgbClr>
                    </a:gs>
                  </a:gsLst>
                  <a:lin ang="5400000"/>
                </a:gradFill>
                <a:effectLst>
                  <a:reflection blurRad="6350" stA="53000" endA="300" endPos="35500" dir="5400000" sy="-90000" algn="bl" rotWithShape="0"/>
                </a:effectLst>
                <a:latin typeface="方正综艺简体" panose="03000509000000000000" pitchFamily="65" charset="-122"/>
                <a:ea typeface="方正综艺简体" panose="03000509000000000000" pitchFamily="65" charset="-122"/>
              </a:rPr>
              <a:t>新康定为伙伴们准备好了</a:t>
            </a:r>
          </a:p>
        </p:txBody>
      </p:sp>
      <p:sp>
        <p:nvSpPr>
          <p:cNvPr id="3" name="矩形 2"/>
          <p:cNvSpPr/>
          <p:nvPr/>
        </p:nvSpPr>
        <p:spPr>
          <a:xfrm>
            <a:off x="1252528" y="2283036"/>
            <a:ext cx="10208955" cy="3293209"/>
          </a:xfrm>
          <a:prstGeom prst="rect">
            <a:avLst/>
          </a:prstGeom>
        </p:spPr>
        <p:txBody>
          <a:bodyPr wrap="square">
            <a:spAutoFit/>
          </a:bodyPr>
          <a:lstStyle/>
          <a:p>
            <a:pPr marL="571500" indent="-571500">
              <a:buFont typeface="Arial" panose="020B0604020202020204" pitchFamily="34" charset="0"/>
              <a:buChar char="•"/>
            </a:pPr>
            <a:r>
              <a:rPr lang="zh-CN" altLang="en-US" sz="4800" dirty="0">
                <a:ln w="0"/>
                <a:solidFill>
                  <a:srgbClr val="FF0000"/>
                </a:solidFill>
                <a:latin typeface="方正综艺简体" panose="03000509000000000000" pitchFamily="65" charset="-122"/>
                <a:ea typeface="方正综艺简体" panose="03000509000000000000" pitchFamily="65" charset="-122"/>
              </a:rPr>
              <a:t>丰富的客户资源</a:t>
            </a:r>
            <a:r>
              <a:rPr lang="en-US" altLang="zh-CN" sz="4800" dirty="0">
                <a:ln w="0"/>
                <a:solidFill>
                  <a:srgbClr val="FF0000"/>
                </a:solidFill>
                <a:latin typeface="方正综艺简体" panose="03000509000000000000" pitchFamily="65" charset="-122"/>
                <a:ea typeface="方正综艺简体" panose="03000509000000000000" pitchFamily="65" charset="-122"/>
              </a:rPr>
              <a:t>——</a:t>
            </a:r>
          </a:p>
          <a:p>
            <a:r>
              <a:rPr lang="en-US" altLang="zh-CN" sz="3200" dirty="0">
                <a:solidFill>
                  <a:srgbClr val="000000"/>
                </a:solidFill>
                <a:latin typeface="微软雅黑" panose="020B0503020204020204" pitchFamily="34" charset="-122"/>
                <a:ea typeface="微软雅黑" panose="020B0503020204020204" pitchFamily="34" charset="-122"/>
              </a:rPr>
              <a:t>1</a:t>
            </a:r>
            <a:r>
              <a:rPr lang="zh-CN" altLang="en-US" sz="3200" dirty="0">
                <a:solidFill>
                  <a:srgbClr val="000000"/>
                </a:solidFill>
                <a:latin typeface="微软雅黑" panose="020B0503020204020204" pitchFamily="34" charset="-122"/>
                <a:ea typeface="微软雅黑" panose="020B0503020204020204" pitchFamily="34" charset="-122"/>
              </a:rPr>
              <a:t>、老客户</a:t>
            </a:r>
            <a:r>
              <a:rPr lang="en-US" altLang="zh-CN" sz="3200" dirty="0">
                <a:solidFill>
                  <a:srgbClr val="000000"/>
                </a:solidFill>
                <a:latin typeface="微软雅黑" panose="020B0503020204020204" pitchFamily="34" charset="-122"/>
                <a:ea typeface="微软雅黑" panose="020B0503020204020204" pitchFamily="34" charset="-122"/>
              </a:rPr>
              <a:t>——</a:t>
            </a:r>
            <a:r>
              <a:rPr lang="zh-CN" altLang="en-US" sz="3200" dirty="0">
                <a:solidFill>
                  <a:srgbClr val="000000"/>
                </a:solidFill>
                <a:latin typeface="微软雅黑" panose="020B0503020204020204" pitchFamily="34" charset="-122"/>
                <a:ea typeface="微软雅黑" panose="020B0503020204020204" pitchFamily="34" charset="-122"/>
              </a:rPr>
              <a:t>购买过</a:t>
            </a:r>
            <a:r>
              <a:rPr lang="en-US" altLang="zh-CN" sz="3200" dirty="0">
                <a:solidFill>
                  <a:srgbClr val="000000"/>
                </a:solidFill>
                <a:latin typeface="微软雅黑" panose="020B0503020204020204" pitchFamily="34" charset="-122"/>
                <a:ea typeface="微软雅黑" panose="020B0503020204020204" pitchFamily="34" charset="-122"/>
              </a:rPr>
              <a:t>88</a:t>
            </a:r>
            <a:r>
              <a:rPr lang="zh-CN" altLang="en-US" sz="3200" dirty="0">
                <a:solidFill>
                  <a:srgbClr val="000000"/>
                </a:solidFill>
                <a:latin typeface="微软雅黑" panose="020B0503020204020204" pitchFamily="34" charset="-122"/>
                <a:ea typeface="微软雅黑" panose="020B0503020204020204" pitchFamily="34" charset="-122"/>
              </a:rPr>
              <a:t>红利产品的集团公司客户</a:t>
            </a:r>
            <a:endParaRPr lang="en-US" altLang="zh-CN" sz="3200" dirty="0">
              <a:solidFill>
                <a:srgbClr val="000000"/>
              </a:solidFill>
              <a:latin typeface="微软雅黑" panose="020B0503020204020204" pitchFamily="34" charset="-122"/>
              <a:ea typeface="微软雅黑" panose="020B0503020204020204" pitchFamily="34" charset="-122"/>
            </a:endParaRPr>
          </a:p>
          <a:p>
            <a:r>
              <a:rPr lang="en-US" altLang="zh-CN" sz="3200" dirty="0">
                <a:solidFill>
                  <a:srgbClr val="000000"/>
                </a:solidFill>
                <a:latin typeface="微软雅黑" panose="020B0503020204020204" pitchFamily="34" charset="-122"/>
                <a:ea typeface="微软雅黑" panose="020B0503020204020204" pitchFamily="34" charset="-122"/>
              </a:rPr>
              <a:t>2</a:t>
            </a:r>
            <a:r>
              <a:rPr lang="zh-CN" altLang="en-US" sz="3200" dirty="0">
                <a:solidFill>
                  <a:srgbClr val="000000"/>
                </a:solidFill>
                <a:latin typeface="微软雅黑" panose="020B0503020204020204" pitchFamily="34" charset="-122"/>
                <a:ea typeface="微软雅黑" panose="020B0503020204020204" pitchFamily="34" charset="-122"/>
              </a:rPr>
              <a:t>、新客户</a:t>
            </a:r>
            <a:r>
              <a:rPr lang="en-US" altLang="zh-CN" sz="3200" dirty="0">
                <a:solidFill>
                  <a:srgbClr val="000000"/>
                </a:solidFill>
                <a:latin typeface="微软雅黑" panose="020B0503020204020204" pitchFamily="34" charset="-122"/>
                <a:ea typeface="微软雅黑" panose="020B0503020204020204" pitchFamily="34" charset="-122"/>
              </a:rPr>
              <a:t>——</a:t>
            </a:r>
          </a:p>
          <a:p>
            <a:pPr lvl="1"/>
            <a:r>
              <a:rPr lang="zh-CN" altLang="en-US" sz="3200" dirty="0">
                <a:solidFill>
                  <a:prstClr val="black"/>
                </a:solidFill>
                <a:latin typeface="微软雅黑" pitchFamily="34" charset="-122"/>
                <a:ea typeface="微软雅黑" pitchFamily="34" charset="-122"/>
              </a:rPr>
              <a:t>青春一族（</a:t>
            </a:r>
            <a:r>
              <a:rPr lang="en-US" altLang="zh-CN" sz="3200" dirty="0">
                <a:solidFill>
                  <a:prstClr val="black"/>
                </a:solidFill>
                <a:latin typeface="微软雅黑" pitchFamily="34" charset="-122"/>
                <a:ea typeface="微软雅黑" pitchFamily="34" charset="-122"/>
              </a:rPr>
              <a:t>20-30</a:t>
            </a:r>
            <a:r>
              <a:rPr lang="zh-CN" altLang="en-US" sz="3200" dirty="0">
                <a:solidFill>
                  <a:prstClr val="black"/>
                </a:solidFill>
                <a:latin typeface="微软雅黑" pitchFamily="34" charset="-122"/>
                <a:ea typeface="微软雅黑" pitchFamily="34" charset="-122"/>
              </a:rPr>
              <a:t>岁）</a:t>
            </a:r>
            <a:endParaRPr lang="en-US" altLang="zh-CN" sz="3200" dirty="0">
              <a:solidFill>
                <a:prstClr val="black"/>
              </a:solidFill>
              <a:latin typeface="微软雅黑" pitchFamily="34" charset="-122"/>
              <a:ea typeface="微软雅黑" pitchFamily="34" charset="-122"/>
            </a:endParaRPr>
          </a:p>
          <a:p>
            <a:pPr lvl="1"/>
            <a:r>
              <a:rPr lang="zh-CN" altLang="en-US" sz="3200" dirty="0">
                <a:solidFill>
                  <a:prstClr val="black"/>
                </a:solidFill>
                <a:latin typeface="微软雅黑" pitchFamily="34" charset="-122"/>
                <a:ea typeface="微软雅黑" pitchFamily="34" charset="-122"/>
              </a:rPr>
              <a:t>青年家庭（</a:t>
            </a:r>
            <a:r>
              <a:rPr lang="en-US" altLang="zh-CN" sz="3200" dirty="0">
                <a:solidFill>
                  <a:prstClr val="black"/>
                </a:solidFill>
                <a:latin typeface="微软雅黑" pitchFamily="34" charset="-122"/>
                <a:ea typeface="微软雅黑" pitchFamily="34" charset="-122"/>
              </a:rPr>
              <a:t>30-40</a:t>
            </a:r>
            <a:r>
              <a:rPr lang="zh-CN" altLang="en-US" sz="3200" dirty="0">
                <a:solidFill>
                  <a:prstClr val="black"/>
                </a:solidFill>
                <a:latin typeface="微软雅黑" pitchFamily="34" charset="-122"/>
                <a:ea typeface="微软雅黑" pitchFamily="34" charset="-122"/>
              </a:rPr>
              <a:t>岁）</a:t>
            </a:r>
          </a:p>
          <a:p>
            <a:pPr lvl="1"/>
            <a:r>
              <a:rPr lang="zh-CN" altLang="en-US" sz="3200" dirty="0">
                <a:solidFill>
                  <a:prstClr val="black"/>
                </a:solidFill>
                <a:latin typeface="微软雅黑" pitchFamily="34" charset="-122"/>
                <a:ea typeface="微软雅黑" pitchFamily="34" charset="-122"/>
              </a:rPr>
              <a:t>成熟家庭（</a:t>
            </a:r>
            <a:r>
              <a:rPr lang="en-US" altLang="zh-CN" sz="3200" dirty="0">
                <a:solidFill>
                  <a:prstClr val="black"/>
                </a:solidFill>
                <a:latin typeface="微软雅黑" pitchFamily="34" charset="-122"/>
                <a:ea typeface="微软雅黑" pitchFamily="34" charset="-122"/>
              </a:rPr>
              <a:t>40-50</a:t>
            </a:r>
            <a:r>
              <a:rPr lang="zh-CN" altLang="en-US" sz="3200" dirty="0">
                <a:solidFill>
                  <a:prstClr val="black"/>
                </a:solidFill>
                <a:latin typeface="微软雅黑" pitchFamily="34" charset="-122"/>
                <a:ea typeface="微软雅黑" pitchFamily="34" charset="-122"/>
              </a:rPr>
              <a:t>岁）</a:t>
            </a:r>
            <a:endParaRPr lang="en-US" altLang="zh-CN" sz="3200" dirty="0">
              <a:ln w="0"/>
              <a:solidFill>
                <a:prstClr val="black"/>
              </a:solidFill>
              <a:latin typeface="微软雅黑" panose="020B0503020204020204" pitchFamily="34" charset="-122"/>
              <a:ea typeface="微软雅黑" panose="020B0503020204020204" pitchFamily="34" charset="-122"/>
            </a:endParaRPr>
          </a:p>
        </p:txBody>
      </p:sp>
      <p:pic>
        <p:nvPicPr>
          <p:cNvPr id="4" name="图片 3"/>
          <p:cNvPicPr>
            <a:picLocks noChangeAspect="1"/>
          </p:cNvPicPr>
          <p:nvPr/>
        </p:nvPicPr>
        <p:blipFill>
          <a:blip r:embed="rId2" cstate="print">
            <a:extLst>
              <a:ext uri="{28A0092B-C50C-407E-A947-70E740481C1C}">
                <a14:useLocalDpi xmlns="" xmlns:a14="http://schemas.microsoft.com/office/drawing/2010/main" val="0"/>
              </a:ext>
            </a:extLst>
          </a:blip>
          <a:stretch>
            <a:fillRect/>
          </a:stretch>
        </p:blipFill>
        <p:spPr>
          <a:xfrm>
            <a:off x="7912156" y="4101045"/>
            <a:ext cx="2544024" cy="2172832"/>
          </a:xfrm>
          <a:prstGeom prst="rect">
            <a:avLst/>
          </a:prstGeom>
        </p:spPr>
      </p:pic>
    </p:spTree>
    <p:extLst>
      <p:ext uri="{BB962C8B-B14F-4D97-AF65-F5344CB8AC3E}">
        <p14:creationId xmlns="" xmlns:p14="http://schemas.microsoft.com/office/powerpoint/2010/main" val="3757489493"/>
      </p:ext>
    </p:extLst>
  </p:cSld>
  <p:clrMapOvr>
    <a:masterClrMapping/>
  </p:clrMapOvr>
  <mc:AlternateContent xmlns:mc="http://schemas.openxmlformats.org/markup-compatibility/2006">
    <mc:Choice xmlns=""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993971" y="980442"/>
            <a:ext cx="7366119" cy="1323439"/>
          </a:xfrm>
          <a:prstGeom prst="rect">
            <a:avLst/>
          </a:prstGeom>
          <a:noFill/>
        </p:spPr>
        <p:txBody>
          <a:bodyPr wrap="none" lIns="91440" tIns="45720" rIns="91440" bIns="45720">
            <a:spAutoFit/>
          </a:bodyPr>
          <a:lstStyle/>
          <a:p>
            <a:pPr algn="ctr"/>
            <a:r>
              <a:rPr lang="zh-CN" altLang="en-US" sz="8000" dirty="0">
                <a:ln w="0"/>
                <a:gradFill>
                  <a:gsLst>
                    <a:gs pos="0">
                      <a:srgbClr val="4472C4">
                        <a:lumMod val="50000"/>
                      </a:srgbClr>
                    </a:gs>
                    <a:gs pos="50000">
                      <a:srgbClr val="4472C4"/>
                    </a:gs>
                    <a:gs pos="100000">
                      <a:srgbClr val="4472C4">
                        <a:lumMod val="60000"/>
                        <a:lumOff val="40000"/>
                      </a:srgbClr>
                    </a:gs>
                  </a:gsLst>
                  <a:lin ang="5400000"/>
                </a:gradFill>
                <a:effectLst>
                  <a:reflection blurRad="6350" stA="53000" endA="300" endPos="35500" dir="5400000" sy="-90000" algn="bl" rotWithShape="0"/>
                </a:effectLst>
                <a:latin typeface="方正综艺简体" panose="03000509000000000000" pitchFamily="65" charset="-122"/>
                <a:ea typeface="方正综艺简体" panose="03000509000000000000" pitchFamily="65" charset="-122"/>
              </a:rPr>
              <a:t>你准备好了吗？</a:t>
            </a:r>
          </a:p>
        </p:txBody>
      </p:sp>
      <p:sp>
        <p:nvSpPr>
          <p:cNvPr id="3" name="文本框 2"/>
          <p:cNvSpPr txBox="1"/>
          <p:nvPr/>
        </p:nvSpPr>
        <p:spPr>
          <a:xfrm>
            <a:off x="2803633" y="2425983"/>
            <a:ext cx="6340368" cy="3831818"/>
          </a:xfrm>
          <a:prstGeom prst="rect">
            <a:avLst/>
          </a:prstGeom>
          <a:noFill/>
        </p:spPr>
        <p:txBody>
          <a:bodyPr wrap="square" rtlCol="0">
            <a:spAutoFit/>
          </a:bodyPr>
          <a:lstStyle/>
          <a:p>
            <a:pPr algn="ctr">
              <a:lnSpc>
                <a:spcPct val="150000"/>
              </a:lnSpc>
            </a:pPr>
            <a:r>
              <a:rPr lang="zh-CN" altLang="en-US" sz="5400" dirty="0">
                <a:solidFill>
                  <a:srgbClr val="FF0000"/>
                </a:solidFill>
                <a:latin typeface="方正粗活意简体" panose="03000509000000000000" pitchFamily="65" charset="-122"/>
                <a:ea typeface="方正粗活意简体" panose="03000509000000000000" pitchFamily="65" charset="-122"/>
              </a:rPr>
              <a:t>积极创富的心态</a:t>
            </a:r>
            <a:endParaRPr lang="en-US" altLang="zh-CN" sz="5400" dirty="0">
              <a:solidFill>
                <a:srgbClr val="FF0000"/>
              </a:solidFill>
              <a:latin typeface="方正粗活意简体" panose="03000509000000000000" pitchFamily="65" charset="-122"/>
              <a:ea typeface="方正粗活意简体" panose="03000509000000000000" pitchFamily="65" charset="-122"/>
            </a:endParaRPr>
          </a:p>
          <a:p>
            <a:pPr algn="ctr">
              <a:lnSpc>
                <a:spcPct val="150000"/>
              </a:lnSpc>
            </a:pPr>
            <a:r>
              <a:rPr lang="zh-CN" altLang="en-US" sz="5400" dirty="0">
                <a:solidFill>
                  <a:srgbClr val="FF0000"/>
                </a:solidFill>
                <a:latin typeface="方正粗活意简体" panose="03000509000000000000" pitchFamily="65" charset="-122"/>
                <a:ea typeface="方正粗活意简体" panose="03000509000000000000" pitchFamily="65" charset="-122"/>
              </a:rPr>
              <a:t>认真学习的态度</a:t>
            </a:r>
            <a:endParaRPr lang="en-US" altLang="zh-CN" sz="5400" dirty="0">
              <a:solidFill>
                <a:srgbClr val="FF0000"/>
              </a:solidFill>
              <a:latin typeface="方正粗活意简体" panose="03000509000000000000" pitchFamily="65" charset="-122"/>
              <a:ea typeface="方正粗活意简体" panose="03000509000000000000" pitchFamily="65" charset="-122"/>
            </a:endParaRPr>
          </a:p>
          <a:p>
            <a:pPr algn="ctr">
              <a:lnSpc>
                <a:spcPct val="150000"/>
              </a:lnSpc>
            </a:pPr>
            <a:r>
              <a:rPr lang="zh-CN" altLang="en-US" sz="5400" dirty="0">
                <a:solidFill>
                  <a:srgbClr val="FF0000"/>
                </a:solidFill>
                <a:latin typeface="方正粗活意简体" panose="03000509000000000000" pitchFamily="65" charset="-122"/>
                <a:ea typeface="方正粗活意简体" panose="03000509000000000000" pitchFamily="65" charset="-122"/>
              </a:rPr>
              <a:t>紧凑拜访的安排</a:t>
            </a:r>
            <a:endParaRPr lang="en-US" altLang="zh-CN" sz="5400" dirty="0">
              <a:solidFill>
                <a:srgbClr val="FF0000"/>
              </a:solidFill>
              <a:latin typeface="方正粗活意简体" panose="03000509000000000000" pitchFamily="65" charset="-122"/>
              <a:ea typeface="方正粗活意简体" panose="03000509000000000000" pitchFamily="65" charset="-122"/>
            </a:endParaRPr>
          </a:p>
        </p:txBody>
      </p:sp>
    </p:spTree>
    <p:extLst>
      <p:ext uri="{BB962C8B-B14F-4D97-AF65-F5344CB8AC3E}">
        <p14:creationId xmlns="" xmlns:p14="http://schemas.microsoft.com/office/powerpoint/2010/main" val="1257959351"/>
      </p:ext>
    </p:extLst>
  </p:cSld>
  <p:clrMapOvr>
    <a:masterClrMapping/>
  </p:clrMapOvr>
  <mc:AlternateContent xmlns:mc="http://schemas.openxmlformats.org/markup-compatibility/2006">
    <mc:Choice xmlns=""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2" cstate="print">
            <a:extLst>
              <a:ext uri="{28A0092B-C50C-407E-A947-70E740481C1C}">
                <a14:useLocalDpi xmlns="" xmlns:a14="http://schemas.microsoft.com/office/drawing/2010/main" val="0"/>
              </a:ext>
            </a:extLst>
          </a:blip>
          <a:srcRect b="5985"/>
          <a:stretch/>
        </p:blipFill>
        <p:spPr>
          <a:xfrm>
            <a:off x="0" y="0"/>
            <a:ext cx="12192000" cy="7634104"/>
          </a:xfrm>
          <a:prstGeom prst="rect">
            <a:avLst/>
          </a:prstGeom>
        </p:spPr>
      </p:pic>
      <p:sp>
        <p:nvSpPr>
          <p:cNvPr id="5" name="文本框 4"/>
          <p:cNvSpPr txBox="1"/>
          <p:nvPr/>
        </p:nvSpPr>
        <p:spPr>
          <a:xfrm>
            <a:off x="562706" y="400732"/>
            <a:ext cx="5022167" cy="4097788"/>
          </a:xfrm>
          <a:prstGeom prst="rect">
            <a:avLst/>
          </a:prstGeom>
          <a:noFill/>
        </p:spPr>
        <p:txBody>
          <a:bodyPr wrap="square" rtlCol="0">
            <a:spAutoFit/>
          </a:bodyPr>
          <a:lstStyle/>
          <a:p>
            <a:pPr>
              <a:lnSpc>
                <a:spcPct val="150000"/>
              </a:lnSpc>
            </a:pPr>
            <a:r>
              <a:rPr lang="zh-CN" altLang="en-US" sz="6000" b="1" dirty="0">
                <a:ln w="12700">
                  <a:solidFill>
                    <a:srgbClr val="4472C4"/>
                  </a:solidFill>
                  <a:prstDash val="solid"/>
                </a:ln>
                <a:solidFill>
                  <a:srgbClr val="FF0000"/>
                </a:solidFill>
                <a:latin typeface="方正综艺简体" panose="03000509000000000000" pitchFamily="65" charset="-122"/>
                <a:ea typeface="方正综艺简体" panose="03000509000000000000" pitchFamily="65" charset="-122"/>
              </a:rPr>
              <a:t>搭上健康快车</a:t>
            </a:r>
            <a:endParaRPr lang="en-US" altLang="zh-CN" sz="6000" b="1" dirty="0">
              <a:ln w="12700">
                <a:solidFill>
                  <a:srgbClr val="4472C4"/>
                </a:solidFill>
                <a:prstDash val="solid"/>
              </a:ln>
              <a:solidFill>
                <a:srgbClr val="FF0000"/>
              </a:solidFill>
              <a:latin typeface="方正综艺简体" panose="03000509000000000000" pitchFamily="65" charset="-122"/>
              <a:ea typeface="方正综艺简体" panose="03000509000000000000" pitchFamily="65" charset="-122"/>
            </a:endParaRPr>
          </a:p>
          <a:p>
            <a:pPr>
              <a:lnSpc>
                <a:spcPct val="150000"/>
              </a:lnSpc>
            </a:pPr>
            <a:r>
              <a:rPr lang="zh-CN" altLang="en-US" sz="6000" b="1" dirty="0">
                <a:ln w="12700">
                  <a:solidFill>
                    <a:srgbClr val="4472C4"/>
                  </a:solidFill>
                  <a:prstDash val="solid"/>
                </a:ln>
                <a:solidFill>
                  <a:srgbClr val="FF0000"/>
                </a:solidFill>
                <a:latin typeface="方正综艺简体" panose="03000509000000000000" pitchFamily="65" charset="-122"/>
                <a:ea typeface="方正综艺简体" panose="03000509000000000000" pitchFamily="65" charset="-122"/>
              </a:rPr>
              <a:t>走上康庄大道</a:t>
            </a:r>
            <a:endParaRPr lang="en-US" altLang="zh-CN" sz="6000" b="1" dirty="0">
              <a:ln w="12700">
                <a:solidFill>
                  <a:srgbClr val="4472C4"/>
                </a:solidFill>
                <a:prstDash val="solid"/>
              </a:ln>
              <a:solidFill>
                <a:srgbClr val="FF0000"/>
              </a:solidFill>
              <a:latin typeface="方正综艺简体" panose="03000509000000000000" pitchFamily="65" charset="-122"/>
              <a:ea typeface="方正综艺简体" panose="03000509000000000000" pitchFamily="65" charset="-122"/>
            </a:endParaRPr>
          </a:p>
          <a:p>
            <a:pPr>
              <a:lnSpc>
                <a:spcPct val="150000"/>
              </a:lnSpc>
            </a:pPr>
            <a:r>
              <a:rPr lang="zh-CN" altLang="en-US" sz="6000" b="1" dirty="0">
                <a:ln w="12700">
                  <a:solidFill>
                    <a:srgbClr val="4472C4"/>
                  </a:solidFill>
                  <a:prstDash val="solid"/>
                </a:ln>
                <a:solidFill>
                  <a:srgbClr val="FF0000"/>
                </a:solidFill>
                <a:latin typeface="方正综艺简体" panose="03000509000000000000" pitchFamily="65" charset="-122"/>
                <a:ea typeface="方正综艺简体" panose="03000509000000000000" pitchFamily="65" charset="-122"/>
              </a:rPr>
              <a:t>实现家业康宁</a:t>
            </a:r>
          </a:p>
        </p:txBody>
      </p:sp>
    </p:spTree>
    <p:extLst>
      <p:ext uri="{BB962C8B-B14F-4D97-AF65-F5344CB8AC3E}">
        <p14:creationId xmlns="" xmlns:p14="http://schemas.microsoft.com/office/powerpoint/2010/main" val="1591719771"/>
      </p:ext>
    </p:extLst>
  </p:cSld>
  <p:clrMapOvr>
    <a:masterClrMapping/>
  </p:clrMapOvr>
  <mc:AlternateContent xmlns:mc="http://schemas.openxmlformats.org/markup-compatibility/2006">
    <mc:Choice xmlns=""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par>
    </p:tnLst>
  </p:timing>
</p:sld>
</file>

<file path=ppt/theme/theme1.xml><?xml version="1.0" encoding="utf-8"?>
<a:theme xmlns:a="http://schemas.openxmlformats.org/drawingml/2006/main" name="1_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213</TotalTime>
  <Words>2275</Words>
  <Application>Microsoft Office PowerPoint</Application>
  <PresentationFormat>自定义</PresentationFormat>
  <Paragraphs>282</Paragraphs>
  <Slides>44</Slides>
  <Notes>4</Notes>
  <HiddenSlides>0</HiddenSlides>
  <MMClips>0</MMClips>
  <ScaleCrop>false</ScaleCrop>
  <HeadingPairs>
    <vt:vector size="4" baseType="variant">
      <vt:variant>
        <vt:lpstr>主题</vt:lpstr>
      </vt:variant>
      <vt:variant>
        <vt:i4>2</vt:i4>
      </vt:variant>
      <vt:variant>
        <vt:lpstr>幻灯片标题</vt:lpstr>
      </vt:variant>
      <vt:variant>
        <vt:i4>44</vt:i4>
      </vt:variant>
    </vt:vector>
  </HeadingPairs>
  <TitlesOfParts>
    <vt:vector size="46" baseType="lpstr">
      <vt:lpstr>1_Office 主题</vt:lpstr>
      <vt:lpstr>2_Office 主题</vt:lpstr>
      <vt:lpstr>幻灯片 1</vt:lpstr>
      <vt:lpstr>前言</vt:lpstr>
      <vt:lpstr>课程说明</vt:lpstr>
      <vt:lpstr>目录</vt:lpstr>
      <vt:lpstr>幻灯片 5</vt:lpstr>
      <vt:lpstr>幻灯片 6</vt:lpstr>
      <vt:lpstr>幻灯片 7</vt:lpstr>
      <vt:lpstr>幻灯片 8</vt:lpstr>
      <vt:lpstr>幻灯片 9</vt:lpstr>
      <vt:lpstr>目录</vt:lpstr>
      <vt:lpstr>马云：十年后三大癌症将会困扰中国每一个家庭 </vt:lpstr>
      <vt:lpstr>幻灯片 12</vt:lpstr>
      <vt:lpstr>幻灯片 13</vt:lpstr>
      <vt:lpstr>幻灯片 14</vt:lpstr>
      <vt:lpstr>幻灯片 15</vt:lpstr>
      <vt:lpstr>幻灯片 16</vt:lpstr>
      <vt:lpstr>目录</vt:lpstr>
      <vt:lpstr>幻灯片 18</vt:lpstr>
      <vt:lpstr>幻灯片 19</vt:lpstr>
      <vt:lpstr>幻灯片 20</vt:lpstr>
      <vt:lpstr>幻灯片 21</vt:lpstr>
      <vt:lpstr>幻灯片 22</vt:lpstr>
      <vt:lpstr>幻灯片 23</vt:lpstr>
      <vt:lpstr>目录</vt:lpstr>
      <vt:lpstr>幻灯片 25</vt:lpstr>
      <vt:lpstr>幻灯片 26</vt:lpstr>
      <vt:lpstr>幻灯片 27</vt:lpstr>
      <vt:lpstr>幻灯片 28</vt:lpstr>
      <vt:lpstr>幻灯片 29</vt:lpstr>
      <vt:lpstr>幻灯片 30</vt:lpstr>
      <vt:lpstr>幻灯片 31</vt:lpstr>
      <vt:lpstr>幻灯片 32</vt:lpstr>
      <vt:lpstr>幻灯片 33</vt:lpstr>
      <vt:lpstr>幻灯片 34</vt:lpstr>
      <vt:lpstr>幻灯片 35</vt:lpstr>
      <vt:lpstr>幻灯片 36</vt:lpstr>
      <vt:lpstr>幻灯片 37</vt:lpstr>
      <vt:lpstr>幻灯片 38</vt:lpstr>
      <vt:lpstr>幻灯片 39</vt:lpstr>
      <vt:lpstr>幻灯片 40</vt:lpstr>
      <vt:lpstr>幻灯片 41</vt:lpstr>
      <vt:lpstr>幻灯片 42</vt:lpstr>
      <vt:lpstr>幻灯片 43</vt:lpstr>
      <vt:lpstr>幻灯片 44</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butler</dc:creator>
  <cp:lastModifiedBy>Administrator</cp:lastModifiedBy>
  <cp:revision>16</cp:revision>
  <dcterms:created xsi:type="dcterms:W3CDTF">2013-07-03T02:20:03Z</dcterms:created>
  <dcterms:modified xsi:type="dcterms:W3CDTF">2013-07-18T08:23:24Z</dcterms:modified>
</cp:coreProperties>
</file>