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8"/>
  </p:notesMasterIdLst>
  <p:handoutMasterIdLst>
    <p:handoutMasterId r:id="rId39"/>
  </p:handoutMasterIdLst>
  <p:sldIdLst>
    <p:sldId id="349" r:id="rId2"/>
    <p:sldId id="416" r:id="rId3"/>
    <p:sldId id="417" r:id="rId4"/>
    <p:sldId id="418" r:id="rId5"/>
    <p:sldId id="420" r:id="rId6"/>
    <p:sldId id="401" r:id="rId7"/>
    <p:sldId id="421" r:id="rId8"/>
    <p:sldId id="422" r:id="rId9"/>
    <p:sldId id="413" r:id="rId10"/>
    <p:sldId id="424" r:id="rId11"/>
    <p:sldId id="425" r:id="rId12"/>
    <p:sldId id="423" r:id="rId13"/>
    <p:sldId id="449" r:id="rId14"/>
    <p:sldId id="427" r:id="rId15"/>
    <p:sldId id="429" r:id="rId16"/>
    <p:sldId id="428" r:id="rId17"/>
    <p:sldId id="430" r:id="rId18"/>
    <p:sldId id="431" r:id="rId19"/>
    <p:sldId id="432" r:id="rId20"/>
    <p:sldId id="433" r:id="rId21"/>
    <p:sldId id="434" r:id="rId22"/>
    <p:sldId id="438" r:id="rId23"/>
    <p:sldId id="439" r:id="rId24"/>
    <p:sldId id="448" r:id="rId25"/>
    <p:sldId id="444" r:id="rId26"/>
    <p:sldId id="445" r:id="rId27"/>
    <p:sldId id="446" r:id="rId28"/>
    <p:sldId id="447" r:id="rId29"/>
    <p:sldId id="440" r:id="rId30"/>
    <p:sldId id="443" r:id="rId31"/>
    <p:sldId id="435" r:id="rId32"/>
    <p:sldId id="441" r:id="rId33"/>
    <p:sldId id="385" r:id="rId34"/>
    <p:sldId id="403" r:id="rId35"/>
    <p:sldId id="442" r:id="rId36"/>
    <p:sldId id="415" r:id="rId37"/>
  </p:sldIdLst>
  <p:sldSz cx="9144000" cy="5715000" type="screen16x10"/>
  <p:notesSz cx="6858000" cy="9144000"/>
  <p:defaultTextStyle>
    <a:defPPr>
      <a:defRPr lang="en-US"/>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FF"/>
    <a:srgbClr val="3366FF"/>
    <a:srgbClr val="FFFFCC"/>
    <a:srgbClr val="CC0000"/>
    <a:srgbClr val="008000"/>
    <a:srgbClr val="FF00FF"/>
    <a:srgbClr val="33CC33"/>
    <a:srgbClr val="00CC00"/>
    <a:srgbClr val="6600CC"/>
    <a:srgbClr val="FFFF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主题样式 2 - 强调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中度样式 1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ED083AE6-46FA-4A59-8FB0-9F97EB10719F}" styleName="浅色样式 3 - 强调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241" autoAdjust="0"/>
    <p:restoredTop sz="60034" autoAdjust="0"/>
  </p:normalViewPr>
  <p:slideViewPr>
    <p:cSldViewPr>
      <p:cViewPr>
        <p:scale>
          <a:sx n="90" d="100"/>
          <a:sy n="90" d="100"/>
        </p:scale>
        <p:origin x="-450" y="-12"/>
      </p:cViewPr>
      <p:guideLst>
        <p:guide orient="horz" pos="180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80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ea typeface="+mn-ea"/>
              </a:defRPr>
            </a:lvl1pPr>
          </a:lstStyle>
          <a:p>
            <a:pPr>
              <a:defRPr/>
            </a:pPr>
            <a:endParaRPr lang="zh-CN" altLang="en-US"/>
          </a:p>
        </p:txBody>
      </p:sp>
      <p:sp>
        <p:nvSpPr>
          <p:cNvPr id="12800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ea typeface="+mn-ea"/>
              </a:defRPr>
            </a:lvl1pPr>
          </a:lstStyle>
          <a:p>
            <a:pPr>
              <a:defRPr/>
            </a:pPr>
            <a:endParaRPr lang="en-US" altLang="zh-CN" dirty="0"/>
          </a:p>
        </p:txBody>
      </p:sp>
      <p:sp>
        <p:nvSpPr>
          <p:cNvPr id="12800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ea typeface="+mn-ea"/>
              </a:defRPr>
            </a:lvl1pPr>
          </a:lstStyle>
          <a:p>
            <a:pPr>
              <a:defRPr/>
            </a:pPr>
            <a:endParaRPr lang="en-US" altLang="zh-CN" dirty="0"/>
          </a:p>
        </p:txBody>
      </p:sp>
      <p:sp>
        <p:nvSpPr>
          <p:cNvPr id="12800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ea typeface="+mn-ea"/>
              </a:defRPr>
            </a:lvl1pPr>
          </a:lstStyle>
          <a:p>
            <a:pPr>
              <a:defRPr/>
            </a:pPr>
            <a:fld id="{ADB5E1DB-3B91-4053-BEA6-F4455A18B971}" type="slidenum">
              <a:rPr lang="zh-CN" altLang="en-US"/>
              <a:pPr>
                <a:defRPr/>
              </a:pPr>
              <a:t>‹#›</a:t>
            </a:fld>
            <a:endParaRPr lang="en-US" altLang="zh-CN" dirty="0"/>
          </a:p>
        </p:txBody>
      </p:sp>
    </p:spTree>
    <p:extLst>
      <p:ext uri="{BB962C8B-B14F-4D97-AF65-F5344CB8AC3E}">
        <p14:creationId xmlns:p14="http://schemas.microsoft.com/office/powerpoint/2010/main" xmlns="" val="27446597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ea typeface="+mn-ea"/>
              </a:defRPr>
            </a:lvl1pPr>
          </a:lstStyle>
          <a:p>
            <a:pPr>
              <a:defRPr/>
            </a:pPr>
            <a:endParaRPr lang="zh-CN" altLang="en-US"/>
          </a:p>
        </p:txBody>
      </p:sp>
      <p:sp>
        <p:nvSpPr>
          <p:cNvPr id="327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atin typeface="Arial" charset="0"/>
                <a:ea typeface="+mn-ea"/>
              </a:defRPr>
            </a:lvl1pPr>
          </a:lstStyle>
          <a:p>
            <a:pPr>
              <a:defRPr/>
            </a:pPr>
            <a:endParaRPr lang="en-US" altLang="zh-CN" dirty="0"/>
          </a:p>
        </p:txBody>
      </p:sp>
      <p:sp>
        <p:nvSpPr>
          <p:cNvPr id="14340" name="Rectangle 4"/>
          <p:cNvSpPr>
            <a:spLocks noGrp="1" noRot="1" noChangeAspec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p:spPr>
      </p:sp>
      <p:sp>
        <p:nvSpPr>
          <p:cNvPr id="327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CN" noProof="0" smtClean="0"/>
              <a:t>Click to edit Master text styles</a:t>
            </a:r>
          </a:p>
          <a:p>
            <a:pPr lvl="1"/>
            <a:r>
              <a:rPr lang="en-US" altLang="zh-CN" noProof="0" smtClean="0"/>
              <a:t>Second level</a:t>
            </a:r>
          </a:p>
          <a:p>
            <a:pPr lvl="2"/>
            <a:r>
              <a:rPr lang="en-US" altLang="zh-CN" noProof="0" smtClean="0"/>
              <a:t>Third level</a:t>
            </a:r>
          </a:p>
          <a:p>
            <a:pPr lvl="3"/>
            <a:r>
              <a:rPr lang="en-US" altLang="zh-CN" noProof="0" smtClean="0"/>
              <a:t>Fourth level</a:t>
            </a:r>
          </a:p>
          <a:p>
            <a:pPr lvl="4"/>
            <a:r>
              <a:rPr lang="en-US" altLang="zh-CN" noProof="0" smtClean="0"/>
              <a:t>Fifth level</a:t>
            </a:r>
          </a:p>
        </p:txBody>
      </p:sp>
      <p:sp>
        <p:nvSpPr>
          <p:cNvPr id="327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ea typeface="+mn-ea"/>
              </a:defRPr>
            </a:lvl1pPr>
          </a:lstStyle>
          <a:p>
            <a:pPr>
              <a:defRPr/>
            </a:pPr>
            <a:endParaRPr lang="en-US" altLang="zh-CN" dirty="0"/>
          </a:p>
        </p:txBody>
      </p:sp>
      <p:sp>
        <p:nvSpPr>
          <p:cNvPr id="327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atin typeface="Arial" charset="0"/>
                <a:ea typeface="+mn-ea"/>
              </a:defRPr>
            </a:lvl1pPr>
          </a:lstStyle>
          <a:p>
            <a:pPr>
              <a:defRPr/>
            </a:pPr>
            <a:fld id="{63681968-6D35-4CA2-AD7C-AD54DF0C3BCA}" type="slidenum">
              <a:rPr lang="zh-CN" altLang="en-US"/>
              <a:pPr>
                <a:defRPr/>
              </a:pPr>
              <a:t>‹#›</a:t>
            </a:fld>
            <a:endParaRPr lang="en-US" altLang="zh-CN" dirty="0"/>
          </a:p>
        </p:txBody>
      </p:sp>
    </p:spTree>
    <p:extLst>
      <p:ext uri="{BB962C8B-B14F-4D97-AF65-F5344CB8AC3E}">
        <p14:creationId xmlns:p14="http://schemas.microsoft.com/office/powerpoint/2010/main" xmlns="" val="18640824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059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smtClean="0"/>
          </a:p>
        </p:txBody>
      </p:sp>
      <p:sp>
        <p:nvSpPr>
          <p:cNvPr id="110596" name="灯片编号占位符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r"/>
            <a:fld id="{28D11B7D-6CA5-4FF5-917F-A5B5C2618EB1}" type="slidenum">
              <a:rPr lang="zh-CN" altLang="en-US" sz="1200">
                <a:solidFill>
                  <a:srgbClr val="000000"/>
                </a:solidFill>
              </a:rPr>
              <a:pPr algn="r"/>
              <a:t>2</a:t>
            </a:fld>
            <a:endParaRPr lang="en-US" altLang="zh-CN" sz="12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0BCC8B-52A4-47F7-BCFB-8FA40EE78296}" type="slidenum">
              <a:rPr lang="zh-CN" altLang="en-US"/>
              <a:pPr/>
              <a:t>5</a:t>
            </a:fld>
            <a:endParaRPr lang="en-US" altLang="zh-CN" dirty="0"/>
          </a:p>
        </p:txBody>
      </p:sp>
      <p:sp>
        <p:nvSpPr>
          <p:cNvPr id="96258" name="Rectangle 2"/>
          <p:cNvSpPr>
            <a:spLocks noGrp="1" noRot="1" noChangeAspect="1" noChangeArrowheads="1" noTextEdit="1"/>
          </p:cNvSpPr>
          <p:nvPr>
            <p:ph type="sldImg"/>
          </p:nvPr>
        </p:nvSpPr>
        <p:spPr>
          <a:xfrm>
            <a:off x="685800" y="685800"/>
            <a:ext cx="5486400" cy="3429000"/>
          </a:xfrm>
        </p:spPr>
      </p:sp>
      <p:sp>
        <p:nvSpPr>
          <p:cNvPr id="96259" name="Rectangle 3"/>
          <p:cNvSpPr>
            <a:spLocks noGrp="1" noRot="1" noChangeArrowheads="1"/>
          </p:cNvSpPr>
          <p:nvPr>
            <p:ph type="body" idx="1"/>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059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smtClean="0"/>
          </a:p>
        </p:txBody>
      </p:sp>
      <p:sp>
        <p:nvSpPr>
          <p:cNvPr id="110596" name="灯片编号占位符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r"/>
            <a:fld id="{28D11B7D-6CA5-4FF5-917F-A5B5C2618EB1}" type="slidenum">
              <a:rPr lang="zh-CN" altLang="en-US" sz="1200">
                <a:solidFill>
                  <a:srgbClr val="000000"/>
                </a:solidFill>
              </a:rPr>
              <a:pPr algn="r"/>
              <a:t>7</a:t>
            </a:fld>
            <a:endParaRPr lang="en-US" altLang="zh-CN" sz="120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059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smtClean="0"/>
          </a:p>
        </p:txBody>
      </p:sp>
      <p:sp>
        <p:nvSpPr>
          <p:cNvPr id="110596" name="灯片编号占位符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r"/>
            <a:fld id="{28D11B7D-6CA5-4FF5-917F-A5B5C2618EB1}" type="slidenum">
              <a:rPr lang="zh-CN" altLang="en-US" sz="1200">
                <a:solidFill>
                  <a:srgbClr val="000000"/>
                </a:solidFill>
              </a:rPr>
              <a:pPr algn="r"/>
              <a:t>15</a:t>
            </a:fld>
            <a:endParaRPr lang="en-US" altLang="zh-CN" sz="120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幻灯片图像占位符 1"/>
          <p:cNvSpPr>
            <a:spLocks noGrp="1" noRot="1" noChangeAspect="1" noTextEdit="1"/>
          </p:cNvSpPr>
          <p:nvPr>
            <p:ph type="sldImg"/>
          </p:nvPr>
        </p:nvSpPr>
        <p:spPr bwMode="auto">
          <a:xfrm>
            <a:off x="685800" y="685800"/>
            <a:ext cx="54864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571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115716"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fontAlgn="base">
              <a:spcBef>
                <a:spcPct val="0"/>
              </a:spcBef>
              <a:spcAft>
                <a:spcPct val="0"/>
              </a:spcAft>
            </a:pPr>
            <a:fld id="{26C1F193-9C8E-474A-8D15-AE8AF1D4AD3A}" type="slidenum">
              <a:rPr lang="zh-CN" altLang="en-US">
                <a:solidFill>
                  <a:srgbClr val="000000"/>
                </a:solidFill>
              </a:rPr>
              <a:pPr fontAlgn="base">
                <a:spcBef>
                  <a:spcPct val="0"/>
                </a:spcBef>
                <a:spcAft>
                  <a:spcPct val="0"/>
                </a:spcAft>
              </a:pPr>
              <a:t>31</a:t>
            </a:fld>
            <a:endParaRPr lang="zh-CN" altLang="en-US">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10595"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zh-CN" smtClean="0"/>
          </a:p>
        </p:txBody>
      </p:sp>
      <p:sp>
        <p:nvSpPr>
          <p:cNvPr id="110596" name="灯片编号占位符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r"/>
            <a:fld id="{28D11B7D-6CA5-4FF5-917F-A5B5C2618EB1}" type="slidenum">
              <a:rPr lang="zh-CN" altLang="en-US" sz="1200">
                <a:solidFill>
                  <a:srgbClr val="000000"/>
                </a:solidFill>
              </a:rPr>
              <a:pPr algn="r"/>
              <a:t>32</a:t>
            </a:fld>
            <a:endParaRPr lang="en-US" altLang="zh-CN" sz="12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Tree>
  </p:cSld>
  <p:clrMapOvr>
    <a:masterClrMapping/>
  </p:clrMapOvr>
  <p:transition spd="med" advClick="0" advTm="5000">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med" advClick="0" advTm="500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2418"/>
            <a:ext cx="7772400" cy="1135062"/>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422261"/>
            <a:ext cx="7772400" cy="1250156"/>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spd="med" advClick="0" advTm="500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6"/>
            <a:ext cx="8229600" cy="9525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33501"/>
            <a:ext cx="4038600" cy="377163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33501"/>
            <a:ext cx="4038600" cy="377163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med" advClick="0" advTm="500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6"/>
            <a:ext cx="8229600" cy="9525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79261"/>
            <a:ext cx="4040188" cy="53313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812396"/>
            <a:ext cx="4040188" cy="329274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279261"/>
            <a:ext cx="4041775" cy="53313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812396"/>
            <a:ext cx="4041775" cy="329274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med" advClick="0" advTm="500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6"/>
            <a:ext cx="8229600" cy="952500"/>
          </a:xfrm>
          <a:prstGeom prst="rect">
            <a:avLst/>
          </a:prstGeom>
        </p:spPr>
        <p:txBody>
          <a:bodyPr/>
          <a:lstStyle/>
          <a:p>
            <a:r>
              <a:rPr lang="zh-CN" altLang="en-US" smtClean="0"/>
              <a:t>单击此处编辑母版标题样式</a:t>
            </a:r>
            <a:endParaRPr lang="zh-CN" altLang="en-US"/>
          </a:p>
        </p:txBody>
      </p:sp>
    </p:spTree>
  </p:cSld>
  <p:clrMapOvr>
    <a:masterClrMapping/>
  </p:clrMapOvr>
  <p:transition spd="med" advClick="0" advTm="500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advClick="0" advTm="5000">
    <p:pull/>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27541"/>
            <a:ext cx="3008313" cy="968376"/>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27543"/>
            <a:ext cx="5111750" cy="4877594"/>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195918"/>
            <a:ext cx="3008313" cy="3909219"/>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spd="med" advClick="0" advTm="500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2282"/>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510646"/>
            <a:ext cx="5486400" cy="34290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472782"/>
            <a:ext cx="5486400" cy="670719"/>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spd="med" advClick="0" advTm="500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6"/>
            <a:ext cx="8229600" cy="9525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333501"/>
            <a:ext cx="8229600" cy="3771636"/>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med" advClick="0" advTm="500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28866"/>
            <a:ext cx="2057400" cy="4876271"/>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28866"/>
            <a:ext cx="6019800" cy="4876271"/>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med" advClick="0" advTm="500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6"/>
            <a:ext cx="8229600" cy="952500"/>
          </a:xfrm>
          <a:prstGeom prst="rect">
            <a:avLst/>
          </a:prstGeo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333501"/>
            <a:ext cx="8229600" cy="3771636"/>
          </a:xfrm>
          <a:prstGeom prst="rect">
            <a:avLst/>
          </a:prstGeom>
        </p:spPr>
        <p:txBody>
          <a:bodyPr/>
          <a:lstStyle/>
          <a:p>
            <a:pPr lvl="0"/>
            <a:endParaRPr lang="zh-CN" altLang="en-US" noProof="0"/>
          </a:p>
        </p:txBody>
      </p:sp>
    </p:spTree>
  </p:cSld>
  <p:clrMapOvr>
    <a:masterClrMapping/>
  </p:clrMapOvr>
  <p:transition spd="med" advClick="0" advTm="500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9" descr="C:\Users\Administrator\Desktop\di.jpg"/>
          <p:cNvPicPr>
            <a:picLocks noChangeAspect="1" noChangeArrowheads="1"/>
          </p:cNvPicPr>
          <p:nvPr userDrawn="1"/>
        </p:nvPicPr>
        <p:blipFill>
          <a:blip r:embed="rId14">
            <a:lum contrast="10000"/>
          </a:blip>
          <a:srcRect/>
          <a:stretch>
            <a:fillRect/>
          </a:stretch>
        </p:blipFill>
        <p:spPr bwMode="auto">
          <a:xfrm>
            <a:off x="0" y="-1"/>
            <a:ext cx="9144000" cy="5715001"/>
          </a:xfrm>
          <a:prstGeom prst="rect">
            <a:avLst/>
          </a:prstGeom>
          <a:noFill/>
        </p:spPr>
      </p:pic>
      <p:sp>
        <p:nvSpPr>
          <p:cNvPr id="9" name="矩形 8"/>
          <p:cNvSpPr/>
          <p:nvPr userDrawn="1"/>
        </p:nvSpPr>
        <p:spPr bwMode="auto">
          <a:xfrm>
            <a:off x="0" y="825500"/>
            <a:ext cx="9144000" cy="4889500"/>
          </a:xfrm>
          <a:prstGeom prst="rect">
            <a:avLst/>
          </a:prstGeom>
          <a:solidFill>
            <a:srgbClr val="FFFFFF">
              <a:alpha val="8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pic>
        <p:nvPicPr>
          <p:cNvPr id="10" name="Picture 2" descr="C:\Users\Administrator\Desktop\6.png"/>
          <p:cNvPicPr>
            <a:picLocks noChangeAspect="1" noChangeArrowheads="1"/>
          </p:cNvPicPr>
          <p:nvPr userDrawn="1"/>
        </p:nvPicPr>
        <p:blipFill>
          <a:blip r:embed="rId15"/>
          <a:srcRect/>
          <a:stretch>
            <a:fillRect/>
          </a:stretch>
        </p:blipFill>
        <p:spPr bwMode="auto">
          <a:xfrm>
            <a:off x="0" y="762000"/>
            <a:ext cx="9144000" cy="127000"/>
          </a:xfrm>
          <a:prstGeom prst="rect">
            <a:avLst/>
          </a:prstGeom>
          <a:noFill/>
        </p:spPr>
      </p:pic>
      <p:pic>
        <p:nvPicPr>
          <p:cNvPr id="1026" name="Picture 2" descr="C:\Users\Administrator\Desktop\16比10马年2 副本2副本.jpg"/>
          <p:cNvPicPr>
            <a:picLocks noChangeAspect="1" noChangeArrowheads="1"/>
          </p:cNvPicPr>
          <p:nvPr userDrawn="1"/>
        </p:nvPicPr>
        <p:blipFill>
          <a:blip r:embed="rId16"/>
          <a:stretch>
            <a:fillRect/>
          </a:stretch>
        </p:blipFill>
        <p:spPr bwMode="auto">
          <a:xfrm>
            <a:off x="0" y="0"/>
            <a:ext cx="9144000" cy="5715000"/>
          </a:xfrm>
          <a:prstGeom prst="rect">
            <a:avLst/>
          </a:prstGeom>
          <a:noFill/>
        </p:spPr>
      </p:pic>
      <p:sp>
        <p:nvSpPr>
          <p:cNvPr id="13" name="矩形 12"/>
          <p:cNvSpPr/>
          <p:nvPr userDrawn="1"/>
        </p:nvSpPr>
        <p:spPr bwMode="auto">
          <a:xfrm>
            <a:off x="0" y="723900"/>
            <a:ext cx="9144000" cy="4495800"/>
          </a:xfrm>
          <a:prstGeom prst="rect">
            <a:avLst/>
          </a:prstGeom>
          <a:solidFill>
            <a:srgbClr val="FFFFFF">
              <a:alpha val="94902"/>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7" name="椭圆 6"/>
          <p:cNvSpPr/>
          <p:nvPr userDrawn="1"/>
        </p:nvSpPr>
        <p:spPr bwMode="auto">
          <a:xfrm>
            <a:off x="428626" y="342900"/>
            <a:ext cx="104775" cy="116417"/>
          </a:xfrm>
          <a:prstGeom prst="ellipse">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8" name="椭圆 7"/>
          <p:cNvSpPr/>
          <p:nvPr userDrawn="1"/>
        </p:nvSpPr>
        <p:spPr bwMode="auto">
          <a:xfrm>
            <a:off x="609601" y="342900"/>
            <a:ext cx="104775" cy="116417"/>
          </a:xfrm>
          <a:prstGeom prst="ellipse">
            <a:avLst/>
          </a:prstGeom>
          <a:solidFill>
            <a:schemeClr val="accent6">
              <a:lumMod val="40000"/>
              <a:lumOff val="6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11" name="椭圆 10"/>
          <p:cNvSpPr/>
          <p:nvPr userDrawn="1"/>
        </p:nvSpPr>
        <p:spPr bwMode="auto">
          <a:xfrm>
            <a:off x="793751" y="342900"/>
            <a:ext cx="104775" cy="116417"/>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pic>
        <p:nvPicPr>
          <p:cNvPr id="14" name="Picture 2" descr="C:\Users\Administrator\Desktop\1.png"/>
          <p:cNvPicPr>
            <a:picLocks noChangeAspect="1" noChangeArrowheads="1"/>
          </p:cNvPicPr>
          <p:nvPr userDrawn="1"/>
        </p:nvPicPr>
        <p:blipFill>
          <a:blip r:embed="rId17" cstate="print"/>
          <a:srcRect/>
          <a:stretch>
            <a:fillRect/>
          </a:stretch>
        </p:blipFill>
        <p:spPr bwMode="auto">
          <a:xfrm>
            <a:off x="0" y="4800238"/>
            <a:ext cx="2209800" cy="914762"/>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 id="2147483650" r:id="rId12"/>
  </p:sldLayoutIdLst>
  <p:transition spd="med" advClick="0" advTm="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2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Lst>
  </p:timing>
  <p:txStyles>
    <p:titleStyle>
      <a:lvl1pPr algn="l" rtl="0" eaLnBrk="0" fontAlgn="base" hangingPunct="0">
        <a:spcBef>
          <a:spcPct val="0"/>
        </a:spcBef>
        <a:spcAft>
          <a:spcPct val="0"/>
        </a:spcAft>
        <a:defRPr sz="3600" b="1">
          <a:solidFill>
            <a:schemeClr val="tx2"/>
          </a:solidFill>
          <a:latin typeface="+mj-lt"/>
          <a:ea typeface="+mj-ea"/>
          <a:cs typeface="+mj-cs"/>
        </a:defRPr>
      </a:lvl1pPr>
      <a:lvl2pPr algn="l" rtl="0" eaLnBrk="0" fontAlgn="base" hangingPunct="0">
        <a:spcBef>
          <a:spcPct val="0"/>
        </a:spcBef>
        <a:spcAft>
          <a:spcPct val="0"/>
        </a:spcAft>
        <a:defRPr sz="3600" b="1">
          <a:solidFill>
            <a:schemeClr val="tx2"/>
          </a:solidFill>
          <a:latin typeface="Arial" charset="0"/>
        </a:defRPr>
      </a:lvl2pPr>
      <a:lvl3pPr algn="l" rtl="0" eaLnBrk="0" fontAlgn="base" hangingPunct="0">
        <a:spcBef>
          <a:spcPct val="0"/>
        </a:spcBef>
        <a:spcAft>
          <a:spcPct val="0"/>
        </a:spcAft>
        <a:defRPr sz="3600" b="1">
          <a:solidFill>
            <a:schemeClr val="tx2"/>
          </a:solidFill>
          <a:latin typeface="Arial" charset="0"/>
        </a:defRPr>
      </a:lvl3pPr>
      <a:lvl4pPr algn="l" rtl="0" eaLnBrk="0" fontAlgn="base" hangingPunct="0">
        <a:spcBef>
          <a:spcPct val="0"/>
        </a:spcBef>
        <a:spcAft>
          <a:spcPct val="0"/>
        </a:spcAft>
        <a:defRPr sz="3600" b="1">
          <a:solidFill>
            <a:schemeClr val="tx2"/>
          </a:solidFill>
          <a:latin typeface="Arial" charset="0"/>
        </a:defRPr>
      </a:lvl4pPr>
      <a:lvl5pPr algn="l" rtl="0" eaLnBrk="0" fontAlgn="base" hangingPunct="0">
        <a:spcBef>
          <a:spcPct val="0"/>
        </a:spcBef>
        <a:spcAft>
          <a:spcPct val="0"/>
        </a:spcAft>
        <a:defRPr sz="3600" b="1">
          <a:solidFill>
            <a:schemeClr val="tx2"/>
          </a:solidFill>
          <a:latin typeface="Arial" charset="0"/>
        </a:defRPr>
      </a:lvl5pPr>
      <a:lvl6pPr marL="457200" algn="l" rtl="0" fontAlgn="base">
        <a:spcBef>
          <a:spcPct val="0"/>
        </a:spcBef>
        <a:spcAft>
          <a:spcPct val="0"/>
        </a:spcAft>
        <a:defRPr sz="3600" b="1">
          <a:solidFill>
            <a:schemeClr val="tx2"/>
          </a:solidFill>
          <a:latin typeface="Arial" charset="0"/>
        </a:defRPr>
      </a:lvl6pPr>
      <a:lvl7pPr marL="914400" algn="l" rtl="0" fontAlgn="base">
        <a:spcBef>
          <a:spcPct val="0"/>
        </a:spcBef>
        <a:spcAft>
          <a:spcPct val="0"/>
        </a:spcAft>
        <a:defRPr sz="3600" b="1">
          <a:solidFill>
            <a:schemeClr val="tx2"/>
          </a:solidFill>
          <a:latin typeface="Arial" charset="0"/>
        </a:defRPr>
      </a:lvl7pPr>
      <a:lvl8pPr marL="1371600" algn="l" rtl="0" fontAlgn="base">
        <a:spcBef>
          <a:spcPct val="0"/>
        </a:spcBef>
        <a:spcAft>
          <a:spcPct val="0"/>
        </a:spcAft>
        <a:defRPr sz="3600" b="1">
          <a:solidFill>
            <a:schemeClr val="tx2"/>
          </a:solidFill>
          <a:latin typeface="Arial" charset="0"/>
        </a:defRPr>
      </a:lvl8pPr>
      <a:lvl9pPr marL="1828800" algn="l" rtl="0" fontAlgn="base">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7" descr="C:\Users\Administrator\Desktop\9.jpg"/>
          <p:cNvPicPr>
            <a:picLocks noChangeAspect="1" noChangeArrowheads="1"/>
          </p:cNvPicPr>
          <p:nvPr/>
        </p:nvPicPr>
        <p:blipFill>
          <a:blip r:embed="rId2">
            <a:lum contrast="10000"/>
          </a:blip>
          <a:srcRect/>
          <a:stretch>
            <a:fillRect/>
          </a:stretch>
        </p:blipFill>
        <p:spPr bwMode="auto">
          <a:xfrm>
            <a:off x="0" y="0"/>
            <a:ext cx="9144000" cy="5720079"/>
          </a:xfrm>
          <a:prstGeom prst="rect">
            <a:avLst/>
          </a:prstGeom>
          <a:noFill/>
        </p:spPr>
      </p:pic>
      <p:pic>
        <p:nvPicPr>
          <p:cNvPr id="14" name="Picture 3" descr="C:\Users\Administrator\Desktop\23.png"/>
          <p:cNvPicPr>
            <a:picLocks noChangeAspect="1" noChangeArrowheads="1"/>
          </p:cNvPicPr>
          <p:nvPr/>
        </p:nvPicPr>
        <p:blipFill>
          <a:blip r:embed="rId3"/>
          <a:srcRect/>
          <a:stretch>
            <a:fillRect/>
          </a:stretch>
        </p:blipFill>
        <p:spPr bwMode="auto">
          <a:xfrm rot="3849333">
            <a:off x="2612243" y="1126061"/>
            <a:ext cx="2157670" cy="2236129"/>
          </a:xfrm>
          <a:prstGeom prst="rect">
            <a:avLst/>
          </a:prstGeom>
          <a:noFill/>
        </p:spPr>
      </p:pic>
      <p:pic>
        <p:nvPicPr>
          <p:cNvPr id="15" name="Picture 5" descr="C:\Users\Administrator\Desktop\4.jpg"/>
          <p:cNvPicPr>
            <a:picLocks noChangeAspect="1" noChangeArrowheads="1"/>
          </p:cNvPicPr>
          <p:nvPr/>
        </p:nvPicPr>
        <p:blipFill>
          <a:blip r:embed="rId4"/>
          <a:srcRect/>
          <a:stretch>
            <a:fillRect/>
          </a:stretch>
        </p:blipFill>
        <p:spPr bwMode="auto">
          <a:xfrm>
            <a:off x="0" y="0"/>
            <a:ext cx="9144000" cy="746759"/>
          </a:xfrm>
          <a:prstGeom prst="rect">
            <a:avLst/>
          </a:prstGeom>
          <a:noFill/>
        </p:spPr>
      </p:pic>
      <p:pic>
        <p:nvPicPr>
          <p:cNvPr id="16" name="Picture 6" descr="C:\Users\Administrator\Desktop\5.jpg"/>
          <p:cNvPicPr>
            <a:picLocks noChangeAspect="1" noChangeArrowheads="1"/>
          </p:cNvPicPr>
          <p:nvPr/>
        </p:nvPicPr>
        <p:blipFill>
          <a:blip r:embed="rId5"/>
          <a:srcRect/>
          <a:stretch>
            <a:fillRect/>
          </a:stretch>
        </p:blipFill>
        <p:spPr bwMode="auto">
          <a:xfrm>
            <a:off x="0" y="4429136"/>
            <a:ext cx="9144000" cy="1295389"/>
          </a:xfrm>
          <a:prstGeom prst="rect">
            <a:avLst/>
          </a:prstGeom>
          <a:noFill/>
        </p:spPr>
      </p:pic>
      <p:sp>
        <p:nvSpPr>
          <p:cNvPr id="17" name="TextBox 16"/>
          <p:cNvSpPr txBox="1"/>
          <p:nvPr/>
        </p:nvSpPr>
        <p:spPr>
          <a:xfrm>
            <a:off x="4862514" y="1428740"/>
            <a:ext cx="3848128" cy="584775"/>
          </a:xfrm>
          <a:prstGeom prst="rect">
            <a:avLst/>
          </a:prstGeom>
          <a:noFill/>
        </p:spPr>
        <p:txBody>
          <a:bodyPr wrap="square" rtlCol="0">
            <a:spAutoFit/>
          </a:bodyPr>
          <a:lstStyle/>
          <a:p>
            <a:pPr algn="ctr"/>
            <a:r>
              <a:rPr lang="zh-CN" altLang="en-US" sz="3200" dirty="0" smtClean="0">
                <a:gradFill>
                  <a:gsLst>
                    <a:gs pos="0">
                      <a:schemeClr val="tx1"/>
                    </a:gs>
                    <a:gs pos="100000">
                      <a:srgbClr val="FF0000"/>
                    </a:gs>
                    <a:gs pos="19000">
                      <a:schemeClr val="tx1"/>
                    </a:gs>
                  </a:gsLst>
                  <a:lin ang="5400000" scaled="0"/>
                </a:gradFill>
                <a:latin typeface="微软雅黑" pitchFamily="34" charset="-122"/>
                <a:ea typeface="微软雅黑" pitchFamily="34" charset="-122"/>
              </a:rPr>
              <a:t>转型升级  再创辉煌</a:t>
            </a:r>
          </a:p>
        </p:txBody>
      </p:sp>
      <p:sp>
        <p:nvSpPr>
          <p:cNvPr id="18" name="TextBox 17"/>
          <p:cNvSpPr txBox="1"/>
          <p:nvPr/>
        </p:nvSpPr>
        <p:spPr>
          <a:xfrm>
            <a:off x="5572132" y="1950830"/>
            <a:ext cx="2743219" cy="276999"/>
          </a:xfrm>
          <a:prstGeom prst="rect">
            <a:avLst/>
          </a:prstGeom>
          <a:noFill/>
        </p:spPr>
        <p:txBody>
          <a:bodyPr wrap="square" rtlCol="0">
            <a:spAutoFit/>
          </a:bodyPr>
          <a:lstStyle/>
          <a:p>
            <a:r>
              <a:rPr lang="en-US" altLang="zh-CN" sz="1200" dirty="0" err="1" smtClean="0">
                <a:solidFill>
                  <a:schemeClr val="bg2">
                    <a:lumMod val="50000"/>
                  </a:schemeClr>
                </a:solidFill>
                <a:latin typeface="Cambria Math" pitchFamily="18" charset="0"/>
                <a:ea typeface="Batang" pitchFamily="18" charset="-127"/>
                <a:cs typeface="Arial" pitchFamily="34" charset="0"/>
              </a:rPr>
              <a:t>Zhuanxingshenji</a:t>
            </a:r>
            <a:r>
              <a:rPr lang="en-US" altLang="zh-CN" sz="1200" dirty="0" smtClean="0">
                <a:solidFill>
                  <a:schemeClr val="bg2">
                    <a:lumMod val="50000"/>
                  </a:schemeClr>
                </a:solidFill>
                <a:latin typeface="Cambria Math" pitchFamily="18" charset="0"/>
                <a:ea typeface="Batang" pitchFamily="18" charset="-127"/>
                <a:cs typeface="Arial" pitchFamily="34" charset="0"/>
              </a:rPr>
              <a:t> </a:t>
            </a:r>
            <a:r>
              <a:rPr lang="en-US" altLang="zh-CN" sz="1200" dirty="0" err="1" smtClean="0">
                <a:solidFill>
                  <a:schemeClr val="bg2">
                    <a:lumMod val="50000"/>
                  </a:schemeClr>
                </a:solidFill>
                <a:latin typeface="Cambria Math" pitchFamily="18" charset="0"/>
                <a:ea typeface="Batang" pitchFamily="18" charset="-127"/>
                <a:cs typeface="Arial" pitchFamily="34" charset="0"/>
              </a:rPr>
              <a:t>zaichuanghuihuan</a:t>
            </a:r>
            <a:endParaRPr lang="zh-CN" altLang="en-US" sz="1200" dirty="0" smtClean="0">
              <a:solidFill>
                <a:schemeClr val="bg2">
                  <a:lumMod val="50000"/>
                </a:schemeClr>
              </a:solidFill>
              <a:latin typeface="Cambria Math" pitchFamily="18" charset="0"/>
              <a:ea typeface="Batang" pitchFamily="18" charset="-127"/>
              <a:cs typeface="Arial" pitchFamily="34" charset="0"/>
            </a:endParaRPr>
          </a:p>
        </p:txBody>
      </p:sp>
      <p:sp>
        <p:nvSpPr>
          <p:cNvPr id="19" name="TextBox 18"/>
          <p:cNvSpPr txBox="1"/>
          <p:nvPr/>
        </p:nvSpPr>
        <p:spPr>
          <a:xfrm>
            <a:off x="1828800" y="4585520"/>
            <a:ext cx="5338778" cy="523220"/>
          </a:xfrm>
          <a:prstGeom prst="rect">
            <a:avLst/>
          </a:prstGeom>
          <a:noFill/>
        </p:spPr>
        <p:txBody>
          <a:bodyPr wrap="square" rtlCol="0">
            <a:spAutoFit/>
          </a:bodyPr>
          <a:lstStyle/>
          <a:p>
            <a:pPr algn="ctr"/>
            <a:r>
              <a:rPr lang="en-US" altLang="zh-CN" sz="2800" b="1" dirty="0" smtClean="0">
                <a:solidFill>
                  <a:schemeClr val="bg1"/>
                </a:solidFill>
                <a:latin typeface="微软雅黑" pitchFamily="34" charset="-122"/>
                <a:ea typeface="微软雅黑" pitchFamily="34" charset="-122"/>
              </a:rPr>
              <a:t>2014</a:t>
            </a:r>
            <a:r>
              <a:rPr lang="zh-CN" altLang="en-US" sz="2800" b="1" dirty="0" smtClean="0">
                <a:solidFill>
                  <a:schemeClr val="bg1"/>
                </a:solidFill>
                <a:latin typeface="微软雅黑" pitchFamily="34" charset="-122"/>
                <a:ea typeface="微软雅黑" pitchFamily="34" charset="-122"/>
              </a:rPr>
              <a:t>年二季度业务发展策略分析</a:t>
            </a:r>
            <a:endParaRPr lang="zh-CN" altLang="en-US" sz="1200" b="1" dirty="0">
              <a:solidFill>
                <a:schemeClr val="bg1"/>
              </a:solidFill>
              <a:latin typeface="+mn-lt"/>
              <a:ea typeface="微软雅黑" pitchFamily="34" charset="-122"/>
            </a:endParaRPr>
          </a:p>
        </p:txBody>
      </p:sp>
      <p:sp>
        <p:nvSpPr>
          <p:cNvPr id="20" name="TextBox 19"/>
          <p:cNvSpPr txBox="1"/>
          <p:nvPr/>
        </p:nvSpPr>
        <p:spPr>
          <a:xfrm>
            <a:off x="3295643" y="5152269"/>
            <a:ext cx="2643206" cy="369332"/>
          </a:xfrm>
          <a:prstGeom prst="rect">
            <a:avLst/>
          </a:prstGeom>
          <a:noFill/>
        </p:spPr>
        <p:txBody>
          <a:bodyPr wrap="square" rtlCol="0">
            <a:spAutoFit/>
          </a:bodyPr>
          <a:lstStyle/>
          <a:p>
            <a:pPr algn="ctr"/>
            <a:r>
              <a:rPr lang="zh-CN" altLang="en-US" dirty="0" smtClean="0">
                <a:solidFill>
                  <a:schemeClr val="bg1"/>
                </a:solidFill>
                <a:latin typeface="+mn-lt"/>
                <a:ea typeface="微软雅黑" pitchFamily="34" charset="-122"/>
              </a:rPr>
              <a:t>管理人员宣导版</a:t>
            </a:r>
            <a:endParaRPr lang="en-US" altLang="zh-CN" dirty="0" smtClean="0">
              <a:solidFill>
                <a:schemeClr val="bg1"/>
              </a:solidFill>
              <a:latin typeface="+mn-lt"/>
              <a:ea typeface="微软雅黑" pitchFamily="34" charset="-122"/>
            </a:endParaRPr>
          </a:p>
        </p:txBody>
      </p:sp>
      <p:pic>
        <p:nvPicPr>
          <p:cNvPr id="22" name="Picture 3" descr="C:\Users\Administrator\Desktop\23.png"/>
          <p:cNvPicPr>
            <a:picLocks noChangeAspect="1" noChangeArrowheads="1"/>
          </p:cNvPicPr>
          <p:nvPr/>
        </p:nvPicPr>
        <p:blipFill>
          <a:blip r:embed="rId6" cstate="print"/>
          <a:srcRect/>
          <a:stretch>
            <a:fillRect/>
          </a:stretch>
        </p:blipFill>
        <p:spPr bwMode="auto">
          <a:xfrm rot="3255866">
            <a:off x="2057808" y="1664591"/>
            <a:ext cx="1614588" cy="1673298"/>
          </a:xfrm>
          <a:prstGeom prst="rect">
            <a:avLst/>
          </a:prstGeom>
          <a:noFill/>
        </p:spPr>
      </p:pic>
      <p:pic>
        <p:nvPicPr>
          <p:cNvPr id="23" name="Picture 2" descr="C:\Users\Administrator\Desktop\1.png"/>
          <p:cNvPicPr>
            <a:picLocks noChangeAspect="1" noChangeArrowheads="1"/>
          </p:cNvPicPr>
          <p:nvPr/>
        </p:nvPicPr>
        <p:blipFill>
          <a:blip r:embed="rId7"/>
          <a:srcRect/>
          <a:stretch>
            <a:fillRect/>
          </a:stretch>
        </p:blipFill>
        <p:spPr bwMode="auto">
          <a:xfrm>
            <a:off x="0" y="2186954"/>
            <a:ext cx="6072197" cy="2513629"/>
          </a:xfrm>
          <a:prstGeom prst="rect">
            <a:avLst/>
          </a:prstGeom>
          <a:noFill/>
        </p:spPr>
      </p:pic>
      <p:sp>
        <p:nvSpPr>
          <p:cNvPr id="12" name="TextBox 11"/>
          <p:cNvSpPr txBox="1"/>
          <p:nvPr/>
        </p:nvSpPr>
        <p:spPr>
          <a:xfrm>
            <a:off x="-31931" y="5275759"/>
            <a:ext cx="3429024" cy="415498"/>
          </a:xfrm>
          <a:prstGeom prst="rect">
            <a:avLst/>
          </a:prstGeom>
          <a:noFill/>
        </p:spPr>
        <p:txBody>
          <a:bodyPr wrap="square" rtlCol="0">
            <a:spAutoFit/>
          </a:bodyPr>
          <a:lstStyle/>
          <a:p>
            <a:r>
              <a:rPr lang="zh-CN" altLang="en-US" sz="1050" dirty="0" smtClean="0">
                <a:solidFill>
                  <a:srgbClr val="FFFFFF"/>
                </a:solidFill>
                <a:latin typeface="楷体_GB2312" pitchFamily="49" charset="-122"/>
                <a:ea typeface="楷体_GB2312" pitchFamily="49" charset="-122"/>
              </a:rPr>
              <a:t>备注：本专题仅供内部管理干部培训宣导使用，不作为对外宣传资料，严禁转发。</a:t>
            </a:r>
            <a:endParaRPr lang="zh-CN" altLang="en-US" sz="1050" dirty="0">
              <a:solidFill>
                <a:srgbClr val="FFFFFF"/>
              </a:solidFill>
              <a:latin typeface="楷体_GB2312" pitchFamily="49" charset="-122"/>
              <a:ea typeface="楷体_GB2312" pitchFamily="49"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par>
                                <p:cTn id="8" presetID="2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childTnLst>
                                </p:cTn>
                              </p:par>
                              <p:par>
                                <p:cTn id="15" presetID="6" presetClass="emph" presetSubtype="0" fill="hold" nodeType="withEffect">
                                  <p:stCondLst>
                                    <p:cond delay="0"/>
                                  </p:stCondLst>
                                  <p:childTnLst>
                                    <p:animScale>
                                      <p:cBhvr>
                                        <p:cTn id="16" dur="5000" fill="hold"/>
                                        <p:tgtEl>
                                          <p:spTgt spid="13"/>
                                        </p:tgtEl>
                                      </p:cBhvr>
                                      <p:by x="115000" y="115000"/>
                                    </p:animScale>
                                  </p:childTnLst>
                                </p:cTn>
                              </p:par>
                              <p:par>
                                <p:cTn id="17" presetID="2" presetClass="entr" presetSubtype="8" decel="50000" fill="hold" nodeType="withEffect">
                                  <p:stCondLst>
                                    <p:cond delay="11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0-#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12" presetClass="entr" presetSubtype="4" fill="hold" nodeType="withEffect">
                                  <p:stCondLst>
                                    <p:cond delay="1600"/>
                                  </p:stCondLst>
                                  <p:childTnLst>
                                    <p:set>
                                      <p:cBhvr>
                                        <p:cTn id="22" dur="1" fill="hold">
                                          <p:stCondLst>
                                            <p:cond delay="0"/>
                                          </p:stCondLst>
                                        </p:cTn>
                                        <p:tgtEl>
                                          <p:spTgt spid="14"/>
                                        </p:tgtEl>
                                        <p:attrNameLst>
                                          <p:attrName>style.visibility</p:attrName>
                                        </p:attrNameLst>
                                      </p:cBhvr>
                                      <p:to>
                                        <p:strVal val="visible"/>
                                      </p:to>
                                    </p:set>
                                    <p:animEffect transition="in" filter="slide(fromBottom)">
                                      <p:cBhvr>
                                        <p:cTn id="23" dur="500"/>
                                        <p:tgtEl>
                                          <p:spTgt spid="14"/>
                                        </p:tgtEl>
                                      </p:cBhvr>
                                    </p:animEffect>
                                  </p:childTnLst>
                                </p:cTn>
                              </p:par>
                              <p:par>
                                <p:cTn id="24" presetID="12" presetClass="entr" presetSubtype="4" fill="hold" nodeType="withEffect">
                                  <p:stCondLst>
                                    <p:cond delay="1600"/>
                                  </p:stCondLst>
                                  <p:childTnLst>
                                    <p:set>
                                      <p:cBhvr>
                                        <p:cTn id="25" dur="1" fill="hold">
                                          <p:stCondLst>
                                            <p:cond delay="0"/>
                                          </p:stCondLst>
                                        </p:cTn>
                                        <p:tgtEl>
                                          <p:spTgt spid="22"/>
                                        </p:tgtEl>
                                        <p:attrNameLst>
                                          <p:attrName>style.visibility</p:attrName>
                                        </p:attrNameLst>
                                      </p:cBhvr>
                                      <p:to>
                                        <p:strVal val="visible"/>
                                      </p:to>
                                    </p:set>
                                    <p:animEffect transition="in" filter="slide(fromBottom)">
                                      <p:cBhvr>
                                        <p:cTn id="26" dur="500"/>
                                        <p:tgtEl>
                                          <p:spTgt spid="22"/>
                                        </p:tgtEl>
                                      </p:cBhvr>
                                    </p:animEffect>
                                  </p:childTnLst>
                                </p:cTn>
                              </p:par>
                              <p:par>
                                <p:cTn id="27" presetID="16" presetClass="entr" presetSubtype="37" fill="hold" nodeType="withEffect">
                                  <p:stCondLst>
                                    <p:cond delay="2100"/>
                                  </p:stCondLst>
                                  <p:childTnLst>
                                    <p:set>
                                      <p:cBhvr>
                                        <p:cTn id="28" dur="1" fill="hold">
                                          <p:stCondLst>
                                            <p:cond delay="0"/>
                                          </p:stCondLst>
                                        </p:cTn>
                                        <p:tgtEl>
                                          <p:spTgt spid="17"/>
                                        </p:tgtEl>
                                        <p:attrNameLst>
                                          <p:attrName>style.visibility</p:attrName>
                                        </p:attrNameLst>
                                      </p:cBhvr>
                                      <p:to>
                                        <p:strVal val="visible"/>
                                      </p:to>
                                    </p:set>
                                    <p:animEffect transition="in" filter="barn(outVertical)">
                                      <p:cBhvr>
                                        <p:cTn id="29" dur="1000"/>
                                        <p:tgtEl>
                                          <p:spTgt spid="17"/>
                                        </p:tgtEl>
                                      </p:cBhvr>
                                    </p:animEffect>
                                  </p:childTnLst>
                                </p:cTn>
                              </p:par>
                              <p:par>
                                <p:cTn id="30" presetID="10" presetClass="entr" presetSubtype="0" fill="hold" nodeType="withEffect">
                                  <p:stCondLst>
                                    <p:cond delay="31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6" presetClass="entr" presetSubtype="37" fill="hold" grpId="0" nodeType="withEffect">
                                  <p:stCondLst>
                                    <p:cond delay="3100"/>
                                  </p:stCondLst>
                                  <p:childTnLst>
                                    <p:set>
                                      <p:cBhvr>
                                        <p:cTn id="34" dur="1" fill="hold">
                                          <p:stCondLst>
                                            <p:cond delay="0"/>
                                          </p:stCondLst>
                                        </p:cTn>
                                        <p:tgtEl>
                                          <p:spTgt spid="19"/>
                                        </p:tgtEl>
                                        <p:attrNameLst>
                                          <p:attrName>style.visibility</p:attrName>
                                        </p:attrNameLst>
                                      </p:cBhvr>
                                      <p:to>
                                        <p:strVal val="visible"/>
                                      </p:to>
                                    </p:set>
                                    <p:animEffect transition="in" filter="barn(outVertical)">
                                      <p:cBhvr>
                                        <p:cTn id="35" dur="1000"/>
                                        <p:tgtEl>
                                          <p:spTgt spid="19"/>
                                        </p:tgtEl>
                                      </p:cBhvr>
                                    </p:animEffect>
                                  </p:childTnLst>
                                </p:cTn>
                              </p:par>
                              <p:par>
                                <p:cTn id="36" presetID="41" presetClass="entr" presetSubtype="0" fill="hold" grpId="0" nodeType="withEffect">
                                  <p:stCondLst>
                                    <p:cond delay="4100"/>
                                  </p:stCondLst>
                                  <p:iterate type="lt">
                                    <p:tmPct val="10000"/>
                                  </p:iterate>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20"/>
                                        </p:tgtEl>
                                        <p:attrNameLst>
                                          <p:attrName>ppt_y</p:attrName>
                                        </p:attrNameLst>
                                      </p:cBhvr>
                                      <p:tavLst>
                                        <p:tav tm="0">
                                          <p:val>
                                            <p:strVal val="#ppt_y"/>
                                          </p:val>
                                        </p:tav>
                                        <p:tav tm="100000">
                                          <p:val>
                                            <p:strVal val="#ppt_y"/>
                                          </p:val>
                                        </p:tav>
                                      </p:tavLst>
                                    </p:anim>
                                    <p:anim calcmode="lin" valueType="num">
                                      <p:cBhvr>
                                        <p:cTn id="4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
          <p:cNvSpPr/>
          <p:nvPr/>
        </p:nvSpPr>
        <p:spPr>
          <a:xfrm>
            <a:off x="762000" y="2056695"/>
            <a:ext cx="2033588" cy="2030237"/>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1" name="椭圆 1"/>
          <p:cNvSpPr/>
          <p:nvPr/>
        </p:nvSpPr>
        <p:spPr>
          <a:xfrm>
            <a:off x="2763838" y="2056695"/>
            <a:ext cx="1884362"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2" name="椭圆 1"/>
          <p:cNvSpPr/>
          <p:nvPr/>
        </p:nvSpPr>
        <p:spPr>
          <a:xfrm>
            <a:off x="4633912" y="2056695"/>
            <a:ext cx="1919288"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6" name="TextBox 25"/>
          <p:cNvSpPr txBox="1">
            <a:spLocks noChangeArrowheads="1"/>
          </p:cNvSpPr>
          <p:nvPr/>
        </p:nvSpPr>
        <p:spPr bwMode="auto">
          <a:xfrm>
            <a:off x="1524000"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b="1" dirty="0">
                <a:solidFill>
                  <a:srgbClr val="FFFF00"/>
                </a:solidFill>
              </a:rPr>
              <a:t>01</a:t>
            </a:r>
            <a:endParaRPr lang="zh-CN" altLang="en-US" sz="3200" b="1" dirty="0">
              <a:solidFill>
                <a:srgbClr val="FFFF00"/>
              </a:solidFill>
            </a:endParaRPr>
          </a:p>
        </p:txBody>
      </p:sp>
      <p:sp>
        <p:nvSpPr>
          <p:cNvPr id="30" name="TextBox 29"/>
          <p:cNvSpPr txBox="1">
            <a:spLocks noChangeArrowheads="1"/>
          </p:cNvSpPr>
          <p:nvPr/>
        </p:nvSpPr>
        <p:spPr bwMode="auto">
          <a:xfrm>
            <a:off x="3490913"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b="1">
                <a:solidFill>
                  <a:srgbClr val="C00000"/>
                </a:solidFill>
              </a:rPr>
              <a:t>02</a:t>
            </a:r>
            <a:endParaRPr lang="zh-CN" altLang="en-US" sz="3200" b="1">
              <a:solidFill>
                <a:srgbClr val="C00000"/>
              </a:solidFill>
            </a:endParaRPr>
          </a:p>
        </p:txBody>
      </p:sp>
      <p:sp>
        <p:nvSpPr>
          <p:cNvPr id="44" name="TextBox 43"/>
          <p:cNvSpPr txBox="1">
            <a:spLocks noChangeArrowheads="1"/>
          </p:cNvSpPr>
          <p:nvPr/>
        </p:nvSpPr>
        <p:spPr bwMode="auto">
          <a:xfrm>
            <a:off x="5273676"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b="1">
                <a:solidFill>
                  <a:srgbClr val="FFFF00"/>
                </a:solidFill>
              </a:rPr>
              <a:t>03</a:t>
            </a:r>
            <a:endParaRPr lang="zh-CN" altLang="en-US" sz="3200" b="1">
              <a:solidFill>
                <a:srgbClr val="FFFF00"/>
              </a:solidFill>
            </a:endParaRPr>
          </a:p>
        </p:txBody>
      </p:sp>
      <p:cxnSp>
        <p:nvCxnSpPr>
          <p:cNvPr id="46" name="直接连接符 45"/>
          <p:cNvCxnSpPr/>
          <p:nvPr/>
        </p:nvCxnSpPr>
        <p:spPr>
          <a:xfrm>
            <a:off x="1143000" y="2808111"/>
            <a:ext cx="1285875"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108326" y="2808111"/>
            <a:ext cx="1285875"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932364" y="2808111"/>
            <a:ext cx="1284287"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sp>
        <p:nvSpPr>
          <p:cNvPr id="50" name="TextBox 49"/>
          <p:cNvSpPr txBox="1">
            <a:spLocks noChangeArrowheads="1"/>
          </p:cNvSpPr>
          <p:nvPr/>
        </p:nvSpPr>
        <p:spPr bwMode="auto">
          <a:xfrm>
            <a:off x="914400" y="2928056"/>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b="1" dirty="0">
                <a:solidFill>
                  <a:srgbClr val="FFFF00"/>
                </a:solidFill>
                <a:latin typeface="微软雅黑" pitchFamily="34" charset="-122"/>
                <a:ea typeface="微软雅黑" pitchFamily="34" charset="-122"/>
              </a:rPr>
              <a:t>形势分析</a:t>
            </a:r>
          </a:p>
        </p:txBody>
      </p:sp>
      <p:sp>
        <p:nvSpPr>
          <p:cNvPr id="2" name="TextBox 49"/>
          <p:cNvSpPr txBox="1">
            <a:spLocks noChangeArrowheads="1"/>
          </p:cNvSpPr>
          <p:nvPr/>
        </p:nvSpPr>
        <p:spPr bwMode="auto">
          <a:xfrm>
            <a:off x="2976562" y="2929821"/>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b="1" dirty="0">
                <a:solidFill>
                  <a:srgbClr val="FFFF00"/>
                </a:solidFill>
                <a:latin typeface="微软雅黑" pitchFamily="34" charset="-122"/>
                <a:ea typeface="微软雅黑" pitchFamily="34" charset="-122"/>
              </a:rPr>
              <a:t>目标任务</a:t>
            </a:r>
          </a:p>
        </p:txBody>
      </p:sp>
      <p:sp>
        <p:nvSpPr>
          <p:cNvPr id="4" name="TextBox 49"/>
          <p:cNvSpPr txBox="1">
            <a:spLocks noChangeArrowheads="1"/>
          </p:cNvSpPr>
          <p:nvPr/>
        </p:nvSpPr>
        <p:spPr bwMode="auto">
          <a:xfrm>
            <a:off x="4724400" y="2929821"/>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b="1" dirty="0">
                <a:solidFill>
                  <a:srgbClr val="FFFF00"/>
                </a:solidFill>
                <a:latin typeface="微软雅黑" pitchFamily="34" charset="-122"/>
                <a:ea typeface="微软雅黑" pitchFamily="34" charset="-122"/>
              </a:rPr>
              <a:t>产品策略</a:t>
            </a:r>
          </a:p>
        </p:txBody>
      </p:sp>
      <p:sp>
        <p:nvSpPr>
          <p:cNvPr id="28" name="椭圆 27"/>
          <p:cNvSpPr/>
          <p:nvPr/>
        </p:nvSpPr>
        <p:spPr>
          <a:xfrm>
            <a:off x="6526213" y="2125487"/>
            <a:ext cx="2008187" cy="20796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TextBox 28"/>
          <p:cNvSpPr txBox="1">
            <a:spLocks noChangeArrowheads="1"/>
          </p:cNvSpPr>
          <p:nvPr/>
        </p:nvSpPr>
        <p:spPr bwMode="auto">
          <a:xfrm>
            <a:off x="7280274" y="2208066"/>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b="1">
                <a:solidFill>
                  <a:srgbClr val="C00000"/>
                </a:solidFill>
              </a:rPr>
              <a:t>04</a:t>
            </a:r>
            <a:endParaRPr lang="zh-CN" altLang="en-US" sz="3200" b="1">
              <a:solidFill>
                <a:srgbClr val="C00000"/>
              </a:solidFill>
            </a:endParaRPr>
          </a:p>
        </p:txBody>
      </p:sp>
      <p:cxnSp>
        <p:nvCxnSpPr>
          <p:cNvPr id="31" name="直接连接符 30"/>
          <p:cNvCxnSpPr/>
          <p:nvPr/>
        </p:nvCxnSpPr>
        <p:spPr>
          <a:xfrm>
            <a:off x="6883399" y="2857177"/>
            <a:ext cx="1435100"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32" name="TextBox 49"/>
          <p:cNvSpPr txBox="1">
            <a:spLocks noChangeArrowheads="1"/>
          </p:cNvSpPr>
          <p:nvPr/>
        </p:nvSpPr>
        <p:spPr bwMode="auto">
          <a:xfrm>
            <a:off x="6780213" y="2970066"/>
            <a:ext cx="1601787"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b="1" dirty="0">
                <a:solidFill>
                  <a:srgbClr val="FFFF00"/>
                </a:solidFill>
                <a:latin typeface="微软雅黑" pitchFamily="34" charset="-122"/>
                <a:ea typeface="微软雅黑" pitchFamily="34" charset="-122"/>
              </a:rPr>
              <a:t>销售建议</a:t>
            </a:r>
          </a:p>
        </p:txBody>
      </p:sp>
      <p:sp>
        <p:nvSpPr>
          <p:cNvPr id="20"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lang="zh-CN" altLang="en-US" sz="2800" kern="0" dirty="0">
                <a:latin typeface="微软雅黑" panose="020B0503020204020204" pitchFamily="34" charset="-122"/>
                <a:ea typeface="微软雅黑" panose="020B0503020204020204" pitchFamily="34" charset="-122"/>
                <a:cs typeface="+mj-cs"/>
              </a:rPr>
              <a:t>目录</a:t>
            </a:r>
            <a:r>
              <a:rPr kumimoji="0" lang="en-US" altLang="zh-CN" sz="28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rPr>
              <a:t>&lt;&lt;</a:t>
            </a:r>
            <a:endParaRPr kumimoji="0" lang="zh-CN" altLang="en-US" sz="28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endParaRPr>
          </a:p>
        </p:txBody>
      </p:sp>
    </p:spTree>
    <p:extLst>
      <p:ext uri="{BB962C8B-B14F-4D97-AF65-F5344CB8AC3E}">
        <p14:creationId xmlns:p14="http://schemas.microsoft.com/office/powerpoint/2010/main" xmlns="" val="3657642337"/>
      </p:ext>
    </p:extLst>
  </p:cSld>
  <p:clrMapOvr>
    <a:masterClrMapping/>
  </p:clrMapOvr>
  <p:transition spd="med" advClick="0" advTm="3000">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50" fill="hold"/>
                                        <p:tgtEl>
                                          <p:spTgt spid="19"/>
                                        </p:tgtEl>
                                        <p:attrNameLst>
                                          <p:attrName>ppt_w</p:attrName>
                                        </p:attrNameLst>
                                      </p:cBhvr>
                                      <p:tavLst>
                                        <p:tav tm="0">
                                          <p:val>
                                            <p:strVal val="4*#ppt_w"/>
                                          </p:val>
                                        </p:tav>
                                        <p:tav tm="100000">
                                          <p:val>
                                            <p:strVal val="#ppt_w"/>
                                          </p:val>
                                        </p:tav>
                                      </p:tavLst>
                                    </p:anim>
                                    <p:anim calcmode="lin" valueType="num">
                                      <p:cBhvr>
                                        <p:cTn id="8" dur="25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p:cTn id="11" dur="250" fill="hold"/>
                                        <p:tgtEl>
                                          <p:spTgt spid="21"/>
                                        </p:tgtEl>
                                        <p:attrNameLst>
                                          <p:attrName>ppt_w</p:attrName>
                                        </p:attrNameLst>
                                      </p:cBhvr>
                                      <p:tavLst>
                                        <p:tav tm="0">
                                          <p:val>
                                            <p:strVal val="4*#ppt_w"/>
                                          </p:val>
                                        </p:tav>
                                        <p:tav tm="100000">
                                          <p:val>
                                            <p:strVal val="#ppt_w"/>
                                          </p:val>
                                        </p:tav>
                                      </p:tavLst>
                                    </p:anim>
                                    <p:anim calcmode="lin" valueType="num">
                                      <p:cBhvr>
                                        <p:cTn id="12" dur="250" fill="hold"/>
                                        <p:tgtEl>
                                          <p:spTgt spid="21"/>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250" fill="hold"/>
                                        <p:tgtEl>
                                          <p:spTgt spid="22"/>
                                        </p:tgtEl>
                                        <p:attrNameLst>
                                          <p:attrName>ppt_w</p:attrName>
                                        </p:attrNameLst>
                                      </p:cBhvr>
                                      <p:tavLst>
                                        <p:tav tm="0">
                                          <p:val>
                                            <p:strVal val="4*#ppt_w"/>
                                          </p:val>
                                        </p:tav>
                                        <p:tav tm="100000">
                                          <p:val>
                                            <p:strVal val="#ppt_w"/>
                                          </p:val>
                                        </p:tav>
                                      </p:tavLst>
                                    </p:anim>
                                    <p:anim calcmode="lin" valueType="num">
                                      <p:cBhvr>
                                        <p:cTn id="16" dur="250" fill="hold"/>
                                        <p:tgtEl>
                                          <p:spTgt spid="22"/>
                                        </p:tgtEl>
                                        <p:attrNameLst>
                                          <p:attrName>ppt_h</p:attrName>
                                        </p:attrNameLst>
                                      </p:cBhvr>
                                      <p:tavLst>
                                        <p:tav tm="0">
                                          <p:val>
                                            <p:strVal val="4*#ppt_h"/>
                                          </p:val>
                                        </p:tav>
                                        <p:tav tm="100000">
                                          <p:val>
                                            <p:strVal val="#ppt_h"/>
                                          </p:val>
                                        </p:tav>
                                      </p:tavLst>
                                    </p:anim>
                                  </p:childTnLst>
                                </p:cTn>
                              </p:par>
                            </p:childTnLst>
                          </p:cTn>
                        </p:par>
                        <p:par>
                          <p:cTn id="17" fill="hold" nodeType="afterGroup">
                            <p:stCondLst>
                              <p:cond delay="750"/>
                            </p:stCondLst>
                            <p:childTnLst>
                              <p:par>
                                <p:cTn id="18" presetID="10"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500"/>
                                        <p:tgtEl>
                                          <p:spTgt spid="44"/>
                                        </p:tgtEl>
                                      </p:cBhvr>
                                    </p:animEffect>
                                  </p:childTnLst>
                                </p:cTn>
                              </p:par>
                              <p:par>
                                <p:cTn id="27" presetID="22" presetClass="entr" presetSubtype="8" fill="hold" nodeType="withEffect">
                                  <p:stCondLst>
                                    <p:cond delay="25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500"/>
                                        <p:tgtEl>
                                          <p:spTgt spid="46"/>
                                        </p:tgtEl>
                                      </p:cBhvr>
                                    </p:animEffect>
                                  </p:childTnLst>
                                </p:cTn>
                              </p:par>
                              <p:par>
                                <p:cTn id="30" presetID="22" presetClass="entr" presetSubtype="8" fill="hold" nodeType="withEffect">
                                  <p:stCondLst>
                                    <p:cond delay="25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nodeType="withEffect">
                                  <p:stCondLst>
                                    <p:cond delay="25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500"/>
                                        <p:tgtEl>
                                          <p:spTgt spid="48"/>
                                        </p:tgtEl>
                                      </p:cBhvr>
                                    </p:animEffect>
                                  </p:childTnLst>
                                </p:cTn>
                              </p:par>
                              <p:par>
                                <p:cTn id="36" presetID="41" presetClass="entr" presetSubtype="0" fill="hold" grpId="0" nodeType="withEffect">
                                  <p:stCondLst>
                                    <p:cond delay="0"/>
                                  </p:stCondLst>
                                  <p:iterate type="lt">
                                    <p:tmPct val="10000"/>
                                  </p:iterate>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anim calcmode="lin" valueType="num">
                                      <p:cBhvr>
                                        <p:cTn id="4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0"/>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
                                        </p:tgtEl>
                                        <p:attrNameLst>
                                          <p:attrName>ppt_y</p:attrName>
                                        </p:attrNameLst>
                                      </p:cBhvr>
                                      <p:tavLst>
                                        <p:tav tm="0">
                                          <p:val>
                                            <p:strVal val="#ppt_y"/>
                                          </p:val>
                                        </p:tav>
                                        <p:tav tm="100000">
                                          <p:val>
                                            <p:strVal val="#ppt_y"/>
                                          </p:val>
                                        </p:tav>
                                      </p:tavLst>
                                    </p:anim>
                                    <p:anim calcmode="lin" valueType="num">
                                      <p:cBhvr>
                                        <p:cTn id="4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
                                        </p:tgtEl>
                                      </p:cBhvr>
                                    </p:animEffect>
                                  </p:childTnLst>
                                </p:cTn>
                              </p:par>
                              <p:par>
                                <p:cTn id="50" presetID="41" presetClass="entr" presetSubtype="0" fill="hold" grpId="0" nodeType="withEffect">
                                  <p:stCondLst>
                                    <p:cond delay="0"/>
                                  </p:stCondLst>
                                  <p:iterate type="lt">
                                    <p:tmPct val="10000"/>
                                  </p:iterate>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4"/>
                                        </p:tgtEl>
                                        <p:attrNameLst>
                                          <p:attrName>ppt_y</p:attrName>
                                        </p:attrNameLst>
                                      </p:cBhvr>
                                      <p:tavLst>
                                        <p:tav tm="0">
                                          <p:val>
                                            <p:strVal val="#ppt_y"/>
                                          </p:val>
                                        </p:tav>
                                        <p:tav tm="100000">
                                          <p:val>
                                            <p:strVal val="#ppt_y"/>
                                          </p:val>
                                        </p:tav>
                                      </p:tavLst>
                                    </p:anim>
                                    <p:anim calcmode="lin" valueType="num">
                                      <p:cBhvr>
                                        <p:cTn id="5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4"/>
                                        </p:tgtEl>
                                      </p:cBhvr>
                                    </p:animEffect>
                                  </p:childTnLst>
                                </p:cTn>
                              </p:par>
                              <p:par>
                                <p:cTn id="57" presetID="23" presetClass="entr" presetSubtype="32" fill="hold" grpId="0" nodeType="withEffect">
                                  <p:stCondLst>
                                    <p:cond delay="750"/>
                                  </p:stCondLst>
                                  <p:childTnLst>
                                    <p:set>
                                      <p:cBhvr>
                                        <p:cTn id="58" dur="1" fill="hold">
                                          <p:stCondLst>
                                            <p:cond delay="0"/>
                                          </p:stCondLst>
                                        </p:cTn>
                                        <p:tgtEl>
                                          <p:spTgt spid="28"/>
                                        </p:tgtEl>
                                        <p:attrNameLst>
                                          <p:attrName>style.visibility</p:attrName>
                                        </p:attrNameLst>
                                      </p:cBhvr>
                                      <p:to>
                                        <p:strVal val="visible"/>
                                      </p:to>
                                    </p:set>
                                    <p:anim calcmode="lin" valueType="num">
                                      <p:cBhvr>
                                        <p:cTn id="59" dur="250" fill="hold"/>
                                        <p:tgtEl>
                                          <p:spTgt spid="28"/>
                                        </p:tgtEl>
                                        <p:attrNameLst>
                                          <p:attrName>ppt_w</p:attrName>
                                        </p:attrNameLst>
                                      </p:cBhvr>
                                      <p:tavLst>
                                        <p:tav tm="0">
                                          <p:val>
                                            <p:strVal val="4*#ppt_w"/>
                                          </p:val>
                                        </p:tav>
                                        <p:tav tm="100000">
                                          <p:val>
                                            <p:strVal val="#ppt_w"/>
                                          </p:val>
                                        </p:tav>
                                      </p:tavLst>
                                    </p:anim>
                                    <p:anim calcmode="lin" valueType="num">
                                      <p:cBhvr>
                                        <p:cTn id="60" dur="250" fill="hold"/>
                                        <p:tgtEl>
                                          <p:spTgt spid="28"/>
                                        </p:tgtEl>
                                        <p:attrNameLst>
                                          <p:attrName>ppt_h</p:attrName>
                                        </p:attrNameLst>
                                      </p:cBhvr>
                                      <p:tavLst>
                                        <p:tav tm="0">
                                          <p:val>
                                            <p:strVal val="4*#ppt_h"/>
                                          </p:val>
                                        </p:tav>
                                        <p:tav tm="100000">
                                          <p:val>
                                            <p:strVal val="#ppt_h"/>
                                          </p:val>
                                        </p:tav>
                                      </p:tavLst>
                                    </p:anim>
                                  </p:childTnLst>
                                </p:cTn>
                              </p:par>
                              <p:par>
                                <p:cTn id="61" presetID="10"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22" presetClass="entr" presetSubtype="8" fill="hold" nodeType="withEffect">
                                  <p:stCondLst>
                                    <p:cond delay="250"/>
                                  </p:stCondLst>
                                  <p:childTnLst>
                                    <p:set>
                                      <p:cBhvr>
                                        <p:cTn id="65" dur="1" fill="hold">
                                          <p:stCondLst>
                                            <p:cond delay="0"/>
                                          </p:stCondLst>
                                        </p:cTn>
                                        <p:tgtEl>
                                          <p:spTgt spid="31"/>
                                        </p:tgtEl>
                                        <p:attrNameLst>
                                          <p:attrName>style.visibility</p:attrName>
                                        </p:attrNameLst>
                                      </p:cBhvr>
                                      <p:to>
                                        <p:strVal val="visible"/>
                                      </p:to>
                                    </p:set>
                                    <p:animEffect transition="in" filter="wipe(left)">
                                      <p:cBhvr>
                                        <p:cTn id="66" dur="500"/>
                                        <p:tgtEl>
                                          <p:spTgt spid="31"/>
                                        </p:tgtEl>
                                      </p:cBhvr>
                                    </p:animEffect>
                                  </p:childTnLst>
                                </p:cTn>
                              </p:par>
                              <p:par>
                                <p:cTn id="67" presetID="41" presetClass="entr" presetSubtype="0" fill="hold" grpId="0" nodeType="withEffect">
                                  <p:stCondLst>
                                    <p:cond delay="0"/>
                                  </p:stCondLst>
                                  <p:iterate type="lt">
                                    <p:tmPct val="10000"/>
                                  </p:iterate>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32"/>
                                        </p:tgtEl>
                                      </p:cBhvr>
                                    </p:animEffect>
                                  </p:childTnLst>
                                </p:cTn>
                              </p:par>
                            </p:childTnLst>
                          </p:cTn>
                        </p:par>
                        <p:par>
                          <p:cTn id="74" fill="hold">
                            <p:stCondLst>
                              <p:cond delay="1750"/>
                            </p:stCondLst>
                            <p:childTnLst>
                              <p:par>
                                <p:cTn id="75" presetID="22" presetClass="entr" presetSubtype="8"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mph" presetSubtype="0" fill="hold" nodeType="clickEffect">
                                  <p:stCondLst>
                                    <p:cond delay="0"/>
                                  </p:stCondLst>
                                  <p:childTnLst>
                                    <p:animScale>
                                      <p:cBhvr>
                                        <p:cTn id="81" dur="2000" fill="hold"/>
                                        <p:tgtEl>
                                          <p:spTgt spid="50">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44" grpId="0"/>
      <p:bldP spid="50" grpId="0"/>
      <p:bldP spid="2" grpId="0"/>
      <p:bldP spid="4" grpId="0"/>
      <p:bldP spid="28" grpId="0" animBg="1"/>
      <p:bldP spid="29" grpId="0"/>
      <p:bldP spid="32" grpId="0"/>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6800" y="190500"/>
            <a:ext cx="4608954" cy="461665"/>
          </a:xfrm>
          <a:prstGeom prst="rect">
            <a:avLst/>
          </a:prstGeom>
        </p:spPr>
        <p:txBody>
          <a:bodyPr wrap="none">
            <a:spAutoFit/>
          </a:bodyPr>
          <a:lstStyle/>
          <a:p>
            <a:pPr>
              <a:defRPr/>
            </a:pPr>
            <a:r>
              <a:rPr lang="zh-CN" altLang="en-US" sz="2400" dirty="0" smtClean="0">
                <a:latin typeface="微软雅黑" panose="020B0503020204020204" pitchFamily="34" charset="-122"/>
                <a:ea typeface="微软雅黑" panose="020B0503020204020204" pitchFamily="34" charset="-122"/>
                <a:cs typeface="方正大黑简体"/>
              </a:rPr>
              <a:t>形势分析</a:t>
            </a:r>
            <a:r>
              <a:rPr lang="en-US" altLang="zh-CN" sz="2400" dirty="0" smtClean="0">
                <a:latin typeface="微软雅黑" panose="020B0503020204020204" pitchFamily="34" charset="-122"/>
                <a:ea typeface="微软雅黑" panose="020B0503020204020204" pitchFamily="34" charset="-122"/>
                <a:cs typeface="方正大黑简体"/>
              </a:rPr>
              <a:t>—</a:t>
            </a:r>
            <a:r>
              <a:rPr lang="zh-CN" altLang="en-US" sz="2400" dirty="0">
                <a:latin typeface="微软雅黑" panose="020B0503020204020204" pitchFamily="34" charset="-122"/>
                <a:ea typeface="微软雅黑" panose="020B0503020204020204" pitchFamily="34" charset="-122"/>
                <a:cs typeface="方正大黑简体"/>
              </a:rPr>
              <a:t>改革中蕴含</a:t>
            </a:r>
            <a:r>
              <a:rPr lang="zh-CN" altLang="en-US" sz="2400" dirty="0" smtClean="0">
                <a:latin typeface="微软雅黑" panose="020B0503020204020204" pitchFamily="34" charset="-122"/>
                <a:ea typeface="微软雅黑" panose="020B0503020204020204" pitchFamily="34" charset="-122"/>
                <a:cs typeface="方正大黑简体"/>
              </a:rPr>
              <a:t>机遇</a:t>
            </a:r>
            <a:r>
              <a:rPr lang="en-US" altLang="zh-CN" sz="2400" dirty="0" smtClean="0">
                <a:latin typeface="微软雅黑" panose="020B0503020204020204" pitchFamily="34" charset="-122"/>
                <a:ea typeface="微软雅黑" panose="020B0503020204020204" pitchFamily="34" charset="-122"/>
                <a:cs typeface="方正大黑简体"/>
              </a:rPr>
              <a:t>1/3</a:t>
            </a:r>
            <a:r>
              <a:rPr lang="zh-CN" altLang="en-US" sz="2400" dirty="0" smtClean="0">
                <a:latin typeface="微软雅黑" panose="020B0503020204020204" pitchFamily="34" charset="-122"/>
                <a:ea typeface="微软雅黑" panose="020B0503020204020204" pitchFamily="34" charset="-122"/>
                <a:cs typeface="方正大黑简体"/>
              </a:rPr>
              <a:t>  </a:t>
            </a:r>
            <a:endParaRPr lang="zh-CN" altLang="en-US" sz="2400" dirty="0">
              <a:latin typeface="微软雅黑" panose="020B0503020204020204" pitchFamily="34" charset="-122"/>
              <a:ea typeface="微软雅黑" panose="020B0503020204020204" pitchFamily="34" charset="-122"/>
              <a:cs typeface="方正大黑简体"/>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66746" y="1027603"/>
            <a:ext cx="4281503" cy="22896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TextBox 4"/>
          <p:cNvSpPr txBox="1"/>
          <p:nvPr/>
        </p:nvSpPr>
        <p:spPr>
          <a:xfrm>
            <a:off x="381000" y="3695700"/>
            <a:ext cx="8610600" cy="1077218"/>
          </a:xfrm>
          <a:prstGeom prst="rect">
            <a:avLst/>
          </a:prstGeom>
          <a:noFill/>
        </p:spPr>
        <p:txBody>
          <a:bodyPr wrap="square" rtlCol="0">
            <a:spAutoFit/>
          </a:bodyPr>
          <a:lstStyle/>
          <a:p>
            <a:r>
              <a:rPr lang="zh-CN" altLang="en-US" sz="1600" b="0" dirty="0">
                <a:latin typeface="楷体" panose="02010609060101010101" pitchFamily="49" charset="-122"/>
                <a:ea typeface="楷体" panose="02010609060101010101" pitchFamily="49" charset="-122"/>
              </a:rPr>
              <a:t>今年经济社会发展的主要预期目标是：国内生产总值增长</a:t>
            </a:r>
            <a:r>
              <a:rPr lang="en-US" altLang="zh-CN" sz="1600" b="0" dirty="0">
                <a:latin typeface="楷体" panose="02010609060101010101" pitchFamily="49" charset="-122"/>
                <a:ea typeface="楷体" panose="02010609060101010101" pitchFamily="49" charset="-122"/>
              </a:rPr>
              <a:t>7.5</a:t>
            </a:r>
            <a:r>
              <a:rPr lang="zh-CN" altLang="en-US" sz="1600" b="0" dirty="0">
                <a:latin typeface="楷体" panose="02010609060101010101" pitchFamily="49" charset="-122"/>
                <a:ea typeface="楷体" panose="02010609060101010101" pitchFamily="49" charset="-122"/>
              </a:rPr>
              <a:t>％左右，居民消费价格涨幅控制在</a:t>
            </a:r>
            <a:r>
              <a:rPr lang="en-US" altLang="zh-CN" sz="1600" b="0" dirty="0">
                <a:latin typeface="楷体" panose="02010609060101010101" pitchFamily="49" charset="-122"/>
                <a:ea typeface="楷体" panose="02010609060101010101" pitchFamily="49" charset="-122"/>
              </a:rPr>
              <a:t>3.5</a:t>
            </a:r>
            <a:r>
              <a:rPr lang="zh-CN" altLang="en-US" sz="1600" b="0" dirty="0">
                <a:latin typeface="楷体" panose="02010609060101010101" pitchFamily="49" charset="-122"/>
                <a:ea typeface="楷体" panose="02010609060101010101" pitchFamily="49" charset="-122"/>
              </a:rPr>
              <a:t>％左右，城镇新增就业</a:t>
            </a:r>
            <a:r>
              <a:rPr lang="en-US" altLang="zh-CN" sz="1600" b="0" dirty="0">
                <a:latin typeface="楷体" panose="02010609060101010101" pitchFamily="49" charset="-122"/>
                <a:ea typeface="楷体" panose="02010609060101010101" pitchFamily="49" charset="-122"/>
              </a:rPr>
              <a:t>1OOO</a:t>
            </a:r>
            <a:r>
              <a:rPr lang="zh-CN" altLang="en-US" sz="1600" b="0" dirty="0">
                <a:latin typeface="楷体" panose="02010609060101010101" pitchFamily="49" charset="-122"/>
                <a:ea typeface="楷体" panose="02010609060101010101" pitchFamily="49" charset="-122"/>
              </a:rPr>
              <a:t>万人以上，城镇登记失业率控制在</a:t>
            </a:r>
            <a:r>
              <a:rPr lang="en-US" altLang="zh-CN" sz="1600" b="0" dirty="0">
                <a:latin typeface="楷体" panose="02010609060101010101" pitchFamily="49" charset="-122"/>
                <a:ea typeface="楷体" panose="02010609060101010101" pitchFamily="49" charset="-122"/>
              </a:rPr>
              <a:t>4.6</a:t>
            </a:r>
            <a:r>
              <a:rPr lang="zh-CN" altLang="en-US" sz="1600" b="0" dirty="0">
                <a:latin typeface="楷体" panose="02010609060101010101" pitchFamily="49" charset="-122"/>
                <a:ea typeface="楷体" panose="02010609060101010101" pitchFamily="49" charset="-122"/>
              </a:rPr>
              <a:t>％以内，国际收支基本平衡，努力实现居民收入和经济发展同步。全面深化改革，</a:t>
            </a:r>
            <a:r>
              <a:rPr lang="zh-CN" altLang="en-US" sz="1600" b="0" dirty="0" smtClean="0">
                <a:latin typeface="楷体" panose="02010609060101010101" pitchFamily="49" charset="-122"/>
                <a:ea typeface="楷体" panose="02010609060101010101" pitchFamily="49" charset="-122"/>
              </a:rPr>
              <a:t>着力</a:t>
            </a:r>
            <a:r>
              <a:rPr lang="zh-CN" altLang="en-US" sz="1600" b="0" dirty="0">
                <a:latin typeface="楷体" panose="02010609060101010101" pitchFamily="49" charset="-122"/>
                <a:ea typeface="楷体" panose="02010609060101010101" pitchFamily="49" charset="-122"/>
              </a:rPr>
              <a:t>保障和改善民生，切实提高发展质量和效益，力求取得实质性进展，更多释放改革</a:t>
            </a:r>
            <a:r>
              <a:rPr lang="zh-CN" altLang="en-US" sz="1600" b="0" dirty="0" smtClean="0">
                <a:latin typeface="楷体" panose="02010609060101010101" pitchFamily="49" charset="-122"/>
                <a:ea typeface="楷体" panose="02010609060101010101" pitchFamily="49" charset="-122"/>
              </a:rPr>
              <a:t>红利</a:t>
            </a:r>
            <a:r>
              <a:rPr lang="en-US" altLang="zh-CN" sz="1600" b="0" dirty="0" smtClean="0">
                <a:latin typeface="楷体" panose="02010609060101010101" pitchFamily="49" charset="-122"/>
                <a:ea typeface="楷体" panose="02010609060101010101" pitchFamily="49" charset="-122"/>
              </a:rPr>
              <a:t>——《2014</a:t>
            </a:r>
            <a:r>
              <a:rPr lang="zh-CN" altLang="en-US" sz="1600" b="0" dirty="0" smtClean="0">
                <a:latin typeface="楷体" panose="02010609060101010101" pitchFamily="49" charset="-122"/>
                <a:ea typeface="楷体" panose="02010609060101010101" pitchFamily="49" charset="-122"/>
              </a:rPr>
              <a:t>年两会政府工作报告</a:t>
            </a:r>
            <a:r>
              <a:rPr lang="en-US" altLang="zh-CN" sz="1600" b="0" dirty="0" smtClean="0">
                <a:latin typeface="楷体" panose="02010609060101010101" pitchFamily="49" charset="-122"/>
                <a:ea typeface="楷体" panose="02010609060101010101" pitchFamily="49" charset="-122"/>
              </a:rPr>
              <a:t>》</a:t>
            </a:r>
            <a:endParaRPr lang="zh-CN" altLang="en-US" sz="1600" b="0" dirty="0">
              <a:latin typeface="楷体" panose="02010609060101010101" pitchFamily="49" charset="-122"/>
              <a:ea typeface="楷体" panose="02010609060101010101" pitchFamily="49" charset="-122"/>
            </a:endParaRPr>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1520" y="1058825"/>
            <a:ext cx="4034690" cy="22947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013250353"/>
      </p:ext>
    </p:extLst>
  </p:cSld>
  <p:clrMapOvr>
    <a:masterClrMapping/>
  </p:clrMapOvr>
  <p:transition spd="med" advClick="0" advTm="5000">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6800" y="190500"/>
            <a:ext cx="4608954" cy="461665"/>
          </a:xfrm>
          <a:prstGeom prst="rect">
            <a:avLst/>
          </a:prstGeom>
        </p:spPr>
        <p:txBody>
          <a:bodyPr wrap="none">
            <a:spAutoFit/>
          </a:bodyPr>
          <a:lstStyle/>
          <a:p>
            <a:pPr>
              <a:defRPr/>
            </a:pPr>
            <a:r>
              <a:rPr lang="zh-CN" altLang="en-US" sz="2400" dirty="0" smtClean="0">
                <a:latin typeface="微软雅黑" panose="020B0503020204020204" pitchFamily="34" charset="-122"/>
                <a:ea typeface="微软雅黑" panose="020B0503020204020204" pitchFamily="34" charset="-122"/>
                <a:cs typeface="方正大黑简体"/>
              </a:rPr>
              <a:t>形势分析</a:t>
            </a:r>
            <a:r>
              <a:rPr lang="en-US" altLang="zh-CN" sz="2400" dirty="0" smtClean="0">
                <a:latin typeface="微软雅黑" panose="020B0503020204020204" pitchFamily="34" charset="-122"/>
                <a:ea typeface="微软雅黑" panose="020B0503020204020204" pitchFamily="34" charset="-122"/>
                <a:cs typeface="方正大黑简体"/>
              </a:rPr>
              <a:t>—</a:t>
            </a:r>
            <a:r>
              <a:rPr lang="zh-CN" altLang="en-US" sz="2400" dirty="0">
                <a:latin typeface="微软雅黑" panose="020B0503020204020204" pitchFamily="34" charset="-122"/>
                <a:ea typeface="微软雅黑" panose="020B0503020204020204" pitchFamily="34" charset="-122"/>
                <a:cs typeface="方正大黑简体"/>
              </a:rPr>
              <a:t>改革中蕴含</a:t>
            </a:r>
            <a:r>
              <a:rPr lang="zh-CN" altLang="en-US" sz="2400" dirty="0" smtClean="0">
                <a:latin typeface="微软雅黑" panose="020B0503020204020204" pitchFamily="34" charset="-122"/>
                <a:ea typeface="微软雅黑" panose="020B0503020204020204" pitchFamily="34" charset="-122"/>
                <a:cs typeface="方正大黑简体"/>
              </a:rPr>
              <a:t>机遇</a:t>
            </a:r>
            <a:r>
              <a:rPr lang="en-US" altLang="zh-CN" sz="2400" dirty="0" smtClean="0">
                <a:latin typeface="微软雅黑" panose="020B0503020204020204" pitchFamily="34" charset="-122"/>
                <a:ea typeface="微软雅黑" panose="020B0503020204020204" pitchFamily="34" charset="-122"/>
                <a:cs typeface="方正大黑简体"/>
              </a:rPr>
              <a:t>1/3</a:t>
            </a:r>
            <a:r>
              <a:rPr lang="zh-CN" altLang="en-US" sz="2400" dirty="0" smtClean="0">
                <a:latin typeface="微软雅黑" panose="020B0503020204020204" pitchFamily="34" charset="-122"/>
                <a:ea typeface="微软雅黑" panose="020B0503020204020204" pitchFamily="34" charset="-122"/>
                <a:cs typeface="方正大黑简体"/>
              </a:rPr>
              <a:t>  </a:t>
            </a:r>
            <a:endParaRPr lang="zh-CN" altLang="en-US" sz="2400" dirty="0">
              <a:latin typeface="微软雅黑" panose="020B0503020204020204" pitchFamily="34" charset="-122"/>
              <a:ea typeface="微软雅黑" panose="020B0503020204020204" pitchFamily="34" charset="-122"/>
              <a:cs typeface="方正大黑简体"/>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910012" y="932453"/>
            <a:ext cx="2057400" cy="20859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505200" y="3204166"/>
            <a:ext cx="2867025" cy="16859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391718" y="3018428"/>
            <a:ext cx="2581275" cy="2057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矩形 2"/>
          <p:cNvSpPr/>
          <p:nvPr/>
        </p:nvSpPr>
        <p:spPr>
          <a:xfrm>
            <a:off x="594587" y="1327279"/>
            <a:ext cx="2682013" cy="3139321"/>
          </a:xfrm>
          <a:prstGeom prst="rect">
            <a:avLst/>
          </a:prstGeom>
        </p:spPr>
        <p:txBody>
          <a:bodyPr wrap="square">
            <a:spAutoFit/>
          </a:bodyPr>
          <a:lstStyle/>
          <a:p>
            <a:r>
              <a:rPr lang="en-US" altLang="zh-CN" b="0" dirty="0" smtClean="0">
                <a:latin typeface="楷体" panose="02010609060101010101" pitchFamily="49" charset="-122"/>
                <a:ea typeface="楷体" panose="02010609060101010101" pitchFamily="49" charset="-122"/>
              </a:rPr>
              <a:t>    2014</a:t>
            </a:r>
            <a:r>
              <a:rPr lang="zh-CN" altLang="en-US" b="0" dirty="0" smtClean="0">
                <a:latin typeface="楷体" panose="02010609060101010101" pitchFamily="49" charset="-122"/>
                <a:ea typeface="楷体" panose="02010609060101010101" pitchFamily="49" charset="-122"/>
              </a:rPr>
              <a:t>年两会不仅对经济形势作出了判断，更对民众所关心的养老、医疗、计生、房价等民生问题展开了激烈的讨论。</a:t>
            </a:r>
            <a:endParaRPr lang="en-US" altLang="zh-CN" b="0" dirty="0" smtClean="0">
              <a:latin typeface="楷体" panose="02010609060101010101" pitchFamily="49" charset="-122"/>
              <a:ea typeface="楷体" panose="02010609060101010101" pitchFamily="49" charset="-122"/>
            </a:endParaRPr>
          </a:p>
          <a:p>
            <a:r>
              <a:rPr lang="zh-CN" altLang="en-US" b="0" dirty="0" smtClean="0">
                <a:latin typeface="楷体" panose="02010609060101010101" pitchFamily="49" charset="-122"/>
                <a:ea typeface="楷体" panose="02010609060101010101" pitchFamily="49" charset="-122"/>
              </a:rPr>
              <a:t>    全面深化改革将以经济改革为突破口，为民众创造更多的福祉，势必将创造更多的消费需求。</a:t>
            </a:r>
            <a:endParaRPr lang="zh-CN" altLang="en-US" dirty="0"/>
          </a:p>
        </p:txBody>
      </p:sp>
      <p:pic>
        <p:nvPicPr>
          <p:cNvPr id="7" name="Picture 6" descr="C:\Users\bgadmin\Desktop\u=3614119911,4227747971&amp;fm=21&amp;gp=0.jp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303445" y="1053526"/>
            <a:ext cx="2462213" cy="174783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
        <p:nvSpPr>
          <p:cNvPr id="4" name="TextBox 3"/>
          <p:cNvSpPr txBox="1"/>
          <p:nvPr/>
        </p:nvSpPr>
        <p:spPr>
          <a:xfrm>
            <a:off x="6320135" y="1044674"/>
            <a:ext cx="461665" cy="646331"/>
          </a:xfrm>
          <a:prstGeom prst="rect">
            <a:avLst/>
          </a:prstGeom>
          <a:solidFill>
            <a:srgbClr val="CC0000">
              <a:alpha val="61176"/>
            </a:srgbClr>
          </a:solidFill>
        </p:spPr>
        <p:txBody>
          <a:bodyPr vert="horz" wrap="square" rtlCol="0">
            <a:spAutoFit/>
          </a:bodyPr>
          <a:lstStyle/>
          <a:p>
            <a:r>
              <a:rPr lang="zh-CN" altLang="en-US" dirty="0">
                <a:solidFill>
                  <a:schemeClr val="bg1"/>
                </a:solidFill>
                <a:latin typeface="华文楷体" panose="02010600040101010101" pitchFamily="2" charset="-122"/>
                <a:ea typeface="华文楷体" panose="02010600040101010101" pitchFamily="2" charset="-122"/>
              </a:rPr>
              <a:t>房价</a:t>
            </a:r>
            <a:endParaRPr lang="en-US" altLang="zh-CN" dirty="0" smtClean="0">
              <a:solidFill>
                <a:schemeClr val="bg1"/>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xmlns="" val="1836883175"/>
      </p:ext>
    </p:extLst>
  </p:cSld>
  <p:clrMapOvr>
    <a:masterClrMapping/>
  </p:clrMapOvr>
  <p:transition spd="med" advClick="0" advTm="5000">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000" dirty="0">
                <a:latin typeface="微软雅黑" panose="020B0503020204020204" pitchFamily="34" charset="-122"/>
                <a:ea typeface="微软雅黑" panose="020B0503020204020204" pitchFamily="34" charset="-122"/>
                <a:cs typeface="方正大黑简体"/>
              </a:rPr>
              <a:t>形势分析</a:t>
            </a:r>
            <a:r>
              <a:rPr lang="en-US" altLang="zh-CN" sz="2000" dirty="0">
                <a:latin typeface="微软雅黑" panose="020B0503020204020204" pitchFamily="34" charset="-122"/>
                <a:ea typeface="微软雅黑" panose="020B0503020204020204" pitchFamily="34" charset="-122"/>
                <a:cs typeface="方正大黑简体"/>
              </a:rPr>
              <a:t>—</a:t>
            </a:r>
            <a:r>
              <a:rPr lang="zh-CN" altLang="en-US" sz="2000" dirty="0">
                <a:latin typeface="微软雅黑" panose="020B0503020204020204" pitchFamily="34" charset="-122"/>
                <a:ea typeface="微软雅黑" panose="020B0503020204020204" pitchFamily="34" charset="-122"/>
                <a:cs typeface="方正大黑简体"/>
              </a:rPr>
              <a:t>改革中蕴含机遇</a:t>
            </a:r>
            <a:r>
              <a:rPr lang="en-US" altLang="zh-CN" sz="2000" dirty="0">
                <a:latin typeface="微软雅黑" panose="020B0503020204020204" pitchFamily="34" charset="-122"/>
                <a:ea typeface="微软雅黑" panose="020B0503020204020204" pitchFamily="34" charset="-122"/>
                <a:cs typeface="方正大黑简体"/>
              </a:rPr>
              <a:t>2/3</a:t>
            </a:r>
            <a:r>
              <a:rPr lang="zh-CN" altLang="en-US" sz="2000" dirty="0">
                <a:latin typeface="微软雅黑" panose="020B0503020204020204" pitchFamily="34" charset="-122"/>
                <a:ea typeface="微软雅黑" panose="020B0503020204020204" pitchFamily="34" charset="-122"/>
                <a:cs typeface="方正大黑简体"/>
              </a:rPr>
              <a:t>  </a:t>
            </a:r>
          </a:p>
        </p:txBody>
      </p:sp>
      <p:grpSp>
        <p:nvGrpSpPr>
          <p:cNvPr id="35" name="组合 136"/>
          <p:cNvGrpSpPr/>
          <p:nvPr/>
        </p:nvGrpSpPr>
        <p:grpSpPr>
          <a:xfrm>
            <a:off x="1171575" y="1028702"/>
            <a:ext cx="6686573" cy="998934"/>
            <a:chOff x="1643042" y="1464103"/>
            <a:chExt cx="6215106" cy="700033"/>
          </a:xfrm>
        </p:grpSpPr>
        <p:sp>
          <p:nvSpPr>
            <p:cNvPr id="36" name="Rectangle 5"/>
            <p:cNvSpPr>
              <a:spLocks noChangeArrowheads="1"/>
            </p:cNvSpPr>
            <p:nvPr/>
          </p:nvSpPr>
          <p:spPr bwMode="auto">
            <a:xfrm>
              <a:off x="1643042" y="1517502"/>
              <a:ext cx="6215106" cy="646634"/>
            </a:xfrm>
            <a:prstGeom prst="rect">
              <a:avLst/>
            </a:prstGeom>
            <a:gradFill rotWithShape="1">
              <a:gsLst>
                <a:gs pos="0">
                  <a:srgbClr val="DDDDDD"/>
                </a:gs>
                <a:gs pos="100000">
                  <a:schemeClr val="bg1"/>
                </a:gs>
              </a:gsLst>
              <a:lin ang="5400000" scaled="1"/>
            </a:gradFill>
            <a:ln w="9525">
              <a:noFill/>
              <a:miter lim="800000"/>
              <a:headEnd/>
              <a:tailEnd/>
            </a:ln>
          </p:spPr>
          <p:txBody>
            <a:bodyPr wrap="none" anchor="ctr"/>
            <a:lstStyle/>
            <a:p>
              <a:endParaRPr lang="zh-CN" altLang="en-US"/>
            </a:p>
          </p:txBody>
        </p:sp>
        <p:sp>
          <p:nvSpPr>
            <p:cNvPr id="37" name="Rectangle 6"/>
            <p:cNvSpPr>
              <a:spLocks noChangeArrowheads="1"/>
            </p:cNvSpPr>
            <p:nvPr/>
          </p:nvSpPr>
          <p:spPr bwMode="auto">
            <a:xfrm>
              <a:off x="1901410" y="1464103"/>
              <a:ext cx="1082719" cy="400399"/>
            </a:xfrm>
            <a:prstGeom prst="rect">
              <a:avLst/>
            </a:prstGeom>
            <a:solidFill>
              <a:schemeClr val="bg2"/>
            </a:solidFill>
            <a:ln w="9525">
              <a:noFill/>
              <a:miter lim="800000"/>
              <a:headEnd/>
              <a:tailEnd/>
            </a:ln>
          </p:spPr>
          <p:txBody>
            <a:bodyPr wrap="none" anchor="ctr"/>
            <a:lstStyle/>
            <a:p>
              <a:endParaRPr lang="zh-CN" altLang="en-US"/>
            </a:p>
          </p:txBody>
        </p:sp>
        <p:sp>
          <p:nvSpPr>
            <p:cNvPr id="38" name="WordArt 7"/>
            <p:cNvSpPr>
              <a:spLocks noChangeArrowheads="1" noChangeShapeType="1"/>
            </p:cNvSpPr>
            <p:nvPr/>
          </p:nvSpPr>
          <p:spPr bwMode="auto">
            <a:xfrm>
              <a:off x="1970618" y="1517500"/>
              <a:ext cx="957104" cy="279779"/>
            </a:xfrm>
            <a:prstGeom prst="rect">
              <a:avLst/>
            </a:prstGeom>
          </p:spPr>
          <p:txBody>
            <a:bodyPr wrap="none" fromWordArt="1">
              <a:prstTxWarp prst="textPlain">
                <a:avLst>
                  <a:gd name="adj" fmla="val 50000"/>
                </a:avLst>
              </a:prstTxWarp>
            </a:bodyPr>
            <a:lstStyle/>
            <a:p>
              <a:pPr algn="ctr"/>
              <a:r>
                <a:rPr lang="zh-CN" altLang="en-US" sz="2400" b="0" kern="10" dirty="0" smtClean="0">
                  <a:ln w="9525">
                    <a:solidFill>
                      <a:schemeClr val="bg1"/>
                    </a:solidFill>
                    <a:round/>
                    <a:headEnd/>
                    <a:tailEnd/>
                  </a:ln>
                  <a:solidFill>
                    <a:schemeClr val="bg1"/>
                  </a:solidFill>
                  <a:latin typeface="微软雅黑" panose="020B0503020204020204" pitchFamily="34" charset="-122"/>
                  <a:ea typeface="微软雅黑" panose="020B0503020204020204" pitchFamily="34" charset="-122"/>
                </a:rPr>
                <a:t>行业环境</a:t>
              </a:r>
              <a:endParaRPr lang="zh-CN" altLang="en-US" sz="2400" b="0" kern="10" dirty="0">
                <a:ln w="9525">
                  <a:solidFill>
                    <a:schemeClr val="bg1"/>
                  </a:solidFill>
                  <a:round/>
                  <a:headEnd/>
                  <a:tailEnd/>
                </a:ln>
                <a:solidFill>
                  <a:schemeClr val="bg1"/>
                </a:solidFill>
                <a:latin typeface="微软雅黑" panose="020B0503020204020204" pitchFamily="34" charset="-122"/>
                <a:ea typeface="微软雅黑" panose="020B0503020204020204" pitchFamily="34" charset="-122"/>
              </a:endParaRPr>
            </a:p>
          </p:txBody>
        </p:sp>
        <p:sp>
          <p:nvSpPr>
            <p:cNvPr id="39" name="Rectangle 8"/>
            <p:cNvSpPr>
              <a:spLocks noChangeArrowheads="1"/>
            </p:cNvSpPr>
            <p:nvPr/>
          </p:nvSpPr>
          <p:spPr bwMode="auto">
            <a:xfrm>
              <a:off x="3103852" y="1541183"/>
              <a:ext cx="4754296" cy="582399"/>
            </a:xfrm>
            <a:prstGeom prst="rect">
              <a:avLst/>
            </a:prstGeom>
            <a:noFill/>
            <a:ln w="9525">
              <a:noFill/>
              <a:miter lim="800000"/>
              <a:headEnd/>
              <a:tailEnd/>
            </a:ln>
          </p:spPr>
          <p:txBody>
            <a:bodyPr anchor="ctr"/>
            <a:lstStyle/>
            <a:p>
              <a:pPr eaLnBrk="0" hangingPunct="0">
                <a:lnSpc>
                  <a:spcPct val="120000"/>
                </a:lnSpc>
                <a:buClr>
                  <a:schemeClr val="accent1"/>
                </a:buClr>
                <a:buFont typeface="Wingdings" pitchFamily="2" charset="2"/>
                <a:buNone/>
                <a:defRPr/>
              </a:pPr>
              <a:r>
                <a:rPr lang="zh-CN" altLang="en-US" sz="1600" dirty="0"/>
                <a:t>行业发展形势依然错综复杂。余额宝等互联网金融产品及银行短期理财等金融产品的热销，对理财型寿险产品形成的挤压效应将继续</a:t>
              </a:r>
              <a:r>
                <a:rPr lang="zh-CN" altLang="en-US" sz="1600" dirty="0" smtClean="0"/>
                <a:t>存在。</a:t>
              </a:r>
              <a:endParaRPr lang="zh-CN" altLang="en-US" sz="1600" dirty="0"/>
            </a:p>
          </p:txBody>
        </p:sp>
        <p:sp>
          <p:nvSpPr>
            <p:cNvPr id="40" name="AutoShape 10"/>
            <p:cNvSpPr>
              <a:spLocks noChangeArrowheads="1"/>
            </p:cNvSpPr>
            <p:nvPr/>
          </p:nvSpPr>
          <p:spPr bwMode="auto">
            <a:xfrm>
              <a:off x="1901410" y="1677701"/>
              <a:ext cx="1068445" cy="25836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337 w 21600"/>
                <a:gd name="T13" fmla="*/ 2387 h 21600"/>
                <a:gd name="T14" fmla="*/ 19263 w 21600"/>
                <a:gd name="T15" fmla="*/ 19213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lnTo>
                    <a:pt x="0" y="0"/>
                  </a:lnTo>
                  <a:close/>
                </a:path>
              </a:pathLst>
            </a:custGeom>
            <a:gradFill rotWithShape="1">
              <a:gsLst>
                <a:gs pos="0">
                  <a:schemeClr val="accent1">
                    <a:alpha val="50000"/>
                  </a:schemeClr>
                </a:gs>
                <a:gs pos="100000">
                  <a:schemeClr val="bg1">
                    <a:alpha val="0"/>
                  </a:schemeClr>
                </a:gs>
              </a:gsLst>
              <a:lin ang="5400000" scaled="1"/>
            </a:gradFill>
            <a:ln w="9525">
              <a:noFill/>
              <a:miter lim="800000"/>
              <a:headEnd/>
              <a:tailEnd/>
            </a:ln>
          </p:spPr>
          <p:txBody>
            <a:bodyPr wrap="none" anchor="ctr"/>
            <a:lstStyle/>
            <a:p>
              <a:endParaRPr lang="zh-CN" altLang="en-US"/>
            </a:p>
          </p:txBody>
        </p:sp>
      </p:grpSp>
      <p:grpSp>
        <p:nvGrpSpPr>
          <p:cNvPr id="42" name="组合 137"/>
          <p:cNvGrpSpPr/>
          <p:nvPr/>
        </p:nvGrpSpPr>
        <p:grpSpPr>
          <a:xfrm>
            <a:off x="1171575" y="2324099"/>
            <a:ext cx="6686573" cy="1159626"/>
            <a:chOff x="1643042" y="2450200"/>
            <a:chExt cx="6215106" cy="838909"/>
          </a:xfrm>
        </p:grpSpPr>
        <p:sp>
          <p:nvSpPr>
            <p:cNvPr id="43" name="Rectangle 12"/>
            <p:cNvSpPr>
              <a:spLocks noChangeArrowheads="1"/>
            </p:cNvSpPr>
            <p:nvPr/>
          </p:nvSpPr>
          <p:spPr bwMode="auto">
            <a:xfrm>
              <a:off x="1643042" y="2565393"/>
              <a:ext cx="6215106" cy="723716"/>
            </a:xfrm>
            <a:prstGeom prst="rect">
              <a:avLst/>
            </a:prstGeom>
            <a:gradFill rotWithShape="1">
              <a:gsLst>
                <a:gs pos="0">
                  <a:srgbClr val="DDDDDD"/>
                </a:gs>
                <a:gs pos="100000">
                  <a:schemeClr val="bg1"/>
                </a:gs>
              </a:gsLst>
              <a:lin ang="5400000" scaled="1"/>
            </a:gradFill>
            <a:ln w="9525">
              <a:noFill/>
              <a:miter lim="800000"/>
              <a:headEnd/>
              <a:tailEnd/>
            </a:ln>
          </p:spPr>
          <p:txBody>
            <a:bodyPr wrap="none" anchor="ctr"/>
            <a:lstStyle/>
            <a:p>
              <a:endParaRPr lang="zh-CN" altLang="en-US"/>
            </a:p>
          </p:txBody>
        </p:sp>
        <p:sp>
          <p:nvSpPr>
            <p:cNvPr id="44" name="Rectangle 13"/>
            <p:cNvSpPr>
              <a:spLocks noChangeArrowheads="1"/>
            </p:cNvSpPr>
            <p:nvPr/>
          </p:nvSpPr>
          <p:spPr bwMode="auto">
            <a:xfrm>
              <a:off x="1901410" y="2450200"/>
              <a:ext cx="1082719" cy="465348"/>
            </a:xfrm>
            <a:prstGeom prst="rect">
              <a:avLst/>
            </a:prstGeom>
            <a:solidFill>
              <a:schemeClr val="accent1"/>
            </a:solidFill>
            <a:ln w="9525">
              <a:noFill/>
              <a:miter lim="800000"/>
              <a:headEnd/>
              <a:tailEnd/>
            </a:ln>
          </p:spPr>
          <p:txBody>
            <a:bodyPr wrap="none" anchor="ctr"/>
            <a:lstStyle/>
            <a:p>
              <a:endParaRPr lang="zh-CN" altLang="en-US"/>
            </a:p>
          </p:txBody>
        </p:sp>
        <p:sp>
          <p:nvSpPr>
            <p:cNvPr id="45" name="WordArt 14"/>
            <p:cNvSpPr>
              <a:spLocks noChangeArrowheads="1" noChangeShapeType="1"/>
            </p:cNvSpPr>
            <p:nvPr/>
          </p:nvSpPr>
          <p:spPr bwMode="auto">
            <a:xfrm>
              <a:off x="1970618" y="2560452"/>
              <a:ext cx="971378" cy="238384"/>
            </a:xfrm>
            <a:prstGeom prst="rect">
              <a:avLst/>
            </a:prstGeom>
          </p:spPr>
          <p:txBody>
            <a:bodyPr wrap="none" fromWordArt="1">
              <a:prstTxWarp prst="textPlain">
                <a:avLst>
                  <a:gd name="adj" fmla="val 50000"/>
                </a:avLst>
              </a:prstTxWarp>
            </a:bodyPr>
            <a:lstStyle/>
            <a:p>
              <a:pPr algn="ctr"/>
              <a:r>
                <a:rPr lang="zh-CN" altLang="en-US" sz="2400" b="0" kern="10" dirty="0" smtClean="0">
                  <a:ln w="9525">
                    <a:solidFill>
                      <a:schemeClr val="bg1"/>
                    </a:solidFill>
                    <a:round/>
                    <a:headEnd/>
                    <a:tailEnd/>
                  </a:ln>
                  <a:solidFill>
                    <a:schemeClr val="bg1"/>
                  </a:solidFill>
                  <a:latin typeface="微软雅黑" panose="020B0503020204020204" pitchFamily="34" charset="-122"/>
                  <a:ea typeface="微软雅黑" panose="020B0503020204020204" pitchFamily="34" charset="-122"/>
                </a:rPr>
                <a:t>监管环境</a:t>
              </a:r>
              <a:endParaRPr lang="zh-CN" altLang="en-US" sz="2400" b="0" kern="10" dirty="0">
                <a:ln w="9525">
                  <a:solidFill>
                    <a:schemeClr val="bg1"/>
                  </a:solidFill>
                  <a:round/>
                  <a:headEnd/>
                  <a:tailEnd/>
                </a:ln>
                <a:solidFill>
                  <a:schemeClr val="bg1"/>
                </a:solidFill>
                <a:latin typeface="微软雅黑" panose="020B0503020204020204" pitchFamily="34" charset="-122"/>
                <a:ea typeface="微软雅黑" panose="020B0503020204020204" pitchFamily="34" charset="-122"/>
              </a:endParaRPr>
            </a:p>
          </p:txBody>
        </p:sp>
        <p:sp>
          <p:nvSpPr>
            <p:cNvPr id="46" name="Rectangle 15"/>
            <p:cNvSpPr>
              <a:spLocks noChangeArrowheads="1"/>
            </p:cNvSpPr>
            <p:nvPr/>
          </p:nvSpPr>
          <p:spPr bwMode="auto">
            <a:xfrm>
              <a:off x="3103851" y="2631242"/>
              <a:ext cx="4754296" cy="645840"/>
            </a:xfrm>
            <a:prstGeom prst="rect">
              <a:avLst/>
            </a:prstGeom>
            <a:noFill/>
            <a:ln w="9525">
              <a:noFill/>
              <a:miter lim="800000"/>
              <a:headEnd/>
              <a:tailEnd/>
            </a:ln>
          </p:spPr>
          <p:txBody>
            <a:bodyPr anchor="ctr"/>
            <a:lstStyle/>
            <a:p>
              <a:r>
                <a:rPr lang="zh-CN" altLang="en-US" sz="1600" dirty="0"/>
                <a:t>将重点治理重点销售误导、账外支付手续费问题，防范风险、抓好费率形成机制改革，推进产品监管方式改革，对产品实行分类监管。对业务发展和依法合规统筹协调的要求日益提高。</a:t>
              </a:r>
              <a:endParaRPr lang="zh-CN" sz="1600" dirty="0"/>
            </a:p>
          </p:txBody>
        </p:sp>
        <p:sp>
          <p:nvSpPr>
            <p:cNvPr id="47" name="AutoShape 17"/>
            <p:cNvSpPr>
              <a:spLocks noChangeArrowheads="1"/>
            </p:cNvSpPr>
            <p:nvPr/>
          </p:nvSpPr>
          <p:spPr bwMode="auto">
            <a:xfrm>
              <a:off x="1901410" y="2877632"/>
              <a:ext cx="1082719" cy="25836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337 w 21600"/>
                <a:gd name="T13" fmla="*/ 2387 h 21600"/>
                <a:gd name="T14" fmla="*/ 19263 w 21600"/>
                <a:gd name="T15" fmla="*/ 19213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lnTo>
                    <a:pt x="0" y="0"/>
                  </a:lnTo>
                  <a:close/>
                </a:path>
              </a:pathLst>
            </a:custGeom>
            <a:gradFill rotWithShape="1">
              <a:gsLst>
                <a:gs pos="0">
                  <a:schemeClr val="accent1">
                    <a:alpha val="50000"/>
                  </a:schemeClr>
                </a:gs>
                <a:gs pos="100000">
                  <a:schemeClr val="bg1">
                    <a:alpha val="0"/>
                  </a:schemeClr>
                </a:gs>
              </a:gsLst>
              <a:lin ang="5400000" scaled="1"/>
            </a:gradFill>
            <a:ln w="9525">
              <a:noFill/>
              <a:miter lim="800000"/>
              <a:headEnd/>
              <a:tailEnd/>
            </a:ln>
          </p:spPr>
          <p:txBody>
            <a:bodyPr wrap="none" anchor="ctr"/>
            <a:lstStyle/>
            <a:p>
              <a:endParaRPr lang="zh-CN" altLang="en-US"/>
            </a:p>
          </p:txBody>
        </p:sp>
      </p:grpSp>
      <p:grpSp>
        <p:nvGrpSpPr>
          <p:cNvPr id="49" name="组合 138"/>
          <p:cNvGrpSpPr/>
          <p:nvPr/>
        </p:nvGrpSpPr>
        <p:grpSpPr>
          <a:xfrm>
            <a:off x="1171575" y="3655130"/>
            <a:ext cx="6686573" cy="1259770"/>
            <a:chOff x="1643042" y="3585570"/>
            <a:chExt cx="6215106" cy="806845"/>
          </a:xfrm>
        </p:grpSpPr>
        <p:sp>
          <p:nvSpPr>
            <p:cNvPr id="50" name="Line 3"/>
            <p:cNvSpPr>
              <a:spLocks noChangeShapeType="1"/>
            </p:cNvSpPr>
            <p:nvPr/>
          </p:nvSpPr>
          <p:spPr bwMode="auto">
            <a:xfrm>
              <a:off x="1643042" y="3585570"/>
              <a:ext cx="6215106" cy="0"/>
            </a:xfrm>
            <a:prstGeom prst="line">
              <a:avLst/>
            </a:prstGeom>
            <a:noFill/>
            <a:ln w="19050">
              <a:solidFill>
                <a:schemeClr val="bg1"/>
              </a:solidFill>
              <a:round/>
              <a:headEnd/>
              <a:tailEnd/>
            </a:ln>
          </p:spPr>
          <p:txBody>
            <a:bodyPr/>
            <a:lstStyle/>
            <a:p>
              <a:endParaRPr lang="zh-CN" altLang="en-US"/>
            </a:p>
          </p:txBody>
        </p:sp>
        <p:sp>
          <p:nvSpPr>
            <p:cNvPr id="51" name="Rectangle 19"/>
            <p:cNvSpPr>
              <a:spLocks noChangeArrowheads="1"/>
            </p:cNvSpPr>
            <p:nvPr/>
          </p:nvSpPr>
          <p:spPr bwMode="auto">
            <a:xfrm>
              <a:off x="1643042" y="3745781"/>
              <a:ext cx="6215106" cy="646634"/>
            </a:xfrm>
            <a:prstGeom prst="rect">
              <a:avLst/>
            </a:prstGeom>
            <a:gradFill rotWithShape="1">
              <a:gsLst>
                <a:gs pos="0">
                  <a:srgbClr val="DDDDDD"/>
                </a:gs>
                <a:gs pos="100000">
                  <a:schemeClr val="bg1"/>
                </a:gs>
              </a:gsLst>
              <a:lin ang="5400000" scaled="1"/>
            </a:gradFill>
            <a:ln w="9525">
              <a:noFill/>
              <a:miter lim="800000"/>
              <a:headEnd/>
              <a:tailEnd/>
            </a:ln>
          </p:spPr>
          <p:txBody>
            <a:bodyPr wrap="none" anchor="ctr"/>
            <a:lstStyle/>
            <a:p>
              <a:endParaRPr lang="zh-CN" altLang="en-US"/>
            </a:p>
          </p:txBody>
        </p:sp>
        <p:sp>
          <p:nvSpPr>
            <p:cNvPr id="52" name="Rectangle 20"/>
            <p:cNvSpPr>
              <a:spLocks noChangeArrowheads="1"/>
            </p:cNvSpPr>
            <p:nvPr/>
          </p:nvSpPr>
          <p:spPr bwMode="auto">
            <a:xfrm>
              <a:off x="1901410" y="3668699"/>
              <a:ext cx="1068445" cy="465348"/>
            </a:xfrm>
            <a:prstGeom prst="rect">
              <a:avLst/>
            </a:prstGeom>
            <a:solidFill>
              <a:schemeClr val="accent2"/>
            </a:solidFill>
            <a:ln w="9525">
              <a:noFill/>
              <a:miter lim="800000"/>
              <a:headEnd/>
              <a:tailEnd/>
            </a:ln>
          </p:spPr>
          <p:txBody>
            <a:bodyPr wrap="none" anchor="ctr"/>
            <a:lstStyle/>
            <a:p>
              <a:endParaRPr lang="zh-CN" altLang="en-US"/>
            </a:p>
          </p:txBody>
        </p:sp>
        <p:sp>
          <p:nvSpPr>
            <p:cNvPr id="53" name="WordArt 21"/>
            <p:cNvSpPr>
              <a:spLocks noChangeArrowheads="1" noChangeShapeType="1"/>
            </p:cNvSpPr>
            <p:nvPr/>
          </p:nvSpPr>
          <p:spPr bwMode="auto">
            <a:xfrm>
              <a:off x="1949942" y="3782181"/>
              <a:ext cx="971378" cy="238384"/>
            </a:xfrm>
            <a:prstGeom prst="rect">
              <a:avLst/>
            </a:prstGeom>
          </p:spPr>
          <p:txBody>
            <a:bodyPr wrap="none" fromWordArt="1">
              <a:prstTxWarp prst="textPlain">
                <a:avLst>
                  <a:gd name="adj" fmla="val 50000"/>
                </a:avLst>
              </a:prstTxWarp>
            </a:bodyPr>
            <a:lstStyle/>
            <a:p>
              <a:pPr algn="ctr"/>
              <a:r>
                <a:rPr lang="zh-CN" altLang="en-US" sz="2400" b="0" kern="10" dirty="0" smtClean="0">
                  <a:ln w="9525">
                    <a:solidFill>
                      <a:schemeClr val="bg1"/>
                    </a:solidFill>
                    <a:round/>
                    <a:headEnd/>
                    <a:tailEnd/>
                  </a:ln>
                  <a:solidFill>
                    <a:schemeClr val="bg1"/>
                  </a:solidFill>
                  <a:latin typeface="微软雅黑" panose="020B0503020204020204" pitchFamily="34" charset="-122"/>
                  <a:ea typeface="微软雅黑" panose="020B0503020204020204" pitchFamily="34" charset="-122"/>
                </a:rPr>
                <a:t>竞争环境</a:t>
              </a:r>
              <a:endParaRPr lang="zh-CN" altLang="en-US" sz="2400" b="0" kern="10" dirty="0">
                <a:ln w="9525">
                  <a:solidFill>
                    <a:schemeClr val="bg1"/>
                  </a:solidFill>
                  <a:round/>
                  <a:headEnd/>
                  <a:tailEnd/>
                </a:ln>
                <a:solidFill>
                  <a:schemeClr val="bg1"/>
                </a:solidFill>
                <a:latin typeface="微软雅黑" panose="020B0503020204020204" pitchFamily="34" charset="-122"/>
                <a:ea typeface="微软雅黑" panose="020B0503020204020204" pitchFamily="34" charset="-122"/>
              </a:endParaRPr>
            </a:p>
          </p:txBody>
        </p:sp>
        <p:sp>
          <p:nvSpPr>
            <p:cNvPr id="55" name="AutoShape 24"/>
            <p:cNvSpPr>
              <a:spLocks noChangeArrowheads="1"/>
            </p:cNvSpPr>
            <p:nvPr/>
          </p:nvSpPr>
          <p:spPr bwMode="auto">
            <a:xfrm>
              <a:off x="1901410" y="4085243"/>
              <a:ext cx="1068445" cy="25836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337 w 21600"/>
                <a:gd name="T13" fmla="*/ 2387 h 21600"/>
                <a:gd name="T14" fmla="*/ 19263 w 21600"/>
                <a:gd name="T15" fmla="*/ 19213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lnTo>
                    <a:pt x="0" y="0"/>
                  </a:lnTo>
                  <a:close/>
                </a:path>
              </a:pathLst>
            </a:custGeom>
            <a:solidFill>
              <a:schemeClr val="bg1">
                <a:lumMod val="95000"/>
              </a:schemeClr>
            </a:solidFill>
            <a:ln w="9525">
              <a:noFill/>
              <a:miter lim="800000"/>
              <a:headEnd/>
              <a:tailEnd/>
            </a:ln>
          </p:spPr>
          <p:txBody>
            <a:bodyPr wrap="none" anchor="ctr"/>
            <a:lstStyle/>
            <a:p>
              <a:endParaRPr lang="zh-CN" altLang="en-US"/>
            </a:p>
          </p:txBody>
        </p:sp>
      </p:grpSp>
      <p:sp>
        <p:nvSpPr>
          <p:cNvPr id="3" name="矩形 2"/>
          <p:cNvSpPr/>
          <p:nvPr/>
        </p:nvSpPr>
        <p:spPr>
          <a:xfrm>
            <a:off x="2806992" y="3924300"/>
            <a:ext cx="4572000" cy="584775"/>
          </a:xfrm>
          <a:prstGeom prst="rect">
            <a:avLst/>
          </a:prstGeom>
        </p:spPr>
        <p:txBody>
          <a:bodyPr>
            <a:spAutoFit/>
          </a:bodyPr>
          <a:lstStyle/>
          <a:p>
            <a:r>
              <a:rPr lang="zh-CN" altLang="en-US" sz="1600" dirty="0" smtClean="0"/>
              <a:t>主要竞争对手发展迅速，市场竞争形势严峻。（主要竞争对手数据）</a:t>
            </a:r>
            <a:endParaRPr lang="zh-CN" altLang="en-US" sz="1600" dirty="0"/>
          </a:p>
        </p:txBody>
      </p:sp>
    </p:spTree>
    <p:extLst>
      <p:ext uri="{BB962C8B-B14F-4D97-AF65-F5344CB8AC3E}">
        <p14:creationId xmlns:p14="http://schemas.microsoft.com/office/powerpoint/2010/main" xmlns="" val="104954978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par>
                                <p:cTn id="8" presetID="47" presetClass="entr" presetSubtype="0"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anim calcmode="lin" valueType="num">
                                      <p:cBhvr>
                                        <p:cTn id="11" dur="500" fill="hold"/>
                                        <p:tgtEl>
                                          <p:spTgt spid="35"/>
                                        </p:tgtEl>
                                        <p:attrNameLst>
                                          <p:attrName>ppt_x</p:attrName>
                                        </p:attrNameLst>
                                      </p:cBhvr>
                                      <p:tavLst>
                                        <p:tav tm="0">
                                          <p:val>
                                            <p:strVal val="#ppt_x"/>
                                          </p:val>
                                        </p:tav>
                                        <p:tav tm="100000">
                                          <p:val>
                                            <p:strVal val="#ppt_x"/>
                                          </p:val>
                                        </p:tav>
                                      </p:tavLst>
                                    </p:anim>
                                    <p:anim calcmode="lin" valueType="num">
                                      <p:cBhvr>
                                        <p:cTn id="12" dur="500" fill="hold"/>
                                        <p:tgtEl>
                                          <p:spTgt spid="3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anim calcmode="lin" valueType="num">
                                      <p:cBhvr>
                                        <p:cTn id="16" dur="500" fill="hold"/>
                                        <p:tgtEl>
                                          <p:spTgt spid="42"/>
                                        </p:tgtEl>
                                        <p:attrNameLst>
                                          <p:attrName>ppt_x</p:attrName>
                                        </p:attrNameLst>
                                      </p:cBhvr>
                                      <p:tavLst>
                                        <p:tav tm="0">
                                          <p:val>
                                            <p:strVal val="#ppt_x"/>
                                          </p:val>
                                        </p:tav>
                                        <p:tav tm="100000">
                                          <p:val>
                                            <p:strVal val="#ppt_x"/>
                                          </p:val>
                                        </p:tav>
                                      </p:tavLst>
                                    </p:anim>
                                    <p:anim calcmode="lin" valueType="num">
                                      <p:cBhvr>
                                        <p:cTn id="17" dur="500" fill="hold"/>
                                        <p:tgtEl>
                                          <p:spTgt spid="42"/>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50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anim calcmode="lin" valueType="num">
                                      <p:cBhvr>
                                        <p:cTn id="21" dur="500" fill="hold"/>
                                        <p:tgtEl>
                                          <p:spTgt spid="49"/>
                                        </p:tgtEl>
                                        <p:attrNameLst>
                                          <p:attrName>ppt_x</p:attrName>
                                        </p:attrNameLst>
                                      </p:cBhvr>
                                      <p:tavLst>
                                        <p:tav tm="0">
                                          <p:val>
                                            <p:strVal val="#ppt_x"/>
                                          </p:val>
                                        </p:tav>
                                        <p:tav tm="100000">
                                          <p:val>
                                            <p:strVal val="#ppt_x"/>
                                          </p:val>
                                        </p:tav>
                                      </p:tavLst>
                                    </p:anim>
                                    <p:anim calcmode="lin" valueType="num">
                                      <p:cBhvr>
                                        <p:cTn id="22" dur="5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p:nvPr/>
        </p:nvGrpSpPr>
        <p:grpSpPr>
          <a:xfrm>
            <a:off x="2457452" y="2302144"/>
            <a:ext cx="751025" cy="731416"/>
            <a:chOff x="1315666" y="2981331"/>
            <a:chExt cx="1290982" cy="1286567"/>
          </a:xfrm>
        </p:grpSpPr>
        <p:sp>
          <p:nvSpPr>
            <p:cNvPr id="23" name="Oval 21"/>
            <p:cNvSpPr>
              <a:spLocks noChangeArrowheads="1"/>
            </p:cNvSpPr>
            <p:nvPr/>
          </p:nvSpPr>
          <p:spPr bwMode="auto">
            <a:xfrm>
              <a:off x="1315666" y="2981331"/>
              <a:ext cx="1290982" cy="1286567"/>
            </a:xfrm>
            <a:prstGeom prst="ellipse">
              <a:avLst/>
            </a:prstGeom>
            <a:solidFill>
              <a:schemeClr val="bg2"/>
            </a:solidFill>
            <a:ln w="9525" algn="ctr">
              <a:noFill/>
              <a:round/>
              <a:headEnd/>
              <a:tailEnd/>
            </a:ln>
          </p:spPr>
          <p:txBody>
            <a:bodyPr wrap="none" anchor="ctr"/>
            <a:lstStyle/>
            <a:p>
              <a:endParaRPr lang="zh-CN" altLang="en-US" sz="1400" b="0">
                <a:latin typeface="微软雅黑" pitchFamily="34" charset="-122"/>
              </a:endParaRPr>
            </a:p>
          </p:txBody>
        </p:sp>
        <p:sp>
          <p:nvSpPr>
            <p:cNvPr id="24" name="Oval 22"/>
            <p:cNvSpPr>
              <a:spLocks noChangeArrowheads="1"/>
            </p:cNvSpPr>
            <p:nvPr/>
          </p:nvSpPr>
          <p:spPr bwMode="auto">
            <a:xfrm>
              <a:off x="1662316" y="3124818"/>
              <a:ext cx="216694" cy="215651"/>
            </a:xfrm>
            <a:prstGeom prst="ellipse">
              <a:avLst/>
            </a:prstGeom>
            <a:gradFill rotWithShape="1">
              <a:gsLst>
                <a:gs pos="0">
                  <a:schemeClr val="bg1"/>
                </a:gs>
                <a:gs pos="100000">
                  <a:srgbClr val="67ABF5">
                    <a:alpha val="0"/>
                  </a:srgbClr>
                </a:gs>
              </a:gsLst>
              <a:path path="shape">
                <a:fillToRect l="50000" t="50000" r="50000" b="50000"/>
              </a:path>
            </a:gradFill>
            <a:ln w="9525">
              <a:noFill/>
              <a:round/>
              <a:headEnd/>
              <a:tailEnd/>
            </a:ln>
          </p:spPr>
          <p:txBody>
            <a:bodyPr wrap="none" anchor="ctr"/>
            <a:lstStyle/>
            <a:p>
              <a:endParaRPr lang="zh-CN" altLang="en-US" sz="1400" b="0">
                <a:latin typeface="微软雅黑" pitchFamily="34" charset="-122"/>
              </a:endParaRPr>
            </a:p>
          </p:txBody>
        </p:sp>
        <p:sp>
          <p:nvSpPr>
            <p:cNvPr id="25" name="Text Box 23"/>
            <p:cNvSpPr txBox="1">
              <a:spLocks noChangeArrowheads="1"/>
            </p:cNvSpPr>
            <p:nvPr/>
          </p:nvSpPr>
          <p:spPr bwMode="auto">
            <a:xfrm>
              <a:off x="1437196" y="3360851"/>
              <a:ext cx="1126765" cy="541382"/>
            </a:xfrm>
            <a:prstGeom prst="rect">
              <a:avLst/>
            </a:prstGeom>
            <a:noFill/>
            <a:ln w="9525">
              <a:noFill/>
              <a:miter lim="800000"/>
              <a:headEnd/>
              <a:tailEnd/>
            </a:ln>
          </p:spPr>
          <p:txBody>
            <a:bodyPr wrap="square">
              <a:spAutoFit/>
            </a:bodyPr>
            <a:lstStyle/>
            <a:p>
              <a:pPr algn="ctr"/>
              <a:r>
                <a:rPr kumimoji="1" lang="en-US" altLang="zh-CN" sz="1400" b="1" dirty="0" smtClean="0">
                  <a:solidFill>
                    <a:schemeClr val="bg1"/>
                  </a:solidFill>
                  <a:latin typeface="微软雅黑" pitchFamily="34" charset="-122"/>
                  <a:ea typeface="微软雅黑" pitchFamily="34" charset="-122"/>
                </a:rPr>
                <a:t>2</a:t>
              </a:r>
              <a:endParaRPr kumimoji="1" lang="en-US" altLang="ko-KR" sz="1400" b="1" dirty="0">
                <a:solidFill>
                  <a:schemeClr val="bg1"/>
                </a:solidFill>
                <a:latin typeface="微软雅黑" pitchFamily="34" charset="-122"/>
                <a:ea typeface="微软雅黑" pitchFamily="34" charset="-122"/>
              </a:endParaRPr>
            </a:p>
          </p:txBody>
        </p:sp>
        <p:sp>
          <p:nvSpPr>
            <p:cNvPr id="26" name="Freeform 24"/>
            <p:cNvSpPr>
              <a:spLocks/>
            </p:cNvSpPr>
            <p:nvPr/>
          </p:nvSpPr>
          <p:spPr bwMode="auto">
            <a:xfrm>
              <a:off x="1416247" y="3000938"/>
              <a:ext cx="1101196" cy="365226"/>
            </a:xfrm>
            <a:custGeom>
              <a:avLst/>
              <a:gdLst>
                <a:gd name="T0" fmla="*/ 0 w 4756"/>
                <a:gd name="T1" fmla="*/ 70 h 1576"/>
                <a:gd name="T2" fmla="*/ 2 w 4756"/>
                <a:gd name="T3" fmla="*/ 64 h 1576"/>
                <a:gd name="T4" fmla="*/ 5 w 4756"/>
                <a:gd name="T5" fmla="*/ 60 h 1576"/>
                <a:gd name="T6" fmla="*/ 8 w 4756"/>
                <a:gd name="T7" fmla="*/ 55 h 1576"/>
                <a:gd name="T8" fmla="*/ 10 w 4756"/>
                <a:gd name="T9" fmla="*/ 50 h 1576"/>
                <a:gd name="T10" fmla="*/ 14 w 4756"/>
                <a:gd name="T11" fmla="*/ 46 h 1576"/>
                <a:gd name="T12" fmla="*/ 17 w 4756"/>
                <a:gd name="T13" fmla="*/ 41 h 1576"/>
                <a:gd name="T14" fmla="*/ 21 w 4756"/>
                <a:gd name="T15" fmla="*/ 37 h 1576"/>
                <a:gd name="T16" fmla="*/ 24 w 4756"/>
                <a:gd name="T17" fmla="*/ 33 h 1576"/>
                <a:gd name="T18" fmla="*/ 26 w 4756"/>
                <a:gd name="T19" fmla="*/ 32 h 1576"/>
                <a:gd name="T20" fmla="*/ 30 w 4756"/>
                <a:gd name="T21" fmla="*/ 28 h 1576"/>
                <a:gd name="T22" fmla="*/ 35 w 4756"/>
                <a:gd name="T23" fmla="*/ 24 h 1576"/>
                <a:gd name="T24" fmla="*/ 39 w 4756"/>
                <a:gd name="T25" fmla="*/ 21 h 1576"/>
                <a:gd name="T26" fmla="*/ 43 w 4756"/>
                <a:gd name="T27" fmla="*/ 18 h 1576"/>
                <a:gd name="T28" fmla="*/ 48 w 4756"/>
                <a:gd name="T29" fmla="*/ 15 h 1576"/>
                <a:gd name="T30" fmla="*/ 53 w 4756"/>
                <a:gd name="T31" fmla="*/ 12 h 1576"/>
                <a:gd name="T32" fmla="*/ 58 w 4756"/>
                <a:gd name="T33" fmla="*/ 10 h 1576"/>
                <a:gd name="T34" fmla="*/ 60 w 4756"/>
                <a:gd name="T35" fmla="*/ 9 h 1576"/>
                <a:gd name="T36" fmla="*/ 66 w 4756"/>
                <a:gd name="T37" fmla="*/ 7 h 1576"/>
                <a:gd name="T38" fmla="*/ 71 w 4756"/>
                <a:gd name="T39" fmla="*/ 5 h 1576"/>
                <a:gd name="T40" fmla="*/ 76 w 4756"/>
                <a:gd name="T41" fmla="*/ 4 h 1576"/>
                <a:gd name="T42" fmla="*/ 82 w 4756"/>
                <a:gd name="T43" fmla="*/ 2 h 1576"/>
                <a:gd name="T44" fmla="*/ 87 w 4756"/>
                <a:gd name="T45" fmla="*/ 1 h 1576"/>
                <a:gd name="T46" fmla="*/ 93 w 4756"/>
                <a:gd name="T47" fmla="*/ 1 h 1576"/>
                <a:gd name="T48" fmla="*/ 99 w 4756"/>
                <a:gd name="T49" fmla="*/ 0 h 1576"/>
                <a:gd name="T50" fmla="*/ 105 w 4756"/>
                <a:gd name="T51" fmla="*/ 0 h 1576"/>
                <a:gd name="T52" fmla="*/ 108 w 4756"/>
                <a:gd name="T53" fmla="*/ 0 h 1576"/>
                <a:gd name="T54" fmla="*/ 114 w 4756"/>
                <a:gd name="T55" fmla="*/ 0 h 1576"/>
                <a:gd name="T56" fmla="*/ 119 w 4756"/>
                <a:gd name="T57" fmla="*/ 1 h 1576"/>
                <a:gd name="T58" fmla="*/ 125 w 4756"/>
                <a:gd name="T59" fmla="*/ 2 h 1576"/>
                <a:gd name="T60" fmla="*/ 131 w 4756"/>
                <a:gd name="T61" fmla="*/ 3 h 1576"/>
                <a:gd name="T62" fmla="*/ 136 w 4756"/>
                <a:gd name="T63" fmla="*/ 4 h 1576"/>
                <a:gd name="T64" fmla="*/ 141 w 4756"/>
                <a:gd name="T65" fmla="*/ 6 h 1576"/>
                <a:gd name="T66" fmla="*/ 146 w 4756"/>
                <a:gd name="T67" fmla="*/ 8 h 1576"/>
                <a:gd name="T68" fmla="*/ 149 w 4756"/>
                <a:gd name="T69" fmla="*/ 9 h 1576"/>
                <a:gd name="T70" fmla="*/ 154 w 4756"/>
                <a:gd name="T71" fmla="*/ 11 h 1576"/>
                <a:gd name="T72" fmla="*/ 159 w 4756"/>
                <a:gd name="T73" fmla="*/ 14 h 1576"/>
                <a:gd name="T74" fmla="*/ 164 w 4756"/>
                <a:gd name="T75" fmla="*/ 17 h 1576"/>
                <a:gd name="T76" fmla="*/ 168 w 4756"/>
                <a:gd name="T77" fmla="*/ 19 h 1576"/>
                <a:gd name="T78" fmla="*/ 173 w 4756"/>
                <a:gd name="T79" fmla="*/ 23 h 1576"/>
                <a:gd name="T80" fmla="*/ 177 w 4756"/>
                <a:gd name="T81" fmla="*/ 26 h 1576"/>
                <a:gd name="T82" fmla="*/ 181 w 4756"/>
                <a:gd name="T83" fmla="*/ 30 h 1576"/>
                <a:gd name="T84" fmla="*/ 185 w 4756"/>
                <a:gd name="T85" fmla="*/ 33 h 1576"/>
                <a:gd name="T86" fmla="*/ 187 w 4756"/>
                <a:gd name="T87" fmla="*/ 35 h 1576"/>
                <a:gd name="T88" fmla="*/ 191 w 4756"/>
                <a:gd name="T89" fmla="*/ 39 h 1576"/>
                <a:gd name="T90" fmla="*/ 194 w 4756"/>
                <a:gd name="T91" fmla="*/ 44 h 1576"/>
                <a:gd name="T92" fmla="*/ 197 w 4756"/>
                <a:gd name="T93" fmla="*/ 48 h 1576"/>
                <a:gd name="T94" fmla="*/ 200 w 4756"/>
                <a:gd name="T95" fmla="*/ 53 h 1576"/>
                <a:gd name="T96" fmla="*/ 203 w 4756"/>
                <a:gd name="T97" fmla="*/ 57 h 1576"/>
                <a:gd name="T98" fmla="*/ 206 w 4756"/>
                <a:gd name="T99" fmla="*/ 62 h 1576"/>
                <a:gd name="T100" fmla="*/ 208 w 4756"/>
                <a:gd name="T101" fmla="*/ 67 h 1576"/>
                <a:gd name="T102" fmla="*/ 0 w 4756"/>
                <a:gd name="T103" fmla="*/ 70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w="12700">
              <a:noFill/>
              <a:round/>
              <a:headEnd/>
              <a:tailEnd/>
            </a:ln>
          </p:spPr>
          <p:txBody>
            <a:bodyPr/>
            <a:lstStyle/>
            <a:p>
              <a:endParaRPr lang="zh-CN" altLang="en-US" sz="1400"/>
            </a:p>
          </p:txBody>
        </p:sp>
      </p:grpSp>
      <p:grpSp>
        <p:nvGrpSpPr>
          <p:cNvPr id="3" name="组合 41"/>
          <p:cNvGrpSpPr/>
          <p:nvPr/>
        </p:nvGrpSpPr>
        <p:grpSpPr>
          <a:xfrm>
            <a:off x="2028824" y="3185315"/>
            <a:ext cx="751025" cy="731416"/>
            <a:chOff x="1315666" y="2981331"/>
            <a:chExt cx="1290982" cy="1286567"/>
          </a:xfrm>
        </p:grpSpPr>
        <p:sp>
          <p:nvSpPr>
            <p:cNvPr id="28" name="Oval 21"/>
            <p:cNvSpPr>
              <a:spLocks noChangeArrowheads="1"/>
            </p:cNvSpPr>
            <p:nvPr/>
          </p:nvSpPr>
          <p:spPr bwMode="auto">
            <a:xfrm>
              <a:off x="1315666" y="2981331"/>
              <a:ext cx="1290982" cy="1286567"/>
            </a:xfrm>
            <a:prstGeom prst="ellipse">
              <a:avLst/>
            </a:prstGeom>
            <a:solidFill>
              <a:schemeClr val="accent1"/>
            </a:solidFill>
            <a:ln w="9525" algn="ctr">
              <a:noFill/>
              <a:round/>
              <a:headEnd/>
              <a:tailEnd/>
            </a:ln>
          </p:spPr>
          <p:txBody>
            <a:bodyPr wrap="none" anchor="ctr"/>
            <a:lstStyle/>
            <a:p>
              <a:endParaRPr lang="zh-CN" altLang="en-US" sz="1400" b="0">
                <a:latin typeface="微软雅黑" pitchFamily="34" charset="-122"/>
              </a:endParaRPr>
            </a:p>
          </p:txBody>
        </p:sp>
        <p:sp>
          <p:nvSpPr>
            <p:cNvPr id="29" name="Oval 22"/>
            <p:cNvSpPr>
              <a:spLocks noChangeArrowheads="1"/>
            </p:cNvSpPr>
            <p:nvPr/>
          </p:nvSpPr>
          <p:spPr bwMode="auto">
            <a:xfrm>
              <a:off x="1662316" y="3124818"/>
              <a:ext cx="216694" cy="215651"/>
            </a:xfrm>
            <a:prstGeom prst="ellipse">
              <a:avLst/>
            </a:prstGeom>
            <a:gradFill rotWithShape="1">
              <a:gsLst>
                <a:gs pos="0">
                  <a:schemeClr val="bg1"/>
                </a:gs>
                <a:gs pos="100000">
                  <a:srgbClr val="67ABF5">
                    <a:alpha val="0"/>
                  </a:srgbClr>
                </a:gs>
              </a:gsLst>
              <a:path path="shape">
                <a:fillToRect l="50000" t="50000" r="50000" b="50000"/>
              </a:path>
            </a:gradFill>
            <a:ln w="9525">
              <a:noFill/>
              <a:round/>
              <a:headEnd/>
              <a:tailEnd/>
            </a:ln>
          </p:spPr>
          <p:txBody>
            <a:bodyPr wrap="none" anchor="ctr"/>
            <a:lstStyle/>
            <a:p>
              <a:endParaRPr lang="zh-CN" altLang="en-US" sz="1400" b="0">
                <a:latin typeface="微软雅黑" pitchFamily="34" charset="-122"/>
              </a:endParaRPr>
            </a:p>
          </p:txBody>
        </p:sp>
        <p:sp>
          <p:nvSpPr>
            <p:cNvPr id="30" name="Text Box 23"/>
            <p:cNvSpPr txBox="1">
              <a:spLocks noChangeArrowheads="1"/>
            </p:cNvSpPr>
            <p:nvPr/>
          </p:nvSpPr>
          <p:spPr bwMode="auto">
            <a:xfrm>
              <a:off x="1437196" y="3360851"/>
              <a:ext cx="1126765" cy="541382"/>
            </a:xfrm>
            <a:prstGeom prst="rect">
              <a:avLst/>
            </a:prstGeom>
            <a:noFill/>
            <a:ln w="9525">
              <a:noFill/>
              <a:miter lim="800000"/>
              <a:headEnd/>
              <a:tailEnd/>
            </a:ln>
          </p:spPr>
          <p:txBody>
            <a:bodyPr wrap="square">
              <a:spAutoFit/>
            </a:bodyPr>
            <a:lstStyle/>
            <a:p>
              <a:pPr algn="ctr"/>
              <a:r>
                <a:rPr kumimoji="1" lang="en-US" altLang="zh-CN" sz="1400" b="1" dirty="0" smtClean="0">
                  <a:solidFill>
                    <a:schemeClr val="bg1"/>
                  </a:solidFill>
                  <a:latin typeface="微软雅黑" pitchFamily="34" charset="-122"/>
                  <a:ea typeface="微软雅黑" pitchFamily="34" charset="-122"/>
                </a:rPr>
                <a:t>3</a:t>
              </a:r>
              <a:endParaRPr kumimoji="1" lang="en-US" altLang="ko-KR" sz="1400" b="1" dirty="0">
                <a:solidFill>
                  <a:schemeClr val="bg1"/>
                </a:solidFill>
                <a:latin typeface="微软雅黑" pitchFamily="34" charset="-122"/>
                <a:ea typeface="微软雅黑" pitchFamily="34" charset="-122"/>
              </a:endParaRPr>
            </a:p>
          </p:txBody>
        </p:sp>
        <p:sp>
          <p:nvSpPr>
            <p:cNvPr id="31" name="Freeform 24"/>
            <p:cNvSpPr>
              <a:spLocks/>
            </p:cNvSpPr>
            <p:nvPr/>
          </p:nvSpPr>
          <p:spPr bwMode="auto">
            <a:xfrm>
              <a:off x="1416247" y="3000938"/>
              <a:ext cx="1101196" cy="365226"/>
            </a:xfrm>
            <a:custGeom>
              <a:avLst/>
              <a:gdLst>
                <a:gd name="T0" fmla="*/ 0 w 4756"/>
                <a:gd name="T1" fmla="*/ 70 h 1576"/>
                <a:gd name="T2" fmla="*/ 2 w 4756"/>
                <a:gd name="T3" fmla="*/ 64 h 1576"/>
                <a:gd name="T4" fmla="*/ 5 w 4756"/>
                <a:gd name="T5" fmla="*/ 60 h 1576"/>
                <a:gd name="T6" fmla="*/ 8 w 4756"/>
                <a:gd name="T7" fmla="*/ 55 h 1576"/>
                <a:gd name="T8" fmla="*/ 10 w 4756"/>
                <a:gd name="T9" fmla="*/ 50 h 1576"/>
                <a:gd name="T10" fmla="*/ 14 w 4756"/>
                <a:gd name="T11" fmla="*/ 46 h 1576"/>
                <a:gd name="T12" fmla="*/ 17 w 4756"/>
                <a:gd name="T13" fmla="*/ 41 h 1576"/>
                <a:gd name="T14" fmla="*/ 21 w 4756"/>
                <a:gd name="T15" fmla="*/ 37 h 1576"/>
                <a:gd name="T16" fmla="*/ 24 w 4756"/>
                <a:gd name="T17" fmla="*/ 33 h 1576"/>
                <a:gd name="T18" fmla="*/ 26 w 4756"/>
                <a:gd name="T19" fmla="*/ 32 h 1576"/>
                <a:gd name="T20" fmla="*/ 30 w 4756"/>
                <a:gd name="T21" fmla="*/ 28 h 1576"/>
                <a:gd name="T22" fmla="*/ 35 w 4756"/>
                <a:gd name="T23" fmla="*/ 24 h 1576"/>
                <a:gd name="T24" fmla="*/ 39 w 4756"/>
                <a:gd name="T25" fmla="*/ 21 h 1576"/>
                <a:gd name="T26" fmla="*/ 43 w 4756"/>
                <a:gd name="T27" fmla="*/ 18 h 1576"/>
                <a:gd name="T28" fmla="*/ 48 w 4756"/>
                <a:gd name="T29" fmla="*/ 15 h 1576"/>
                <a:gd name="T30" fmla="*/ 53 w 4756"/>
                <a:gd name="T31" fmla="*/ 12 h 1576"/>
                <a:gd name="T32" fmla="*/ 58 w 4756"/>
                <a:gd name="T33" fmla="*/ 10 h 1576"/>
                <a:gd name="T34" fmla="*/ 60 w 4756"/>
                <a:gd name="T35" fmla="*/ 9 h 1576"/>
                <a:gd name="T36" fmla="*/ 66 w 4756"/>
                <a:gd name="T37" fmla="*/ 7 h 1576"/>
                <a:gd name="T38" fmla="*/ 71 w 4756"/>
                <a:gd name="T39" fmla="*/ 5 h 1576"/>
                <a:gd name="T40" fmla="*/ 76 w 4756"/>
                <a:gd name="T41" fmla="*/ 4 h 1576"/>
                <a:gd name="T42" fmla="*/ 82 w 4756"/>
                <a:gd name="T43" fmla="*/ 2 h 1576"/>
                <a:gd name="T44" fmla="*/ 87 w 4756"/>
                <a:gd name="T45" fmla="*/ 1 h 1576"/>
                <a:gd name="T46" fmla="*/ 93 w 4756"/>
                <a:gd name="T47" fmla="*/ 1 h 1576"/>
                <a:gd name="T48" fmla="*/ 99 w 4756"/>
                <a:gd name="T49" fmla="*/ 0 h 1576"/>
                <a:gd name="T50" fmla="*/ 105 w 4756"/>
                <a:gd name="T51" fmla="*/ 0 h 1576"/>
                <a:gd name="T52" fmla="*/ 108 w 4756"/>
                <a:gd name="T53" fmla="*/ 0 h 1576"/>
                <a:gd name="T54" fmla="*/ 114 w 4756"/>
                <a:gd name="T55" fmla="*/ 0 h 1576"/>
                <a:gd name="T56" fmla="*/ 119 w 4756"/>
                <a:gd name="T57" fmla="*/ 1 h 1576"/>
                <a:gd name="T58" fmla="*/ 125 w 4756"/>
                <a:gd name="T59" fmla="*/ 2 h 1576"/>
                <a:gd name="T60" fmla="*/ 131 w 4756"/>
                <a:gd name="T61" fmla="*/ 3 h 1576"/>
                <a:gd name="T62" fmla="*/ 136 w 4756"/>
                <a:gd name="T63" fmla="*/ 4 h 1576"/>
                <a:gd name="T64" fmla="*/ 141 w 4756"/>
                <a:gd name="T65" fmla="*/ 6 h 1576"/>
                <a:gd name="T66" fmla="*/ 146 w 4756"/>
                <a:gd name="T67" fmla="*/ 8 h 1576"/>
                <a:gd name="T68" fmla="*/ 149 w 4756"/>
                <a:gd name="T69" fmla="*/ 9 h 1576"/>
                <a:gd name="T70" fmla="*/ 154 w 4756"/>
                <a:gd name="T71" fmla="*/ 11 h 1576"/>
                <a:gd name="T72" fmla="*/ 159 w 4756"/>
                <a:gd name="T73" fmla="*/ 14 h 1576"/>
                <a:gd name="T74" fmla="*/ 164 w 4756"/>
                <a:gd name="T75" fmla="*/ 17 h 1576"/>
                <a:gd name="T76" fmla="*/ 168 w 4756"/>
                <a:gd name="T77" fmla="*/ 19 h 1576"/>
                <a:gd name="T78" fmla="*/ 173 w 4756"/>
                <a:gd name="T79" fmla="*/ 23 h 1576"/>
                <a:gd name="T80" fmla="*/ 177 w 4756"/>
                <a:gd name="T81" fmla="*/ 26 h 1576"/>
                <a:gd name="T82" fmla="*/ 181 w 4756"/>
                <a:gd name="T83" fmla="*/ 30 h 1576"/>
                <a:gd name="T84" fmla="*/ 185 w 4756"/>
                <a:gd name="T85" fmla="*/ 33 h 1576"/>
                <a:gd name="T86" fmla="*/ 187 w 4756"/>
                <a:gd name="T87" fmla="*/ 35 h 1576"/>
                <a:gd name="T88" fmla="*/ 191 w 4756"/>
                <a:gd name="T89" fmla="*/ 39 h 1576"/>
                <a:gd name="T90" fmla="*/ 194 w 4756"/>
                <a:gd name="T91" fmla="*/ 44 h 1576"/>
                <a:gd name="T92" fmla="*/ 197 w 4756"/>
                <a:gd name="T93" fmla="*/ 48 h 1576"/>
                <a:gd name="T94" fmla="*/ 200 w 4756"/>
                <a:gd name="T95" fmla="*/ 53 h 1576"/>
                <a:gd name="T96" fmla="*/ 203 w 4756"/>
                <a:gd name="T97" fmla="*/ 57 h 1576"/>
                <a:gd name="T98" fmla="*/ 206 w 4756"/>
                <a:gd name="T99" fmla="*/ 62 h 1576"/>
                <a:gd name="T100" fmla="*/ 208 w 4756"/>
                <a:gd name="T101" fmla="*/ 67 h 1576"/>
                <a:gd name="T102" fmla="*/ 0 w 4756"/>
                <a:gd name="T103" fmla="*/ 70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w="12700">
              <a:noFill/>
              <a:round/>
              <a:headEnd/>
              <a:tailEnd/>
            </a:ln>
          </p:spPr>
          <p:txBody>
            <a:bodyPr/>
            <a:lstStyle/>
            <a:p>
              <a:endParaRPr lang="zh-CN" altLang="en-US" sz="1400"/>
            </a:p>
          </p:txBody>
        </p:sp>
      </p:grpSp>
      <p:sp>
        <p:nvSpPr>
          <p:cNvPr id="32" name="任意多边形 31"/>
          <p:cNvSpPr/>
          <p:nvPr/>
        </p:nvSpPr>
        <p:spPr>
          <a:xfrm>
            <a:off x="457200" y="1181100"/>
            <a:ext cx="2500330" cy="3751650"/>
          </a:xfrm>
          <a:custGeom>
            <a:avLst/>
            <a:gdLst>
              <a:gd name="connsiteX0" fmla="*/ 0 w 2755557"/>
              <a:gd name="connsiteY0" fmla="*/ 4411362 h 4411362"/>
              <a:gd name="connsiteX1" fmla="*/ 2483708 w 2755557"/>
              <a:gd name="connsiteY1" fmla="*/ 185352 h 4411362"/>
              <a:gd name="connsiteX2" fmla="*/ 2397211 w 2755557"/>
              <a:gd name="connsiteY2" fmla="*/ 123568 h 4411362"/>
              <a:gd name="connsiteX3" fmla="*/ 2730844 w 2755557"/>
              <a:gd name="connsiteY3" fmla="*/ 0 h 4411362"/>
              <a:gd name="connsiteX4" fmla="*/ 2755557 w 2755557"/>
              <a:gd name="connsiteY4" fmla="*/ 321276 h 4411362"/>
              <a:gd name="connsiteX5" fmla="*/ 2669060 w 2755557"/>
              <a:gd name="connsiteY5" fmla="*/ 271849 h 4411362"/>
              <a:gd name="connsiteX6" fmla="*/ 0 w 2755557"/>
              <a:gd name="connsiteY6" fmla="*/ 4411362 h 4411362"/>
              <a:gd name="connsiteX0" fmla="*/ 0 w 3152139"/>
              <a:gd name="connsiteY0" fmla="*/ 4411362 h 4411362"/>
              <a:gd name="connsiteX1" fmla="*/ 2483708 w 3152139"/>
              <a:gd name="connsiteY1" fmla="*/ 185352 h 4411362"/>
              <a:gd name="connsiteX2" fmla="*/ 2397211 w 3152139"/>
              <a:gd name="connsiteY2" fmla="*/ 123568 h 4411362"/>
              <a:gd name="connsiteX3" fmla="*/ 2730844 w 3152139"/>
              <a:gd name="connsiteY3" fmla="*/ 0 h 4411362"/>
              <a:gd name="connsiteX4" fmla="*/ 2755557 w 3152139"/>
              <a:gd name="connsiteY4" fmla="*/ 321276 h 4411362"/>
              <a:gd name="connsiteX5" fmla="*/ 3152139 w 3152139"/>
              <a:gd name="connsiteY5" fmla="*/ 2212793 h 4411362"/>
              <a:gd name="connsiteX6" fmla="*/ 0 w 3152139"/>
              <a:gd name="connsiteY6" fmla="*/ 4411362 h 4411362"/>
              <a:gd name="connsiteX0" fmla="*/ 0 w 2755557"/>
              <a:gd name="connsiteY0" fmla="*/ 4411362 h 4411362"/>
              <a:gd name="connsiteX1" fmla="*/ 2483708 w 2755557"/>
              <a:gd name="connsiteY1" fmla="*/ 185352 h 4411362"/>
              <a:gd name="connsiteX2" fmla="*/ 2397211 w 2755557"/>
              <a:gd name="connsiteY2" fmla="*/ 123568 h 4411362"/>
              <a:gd name="connsiteX3" fmla="*/ 2730844 w 2755557"/>
              <a:gd name="connsiteY3" fmla="*/ 0 h 4411362"/>
              <a:gd name="connsiteX4" fmla="*/ 2755557 w 2755557"/>
              <a:gd name="connsiteY4" fmla="*/ 321276 h 4411362"/>
              <a:gd name="connsiteX5" fmla="*/ 2643180 w 2755557"/>
              <a:gd name="connsiteY5" fmla="*/ 323608 h 4411362"/>
              <a:gd name="connsiteX6" fmla="*/ 0 w 2755557"/>
              <a:gd name="connsiteY6" fmla="*/ 4411362 h 4411362"/>
              <a:gd name="connsiteX0" fmla="*/ 0 w 3928749"/>
              <a:gd name="connsiteY0" fmla="*/ 4411362 h 4411362"/>
              <a:gd name="connsiteX1" fmla="*/ 2483708 w 3928749"/>
              <a:gd name="connsiteY1" fmla="*/ 185352 h 4411362"/>
              <a:gd name="connsiteX2" fmla="*/ 2397211 w 3928749"/>
              <a:gd name="connsiteY2" fmla="*/ 123568 h 4411362"/>
              <a:gd name="connsiteX3" fmla="*/ 2730844 w 3928749"/>
              <a:gd name="connsiteY3" fmla="*/ 0 h 4411362"/>
              <a:gd name="connsiteX4" fmla="*/ 3928749 w 3928749"/>
              <a:gd name="connsiteY4" fmla="*/ 2417495 h 4411362"/>
              <a:gd name="connsiteX5" fmla="*/ 2643180 w 3928749"/>
              <a:gd name="connsiteY5" fmla="*/ 323608 h 4411362"/>
              <a:gd name="connsiteX6" fmla="*/ 0 w 3928749"/>
              <a:gd name="connsiteY6" fmla="*/ 4411362 h 4411362"/>
              <a:gd name="connsiteX0" fmla="*/ 0 w 2738304"/>
              <a:gd name="connsiteY0" fmla="*/ 4411362 h 4411362"/>
              <a:gd name="connsiteX1" fmla="*/ 2483708 w 2738304"/>
              <a:gd name="connsiteY1" fmla="*/ 185352 h 4411362"/>
              <a:gd name="connsiteX2" fmla="*/ 2397211 w 2738304"/>
              <a:gd name="connsiteY2" fmla="*/ 123568 h 4411362"/>
              <a:gd name="connsiteX3" fmla="*/ 2730844 w 2738304"/>
              <a:gd name="connsiteY3" fmla="*/ 0 h 4411362"/>
              <a:gd name="connsiteX4" fmla="*/ 2738304 w 2738304"/>
              <a:gd name="connsiteY4" fmla="*/ 373034 h 4411362"/>
              <a:gd name="connsiteX5" fmla="*/ 2643180 w 2738304"/>
              <a:gd name="connsiteY5" fmla="*/ 323608 h 4411362"/>
              <a:gd name="connsiteX6" fmla="*/ 0 w 2738304"/>
              <a:gd name="connsiteY6" fmla="*/ 4411362 h 4411362"/>
              <a:gd name="connsiteX0" fmla="*/ 0 w 4766678"/>
              <a:gd name="connsiteY0" fmla="*/ 4635648 h 4635648"/>
              <a:gd name="connsiteX1" fmla="*/ 2483708 w 4766678"/>
              <a:gd name="connsiteY1" fmla="*/ 409638 h 4635648"/>
              <a:gd name="connsiteX2" fmla="*/ 2397211 w 4766678"/>
              <a:gd name="connsiteY2" fmla="*/ 347854 h 4635648"/>
              <a:gd name="connsiteX3" fmla="*/ 4766678 w 4766678"/>
              <a:gd name="connsiteY3" fmla="*/ 0 h 4635648"/>
              <a:gd name="connsiteX4" fmla="*/ 2738304 w 4766678"/>
              <a:gd name="connsiteY4" fmla="*/ 597320 h 4635648"/>
              <a:gd name="connsiteX5" fmla="*/ 2643180 w 4766678"/>
              <a:gd name="connsiteY5" fmla="*/ 547894 h 4635648"/>
              <a:gd name="connsiteX6" fmla="*/ 0 w 4766678"/>
              <a:gd name="connsiteY6" fmla="*/ 4635648 h 4635648"/>
              <a:gd name="connsiteX0" fmla="*/ 0 w 2748097"/>
              <a:gd name="connsiteY0" fmla="*/ 4454493 h 4454493"/>
              <a:gd name="connsiteX1" fmla="*/ 2483708 w 2748097"/>
              <a:gd name="connsiteY1" fmla="*/ 228483 h 4454493"/>
              <a:gd name="connsiteX2" fmla="*/ 2397211 w 2748097"/>
              <a:gd name="connsiteY2" fmla="*/ 166699 h 4454493"/>
              <a:gd name="connsiteX3" fmla="*/ 2748097 w 2748097"/>
              <a:gd name="connsiteY3" fmla="*/ 0 h 4454493"/>
              <a:gd name="connsiteX4" fmla="*/ 2738304 w 2748097"/>
              <a:gd name="connsiteY4" fmla="*/ 416165 h 4454493"/>
              <a:gd name="connsiteX5" fmla="*/ 2643180 w 2748097"/>
              <a:gd name="connsiteY5" fmla="*/ 366739 h 4454493"/>
              <a:gd name="connsiteX6" fmla="*/ 0 w 2748097"/>
              <a:gd name="connsiteY6" fmla="*/ 4454493 h 4454493"/>
              <a:gd name="connsiteX0" fmla="*/ 0 w 2569967"/>
              <a:gd name="connsiteY0" fmla="*/ 4454493 h 4454493"/>
              <a:gd name="connsiteX1" fmla="*/ 2305578 w 2569967"/>
              <a:gd name="connsiteY1" fmla="*/ 228483 h 4454493"/>
              <a:gd name="connsiteX2" fmla="*/ 2219081 w 2569967"/>
              <a:gd name="connsiteY2" fmla="*/ 166699 h 4454493"/>
              <a:gd name="connsiteX3" fmla="*/ 2569967 w 2569967"/>
              <a:gd name="connsiteY3" fmla="*/ 0 h 4454493"/>
              <a:gd name="connsiteX4" fmla="*/ 2560174 w 2569967"/>
              <a:gd name="connsiteY4" fmla="*/ 416165 h 4454493"/>
              <a:gd name="connsiteX5" fmla="*/ 2465050 w 2569967"/>
              <a:gd name="connsiteY5" fmla="*/ 366739 h 4454493"/>
              <a:gd name="connsiteX6" fmla="*/ 0 w 2569967"/>
              <a:gd name="connsiteY6" fmla="*/ 4454493 h 4454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69967" h="4454493">
                <a:moveTo>
                  <a:pt x="0" y="4454493"/>
                </a:moveTo>
                <a:lnTo>
                  <a:pt x="2305578" y="228483"/>
                </a:lnTo>
                <a:lnTo>
                  <a:pt x="2219081" y="166699"/>
                </a:lnTo>
                <a:lnTo>
                  <a:pt x="2569967" y="0"/>
                </a:lnTo>
                <a:lnTo>
                  <a:pt x="2560174" y="416165"/>
                </a:lnTo>
                <a:lnTo>
                  <a:pt x="2465050" y="366739"/>
                </a:lnTo>
                <a:lnTo>
                  <a:pt x="0" y="4454493"/>
                </a:lnTo>
                <a:close/>
              </a:path>
            </a:pathLst>
          </a:custGeom>
          <a:solidFill>
            <a:schemeClr val="accent1"/>
          </a:solidFill>
          <a:ln w="25400">
            <a:noFill/>
          </a:ln>
          <a:effectLst>
            <a:outerShdw blurRad="225425" dist="38100" dir="5220000" algn="ctr">
              <a:srgbClr val="000000">
                <a:alpha val="33000"/>
              </a:srgbClr>
            </a:outerShdw>
          </a:effectLst>
          <a:scene3d>
            <a:camera prst="orthographicFront"/>
            <a:lightRig rig="flat" dir="t">
              <a:rot lat="0" lon="0" rev="3000000"/>
            </a:lightRig>
          </a:scene3d>
          <a:sp3d contourW="19050">
            <a:bevelT prst="convex"/>
            <a:bevelB w="0" h="0"/>
            <a:contourClr>
              <a:srgbClr val="AFEAFF"/>
            </a:contourClr>
          </a:sp3d>
        </p:spPr>
        <p:style>
          <a:lnRef idx="1">
            <a:schemeClr val="accent2"/>
          </a:lnRef>
          <a:fillRef idx="3">
            <a:schemeClr val="accent2"/>
          </a:fillRef>
          <a:effectRef idx="2">
            <a:schemeClr val="accent2"/>
          </a:effectRef>
          <a:fontRef idx="minor">
            <a:schemeClr val="lt1"/>
          </a:fontRef>
        </p:style>
        <p:txBody>
          <a:bodyPr anchor="ctr">
            <a:sp3d/>
          </a:bodyPr>
          <a:lstStyle/>
          <a:p>
            <a:pPr eaLnBrk="0" fontAlgn="ctr" hangingPunct="0">
              <a:spcBef>
                <a:spcPts val="0"/>
              </a:spcBef>
              <a:spcAft>
                <a:spcPts val="0"/>
              </a:spcAft>
              <a:buClr>
                <a:srgbClr val="FF0000"/>
              </a:buClr>
              <a:buSzPct val="70000"/>
              <a:defRPr/>
            </a:pPr>
            <a:endParaRPr lang="zh-CN" altLang="en-US" sz="1600">
              <a:solidFill>
                <a:schemeClr val="bg1"/>
              </a:solidFill>
              <a:latin typeface="微软雅黑" pitchFamily="34" charset="-122"/>
              <a:ea typeface="微软雅黑" pitchFamily="34" charset="-122"/>
            </a:endParaRPr>
          </a:p>
        </p:txBody>
      </p:sp>
      <p:grpSp>
        <p:nvGrpSpPr>
          <p:cNvPr id="4" name="组合 41"/>
          <p:cNvGrpSpPr/>
          <p:nvPr/>
        </p:nvGrpSpPr>
        <p:grpSpPr>
          <a:xfrm>
            <a:off x="1457321" y="4043893"/>
            <a:ext cx="791033" cy="731416"/>
            <a:chOff x="1315666" y="2981331"/>
            <a:chExt cx="1359755" cy="1286567"/>
          </a:xfrm>
        </p:grpSpPr>
        <p:sp>
          <p:nvSpPr>
            <p:cNvPr id="34" name="Oval 21"/>
            <p:cNvSpPr>
              <a:spLocks noChangeArrowheads="1"/>
            </p:cNvSpPr>
            <p:nvPr/>
          </p:nvSpPr>
          <p:spPr bwMode="auto">
            <a:xfrm>
              <a:off x="1315666" y="2981331"/>
              <a:ext cx="1290982" cy="1286567"/>
            </a:xfrm>
            <a:prstGeom prst="ellipse">
              <a:avLst/>
            </a:prstGeom>
            <a:solidFill>
              <a:schemeClr val="accent2"/>
            </a:solidFill>
            <a:ln w="9525" algn="ctr">
              <a:noFill/>
              <a:round/>
              <a:headEnd/>
              <a:tailEnd/>
            </a:ln>
          </p:spPr>
          <p:txBody>
            <a:bodyPr wrap="none" anchor="ctr"/>
            <a:lstStyle/>
            <a:p>
              <a:endParaRPr lang="zh-CN" altLang="en-US" sz="1400" b="0">
                <a:latin typeface="微软雅黑" pitchFamily="34" charset="-122"/>
              </a:endParaRPr>
            </a:p>
          </p:txBody>
        </p:sp>
        <p:sp>
          <p:nvSpPr>
            <p:cNvPr id="35" name="Oval 22"/>
            <p:cNvSpPr>
              <a:spLocks noChangeArrowheads="1"/>
            </p:cNvSpPr>
            <p:nvPr/>
          </p:nvSpPr>
          <p:spPr bwMode="auto">
            <a:xfrm>
              <a:off x="1662316" y="3124818"/>
              <a:ext cx="216694" cy="215651"/>
            </a:xfrm>
            <a:prstGeom prst="ellipse">
              <a:avLst/>
            </a:prstGeom>
            <a:gradFill rotWithShape="1">
              <a:gsLst>
                <a:gs pos="0">
                  <a:schemeClr val="bg1"/>
                </a:gs>
                <a:gs pos="100000">
                  <a:srgbClr val="67ABF5">
                    <a:alpha val="0"/>
                  </a:srgbClr>
                </a:gs>
              </a:gsLst>
              <a:path path="shape">
                <a:fillToRect l="50000" t="50000" r="50000" b="50000"/>
              </a:path>
            </a:gradFill>
            <a:ln w="9525">
              <a:noFill/>
              <a:round/>
              <a:headEnd/>
              <a:tailEnd/>
            </a:ln>
          </p:spPr>
          <p:txBody>
            <a:bodyPr wrap="none" anchor="ctr"/>
            <a:lstStyle/>
            <a:p>
              <a:endParaRPr lang="zh-CN" altLang="en-US" sz="1400" b="0">
                <a:latin typeface="微软雅黑" pitchFamily="34" charset="-122"/>
              </a:endParaRPr>
            </a:p>
          </p:txBody>
        </p:sp>
        <p:sp>
          <p:nvSpPr>
            <p:cNvPr id="36" name="Text Box 23"/>
            <p:cNvSpPr txBox="1">
              <a:spLocks noChangeArrowheads="1"/>
            </p:cNvSpPr>
            <p:nvPr/>
          </p:nvSpPr>
          <p:spPr bwMode="auto">
            <a:xfrm>
              <a:off x="1437197" y="3360851"/>
              <a:ext cx="1238224" cy="541382"/>
            </a:xfrm>
            <a:prstGeom prst="rect">
              <a:avLst/>
            </a:prstGeom>
            <a:noFill/>
            <a:ln w="9525">
              <a:noFill/>
              <a:miter lim="800000"/>
              <a:headEnd/>
              <a:tailEnd/>
            </a:ln>
          </p:spPr>
          <p:txBody>
            <a:bodyPr wrap="square">
              <a:spAutoFit/>
            </a:bodyPr>
            <a:lstStyle/>
            <a:p>
              <a:pPr algn="ctr"/>
              <a:r>
                <a:rPr kumimoji="1" lang="en-US" altLang="zh-CN" sz="1400" b="1" dirty="0" smtClean="0">
                  <a:solidFill>
                    <a:schemeClr val="bg1"/>
                  </a:solidFill>
                  <a:latin typeface="微软雅黑" pitchFamily="34" charset="-122"/>
                  <a:ea typeface="微软雅黑" pitchFamily="34" charset="-122"/>
                </a:rPr>
                <a:t>4</a:t>
              </a:r>
              <a:endParaRPr kumimoji="1" lang="en-US" altLang="ko-KR" sz="1400" b="1" dirty="0">
                <a:solidFill>
                  <a:schemeClr val="bg1"/>
                </a:solidFill>
                <a:latin typeface="微软雅黑" pitchFamily="34" charset="-122"/>
                <a:ea typeface="微软雅黑" pitchFamily="34" charset="-122"/>
              </a:endParaRPr>
            </a:p>
          </p:txBody>
        </p:sp>
        <p:sp>
          <p:nvSpPr>
            <p:cNvPr id="37" name="Freeform 24"/>
            <p:cNvSpPr>
              <a:spLocks/>
            </p:cNvSpPr>
            <p:nvPr/>
          </p:nvSpPr>
          <p:spPr bwMode="auto">
            <a:xfrm>
              <a:off x="1416247" y="3000938"/>
              <a:ext cx="1101196" cy="365226"/>
            </a:xfrm>
            <a:custGeom>
              <a:avLst/>
              <a:gdLst>
                <a:gd name="T0" fmla="*/ 0 w 4756"/>
                <a:gd name="T1" fmla="*/ 70 h 1576"/>
                <a:gd name="T2" fmla="*/ 2 w 4756"/>
                <a:gd name="T3" fmla="*/ 64 h 1576"/>
                <a:gd name="T4" fmla="*/ 5 w 4756"/>
                <a:gd name="T5" fmla="*/ 60 h 1576"/>
                <a:gd name="T6" fmla="*/ 8 w 4756"/>
                <a:gd name="T7" fmla="*/ 55 h 1576"/>
                <a:gd name="T8" fmla="*/ 10 w 4756"/>
                <a:gd name="T9" fmla="*/ 50 h 1576"/>
                <a:gd name="T10" fmla="*/ 14 w 4756"/>
                <a:gd name="T11" fmla="*/ 46 h 1576"/>
                <a:gd name="T12" fmla="*/ 17 w 4756"/>
                <a:gd name="T13" fmla="*/ 41 h 1576"/>
                <a:gd name="T14" fmla="*/ 21 w 4756"/>
                <a:gd name="T15" fmla="*/ 37 h 1576"/>
                <a:gd name="T16" fmla="*/ 24 w 4756"/>
                <a:gd name="T17" fmla="*/ 33 h 1576"/>
                <a:gd name="T18" fmla="*/ 26 w 4756"/>
                <a:gd name="T19" fmla="*/ 32 h 1576"/>
                <a:gd name="T20" fmla="*/ 30 w 4756"/>
                <a:gd name="T21" fmla="*/ 28 h 1576"/>
                <a:gd name="T22" fmla="*/ 35 w 4756"/>
                <a:gd name="T23" fmla="*/ 24 h 1576"/>
                <a:gd name="T24" fmla="*/ 39 w 4756"/>
                <a:gd name="T25" fmla="*/ 21 h 1576"/>
                <a:gd name="T26" fmla="*/ 43 w 4756"/>
                <a:gd name="T27" fmla="*/ 18 h 1576"/>
                <a:gd name="T28" fmla="*/ 48 w 4756"/>
                <a:gd name="T29" fmla="*/ 15 h 1576"/>
                <a:gd name="T30" fmla="*/ 53 w 4756"/>
                <a:gd name="T31" fmla="*/ 12 h 1576"/>
                <a:gd name="T32" fmla="*/ 58 w 4756"/>
                <a:gd name="T33" fmla="*/ 10 h 1576"/>
                <a:gd name="T34" fmla="*/ 60 w 4756"/>
                <a:gd name="T35" fmla="*/ 9 h 1576"/>
                <a:gd name="T36" fmla="*/ 66 w 4756"/>
                <a:gd name="T37" fmla="*/ 7 h 1576"/>
                <a:gd name="T38" fmla="*/ 71 w 4756"/>
                <a:gd name="T39" fmla="*/ 5 h 1576"/>
                <a:gd name="T40" fmla="*/ 76 w 4756"/>
                <a:gd name="T41" fmla="*/ 4 h 1576"/>
                <a:gd name="T42" fmla="*/ 82 w 4756"/>
                <a:gd name="T43" fmla="*/ 2 h 1576"/>
                <a:gd name="T44" fmla="*/ 87 w 4756"/>
                <a:gd name="T45" fmla="*/ 1 h 1576"/>
                <a:gd name="T46" fmla="*/ 93 w 4756"/>
                <a:gd name="T47" fmla="*/ 1 h 1576"/>
                <a:gd name="T48" fmla="*/ 99 w 4756"/>
                <a:gd name="T49" fmla="*/ 0 h 1576"/>
                <a:gd name="T50" fmla="*/ 105 w 4756"/>
                <a:gd name="T51" fmla="*/ 0 h 1576"/>
                <a:gd name="T52" fmla="*/ 108 w 4756"/>
                <a:gd name="T53" fmla="*/ 0 h 1576"/>
                <a:gd name="T54" fmla="*/ 114 w 4756"/>
                <a:gd name="T55" fmla="*/ 0 h 1576"/>
                <a:gd name="T56" fmla="*/ 119 w 4756"/>
                <a:gd name="T57" fmla="*/ 1 h 1576"/>
                <a:gd name="T58" fmla="*/ 125 w 4756"/>
                <a:gd name="T59" fmla="*/ 2 h 1576"/>
                <a:gd name="T60" fmla="*/ 131 w 4756"/>
                <a:gd name="T61" fmla="*/ 3 h 1576"/>
                <a:gd name="T62" fmla="*/ 136 w 4756"/>
                <a:gd name="T63" fmla="*/ 4 h 1576"/>
                <a:gd name="T64" fmla="*/ 141 w 4756"/>
                <a:gd name="T65" fmla="*/ 6 h 1576"/>
                <a:gd name="T66" fmla="*/ 146 w 4756"/>
                <a:gd name="T67" fmla="*/ 8 h 1576"/>
                <a:gd name="T68" fmla="*/ 149 w 4756"/>
                <a:gd name="T69" fmla="*/ 9 h 1576"/>
                <a:gd name="T70" fmla="*/ 154 w 4756"/>
                <a:gd name="T71" fmla="*/ 11 h 1576"/>
                <a:gd name="T72" fmla="*/ 159 w 4756"/>
                <a:gd name="T73" fmla="*/ 14 h 1576"/>
                <a:gd name="T74" fmla="*/ 164 w 4756"/>
                <a:gd name="T75" fmla="*/ 17 h 1576"/>
                <a:gd name="T76" fmla="*/ 168 w 4756"/>
                <a:gd name="T77" fmla="*/ 19 h 1576"/>
                <a:gd name="T78" fmla="*/ 173 w 4756"/>
                <a:gd name="T79" fmla="*/ 23 h 1576"/>
                <a:gd name="T80" fmla="*/ 177 w 4756"/>
                <a:gd name="T81" fmla="*/ 26 h 1576"/>
                <a:gd name="T82" fmla="*/ 181 w 4756"/>
                <a:gd name="T83" fmla="*/ 30 h 1576"/>
                <a:gd name="T84" fmla="*/ 185 w 4756"/>
                <a:gd name="T85" fmla="*/ 33 h 1576"/>
                <a:gd name="T86" fmla="*/ 187 w 4756"/>
                <a:gd name="T87" fmla="*/ 35 h 1576"/>
                <a:gd name="T88" fmla="*/ 191 w 4756"/>
                <a:gd name="T89" fmla="*/ 39 h 1576"/>
                <a:gd name="T90" fmla="*/ 194 w 4756"/>
                <a:gd name="T91" fmla="*/ 44 h 1576"/>
                <a:gd name="T92" fmla="*/ 197 w 4756"/>
                <a:gd name="T93" fmla="*/ 48 h 1576"/>
                <a:gd name="T94" fmla="*/ 200 w 4756"/>
                <a:gd name="T95" fmla="*/ 53 h 1576"/>
                <a:gd name="T96" fmla="*/ 203 w 4756"/>
                <a:gd name="T97" fmla="*/ 57 h 1576"/>
                <a:gd name="T98" fmla="*/ 206 w 4756"/>
                <a:gd name="T99" fmla="*/ 62 h 1576"/>
                <a:gd name="T100" fmla="*/ 208 w 4756"/>
                <a:gd name="T101" fmla="*/ 67 h 1576"/>
                <a:gd name="T102" fmla="*/ 0 w 4756"/>
                <a:gd name="T103" fmla="*/ 70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w="12700">
              <a:noFill/>
              <a:round/>
              <a:headEnd/>
              <a:tailEnd/>
            </a:ln>
          </p:spPr>
          <p:txBody>
            <a:bodyPr/>
            <a:lstStyle/>
            <a:p>
              <a:endParaRPr lang="zh-CN" altLang="en-US" sz="1400"/>
            </a:p>
          </p:txBody>
        </p:sp>
      </p:grpSp>
      <p:sp>
        <p:nvSpPr>
          <p:cNvPr id="38" name="TextBox 37"/>
          <p:cNvSpPr txBox="1"/>
          <p:nvPr/>
        </p:nvSpPr>
        <p:spPr>
          <a:xfrm>
            <a:off x="3829038" y="1524724"/>
            <a:ext cx="5010162" cy="738664"/>
          </a:xfrm>
          <a:prstGeom prst="rect">
            <a:avLst/>
          </a:prstGeom>
          <a:noFill/>
        </p:spPr>
        <p:txBody>
          <a:bodyPr wrap="square" rtlCol="0">
            <a:spAutoFit/>
          </a:bodyPr>
          <a:lstStyle/>
          <a:p>
            <a:r>
              <a:rPr lang="zh-CN" altLang="en-US" sz="1400" b="0" dirty="0" smtClean="0">
                <a:solidFill>
                  <a:srgbClr val="000000"/>
                </a:solidFill>
                <a:latin typeface="微软雅黑" panose="020B0503020204020204" pitchFamily="34" charset="-122"/>
                <a:ea typeface="微软雅黑" panose="020B0503020204020204" pitchFamily="34" charset="-122"/>
              </a:rPr>
              <a:t>两会后的开局之年，将把深化经济改革放在重要位置</a:t>
            </a:r>
            <a:r>
              <a:rPr lang="zh-CN" altLang="en-US" sz="1400" b="0" dirty="0">
                <a:solidFill>
                  <a:srgbClr val="000000"/>
                </a:solidFill>
                <a:latin typeface="微软雅黑" panose="020B0503020204020204" pitchFamily="34" charset="-122"/>
                <a:ea typeface="微软雅黑" panose="020B0503020204020204" pitchFamily="34" charset="-122"/>
              </a:rPr>
              <a:t>，通过财政、货币和产业、投资等</a:t>
            </a:r>
            <a:r>
              <a:rPr lang="zh-CN" altLang="en-US" sz="1400" b="0" dirty="0" smtClean="0">
                <a:solidFill>
                  <a:srgbClr val="000000"/>
                </a:solidFill>
                <a:latin typeface="微软雅黑" panose="020B0503020204020204" pitchFamily="34" charset="-122"/>
                <a:ea typeface="微软雅黑" panose="020B0503020204020204" pitchFamily="34" charset="-122"/>
              </a:rPr>
              <a:t>政策的投入，将对宏观经济产生积极的作用。</a:t>
            </a:r>
            <a:endParaRPr lang="en-US" altLang="zh-CN" sz="1400" b="0" dirty="0">
              <a:solidFill>
                <a:srgbClr val="000000"/>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3400410" y="2467369"/>
            <a:ext cx="5210190" cy="954107"/>
          </a:xfrm>
          <a:prstGeom prst="rect">
            <a:avLst/>
          </a:prstGeom>
          <a:noFill/>
        </p:spPr>
        <p:txBody>
          <a:bodyPr wrap="square" rtlCol="0">
            <a:spAutoFit/>
          </a:bodyPr>
          <a:lstStyle/>
          <a:p>
            <a:r>
              <a:rPr lang="zh-CN" altLang="en-US" sz="1400" b="0" dirty="0">
                <a:solidFill>
                  <a:srgbClr val="000000"/>
                </a:solidFill>
                <a:latin typeface="微软雅黑" panose="020B0503020204020204" pitchFamily="34" charset="-122"/>
                <a:ea typeface="微软雅黑" panose="020B0503020204020204" pitchFamily="34" charset="-122"/>
              </a:rPr>
              <a:t>养老、医疗、房价、环境污染、计生等问题成为民众焦点，居民风险意识和保险保障意识将进一步被唤醒，保险消费需求得到有效激发。</a:t>
            </a:r>
          </a:p>
          <a:p>
            <a:endParaRPr lang="en-US" altLang="zh-CN" sz="1400" b="0" dirty="0">
              <a:solidFill>
                <a:srgbClr val="000000"/>
              </a:solidFill>
              <a:latin typeface="Arial" charset="0"/>
              <a:ea typeface="宋体" charset="-122"/>
            </a:endParaRPr>
          </a:p>
        </p:txBody>
      </p:sp>
      <p:sp>
        <p:nvSpPr>
          <p:cNvPr id="40" name="TextBox 39"/>
          <p:cNvSpPr txBox="1"/>
          <p:nvPr/>
        </p:nvSpPr>
        <p:spPr>
          <a:xfrm>
            <a:off x="2971782" y="3302724"/>
            <a:ext cx="5410218" cy="523220"/>
          </a:xfrm>
          <a:prstGeom prst="rect">
            <a:avLst/>
          </a:prstGeom>
          <a:noFill/>
        </p:spPr>
        <p:txBody>
          <a:bodyPr wrap="square" rtlCol="0">
            <a:spAutoFit/>
          </a:bodyPr>
          <a:lstStyle/>
          <a:p>
            <a:r>
              <a:rPr lang="zh-CN" altLang="en-US" sz="1400" b="0" dirty="0">
                <a:solidFill>
                  <a:srgbClr val="000000"/>
                </a:solidFill>
                <a:latin typeface="微软雅黑" panose="020B0503020204020204" pitchFamily="34" charset="-122"/>
                <a:ea typeface="微软雅黑" panose="020B0503020204020204" pitchFamily="34" charset="-122"/>
              </a:rPr>
              <a:t>整个行业处于深化改革的调整期，将</a:t>
            </a:r>
            <a:r>
              <a:rPr lang="zh-CN" altLang="en-US" sz="1400" b="0" dirty="0" smtClean="0">
                <a:solidFill>
                  <a:srgbClr val="000000"/>
                </a:solidFill>
                <a:latin typeface="微软雅黑" panose="020B0503020204020204" pitchFamily="34" charset="-122"/>
                <a:ea typeface="微软雅黑" panose="020B0503020204020204" pitchFamily="34" charset="-122"/>
              </a:rPr>
              <a:t>为渠道的发展转型、结构调整和价值提升创造有利条件，公司在保障型产品的优势将日益彰显</a:t>
            </a:r>
            <a:endParaRPr lang="en-US" altLang="zh-CN" sz="1400" b="0" dirty="0">
              <a:solidFill>
                <a:srgbClr val="000000"/>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2295518" y="4149391"/>
            <a:ext cx="5553081" cy="523220"/>
          </a:xfrm>
          <a:prstGeom prst="rect">
            <a:avLst/>
          </a:prstGeom>
          <a:noFill/>
        </p:spPr>
        <p:txBody>
          <a:bodyPr wrap="square" rtlCol="0">
            <a:spAutoFit/>
          </a:bodyPr>
          <a:lstStyle/>
          <a:p>
            <a:r>
              <a:rPr lang="zh-CN" altLang="en-US" sz="1400" b="0" dirty="0">
                <a:solidFill>
                  <a:srgbClr val="000000"/>
                </a:solidFill>
                <a:latin typeface="微软雅黑" panose="020B0503020204020204" pitchFamily="34" charset="-122"/>
                <a:ea typeface="微软雅黑" panose="020B0503020204020204" pitchFamily="34" charset="-122"/>
              </a:rPr>
              <a:t>保险资金运用体制的市场化</a:t>
            </a:r>
            <a:r>
              <a:rPr lang="zh-CN" altLang="en-US" sz="1400" b="0" dirty="0" smtClean="0">
                <a:solidFill>
                  <a:srgbClr val="000000"/>
                </a:solidFill>
                <a:latin typeface="微软雅黑" panose="020B0503020204020204" pitchFamily="34" charset="-122"/>
                <a:ea typeface="微软雅黑" panose="020B0503020204020204" pitchFamily="34" charset="-122"/>
              </a:rPr>
              <a:t>改革政策的出台，将进一步释放保险资金运作的灵活性，对投资利益产生积极的影响。</a:t>
            </a:r>
            <a:endParaRPr lang="en-US" altLang="zh-CN" sz="1400" b="0" dirty="0">
              <a:solidFill>
                <a:srgbClr val="000000"/>
              </a:solidFill>
              <a:latin typeface="微软雅黑" panose="020B0503020204020204" pitchFamily="34" charset="-122"/>
              <a:ea typeface="微软雅黑" panose="020B0503020204020204" pitchFamily="34" charset="-122"/>
            </a:endParaRPr>
          </a:p>
        </p:txBody>
      </p:sp>
      <p:grpSp>
        <p:nvGrpSpPr>
          <p:cNvPr id="5" name="组合 20"/>
          <p:cNvGrpSpPr/>
          <p:nvPr/>
        </p:nvGrpSpPr>
        <p:grpSpPr>
          <a:xfrm>
            <a:off x="2957518" y="1477433"/>
            <a:ext cx="751025" cy="731416"/>
            <a:chOff x="1315666" y="2981331"/>
            <a:chExt cx="1290982" cy="1286567"/>
          </a:xfrm>
        </p:grpSpPr>
        <p:sp>
          <p:nvSpPr>
            <p:cNvPr id="18" name="Oval 21"/>
            <p:cNvSpPr>
              <a:spLocks noChangeArrowheads="1"/>
            </p:cNvSpPr>
            <p:nvPr/>
          </p:nvSpPr>
          <p:spPr bwMode="auto">
            <a:xfrm>
              <a:off x="1315666" y="2981331"/>
              <a:ext cx="1290982" cy="1286567"/>
            </a:xfrm>
            <a:prstGeom prst="ellipse">
              <a:avLst/>
            </a:prstGeom>
            <a:solidFill>
              <a:schemeClr val="bg2"/>
            </a:solidFill>
            <a:ln w="9525" algn="ctr">
              <a:noFill/>
              <a:round/>
              <a:headEnd/>
              <a:tailEnd/>
            </a:ln>
          </p:spPr>
          <p:txBody>
            <a:bodyPr wrap="none" anchor="ctr"/>
            <a:lstStyle/>
            <a:p>
              <a:endParaRPr lang="zh-CN" altLang="en-US" sz="1400" b="0">
                <a:latin typeface="微软雅黑" pitchFamily="34" charset="-122"/>
              </a:endParaRPr>
            </a:p>
          </p:txBody>
        </p:sp>
        <p:sp>
          <p:nvSpPr>
            <p:cNvPr id="19" name="Oval 22"/>
            <p:cNvSpPr>
              <a:spLocks noChangeArrowheads="1"/>
            </p:cNvSpPr>
            <p:nvPr/>
          </p:nvSpPr>
          <p:spPr bwMode="auto">
            <a:xfrm>
              <a:off x="1662316" y="3124818"/>
              <a:ext cx="216694" cy="215651"/>
            </a:xfrm>
            <a:prstGeom prst="ellipse">
              <a:avLst/>
            </a:prstGeom>
            <a:gradFill rotWithShape="1">
              <a:gsLst>
                <a:gs pos="0">
                  <a:schemeClr val="bg1"/>
                </a:gs>
                <a:gs pos="100000">
                  <a:srgbClr val="67ABF5">
                    <a:alpha val="0"/>
                  </a:srgbClr>
                </a:gs>
              </a:gsLst>
              <a:path path="shape">
                <a:fillToRect l="50000" t="50000" r="50000" b="50000"/>
              </a:path>
            </a:gradFill>
            <a:ln w="9525">
              <a:noFill/>
              <a:round/>
              <a:headEnd/>
              <a:tailEnd/>
            </a:ln>
          </p:spPr>
          <p:txBody>
            <a:bodyPr wrap="none" anchor="ctr"/>
            <a:lstStyle/>
            <a:p>
              <a:endParaRPr lang="zh-CN" altLang="en-US" sz="1400" b="0">
                <a:latin typeface="微软雅黑" pitchFamily="34" charset="-122"/>
              </a:endParaRPr>
            </a:p>
          </p:txBody>
        </p:sp>
        <p:sp>
          <p:nvSpPr>
            <p:cNvPr id="20" name="Text Box 23"/>
            <p:cNvSpPr txBox="1">
              <a:spLocks noChangeArrowheads="1"/>
            </p:cNvSpPr>
            <p:nvPr/>
          </p:nvSpPr>
          <p:spPr bwMode="auto">
            <a:xfrm>
              <a:off x="1437196" y="3360851"/>
              <a:ext cx="1126765" cy="541382"/>
            </a:xfrm>
            <a:prstGeom prst="rect">
              <a:avLst/>
            </a:prstGeom>
            <a:noFill/>
            <a:ln w="9525">
              <a:noFill/>
              <a:miter lim="800000"/>
              <a:headEnd/>
              <a:tailEnd/>
            </a:ln>
          </p:spPr>
          <p:txBody>
            <a:bodyPr wrap="square">
              <a:spAutoFit/>
            </a:bodyPr>
            <a:lstStyle/>
            <a:p>
              <a:pPr algn="ctr"/>
              <a:r>
                <a:rPr kumimoji="1" lang="en-US" altLang="zh-CN" sz="1400" b="1" dirty="0" smtClean="0">
                  <a:solidFill>
                    <a:schemeClr val="bg1"/>
                  </a:solidFill>
                  <a:latin typeface="微软雅黑" pitchFamily="34" charset="-122"/>
                  <a:ea typeface="微软雅黑" pitchFamily="34" charset="-122"/>
                </a:rPr>
                <a:t>1</a:t>
              </a:r>
              <a:endParaRPr kumimoji="1" lang="en-US" altLang="ko-KR" sz="1400" b="1" dirty="0">
                <a:solidFill>
                  <a:schemeClr val="bg1"/>
                </a:solidFill>
                <a:latin typeface="微软雅黑" pitchFamily="34" charset="-122"/>
                <a:ea typeface="微软雅黑" pitchFamily="34" charset="-122"/>
              </a:endParaRPr>
            </a:p>
          </p:txBody>
        </p:sp>
        <p:sp>
          <p:nvSpPr>
            <p:cNvPr id="21" name="Freeform 24"/>
            <p:cNvSpPr>
              <a:spLocks/>
            </p:cNvSpPr>
            <p:nvPr/>
          </p:nvSpPr>
          <p:spPr bwMode="auto">
            <a:xfrm>
              <a:off x="1416247" y="3000938"/>
              <a:ext cx="1101196" cy="365226"/>
            </a:xfrm>
            <a:custGeom>
              <a:avLst/>
              <a:gdLst>
                <a:gd name="T0" fmla="*/ 0 w 4756"/>
                <a:gd name="T1" fmla="*/ 70 h 1576"/>
                <a:gd name="T2" fmla="*/ 2 w 4756"/>
                <a:gd name="T3" fmla="*/ 64 h 1576"/>
                <a:gd name="T4" fmla="*/ 5 w 4756"/>
                <a:gd name="T5" fmla="*/ 60 h 1576"/>
                <a:gd name="T6" fmla="*/ 8 w 4756"/>
                <a:gd name="T7" fmla="*/ 55 h 1576"/>
                <a:gd name="T8" fmla="*/ 10 w 4756"/>
                <a:gd name="T9" fmla="*/ 50 h 1576"/>
                <a:gd name="T10" fmla="*/ 14 w 4756"/>
                <a:gd name="T11" fmla="*/ 46 h 1576"/>
                <a:gd name="T12" fmla="*/ 17 w 4756"/>
                <a:gd name="T13" fmla="*/ 41 h 1576"/>
                <a:gd name="T14" fmla="*/ 21 w 4756"/>
                <a:gd name="T15" fmla="*/ 37 h 1576"/>
                <a:gd name="T16" fmla="*/ 24 w 4756"/>
                <a:gd name="T17" fmla="*/ 33 h 1576"/>
                <a:gd name="T18" fmla="*/ 26 w 4756"/>
                <a:gd name="T19" fmla="*/ 32 h 1576"/>
                <a:gd name="T20" fmla="*/ 30 w 4756"/>
                <a:gd name="T21" fmla="*/ 28 h 1576"/>
                <a:gd name="T22" fmla="*/ 35 w 4756"/>
                <a:gd name="T23" fmla="*/ 24 h 1576"/>
                <a:gd name="T24" fmla="*/ 39 w 4756"/>
                <a:gd name="T25" fmla="*/ 21 h 1576"/>
                <a:gd name="T26" fmla="*/ 43 w 4756"/>
                <a:gd name="T27" fmla="*/ 18 h 1576"/>
                <a:gd name="T28" fmla="*/ 48 w 4756"/>
                <a:gd name="T29" fmla="*/ 15 h 1576"/>
                <a:gd name="T30" fmla="*/ 53 w 4756"/>
                <a:gd name="T31" fmla="*/ 12 h 1576"/>
                <a:gd name="T32" fmla="*/ 58 w 4756"/>
                <a:gd name="T33" fmla="*/ 10 h 1576"/>
                <a:gd name="T34" fmla="*/ 60 w 4756"/>
                <a:gd name="T35" fmla="*/ 9 h 1576"/>
                <a:gd name="T36" fmla="*/ 66 w 4756"/>
                <a:gd name="T37" fmla="*/ 7 h 1576"/>
                <a:gd name="T38" fmla="*/ 71 w 4756"/>
                <a:gd name="T39" fmla="*/ 5 h 1576"/>
                <a:gd name="T40" fmla="*/ 76 w 4756"/>
                <a:gd name="T41" fmla="*/ 4 h 1576"/>
                <a:gd name="T42" fmla="*/ 82 w 4756"/>
                <a:gd name="T43" fmla="*/ 2 h 1576"/>
                <a:gd name="T44" fmla="*/ 87 w 4756"/>
                <a:gd name="T45" fmla="*/ 1 h 1576"/>
                <a:gd name="T46" fmla="*/ 93 w 4756"/>
                <a:gd name="T47" fmla="*/ 1 h 1576"/>
                <a:gd name="T48" fmla="*/ 99 w 4756"/>
                <a:gd name="T49" fmla="*/ 0 h 1576"/>
                <a:gd name="T50" fmla="*/ 105 w 4756"/>
                <a:gd name="T51" fmla="*/ 0 h 1576"/>
                <a:gd name="T52" fmla="*/ 108 w 4756"/>
                <a:gd name="T53" fmla="*/ 0 h 1576"/>
                <a:gd name="T54" fmla="*/ 114 w 4756"/>
                <a:gd name="T55" fmla="*/ 0 h 1576"/>
                <a:gd name="T56" fmla="*/ 119 w 4756"/>
                <a:gd name="T57" fmla="*/ 1 h 1576"/>
                <a:gd name="T58" fmla="*/ 125 w 4756"/>
                <a:gd name="T59" fmla="*/ 2 h 1576"/>
                <a:gd name="T60" fmla="*/ 131 w 4756"/>
                <a:gd name="T61" fmla="*/ 3 h 1576"/>
                <a:gd name="T62" fmla="*/ 136 w 4756"/>
                <a:gd name="T63" fmla="*/ 4 h 1576"/>
                <a:gd name="T64" fmla="*/ 141 w 4756"/>
                <a:gd name="T65" fmla="*/ 6 h 1576"/>
                <a:gd name="T66" fmla="*/ 146 w 4756"/>
                <a:gd name="T67" fmla="*/ 8 h 1576"/>
                <a:gd name="T68" fmla="*/ 149 w 4756"/>
                <a:gd name="T69" fmla="*/ 9 h 1576"/>
                <a:gd name="T70" fmla="*/ 154 w 4756"/>
                <a:gd name="T71" fmla="*/ 11 h 1576"/>
                <a:gd name="T72" fmla="*/ 159 w 4756"/>
                <a:gd name="T73" fmla="*/ 14 h 1576"/>
                <a:gd name="T74" fmla="*/ 164 w 4756"/>
                <a:gd name="T75" fmla="*/ 17 h 1576"/>
                <a:gd name="T76" fmla="*/ 168 w 4756"/>
                <a:gd name="T77" fmla="*/ 19 h 1576"/>
                <a:gd name="T78" fmla="*/ 173 w 4756"/>
                <a:gd name="T79" fmla="*/ 23 h 1576"/>
                <a:gd name="T80" fmla="*/ 177 w 4756"/>
                <a:gd name="T81" fmla="*/ 26 h 1576"/>
                <a:gd name="T82" fmla="*/ 181 w 4756"/>
                <a:gd name="T83" fmla="*/ 30 h 1576"/>
                <a:gd name="T84" fmla="*/ 185 w 4756"/>
                <a:gd name="T85" fmla="*/ 33 h 1576"/>
                <a:gd name="T86" fmla="*/ 187 w 4756"/>
                <a:gd name="T87" fmla="*/ 35 h 1576"/>
                <a:gd name="T88" fmla="*/ 191 w 4756"/>
                <a:gd name="T89" fmla="*/ 39 h 1576"/>
                <a:gd name="T90" fmla="*/ 194 w 4756"/>
                <a:gd name="T91" fmla="*/ 44 h 1576"/>
                <a:gd name="T92" fmla="*/ 197 w 4756"/>
                <a:gd name="T93" fmla="*/ 48 h 1576"/>
                <a:gd name="T94" fmla="*/ 200 w 4756"/>
                <a:gd name="T95" fmla="*/ 53 h 1576"/>
                <a:gd name="T96" fmla="*/ 203 w 4756"/>
                <a:gd name="T97" fmla="*/ 57 h 1576"/>
                <a:gd name="T98" fmla="*/ 206 w 4756"/>
                <a:gd name="T99" fmla="*/ 62 h 1576"/>
                <a:gd name="T100" fmla="*/ 208 w 4756"/>
                <a:gd name="T101" fmla="*/ 67 h 1576"/>
                <a:gd name="T102" fmla="*/ 0 w 4756"/>
                <a:gd name="T103" fmla="*/ 70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w="12700">
              <a:noFill/>
              <a:round/>
              <a:headEnd/>
              <a:tailEnd/>
            </a:ln>
          </p:spPr>
          <p:txBody>
            <a:bodyPr/>
            <a:lstStyle/>
            <a:p>
              <a:endParaRPr lang="zh-CN" altLang="en-US" sz="1400"/>
            </a:p>
          </p:txBody>
        </p:sp>
      </p:grpSp>
      <p:sp>
        <p:nvSpPr>
          <p:cNvPr id="42"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000" dirty="0">
                <a:latin typeface="微软雅黑" panose="020B0503020204020204" pitchFamily="34" charset="-122"/>
                <a:ea typeface="微软雅黑" panose="020B0503020204020204" pitchFamily="34" charset="-122"/>
                <a:cs typeface="方正大黑简体"/>
              </a:rPr>
              <a:t>形势分析</a:t>
            </a:r>
            <a:r>
              <a:rPr lang="en-US" altLang="zh-CN" sz="2000" dirty="0">
                <a:latin typeface="微软雅黑" panose="020B0503020204020204" pitchFamily="34" charset="-122"/>
                <a:ea typeface="微软雅黑" panose="020B0503020204020204" pitchFamily="34" charset="-122"/>
                <a:cs typeface="方正大黑简体"/>
              </a:rPr>
              <a:t>—</a:t>
            </a:r>
            <a:r>
              <a:rPr lang="zh-CN" altLang="en-US" sz="2000" dirty="0">
                <a:latin typeface="微软雅黑" panose="020B0503020204020204" pitchFamily="34" charset="-122"/>
                <a:ea typeface="微软雅黑" panose="020B0503020204020204" pitchFamily="34" charset="-122"/>
                <a:cs typeface="方正大黑简体"/>
              </a:rPr>
              <a:t>改革中蕴含机遇</a:t>
            </a:r>
            <a:r>
              <a:rPr lang="en-US" altLang="zh-CN" sz="2000" dirty="0">
                <a:latin typeface="微软雅黑" panose="020B0503020204020204" pitchFamily="34" charset="-122"/>
                <a:ea typeface="微软雅黑" panose="020B0503020204020204" pitchFamily="34" charset="-122"/>
                <a:cs typeface="方正大黑简体"/>
              </a:rPr>
              <a:t>3/3</a:t>
            </a:r>
            <a:r>
              <a:rPr lang="zh-CN" altLang="en-US" sz="2000" dirty="0">
                <a:latin typeface="微软雅黑" panose="020B0503020204020204" pitchFamily="34" charset="-122"/>
                <a:ea typeface="微软雅黑" panose="020B0503020204020204" pitchFamily="34" charset="-122"/>
                <a:cs typeface="方正大黑简体"/>
              </a:rPr>
              <a:t>  </a:t>
            </a:r>
          </a:p>
        </p:txBody>
      </p:sp>
      <p:sp>
        <p:nvSpPr>
          <p:cNvPr id="6" name="矩形 5"/>
          <p:cNvSpPr/>
          <p:nvPr/>
        </p:nvSpPr>
        <p:spPr>
          <a:xfrm rot="2009070">
            <a:off x="628982" y="1802133"/>
            <a:ext cx="1012060" cy="230832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cap="none" spc="50" dirty="0" smtClean="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机遇之年</a:t>
            </a:r>
            <a:endParaRPr lang="zh-CN" altLang="en-US" sz="3600" b="1" cap="none" spc="50" dirty="0">
              <a:ln w="11430"/>
              <a:solidFill>
                <a:srgbClr val="FF0000"/>
              </a:soli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p:txBody>
      </p:sp>
      <p:sp>
        <p:nvSpPr>
          <p:cNvPr id="7" name="TextBox 6"/>
          <p:cNvSpPr txBox="1"/>
          <p:nvPr/>
        </p:nvSpPr>
        <p:spPr>
          <a:xfrm rot="1959998">
            <a:off x="1447446" y="1541606"/>
            <a:ext cx="1038224" cy="461665"/>
          </a:xfrm>
          <a:prstGeom prst="rect">
            <a:avLst/>
          </a:prstGeom>
          <a:noFill/>
        </p:spPr>
        <p:txBody>
          <a:bodyPr wrap="square" rtlCol="0">
            <a:spAutoFit/>
          </a:bodyPr>
          <a:lstStyle/>
          <a:p>
            <a:r>
              <a:rPr lang="en-US" altLang="zh-CN" sz="2400" dirty="0" smtClean="0">
                <a:solidFill>
                  <a:srgbClr val="FF0000"/>
                </a:solidFill>
              </a:rPr>
              <a:t>2014</a:t>
            </a:r>
            <a:endParaRPr lang="zh-CN" altLang="en-US" sz="2400" dirty="0">
              <a:solidFill>
                <a:srgbClr val="FF0000"/>
              </a:solidFill>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500"/>
                                        <p:tgtEl>
                                          <p:spTgt spid="42"/>
                                        </p:tgtEl>
                                      </p:cBhvr>
                                    </p:animEffect>
                                  </p:childTnLst>
                                </p:cTn>
                              </p:par>
                              <p:par>
                                <p:cTn id="8" presetID="22" presetClass="entr" presetSubtype="4" fill="hold" grpId="0" nodeType="withEffect">
                                  <p:stCondLst>
                                    <p:cond delay="20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childTnLst>
                          </p:cTn>
                        </p:par>
                        <p:par>
                          <p:cTn id="11" fill="hold">
                            <p:stCondLst>
                              <p:cond delay="700"/>
                            </p:stCondLst>
                            <p:childTnLst>
                              <p:par>
                                <p:cTn id="12" presetID="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10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0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30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0-#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par>
                                <p:cTn id="28" presetID="8" presetClass="emph" presetSubtype="0" fill="hold" nodeType="withEffect">
                                  <p:stCondLst>
                                    <p:cond delay="0"/>
                                  </p:stCondLst>
                                  <p:childTnLst>
                                    <p:animRot by="21600000">
                                      <p:cBhvr>
                                        <p:cTn id="29" dur="500" fill="hold"/>
                                        <p:tgtEl>
                                          <p:spTgt spid="5"/>
                                        </p:tgtEl>
                                        <p:attrNameLst>
                                          <p:attrName>r</p:attrName>
                                        </p:attrNameLst>
                                      </p:cBhvr>
                                    </p:animRot>
                                  </p:childTnLst>
                                </p:cTn>
                              </p:par>
                              <p:par>
                                <p:cTn id="30" presetID="8" presetClass="emph" presetSubtype="0" fill="hold" nodeType="withEffect">
                                  <p:stCondLst>
                                    <p:cond delay="100"/>
                                  </p:stCondLst>
                                  <p:childTnLst>
                                    <p:animRot by="21600000">
                                      <p:cBhvr>
                                        <p:cTn id="31" dur="500" fill="hold"/>
                                        <p:tgtEl>
                                          <p:spTgt spid="2"/>
                                        </p:tgtEl>
                                        <p:attrNameLst>
                                          <p:attrName>r</p:attrName>
                                        </p:attrNameLst>
                                      </p:cBhvr>
                                    </p:animRot>
                                  </p:childTnLst>
                                </p:cTn>
                              </p:par>
                              <p:par>
                                <p:cTn id="32" presetID="8" presetClass="emph" presetSubtype="0" fill="hold" nodeType="withEffect">
                                  <p:stCondLst>
                                    <p:cond delay="200"/>
                                  </p:stCondLst>
                                  <p:childTnLst>
                                    <p:animRot by="21600000">
                                      <p:cBhvr>
                                        <p:cTn id="33" dur="500" fill="hold"/>
                                        <p:tgtEl>
                                          <p:spTgt spid="3"/>
                                        </p:tgtEl>
                                        <p:attrNameLst>
                                          <p:attrName>r</p:attrName>
                                        </p:attrNameLst>
                                      </p:cBhvr>
                                    </p:animRot>
                                  </p:childTnLst>
                                </p:cTn>
                              </p:par>
                              <p:par>
                                <p:cTn id="34" presetID="8" presetClass="emph" presetSubtype="0" fill="hold" nodeType="withEffect">
                                  <p:stCondLst>
                                    <p:cond delay="300"/>
                                  </p:stCondLst>
                                  <p:childTnLst>
                                    <p:animRot by="21600000">
                                      <p:cBhvr>
                                        <p:cTn id="35" dur="500" fill="hold"/>
                                        <p:tgtEl>
                                          <p:spTgt spid="4"/>
                                        </p:tgtEl>
                                        <p:attrNameLst>
                                          <p:attrName>r</p:attrName>
                                        </p:attrNameLst>
                                      </p:cBhvr>
                                    </p:animRot>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par>
                                <p:cTn id="40" presetID="22" presetClass="entr" presetSubtype="8"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par>
                                <p:cTn id="43" presetID="22" presetClass="entr" presetSubtype="8" fill="hold" nodeType="withEffect">
                                  <p:stCondLst>
                                    <p:cond delay="0"/>
                                  </p:stCondLst>
                                  <p:childTnLst>
                                    <p:set>
                                      <p:cBhvr>
                                        <p:cTn id="44" dur="1" fill="hold">
                                          <p:stCondLst>
                                            <p:cond delay="0"/>
                                          </p:stCondLst>
                                        </p:cTn>
                                        <p:tgtEl>
                                          <p:spTgt spid="40"/>
                                        </p:tgtEl>
                                        <p:attrNameLst>
                                          <p:attrName>style.visibility</p:attrName>
                                        </p:attrNameLst>
                                      </p:cBhvr>
                                      <p:to>
                                        <p:strVal val="visible"/>
                                      </p:to>
                                    </p:set>
                                    <p:animEffect transition="in" filter="wipe(left)">
                                      <p:cBhvr>
                                        <p:cTn id="45" dur="500"/>
                                        <p:tgtEl>
                                          <p:spTgt spid="40"/>
                                        </p:tgtEl>
                                      </p:cBhvr>
                                    </p:animEffect>
                                  </p:childTnLst>
                                </p:cTn>
                              </p:par>
                              <p:par>
                                <p:cTn id="46" presetID="22" presetClass="entr" presetSubtype="8" fill="hold" nodeType="with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wipe(left)">
                                      <p:cBhvr>
                                        <p:cTn id="4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8" grpId="0"/>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
          <p:cNvSpPr/>
          <p:nvPr/>
        </p:nvSpPr>
        <p:spPr>
          <a:xfrm>
            <a:off x="762000" y="2056695"/>
            <a:ext cx="2033588" cy="2030237"/>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1" name="椭圆 1"/>
          <p:cNvSpPr/>
          <p:nvPr/>
        </p:nvSpPr>
        <p:spPr>
          <a:xfrm>
            <a:off x="2763838" y="2056695"/>
            <a:ext cx="1884362"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2" name="椭圆 1"/>
          <p:cNvSpPr/>
          <p:nvPr/>
        </p:nvSpPr>
        <p:spPr>
          <a:xfrm>
            <a:off x="4633912" y="2056695"/>
            <a:ext cx="1919288"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6" name="TextBox 25"/>
          <p:cNvSpPr txBox="1">
            <a:spLocks noChangeArrowheads="1"/>
          </p:cNvSpPr>
          <p:nvPr/>
        </p:nvSpPr>
        <p:spPr bwMode="auto">
          <a:xfrm>
            <a:off x="1524000"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dirty="0">
                <a:solidFill>
                  <a:srgbClr val="FFFF00"/>
                </a:solidFill>
              </a:rPr>
              <a:t>01</a:t>
            </a:r>
            <a:endParaRPr lang="zh-CN" altLang="en-US" sz="3200" dirty="0">
              <a:solidFill>
                <a:srgbClr val="FFFF00"/>
              </a:solidFill>
            </a:endParaRPr>
          </a:p>
        </p:txBody>
      </p:sp>
      <p:sp>
        <p:nvSpPr>
          <p:cNvPr id="30" name="TextBox 29"/>
          <p:cNvSpPr txBox="1">
            <a:spLocks noChangeArrowheads="1"/>
          </p:cNvSpPr>
          <p:nvPr/>
        </p:nvSpPr>
        <p:spPr bwMode="auto">
          <a:xfrm>
            <a:off x="3490913"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C00000"/>
                </a:solidFill>
              </a:rPr>
              <a:t>02</a:t>
            </a:r>
            <a:endParaRPr lang="zh-CN" altLang="en-US" sz="3200">
              <a:solidFill>
                <a:srgbClr val="C00000"/>
              </a:solidFill>
            </a:endParaRPr>
          </a:p>
        </p:txBody>
      </p:sp>
      <p:sp>
        <p:nvSpPr>
          <p:cNvPr id="44" name="TextBox 43"/>
          <p:cNvSpPr txBox="1">
            <a:spLocks noChangeArrowheads="1"/>
          </p:cNvSpPr>
          <p:nvPr/>
        </p:nvSpPr>
        <p:spPr bwMode="auto">
          <a:xfrm>
            <a:off x="5273676"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FFFF00"/>
                </a:solidFill>
              </a:rPr>
              <a:t>03</a:t>
            </a:r>
            <a:endParaRPr lang="zh-CN" altLang="en-US" sz="3200">
              <a:solidFill>
                <a:srgbClr val="FFFF00"/>
              </a:solidFill>
            </a:endParaRPr>
          </a:p>
        </p:txBody>
      </p:sp>
      <p:cxnSp>
        <p:nvCxnSpPr>
          <p:cNvPr id="46" name="直接连接符 45"/>
          <p:cNvCxnSpPr/>
          <p:nvPr/>
        </p:nvCxnSpPr>
        <p:spPr>
          <a:xfrm>
            <a:off x="1143000" y="2808111"/>
            <a:ext cx="1285875"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108326" y="2808111"/>
            <a:ext cx="1285875"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932364" y="2808111"/>
            <a:ext cx="1284287"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sp>
        <p:nvSpPr>
          <p:cNvPr id="50" name="TextBox 49"/>
          <p:cNvSpPr txBox="1">
            <a:spLocks noChangeArrowheads="1"/>
          </p:cNvSpPr>
          <p:nvPr/>
        </p:nvSpPr>
        <p:spPr bwMode="auto">
          <a:xfrm>
            <a:off x="914400" y="2928056"/>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dirty="0">
                <a:solidFill>
                  <a:srgbClr val="FFFF00"/>
                </a:solidFill>
                <a:latin typeface="微软雅黑" pitchFamily="34" charset="-122"/>
                <a:ea typeface="微软雅黑" pitchFamily="34" charset="-122"/>
              </a:rPr>
              <a:t>形势分析</a:t>
            </a:r>
          </a:p>
        </p:txBody>
      </p:sp>
      <p:sp>
        <p:nvSpPr>
          <p:cNvPr id="2" name="TextBox 49"/>
          <p:cNvSpPr txBox="1">
            <a:spLocks noChangeArrowheads="1"/>
          </p:cNvSpPr>
          <p:nvPr/>
        </p:nvSpPr>
        <p:spPr bwMode="auto">
          <a:xfrm>
            <a:off x="2976562" y="2929821"/>
            <a:ext cx="1747838"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dirty="0" smtClean="0">
                <a:solidFill>
                  <a:srgbClr val="FF0000"/>
                </a:solidFill>
                <a:latin typeface="微软雅黑" pitchFamily="34" charset="-122"/>
                <a:ea typeface="微软雅黑" pitchFamily="34" charset="-122"/>
              </a:rPr>
              <a:t>目标分析</a:t>
            </a:r>
            <a:endParaRPr lang="zh-CN" altLang="en-US" sz="2500" dirty="0">
              <a:solidFill>
                <a:srgbClr val="FF0000"/>
              </a:solidFill>
              <a:latin typeface="微软雅黑" pitchFamily="34" charset="-122"/>
              <a:ea typeface="微软雅黑" pitchFamily="34" charset="-122"/>
            </a:endParaRPr>
          </a:p>
        </p:txBody>
      </p:sp>
      <p:sp>
        <p:nvSpPr>
          <p:cNvPr id="4" name="TextBox 49"/>
          <p:cNvSpPr txBox="1">
            <a:spLocks noChangeArrowheads="1"/>
          </p:cNvSpPr>
          <p:nvPr/>
        </p:nvSpPr>
        <p:spPr bwMode="auto">
          <a:xfrm>
            <a:off x="4724400" y="2929821"/>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dirty="0">
                <a:solidFill>
                  <a:srgbClr val="FFFF00"/>
                </a:solidFill>
                <a:latin typeface="微软雅黑" pitchFamily="34" charset="-122"/>
                <a:ea typeface="微软雅黑" pitchFamily="34" charset="-122"/>
              </a:rPr>
              <a:t>产品策略</a:t>
            </a:r>
          </a:p>
        </p:txBody>
      </p:sp>
      <p:sp>
        <p:nvSpPr>
          <p:cNvPr id="28" name="椭圆 27"/>
          <p:cNvSpPr/>
          <p:nvPr/>
        </p:nvSpPr>
        <p:spPr>
          <a:xfrm>
            <a:off x="6526213" y="2125487"/>
            <a:ext cx="2008187" cy="20796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FFFFFF"/>
              </a:solidFill>
            </a:endParaRPr>
          </a:p>
        </p:txBody>
      </p:sp>
      <p:sp>
        <p:nvSpPr>
          <p:cNvPr id="29" name="TextBox 28"/>
          <p:cNvSpPr txBox="1">
            <a:spLocks noChangeArrowheads="1"/>
          </p:cNvSpPr>
          <p:nvPr/>
        </p:nvSpPr>
        <p:spPr bwMode="auto">
          <a:xfrm>
            <a:off x="7280274" y="2208066"/>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C00000"/>
                </a:solidFill>
              </a:rPr>
              <a:t>04</a:t>
            </a:r>
            <a:endParaRPr lang="zh-CN" altLang="en-US" sz="3200">
              <a:solidFill>
                <a:srgbClr val="C00000"/>
              </a:solidFill>
            </a:endParaRPr>
          </a:p>
        </p:txBody>
      </p:sp>
      <p:cxnSp>
        <p:nvCxnSpPr>
          <p:cNvPr id="31" name="直接连接符 30"/>
          <p:cNvCxnSpPr/>
          <p:nvPr/>
        </p:nvCxnSpPr>
        <p:spPr>
          <a:xfrm>
            <a:off x="6883399" y="2857177"/>
            <a:ext cx="1435100"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32" name="TextBox 49"/>
          <p:cNvSpPr txBox="1">
            <a:spLocks noChangeArrowheads="1"/>
          </p:cNvSpPr>
          <p:nvPr/>
        </p:nvSpPr>
        <p:spPr bwMode="auto">
          <a:xfrm>
            <a:off x="6780213" y="2970066"/>
            <a:ext cx="1601787"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dirty="0">
                <a:solidFill>
                  <a:srgbClr val="FFFF00"/>
                </a:solidFill>
                <a:latin typeface="微软雅黑" pitchFamily="34" charset="-122"/>
                <a:ea typeface="微软雅黑" pitchFamily="34" charset="-122"/>
              </a:rPr>
              <a:t>销售建议</a:t>
            </a:r>
          </a:p>
        </p:txBody>
      </p:sp>
      <p:sp>
        <p:nvSpPr>
          <p:cNvPr id="20"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800" kern="0" dirty="0">
                <a:solidFill>
                  <a:srgbClr val="000000"/>
                </a:solidFill>
                <a:latin typeface="微软雅黑" panose="020B0503020204020204" pitchFamily="34" charset="-122"/>
                <a:ea typeface="微软雅黑" panose="020B0503020204020204" pitchFamily="34" charset="-122"/>
                <a:cs typeface="+mj-cs"/>
              </a:rPr>
              <a:t>目录</a:t>
            </a:r>
            <a:r>
              <a:rPr lang="en-US" altLang="zh-CN" sz="2800" kern="0" dirty="0" smtClean="0">
                <a:solidFill>
                  <a:srgbClr val="000000"/>
                </a:solidFill>
                <a:latin typeface="微软雅黑" panose="020B0503020204020204" pitchFamily="34" charset="-122"/>
                <a:ea typeface="微软雅黑" panose="020B0503020204020204" pitchFamily="34" charset="-122"/>
                <a:cs typeface="+mj-cs"/>
              </a:rPr>
              <a:t>&lt;&lt;</a:t>
            </a:r>
            <a:endParaRPr lang="zh-CN" altLang="en-US" sz="2800" kern="0" dirty="0" smtClean="0">
              <a:solidFill>
                <a:srgbClr val="000000"/>
              </a:solidFill>
              <a:latin typeface="微软雅黑" panose="020B0503020204020204" pitchFamily="34" charset="-122"/>
              <a:ea typeface="微软雅黑" panose="020B0503020204020204" pitchFamily="34" charset="-122"/>
              <a:cs typeface="+mj-cs"/>
            </a:endParaRPr>
          </a:p>
        </p:txBody>
      </p:sp>
    </p:spTree>
    <p:extLst>
      <p:ext uri="{BB962C8B-B14F-4D97-AF65-F5344CB8AC3E}">
        <p14:creationId xmlns:p14="http://schemas.microsoft.com/office/powerpoint/2010/main" xmlns="" val="242294724"/>
      </p:ext>
    </p:extLst>
  </p:cSld>
  <p:clrMapOvr>
    <a:masterClrMapping/>
  </p:clrMapOvr>
  <p:transition spd="med" advClick="0" advTm="3000">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50" fill="hold"/>
                                        <p:tgtEl>
                                          <p:spTgt spid="19"/>
                                        </p:tgtEl>
                                        <p:attrNameLst>
                                          <p:attrName>ppt_w</p:attrName>
                                        </p:attrNameLst>
                                      </p:cBhvr>
                                      <p:tavLst>
                                        <p:tav tm="0">
                                          <p:val>
                                            <p:strVal val="4*#ppt_w"/>
                                          </p:val>
                                        </p:tav>
                                        <p:tav tm="100000">
                                          <p:val>
                                            <p:strVal val="#ppt_w"/>
                                          </p:val>
                                        </p:tav>
                                      </p:tavLst>
                                    </p:anim>
                                    <p:anim calcmode="lin" valueType="num">
                                      <p:cBhvr>
                                        <p:cTn id="8" dur="25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p:cTn id="11" dur="250" fill="hold"/>
                                        <p:tgtEl>
                                          <p:spTgt spid="21"/>
                                        </p:tgtEl>
                                        <p:attrNameLst>
                                          <p:attrName>ppt_w</p:attrName>
                                        </p:attrNameLst>
                                      </p:cBhvr>
                                      <p:tavLst>
                                        <p:tav tm="0">
                                          <p:val>
                                            <p:strVal val="4*#ppt_w"/>
                                          </p:val>
                                        </p:tav>
                                        <p:tav tm="100000">
                                          <p:val>
                                            <p:strVal val="#ppt_w"/>
                                          </p:val>
                                        </p:tav>
                                      </p:tavLst>
                                    </p:anim>
                                    <p:anim calcmode="lin" valueType="num">
                                      <p:cBhvr>
                                        <p:cTn id="12" dur="250" fill="hold"/>
                                        <p:tgtEl>
                                          <p:spTgt spid="21"/>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250" fill="hold"/>
                                        <p:tgtEl>
                                          <p:spTgt spid="22"/>
                                        </p:tgtEl>
                                        <p:attrNameLst>
                                          <p:attrName>ppt_w</p:attrName>
                                        </p:attrNameLst>
                                      </p:cBhvr>
                                      <p:tavLst>
                                        <p:tav tm="0">
                                          <p:val>
                                            <p:strVal val="4*#ppt_w"/>
                                          </p:val>
                                        </p:tav>
                                        <p:tav tm="100000">
                                          <p:val>
                                            <p:strVal val="#ppt_w"/>
                                          </p:val>
                                        </p:tav>
                                      </p:tavLst>
                                    </p:anim>
                                    <p:anim calcmode="lin" valueType="num">
                                      <p:cBhvr>
                                        <p:cTn id="16" dur="250" fill="hold"/>
                                        <p:tgtEl>
                                          <p:spTgt spid="22"/>
                                        </p:tgtEl>
                                        <p:attrNameLst>
                                          <p:attrName>ppt_h</p:attrName>
                                        </p:attrNameLst>
                                      </p:cBhvr>
                                      <p:tavLst>
                                        <p:tav tm="0">
                                          <p:val>
                                            <p:strVal val="4*#ppt_h"/>
                                          </p:val>
                                        </p:tav>
                                        <p:tav tm="100000">
                                          <p:val>
                                            <p:strVal val="#ppt_h"/>
                                          </p:val>
                                        </p:tav>
                                      </p:tavLst>
                                    </p:anim>
                                  </p:childTnLst>
                                </p:cTn>
                              </p:par>
                            </p:childTnLst>
                          </p:cTn>
                        </p:par>
                        <p:par>
                          <p:cTn id="17" fill="hold" nodeType="afterGroup">
                            <p:stCondLst>
                              <p:cond delay="750"/>
                            </p:stCondLst>
                            <p:childTnLst>
                              <p:par>
                                <p:cTn id="18" presetID="10"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500"/>
                                        <p:tgtEl>
                                          <p:spTgt spid="44"/>
                                        </p:tgtEl>
                                      </p:cBhvr>
                                    </p:animEffect>
                                  </p:childTnLst>
                                </p:cTn>
                              </p:par>
                              <p:par>
                                <p:cTn id="27" presetID="22" presetClass="entr" presetSubtype="8" fill="hold" nodeType="withEffect">
                                  <p:stCondLst>
                                    <p:cond delay="25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500"/>
                                        <p:tgtEl>
                                          <p:spTgt spid="46"/>
                                        </p:tgtEl>
                                      </p:cBhvr>
                                    </p:animEffect>
                                  </p:childTnLst>
                                </p:cTn>
                              </p:par>
                              <p:par>
                                <p:cTn id="30" presetID="22" presetClass="entr" presetSubtype="8" fill="hold" nodeType="withEffect">
                                  <p:stCondLst>
                                    <p:cond delay="25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nodeType="withEffect">
                                  <p:stCondLst>
                                    <p:cond delay="25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500"/>
                                        <p:tgtEl>
                                          <p:spTgt spid="48"/>
                                        </p:tgtEl>
                                      </p:cBhvr>
                                    </p:animEffect>
                                  </p:childTnLst>
                                </p:cTn>
                              </p:par>
                              <p:par>
                                <p:cTn id="36" presetID="41" presetClass="entr" presetSubtype="0" fill="hold" grpId="0" nodeType="withEffect">
                                  <p:stCondLst>
                                    <p:cond delay="0"/>
                                  </p:stCondLst>
                                  <p:iterate type="lt">
                                    <p:tmPct val="10000"/>
                                  </p:iterate>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anim calcmode="lin" valueType="num">
                                      <p:cBhvr>
                                        <p:cTn id="4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0"/>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
                                        </p:tgtEl>
                                        <p:attrNameLst>
                                          <p:attrName>ppt_y</p:attrName>
                                        </p:attrNameLst>
                                      </p:cBhvr>
                                      <p:tavLst>
                                        <p:tav tm="0">
                                          <p:val>
                                            <p:strVal val="#ppt_y"/>
                                          </p:val>
                                        </p:tav>
                                        <p:tav tm="100000">
                                          <p:val>
                                            <p:strVal val="#ppt_y"/>
                                          </p:val>
                                        </p:tav>
                                      </p:tavLst>
                                    </p:anim>
                                    <p:anim calcmode="lin" valueType="num">
                                      <p:cBhvr>
                                        <p:cTn id="4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
                                        </p:tgtEl>
                                      </p:cBhvr>
                                    </p:animEffect>
                                  </p:childTnLst>
                                </p:cTn>
                              </p:par>
                              <p:par>
                                <p:cTn id="50" presetID="41" presetClass="entr" presetSubtype="0" fill="hold" grpId="0" nodeType="withEffect">
                                  <p:stCondLst>
                                    <p:cond delay="0"/>
                                  </p:stCondLst>
                                  <p:iterate type="lt">
                                    <p:tmPct val="10000"/>
                                  </p:iterate>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4"/>
                                        </p:tgtEl>
                                        <p:attrNameLst>
                                          <p:attrName>ppt_y</p:attrName>
                                        </p:attrNameLst>
                                      </p:cBhvr>
                                      <p:tavLst>
                                        <p:tav tm="0">
                                          <p:val>
                                            <p:strVal val="#ppt_y"/>
                                          </p:val>
                                        </p:tav>
                                        <p:tav tm="100000">
                                          <p:val>
                                            <p:strVal val="#ppt_y"/>
                                          </p:val>
                                        </p:tav>
                                      </p:tavLst>
                                    </p:anim>
                                    <p:anim calcmode="lin" valueType="num">
                                      <p:cBhvr>
                                        <p:cTn id="5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4"/>
                                        </p:tgtEl>
                                      </p:cBhvr>
                                    </p:animEffect>
                                  </p:childTnLst>
                                </p:cTn>
                              </p:par>
                              <p:par>
                                <p:cTn id="57" presetID="23" presetClass="entr" presetSubtype="32" fill="hold" grpId="0" nodeType="withEffect">
                                  <p:stCondLst>
                                    <p:cond delay="750"/>
                                  </p:stCondLst>
                                  <p:childTnLst>
                                    <p:set>
                                      <p:cBhvr>
                                        <p:cTn id="58" dur="1" fill="hold">
                                          <p:stCondLst>
                                            <p:cond delay="0"/>
                                          </p:stCondLst>
                                        </p:cTn>
                                        <p:tgtEl>
                                          <p:spTgt spid="28"/>
                                        </p:tgtEl>
                                        <p:attrNameLst>
                                          <p:attrName>style.visibility</p:attrName>
                                        </p:attrNameLst>
                                      </p:cBhvr>
                                      <p:to>
                                        <p:strVal val="visible"/>
                                      </p:to>
                                    </p:set>
                                    <p:anim calcmode="lin" valueType="num">
                                      <p:cBhvr>
                                        <p:cTn id="59" dur="250" fill="hold"/>
                                        <p:tgtEl>
                                          <p:spTgt spid="28"/>
                                        </p:tgtEl>
                                        <p:attrNameLst>
                                          <p:attrName>ppt_w</p:attrName>
                                        </p:attrNameLst>
                                      </p:cBhvr>
                                      <p:tavLst>
                                        <p:tav tm="0">
                                          <p:val>
                                            <p:strVal val="4*#ppt_w"/>
                                          </p:val>
                                        </p:tav>
                                        <p:tav tm="100000">
                                          <p:val>
                                            <p:strVal val="#ppt_w"/>
                                          </p:val>
                                        </p:tav>
                                      </p:tavLst>
                                    </p:anim>
                                    <p:anim calcmode="lin" valueType="num">
                                      <p:cBhvr>
                                        <p:cTn id="60" dur="250" fill="hold"/>
                                        <p:tgtEl>
                                          <p:spTgt spid="28"/>
                                        </p:tgtEl>
                                        <p:attrNameLst>
                                          <p:attrName>ppt_h</p:attrName>
                                        </p:attrNameLst>
                                      </p:cBhvr>
                                      <p:tavLst>
                                        <p:tav tm="0">
                                          <p:val>
                                            <p:strVal val="4*#ppt_h"/>
                                          </p:val>
                                        </p:tav>
                                        <p:tav tm="100000">
                                          <p:val>
                                            <p:strVal val="#ppt_h"/>
                                          </p:val>
                                        </p:tav>
                                      </p:tavLst>
                                    </p:anim>
                                  </p:childTnLst>
                                </p:cTn>
                              </p:par>
                              <p:par>
                                <p:cTn id="61" presetID="10"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22" presetClass="entr" presetSubtype="8" fill="hold" nodeType="withEffect">
                                  <p:stCondLst>
                                    <p:cond delay="250"/>
                                  </p:stCondLst>
                                  <p:childTnLst>
                                    <p:set>
                                      <p:cBhvr>
                                        <p:cTn id="65" dur="1" fill="hold">
                                          <p:stCondLst>
                                            <p:cond delay="0"/>
                                          </p:stCondLst>
                                        </p:cTn>
                                        <p:tgtEl>
                                          <p:spTgt spid="31"/>
                                        </p:tgtEl>
                                        <p:attrNameLst>
                                          <p:attrName>style.visibility</p:attrName>
                                        </p:attrNameLst>
                                      </p:cBhvr>
                                      <p:to>
                                        <p:strVal val="visible"/>
                                      </p:to>
                                    </p:set>
                                    <p:animEffect transition="in" filter="wipe(left)">
                                      <p:cBhvr>
                                        <p:cTn id="66" dur="500"/>
                                        <p:tgtEl>
                                          <p:spTgt spid="31"/>
                                        </p:tgtEl>
                                      </p:cBhvr>
                                    </p:animEffect>
                                  </p:childTnLst>
                                </p:cTn>
                              </p:par>
                              <p:par>
                                <p:cTn id="67" presetID="41" presetClass="entr" presetSubtype="0" fill="hold" grpId="0" nodeType="withEffect">
                                  <p:stCondLst>
                                    <p:cond delay="0"/>
                                  </p:stCondLst>
                                  <p:iterate type="lt">
                                    <p:tmPct val="10000"/>
                                  </p:iterate>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32"/>
                                        </p:tgtEl>
                                      </p:cBhvr>
                                    </p:animEffect>
                                  </p:childTnLst>
                                </p:cTn>
                              </p:par>
                            </p:childTnLst>
                          </p:cTn>
                        </p:par>
                        <p:par>
                          <p:cTn id="74" fill="hold">
                            <p:stCondLst>
                              <p:cond delay="1750"/>
                            </p:stCondLst>
                            <p:childTnLst>
                              <p:par>
                                <p:cTn id="75" presetID="22" presetClass="entr" presetSubtype="8"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mph" presetSubtype="0" fill="hold" nodeType="clickEffect">
                                  <p:stCondLst>
                                    <p:cond delay="0"/>
                                  </p:stCondLst>
                                  <p:childTnLst>
                                    <p:animScale>
                                      <p:cBhvr>
                                        <p:cTn id="81" dur="2000" fill="hold"/>
                                        <p:tgtEl>
                                          <p:spTgt spid="2">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44" grpId="0"/>
      <p:bldP spid="50" grpId="0"/>
      <p:bldP spid="2" grpId="0"/>
      <p:bldP spid="4" grpId="0"/>
      <p:bldP spid="28" grpId="0" animBg="1"/>
      <p:bldP spid="29" grpId="0"/>
      <p:bldP spid="32" grpId="0"/>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Line 35"/>
          <p:cNvSpPr>
            <a:spLocks noChangeShapeType="1"/>
          </p:cNvSpPr>
          <p:nvPr/>
        </p:nvSpPr>
        <p:spPr bwMode="auto">
          <a:xfrm rot="618245" flipH="1" flipV="1">
            <a:off x="6385494" y="2708853"/>
            <a:ext cx="481012" cy="917682"/>
          </a:xfrm>
          <a:prstGeom prst="line">
            <a:avLst/>
          </a:prstGeom>
          <a:noFill/>
          <a:ln w="9525">
            <a:solidFill>
              <a:schemeClr val="tx1"/>
            </a:solidFill>
            <a:prstDash val="dash"/>
            <a:round/>
            <a:headEnd/>
            <a:tailEnd type="triangle" w="med" len="med"/>
          </a:ln>
        </p:spPr>
        <p:txBody>
          <a:bodyPr/>
          <a:lstStyle/>
          <a:p>
            <a:endParaRPr lang="zh-CN" altLang="en-US">
              <a:solidFill>
                <a:srgbClr val="000000"/>
              </a:solidFill>
            </a:endParaRPr>
          </a:p>
        </p:txBody>
      </p:sp>
      <p:sp>
        <p:nvSpPr>
          <p:cNvPr id="30" name="Line 36"/>
          <p:cNvSpPr>
            <a:spLocks noChangeShapeType="1"/>
          </p:cNvSpPr>
          <p:nvPr/>
        </p:nvSpPr>
        <p:spPr bwMode="auto">
          <a:xfrm rot="618245" flipH="1" flipV="1">
            <a:off x="5432996" y="2973928"/>
            <a:ext cx="1144587" cy="504341"/>
          </a:xfrm>
          <a:prstGeom prst="line">
            <a:avLst/>
          </a:prstGeom>
          <a:noFill/>
          <a:ln w="9525">
            <a:solidFill>
              <a:schemeClr val="tx1"/>
            </a:solidFill>
            <a:prstDash val="dash"/>
            <a:round/>
            <a:headEnd/>
            <a:tailEnd type="triangle" w="med" len="med"/>
          </a:ln>
        </p:spPr>
        <p:txBody>
          <a:bodyPr/>
          <a:lstStyle/>
          <a:p>
            <a:endParaRPr lang="zh-CN" altLang="en-US">
              <a:solidFill>
                <a:srgbClr val="000000"/>
              </a:solidFill>
            </a:endParaRPr>
          </a:p>
        </p:txBody>
      </p:sp>
      <p:sp>
        <p:nvSpPr>
          <p:cNvPr id="31" name="Line 37"/>
          <p:cNvSpPr>
            <a:spLocks noChangeShapeType="1"/>
          </p:cNvSpPr>
          <p:nvPr/>
        </p:nvSpPr>
        <p:spPr bwMode="auto">
          <a:xfrm rot="618245" flipH="1">
            <a:off x="4552261" y="3585812"/>
            <a:ext cx="1946275" cy="48932"/>
          </a:xfrm>
          <a:prstGeom prst="line">
            <a:avLst/>
          </a:prstGeom>
          <a:noFill/>
          <a:ln w="9525">
            <a:solidFill>
              <a:schemeClr val="tx1"/>
            </a:solidFill>
            <a:prstDash val="dash"/>
            <a:round/>
            <a:headEnd/>
            <a:tailEnd type="triangle" w="med" len="med"/>
          </a:ln>
        </p:spPr>
        <p:txBody>
          <a:bodyPr/>
          <a:lstStyle/>
          <a:p>
            <a:endParaRPr lang="zh-CN" altLang="en-US">
              <a:solidFill>
                <a:srgbClr val="000000"/>
              </a:solidFill>
            </a:endParaRPr>
          </a:p>
        </p:txBody>
      </p:sp>
      <p:grpSp>
        <p:nvGrpSpPr>
          <p:cNvPr id="2" name="组合 33"/>
          <p:cNvGrpSpPr/>
          <p:nvPr/>
        </p:nvGrpSpPr>
        <p:grpSpPr>
          <a:xfrm>
            <a:off x="5021279" y="980285"/>
            <a:ext cx="1981200" cy="1503765"/>
            <a:chOff x="2667000" y="1727201"/>
            <a:chExt cx="1981200" cy="1547812"/>
          </a:xfrm>
        </p:grpSpPr>
        <p:grpSp>
          <p:nvGrpSpPr>
            <p:cNvPr id="3" name="Group 19"/>
            <p:cNvGrpSpPr>
              <a:grpSpLocks/>
            </p:cNvGrpSpPr>
            <p:nvPr/>
          </p:nvGrpSpPr>
          <p:grpSpPr bwMode="auto">
            <a:xfrm>
              <a:off x="3581400" y="2379663"/>
              <a:ext cx="898525" cy="895350"/>
              <a:chOff x="2335" y="1139"/>
              <a:chExt cx="1089" cy="1089"/>
            </a:xfrm>
          </p:grpSpPr>
          <p:sp>
            <p:nvSpPr>
              <p:cNvPr id="39" name="Oval 20"/>
              <p:cNvSpPr>
                <a:spLocks noChangeArrowheads="1"/>
              </p:cNvSpPr>
              <p:nvPr/>
            </p:nvSpPr>
            <p:spPr bwMode="auto">
              <a:xfrm>
                <a:off x="2335" y="1139"/>
                <a:ext cx="1089" cy="1089"/>
              </a:xfrm>
              <a:prstGeom prst="ellipse">
                <a:avLst/>
              </a:prstGeom>
              <a:gradFill rotWithShape="1">
                <a:gsLst>
                  <a:gs pos="0">
                    <a:srgbClr val="DDDDDD"/>
                  </a:gs>
                  <a:gs pos="100000">
                    <a:srgbClr val="B2B2B2"/>
                  </a:gs>
                </a:gsLst>
                <a:lin ang="2700000" scaled="1"/>
              </a:gradFill>
              <a:ln w="9525" algn="ctr">
                <a:solidFill>
                  <a:srgbClr val="C0C0C0"/>
                </a:solidFill>
                <a:round/>
                <a:headEnd/>
                <a:tailEnd/>
              </a:ln>
            </p:spPr>
            <p:txBody>
              <a:bodyPr wrap="none" anchor="ctr"/>
              <a:lstStyle/>
              <a:p>
                <a:pPr algn="ctr"/>
                <a:r>
                  <a:rPr lang="en-US" altLang="zh-CN" sz="4000">
                    <a:solidFill>
                      <a:srgbClr val="1C1C1C"/>
                    </a:solidFill>
                    <a:ea typeface="华文细黑" pitchFamily="2" charset="-122"/>
                  </a:rPr>
                  <a:t>3</a:t>
                </a:r>
              </a:p>
            </p:txBody>
          </p:sp>
          <p:grpSp>
            <p:nvGrpSpPr>
              <p:cNvPr id="4" name="Group 21"/>
              <p:cNvGrpSpPr>
                <a:grpSpLocks/>
              </p:cNvGrpSpPr>
              <p:nvPr/>
            </p:nvGrpSpPr>
            <p:grpSpPr bwMode="auto">
              <a:xfrm>
                <a:off x="2426" y="1169"/>
                <a:ext cx="908" cy="296"/>
                <a:chOff x="1431" y="1843"/>
                <a:chExt cx="907" cy="295"/>
              </a:xfrm>
            </p:grpSpPr>
            <p:sp>
              <p:nvSpPr>
                <p:cNvPr id="41" name="Freeform 22"/>
                <p:cNvSpPr>
                  <a:spLocks/>
                </p:cNvSpPr>
                <p:nvPr/>
              </p:nvSpPr>
              <p:spPr bwMode="auto">
                <a:xfrm>
                  <a:off x="1431" y="1843"/>
                  <a:ext cx="907" cy="295"/>
                </a:xfrm>
                <a:custGeom>
                  <a:avLst/>
                  <a:gdLst>
                    <a:gd name="T0" fmla="*/ 0 w 4756"/>
                    <a:gd name="T1" fmla="*/ 55 h 1576"/>
                    <a:gd name="T2" fmla="*/ 2 w 4756"/>
                    <a:gd name="T3" fmla="*/ 51 h 1576"/>
                    <a:gd name="T4" fmla="*/ 4 w 4756"/>
                    <a:gd name="T5" fmla="*/ 47 h 1576"/>
                    <a:gd name="T6" fmla="*/ 6 w 4756"/>
                    <a:gd name="T7" fmla="*/ 43 h 1576"/>
                    <a:gd name="T8" fmla="*/ 9 w 4756"/>
                    <a:gd name="T9" fmla="*/ 40 h 1576"/>
                    <a:gd name="T10" fmla="*/ 11 w 4756"/>
                    <a:gd name="T11" fmla="*/ 36 h 1576"/>
                    <a:gd name="T12" fmla="*/ 14 w 4756"/>
                    <a:gd name="T13" fmla="*/ 33 h 1576"/>
                    <a:gd name="T14" fmla="*/ 17 w 4756"/>
                    <a:gd name="T15" fmla="*/ 30 h 1576"/>
                    <a:gd name="T16" fmla="*/ 20 w 4756"/>
                    <a:gd name="T17" fmla="*/ 27 h 1576"/>
                    <a:gd name="T18" fmla="*/ 22 w 4756"/>
                    <a:gd name="T19" fmla="*/ 25 h 1576"/>
                    <a:gd name="T20" fmla="*/ 25 w 4756"/>
                    <a:gd name="T21" fmla="*/ 22 h 1576"/>
                    <a:gd name="T22" fmla="*/ 29 w 4756"/>
                    <a:gd name="T23" fmla="*/ 19 h 1576"/>
                    <a:gd name="T24" fmla="*/ 32 w 4756"/>
                    <a:gd name="T25" fmla="*/ 17 h 1576"/>
                    <a:gd name="T26" fmla="*/ 36 w 4756"/>
                    <a:gd name="T27" fmla="*/ 14 h 1576"/>
                    <a:gd name="T28" fmla="*/ 40 w 4756"/>
                    <a:gd name="T29" fmla="*/ 12 h 1576"/>
                    <a:gd name="T30" fmla="*/ 44 w 4756"/>
                    <a:gd name="T31" fmla="*/ 10 h 1576"/>
                    <a:gd name="T32" fmla="*/ 48 w 4756"/>
                    <a:gd name="T33" fmla="*/ 8 h 1576"/>
                    <a:gd name="T34" fmla="*/ 50 w 4756"/>
                    <a:gd name="T35" fmla="*/ 7 h 1576"/>
                    <a:gd name="T36" fmla="*/ 54 w 4756"/>
                    <a:gd name="T37" fmla="*/ 5 h 1576"/>
                    <a:gd name="T38" fmla="*/ 59 w 4756"/>
                    <a:gd name="T39" fmla="*/ 4 h 1576"/>
                    <a:gd name="T40" fmla="*/ 63 w 4756"/>
                    <a:gd name="T41" fmla="*/ 3 h 1576"/>
                    <a:gd name="T42" fmla="*/ 68 w 4756"/>
                    <a:gd name="T43" fmla="*/ 2 h 1576"/>
                    <a:gd name="T44" fmla="*/ 72 w 4756"/>
                    <a:gd name="T45" fmla="*/ 1 h 1576"/>
                    <a:gd name="T46" fmla="*/ 77 w 4756"/>
                    <a:gd name="T47" fmla="*/ 0 h 1576"/>
                    <a:gd name="T48" fmla="*/ 82 w 4756"/>
                    <a:gd name="T49" fmla="*/ 0 h 1576"/>
                    <a:gd name="T50" fmla="*/ 87 w 4756"/>
                    <a:gd name="T51" fmla="*/ 0 h 1576"/>
                    <a:gd name="T52" fmla="*/ 89 w 4756"/>
                    <a:gd name="T53" fmla="*/ 0 h 1576"/>
                    <a:gd name="T54" fmla="*/ 94 w 4756"/>
                    <a:gd name="T55" fmla="*/ 0 h 1576"/>
                    <a:gd name="T56" fmla="*/ 98 w 4756"/>
                    <a:gd name="T57" fmla="*/ 1 h 1576"/>
                    <a:gd name="T58" fmla="*/ 103 w 4756"/>
                    <a:gd name="T59" fmla="*/ 1 h 1576"/>
                    <a:gd name="T60" fmla="*/ 108 w 4756"/>
                    <a:gd name="T61" fmla="*/ 2 h 1576"/>
                    <a:gd name="T62" fmla="*/ 112 w 4756"/>
                    <a:gd name="T63" fmla="*/ 3 h 1576"/>
                    <a:gd name="T64" fmla="*/ 117 w 4756"/>
                    <a:gd name="T65" fmla="*/ 5 h 1576"/>
                    <a:gd name="T66" fmla="*/ 121 w 4756"/>
                    <a:gd name="T67" fmla="*/ 6 h 1576"/>
                    <a:gd name="T68" fmla="*/ 123 w 4756"/>
                    <a:gd name="T69" fmla="*/ 7 h 1576"/>
                    <a:gd name="T70" fmla="*/ 127 w 4756"/>
                    <a:gd name="T71" fmla="*/ 9 h 1576"/>
                    <a:gd name="T72" fmla="*/ 131 w 4756"/>
                    <a:gd name="T73" fmla="*/ 11 h 1576"/>
                    <a:gd name="T74" fmla="*/ 135 w 4756"/>
                    <a:gd name="T75" fmla="*/ 13 h 1576"/>
                    <a:gd name="T76" fmla="*/ 139 w 4756"/>
                    <a:gd name="T77" fmla="*/ 15 h 1576"/>
                    <a:gd name="T78" fmla="*/ 143 w 4756"/>
                    <a:gd name="T79" fmla="*/ 18 h 1576"/>
                    <a:gd name="T80" fmla="*/ 146 w 4756"/>
                    <a:gd name="T81" fmla="*/ 21 h 1576"/>
                    <a:gd name="T82" fmla="*/ 150 w 4756"/>
                    <a:gd name="T83" fmla="*/ 23 h 1576"/>
                    <a:gd name="T84" fmla="*/ 153 w 4756"/>
                    <a:gd name="T85" fmla="*/ 27 h 1576"/>
                    <a:gd name="T86" fmla="*/ 154 w 4756"/>
                    <a:gd name="T87" fmla="*/ 28 h 1576"/>
                    <a:gd name="T88" fmla="*/ 158 w 4756"/>
                    <a:gd name="T89" fmla="*/ 31 h 1576"/>
                    <a:gd name="T90" fmla="*/ 160 w 4756"/>
                    <a:gd name="T91" fmla="*/ 35 h 1576"/>
                    <a:gd name="T92" fmla="*/ 163 w 4756"/>
                    <a:gd name="T93" fmla="*/ 38 h 1576"/>
                    <a:gd name="T94" fmla="*/ 166 w 4756"/>
                    <a:gd name="T95" fmla="*/ 42 h 1576"/>
                    <a:gd name="T96" fmla="*/ 168 w 4756"/>
                    <a:gd name="T97" fmla="*/ 45 h 1576"/>
                    <a:gd name="T98" fmla="*/ 170 w 4756"/>
                    <a:gd name="T99" fmla="*/ 49 h 1576"/>
                    <a:gd name="T100" fmla="*/ 172 w 4756"/>
                    <a:gd name="T101" fmla="*/ 53 h 1576"/>
                    <a:gd name="T102" fmla="*/ 0 w 4756"/>
                    <a:gd name="T103" fmla="*/ 55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a:solidFill>
                      <a:srgbClr val="000000"/>
                    </a:solidFill>
                  </a:endParaRPr>
                </a:p>
              </p:txBody>
            </p:sp>
            <p:sp>
              <p:nvSpPr>
                <p:cNvPr id="42" name="Oval 23"/>
                <p:cNvSpPr>
                  <a:spLocks noChangeArrowheads="1"/>
                </p:cNvSpPr>
                <p:nvPr/>
              </p:nvSpPr>
              <p:spPr bwMode="auto">
                <a:xfrm>
                  <a:off x="1771" y="1843"/>
                  <a:ext cx="227" cy="204"/>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b="0">
                    <a:solidFill>
                      <a:srgbClr val="000000"/>
                    </a:solidFill>
                    <a:ea typeface="华文细黑" pitchFamily="2" charset="-122"/>
                  </a:endParaRPr>
                </a:p>
              </p:txBody>
            </p:sp>
          </p:grpSp>
        </p:grpSp>
        <p:grpSp>
          <p:nvGrpSpPr>
            <p:cNvPr id="5" name="Group 57"/>
            <p:cNvGrpSpPr>
              <a:grpSpLocks/>
            </p:cNvGrpSpPr>
            <p:nvPr/>
          </p:nvGrpSpPr>
          <p:grpSpPr bwMode="auto">
            <a:xfrm>
              <a:off x="2667000" y="1727201"/>
              <a:ext cx="1981200" cy="541338"/>
              <a:chOff x="2112" y="969"/>
              <a:chExt cx="1248" cy="341"/>
            </a:xfrm>
          </p:grpSpPr>
          <p:sp>
            <p:nvSpPr>
              <p:cNvPr id="37" name="Rectangle 58"/>
              <p:cNvSpPr>
                <a:spLocks noChangeArrowheads="1"/>
              </p:cNvSpPr>
              <p:nvPr/>
            </p:nvSpPr>
            <p:spPr bwMode="auto">
              <a:xfrm>
                <a:off x="2112" y="1130"/>
                <a:ext cx="1248" cy="180"/>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smtClean="0">
                    <a:solidFill>
                      <a:srgbClr val="000000"/>
                    </a:solidFill>
                    <a:latin typeface="微软雅黑" pitchFamily="34" charset="-122"/>
                  </a:rPr>
                  <a:t>进度</a:t>
                </a:r>
                <a:r>
                  <a:rPr lang="en-US" altLang="zh-CN" sz="1200" b="0" dirty="0" smtClean="0">
                    <a:solidFill>
                      <a:srgbClr val="000000"/>
                    </a:solidFill>
                    <a:latin typeface="微软雅黑" pitchFamily="34" charset="-122"/>
                  </a:rPr>
                  <a:t>50%</a:t>
                </a:r>
                <a:endParaRPr lang="zh-CN" altLang="en-US" sz="1200" b="0" dirty="0">
                  <a:solidFill>
                    <a:srgbClr val="000000"/>
                  </a:solidFill>
                  <a:latin typeface="微软雅黑" pitchFamily="34" charset="-122"/>
                </a:endParaRPr>
              </a:p>
            </p:txBody>
          </p:sp>
          <p:sp>
            <p:nvSpPr>
              <p:cNvPr id="38" name="Rectangle 59"/>
              <p:cNvSpPr>
                <a:spLocks noChangeArrowheads="1"/>
              </p:cNvSpPr>
              <p:nvPr/>
            </p:nvSpPr>
            <p:spPr bwMode="auto">
              <a:xfrm>
                <a:off x="2258" y="969"/>
                <a:ext cx="956" cy="180"/>
              </a:xfrm>
              <a:prstGeom prst="rect">
                <a:avLst/>
              </a:prstGeom>
              <a:noFill/>
              <a:ln w="9525">
                <a:noFill/>
                <a:miter lim="800000"/>
                <a:headEnd/>
                <a:tailEnd/>
              </a:ln>
            </p:spPr>
            <p:txBody>
              <a:bodyPr>
                <a:spAutoFit/>
              </a:bodyPr>
              <a:lstStyle/>
              <a:p>
                <a:pPr algn="ctr"/>
                <a:r>
                  <a:rPr lang="zh-CN" altLang="en-US" sz="1200" dirty="0">
                    <a:solidFill>
                      <a:srgbClr val="000000"/>
                    </a:solidFill>
                  </a:rPr>
                  <a:t>十年</a:t>
                </a:r>
                <a:r>
                  <a:rPr lang="zh-CN" altLang="en-US" sz="1200" dirty="0" smtClean="0">
                    <a:solidFill>
                      <a:srgbClr val="000000"/>
                    </a:solidFill>
                  </a:rPr>
                  <a:t>期及以上</a:t>
                </a:r>
                <a:endParaRPr lang="zh-CN" altLang="en-US" sz="1200" dirty="0">
                  <a:solidFill>
                    <a:srgbClr val="000000"/>
                  </a:solidFill>
                </a:endParaRPr>
              </a:p>
            </p:txBody>
          </p:sp>
        </p:grpSp>
      </p:grpSp>
      <p:grpSp>
        <p:nvGrpSpPr>
          <p:cNvPr id="10" name="组合 56"/>
          <p:cNvGrpSpPr/>
          <p:nvPr/>
        </p:nvGrpSpPr>
        <p:grpSpPr>
          <a:xfrm>
            <a:off x="2123574" y="2185933"/>
            <a:ext cx="2322154" cy="1543466"/>
            <a:chOff x="-128229" y="3210336"/>
            <a:chExt cx="2322154" cy="1588677"/>
          </a:xfrm>
        </p:grpSpPr>
        <p:grpSp>
          <p:nvGrpSpPr>
            <p:cNvPr id="11" name="Group 4"/>
            <p:cNvGrpSpPr>
              <a:grpSpLocks/>
            </p:cNvGrpSpPr>
            <p:nvPr/>
          </p:nvGrpSpPr>
          <p:grpSpPr bwMode="auto">
            <a:xfrm>
              <a:off x="1295400" y="3903663"/>
              <a:ext cx="898525" cy="895350"/>
              <a:chOff x="2335" y="1139"/>
              <a:chExt cx="1089" cy="1089"/>
            </a:xfrm>
          </p:grpSpPr>
          <p:sp>
            <p:nvSpPr>
              <p:cNvPr id="62" name="Oval 5"/>
              <p:cNvSpPr>
                <a:spLocks noChangeArrowheads="1"/>
              </p:cNvSpPr>
              <p:nvPr/>
            </p:nvSpPr>
            <p:spPr bwMode="auto">
              <a:xfrm>
                <a:off x="2335" y="1139"/>
                <a:ext cx="1089" cy="1089"/>
              </a:xfrm>
              <a:prstGeom prst="ellipse">
                <a:avLst/>
              </a:prstGeom>
              <a:gradFill rotWithShape="1">
                <a:gsLst>
                  <a:gs pos="0">
                    <a:srgbClr val="FFFFFF"/>
                  </a:gs>
                  <a:gs pos="100000">
                    <a:srgbClr val="EAEAEA"/>
                  </a:gs>
                </a:gsLst>
                <a:lin ang="2700000" scaled="1"/>
              </a:gradFill>
              <a:ln w="9525" algn="ctr">
                <a:solidFill>
                  <a:srgbClr val="C0C0C0"/>
                </a:solidFill>
                <a:round/>
                <a:headEnd/>
                <a:tailEnd/>
              </a:ln>
            </p:spPr>
            <p:txBody>
              <a:bodyPr wrap="none" anchor="ctr"/>
              <a:lstStyle/>
              <a:p>
                <a:pPr algn="ctr"/>
                <a:r>
                  <a:rPr lang="en-US" altLang="zh-CN" sz="4000" dirty="0">
                    <a:solidFill>
                      <a:srgbClr val="1C1C1C"/>
                    </a:solidFill>
                    <a:ea typeface="华文细黑" pitchFamily="2" charset="-122"/>
                  </a:rPr>
                  <a:t>1</a:t>
                </a:r>
              </a:p>
            </p:txBody>
          </p:sp>
          <p:grpSp>
            <p:nvGrpSpPr>
              <p:cNvPr id="12" name="Group 6"/>
              <p:cNvGrpSpPr>
                <a:grpSpLocks/>
              </p:cNvGrpSpPr>
              <p:nvPr/>
            </p:nvGrpSpPr>
            <p:grpSpPr bwMode="auto">
              <a:xfrm>
                <a:off x="2426" y="1169"/>
                <a:ext cx="908" cy="296"/>
                <a:chOff x="1431" y="1843"/>
                <a:chExt cx="907" cy="295"/>
              </a:xfrm>
            </p:grpSpPr>
            <p:sp>
              <p:nvSpPr>
                <p:cNvPr id="66" name="Freeform 7"/>
                <p:cNvSpPr>
                  <a:spLocks/>
                </p:cNvSpPr>
                <p:nvPr/>
              </p:nvSpPr>
              <p:spPr bwMode="auto">
                <a:xfrm>
                  <a:off x="1431" y="1843"/>
                  <a:ext cx="907" cy="295"/>
                </a:xfrm>
                <a:custGeom>
                  <a:avLst/>
                  <a:gdLst>
                    <a:gd name="T0" fmla="*/ 0 w 4756"/>
                    <a:gd name="T1" fmla="*/ 55 h 1576"/>
                    <a:gd name="T2" fmla="*/ 2 w 4756"/>
                    <a:gd name="T3" fmla="*/ 51 h 1576"/>
                    <a:gd name="T4" fmla="*/ 4 w 4756"/>
                    <a:gd name="T5" fmla="*/ 47 h 1576"/>
                    <a:gd name="T6" fmla="*/ 6 w 4756"/>
                    <a:gd name="T7" fmla="*/ 43 h 1576"/>
                    <a:gd name="T8" fmla="*/ 9 w 4756"/>
                    <a:gd name="T9" fmla="*/ 40 h 1576"/>
                    <a:gd name="T10" fmla="*/ 11 w 4756"/>
                    <a:gd name="T11" fmla="*/ 36 h 1576"/>
                    <a:gd name="T12" fmla="*/ 14 w 4756"/>
                    <a:gd name="T13" fmla="*/ 33 h 1576"/>
                    <a:gd name="T14" fmla="*/ 17 w 4756"/>
                    <a:gd name="T15" fmla="*/ 30 h 1576"/>
                    <a:gd name="T16" fmla="*/ 20 w 4756"/>
                    <a:gd name="T17" fmla="*/ 27 h 1576"/>
                    <a:gd name="T18" fmla="*/ 22 w 4756"/>
                    <a:gd name="T19" fmla="*/ 25 h 1576"/>
                    <a:gd name="T20" fmla="*/ 25 w 4756"/>
                    <a:gd name="T21" fmla="*/ 22 h 1576"/>
                    <a:gd name="T22" fmla="*/ 29 w 4756"/>
                    <a:gd name="T23" fmla="*/ 19 h 1576"/>
                    <a:gd name="T24" fmla="*/ 32 w 4756"/>
                    <a:gd name="T25" fmla="*/ 17 h 1576"/>
                    <a:gd name="T26" fmla="*/ 36 w 4756"/>
                    <a:gd name="T27" fmla="*/ 14 h 1576"/>
                    <a:gd name="T28" fmla="*/ 40 w 4756"/>
                    <a:gd name="T29" fmla="*/ 12 h 1576"/>
                    <a:gd name="T30" fmla="*/ 44 w 4756"/>
                    <a:gd name="T31" fmla="*/ 10 h 1576"/>
                    <a:gd name="T32" fmla="*/ 48 w 4756"/>
                    <a:gd name="T33" fmla="*/ 8 h 1576"/>
                    <a:gd name="T34" fmla="*/ 50 w 4756"/>
                    <a:gd name="T35" fmla="*/ 7 h 1576"/>
                    <a:gd name="T36" fmla="*/ 54 w 4756"/>
                    <a:gd name="T37" fmla="*/ 5 h 1576"/>
                    <a:gd name="T38" fmla="*/ 59 w 4756"/>
                    <a:gd name="T39" fmla="*/ 4 h 1576"/>
                    <a:gd name="T40" fmla="*/ 63 w 4756"/>
                    <a:gd name="T41" fmla="*/ 3 h 1576"/>
                    <a:gd name="T42" fmla="*/ 68 w 4756"/>
                    <a:gd name="T43" fmla="*/ 2 h 1576"/>
                    <a:gd name="T44" fmla="*/ 72 w 4756"/>
                    <a:gd name="T45" fmla="*/ 1 h 1576"/>
                    <a:gd name="T46" fmla="*/ 77 w 4756"/>
                    <a:gd name="T47" fmla="*/ 0 h 1576"/>
                    <a:gd name="T48" fmla="*/ 82 w 4756"/>
                    <a:gd name="T49" fmla="*/ 0 h 1576"/>
                    <a:gd name="T50" fmla="*/ 87 w 4756"/>
                    <a:gd name="T51" fmla="*/ 0 h 1576"/>
                    <a:gd name="T52" fmla="*/ 89 w 4756"/>
                    <a:gd name="T53" fmla="*/ 0 h 1576"/>
                    <a:gd name="T54" fmla="*/ 94 w 4756"/>
                    <a:gd name="T55" fmla="*/ 0 h 1576"/>
                    <a:gd name="T56" fmla="*/ 98 w 4756"/>
                    <a:gd name="T57" fmla="*/ 1 h 1576"/>
                    <a:gd name="T58" fmla="*/ 103 w 4756"/>
                    <a:gd name="T59" fmla="*/ 1 h 1576"/>
                    <a:gd name="T60" fmla="*/ 108 w 4756"/>
                    <a:gd name="T61" fmla="*/ 2 h 1576"/>
                    <a:gd name="T62" fmla="*/ 112 w 4756"/>
                    <a:gd name="T63" fmla="*/ 3 h 1576"/>
                    <a:gd name="T64" fmla="*/ 117 w 4756"/>
                    <a:gd name="T65" fmla="*/ 5 h 1576"/>
                    <a:gd name="T66" fmla="*/ 121 w 4756"/>
                    <a:gd name="T67" fmla="*/ 6 h 1576"/>
                    <a:gd name="T68" fmla="*/ 123 w 4756"/>
                    <a:gd name="T69" fmla="*/ 7 h 1576"/>
                    <a:gd name="T70" fmla="*/ 127 w 4756"/>
                    <a:gd name="T71" fmla="*/ 9 h 1576"/>
                    <a:gd name="T72" fmla="*/ 131 w 4756"/>
                    <a:gd name="T73" fmla="*/ 11 h 1576"/>
                    <a:gd name="T74" fmla="*/ 135 w 4756"/>
                    <a:gd name="T75" fmla="*/ 13 h 1576"/>
                    <a:gd name="T76" fmla="*/ 139 w 4756"/>
                    <a:gd name="T77" fmla="*/ 15 h 1576"/>
                    <a:gd name="T78" fmla="*/ 143 w 4756"/>
                    <a:gd name="T79" fmla="*/ 18 h 1576"/>
                    <a:gd name="T80" fmla="*/ 146 w 4756"/>
                    <a:gd name="T81" fmla="*/ 21 h 1576"/>
                    <a:gd name="T82" fmla="*/ 150 w 4756"/>
                    <a:gd name="T83" fmla="*/ 23 h 1576"/>
                    <a:gd name="T84" fmla="*/ 153 w 4756"/>
                    <a:gd name="T85" fmla="*/ 27 h 1576"/>
                    <a:gd name="T86" fmla="*/ 154 w 4756"/>
                    <a:gd name="T87" fmla="*/ 28 h 1576"/>
                    <a:gd name="T88" fmla="*/ 158 w 4756"/>
                    <a:gd name="T89" fmla="*/ 31 h 1576"/>
                    <a:gd name="T90" fmla="*/ 160 w 4756"/>
                    <a:gd name="T91" fmla="*/ 35 h 1576"/>
                    <a:gd name="T92" fmla="*/ 163 w 4756"/>
                    <a:gd name="T93" fmla="*/ 38 h 1576"/>
                    <a:gd name="T94" fmla="*/ 166 w 4756"/>
                    <a:gd name="T95" fmla="*/ 42 h 1576"/>
                    <a:gd name="T96" fmla="*/ 168 w 4756"/>
                    <a:gd name="T97" fmla="*/ 45 h 1576"/>
                    <a:gd name="T98" fmla="*/ 170 w 4756"/>
                    <a:gd name="T99" fmla="*/ 49 h 1576"/>
                    <a:gd name="T100" fmla="*/ 172 w 4756"/>
                    <a:gd name="T101" fmla="*/ 53 h 1576"/>
                    <a:gd name="T102" fmla="*/ 0 w 4756"/>
                    <a:gd name="T103" fmla="*/ 55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a:solidFill>
                      <a:srgbClr val="000000"/>
                    </a:solidFill>
                  </a:endParaRPr>
                </a:p>
              </p:txBody>
            </p:sp>
            <p:sp>
              <p:nvSpPr>
                <p:cNvPr id="73" name="Oval 8"/>
                <p:cNvSpPr>
                  <a:spLocks noChangeArrowheads="1"/>
                </p:cNvSpPr>
                <p:nvPr/>
              </p:nvSpPr>
              <p:spPr bwMode="auto">
                <a:xfrm>
                  <a:off x="1771" y="1843"/>
                  <a:ext cx="227" cy="204"/>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b="0">
                    <a:solidFill>
                      <a:srgbClr val="000000"/>
                    </a:solidFill>
                    <a:ea typeface="华文细黑" pitchFamily="2" charset="-122"/>
                  </a:endParaRPr>
                </a:p>
              </p:txBody>
            </p:sp>
          </p:grpSp>
        </p:grpSp>
        <p:grpSp>
          <p:nvGrpSpPr>
            <p:cNvPr id="13" name="Group 63"/>
            <p:cNvGrpSpPr>
              <a:grpSpLocks/>
            </p:cNvGrpSpPr>
            <p:nvPr/>
          </p:nvGrpSpPr>
          <p:grpSpPr bwMode="auto">
            <a:xfrm>
              <a:off x="-128229" y="3210336"/>
              <a:ext cx="1981200" cy="544340"/>
              <a:chOff x="20" y="2677"/>
              <a:chExt cx="1488" cy="409"/>
            </a:xfrm>
          </p:grpSpPr>
          <p:sp>
            <p:nvSpPr>
              <p:cNvPr id="60" name="Rectangle 64"/>
              <p:cNvSpPr>
                <a:spLocks noChangeArrowheads="1"/>
              </p:cNvSpPr>
              <p:nvPr/>
            </p:nvSpPr>
            <p:spPr bwMode="auto">
              <a:xfrm>
                <a:off x="20" y="2872"/>
                <a:ext cx="1488" cy="214"/>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smtClean="0">
                    <a:solidFill>
                      <a:srgbClr val="000000"/>
                    </a:solidFill>
                    <a:latin typeface="微软雅黑" pitchFamily="34" charset="-122"/>
                  </a:rPr>
                  <a:t>进度</a:t>
                </a:r>
                <a:r>
                  <a:rPr lang="en-US" altLang="zh-CN" sz="1200" b="0" dirty="0" smtClean="0">
                    <a:solidFill>
                      <a:srgbClr val="000000"/>
                    </a:solidFill>
                    <a:latin typeface="微软雅黑" pitchFamily="34" charset="-122"/>
                  </a:rPr>
                  <a:t>55%</a:t>
                </a:r>
                <a:endParaRPr lang="zh-CN" altLang="en-US" sz="1200" b="0" dirty="0">
                  <a:solidFill>
                    <a:srgbClr val="000000"/>
                  </a:solidFill>
                  <a:latin typeface="微软雅黑" pitchFamily="34" charset="-122"/>
                </a:endParaRPr>
              </a:p>
            </p:txBody>
          </p:sp>
          <p:sp>
            <p:nvSpPr>
              <p:cNvPr id="61" name="Rectangle 65"/>
              <p:cNvSpPr>
                <a:spLocks noChangeArrowheads="1"/>
              </p:cNvSpPr>
              <p:nvPr/>
            </p:nvSpPr>
            <p:spPr bwMode="auto">
              <a:xfrm>
                <a:off x="368" y="2677"/>
                <a:ext cx="1140" cy="214"/>
              </a:xfrm>
              <a:prstGeom prst="rect">
                <a:avLst/>
              </a:prstGeom>
              <a:noFill/>
              <a:ln w="9525">
                <a:noFill/>
                <a:miter lim="800000"/>
                <a:headEnd/>
                <a:tailEnd/>
              </a:ln>
            </p:spPr>
            <p:txBody>
              <a:bodyPr>
                <a:spAutoFit/>
              </a:bodyPr>
              <a:lstStyle/>
              <a:p>
                <a:pPr algn="r"/>
                <a:r>
                  <a:rPr lang="zh-CN" altLang="en-US" sz="1200" dirty="0" smtClean="0">
                    <a:solidFill>
                      <a:srgbClr val="000000"/>
                    </a:solidFill>
                  </a:rPr>
                  <a:t>长险标保</a:t>
                </a:r>
                <a:endParaRPr lang="zh-CN" altLang="en-US" sz="1200" dirty="0">
                  <a:solidFill>
                    <a:srgbClr val="000000"/>
                  </a:solidFill>
                </a:endParaRPr>
              </a:p>
            </p:txBody>
          </p:sp>
        </p:grpSp>
      </p:grpSp>
      <p:grpSp>
        <p:nvGrpSpPr>
          <p:cNvPr id="18" name="组合 82"/>
          <p:cNvGrpSpPr/>
          <p:nvPr/>
        </p:nvGrpSpPr>
        <p:grpSpPr>
          <a:xfrm>
            <a:off x="3052268" y="1502651"/>
            <a:ext cx="2429388" cy="1509232"/>
            <a:chOff x="697987" y="2350223"/>
            <a:chExt cx="2429388" cy="1553440"/>
          </a:xfrm>
        </p:grpSpPr>
        <p:grpSp>
          <p:nvGrpSpPr>
            <p:cNvPr id="19" name="Group 9"/>
            <p:cNvGrpSpPr>
              <a:grpSpLocks/>
            </p:cNvGrpSpPr>
            <p:nvPr/>
          </p:nvGrpSpPr>
          <p:grpSpPr bwMode="auto">
            <a:xfrm>
              <a:off x="2228850" y="3008313"/>
              <a:ext cx="898525" cy="895350"/>
              <a:chOff x="2335" y="1139"/>
              <a:chExt cx="1089" cy="1089"/>
            </a:xfrm>
          </p:grpSpPr>
          <p:sp>
            <p:nvSpPr>
              <p:cNvPr id="88" name="Oval 10"/>
              <p:cNvSpPr>
                <a:spLocks noChangeArrowheads="1"/>
              </p:cNvSpPr>
              <p:nvPr/>
            </p:nvSpPr>
            <p:spPr bwMode="auto">
              <a:xfrm>
                <a:off x="2335" y="1139"/>
                <a:ext cx="1089" cy="1089"/>
              </a:xfrm>
              <a:prstGeom prst="ellipse">
                <a:avLst/>
              </a:prstGeom>
              <a:gradFill rotWithShape="1">
                <a:gsLst>
                  <a:gs pos="0">
                    <a:srgbClr val="F7F7F7"/>
                  </a:gs>
                  <a:gs pos="100000">
                    <a:srgbClr val="DDDDDD"/>
                  </a:gs>
                </a:gsLst>
                <a:lin ang="2700000" scaled="1"/>
              </a:gradFill>
              <a:ln w="9525" algn="ctr">
                <a:solidFill>
                  <a:srgbClr val="C0C0C0"/>
                </a:solidFill>
                <a:round/>
                <a:headEnd/>
                <a:tailEnd/>
              </a:ln>
            </p:spPr>
            <p:txBody>
              <a:bodyPr wrap="none" anchor="ctr"/>
              <a:lstStyle/>
              <a:p>
                <a:pPr algn="ctr"/>
                <a:r>
                  <a:rPr lang="en-US" altLang="zh-CN" sz="4000" dirty="0">
                    <a:solidFill>
                      <a:srgbClr val="1C1C1C"/>
                    </a:solidFill>
                    <a:ea typeface="华文细黑" pitchFamily="2" charset="-122"/>
                  </a:rPr>
                  <a:t>2</a:t>
                </a:r>
              </a:p>
            </p:txBody>
          </p:sp>
          <p:grpSp>
            <p:nvGrpSpPr>
              <p:cNvPr id="20" name="Group 11"/>
              <p:cNvGrpSpPr>
                <a:grpSpLocks/>
              </p:cNvGrpSpPr>
              <p:nvPr/>
            </p:nvGrpSpPr>
            <p:grpSpPr bwMode="auto">
              <a:xfrm>
                <a:off x="2426" y="1169"/>
                <a:ext cx="908" cy="296"/>
                <a:chOff x="1431" y="1843"/>
                <a:chExt cx="907" cy="295"/>
              </a:xfrm>
            </p:grpSpPr>
            <p:sp>
              <p:nvSpPr>
                <p:cNvPr id="90" name="Freeform 12"/>
                <p:cNvSpPr>
                  <a:spLocks/>
                </p:cNvSpPr>
                <p:nvPr/>
              </p:nvSpPr>
              <p:spPr bwMode="auto">
                <a:xfrm>
                  <a:off x="1431" y="1843"/>
                  <a:ext cx="907" cy="295"/>
                </a:xfrm>
                <a:custGeom>
                  <a:avLst/>
                  <a:gdLst>
                    <a:gd name="T0" fmla="*/ 0 w 4756"/>
                    <a:gd name="T1" fmla="*/ 55 h 1576"/>
                    <a:gd name="T2" fmla="*/ 2 w 4756"/>
                    <a:gd name="T3" fmla="*/ 51 h 1576"/>
                    <a:gd name="T4" fmla="*/ 4 w 4756"/>
                    <a:gd name="T5" fmla="*/ 47 h 1576"/>
                    <a:gd name="T6" fmla="*/ 6 w 4756"/>
                    <a:gd name="T7" fmla="*/ 43 h 1576"/>
                    <a:gd name="T8" fmla="*/ 9 w 4756"/>
                    <a:gd name="T9" fmla="*/ 40 h 1576"/>
                    <a:gd name="T10" fmla="*/ 11 w 4756"/>
                    <a:gd name="T11" fmla="*/ 36 h 1576"/>
                    <a:gd name="T12" fmla="*/ 14 w 4756"/>
                    <a:gd name="T13" fmla="*/ 33 h 1576"/>
                    <a:gd name="T14" fmla="*/ 17 w 4756"/>
                    <a:gd name="T15" fmla="*/ 30 h 1576"/>
                    <a:gd name="T16" fmla="*/ 20 w 4756"/>
                    <a:gd name="T17" fmla="*/ 27 h 1576"/>
                    <a:gd name="T18" fmla="*/ 22 w 4756"/>
                    <a:gd name="T19" fmla="*/ 25 h 1576"/>
                    <a:gd name="T20" fmla="*/ 25 w 4756"/>
                    <a:gd name="T21" fmla="*/ 22 h 1576"/>
                    <a:gd name="T22" fmla="*/ 29 w 4756"/>
                    <a:gd name="T23" fmla="*/ 19 h 1576"/>
                    <a:gd name="T24" fmla="*/ 32 w 4756"/>
                    <a:gd name="T25" fmla="*/ 17 h 1576"/>
                    <a:gd name="T26" fmla="*/ 36 w 4756"/>
                    <a:gd name="T27" fmla="*/ 14 h 1576"/>
                    <a:gd name="T28" fmla="*/ 40 w 4756"/>
                    <a:gd name="T29" fmla="*/ 12 h 1576"/>
                    <a:gd name="T30" fmla="*/ 44 w 4756"/>
                    <a:gd name="T31" fmla="*/ 10 h 1576"/>
                    <a:gd name="T32" fmla="*/ 48 w 4756"/>
                    <a:gd name="T33" fmla="*/ 8 h 1576"/>
                    <a:gd name="T34" fmla="*/ 50 w 4756"/>
                    <a:gd name="T35" fmla="*/ 7 h 1576"/>
                    <a:gd name="T36" fmla="*/ 54 w 4756"/>
                    <a:gd name="T37" fmla="*/ 5 h 1576"/>
                    <a:gd name="T38" fmla="*/ 59 w 4756"/>
                    <a:gd name="T39" fmla="*/ 4 h 1576"/>
                    <a:gd name="T40" fmla="*/ 63 w 4756"/>
                    <a:gd name="T41" fmla="*/ 3 h 1576"/>
                    <a:gd name="T42" fmla="*/ 68 w 4756"/>
                    <a:gd name="T43" fmla="*/ 2 h 1576"/>
                    <a:gd name="T44" fmla="*/ 72 w 4756"/>
                    <a:gd name="T45" fmla="*/ 1 h 1576"/>
                    <a:gd name="T46" fmla="*/ 77 w 4756"/>
                    <a:gd name="T47" fmla="*/ 0 h 1576"/>
                    <a:gd name="T48" fmla="*/ 82 w 4756"/>
                    <a:gd name="T49" fmla="*/ 0 h 1576"/>
                    <a:gd name="T50" fmla="*/ 87 w 4756"/>
                    <a:gd name="T51" fmla="*/ 0 h 1576"/>
                    <a:gd name="T52" fmla="*/ 89 w 4756"/>
                    <a:gd name="T53" fmla="*/ 0 h 1576"/>
                    <a:gd name="T54" fmla="*/ 94 w 4756"/>
                    <a:gd name="T55" fmla="*/ 0 h 1576"/>
                    <a:gd name="T56" fmla="*/ 98 w 4756"/>
                    <a:gd name="T57" fmla="*/ 1 h 1576"/>
                    <a:gd name="T58" fmla="*/ 103 w 4756"/>
                    <a:gd name="T59" fmla="*/ 1 h 1576"/>
                    <a:gd name="T60" fmla="*/ 108 w 4756"/>
                    <a:gd name="T61" fmla="*/ 2 h 1576"/>
                    <a:gd name="T62" fmla="*/ 112 w 4756"/>
                    <a:gd name="T63" fmla="*/ 3 h 1576"/>
                    <a:gd name="T64" fmla="*/ 117 w 4756"/>
                    <a:gd name="T65" fmla="*/ 5 h 1576"/>
                    <a:gd name="T66" fmla="*/ 121 w 4756"/>
                    <a:gd name="T67" fmla="*/ 6 h 1576"/>
                    <a:gd name="T68" fmla="*/ 123 w 4756"/>
                    <a:gd name="T69" fmla="*/ 7 h 1576"/>
                    <a:gd name="T70" fmla="*/ 127 w 4756"/>
                    <a:gd name="T71" fmla="*/ 9 h 1576"/>
                    <a:gd name="T72" fmla="*/ 131 w 4756"/>
                    <a:gd name="T73" fmla="*/ 11 h 1576"/>
                    <a:gd name="T74" fmla="*/ 135 w 4756"/>
                    <a:gd name="T75" fmla="*/ 13 h 1576"/>
                    <a:gd name="T76" fmla="*/ 139 w 4756"/>
                    <a:gd name="T77" fmla="*/ 15 h 1576"/>
                    <a:gd name="T78" fmla="*/ 143 w 4756"/>
                    <a:gd name="T79" fmla="*/ 18 h 1576"/>
                    <a:gd name="T80" fmla="*/ 146 w 4756"/>
                    <a:gd name="T81" fmla="*/ 21 h 1576"/>
                    <a:gd name="T82" fmla="*/ 150 w 4756"/>
                    <a:gd name="T83" fmla="*/ 23 h 1576"/>
                    <a:gd name="T84" fmla="*/ 153 w 4756"/>
                    <a:gd name="T85" fmla="*/ 27 h 1576"/>
                    <a:gd name="T86" fmla="*/ 154 w 4756"/>
                    <a:gd name="T87" fmla="*/ 28 h 1576"/>
                    <a:gd name="T88" fmla="*/ 158 w 4756"/>
                    <a:gd name="T89" fmla="*/ 31 h 1576"/>
                    <a:gd name="T90" fmla="*/ 160 w 4756"/>
                    <a:gd name="T91" fmla="*/ 35 h 1576"/>
                    <a:gd name="T92" fmla="*/ 163 w 4756"/>
                    <a:gd name="T93" fmla="*/ 38 h 1576"/>
                    <a:gd name="T94" fmla="*/ 166 w 4756"/>
                    <a:gd name="T95" fmla="*/ 42 h 1576"/>
                    <a:gd name="T96" fmla="*/ 168 w 4756"/>
                    <a:gd name="T97" fmla="*/ 45 h 1576"/>
                    <a:gd name="T98" fmla="*/ 170 w 4756"/>
                    <a:gd name="T99" fmla="*/ 49 h 1576"/>
                    <a:gd name="T100" fmla="*/ 172 w 4756"/>
                    <a:gd name="T101" fmla="*/ 53 h 1576"/>
                    <a:gd name="T102" fmla="*/ 0 w 4756"/>
                    <a:gd name="T103" fmla="*/ 55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a:solidFill>
                      <a:srgbClr val="000000"/>
                    </a:solidFill>
                  </a:endParaRPr>
                </a:p>
              </p:txBody>
            </p:sp>
            <p:sp>
              <p:nvSpPr>
                <p:cNvPr id="91" name="Oval 13"/>
                <p:cNvSpPr>
                  <a:spLocks noChangeArrowheads="1"/>
                </p:cNvSpPr>
                <p:nvPr/>
              </p:nvSpPr>
              <p:spPr bwMode="auto">
                <a:xfrm>
                  <a:off x="1771" y="1843"/>
                  <a:ext cx="227" cy="204"/>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b="0">
                    <a:solidFill>
                      <a:srgbClr val="000000"/>
                    </a:solidFill>
                    <a:ea typeface="华文细黑" pitchFamily="2" charset="-122"/>
                  </a:endParaRPr>
                </a:p>
              </p:txBody>
            </p:sp>
          </p:grpSp>
        </p:grpSp>
        <p:grpSp>
          <p:nvGrpSpPr>
            <p:cNvPr id="21" name="Group 69"/>
            <p:cNvGrpSpPr>
              <a:grpSpLocks/>
            </p:cNvGrpSpPr>
            <p:nvPr/>
          </p:nvGrpSpPr>
          <p:grpSpPr bwMode="auto">
            <a:xfrm>
              <a:off x="697987" y="2350223"/>
              <a:ext cx="2074402" cy="552327"/>
              <a:chOff x="11" y="2781"/>
              <a:chExt cx="1558" cy="415"/>
            </a:xfrm>
          </p:grpSpPr>
          <p:sp>
            <p:nvSpPr>
              <p:cNvPr id="86" name="Rectangle 70"/>
              <p:cNvSpPr>
                <a:spLocks noChangeArrowheads="1"/>
              </p:cNvSpPr>
              <p:nvPr/>
            </p:nvSpPr>
            <p:spPr bwMode="auto">
              <a:xfrm>
                <a:off x="11" y="2982"/>
                <a:ext cx="1488" cy="214"/>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smtClean="0">
                    <a:solidFill>
                      <a:srgbClr val="000000"/>
                    </a:solidFill>
                    <a:latin typeface="微软雅黑" pitchFamily="34" charset="-122"/>
                  </a:rPr>
                  <a:t>进度</a:t>
                </a:r>
                <a:r>
                  <a:rPr lang="en-US" altLang="zh-CN" sz="1200" b="0" dirty="0" smtClean="0">
                    <a:solidFill>
                      <a:srgbClr val="000000"/>
                    </a:solidFill>
                    <a:latin typeface="微软雅黑" pitchFamily="34" charset="-122"/>
                  </a:rPr>
                  <a:t>60%</a:t>
                </a:r>
                <a:endParaRPr lang="zh-CN" altLang="en-US" sz="1200" b="0" dirty="0">
                  <a:solidFill>
                    <a:srgbClr val="000000"/>
                  </a:solidFill>
                  <a:latin typeface="微软雅黑" pitchFamily="34" charset="-122"/>
                </a:endParaRPr>
              </a:p>
            </p:txBody>
          </p:sp>
          <p:sp>
            <p:nvSpPr>
              <p:cNvPr id="87" name="Rectangle 71"/>
              <p:cNvSpPr>
                <a:spLocks noChangeArrowheads="1"/>
              </p:cNvSpPr>
              <p:nvPr/>
            </p:nvSpPr>
            <p:spPr bwMode="auto">
              <a:xfrm>
                <a:off x="429" y="2781"/>
                <a:ext cx="1140" cy="214"/>
              </a:xfrm>
              <a:prstGeom prst="rect">
                <a:avLst/>
              </a:prstGeom>
              <a:noFill/>
              <a:ln w="9525">
                <a:noFill/>
                <a:miter lim="800000"/>
                <a:headEnd/>
                <a:tailEnd/>
              </a:ln>
            </p:spPr>
            <p:txBody>
              <a:bodyPr>
                <a:spAutoFit/>
              </a:bodyPr>
              <a:lstStyle/>
              <a:p>
                <a:pPr algn="r"/>
                <a:r>
                  <a:rPr lang="zh-CN" altLang="en-US" sz="1200" dirty="0" smtClean="0">
                    <a:solidFill>
                      <a:srgbClr val="000000"/>
                    </a:solidFill>
                  </a:rPr>
                  <a:t>首年期交</a:t>
                </a:r>
                <a:endParaRPr lang="zh-CN" altLang="en-US" sz="1200" dirty="0">
                  <a:solidFill>
                    <a:srgbClr val="000000"/>
                  </a:solidFill>
                </a:endParaRPr>
              </a:p>
            </p:txBody>
          </p:sp>
        </p:grpSp>
      </p:grpSp>
      <p:grpSp>
        <p:nvGrpSpPr>
          <p:cNvPr id="26" name="Group 451"/>
          <p:cNvGrpSpPr>
            <a:grpSpLocks/>
          </p:cNvGrpSpPr>
          <p:nvPr/>
        </p:nvGrpSpPr>
        <p:grpSpPr bwMode="auto">
          <a:xfrm>
            <a:off x="6065859" y="3173055"/>
            <a:ext cx="1720851" cy="1613271"/>
            <a:chOff x="2338" y="2750"/>
            <a:chExt cx="1084" cy="1046"/>
          </a:xfrm>
        </p:grpSpPr>
        <p:sp>
          <p:nvSpPr>
            <p:cNvPr id="113" name="Oval 40"/>
            <p:cNvSpPr>
              <a:spLocks noChangeArrowheads="1"/>
            </p:cNvSpPr>
            <p:nvPr/>
          </p:nvSpPr>
          <p:spPr bwMode="auto">
            <a:xfrm>
              <a:off x="2338" y="3339"/>
              <a:ext cx="1084" cy="457"/>
            </a:xfrm>
            <a:prstGeom prst="ellipse">
              <a:avLst/>
            </a:prstGeom>
            <a:gradFill rotWithShape="1">
              <a:gsLst>
                <a:gs pos="0">
                  <a:srgbClr val="000000"/>
                </a:gs>
                <a:gs pos="100000">
                  <a:srgbClr val="445E7A">
                    <a:alpha val="0"/>
                  </a:srgbClr>
                </a:gs>
              </a:gsLst>
              <a:path path="shape">
                <a:fillToRect l="50000" t="50000" r="50000" b="50000"/>
              </a:path>
            </a:gradFill>
            <a:ln w="9525">
              <a:noFill/>
              <a:round/>
              <a:headEnd/>
              <a:tailEnd/>
            </a:ln>
          </p:spPr>
          <p:txBody>
            <a:bodyPr wrap="none" anchor="ctr"/>
            <a:lstStyle/>
            <a:p>
              <a:pPr algn="ctr">
                <a:spcBef>
                  <a:spcPct val="20000"/>
                </a:spcBef>
                <a:buClr>
                  <a:srgbClr val="E1B40C"/>
                </a:buClr>
                <a:buFont typeface="微软雅黑" pitchFamily="34" charset="-122"/>
                <a:buNone/>
              </a:pPr>
              <a:endParaRPr lang="zh-CN" altLang="zh-CN" sz="1400" b="0">
                <a:solidFill>
                  <a:srgbClr val="000000"/>
                </a:solidFill>
                <a:latin typeface="微软雅黑" pitchFamily="34" charset="-122"/>
              </a:endParaRPr>
            </a:p>
          </p:txBody>
        </p:sp>
        <p:sp>
          <p:nvSpPr>
            <p:cNvPr id="114" name="Oval 44"/>
            <p:cNvSpPr>
              <a:spLocks noChangeArrowheads="1"/>
            </p:cNvSpPr>
            <p:nvPr/>
          </p:nvSpPr>
          <p:spPr bwMode="gray">
            <a:xfrm>
              <a:off x="2420" y="2750"/>
              <a:ext cx="920" cy="909"/>
            </a:xfrm>
            <a:prstGeom prst="ellipse">
              <a:avLst/>
            </a:prstGeom>
            <a:gradFill rotWithShape="1">
              <a:gsLst>
                <a:gs pos="0">
                  <a:schemeClr val="accent1"/>
                </a:gs>
                <a:gs pos="100000">
                  <a:schemeClr val="hlink"/>
                </a:gs>
              </a:gsLst>
              <a:lin ang="2700000" scaled="1"/>
            </a:gradFill>
            <a:ln w="9525" algn="ctr">
              <a:solidFill>
                <a:schemeClr val="accent2"/>
              </a:solidFill>
              <a:round/>
              <a:headEnd/>
              <a:tailEnd/>
            </a:ln>
          </p:spPr>
          <p:txBody>
            <a:bodyPr wrap="none" anchor="ctr"/>
            <a:lstStyle/>
            <a:p>
              <a:pPr algn="ctr"/>
              <a:endParaRPr lang="zh-CN" altLang="en-US" dirty="0">
                <a:solidFill>
                  <a:srgbClr val="FFFFFF"/>
                </a:solidFill>
              </a:endParaRPr>
            </a:p>
          </p:txBody>
        </p:sp>
        <p:pic>
          <p:nvPicPr>
            <p:cNvPr id="115" name="Picture 45" descr="Picture2"/>
            <p:cNvPicPr>
              <a:picLocks noChangeAspect="1" noChangeArrowheads="1"/>
            </p:cNvPicPr>
            <p:nvPr/>
          </p:nvPicPr>
          <p:blipFill>
            <a:blip r:embed="rId2"/>
            <a:srcRect/>
            <a:stretch>
              <a:fillRect/>
            </a:stretch>
          </p:blipFill>
          <p:spPr bwMode="gray">
            <a:xfrm>
              <a:off x="2511" y="2764"/>
              <a:ext cx="732" cy="321"/>
            </a:xfrm>
            <a:prstGeom prst="rect">
              <a:avLst/>
            </a:prstGeom>
            <a:noFill/>
            <a:ln w="9525">
              <a:noFill/>
              <a:miter lim="800000"/>
              <a:headEnd/>
              <a:tailEnd/>
            </a:ln>
          </p:spPr>
        </p:pic>
        <p:grpSp>
          <p:nvGrpSpPr>
            <p:cNvPr id="27" name="Group 46"/>
            <p:cNvGrpSpPr>
              <a:grpSpLocks/>
            </p:cNvGrpSpPr>
            <p:nvPr/>
          </p:nvGrpSpPr>
          <p:grpSpPr bwMode="auto">
            <a:xfrm rot="20302575" flipH="1" flipV="1">
              <a:off x="2487" y="3425"/>
              <a:ext cx="794" cy="183"/>
              <a:chOff x="2528" y="1060"/>
              <a:chExt cx="894" cy="236"/>
            </a:xfrm>
          </p:grpSpPr>
          <p:grpSp>
            <p:nvGrpSpPr>
              <p:cNvPr id="34" name="Group 47"/>
              <p:cNvGrpSpPr>
                <a:grpSpLocks/>
              </p:cNvGrpSpPr>
              <p:nvPr/>
            </p:nvGrpSpPr>
            <p:grpSpPr bwMode="auto">
              <a:xfrm>
                <a:off x="2528" y="1060"/>
                <a:ext cx="742" cy="186"/>
                <a:chOff x="1565" y="2568"/>
                <a:chExt cx="1118" cy="279"/>
              </a:xfrm>
            </p:grpSpPr>
            <p:sp>
              <p:nvSpPr>
                <p:cNvPr id="123" name="AutoShape 48"/>
                <p:cNvSpPr>
                  <a:spLocks noChangeArrowheads="1"/>
                </p:cNvSpPr>
                <p:nvPr/>
              </p:nvSpPr>
              <p:spPr bwMode="ltGray">
                <a:xfrm rot="5263130">
                  <a:off x="1859" y="2274"/>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sp>
              <p:nvSpPr>
                <p:cNvPr id="124" name="AutoShape 49"/>
                <p:cNvSpPr>
                  <a:spLocks noChangeArrowheads="1"/>
                </p:cNvSpPr>
                <p:nvPr/>
              </p:nvSpPr>
              <p:spPr bwMode="ltGray">
                <a:xfrm rot="6078281">
                  <a:off x="1995" y="2274"/>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sp>
              <p:nvSpPr>
                <p:cNvPr id="125" name="AutoShape 50"/>
                <p:cNvSpPr>
                  <a:spLocks noChangeArrowheads="1"/>
                </p:cNvSpPr>
                <p:nvPr/>
              </p:nvSpPr>
              <p:spPr bwMode="ltGray">
                <a:xfrm rot="6373927">
                  <a:off x="2071" y="2296"/>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sp>
              <p:nvSpPr>
                <p:cNvPr id="126" name="AutoShape 51"/>
                <p:cNvSpPr>
                  <a:spLocks noChangeArrowheads="1"/>
                </p:cNvSpPr>
                <p:nvPr/>
              </p:nvSpPr>
              <p:spPr bwMode="ltGray">
                <a:xfrm rot="6906312">
                  <a:off x="2161" y="2326"/>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grpSp>
          <p:grpSp>
            <p:nvGrpSpPr>
              <p:cNvPr id="35" name="Group 52"/>
              <p:cNvGrpSpPr>
                <a:grpSpLocks/>
              </p:cNvGrpSpPr>
              <p:nvPr/>
            </p:nvGrpSpPr>
            <p:grpSpPr bwMode="auto">
              <a:xfrm rot="1353540">
                <a:off x="2680" y="1110"/>
                <a:ext cx="742" cy="186"/>
                <a:chOff x="1565" y="2568"/>
                <a:chExt cx="1118" cy="279"/>
              </a:xfrm>
            </p:grpSpPr>
            <p:sp>
              <p:nvSpPr>
                <p:cNvPr id="119" name="AutoShape 53"/>
                <p:cNvSpPr>
                  <a:spLocks noChangeArrowheads="1"/>
                </p:cNvSpPr>
                <p:nvPr/>
              </p:nvSpPr>
              <p:spPr bwMode="ltGray">
                <a:xfrm rot="5263130">
                  <a:off x="1859" y="2274"/>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sp>
              <p:nvSpPr>
                <p:cNvPr id="120" name="AutoShape 54"/>
                <p:cNvSpPr>
                  <a:spLocks noChangeArrowheads="1"/>
                </p:cNvSpPr>
                <p:nvPr/>
              </p:nvSpPr>
              <p:spPr bwMode="ltGray">
                <a:xfrm rot="6078281">
                  <a:off x="1995" y="2274"/>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sp>
              <p:nvSpPr>
                <p:cNvPr id="121" name="AutoShape 55"/>
                <p:cNvSpPr>
                  <a:spLocks noChangeArrowheads="1"/>
                </p:cNvSpPr>
                <p:nvPr/>
              </p:nvSpPr>
              <p:spPr bwMode="ltGray">
                <a:xfrm rot="6373927">
                  <a:off x="2071" y="2296"/>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sp>
              <p:nvSpPr>
                <p:cNvPr id="122" name="AutoShape 56"/>
                <p:cNvSpPr>
                  <a:spLocks noChangeArrowheads="1"/>
                </p:cNvSpPr>
                <p:nvPr/>
              </p:nvSpPr>
              <p:spPr bwMode="ltGray">
                <a:xfrm rot="6906312">
                  <a:off x="2161" y="2326"/>
                  <a:ext cx="227" cy="816"/>
                </a:xfrm>
                <a:prstGeom prst="moon">
                  <a:avLst>
                    <a:gd name="adj" fmla="val 49773"/>
                  </a:avLst>
                </a:prstGeom>
                <a:solidFill>
                  <a:srgbClr val="F8F8F8">
                    <a:alpha val="3922"/>
                  </a:srgbClr>
                </a:solidFill>
                <a:ln w="9525">
                  <a:noFill/>
                  <a:miter lim="800000"/>
                  <a:headEnd/>
                  <a:tailEnd/>
                </a:ln>
              </p:spPr>
              <p:txBody>
                <a:bodyPr wrap="none" anchor="ctr"/>
                <a:lstStyle/>
                <a:p>
                  <a:endParaRPr lang="zh-CN" altLang="en-US" b="0">
                    <a:solidFill>
                      <a:srgbClr val="000000"/>
                    </a:solidFill>
                    <a:ea typeface="华文细黑" pitchFamily="2" charset="-122"/>
                  </a:endParaRPr>
                </a:p>
              </p:txBody>
            </p:sp>
          </p:grpSp>
        </p:grpSp>
      </p:grpSp>
      <p:sp>
        <p:nvSpPr>
          <p:cNvPr id="80"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000" dirty="0" smtClean="0">
                <a:latin typeface="微软雅黑" panose="020B0503020204020204" pitchFamily="34" charset="-122"/>
                <a:ea typeface="微软雅黑" panose="020B0503020204020204" pitchFamily="34" charset="-122"/>
                <a:cs typeface="方正大黑简体"/>
              </a:rPr>
              <a:t>目标</a:t>
            </a:r>
            <a:r>
              <a:rPr lang="zh-CN" altLang="en-US" sz="2000" dirty="0">
                <a:latin typeface="微软雅黑" panose="020B0503020204020204" pitchFamily="34" charset="-122"/>
                <a:ea typeface="微软雅黑" panose="020B0503020204020204" pitchFamily="34" charset="-122"/>
                <a:cs typeface="方正大黑简体"/>
              </a:rPr>
              <a:t>分析</a:t>
            </a:r>
          </a:p>
        </p:txBody>
      </p:sp>
      <p:sp>
        <p:nvSpPr>
          <p:cNvPr id="36" name="TextBox 35"/>
          <p:cNvSpPr txBox="1"/>
          <p:nvPr/>
        </p:nvSpPr>
        <p:spPr>
          <a:xfrm>
            <a:off x="6316679" y="3565800"/>
            <a:ext cx="1183011" cy="738664"/>
          </a:xfrm>
          <a:prstGeom prst="rect">
            <a:avLst/>
          </a:prstGeom>
          <a:noFill/>
        </p:spPr>
        <p:txBody>
          <a:bodyPr wrap="square" rtlCol="0">
            <a:spAutoFit/>
          </a:bodyPr>
          <a:lstStyle/>
          <a:p>
            <a:pPr algn="ctr"/>
            <a:r>
              <a:rPr lang="en-US" altLang="zh-CN" sz="1400" dirty="0" smtClean="0">
                <a:solidFill>
                  <a:schemeClr val="bg1"/>
                </a:solidFill>
              </a:rPr>
              <a:t>2014</a:t>
            </a:r>
            <a:r>
              <a:rPr lang="zh-CN" altLang="en-US" sz="1400" dirty="0" smtClean="0">
                <a:solidFill>
                  <a:schemeClr val="bg1"/>
                </a:solidFill>
              </a:rPr>
              <a:t>年二季度个险预算目标</a:t>
            </a:r>
            <a:endParaRPr lang="zh-CN" altLang="en-US" sz="1400" dirty="0">
              <a:solidFill>
                <a:schemeClr val="bg1"/>
              </a:solidFill>
            </a:endParaRPr>
          </a:p>
        </p:txBody>
      </p:sp>
      <p:sp>
        <p:nvSpPr>
          <p:cNvPr id="83" name="TextBox 82"/>
          <p:cNvSpPr txBox="1"/>
          <p:nvPr/>
        </p:nvSpPr>
        <p:spPr>
          <a:xfrm>
            <a:off x="1392302" y="1357302"/>
            <a:ext cx="1107996" cy="2928958"/>
          </a:xfrm>
          <a:prstGeom prst="rect">
            <a:avLst/>
          </a:prstGeom>
          <a:noFill/>
        </p:spPr>
        <p:txBody>
          <a:bodyPr vert="eaVert" wrap="square" rtlCol="0">
            <a:spAutoFit/>
          </a:bodyPr>
          <a:lstStyle/>
          <a:p>
            <a:pPr>
              <a:lnSpc>
                <a:spcPct val="150000"/>
              </a:lnSpc>
            </a:pPr>
            <a:r>
              <a:rPr lang="zh-CN" altLang="en-US" sz="4000" dirty="0" smtClean="0">
                <a:solidFill>
                  <a:srgbClr val="FF0000"/>
                </a:solidFill>
                <a:latin typeface="华文行楷" pitchFamily="2" charset="-122"/>
                <a:ea typeface="华文行楷" pitchFamily="2" charset="-122"/>
              </a:rPr>
              <a:t>如何达成？</a:t>
            </a:r>
            <a:endParaRPr lang="zh-CN" altLang="en-US" sz="4000" dirty="0">
              <a:solidFill>
                <a:srgbClr val="FF0000"/>
              </a:solidFill>
              <a:latin typeface="华文行楷" pitchFamily="2" charset="-122"/>
              <a:ea typeface="华文行楷" pitchFamily="2" charset="-122"/>
            </a:endParaRPr>
          </a:p>
        </p:txBody>
      </p:sp>
    </p:spTree>
    <p:extLst>
      <p:ext uri="{BB962C8B-B14F-4D97-AF65-F5344CB8AC3E}">
        <p14:creationId xmlns:p14="http://schemas.microsoft.com/office/powerpoint/2010/main" xmlns="" val="25798464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dissolve">
                                      <p:cBhvr>
                                        <p:cTn id="11" dur="500"/>
                                        <p:tgtEl>
                                          <p:spTgt spid="26"/>
                                        </p:tgtEl>
                                      </p:cBhvr>
                                    </p:animEffect>
                                  </p:childTnLst>
                                </p:cTn>
                              </p:par>
                            </p:childTnLst>
                          </p:cTn>
                        </p:par>
                        <p:par>
                          <p:cTn id="12" fill="hold">
                            <p:stCondLst>
                              <p:cond delay="1000"/>
                            </p:stCondLst>
                            <p:childTnLst>
                              <p:par>
                                <p:cTn id="13" presetID="23" presetClass="entr" presetSubtype="16"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3" presetClass="entr" presetSubtype="1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linds(horizontal)">
                                      <p:cBhvr>
                                        <p:cTn id="20" dur="500"/>
                                        <p:tgtEl>
                                          <p:spTgt spid="10"/>
                                        </p:tgtEl>
                                      </p:cBhvr>
                                    </p:animEffect>
                                  </p:childTnLst>
                                </p:cTn>
                              </p:par>
                            </p:childTnLst>
                          </p:cTn>
                        </p:par>
                        <p:par>
                          <p:cTn id="21" fill="hold">
                            <p:stCondLst>
                              <p:cond delay="2000"/>
                            </p:stCondLst>
                            <p:childTnLst>
                              <p:par>
                                <p:cTn id="22" presetID="23" presetClass="entr" presetSubtype="16"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childTnLst>
                                </p:cTn>
                              </p:par>
                            </p:childTnLst>
                          </p:cTn>
                        </p:par>
                        <p:par>
                          <p:cTn id="26" fill="hold">
                            <p:stCondLst>
                              <p:cond delay="2500"/>
                            </p:stCondLst>
                            <p:childTnLst>
                              <p:par>
                                <p:cTn id="27" presetID="3" presetClass="entr" presetSubtype="10"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blinds(horizontal)">
                                      <p:cBhvr>
                                        <p:cTn id="29" dur="500"/>
                                        <p:tgtEl>
                                          <p:spTgt spid="18"/>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3" presetClass="entr" presetSubtype="1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linds(horizontal)">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8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74569" y="790340"/>
            <a:ext cx="4141792" cy="495524"/>
            <a:chOff x="4149748" y="1990741"/>
            <a:chExt cx="3702050" cy="1066800"/>
          </a:xfrm>
        </p:grpSpPr>
        <p:sp>
          <p:nvSpPr>
            <p:cNvPr id="13" name="AutoShape 5"/>
            <p:cNvSpPr>
              <a:spLocks noChangeArrowheads="1"/>
            </p:cNvSpPr>
            <p:nvPr/>
          </p:nvSpPr>
          <p:spPr bwMode="gray">
            <a:xfrm>
              <a:off x="4149748" y="1990741"/>
              <a:ext cx="3702050" cy="1066800"/>
            </a:xfrm>
            <a:prstGeom prst="roundRect">
              <a:avLst>
                <a:gd name="adj" fmla="val 11921"/>
              </a:avLst>
            </a:prstGeom>
            <a:solidFill>
              <a:schemeClr val="bg2"/>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a:defRPr/>
              </a:pPr>
              <a:endParaRPr lang="zh-CN" altLang="en-US" b="0">
                <a:latin typeface="Arial" charset="0"/>
                <a:ea typeface="宋体" charset="-122"/>
              </a:endParaRPr>
            </a:p>
          </p:txBody>
        </p:sp>
        <p:pic>
          <p:nvPicPr>
            <p:cNvPr id="14" name="Picture 6" descr="Picture4"/>
            <p:cNvPicPr>
              <a:picLocks noChangeAspect="1" noChangeArrowheads="1"/>
            </p:cNvPicPr>
            <p:nvPr/>
          </p:nvPicPr>
          <p:blipFill>
            <a:blip r:embed="rId2"/>
            <a:srcRect/>
            <a:stretch>
              <a:fillRect/>
            </a:stretch>
          </p:blipFill>
          <p:spPr bwMode="auto">
            <a:xfrm>
              <a:off x="4216423" y="2041541"/>
              <a:ext cx="792163" cy="673100"/>
            </a:xfrm>
            <a:prstGeom prst="rect">
              <a:avLst/>
            </a:prstGeom>
            <a:noFill/>
            <a:ln w="9525">
              <a:noFill/>
              <a:miter lim="800000"/>
              <a:headEnd/>
              <a:tailEnd/>
            </a:ln>
          </p:spPr>
        </p:pic>
      </p:grpSp>
      <p:sp>
        <p:nvSpPr>
          <p:cNvPr id="21" name="Rectangle 48"/>
          <p:cNvSpPr>
            <a:spLocks noChangeArrowheads="1"/>
          </p:cNvSpPr>
          <p:nvPr/>
        </p:nvSpPr>
        <p:spPr bwMode="white">
          <a:xfrm>
            <a:off x="714348" y="837719"/>
            <a:ext cx="3771906" cy="387798"/>
          </a:xfrm>
          <a:prstGeom prst="rect">
            <a:avLst/>
          </a:prstGeom>
          <a:noFill/>
          <a:ln w="9525">
            <a:noFill/>
            <a:miter lim="800000"/>
            <a:headEnd/>
            <a:tailEnd/>
          </a:ln>
        </p:spPr>
        <p:txBody>
          <a:bodyPr wrap="square">
            <a:spAutoFit/>
          </a:bodyPr>
          <a:lstStyle/>
          <a:p>
            <a:pPr algn="ctr">
              <a:lnSpc>
                <a:spcPct val="120000"/>
              </a:lnSpc>
            </a:pPr>
            <a:r>
              <a:rPr lang="zh-CN" altLang="en-US" sz="1600" dirty="0" smtClean="0">
                <a:solidFill>
                  <a:schemeClr val="bg1"/>
                </a:solidFill>
                <a:latin typeface="微软雅黑" panose="020B0503020204020204" pitchFamily="34" charset="-122"/>
                <a:ea typeface="微软雅黑" panose="020B0503020204020204" pitchFamily="34" charset="-122"/>
              </a:rPr>
              <a:t>二季度首要目标</a:t>
            </a:r>
            <a:r>
              <a:rPr lang="en-US" altLang="zh-CN" sz="1600" dirty="0" smtClean="0">
                <a:solidFill>
                  <a:schemeClr val="bg1"/>
                </a:solidFill>
                <a:latin typeface="微软雅黑" panose="020B0503020204020204" pitchFamily="34" charset="-122"/>
                <a:ea typeface="微软雅黑" panose="020B0503020204020204" pitchFamily="34" charset="-122"/>
              </a:rPr>
              <a:t>——</a:t>
            </a:r>
            <a:r>
              <a:rPr lang="zh-CN" altLang="en-US" sz="1600" dirty="0" smtClean="0">
                <a:solidFill>
                  <a:schemeClr val="bg1"/>
                </a:solidFill>
                <a:latin typeface="微软雅黑" panose="020B0503020204020204" pitchFamily="34" charset="-122"/>
                <a:ea typeface="微软雅黑" panose="020B0503020204020204" pitchFamily="34" charset="-122"/>
              </a:rPr>
              <a:t>实现十年期转型</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5"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rPr>
              <a:t>目标分析</a:t>
            </a:r>
          </a:p>
        </p:txBody>
      </p:sp>
      <p:sp>
        <p:nvSpPr>
          <p:cNvPr id="8" name="矩形 7"/>
          <p:cNvSpPr/>
          <p:nvPr/>
        </p:nvSpPr>
        <p:spPr>
          <a:xfrm>
            <a:off x="857224" y="1357302"/>
            <a:ext cx="6482865" cy="307777"/>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140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根据工作会要求，截止</a:t>
            </a:r>
            <a:r>
              <a:rPr lang="en-US" altLang="zh-CN" sz="140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6</a:t>
            </a:r>
            <a:r>
              <a:rPr lang="zh-CN" altLang="en-US" sz="140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月底十年期目标</a:t>
            </a:r>
            <a:r>
              <a:rPr lang="zh-CN" altLang="en-US" sz="1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进度</a:t>
            </a:r>
            <a:r>
              <a:rPr lang="en-US" altLang="zh-CN" sz="1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48%</a:t>
            </a:r>
            <a:r>
              <a:rPr lang="zh-CN" altLang="en-US" sz="1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（一季度</a:t>
            </a:r>
            <a:r>
              <a:rPr lang="en-US" altLang="zh-CN" sz="1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19%</a:t>
            </a:r>
            <a:r>
              <a:rPr lang="zh-CN" altLang="en-US" sz="1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，二季度</a:t>
            </a:r>
            <a:r>
              <a:rPr lang="en-US" altLang="zh-CN" sz="140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29%</a:t>
            </a:r>
            <a:r>
              <a:rPr lang="zh-CN" altLang="en-US" sz="1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rPr>
              <a:t>）</a:t>
            </a:r>
            <a:endParaRPr lang="zh-CN" altLang="en-US" sz="1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华文中宋" pitchFamily="2" charset="-122"/>
              <a:ea typeface="华文中宋" pitchFamily="2" charset="-122"/>
            </a:endParaRPr>
          </a:p>
        </p:txBody>
      </p:sp>
      <p:sp>
        <p:nvSpPr>
          <p:cNvPr id="10" name="TextBox 9"/>
          <p:cNvSpPr txBox="1"/>
          <p:nvPr/>
        </p:nvSpPr>
        <p:spPr>
          <a:xfrm>
            <a:off x="928662" y="5381972"/>
            <a:ext cx="3500462" cy="261610"/>
          </a:xfrm>
          <a:prstGeom prst="rect">
            <a:avLst/>
          </a:prstGeom>
          <a:noFill/>
        </p:spPr>
        <p:txBody>
          <a:bodyPr wrap="square" rtlCol="0">
            <a:spAutoFit/>
          </a:bodyPr>
          <a:lstStyle/>
          <a:p>
            <a:r>
              <a:rPr lang="zh-CN" altLang="en-US" sz="1100" dirty="0" smtClean="0">
                <a:solidFill>
                  <a:schemeClr val="bg1"/>
                </a:solidFill>
                <a:latin typeface="楷体_GB2312" pitchFamily="49" charset="-122"/>
                <a:ea typeface="楷体_GB2312" pitchFamily="49" charset="-122"/>
              </a:rPr>
              <a:t>数据来源：保费快报</a:t>
            </a:r>
            <a:endParaRPr lang="zh-CN" altLang="en-US" sz="1100" dirty="0">
              <a:solidFill>
                <a:schemeClr val="bg1"/>
              </a:solidFill>
              <a:latin typeface="楷体_GB2312" pitchFamily="49" charset="-122"/>
              <a:ea typeface="楷体_GB2312" pitchFamily="49" charset="-122"/>
            </a:endParaRPr>
          </a:p>
        </p:txBody>
      </p:sp>
      <p:graphicFrame>
        <p:nvGraphicFramePr>
          <p:cNvPr id="11" name="表格 10"/>
          <p:cNvGraphicFramePr>
            <a:graphicFrameLocks noGrp="1"/>
          </p:cNvGraphicFramePr>
          <p:nvPr/>
        </p:nvGraphicFramePr>
        <p:xfrm>
          <a:off x="928662" y="1904309"/>
          <a:ext cx="7143799" cy="3420306"/>
        </p:xfrm>
        <a:graphic>
          <a:graphicData uri="http://schemas.openxmlformats.org/drawingml/2006/table">
            <a:tbl>
              <a:tblPr firstRow="1">
                <a:tableStyleId>{284E427A-3D55-4303-BF80-6455036E1DE7}</a:tableStyleId>
              </a:tblPr>
              <a:tblGrid>
                <a:gridCol w="573754"/>
                <a:gridCol w="943513"/>
                <a:gridCol w="1011511"/>
                <a:gridCol w="885073"/>
                <a:gridCol w="885073"/>
                <a:gridCol w="948292"/>
                <a:gridCol w="758633"/>
                <a:gridCol w="1137950"/>
              </a:tblGrid>
              <a:tr h="246893">
                <a:tc gridSpan="8">
                  <a:txBody>
                    <a:bodyPr/>
                    <a:lstStyle/>
                    <a:p>
                      <a:pPr algn="ctr" fontAlgn="ctr"/>
                      <a:r>
                        <a:rPr lang="en-US" altLang="zh-CN" sz="1100" u="none" strike="noStrike" dirty="0" smtClean="0">
                          <a:latin typeface="微软雅黑" pitchFamily="34" charset="-122"/>
                          <a:ea typeface="微软雅黑" pitchFamily="34" charset="-122"/>
                        </a:rPr>
                        <a:t>2014</a:t>
                      </a:r>
                      <a:r>
                        <a:rPr lang="zh-CN" altLang="en-US" sz="1100" u="none" strike="noStrike" dirty="0" smtClean="0">
                          <a:latin typeface="微软雅黑" pitchFamily="34" charset="-122"/>
                          <a:ea typeface="微软雅黑" pitchFamily="34" charset="-122"/>
                        </a:rPr>
                        <a:t>年上半年十年期保费预算缺口</a:t>
                      </a:r>
                      <a:endParaRPr lang="zh-CN" altLang="en-US" sz="1100" b="0" i="0" u="none" strike="noStrike" dirty="0">
                        <a:solidFill>
                          <a:srgbClr val="000000"/>
                        </a:solidFill>
                        <a:latin typeface="微软雅黑" pitchFamily="34" charset="-122"/>
                        <a:ea typeface="微软雅黑" pitchFamily="34"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55407">
                <a:tc>
                  <a:txBody>
                    <a:bodyPr/>
                    <a:lstStyle/>
                    <a:p>
                      <a:pPr algn="ctr" fontAlgn="ctr"/>
                      <a:r>
                        <a:rPr lang="zh-CN" altLang="en-US" sz="900" u="none" strike="noStrike" dirty="0">
                          <a:latin typeface="微软雅黑" pitchFamily="34" charset="-122"/>
                          <a:ea typeface="微软雅黑" pitchFamily="34" charset="-122"/>
                        </a:rPr>
                        <a:t>机构</a:t>
                      </a:r>
                      <a:endParaRPr lang="zh-CN" altLang="en-US"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上半年</a:t>
                      </a:r>
                      <a:r>
                        <a:rPr lang="zh-CN" altLang="en-US" sz="900" u="none" strike="noStrike" dirty="0" smtClean="0">
                          <a:latin typeface="微软雅黑" pitchFamily="34" charset="-122"/>
                          <a:ea typeface="微软雅黑" pitchFamily="34" charset="-122"/>
                        </a:rPr>
                        <a:t>目标</a:t>
                      </a:r>
                      <a:endParaRPr lang="en-US" altLang="zh-CN" sz="900" u="none" strike="noStrike" dirty="0" smtClean="0">
                        <a:latin typeface="微软雅黑" pitchFamily="34" charset="-122"/>
                        <a:ea typeface="微软雅黑" pitchFamily="34" charset="-122"/>
                      </a:endParaRPr>
                    </a:p>
                    <a:p>
                      <a:pPr algn="ctr" fontAlgn="ctr"/>
                      <a:r>
                        <a:rPr lang="en-US" altLang="zh-CN" sz="900" u="none" strike="noStrike" dirty="0" smtClean="0">
                          <a:latin typeface="微软雅黑" pitchFamily="34" charset="-122"/>
                          <a:ea typeface="微软雅黑" pitchFamily="34" charset="-122"/>
                        </a:rPr>
                        <a:t>48</a:t>
                      </a:r>
                      <a:r>
                        <a:rPr lang="en-US" altLang="zh-CN" sz="900" u="none" strike="noStrike" dirty="0">
                          <a:latin typeface="微软雅黑" pitchFamily="34" charset="-122"/>
                          <a:ea typeface="微软雅黑" pitchFamily="34" charset="-122"/>
                        </a:rPr>
                        <a:t>%</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smtClean="0">
                          <a:latin typeface="微软雅黑" pitchFamily="34" charset="-122"/>
                          <a:ea typeface="微软雅黑" pitchFamily="34" charset="-122"/>
                        </a:rPr>
                        <a:t>截至</a:t>
                      </a:r>
                      <a:endParaRPr lang="en-US" altLang="zh-CN" sz="900" u="none" strike="noStrike" dirty="0" smtClean="0">
                        <a:latin typeface="微软雅黑" pitchFamily="34" charset="-122"/>
                        <a:ea typeface="微软雅黑" pitchFamily="34" charset="-122"/>
                      </a:endParaRPr>
                    </a:p>
                    <a:p>
                      <a:pPr algn="ctr" fontAlgn="ctr"/>
                      <a:r>
                        <a:rPr lang="en-US" altLang="zh-CN" sz="900" u="none" strike="noStrike" dirty="0" smtClean="0">
                          <a:latin typeface="微软雅黑" pitchFamily="34" charset="-122"/>
                          <a:ea typeface="微软雅黑" pitchFamily="34" charset="-122"/>
                        </a:rPr>
                        <a:t>3</a:t>
                      </a:r>
                      <a:r>
                        <a:rPr lang="zh-CN" altLang="en-US" sz="900" u="none" strike="noStrike" dirty="0">
                          <a:latin typeface="微软雅黑" pitchFamily="34" charset="-122"/>
                          <a:ea typeface="微软雅黑" pitchFamily="34" charset="-122"/>
                        </a:rPr>
                        <a:t>月</a:t>
                      </a:r>
                      <a:r>
                        <a:rPr lang="en-US" altLang="zh-CN" sz="900" u="none" strike="noStrike" dirty="0" smtClean="0">
                          <a:latin typeface="微软雅黑" pitchFamily="34" charset="-122"/>
                          <a:ea typeface="微软雅黑" pitchFamily="34" charset="-122"/>
                        </a:rPr>
                        <a:t>13</a:t>
                      </a:r>
                      <a:r>
                        <a:rPr lang="zh-CN" altLang="en-US" sz="900" u="none" strike="noStrike" dirty="0" smtClean="0">
                          <a:latin typeface="微软雅黑" pitchFamily="34" charset="-122"/>
                          <a:ea typeface="微软雅黑" pitchFamily="34" charset="-122"/>
                        </a:rPr>
                        <a:t>日</a:t>
                      </a:r>
                      <a:r>
                        <a:rPr lang="zh-CN" altLang="en-US" sz="900" u="none" strike="noStrike" dirty="0">
                          <a:latin typeface="微软雅黑" pitchFamily="34" charset="-122"/>
                          <a:ea typeface="微软雅黑" pitchFamily="34" charset="-122"/>
                        </a:rPr>
                        <a:t>达成</a:t>
                      </a:r>
                      <a:endParaRPr lang="zh-CN" altLang="en-US"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b="1" u="none" strike="noStrike" dirty="0">
                          <a:solidFill>
                            <a:srgbClr val="FF0000"/>
                          </a:solidFill>
                          <a:latin typeface="微软雅黑" pitchFamily="34" charset="-122"/>
                          <a:ea typeface="微软雅黑" pitchFamily="34" charset="-122"/>
                        </a:rPr>
                        <a:t>缺口</a:t>
                      </a:r>
                      <a:endParaRPr lang="zh-CN" altLang="en-US"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机构</a:t>
                      </a:r>
                      <a:endParaRPr lang="zh-CN" altLang="en-US"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上半年</a:t>
                      </a:r>
                      <a:r>
                        <a:rPr lang="zh-CN" altLang="en-US" sz="900" u="none" strike="noStrike" dirty="0" smtClean="0">
                          <a:latin typeface="微软雅黑" pitchFamily="34" charset="-122"/>
                          <a:ea typeface="微软雅黑" pitchFamily="34" charset="-122"/>
                        </a:rPr>
                        <a:t>目标</a:t>
                      </a:r>
                      <a:endParaRPr lang="en-US" altLang="zh-CN" sz="900" u="none" strike="noStrike" dirty="0" smtClean="0">
                        <a:latin typeface="微软雅黑" pitchFamily="34" charset="-122"/>
                        <a:ea typeface="微软雅黑" pitchFamily="34" charset="-122"/>
                      </a:endParaRPr>
                    </a:p>
                    <a:p>
                      <a:pPr algn="ctr" fontAlgn="ctr"/>
                      <a:r>
                        <a:rPr lang="en-US" altLang="zh-CN" sz="900" u="none" strike="noStrike" dirty="0" smtClean="0">
                          <a:latin typeface="微软雅黑" pitchFamily="34" charset="-122"/>
                          <a:ea typeface="微软雅黑" pitchFamily="34" charset="-122"/>
                        </a:rPr>
                        <a:t>48</a:t>
                      </a:r>
                      <a:r>
                        <a:rPr lang="en-US" altLang="zh-CN" sz="900" u="none" strike="noStrike" dirty="0">
                          <a:latin typeface="微软雅黑" pitchFamily="34" charset="-122"/>
                          <a:ea typeface="微软雅黑" pitchFamily="34" charset="-122"/>
                        </a:rPr>
                        <a:t>%</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smtClean="0">
                          <a:latin typeface="微软雅黑" pitchFamily="34" charset="-122"/>
                          <a:ea typeface="微软雅黑" pitchFamily="34" charset="-122"/>
                        </a:rPr>
                        <a:t>截至</a:t>
                      </a:r>
                      <a:endParaRPr lang="en-US" altLang="zh-CN" sz="900" u="none" strike="noStrike" dirty="0" smtClean="0">
                        <a:latin typeface="微软雅黑" pitchFamily="34" charset="-122"/>
                        <a:ea typeface="微软雅黑" pitchFamily="34" charset="-122"/>
                      </a:endParaRPr>
                    </a:p>
                    <a:p>
                      <a:pPr algn="ctr" fontAlgn="ctr"/>
                      <a:r>
                        <a:rPr lang="en-US" altLang="zh-CN" sz="900" u="none" strike="noStrike" dirty="0" smtClean="0">
                          <a:latin typeface="微软雅黑" pitchFamily="34" charset="-122"/>
                          <a:ea typeface="微软雅黑" pitchFamily="34" charset="-122"/>
                        </a:rPr>
                        <a:t>3</a:t>
                      </a:r>
                      <a:r>
                        <a:rPr lang="zh-CN" altLang="en-US" sz="900" u="none" strike="noStrike" dirty="0">
                          <a:latin typeface="微软雅黑" pitchFamily="34" charset="-122"/>
                          <a:ea typeface="微软雅黑" pitchFamily="34" charset="-122"/>
                        </a:rPr>
                        <a:t>月</a:t>
                      </a:r>
                      <a:r>
                        <a:rPr lang="en-US" altLang="zh-CN" sz="900" u="none" strike="noStrike" dirty="0" smtClean="0">
                          <a:latin typeface="微软雅黑" pitchFamily="34" charset="-122"/>
                          <a:ea typeface="微软雅黑" pitchFamily="34" charset="-122"/>
                        </a:rPr>
                        <a:t>13</a:t>
                      </a:r>
                      <a:r>
                        <a:rPr lang="zh-CN" altLang="en-US" sz="900" u="none" strike="noStrike" dirty="0" smtClean="0">
                          <a:latin typeface="微软雅黑" pitchFamily="34" charset="-122"/>
                          <a:ea typeface="微软雅黑" pitchFamily="34" charset="-122"/>
                        </a:rPr>
                        <a:t>日</a:t>
                      </a:r>
                      <a:r>
                        <a:rPr lang="zh-CN" altLang="en-US" sz="900" u="none" strike="noStrike" dirty="0">
                          <a:latin typeface="微软雅黑" pitchFamily="34" charset="-122"/>
                          <a:ea typeface="微软雅黑" pitchFamily="34" charset="-122"/>
                        </a:rPr>
                        <a:t>达成</a:t>
                      </a:r>
                      <a:endParaRPr lang="zh-CN" altLang="en-US"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b="1" u="none" strike="noStrike" dirty="0">
                          <a:solidFill>
                            <a:srgbClr val="FF0000"/>
                          </a:solidFill>
                          <a:latin typeface="微软雅黑" pitchFamily="34" charset="-122"/>
                          <a:ea typeface="微软雅黑" pitchFamily="34" charset="-122"/>
                        </a:rPr>
                        <a:t>缺口</a:t>
                      </a:r>
                      <a:endParaRPr lang="zh-CN" altLang="en-US"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dirty="0">
                          <a:latin typeface="微软雅黑" pitchFamily="34" charset="-122"/>
                          <a:ea typeface="微软雅黑" pitchFamily="34" charset="-122"/>
                        </a:rPr>
                        <a:t> 总公司 </a:t>
                      </a:r>
                      <a:endParaRPr lang="zh-CN" altLang="en-US"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993024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336982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656042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总公司 </a:t>
                      </a:r>
                      <a:endParaRPr lang="zh-CN" altLang="en-US"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993024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336982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656042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dirty="0">
                          <a:latin typeface="微软雅黑" pitchFamily="34" charset="-122"/>
                          <a:ea typeface="微软雅黑" pitchFamily="34" charset="-122"/>
                        </a:rPr>
                        <a:t> 广东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90240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15293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74947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云南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17520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3990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13530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山东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69600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18997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50603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陕西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31584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18713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12871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河北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64320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19336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44984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上海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13920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2829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11091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河南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63360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19655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43705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吉林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13920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3349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10571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江苏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98400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61380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37020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深圳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14880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4617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10263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湖南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42096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7733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34363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北京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12000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2531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9469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浙江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61776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28991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32785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新疆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13824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5609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8215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福建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37128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11619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25509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天津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9264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3261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6003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四川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45120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20264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24856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甘肃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14880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9620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5260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辽宁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28800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4516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24284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贵州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6720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1667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5053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山西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31056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7340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23716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 宁波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4704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4284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广西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24240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4132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20108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厦门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4416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985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3431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安徽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37872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17820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20052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大连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4560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1506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3054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10111">
                <a:tc>
                  <a:txBody>
                    <a:bodyPr/>
                    <a:lstStyle/>
                    <a:p>
                      <a:pPr algn="ctr" fontAlgn="ctr"/>
                      <a:r>
                        <a:rPr lang="zh-CN" altLang="en-US" sz="900" u="none" strike="noStrike">
                          <a:latin typeface="微软雅黑" pitchFamily="34" charset="-122"/>
                          <a:ea typeface="微软雅黑" pitchFamily="34" charset="-122"/>
                        </a:rPr>
                        <a:t> 黑龙江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28896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9213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19683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 青岛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3504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702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2802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6785">
                <a:tc>
                  <a:txBody>
                    <a:bodyPr/>
                    <a:lstStyle/>
                    <a:p>
                      <a:pPr algn="ctr" fontAlgn="ctr"/>
                      <a:r>
                        <a:rPr lang="zh-CN" altLang="en-US" sz="900" u="none" strike="noStrike">
                          <a:latin typeface="微软雅黑" pitchFamily="34" charset="-122"/>
                          <a:ea typeface="微软雅黑" pitchFamily="34" charset="-122"/>
                        </a:rPr>
                        <a:t> 内蒙古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26880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7850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19030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宁夏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3480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984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2496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湖北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28464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10235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18229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 海南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3120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679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2441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a:latin typeface="微软雅黑" pitchFamily="34" charset="-122"/>
                          <a:ea typeface="微软雅黑" pitchFamily="34" charset="-122"/>
                        </a:rPr>
                        <a:t> 江西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23040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6877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16163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 青海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2160 </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1174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986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53244">
                <a:tc>
                  <a:txBody>
                    <a:bodyPr/>
                    <a:lstStyle/>
                    <a:p>
                      <a:pPr algn="ctr" fontAlgn="ctr"/>
                      <a:r>
                        <a:rPr lang="zh-CN" altLang="en-US" sz="900" u="none" strike="noStrike" dirty="0">
                          <a:latin typeface="微软雅黑" pitchFamily="34" charset="-122"/>
                          <a:ea typeface="微软雅黑" pitchFamily="34" charset="-122"/>
                        </a:rPr>
                        <a:t> 重庆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16560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2525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14035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 西藏 </a:t>
                      </a:r>
                      <a:endParaRPr lang="zh-CN" altLang="en-US" sz="9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720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dirty="0">
                          <a:latin typeface="微软雅黑" pitchFamily="34" charset="-122"/>
                          <a:ea typeface="微软雅黑" pitchFamily="34" charset="-122"/>
                        </a:rPr>
                        <a:t>573 </a:t>
                      </a:r>
                      <a:endParaRPr lang="en-US" altLang="zh-CN"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147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bl>
          </a:graphicData>
        </a:graphic>
      </p:graphicFrame>
      <p:sp>
        <p:nvSpPr>
          <p:cNvPr id="16" name="TextBox 15"/>
          <p:cNvSpPr txBox="1"/>
          <p:nvPr/>
        </p:nvSpPr>
        <p:spPr>
          <a:xfrm>
            <a:off x="7143768" y="1595758"/>
            <a:ext cx="928694" cy="261610"/>
          </a:xfrm>
          <a:prstGeom prst="rect">
            <a:avLst/>
          </a:prstGeom>
          <a:noFill/>
        </p:spPr>
        <p:txBody>
          <a:bodyPr wrap="square" rtlCol="0">
            <a:spAutoFit/>
          </a:bodyPr>
          <a:lstStyle/>
          <a:p>
            <a:r>
              <a:rPr lang="zh-CN" altLang="en-US" sz="1100" dirty="0" smtClean="0">
                <a:latin typeface="楷体_GB2312" pitchFamily="49" charset="-122"/>
                <a:ea typeface="楷体_GB2312" pitchFamily="49" charset="-122"/>
              </a:rPr>
              <a:t>单位：万元</a:t>
            </a:r>
            <a:endParaRPr lang="zh-CN" altLang="en-US" sz="1100" dirty="0">
              <a:latin typeface="楷体_GB2312" pitchFamily="49" charset="-122"/>
              <a:ea typeface="楷体_GB2312" pitchFamily="49"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381000" y="785798"/>
            <a:ext cx="4141792" cy="495524"/>
            <a:chOff x="4149748" y="1990741"/>
            <a:chExt cx="3702050" cy="1066800"/>
          </a:xfrm>
        </p:grpSpPr>
        <p:sp>
          <p:nvSpPr>
            <p:cNvPr id="13" name="AutoShape 5"/>
            <p:cNvSpPr>
              <a:spLocks noChangeArrowheads="1"/>
            </p:cNvSpPr>
            <p:nvPr/>
          </p:nvSpPr>
          <p:spPr bwMode="gray">
            <a:xfrm>
              <a:off x="4149748" y="1990741"/>
              <a:ext cx="3702050" cy="1066800"/>
            </a:xfrm>
            <a:prstGeom prst="roundRect">
              <a:avLst>
                <a:gd name="adj" fmla="val 11921"/>
              </a:avLst>
            </a:prstGeom>
            <a:solidFill>
              <a:schemeClr val="bg2"/>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a:defRPr/>
              </a:pPr>
              <a:endParaRPr lang="zh-CN" altLang="en-US" b="0">
                <a:latin typeface="Arial" charset="0"/>
                <a:ea typeface="宋体" charset="-122"/>
              </a:endParaRPr>
            </a:p>
          </p:txBody>
        </p:sp>
        <p:pic>
          <p:nvPicPr>
            <p:cNvPr id="14" name="Picture 6" descr="Picture4"/>
            <p:cNvPicPr>
              <a:picLocks noChangeAspect="1" noChangeArrowheads="1"/>
            </p:cNvPicPr>
            <p:nvPr/>
          </p:nvPicPr>
          <p:blipFill>
            <a:blip r:embed="rId2"/>
            <a:srcRect/>
            <a:stretch>
              <a:fillRect/>
            </a:stretch>
          </p:blipFill>
          <p:spPr bwMode="auto">
            <a:xfrm>
              <a:off x="4216423" y="2041541"/>
              <a:ext cx="792163" cy="673100"/>
            </a:xfrm>
            <a:prstGeom prst="rect">
              <a:avLst/>
            </a:prstGeom>
            <a:noFill/>
            <a:ln w="9525">
              <a:noFill/>
              <a:miter lim="800000"/>
              <a:headEnd/>
              <a:tailEnd/>
            </a:ln>
          </p:spPr>
        </p:pic>
      </p:grpSp>
      <p:sp>
        <p:nvSpPr>
          <p:cNvPr id="21" name="Rectangle 48"/>
          <p:cNvSpPr>
            <a:spLocks noChangeArrowheads="1"/>
          </p:cNvSpPr>
          <p:nvPr/>
        </p:nvSpPr>
        <p:spPr bwMode="white">
          <a:xfrm>
            <a:off x="532273" y="825390"/>
            <a:ext cx="3771906" cy="362792"/>
          </a:xfrm>
          <a:prstGeom prst="rect">
            <a:avLst/>
          </a:prstGeom>
          <a:noFill/>
          <a:ln w="9525">
            <a:noFill/>
            <a:miter lim="800000"/>
            <a:headEnd/>
            <a:tailEnd/>
          </a:ln>
        </p:spPr>
        <p:txBody>
          <a:bodyPr wrap="square">
            <a:spAutoFit/>
          </a:bodyPr>
          <a:lstStyle/>
          <a:p>
            <a:pPr algn="ctr">
              <a:lnSpc>
                <a:spcPct val="120000"/>
              </a:lnSpc>
            </a:pPr>
            <a:r>
              <a:rPr lang="zh-CN" altLang="en-US" sz="1600" dirty="0" smtClean="0">
                <a:solidFill>
                  <a:schemeClr val="bg1"/>
                </a:solidFill>
                <a:latin typeface="微软雅黑" panose="020B0503020204020204" pitchFamily="34" charset="-122"/>
                <a:ea typeface="微软雅黑" panose="020B0503020204020204" pitchFamily="34" charset="-122"/>
              </a:rPr>
              <a:t>二季度标保任务目标</a:t>
            </a:r>
            <a:r>
              <a:rPr lang="en-US" altLang="zh-CN" sz="1600" dirty="0" smtClean="0">
                <a:solidFill>
                  <a:schemeClr val="bg1"/>
                </a:solidFill>
                <a:latin typeface="微软雅黑" panose="020B0503020204020204" pitchFamily="34" charset="-122"/>
                <a:ea typeface="微软雅黑" panose="020B0503020204020204" pitchFamily="34" charset="-122"/>
              </a:rPr>
              <a:t>——</a:t>
            </a:r>
            <a:r>
              <a:rPr lang="zh-CN" altLang="en-US" sz="1600" dirty="0" smtClean="0">
                <a:solidFill>
                  <a:schemeClr val="bg1"/>
                </a:solidFill>
                <a:latin typeface="微软雅黑" panose="020B0503020204020204" pitchFamily="34" charset="-122"/>
                <a:ea typeface="微软雅黑" panose="020B0503020204020204" pitchFamily="34" charset="-122"/>
              </a:rPr>
              <a:t>进度</a:t>
            </a:r>
            <a:r>
              <a:rPr lang="en-US" altLang="zh-CN" sz="1600" dirty="0" smtClean="0">
                <a:solidFill>
                  <a:schemeClr val="bg1"/>
                </a:solidFill>
                <a:latin typeface="微软雅黑" panose="020B0503020204020204" pitchFamily="34" charset="-122"/>
                <a:ea typeface="微软雅黑" panose="020B0503020204020204" pitchFamily="34" charset="-122"/>
              </a:rPr>
              <a:t>55%</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5"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rPr>
              <a:t>目标分析</a:t>
            </a:r>
          </a:p>
        </p:txBody>
      </p:sp>
      <p:graphicFrame>
        <p:nvGraphicFramePr>
          <p:cNvPr id="8" name="表格 7"/>
          <p:cNvGraphicFramePr>
            <a:graphicFrameLocks noGrp="1"/>
          </p:cNvGraphicFramePr>
          <p:nvPr/>
        </p:nvGraphicFramePr>
        <p:xfrm>
          <a:off x="1428728" y="1428740"/>
          <a:ext cx="6500857" cy="3819525"/>
        </p:xfrm>
        <a:graphic>
          <a:graphicData uri="http://schemas.openxmlformats.org/drawingml/2006/table">
            <a:tbl>
              <a:tblPr firstRow="1">
                <a:tableStyleId>{284E427A-3D55-4303-BF80-6455036E1DE7}</a:tableStyleId>
              </a:tblPr>
              <a:tblGrid>
                <a:gridCol w="840153"/>
                <a:gridCol w="936564"/>
                <a:gridCol w="881473"/>
                <a:gridCol w="867699"/>
                <a:gridCol w="743742"/>
                <a:gridCol w="743742"/>
                <a:gridCol w="743742"/>
                <a:gridCol w="743742"/>
              </a:tblGrid>
              <a:tr h="276225">
                <a:tc gridSpan="8">
                  <a:txBody>
                    <a:bodyPr/>
                    <a:lstStyle/>
                    <a:p>
                      <a:pPr algn="ctr" fontAlgn="ctr"/>
                      <a:r>
                        <a:rPr lang="en-US" altLang="zh-CN" sz="1050" u="none" strike="noStrike" dirty="0">
                          <a:latin typeface="微软雅黑" pitchFamily="34" charset="-122"/>
                          <a:ea typeface="微软雅黑" pitchFamily="34" charset="-122"/>
                        </a:rPr>
                        <a:t>2014</a:t>
                      </a:r>
                      <a:r>
                        <a:rPr lang="zh-CN" altLang="en-US" sz="1050" u="none" strike="noStrike" dirty="0">
                          <a:latin typeface="微软雅黑" pitchFamily="34" charset="-122"/>
                          <a:ea typeface="微软雅黑" pitchFamily="34" charset="-122"/>
                        </a:rPr>
                        <a:t>年上半年标保预算缺口</a:t>
                      </a:r>
                      <a:endParaRPr lang="zh-CN" altLang="en-US" sz="1050" b="0" i="0" u="none" strike="noStrike" dirty="0">
                        <a:solidFill>
                          <a:srgbClr val="000000"/>
                        </a:solidFill>
                        <a:latin typeface="微软雅黑" pitchFamily="34" charset="-122"/>
                        <a:ea typeface="微软雅黑" pitchFamily="34"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85750">
                <a:tc>
                  <a:txBody>
                    <a:bodyPr/>
                    <a:lstStyle/>
                    <a:p>
                      <a:pPr algn="ctr" fontAlgn="ctr"/>
                      <a:r>
                        <a:rPr lang="zh-CN" altLang="en-US" sz="900" u="none" strike="noStrike">
                          <a:latin typeface="微软雅黑" pitchFamily="34" charset="-122"/>
                          <a:ea typeface="微软雅黑" pitchFamily="34" charset="-122"/>
                        </a:rPr>
                        <a:t>机构</a:t>
                      </a:r>
                      <a:endParaRPr lang="zh-CN" altLang="en-US"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上半年标保目标</a:t>
                      </a:r>
                      <a:r>
                        <a:rPr lang="en-US" altLang="zh-CN" sz="900" u="none" strike="noStrike">
                          <a:latin typeface="微软雅黑" pitchFamily="34" charset="-122"/>
                          <a:ea typeface="微软雅黑" pitchFamily="34" charset="-122"/>
                        </a:rPr>
                        <a:t>55%</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截至</a:t>
                      </a:r>
                      <a:r>
                        <a:rPr lang="en-US" altLang="zh-CN" sz="900" u="none" strike="noStrike" dirty="0">
                          <a:latin typeface="微软雅黑" pitchFamily="34" charset="-122"/>
                          <a:ea typeface="微软雅黑" pitchFamily="34" charset="-122"/>
                        </a:rPr>
                        <a:t>3</a:t>
                      </a:r>
                      <a:r>
                        <a:rPr lang="zh-CN" altLang="en-US" sz="900" u="none" strike="noStrike" dirty="0">
                          <a:latin typeface="微软雅黑" pitchFamily="34" charset="-122"/>
                          <a:ea typeface="微软雅黑" pitchFamily="34" charset="-122"/>
                        </a:rPr>
                        <a:t>月</a:t>
                      </a:r>
                      <a:r>
                        <a:rPr lang="en-US" altLang="zh-CN" sz="900" u="none" strike="noStrike" dirty="0" smtClean="0">
                          <a:latin typeface="微软雅黑" pitchFamily="34" charset="-122"/>
                          <a:ea typeface="微软雅黑" pitchFamily="34" charset="-122"/>
                        </a:rPr>
                        <a:t>13</a:t>
                      </a:r>
                      <a:r>
                        <a:rPr lang="zh-CN" altLang="en-US" sz="900" u="none" strike="noStrike" dirty="0" smtClean="0">
                          <a:latin typeface="微软雅黑" pitchFamily="34" charset="-122"/>
                          <a:ea typeface="微软雅黑" pitchFamily="34" charset="-122"/>
                        </a:rPr>
                        <a:t>日</a:t>
                      </a:r>
                      <a:r>
                        <a:rPr lang="zh-CN" altLang="en-US" sz="900" u="none" strike="noStrike" dirty="0">
                          <a:latin typeface="微软雅黑" pitchFamily="34" charset="-122"/>
                          <a:ea typeface="微软雅黑" pitchFamily="34" charset="-122"/>
                        </a:rPr>
                        <a:t>达成</a:t>
                      </a:r>
                      <a:endParaRPr lang="zh-CN" altLang="en-US"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b="1" u="none" strike="noStrike" dirty="0">
                          <a:solidFill>
                            <a:srgbClr val="FF0000"/>
                          </a:solidFill>
                          <a:latin typeface="微软雅黑" pitchFamily="34" charset="-122"/>
                          <a:ea typeface="微软雅黑" pitchFamily="34" charset="-122"/>
                        </a:rPr>
                        <a:t>缺口</a:t>
                      </a:r>
                      <a:endParaRPr lang="zh-CN" altLang="en-US"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机构</a:t>
                      </a:r>
                      <a:endParaRPr lang="zh-CN" altLang="en-US"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上半年标保目标</a:t>
                      </a:r>
                      <a:r>
                        <a:rPr lang="en-US" altLang="zh-CN" sz="900" u="none" strike="noStrike">
                          <a:latin typeface="微软雅黑" pitchFamily="34" charset="-122"/>
                          <a:ea typeface="微软雅黑" pitchFamily="34" charset="-122"/>
                        </a:rPr>
                        <a:t>55%</a:t>
                      </a:r>
                      <a:endParaRPr lang="en-US" altLang="zh-CN"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dirty="0">
                          <a:latin typeface="微软雅黑" pitchFamily="34" charset="-122"/>
                          <a:ea typeface="微软雅黑" pitchFamily="34" charset="-122"/>
                        </a:rPr>
                        <a:t>截至</a:t>
                      </a:r>
                      <a:r>
                        <a:rPr lang="en-US" altLang="zh-CN" sz="900" u="none" strike="noStrike" dirty="0">
                          <a:latin typeface="微软雅黑" pitchFamily="34" charset="-122"/>
                          <a:ea typeface="微软雅黑" pitchFamily="34" charset="-122"/>
                        </a:rPr>
                        <a:t>3</a:t>
                      </a:r>
                      <a:r>
                        <a:rPr lang="zh-CN" altLang="en-US" sz="900" u="none" strike="noStrike" dirty="0">
                          <a:latin typeface="微软雅黑" pitchFamily="34" charset="-122"/>
                          <a:ea typeface="微软雅黑" pitchFamily="34" charset="-122"/>
                        </a:rPr>
                        <a:t>月</a:t>
                      </a:r>
                      <a:r>
                        <a:rPr lang="en-US" altLang="zh-CN" sz="900" u="none" strike="noStrike" dirty="0" smtClean="0">
                          <a:latin typeface="微软雅黑" pitchFamily="34" charset="-122"/>
                          <a:ea typeface="微软雅黑" pitchFamily="34" charset="-122"/>
                        </a:rPr>
                        <a:t>13</a:t>
                      </a:r>
                      <a:r>
                        <a:rPr lang="zh-CN" altLang="en-US" sz="900" u="none" strike="noStrike" dirty="0" smtClean="0">
                          <a:latin typeface="微软雅黑" pitchFamily="34" charset="-122"/>
                          <a:ea typeface="微软雅黑" pitchFamily="34" charset="-122"/>
                        </a:rPr>
                        <a:t>日</a:t>
                      </a:r>
                      <a:r>
                        <a:rPr lang="zh-CN" altLang="en-US" sz="900" u="none" strike="noStrike" dirty="0">
                          <a:latin typeface="微软雅黑" pitchFamily="34" charset="-122"/>
                          <a:ea typeface="微软雅黑" pitchFamily="34" charset="-122"/>
                        </a:rPr>
                        <a:t>达成</a:t>
                      </a:r>
                      <a:endParaRPr lang="zh-CN" altLang="en-US" sz="9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900" b="1" u="none" strike="noStrike" dirty="0">
                          <a:solidFill>
                            <a:srgbClr val="FF0000"/>
                          </a:solidFill>
                          <a:latin typeface="微软雅黑" pitchFamily="34" charset="-122"/>
                          <a:ea typeface="微软雅黑" pitchFamily="34" charset="-122"/>
                        </a:rPr>
                        <a:t>缺口</a:t>
                      </a:r>
                      <a:endParaRPr lang="zh-CN" altLang="en-US"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总公司 </a:t>
                      </a:r>
                      <a:endParaRPr lang="zh-CN" altLang="en-US"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1025118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545086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480031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总公司 </a:t>
                      </a:r>
                      <a:endParaRPr lang="zh-CN" altLang="en-US" sz="9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1025118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545086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480031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广东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90750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41419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49331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陕西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31411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20572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10839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河北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65285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24572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40713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重庆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18975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8760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10215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河南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64350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25533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38817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吉林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19250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9043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10207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山东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67650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29222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38428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北京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13750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6610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7140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湖南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41525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17335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24190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上海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15455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8346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7109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辽宁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30135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8832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21303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深圳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18150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11193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6957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江苏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96360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77351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19009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新疆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15400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10065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5335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山西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33495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15907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17588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甘肃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16115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10838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5277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湖北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30800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13212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17588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贵州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7425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4042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3383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四川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45210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27893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17317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宁波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5555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2717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2838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浙江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62370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45165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17205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青岛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5225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2708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2517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内蒙古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26950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10689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16261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厦门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5088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2653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2434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安徽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38500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22412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16088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海南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3465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1062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a:solidFill>
                            <a:srgbClr val="FF0000"/>
                          </a:solidFill>
                          <a:latin typeface="微软雅黑" pitchFamily="34" charset="-122"/>
                          <a:ea typeface="微软雅黑" pitchFamily="34" charset="-122"/>
                        </a:rPr>
                        <a:t>2403 </a:t>
                      </a:r>
                      <a:endParaRPr lang="en-US" altLang="zh-CN" sz="900" b="1" i="0" u="none" strike="noStrike">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广西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24376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10247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14129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大连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6435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4052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2383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黑龙江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28754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15456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13298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天津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10890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8935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1955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江西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23100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10074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13026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宁夏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4345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2740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1605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云南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18150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6390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11760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西藏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660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602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58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900" u="none" strike="noStrike">
                          <a:latin typeface="微软雅黑" pitchFamily="34" charset="-122"/>
                          <a:ea typeface="微软雅黑" pitchFamily="34" charset="-122"/>
                        </a:rPr>
                        <a:t> 福建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37400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26066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1" u="none" strike="noStrike" dirty="0">
                          <a:solidFill>
                            <a:srgbClr val="FF0000"/>
                          </a:solidFill>
                          <a:latin typeface="微软雅黑" pitchFamily="34" charset="-122"/>
                          <a:ea typeface="微软雅黑" pitchFamily="34" charset="-122"/>
                        </a:rPr>
                        <a:t>11334 </a:t>
                      </a:r>
                      <a:endParaRPr lang="en-US" altLang="zh-CN" sz="9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900" u="none" strike="noStrike">
                          <a:latin typeface="微软雅黑" pitchFamily="34" charset="-122"/>
                          <a:ea typeface="微软雅黑" pitchFamily="34" charset="-122"/>
                        </a:rPr>
                        <a:t> 青海 </a:t>
                      </a:r>
                      <a:endParaRPr lang="zh-CN" altLang="en-US"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2365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u="none" strike="noStrike">
                          <a:latin typeface="微软雅黑" pitchFamily="34" charset="-122"/>
                          <a:ea typeface="微软雅黑" pitchFamily="34" charset="-122"/>
                        </a:rPr>
                        <a:t>2375 </a:t>
                      </a:r>
                      <a:endParaRPr lang="en-US" altLang="zh-CN" sz="9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900" b="0" u="none" strike="noStrike" dirty="0">
                          <a:solidFill>
                            <a:schemeClr val="tx1"/>
                          </a:solidFill>
                          <a:latin typeface="微软雅黑" pitchFamily="34" charset="-122"/>
                          <a:ea typeface="微软雅黑" pitchFamily="34" charset="-122"/>
                        </a:rPr>
                        <a:t>(10)</a:t>
                      </a:r>
                      <a:endParaRPr lang="en-US" altLang="zh-CN" sz="900" b="0" i="0" u="none" strike="noStrike" dirty="0">
                        <a:solidFill>
                          <a:schemeClr val="tx1"/>
                        </a:solidFill>
                        <a:latin typeface="微软雅黑" pitchFamily="34" charset="-122"/>
                        <a:ea typeface="微软雅黑" pitchFamily="34" charset="-122"/>
                      </a:endParaRPr>
                    </a:p>
                  </a:txBody>
                  <a:tcPr marL="0" marR="0" marT="0" marB="0" anchor="ctr"/>
                </a:tc>
              </a:tr>
            </a:tbl>
          </a:graphicData>
        </a:graphic>
      </p:graphicFrame>
      <p:sp>
        <p:nvSpPr>
          <p:cNvPr id="9" name="TextBox 8"/>
          <p:cNvSpPr txBox="1"/>
          <p:nvPr/>
        </p:nvSpPr>
        <p:spPr>
          <a:xfrm>
            <a:off x="1428728" y="5286392"/>
            <a:ext cx="3500462" cy="261610"/>
          </a:xfrm>
          <a:prstGeom prst="rect">
            <a:avLst/>
          </a:prstGeom>
          <a:noFill/>
        </p:spPr>
        <p:txBody>
          <a:bodyPr wrap="square" rtlCol="0">
            <a:spAutoFit/>
          </a:bodyPr>
          <a:lstStyle/>
          <a:p>
            <a:r>
              <a:rPr lang="zh-CN" altLang="en-US" sz="1100" dirty="0" smtClean="0">
                <a:solidFill>
                  <a:schemeClr val="bg1"/>
                </a:solidFill>
                <a:latin typeface="楷体_GB2312" pitchFamily="49" charset="-122"/>
                <a:ea typeface="楷体_GB2312" pitchFamily="49" charset="-122"/>
              </a:rPr>
              <a:t>数据来源：保费快报</a:t>
            </a:r>
            <a:endParaRPr lang="zh-CN" altLang="en-US" sz="1100" dirty="0">
              <a:solidFill>
                <a:schemeClr val="bg1"/>
              </a:solidFill>
              <a:latin typeface="楷体_GB2312" pitchFamily="49" charset="-122"/>
              <a:ea typeface="楷体_GB2312" pitchFamily="49" charset="-122"/>
            </a:endParaRPr>
          </a:p>
        </p:txBody>
      </p:sp>
      <p:sp>
        <p:nvSpPr>
          <p:cNvPr id="11" name="TextBox 10"/>
          <p:cNvSpPr txBox="1"/>
          <p:nvPr/>
        </p:nvSpPr>
        <p:spPr>
          <a:xfrm>
            <a:off x="7000892" y="1142988"/>
            <a:ext cx="928694" cy="261610"/>
          </a:xfrm>
          <a:prstGeom prst="rect">
            <a:avLst/>
          </a:prstGeom>
          <a:noFill/>
        </p:spPr>
        <p:txBody>
          <a:bodyPr wrap="square" rtlCol="0">
            <a:spAutoFit/>
          </a:bodyPr>
          <a:lstStyle/>
          <a:p>
            <a:r>
              <a:rPr lang="zh-CN" altLang="en-US" sz="1100" dirty="0" smtClean="0">
                <a:latin typeface="楷体_GB2312" pitchFamily="49" charset="-122"/>
                <a:ea typeface="楷体_GB2312" pitchFamily="49" charset="-122"/>
              </a:rPr>
              <a:t>单位：万元</a:t>
            </a:r>
            <a:endParaRPr lang="zh-CN" altLang="en-US" sz="1100" dirty="0">
              <a:latin typeface="楷体_GB2312" pitchFamily="49" charset="-122"/>
              <a:ea typeface="楷体_GB2312" pitchFamily="49" charset="-122"/>
            </a:endParaRPr>
          </a:p>
        </p:txBody>
      </p:sp>
    </p:spTree>
    <p:extLst>
      <p:ext uri="{BB962C8B-B14F-4D97-AF65-F5344CB8AC3E}">
        <p14:creationId xmlns:p14="http://schemas.microsoft.com/office/powerpoint/2010/main" xmlns="" val="2473565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381000" y="865200"/>
            <a:ext cx="4141792" cy="495524"/>
            <a:chOff x="4149748" y="1990741"/>
            <a:chExt cx="3702050" cy="1066800"/>
          </a:xfrm>
        </p:grpSpPr>
        <p:sp>
          <p:nvSpPr>
            <p:cNvPr id="13" name="AutoShape 5"/>
            <p:cNvSpPr>
              <a:spLocks noChangeArrowheads="1"/>
            </p:cNvSpPr>
            <p:nvPr/>
          </p:nvSpPr>
          <p:spPr bwMode="gray">
            <a:xfrm>
              <a:off x="4149748" y="1990741"/>
              <a:ext cx="3702050" cy="1066800"/>
            </a:xfrm>
            <a:prstGeom prst="roundRect">
              <a:avLst>
                <a:gd name="adj" fmla="val 11921"/>
              </a:avLst>
            </a:prstGeom>
            <a:solidFill>
              <a:schemeClr val="bg2"/>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a:defRPr/>
              </a:pPr>
              <a:endParaRPr lang="zh-CN" altLang="en-US" b="0">
                <a:latin typeface="Arial" charset="0"/>
                <a:ea typeface="宋体" charset="-122"/>
              </a:endParaRPr>
            </a:p>
          </p:txBody>
        </p:sp>
        <p:pic>
          <p:nvPicPr>
            <p:cNvPr id="14" name="Picture 6" descr="Picture4"/>
            <p:cNvPicPr>
              <a:picLocks noChangeAspect="1" noChangeArrowheads="1"/>
            </p:cNvPicPr>
            <p:nvPr/>
          </p:nvPicPr>
          <p:blipFill>
            <a:blip r:embed="rId2"/>
            <a:srcRect/>
            <a:stretch>
              <a:fillRect/>
            </a:stretch>
          </p:blipFill>
          <p:spPr bwMode="auto">
            <a:xfrm>
              <a:off x="4216423" y="2041541"/>
              <a:ext cx="792163" cy="673100"/>
            </a:xfrm>
            <a:prstGeom prst="rect">
              <a:avLst/>
            </a:prstGeom>
            <a:noFill/>
            <a:ln w="9525">
              <a:noFill/>
              <a:miter lim="800000"/>
              <a:headEnd/>
              <a:tailEnd/>
            </a:ln>
          </p:spPr>
        </p:pic>
      </p:grpSp>
      <p:sp>
        <p:nvSpPr>
          <p:cNvPr id="21" name="Rectangle 48"/>
          <p:cNvSpPr>
            <a:spLocks noChangeArrowheads="1"/>
          </p:cNvSpPr>
          <p:nvPr/>
        </p:nvSpPr>
        <p:spPr bwMode="white">
          <a:xfrm>
            <a:off x="532273" y="904792"/>
            <a:ext cx="3771906" cy="362792"/>
          </a:xfrm>
          <a:prstGeom prst="rect">
            <a:avLst/>
          </a:prstGeom>
          <a:noFill/>
          <a:ln w="9525">
            <a:noFill/>
            <a:miter lim="800000"/>
            <a:headEnd/>
            <a:tailEnd/>
          </a:ln>
        </p:spPr>
        <p:txBody>
          <a:bodyPr wrap="square">
            <a:spAutoFit/>
          </a:bodyPr>
          <a:lstStyle/>
          <a:p>
            <a:pPr algn="ctr">
              <a:lnSpc>
                <a:spcPct val="120000"/>
              </a:lnSpc>
            </a:pPr>
            <a:r>
              <a:rPr lang="zh-CN" altLang="en-US" sz="1600" dirty="0" smtClean="0">
                <a:solidFill>
                  <a:schemeClr val="bg1"/>
                </a:solidFill>
                <a:latin typeface="微软雅黑" panose="020B0503020204020204" pitchFamily="34" charset="-122"/>
                <a:ea typeface="微软雅黑" panose="020B0503020204020204" pitchFamily="34" charset="-122"/>
              </a:rPr>
              <a:t>创费指标完成情况</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15"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rPr>
              <a:t>目标分析</a:t>
            </a:r>
          </a:p>
        </p:txBody>
      </p:sp>
      <p:graphicFrame>
        <p:nvGraphicFramePr>
          <p:cNvPr id="8" name="表格 7"/>
          <p:cNvGraphicFramePr>
            <a:graphicFrameLocks noGrp="1"/>
          </p:cNvGraphicFramePr>
          <p:nvPr/>
        </p:nvGraphicFramePr>
        <p:xfrm>
          <a:off x="1000101" y="1428740"/>
          <a:ext cx="7072362" cy="3840480"/>
        </p:xfrm>
        <a:graphic>
          <a:graphicData uri="http://schemas.openxmlformats.org/drawingml/2006/table">
            <a:tbl>
              <a:tblPr firstRow="1">
                <a:tableStyleId>{284E427A-3D55-4303-BF80-6455036E1DE7}</a:tableStyleId>
              </a:tblPr>
              <a:tblGrid>
                <a:gridCol w="798797"/>
                <a:gridCol w="915714"/>
                <a:gridCol w="857256"/>
                <a:gridCol w="928694"/>
                <a:gridCol w="785818"/>
                <a:gridCol w="1000132"/>
                <a:gridCol w="928694"/>
                <a:gridCol w="857257"/>
              </a:tblGrid>
              <a:tr h="285750">
                <a:tc>
                  <a:txBody>
                    <a:bodyPr/>
                    <a:lstStyle/>
                    <a:p>
                      <a:pPr algn="ctr" fontAlgn="ctr"/>
                      <a:r>
                        <a:rPr lang="zh-CN" altLang="en-US" sz="1200" u="none" strike="noStrike" dirty="0">
                          <a:latin typeface="微软雅黑" pitchFamily="34" charset="-122"/>
                          <a:ea typeface="微软雅黑" pitchFamily="34" charset="-122"/>
                        </a:rPr>
                        <a:t>机构</a:t>
                      </a:r>
                      <a:endParaRPr lang="zh-CN" altLang="en-US" sz="12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dirty="0" smtClean="0">
                          <a:solidFill>
                            <a:srgbClr val="FFFFFF"/>
                          </a:solidFill>
                          <a:latin typeface="微软雅黑" pitchFamily="34" charset="-122"/>
                          <a:ea typeface="微软雅黑" pitchFamily="34" charset="-122"/>
                        </a:rPr>
                        <a:t>个险创费</a:t>
                      </a:r>
                      <a:endParaRPr lang="en-US" altLang="zh-CN" sz="1200" u="none" strike="noStrike" dirty="0" smtClean="0">
                        <a:solidFill>
                          <a:srgbClr val="FFFFFF"/>
                        </a:solidFill>
                        <a:latin typeface="微软雅黑" pitchFamily="34" charset="-122"/>
                        <a:ea typeface="微软雅黑" pitchFamily="34" charset="-122"/>
                      </a:endParaRPr>
                    </a:p>
                    <a:p>
                      <a:pPr algn="ctr" fontAlgn="ctr"/>
                      <a:r>
                        <a:rPr lang="zh-CN" altLang="en-US" sz="1200" b="1" i="0" u="none" strike="noStrike" dirty="0" smtClean="0">
                          <a:solidFill>
                            <a:srgbClr val="FFFFFF"/>
                          </a:solidFill>
                          <a:latin typeface="微软雅黑" pitchFamily="34" charset="-122"/>
                          <a:ea typeface="微软雅黑" pitchFamily="34" charset="-122"/>
                        </a:rPr>
                        <a:t>年度目标</a:t>
                      </a:r>
                      <a:endParaRPr lang="zh-CN" altLang="en-US" sz="1200" b="1" i="0" u="none" strike="noStrike" dirty="0">
                        <a:solidFill>
                          <a:srgbClr val="FFFFFF"/>
                        </a:solidFill>
                        <a:latin typeface="微软雅黑" pitchFamily="34" charset="-122"/>
                        <a:ea typeface="微软雅黑" pitchFamily="34" charset="-122"/>
                      </a:endParaRPr>
                    </a:p>
                  </a:txBody>
                  <a:tcPr marL="0" marR="0" marT="0" marB="0" anchor="ctr"/>
                </a:tc>
                <a:tc>
                  <a:txBody>
                    <a:bodyPr/>
                    <a:lstStyle/>
                    <a:p>
                      <a:pPr algn="ctr" fontAlgn="ctr"/>
                      <a:r>
                        <a:rPr lang="zh-CN" altLang="en-US" sz="1200" b="1" u="none" strike="noStrike" kern="1200" dirty="0" smtClean="0">
                          <a:solidFill>
                            <a:schemeClr val="lt1"/>
                          </a:solidFill>
                          <a:latin typeface="微软雅黑" pitchFamily="34" charset="-122"/>
                          <a:ea typeface="微软雅黑" pitchFamily="34" charset="-122"/>
                          <a:cs typeface="+mn-cs"/>
                        </a:rPr>
                        <a:t>截止</a:t>
                      </a:r>
                      <a:r>
                        <a:rPr lang="en-US" altLang="zh-CN" sz="1200" b="1" u="none" strike="noStrike" kern="1200" dirty="0" smtClean="0">
                          <a:solidFill>
                            <a:schemeClr val="lt1"/>
                          </a:solidFill>
                          <a:latin typeface="微软雅黑" pitchFamily="34" charset="-122"/>
                          <a:ea typeface="微软雅黑" pitchFamily="34" charset="-122"/>
                          <a:cs typeface="+mn-cs"/>
                        </a:rPr>
                        <a:t>3</a:t>
                      </a:r>
                      <a:r>
                        <a:rPr lang="zh-CN" altLang="en-US" sz="1200" b="1" u="none" strike="noStrike" kern="1200" dirty="0" smtClean="0">
                          <a:solidFill>
                            <a:schemeClr val="lt1"/>
                          </a:solidFill>
                          <a:latin typeface="微软雅黑" pitchFamily="34" charset="-122"/>
                          <a:ea typeface="微软雅黑" pitchFamily="34" charset="-122"/>
                          <a:cs typeface="+mn-cs"/>
                        </a:rPr>
                        <a:t>月</a:t>
                      </a:r>
                      <a:r>
                        <a:rPr lang="en-US" altLang="zh-CN" sz="1200" b="1" u="none" strike="noStrike" kern="1200" dirty="0" smtClean="0">
                          <a:solidFill>
                            <a:schemeClr val="lt1"/>
                          </a:solidFill>
                          <a:latin typeface="微软雅黑" pitchFamily="34" charset="-122"/>
                          <a:ea typeface="微软雅黑" pitchFamily="34" charset="-122"/>
                          <a:cs typeface="+mn-cs"/>
                        </a:rPr>
                        <a:t>13</a:t>
                      </a:r>
                      <a:r>
                        <a:rPr lang="zh-CN" altLang="en-US" sz="1200" b="1" u="none" strike="noStrike" kern="1200" dirty="0" smtClean="0">
                          <a:solidFill>
                            <a:schemeClr val="lt1"/>
                          </a:solidFill>
                          <a:latin typeface="微软雅黑" pitchFamily="34" charset="-122"/>
                          <a:ea typeface="微软雅黑" pitchFamily="34" charset="-122"/>
                          <a:cs typeface="+mn-cs"/>
                        </a:rPr>
                        <a:t>日达成</a:t>
                      </a:r>
                      <a:endParaRPr lang="zh-CN" altLang="en-US" sz="1200" b="1" u="none" strike="noStrike" kern="1200" dirty="0">
                        <a:solidFill>
                          <a:schemeClr val="lt1"/>
                        </a:solidFill>
                        <a:latin typeface="微软雅黑" pitchFamily="34" charset="-122"/>
                        <a:ea typeface="微软雅黑" pitchFamily="34" charset="-122"/>
                        <a:cs typeface="+mn-cs"/>
                      </a:endParaRPr>
                    </a:p>
                  </a:txBody>
                  <a:tcPr marL="0" marR="0" marT="0" marB="0" anchor="ctr"/>
                </a:tc>
                <a:tc>
                  <a:txBody>
                    <a:bodyPr/>
                    <a:lstStyle/>
                    <a:p>
                      <a:pPr algn="ctr" fontAlgn="ctr"/>
                      <a:r>
                        <a:rPr lang="zh-CN" altLang="en-US" sz="1200" u="none" strike="noStrike" dirty="0">
                          <a:latin typeface="微软雅黑" pitchFamily="34" charset="-122"/>
                          <a:ea typeface="微软雅黑" pitchFamily="34" charset="-122"/>
                        </a:rPr>
                        <a:t>进度</a:t>
                      </a:r>
                      <a:endParaRPr lang="zh-CN" altLang="en-US" sz="12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机构</a:t>
                      </a:r>
                      <a:endParaRPr lang="zh-CN" altLang="en-US" sz="12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dirty="0" smtClean="0">
                          <a:latin typeface="微软雅黑" pitchFamily="34" charset="-122"/>
                          <a:ea typeface="微软雅黑" pitchFamily="34" charset="-122"/>
                        </a:rPr>
                        <a:t>个险创费</a:t>
                      </a:r>
                      <a:endParaRPr lang="en-US" altLang="zh-CN" sz="1200" u="none" strike="noStrike" dirty="0" smtClean="0">
                        <a:latin typeface="微软雅黑" pitchFamily="34" charset="-122"/>
                        <a:ea typeface="微软雅黑" pitchFamily="34" charset="-122"/>
                      </a:endParaRPr>
                    </a:p>
                    <a:p>
                      <a:pPr algn="ctr" fontAlgn="ctr"/>
                      <a:r>
                        <a:rPr lang="zh-CN" altLang="en-US" sz="1200" u="none" strike="noStrike" dirty="0" smtClean="0">
                          <a:latin typeface="微软雅黑" pitchFamily="34" charset="-122"/>
                          <a:ea typeface="微软雅黑" pitchFamily="34" charset="-122"/>
                        </a:rPr>
                        <a:t>年度目标</a:t>
                      </a:r>
                      <a:endParaRPr lang="zh-CN" altLang="en-US" sz="1200" b="1"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b="1" u="none" strike="noStrike" kern="1200" dirty="0" smtClean="0">
                          <a:solidFill>
                            <a:schemeClr val="lt1"/>
                          </a:solidFill>
                          <a:latin typeface="微软雅黑" pitchFamily="34" charset="-122"/>
                          <a:ea typeface="微软雅黑" pitchFamily="34" charset="-122"/>
                          <a:cs typeface="+mn-cs"/>
                        </a:rPr>
                        <a:t>截止</a:t>
                      </a:r>
                      <a:r>
                        <a:rPr lang="en-US" altLang="zh-CN" sz="1200" b="1" u="none" strike="noStrike" kern="1200" dirty="0" smtClean="0">
                          <a:solidFill>
                            <a:schemeClr val="lt1"/>
                          </a:solidFill>
                          <a:latin typeface="微软雅黑" pitchFamily="34" charset="-122"/>
                          <a:ea typeface="微软雅黑" pitchFamily="34" charset="-122"/>
                          <a:cs typeface="+mn-cs"/>
                        </a:rPr>
                        <a:t>3</a:t>
                      </a:r>
                      <a:r>
                        <a:rPr lang="zh-CN" altLang="en-US" sz="1200" b="1" u="none" strike="noStrike" kern="1200" dirty="0" smtClean="0">
                          <a:solidFill>
                            <a:schemeClr val="lt1"/>
                          </a:solidFill>
                          <a:latin typeface="微软雅黑" pitchFamily="34" charset="-122"/>
                          <a:ea typeface="微软雅黑" pitchFamily="34" charset="-122"/>
                          <a:cs typeface="+mn-cs"/>
                        </a:rPr>
                        <a:t>月</a:t>
                      </a:r>
                      <a:r>
                        <a:rPr lang="en-US" altLang="zh-CN" sz="1200" b="1" u="none" strike="noStrike" kern="1200" dirty="0" smtClean="0">
                          <a:solidFill>
                            <a:schemeClr val="lt1"/>
                          </a:solidFill>
                          <a:latin typeface="微软雅黑" pitchFamily="34" charset="-122"/>
                          <a:ea typeface="微软雅黑" pitchFamily="34" charset="-122"/>
                          <a:cs typeface="+mn-cs"/>
                        </a:rPr>
                        <a:t>13</a:t>
                      </a:r>
                      <a:r>
                        <a:rPr lang="zh-CN" altLang="en-US" sz="1200" b="1" u="none" strike="noStrike" kern="1200" dirty="0" smtClean="0">
                          <a:solidFill>
                            <a:schemeClr val="lt1"/>
                          </a:solidFill>
                          <a:latin typeface="微软雅黑" pitchFamily="34" charset="-122"/>
                          <a:ea typeface="微软雅黑" pitchFamily="34" charset="-122"/>
                          <a:cs typeface="+mn-cs"/>
                        </a:rPr>
                        <a:t>日达成</a:t>
                      </a:r>
                      <a:endParaRPr lang="zh-CN" altLang="en-US" sz="1200" b="1" u="none" strike="noStrike" kern="1200" dirty="0">
                        <a:solidFill>
                          <a:schemeClr val="lt1"/>
                        </a:solidFill>
                        <a:latin typeface="微软雅黑" pitchFamily="34" charset="-122"/>
                        <a:ea typeface="微软雅黑" pitchFamily="34" charset="-122"/>
                        <a:cs typeface="+mn-cs"/>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进度</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总公司 </a:t>
                      </a:r>
                      <a:endParaRPr lang="zh-CN" altLang="en-US" sz="12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683460 </a:t>
                      </a:r>
                      <a:endParaRPr lang="en-US" altLang="zh-CN" sz="12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176651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dirty="0">
                          <a:latin typeface="微软雅黑" pitchFamily="34" charset="-122"/>
                          <a:ea typeface="微软雅黑" pitchFamily="34" charset="-122"/>
                        </a:rPr>
                        <a:t>26%</a:t>
                      </a:r>
                      <a:endParaRPr lang="en-US" altLang="zh-CN" sz="12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总公司 </a:t>
                      </a:r>
                      <a:endParaRPr lang="zh-CN" altLang="en-US" sz="12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683460 </a:t>
                      </a:r>
                      <a:endParaRPr lang="en-US" altLang="zh-CN" sz="1200" b="1"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176651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dirty="0">
                          <a:latin typeface="微软雅黑" pitchFamily="34" charset="-122"/>
                          <a:ea typeface="微软雅黑" pitchFamily="34" charset="-122"/>
                        </a:rPr>
                        <a:t>26%</a:t>
                      </a:r>
                      <a:endParaRPr lang="en-US" altLang="zh-CN" sz="1200" b="0" i="0" u="none" strike="noStrike" dirty="0">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西藏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415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204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49%</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江西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13800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3452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dirty="0">
                          <a:latin typeface="微软雅黑" pitchFamily="34" charset="-122"/>
                          <a:ea typeface="微软雅黑" pitchFamily="34" charset="-122"/>
                        </a:rPr>
                        <a:t>25%</a:t>
                      </a:r>
                      <a:endParaRPr lang="en-US" altLang="zh-CN" sz="1200" b="0" i="0" u="none" strike="noStrike" dirty="0">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青海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1870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844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45%</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宁波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4130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992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24%</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江苏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67530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26891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40%</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新疆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13370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3206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24%</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天津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8200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3183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39%</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上海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12900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2946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23%</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福建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25580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9180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36%</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内蒙古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15090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3376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22%</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浙江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46300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15726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a:solidFill>
                            <a:srgbClr val="FF0000"/>
                          </a:solidFill>
                          <a:latin typeface="微软雅黑" pitchFamily="34" charset="-122"/>
                          <a:ea typeface="微软雅黑" pitchFamily="34" charset="-122"/>
                        </a:rPr>
                        <a:t>34%</a:t>
                      </a:r>
                      <a:endParaRPr lang="en-US" altLang="zh-CN" sz="1200" b="1" i="0" u="none" strike="noStrike">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深圳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14690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3186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22%</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贵州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4430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1429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32%</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北京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10700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2299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21%</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安徽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23470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7554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32%</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河北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38310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8132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21%</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黑龙江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16460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5213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32%</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重庆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11020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2336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21%</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甘肃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11900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3685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31%</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云南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10800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2261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21%</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大连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4500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1371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30%</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青岛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3380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688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20%</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陕西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19600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5827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30%</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湖北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18700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3800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20%</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吉林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10100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2997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30%</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河南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38390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7475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19%</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厦门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3540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935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26%</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辽宁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14860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2705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18%</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山西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17040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4498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26%</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山东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45070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8180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18%</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湖南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23330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6108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b="1" u="none" strike="noStrike" dirty="0">
                          <a:solidFill>
                            <a:srgbClr val="FF0000"/>
                          </a:solidFill>
                          <a:latin typeface="微软雅黑" pitchFamily="34" charset="-122"/>
                          <a:ea typeface="微软雅黑" pitchFamily="34" charset="-122"/>
                        </a:rPr>
                        <a:t>26%</a:t>
                      </a:r>
                      <a:endParaRPr lang="en-US" altLang="zh-CN" sz="1200" b="1" i="0" u="none" strike="noStrike" dirty="0">
                        <a:solidFill>
                          <a:srgbClr val="FF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海南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2045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370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18%</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四川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37000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9607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dirty="0">
                          <a:latin typeface="微软雅黑" pitchFamily="34" charset="-122"/>
                          <a:ea typeface="微软雅黑" pitchFamily="34" charset="-122"/>
                        </a:rPr>
                        <a:t>26%</a:t>
                      </a:r>
                      <a:endParaRPr lang="en-US" altLang="zh-CN" sz="12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广东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73420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12121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17%</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r>
              <a:tr h="171450">
                <a:tc>
                  <a:txBody>
                    <a:bodyPr/>
                    <a:lstStyle/>
                    <a:p>
                      <a:pPr algn="ctr" fontAlgn="ctr"/>
                      <a:r>
                        <a:rPr lang="zh-CN" altLang="en-US" sz="1200" u="none" strike="noStrike">
                          <a:latin typeface="微软雅黑" pitchFamily="34" charset="-122"/>
                          <a:ea typeface="微软雅黑" pitchFamily="34" charset="-122"/>
                        </a:rPr>
                        <a:t> 宁夏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3820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963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dirty="0">
                          <a:latin typeface="微软雅黑" pitchFamily="34" charset="-122"/>
                          <a:ea typeface="微软雅黑" pitchFamily="34" charset="-122"/>
                        </a:rPr>
                        <a:t>25%</a:t>
                      </a:r>
                      <a:endParaRPr lang="en-US" altLang="zh-CN" sz="1200" b="0" i="0" u="none" strike="noStrike" dirty="0">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zh-CN" altLang="en-US" sz="1200" u="none" strike="noStrike">
                          <a:latin typeface="微软雅黑" pitchFamily="34" charset="-122"/>
                          <a:ea typeface="微软雅黑" pitchFamily="34" charset="-122"/>
                        </a:rPr>
                        <a:t> 广西 </a:t>
                      </a:r>
                      <a:endParaRPr lang="zh-CN" altLang="en-US"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17700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a:latin typeface="微软雅黑" pitchFamily="34" charset="-122"/>
                          <a:ea typeface="微软雅黑" pitchFamily="34" charset="-122"/>
                        </a:rPr>
                        <a:t>2911 </a:t>
                      </a:r>
                      <a:endParaRPr lang="en-US" altLang="zh-CN" sz="1200" b="0" i="0" u="none" strike="noStrike">
                        <a:solidFill>
                          <a:srgbClr val="000000"/>
                        </a:solidFill>
                        <a:latin typeface="微软雅黑" pitchFamily="34" charset="-122"/>
                        <a:ea typeface="微软雅黑" pitchFamily="34" charset="-122"/>
                      </a:endParaRPr>
                    </a:p>
                  </a:txBody>
                  <a:tcPr marL="0" marR="0" marT="0" marB="0" anchor="ctr"/>
                </a:tc>
                <a:tc>
                  <a:txBody>
                    <a:bodyPr/>
                    <a:lstStyle/>
                    <a:p>
                      <a:pPr algn="ctr" fontAlgn="ctr"/>
                      <a:r>
                        <a:rPr lang="en-US" altLang="zh-CN" sz="1200" u="none" strike="noStrike" dirty="0">
                          <a:latin typeface="微软雅黑" pitchFamily="34" charset="-122"/>
                          <a:ea typeface="微软雅黑" pitchFamily="34" charset="-122"/>
                        </a:rPr>
                        <a:t>16%</a:t>
                      </a:r>
                      <a:endParaRPr lang="en-US" altLang="zh-CN" sz="1200" b="0" i="0" u="none" strike="noStrike" dirty="0">
                        <a:solidFill>
                          <a:srgbClr val="000000"/>
                        </a:solidFill>
                        <a:latin typeface="微软雅黑" pitchFamily="34" charset="-122"/>
                        <a:ea typeface="微软雅黑" pitchFamily="34" charset="-122"/>
                      </a:endParaRPr>
                    </a:p>
                  </a:txBody>
                  <a:tcPr marL="0" marR="0" marT="0" marB="0" anchor="ctr"/>
                </a:tc>
              </a:tr>
            </a:tbl>
          </a:graphicData>
        </a:graphic>
      </p:graphicFrame>
      <p:sp>
        <p:nvSpPr>
          <p:cNvPr id="9" name="TextBox 8"/>
          <p:cNvSpPr txBox="1"/>
          <p:nvPr/>
        </p:nvSpPr>
        <p:spPr>
          <a:xfrm>
            <a:off x="7429520" y="1142988"/>
            <a:ext cx="928694" cy="261610"/>
          </a:xfrm>
          <a:prstGeom prst="rect">
            <a:avLst/>
          </a:prstGeom>
          <a:noFill/>
        </p:spPr>
        <p:txBody>
          <a:bodyPr wrap="square" rtlCol="0">
            <a:spAutoFit/>
          </a:bodyPr>
          <a:lstStyle/>
          <a:p>
            <a:r>
              <a:rPr lang="zh-CN" altLang="en-US" sz="1100" dirty="0" smtClean="0">
                <a:latin typeface="楷体_GB2312" pitchFamily="49" charset="-122"/>
                <a:ea typeface="楷体_GB2312" pitchFamily="49" charset="-122"/>
              </a:rPr>
              <a:t>单位：万元</a:t>
            </a:r>
            <a:endParaRPr lang="zh-CN" altLang="en-US" sz="1100" dirty="0">
              <a:latin typeface="楷体_GB2312" pitchFamily="49" charset="-122"/>
              <a:ea typeface="楷体_GB2312" pitchFamily="49" charset="-122"/>
            </a:endParaRPr>
          </a:p>
        </p:txBody>
      </p:sp>
      <p:sp>
        <p:nvSpPr>
          <p:cNvPr id="10" name="TextBox 9"/>
          <p:cNvSpPr txBox="1"/>
          <p:nvPr/>
        </p:nvSpPr>
        <p:spPr>
          <a:xfrm>
            <a:off x="1000100" y="5286392"/>
            <a:ext cx="3500462" cy="261610"/>
          </a:xfrm>
          <a:prstGeom prst="rect">
            <a:avLst/>
          </a:prstGeom>
          <a:noFill/>
        </p:spPr>
        <p:txBody>
          <a:bodyPr wrap="square" rtlCol="0">
            <a:spAutoFit/>
          </a:bodyPr>
          <a:lstStyle/>
          <a:p>
            <a:r>
              <a:rPr lang="zh-CN" altLang="en-US" sz="1100" dirty="0" smtClean="0">
                <a:solidFill>
                  <a:schemeClr val="bg1"/>
                </a:solidFill>
                <a:latin typeface="楷体_GB2312" pitchFamily="49" charset="-122"/>
                <a:ea typeface="楷体_GB2312" pitchFamily="49" charset="-122"/>
              </a:rPr>
              <a:t>数据来源：决策支持系统</a:t>
            </a:r>
            <a:endParaRPr lang="zh-CN" altLang="en-US" sz="1100" dirty="0">
              <a:solidFill>
                <a:schemeClr val="bg1"/>
              </a:solidFill>
              <a:latin typeface="楷体_GB2312" pitchFamily="49" charset="-122"/>
              <a:ea typeface="楷体_GB2312" pitchFamily="49" charset="-122"/>
            </a:endParaRPr>
          </a:p>
        </p:txBody>
      </p:sp>
    </p:spTree>
    <p:extLst>
      <p:ext uri="{BB962C8B-B14F-4D97-AF65-F5344CB8AC3E}">
        <p14:creationId xmlns:p14="http://schemas.microsoft.com/office/powerpoint/2010/main" xmlns="" val="32729350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Picture 17" descr="思考"/>
          <p:cNvPicPr>
            <a:picLocks noGrp="1" noChangeAspect="1" noChangeArrowheads="1"/>
          </p:cNvPicPr>
          <p:nvPr>
            <p:ph idx="4294967295"/>
          </p:nvPr>
        </p:nvPicPr>
        <p:blipFill>
          <a:blip r:embed="rId2" cstate="print"/>
          <a:srcRect/>
          <a:stretch>
            <a:fillRect/>
          </a:stretch>
        </p:blipFill>
        <p:spPr bwMode="auto">
          <a:xfrm>
            <a:off x="6248400" y="1019319"/>
            <a:ext cx="2579687" cy="3761052"/>
          </a:xfrm>
          <a:prstGeom prst="rect">
            <a:avLst/>
          </a:prstGeom>
          <a:noFill/>
          <a:ln>
            <a:miter lim="800000"/>
            <a:headEnd/>
            <a:tailEnd/>
          </a:ln>
        </p:spPr>
      </p:pic>
      <p:sp>
        <p:nvSpPr>
          <p:cNvPr id="21" name="Rectangle 48"/>
          <p:cNvSpPr>
            <a:spLocks noChangeArrowheads="1"/>
          </p:cNvSpPr>
          <p:nvPr/>
        </p:nvSpPr>
        <p:spPr bwMode="white">
          <a:xfrm>
            <a:off x="1641481" y="1603389"/>
            <a:ext cx="3425825" cy="683264"/>
          </a:xfrm>
          <a:prstGeom prst="rect">
            <a:avLst/>
          </a:prstGeom>
          <a:noFill/>
          <a:ln w="9525">
            <a:noFill/>
            <a:miter lim="800000"/>
            <a:headEnd/>
            <a:tailEnd/>
          </a:ln>
        </p:spPr>
        <p:txBody>
          <a:bodyPr>
            <a:spAutoFit/>
          </a:bodyPr>
          <a:lstStyle/>
          <a:p>
            <a:pPr algn="ctr">
              <a:lnSpc>
                <a:spcPct val="120000"/>
              </a:lnSpc>
            </a:pPr>
            <a:r>
              <a:rPr lang="zh-CN" altLang="en-US" sz="1600" b="0" dirty="0" smtClean="0">
                <a:solidFill>
                  <a:schemeClr val="bg1"/>
                </a:solidFill>
                <a:ea typeface="宋体" pitchFamily="2" charset="-122"/>
              </a:rPr>
              <a:t>在此添加文字内容在此添加文字内容在此添加文字内容</a:t>
            </a:r>
            <a:endParaRPr lang="en-US" altLang="zh-CN" sz="1600" b="0" dirty="0">
              <a:solidFill>
                <a:schemeClr val="bg1"/>
              </a:solidFill>
              <a:ea typeface="宋体" pitchFamily="2" charset="-122"/>
            </a:endParaRPr>
          </a:p>
        </p:txBody>
      </p:sp>
      <p:sp>
        <p:nvSpPr>
          <p:cNvPr id="15"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rPr>
              <a:t>目标分析</a:t>
            </a:r>
          </a:p>
        </p:txBody>
      </p:sp>
      <p:sp>
        <p:nvSpPr>
          <p:cNvPr id="5" name="矩形 4"/>
          <p:cNvSpPr/>
          <p:nvPr/>
        </p:nvSpPr>
        <p:spPr>
          <a:xfrm>
            <a:off x="584245" y="2793712"/>
            <a:ext cx="5540299" cy="2062103"/>
          </a:xfrm>
          <a:prstGeom prst="rect">
            <a:avLst/>
          </a:prstGeom>
          <a:noFill/>
        </p:spPr>
        <p:txBody>
          <a:bodyPr wrap="none" lIns="91440" tIns="45720" rIns="91440" bIns="45720">
            <a:spAutoFit/>
          </a:bodyPr>
          <a:lstStyle/>
          <a:p>
            <a:pPr algn="ctr"/>
            <a:r>
              <a:rPr lang="zh-CN" altLang="en-US"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rPr>
              <a:t>开门红虽然业绩好</a:t>
            </a:r>
            <a:endParaRPr lang="en-US" altLang="zh-CN"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endParaRPr>
          </a:p>
          <a:p>
            <a:pPr algn="ctr"/>
            <a:r>
              <a:rPr lang="zh-CN" altLang="en-US"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rPr>
              <a:t>但大部分的销售人员没有举绩</a:t>
            </a:r>
            <a:endParaRPr lang="en-US" altLang="zh-CN"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endParaRPr>
          </a:p>
          <a:p>
            <a:pPr algn="ctr"/>
            <a:r>
              <a:rPr lang="en-US" altLang="zh-CN"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rPr>
              <a:t>——</a:t>
            </a:r>
            <a:r>
              <a:rPr lang="zh-CN" altLang="en-US"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rPr>
              <a:t>如何稳定队伍</a:t>
            </a:r>
            <a:endParaRPr lang="en-US" altLang="zh-CN"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endParaRPr>
          </a:p>
          <a:p>
            <a:pPr algn="ctr"/>
            <a:r>
              <a:rPr lang="en-US" altLang="zh-CN" sz="3200" cap="all" dirty="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rPr>
              <a:t>——</a:t>
            </a:r>
            <a:r>
              <a:rPr lang="zh-CN" altLang="en-US" sz="3200" cap="all" dirty="0" smtClean="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rPr>
              <a:t>收入如何提升？</a:t>
            </a:r>
            <a:endParaRPr lang="zh-CN" altLang="en-US" sz="3200" b="1" cap="all" spc="0" dirty="0">
              <a:ln w="9000" cmpd="sng">
                <a:solidFill>
                  <a:srgbClr val="FF0000"/>
                </a:solidFill>
                <a:prstDash val="solid"/>
              </a:ln>
              <a:solidFill>
                <a:srgbClr val="FF0000"/>
              </a:solidFill>
              <a:effectLst>
                <a:reflection blurRad="12700" stA="28000" endPos="45000" dist="1000" dir="5400000" sy="-100000" algn="bl" rotWithShape="0"/>
              </a:effectLst>
              <a:latin typeface="方正粗活意简体" panose="03000509000000000000" pitchFamily="65" charset="-122"/>
              <a:ea typeface="方正粗活意简体" panose="03000509000000000000" pitchFamily="65" charset="-122"/>
            </a:endParaRPr>
          </a:p>
        </p:txBody>
      </p:sp>
      <p:sp>
        <p:nvSpPr>
          <p:cNvPr id="18" name="矩形 14"/>
          <p:cNvSpPr>
            <a:spLocks noChangeArrowheads="1"/>
          </p:cNvSpPr>
          <p:nvPr/>
        </p:nvSpPr>
        <p:spPr bwMode="auto">
          <a:xfrm>
            <a:off x="312706" y="1608725"/>
            <a:ext cx="6201508" cy="10310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42900" indent="-342900" algn="l">
              <a:lnSpc>
                <a:spcPct val="150000"/>
              </a:lnSpc>
              <a:buFont typeface="Wingdings" pitchFamily="2" charset="2"/>
              <a:buChar char="n"/>
            </a:pPr>
            <a:r>
              <a:rPr lang="en-US" altLang="zh-CN" sz="1400" dirty="0">
                <a:latin typeface="华文楷体" pitchFamily="2" charset="-122"/>
                <a:ea typeface="华文楷体" pitchFamily="2" charset="-122"/>
              </a:rPr>
              <a:t>3</a:t>
            </a:r>
            <a:r>
              <a:rPr lang="zh-CN" altLang="en-US" sz="1400" dirty="0">
                <a:latin typeface="华文楷体" pitchFamily="2" charset="-122"/>
                <a:ea typeface="华文楷体" pitchFamily="2" charset="-122"/>
              </a:rPr>
              <a:t>家公司月均综合举绩率超过</a:t>
            </a:r>
            <a:r>
              <a:rPr lang="en-US" altLang="zh-CN" sz="1400" dirty="0">
                <a:latin typeface="华文楷体" pitchFamily="2" charset="-122"/>
                <a:ea typeface="华文楷体" pitchFamily="2" charset="-122"/>
              </a:rPr>
              <a:t>60%</a:t>
            </a:r>
            <a:r>
              <a:rPr lang="zh-CN" altLang="en-US" sz="1400" dirty="0">
                <a:latin typeface="华文楷体" pitchFamily="2" charset="-122"/>
                <a:ea typeface="华文楷体" pitchFamily="2" charset="-122"/>
              </a:rPr>
              <a:t>，其中新疆的月均综合举绩率超过</a:t>
            </a:r>
            <a:r>
              <a:rPr lang="en-US" altLang="zh-CN" sz="1400" dirty="0">
                <a:latin typeface="华文楷体" pitchFamily="2" charset="-122"/>
                <a:ea typeface="华文楷体" pitchFamily="2" charset="-122"/>
              </a:rPr>
              <a:t>70%</a:t>
            </a:r>
            <a:r>
              <a:rPr lang="zh-CN" altLang="en-US" sz="1400" dirty="0">
                <a:latin typeface="华文楷体" pitchFamily="2" charset="-122"/>
                <a:ea typeface="华文楷体" pitchFamily="2" charset="-122"/>
              </a:rPr>
              <a:t>；</a:t>
            </a:r>
            <a:endParaRPr lang="en-US" altLang="zh-CN" sz="1400" dirty="0">
              <a:latin typeface="华文楷体" pitchFamily="2" charset="-122"/>
              <a:ea typeface="华文楷体" pitchFamily="2" charset="-122"/>
            </a:endParaRPr>
          </a:p>
          <a:p>
            <a:pPr marL="342900" indent="-342900" algn="l">
              <a:lnSpc>
                <a:spcPct val="150000"/>
              </a:lnSpc>
              <a:buFont typeface="Wingdings" pitchFamily="2" charset="2"/>
              <a:buChar char="n"/>
            </a:pPr>
            <a:r>
              <a:rPr lang="en-US" altLang="zh-CN" sz="1400" dirty="0">
                <a:latin typeface="华文楷体" pitchFamily="2" charset="-122"/>
                <a:ea typeface="华文楷体" pitchFamily="2" charset="-122"/>
              </a:rPr>
              <a:t>12</a:t>
            </a:r>
            <a:r>
              <a:rPr lang="zh-CN" altLang="en-US" sz="1400" dirty="0">
                <a:latin typeface="华文楷体" pitchFamily="2" charset="-122"/>
                <a:ea typeface="华文楷体" pitchFamily="2" charset="-122"/>
              </a:rPr>
              <a:t>家公司月均综合举绩率低于</a:t>
            </a:r>
            <a:r>
              <a:rPr lang="en-US" altLang="zh-CN" sz="1400" dirty="0">
                <a:latin typeface="华文楷体" pitchFamily="2" charset="-122"/>
                <a:ea typeface="华文楷体" pitchFamily="2" charset="-122"/>
              </a:rPr>
              <a:t>45%</a:t>
            </a:r>
            <a:r>
              <a:rPr lang="zh-CN" altLang="en-US" sz="1400" dirty="0">
                <a:latin typeface="华文楷体" pitchFamily="2" charset="-122"/>
                <a:ea typeface="华文楷体" pitchFamily="2" charset="-122"/>
              </a:rPr>
              <a:t>，其中贵州、西藏、海南、宁波、湖北低于</a:t>
            </a:r>
            <a:r>
              <a:rPr lang="en-US" altLang="zh-CN" sz="1400" dirty="0">
                <a:latin typeface="华文楷体" pitchFamily="2" charset="-122"/>
                <a:ea typeface="华文楷体" pitchFamily="2" charset="-122"/>
              </a:rPr>
              <a:t>35%</a:t>
            </a:r>
            <a:r>
              <a:rPr lang="zh-CN" altLang="en-US" sz="1400" dirty="0">
                <a:latin typeface="华文楷体" pitchFamily="2" charset="-122"/>
                <a:ea typeface="华文楷体" pitchFamily="2" charset="-122"/>
              </a:rPr>
              <a:t>；</a:t>
            </a:r>
            <a:endParaRPr lang="en-US" altLang="zh-CN" sz="1400" dirty="0">
              <a:latin typeface="华文楷体" pitchFamily="2" charset="-122"/>
              <a:ea typeface="华文楷体" pitchFamily="2" charset="-122"/>
            </a:endParaRPr>
          </a:p>
        </p:txBody>
      </p:sp>
      <p:sp>
        <p:nvSpPr>
          <p:cNvPr id="25" name="Rectangle 2"/>
          <p:cNvSpPr txBox="1">
            <a:spLocks/>
          </p:cNvSpPr>
          <p:nvPr/>
        </p:nvSpPr>
        <p:spPr bwMode="auto">
          <a:xfrm>
            <a:off x="354623" y="1154238"/>
            <a:ext cx="6043246" cy="411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gn="l" rtl="0" eaLnBrk="0" fontAlgn="base" hangingPunct="0">
              <a:spcBef>
                <a:spcPct val="0"/>
              </a:spcBef>
              <a:spcAft>
                <a:spcPct val="0"/>
              </a:spcAft>
              <a:defRPr sz="3200" b="1">
                <a:solidFill>
                  <a:schemeClr val="tx2"/>
                </a:solidFill>
                <a:latin typeface="+mj-lt"/>
                <a:ea typeface="华文中宋" pitchFamily="2" charset="-122"/>
                <a:cs typeface="+mj-cs"/>
              </a:defRPr>
            </a:lvl1pPr>
            <a:lvl2pPr algn="l" rtl="0" eaLnBrk="0" fontAlgn="base" hangingPunct="0">
              <a:spcBef>
                <a:spcPct val="0"/>
              </a:spcBef>
              <a:spcAft>
                <a:spcPct val="0"/>
              </a:spcAft>
              <a:defRPr sz="3200" b="1">
                <a:solidFill>
                  <a:schemeClr val="tx2"/>
                </a:solidFill>
                <a:latin typeface="Arial" charset="0"/>
                <a:ea typeface="华文中宋" pitchFamily="2" charset="-122"/>
              </a:defRPr>
            </a:lvl2pPr>
            <a:lvl3pPr algn="l" rtl="0" eaLnBrk="0" fontAlgn="base" hangingPunct="0">
              <a:spcBef>
                <a:spcPct val="0"/>
              </a:spcBef>
              <a:spcAft>
                <a:spcPct val="0"/>
              </a:spcAft>
              <a:defRPr sz="3200" b="1">
                <a:solidFill>
                  <a:schemeClr val="tx2"/>
                </a:solidFill>
                <a:latin typeface="Arial" charset="0"/>
                <a:ea typeface="华文中宋" pitchFamily="2" charset="-122"/>
              </a:defRPr>
            </a:lvl3pPr>
            <a:lvl4pPr algn="l" rtl="0" eaLnBrk="0" fontAlgn="base" hangingPunct="0">
              <a:spcBef>
                <a:spcPct val="0"/>
              </a:spcBef>
              <a:spcAft>
                <a:spcPct val="0"/>
              </a:spcAft>
              <a:defRPr sz="3200" b="1">
                <a:solidFill>
                  <a:schemeClr val="tx2"/>
                </a:solidFill>
                <a:latin typeface="Arial" charset="0"/>
                <a:ea typeface="华文中宋" pitchFamily="2" charset="-122"/>
              </a:defRPr>
            </a:lvl4pPr>
            <a:lvl5pPr algn="l" rtl="0" eaLnBrk="0" fontAlgn="base" hangingPunct="0">
              <a:spcBef>
                <a:spcPct val="0"/>
              </a:spcBef>
              <a:spcAft>
                <a:spcPct val="0"/>
              </a:spcAft>
              <a:defRPr sz="3200" b="1">
                <a:solidFill>
                  <a:schemeClr val="tx2"/>
                </a:solidFill>
                <a:latin typeface="Arial" charset="0"/>
                <a:ea typeface="华文中宋" pitchFamily="2" charset="-122"/>
              </a:defRPr>
            </a:lvl5pPr>
            <a:lvl6pPr marL="457200" algn="l" rtl="0" fontAlgn="base">
              <a:spcBef>
                <a:spcPct val="0"/>
              </a:spcBef>
              <a:spcAft>
                <a:spcPct val="0"/>
              </a:spcAft>
              <a:defRPr sz="2800" b="1">
                <a:solidFill>
                  <a:schemeClr val="tx2"/>
                </a:solidFill>
                <a:latin typeface="Arial" charset="0"/>
                <a:ea typeface="黑体" pitchFamily="2" charset="-122"/>
              </a:defRPr>
            </a:lvl6pPr>
            <a:lvl7pPr marL="914400" algn="l" rtl="0" fontAlgn="base">
              <a:spcBef>
                <a:spcPct val="0"/>
              </a:spcBef>
              <a:spcAft>
                <a:spcPct val="0"/>
              </a:spcAft>
              <a:defRPr sz="2800" b="1">
                <a:solidFill>
                  <a:schemeClr val="tx2"/>
                </a:solidFill>
                <a:latin typeface="Arial" charset="0"/>
                <a:ea typeface="黑体" pitchFamily="2" charset="-122"/>
              </a:defRPr>
            </a:lvl7pPr>
            <a:lvl8pPr marL="1371600" algn="l" rtl="0" fontAlgn="base">
              <a:spcBef>
                <a:spcPct val="0"/>
              </a:spcBef>
              <a:spcAft>
                <a:spcPct val="0"/>
              </a:spcAft>
              <a:defRPr sz="2800" b="1">
                <a:solidFill>
                  <a:schemeClr val="tx2"/>
                </a:solidFill>
                <a:latin typeface="Arial" charset="0"/>
                <a:ea typeface="黑体" pitchFamily="2" charset="-122"/>
              </a:defRPr>
            </a:lvl8pPr>
            <a:lvl9pPr marL="1828800" algn="l" rtl="0" fontAlgn="base">
              <a:spcBef>
                <a:spcPct val="0"/>
              </a:spcBef>
              <a:spcAft>
                <a:spcPct val="0"/>
              </a:spcAft>
              <a:defRPr sz="2800" b="1">
                <a:solidFill>
                  <a:schemeClr val="tx2"/>
                </a:solidFill>
                <a:latin typeface="Arial" charset="0"/>
                <a:ea typeface="黑体" pitchFamily="2" charset="-122"/>
              </a:defRPr>
            </a:lvl9pPr>
          </a:lstStyle>
          <a:p>
            <a:pPr>
              <a:defRPr/>
            </a:pPr>
            <a:r>
              <a:rPr lang="zh-CN" altLang="en-US" sz="2400" b="0" dirty="0" smtClean="0"/>
              <a:t>各分公司月均综合举绩率达</a:t>
            </a:r>
            <a:r>
              <a:rPr lang="zh-CN" altLang="en-US" sz="2400" b="0" dirty="0"/>
              <a:t>成</a:t>
            </a:r>
            <a:r>
              <a:rPr lang="zh-CN" altLang="en-US" sz="2400" b="0" dirty="0" smtClean="0"/>
              <a:t>情况不容乐观</a:t>
            </a:r>
            <a:endParaRPr lang="zh-CN" altLang="en-US" sz="2400" b="0" dirty="0"/>
          </a:p>
        </p:txBody>
      </p:sp>
    </p:spTree>
    <p:extLst>
      <p:ext uri="{BB962C8B-B14F-4D97-AF65-F5344CB8AC3E}">
        <p14:creationId xmlns:p14="http://schemas.microsoft.com/office/powerpoint/2010/main" xmlns="" val="87231315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1000"/>
                                        <p:tgtEl>
                                          <p:spTgt spid="21"/>
                                        </p:tgtEl>
                                      </p:cBhvr>
                                    </p:animEffect>
                                    <p:anim calcmode="lin" valueType="num">
                                      <p:cBhvr>
                                        <p:cTn id="11" dur="1000" fill="hold"/>
                                        <p:tgtEl>
                                          <p:spTgt spid="21"/>
                                        </p:tgtEl>
                                        <p:attrNameLst>
                                          <p:attrName>ppt_x</p:attrName>
                                        </p:attrNameLst>
                                      </p:cBhvr>
                                      <p:tavLst>
                                        <p:tav tm="0">
                                          <p:val>
                                            <p:strVal val="#ppt_x"/>
                                          </p:val>
                                        </p:tav>
                                        <p:tav tm="100000">
                                          <p:val>
                                            <p:strVal val="#ppt_x"/>
                                          </p:val>
                                        </p:tav>
                                      </p:tavLst>
                                    </p:anim>
                                    <p:anim calcmode="lin" valueType="num">
                                      <p:cBhvr>
                                        <p:cTn id="12" dur="1000" fill="hold"/>
                                        <p:tgtEl>
                                          <p:spTgt spid="21"/>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3" presetClass="entr" presetSubtype="528" fill="hold" nodeType="afterEffect">
                                  <p:stCondLst>
                                    <p:cond delay="0"/>
                                  </p:stCondLst>
                                  <p:childTnLst>
                                    <p:set>
                                      <p:cBhvr>
                                        <p:cTn id="15" dur="1" fill="hold">
                                          <p:stCondLst>
                                            <p:cond delay="0"/>
                                          </p:stCondLst>
                                        </p:cTn>
                                        <p:tgtEl>
                                          <p:spTgt spid="121"/>
                                        </p:tgtEl>
                                        <p:attrNameLst>
                                          <p:attrName>style.visibility</p:attrName>
                                        </p:attrNameLst>
                                      </p:cBhvr>
                                      <p:to>
                                        <p:strVal val="visible"/>
                                      </p:to>
                                    </p:set>
                                    <p:anim calcmode="lin" valueType="num">
                                      <p:cBhvr>
                                        <p:cTn id="16" dur="500" fill="hold"/>
                                        <p:tgtEl>
                                          <p:spTgt spid="121"/>
                                        </p:tgtEl>
                                        <p:attrNameLst>
                                          <p:attrName>ppt_w</p:attrName>
                                        </p:attrNameLst>
                                      </p:cBhvr>
                                      <p:tavLst>
                                        <p:tav tm="0">
                                          <p:val>
                                            <p:fltVal val="0"/>
                                          </p:val>
                                        </p:tav>
                                        <p:tav tm="100000">
                                          <p:val>
                                            <p:strVal val="#ppt_w"/>
                                          </p:val>
                                        </p:tav>
                                      </p:tavLst>
                                    </p:anim>
                                    <p:anim calcmode="lin" valueType="num">
                                      <p:cBhvr>
                                        <p:cTn id="17" dur="500" fill="hold"/>
                                        <p:tgtEl>
                                          <p:spTgt spid="121"/>
                                        </p:tgtEl>
                                        <p:attrNameLst>
                                          <p:attrName>ppt_h</p:attrName>
                                        </p:attrNameLst>
                                      </p:cBhvr>
                                      <p:tavLst>
                                        <p:tav tm="0">
                                          <p:val>
                                            <p:fltVal val="0"/>
                                          </p:val>
                                        </p:tav>
                                        <p:tav tm="100000">
                                          <p:val>
                                            <p:strVal val="#ppt_h"/>
                                          </p:val>
                                        </p:tav>
                                      </p:tavLst>
                                    </p:anim>
                                    <p:anim calcmode="lin" valueType="num">
                                      <p:cBhvr>
                                        <p:cTn id="18" dur="500" fill="hold"/>
                                        <p:tgtEl>
                                          <p:spTgt spid="121"/>
                                        </p:tgtEl>
                                        <p:attrNameLst>
                                          <p:attrName>ppt_x</p:attrName>
                                        </p:attrNameLst>
                                      </p:cBhvr>
                                      <p:tavLst>
                                        <p:tav tm="0">
                                          <p:val>
                                            <p:fltVal val="0.5"/>
                                          </p:val>
                                        </p:tav>
                                        <p:tav tm="100000">
                                          <p:val>
                                            <p:strVal val="#ppt_x"/>
                                          </p:val>
                                        </p:tav>
                                      </p:tavLst>
                                    </p:anim>
                                    <p:anim calcmode="lin" valueType="num">
                                      <p:cBhvr>
                                        <p:cTn id="19" dur="500" fill="hold"/>
                                        <p:tgtEl>
                                          <p:spTgt spid="1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48"/>
          <p:cNvSpPr>
            <a:spLocks noChangeArrowheads="1"/>
          </p:cNvSpPr>
          <p:nvPr/>
        </p:nvSpPr>
        <p:spPr bwMode="white">
          <a:xfrm>
            <a:off x="1641481" y="1603389"/>
            <a:ext cx="3425825" cy="683264"/>
          </a:xfrm>
          <a:prstGeom prst="rect">
            <a:avLst/>
          </a:prstGeom>
          <a:noFill/>
          <a:ln w="9525">
            <a:noFill/>
            <a:miter lim="800000"/>
            <a:headEnd/>
            <a:tailEnd/>
          </a:ln>
        </p:spPr>
        <p:txBody>
          <a:bodyPr>
            <a:spAutoFit/>
          </a:bodyPr>
          <a:lstStyle/>
          <a:p>
            <a:pPr algn="ctr">
              <a:lnSpc>
                <a:spcPct val="120000"/>
              </a:lnSpc>
            </a:pPr>
            <a:r>
              <a:rPr lang="zh-CN" altLang="en-US" sz="1600" b="0" dirty="0" smtClean="0">
                <a:solidFill>
                  <a:schemeClr val="bg1"/>
                </a:solidFill>
                <a:ea typeface="宋体" pitchFamily="2" charset="-122"/>
              </a:rPr>
              <a:t>在此添加文字内容在此添加文字内容在此添加文字内容</a:t>
            </a:r>
            <a:endParaRPr lang="en-US" altLang="zh-CN" sz="1600" b="0" dirty="0">
              <a:solidFill>
                <a:schemeClr val="bg1"/>
              </a:solidFill>
              <a:ea typeface="宋体" pitchFamily="2" charset="-122"/>
            </a:endParaRPr>
          </a:p>
        </p:txBody>
      </p:sp>
      <p:sp>
        <p:nvSpPr>
          <p:cNvPr id="15"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lang="zh-CN" altLang="en-US" sz="2400" kern="0" dirty="0" smtClean="0">
                <a:latin typeface="微软雅黑" panose="020B0503020204020204" pitchFamily="34" charset="-122"/>
                <a:ea typeface="微软雅黑" panose="020B0503020204020204" pitchFamily="34" charset="-122"/>
                <a:cs typeface="+mj-cs"/>
              </a:rPr>
              <a:t>主要竞争对手情况</a:t>
            </a:r>
            <a:endParaRPr kumimoji="0" lang="zh-CN" altLang="en-US" sz="2400" b="1" i="0" u="none" strike="noStrike" kern="0" cap="none" spc="0" normalizeH="0" baseline="0" noProof="0" dirty="0" smtClean="0">
              <a:ln>
                <a:noFill/>
              </a:ln>
              <a:effectLst/>
              <a:uLnTx/>
              <a:uFillTx/>
              <a:latin typeface="微软雅黑" panose="020B0503020204020204" pitchFamily="34" charset="-122"/>
              <a:ea typeface="微软雅黑" panose="020B0503020204020204" pitchFamily="34" charset="-122"/>
              <a:cs typeface="+mj-cs"/>
            </a:endParaRPr>
          </a:p>
        </p:txBody>
      </p:sp>
      <p:sp>
        <p:nvSpPr>
          <p:cNvPr id="25" name="Rectangle 2"/>
          <p:cNvSpPr txBox="1">
            <a:spLocks/>
          </p:cNvSpPr>
          <p:nvPr/>
        </p:nvSpPr>
        <p:spPr bwMode="auto">
          <a:xfrm>
            <a:off x="214282" y="803263"/>
            <a:ext cx="8358246" cy="4111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gn="l" rtl="0" eaLnBrk="0" fontAlgn="base" hangingPunct="0">
              <a:spcBef>
                <a:spcPct val="0"/>
              </a:spcBef>
              <a:spcAft>
                <a:spcPct val="0"/>
              </a:spcAft>
              <a:defRPr sz="3200" b="1">
                <a:solidFill>
                  <a:schemeClr val="tx2"/>
                </a:solidFill>
                <a:latin typeface="+mj-lt"/>
                <a:ea typeface="华文中宋" pitchFamily="2" charset="-122"/>
                <a:cs typeface="+mj-cs"/>
              </a:defRPr>
            </a:lvl1pPr>
            <a:lvl2pPr algn="l" rtl="0" eaLnBrk="0" fontAlgn="base" hangingPunct="0">
              <a:spcBef>
                <a:spcPct val="0"/>
              </a:spcBef>
              <a:spcAft>
                <a:spcPct val="0"/>
              </a:spcAft>
              <a:defRPr sz="3200" b="1">
                <a:solidFill>
                  <a:schemeClr val="tx2"/>
                </a:solidFill>
                <a:latin typeface="Arial" charset="0"/>
                <a:ea typeface="华文中宋" pitchFamily="2" charset="-122"/>
              </a:defRPr>
            </a:lvl2pPr>
            <a:lvl3pPr algn="l" rtl="0" eaLnBrk="0" fontAlgn="base" hangingPunct="0">
              <a:spcBef>
                <a:spcPct val="0"/>
              </a:spcBef>
              <a:spcAft>
                <a:spcPct val="0"/>
              </a:spcAft>
              <a:defRPr sz="3200" b="1">
                <a:solidFill>
                  <a:schemeClr val="tx2"/>
                </a:solidFill>
                <a:latin typeface="Arial" charset="0"/>
                <a:ea typeface="华文中宋" pitchFamily="2" charset="-122"/>
              </a:defRPr>
            </a:lvl3pPr>
            <a:lvl4pPr algn="l" rtl="0" eaLnBrk="0" fontAlgn="base" hangingPunct="0">
              <a:spcBef>
                <a:spcPct val="0"/>
              </a:spcBef>
              <a:spcAft>
                <a:spcPct val="0"/>
              </a:spcAft>
              <a:defRPr sz="3200" b="1">
                <a:solidFill>
                  <a:schemeClr val="tx2"/>
                </a:solidFill>
                <a:latin typeface="Arial" charset="0"/>
                <a:ea typeface="华文中宋" pitchFamily="2" charset="-122"/>
              </a:defRPr>
            </a:lvl4pPr>
            <a:lvl5pPr algn="l" rtl="0" eaLnBrk="0" fontAlgn="base" hangingPunct="0">
              <a:spcBef>
                <a:spcPct val="0"/>
              </a:spcBef>
              <a:spcAft>
                <a:spcPct val="0"/>
              </a:spcAft>
              <a:defRPr sz="3200" b="1">
                <a:solidFill>
                  <a:schemeClr val="tx2"/>
                </a:solidFill>
                <a:latin typeface="Arial" charset="0"/>
                <a:ea typeface="华文中宋" pitchFamily="2" charset="-122"/>
              </a:defRPr>
            </a:lvl5pPr>
            <a:lvl6pPr marL="457200" algn="l" rtl="0" fontAlgn="base">
              <a:spcBef>
                <a:spcPct val="0"/>
              </a:spcBef>
              <a:spcAft>
                <a:spcPct val="0"/>
              </a:spcAft>
              <a:defRPr sz="2800" b="1">
                <a:solidFill>
                  <a:schemeClr val="tx2"/>
                </a:solidFill>
                <a:latin typeface="Arial" charset="0"/>
                <a:ea typeface="黑体" pitchFamily="2" charset="-122"/>
              </a:defRPr>
            </a:lvl6pPr>
            <a:lvl7pPr marL="914400" algn="l" rtl="0" fontAlgn="base">
              <a:spcBef>
                <a:spcPct val="0"/>
              </a:spcBef>
              <a:spcAft>
                <a:spcPct val="0"/>
              </a:spcAft>
              <a:defRPr sz="2800" b="1">
                <a:solidFill>
                  <a:schemeClr val="tx2"/>
                </a:solidFill>
                <a:latin typeface="Arial" charset="0"/>
                <a:ea typeface="黑体" pitchFamily="2" charset="-122"/>
              </a:defRPr>
            </a:lvl7pPr>
            <a:lvl8pPr marL="1371600" algn="l" rtl="0" fontAlgn="base">
              <a:spcBef>
                <a:spcPct val="0"/>
              </a:spcBef>
              <a:spcAft>
                <a:spcPct val="0"/>
              </a:spcAft>
              <a:defRPr sz="2800" b="1">
                <a:solidFill>
                  <a:schemeClr val="tx2"/>
                </a:solidFill>
                <a:latin typeface="Arial" charset="0"/>
                <a:ea typeface="黑体" pitchFamily="2" charset="-122"/>
              </a:defRPr>
            </a:lvl8pPr>
            <a:lvl9pPr marL="1828800" algn="l" rtl="0" fontAlgn="base">
              <a:spcBef>
                <a:spcPct val="0"/>
              </a:spcBef>
              <a:spcAft>
                <a:spcPct val="0"/>
              </a:spcAft>
              <a:defRPr sz="2800" b="1">
                <a:solidFill>
                  <a:schemeClr val="tx2"/>
                </a:solidFill>
                <a:latin typeface="Arial" charset="0"/>
                <a:ea typeface="黑体" pitchFamily="2" charset="-122"/>
              </a:defRPr>
            </a:lvl9pPr>
          </a:lstStyle>
          <a:p>
            <a:pPr>
              <a:defRPr/>
            </a:pPr>
            <a:r>
              <a:rPr lang="zh-CN" altLang="en-US" sz="2400" b="0" dirty="0" smtClean="0"/>
              <a:t>平安公司</a:t>
            </a:r>
            <a:r>
              <a:rPr lang="en-US" altLang="zh-CN" sz="2400" b="0" dirty="0" smtClean="0"/>
              <a:t>1</a:t>
            </a:r>
            <a:r>
              <a:rPr lang="zh-CN" altLang="en-US" sz="2400" b="0" dirty="0" smtClean="0"/>
              <a:t>月份长险举绩率</a:t>
            </a:r>
            <a:r>
              <a:rPr lang="en-US" altLang="zh-CN" sz="2400" b="0" dirty="0" smtClean="0"/>
              <a:t>74.7%</a:t>
            </a:r>
            <a:r>
              <a:rPr lang="zh-CN" altLang="en-US" sz="2400" b="0" dirty="0" smtClean="0"/>
              <a:t>，我们是</a:t>
            </a:r>
            <a:r>
              <a:rPr lang="en-US" altLang="zh-CN" sz="2400" b="0" dirty="0" smtClean="0"/>
              <a:t>42.6%</a:t>
            </a:r>
            <a:r>
              <a:rPr lang="zh-CN" altLang="en-US" sz="2400" b="0" dirty="0" smtClean="0"/>
              <a:t>。</a:t>
            </a:r>
            <a:endParaRPr lang="zh-CN" altLang="en-US" sz="2400" b="0" dirty="0"/>
          </a:p>
        </p:txBody>
      </p:sp>
      <p:sp>
        <p:nvSpPr>
          <p:cNvPr id="6" name="矩形 14"/>
          <p:cNvSpPr>
            <a:spLocks noChangeArrowheads="1"/>
          </p:cNvSpPr>
          <p:nvPr/>
        </p:nvSpPr>
        <p:spPr bwMode="auto">
          <a:xfrm>
            <a:off x="322958" y="1428740"/>
            <a:ext cx="2748844" cy="34163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marL="342900" indent="-342900" algn="l">
              <a:lnSpc>
                <a:spcPct val="150000"/>
              </a:lnSpc>
              <a:buFont typeface="Wingdings" pitchFamily="2" charset="2"/>
              <a:buChar char="n"/>
            </a:pPr>
            <a:r>
              <a:rPr lang="en-US" altLang="zh-CN" dirty="0">
                <a:latin typeface="华文楷体" pitchFamily="2" charset="-122"/>
                <a:ea typeface="华文楷体" pitchFamily="2" charset="-122"/>
              </a:rPr>
              <a:t>3</a:t>
            </a:r>
            <a:r>
              <a:rPr lang="zh-CN" altLang="en-US" dirty="0">
                <a:latin typeface="华文楷体" pitchFamily="2" charset="-122"/>
                <a:ea typeface="华文楷体" pitchFamily="2" charset="-122"/>
              </a:rPr>
              <a:t>家公司月均综合举绩率超过</a:t>
            </a:r>
            <a:r>
              <a:rPr lang="en-US" altLang="zh-CN" dirty="0">
                <a:latin typeface="华文楷体" pitchFamily="2" charset="-122"/>
                <a:ea typeface="华文楷体" pitchFamily="2" charset="-122"/>
              </a:rPr>
              <a:t>60%</a:t>
            </a:r>
            <a:r>
              <a:rPr lang="zh-CN" altLang="en-US" dirty="0">
                <a:latin typeface="华文楷体" pitchFamily="2" charset="-122"/>
                <a:ea typeface="华文楷体" pitchFamily="2" charset="-122"/>
              </a:rPr>
              <a:t>，其中新疆的月均综合举绩率超过</a:t>
            </a:r>
            <a:r>
              <a:rPr lang="en-US" altLang="zh-CN" dirty="0">
                <a:latin typeface="华文楷体" pitchFamily="2" charset="-122"/>
                <a:ea typeface="华文楷体" pitchFamily="2" charset="-122"/>
              </a:rPr>
              <a:t>70%</a:t>
            </a:r>
            <a:r>
              <a:rPr lang="zh-CN" altLang="en-US" dirty="0">
                <a:latin typeface="华文楷体" pitchFamily="2" charset="-122"/>
                <a:ea typeface="华文楷体" pitchFamily="2" charset="-122"/>
              </a:rPr>
              <a:t>；</a:t>
            </a:r>
            <a:endParaRPr lang="en-US" altLang="zh-CN" dirty="0">
              <a:latin typeface="华文楷体" pitchFamily="2" charset="-122"/>
              <a:ea typeface="华文楷体" pitchFamily="2" charset="-122"/>
            </a:endParaRPr>
          </a:p>
          <a:p>
            <a:pPr marL="342900" indent="-342900" algn="l">
              <a:lnSpc>
                <a:spcPct val="150000"/>
              </a:lnSpc>
              <a:buFont typeface="Wingdings" pitchFamily="2" charset="2"/>
              <a:buChar char="n"/>
            </a:pPr>
            <a:r>
              <a:rPr lang="en-US" altLang="zh-CN" dirty="0">
                <a:latin typeface="华文楷体" pitchFamily="2" charset="-122"/>
                <a:ea typeface="华文楷体" pitchFamily="2" charset="-122"/>
              </a:rPr>
              <a:t>12</a:t>
            </a:r>
            <a:r>
              <a:rPr lang="zh-CN" altLang="en-US" dirty="0">
                <a:latin typeface="华文楷体" pitchFamily="2" charset="-122"/>
                <a:ea typeface="华文楷体" pitchFamily="2" charset="-122"/>
              </a:rPr>
              <a:t>家公司月均综合举绩率低于</a:t>
            </a:r>
            <a:r>
              <a:rPr lang="en-US" altLang="zh-CN" dirty="0">
                <a:latin typeface="华文楷体" pitchFamily="2" charset="-122"/>
                <a:ea typeface="华文楷体" pitchFamily="2" charset="-122"/>
              </a:rPr>
              <a:t>45%</a:t>
            </a:r>
            <a:r>
              <a:rPr lang="zh-CN" altLang="en-US" dirty="0">
                <a:latin typeface="华文楷体" pitchFamily="2" charset="-122"/>
                <a:ea typeface="华文楷体" pitchFamily="2" charset="-122"/>
              </a:rPr>
              <a:t>，其中贵州、西藏、海南、宁波、湖北低于</a:t>
            </a:r>
            <a:r>
              <a:rPr lang="en-US" altLang="zh-CN" dirty="0">
                <a:latin typeface="华文楷体" pitchFamily="2" charset="-122"/>
                <a:ea typeface="华文楷体" pitchFamily="2" charset="-122"/>
              </a:rPr>
              <a:t>35%</a:t>
            </a:r>
            <a:r>
              <a:rPr lang="zh-CN" altLang="en-US" dirty="0">
                <a:latin typeface="华文楷体" pitchFamily="2" charset="-122"/>
                <a:ea typeface="华文楷体" pitchFamily="2" charset="-122"/>
              </a:rPr>
              <a:t>；</a:t>
            </a:r>
            <a:endParaRPr lang="en-US" altLang="zh-CN" dirty="0">
              <a:latin typeface="华文楷体" pitchFamily="2" charset="-122"/>
              <a:ea typeface="华文楷体" pitchFamily="2" charset="-122"/>
            </a:endParaRPr>
          </a:p>
        </p:txBody>
      </p:sp>
      <p:graphicFrame>
        <p:nvGraphicFramePr>
          <p:cNvPr id="7" name="表格 6"/>
          <p:cNvGraphicFramePr>
            <a:graphicFrameLocks noGrp="1"/>
          </p:cNvGraphicFramePr>
          <p:nvPr>
            <p:extLst>
              <p:ext uri="{D42A27DB-BD31-4B8C-83A1-F6EECF244321}">
                <p14:modId xmlns="" xmlns:p14="http://schemas.microsoft.com/office/powerpoint/2010/main" val="1533689768"/>
              </p:ext>
            </p:extLst>
          </p:nvPr>
        </p:nvGraphicFramePr>
        <p:xfrm>
          <a:off x="3357548" y="1214426"/>
          <a:ext cx="5786484" cy="4448232"/>
        </p:xfrm>
        <a:graphic>
          <a:graphicData uri="http://schemas.openxmlformats.org/drawingml/2006/table">
            <a:tbl>
              <a:tblPr>
                <a:tableStyleId>{5C22544A-7EE6-4342-B048-85BDC9FD1C3A}</a:tableStyleId>
              </a:tblPr>
              <a:tblGrid>
                <a:gridCol w="964414"/>
                <a:gridCol w="964414"/>
                <a:gridCol w="964414"/>
                <a:gridCol w="964414"/>
                <a:gridCol w="964414"/>
                <a:gridCol w="964414"/>
              </a:tblGrid>
              <a:tr h="408224">
                <a:tc>
                  <a:txBody>
                    <a:bodyPr/>
                    <a:lstStyle/>
                    <a:p>
                      <a:pPr algn="ctr" fontAlgn="b"/>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排名</a:t>
                      </a:r>
                    </a:p>
                  </a:txBody>
                  <a:tcPr marL="9526" marR="9526" marT="9528" marB="0" anchor="ctr">
                    <a:solidFill>
                      <a:schemeClr val="accent1"/>
                    </a:solidFill>
                  </a:tcPr>
                </a:tc>
                <a:tc>
                  <a:txBody>
                    <a:bodyPr/>
                    <a:lstStyle/>
                    <a:p>
                      <a:pPr algn="ctr" fontAlgn="b"/>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单位</a:t>
                      </a:r>
                    </a:p>
                  </a:txBody>
                  <a:tcPr marL="9526" marR="9526" marT="9528" marB="0" anchor="ctr">
                    <a:solidFill>
                      <a:schemeClr val="accent1"/>
                    </a:solidFill>
                  </a:tcPr>
                </a:tc>
                <a:tc>
                  <a:txBody>
                    <a:bodyPr/>
                    <a:lstStyle/>
                    <a:p>
                      <a:pPr algn="ctr" fontAlgn="b"/>
                      <a:r>
                        <a:rPr lang="zh-CN" altLang="en-US" sz="1400" u="none" strike="noStrike" kern="1200" dirty="0" smtClean="0">
                          <a:solidFill>
                            <a:schemeClr val="dk1"/>
                          </a:solidFill>
                          <a:effectLst/>
                          <a:latin typeface="华文楷体" panose="02010600040101010101" pitchFamily="2" charset="-122"/>
                          <a:ea typeface="华文楷体" panose="02010600040101010101" pitchFamily="2" charset="-122"/>
                          <a:cs typeface="+mn-cs"/>
                        </a:rPr>
                        <a:t>月均综合举绩率</a:t>
                      </a:r>
                      <a:endPar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endParaRPr>
                    </a:p>
                  </a:txBody>
                  <a:tcPr marL="9526" marR="9526" marT="9528" marB="0" anchor="ctr">
                    <a:solidFill>
                      <a:schemeClr val="accent1"/>
                    </a:solidFill>
                  </a:tcPr>
                </a:tc>
                <a:tc>
                  <a:txBody>
                    <a:bodyPr/>
                    <a:lstStyle/>
                    <a:p>
                      <a:pPr algn="ctr" fontAlgn="b"/>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排名</a:t>
                      </a:r>
                    </a:p>
                  </a:txBody>
                  <a:tcPr marL="9526" marR="9526" marT="9528" marB="0" anchor="ctr">
                    <a:solidFill>
                      <a:schemeClr val="accent1"/>
                    </a:solidFill>
                  </a:tcPr>
                </a:tc>
                <a:tc>
                  <a:txBody>
                    <a:bodyPr/>
                    <a:lstStyle/>
                    <a:p>
                      <a:pPr algn="ctr" fontAlgn="b"/>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单位</a:t>
                      </a:r>
                    </a:p>
                  </a:txBody>
                  <a:tcPr marL="9526" marR="9526" marT="9528" marB="0" anchor="ctr">
                    <a:solidFill>
                      <a:schemeClr val="accent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zh-CN" altLang="en-US" sz="1400" u="none" strike="noStrike" kern="1200" dirty="0" smtClean="0">
                          <a:solidFill>
                            <a:schemeClr val="dk1"/>
                          </a:solidFill>
                          <a:effectLst/>
                          <a:latin typeface="华文楷体" panose="02010600040101010101" pitchFamily="2" charset="-122"/>
                          <a:ea typeface="华文楷体" panose="02010600040101010101" pitchFamily="2" charset="-122"/>
                          <a:cs typeface="+mn-cs"/>
                        </a:rPr>
                        <a:t>月均综合举绩率</a:t>
                      </a:r>
                    </a:p>
                  </a:txBody>
                  <a:tcPr marL="9526" marR="9526" marT="9528" marB="0" anchor="ctr">
                    <a:solidFill>
                      <a:schemeClr val="accent1"/>
                    </a:solidFill>
                  </a:tcPr>
                </a:tc>
              </a:tr>
              <a:tr h="208570">
                <a:tc>
                  <a:txBody>
                    <a:bodyPr/>
                    <a:lstStyle/>
                    <a:p>
                      <a:pPr algn="ctr" fontAlgn="b"/>
                      <a:r>
                        <a:rPr lang="en-US" altLang="zh-CN" sz="1400" u="none" strike="noStrike" kern="1200" dirty="0">
                          <a:solidFill>
                            <a:srgbClr val="FF0000"/>
                          </a:solidFill>
                          <a:effectLst/>
                          <a:latin typeface="华文楷体" panose="02010600040101010101" pitchFamily="2" charset="-122"/>
                          <a:ea typeface="华文楷体" panose="02010600040101010101" pitchFamily="2" charset="-122"/>
                          <a:cs typeface="+mn-cs"/>
                        </a:rPr>
                        <a:t>1</a:t>
                      </a:r>
                    </a:p>
                  </a:txBody>
                  <a:tcPr marL="9526" marR="9526" marT="9528" marB="0" anchor="b"/>
                </a:tc>
                <a:tc>
                  <a:txBody>
                    <a:bodyPr/>
                    <a:lstStyle/>
                    <a:p>
                      <a:pPr algn="ctr" fontAlgn="ctr"/>
                      <a:r>
                        <a:rPr lang="zh-CN" altLang="en-US" sz="1400" u="none" strike="noStrike" kern="1200">
                          <a:solidFill>
                            <a:srgbClr val="FF0000"/>
                          </a:solidFill>
                          <a:effectLst/>
                          <a:latin typeface="华文楷体" panose="02010600040101010101" pitchFamily="2" charset="-122"/>
                          <a:ea typeface="华文楷体" panose="02010600040101010101" pitchFamily="2" charset="-122"/>
                          <a:cs typeface="+mn-cs"/>
                        </a:rPr>
                        <a:t>新疆</a:t>
                      </a:r>
                    </a:p>
                  </a:txBody>
                  <a:tcPr marL="8792" marR="8792" marT="9526" marB="0" anchor="ctr"/>
                </a:tc>
                <a:tc>
                  <a:txBody>
                    <a:bodyPr/>
                    <a:lstStyle/>
                    <a:p>
                      <a:pPr algn="ctr" fontAlgn="ctr"/>
                      <a:r>
                        <a:rPr lang="en-US" altLang="zh-CN" sz="1400" u="none" strike="noStrike" kern="1200" dirty="0">
                          <a:solidFill>
                            <a:srgbClr val="FF0000"/>
                          </a:solidFill>
                          <a:effectLst/>
                          <a:latin typeface="华文楷体" panose="02010600040101010101" pitchFamily="2" charset="-122"/>
                          <a:ea typeface="华文楷体" panose="02010600040101010101" pitchFamily="2" charset="-122"/>
                          <a:cs typeface="+mn-cs"/>
                        </a:rPr>
                        <a:t>75.6%</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19</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辽宁</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46.3%</a:t>
                      </a:r>
                    </a:p>
                  </a:txBody>
                  <a:tcPr marL="8792" marR="8792" marT="9526" marB="0" anchor="ctr"/>
                </a:tc>
              </a:tr>
              <a:tr h="208570">
                <a:tc>
                  <a:txBody>
                    <a:bodyPr/>
                    <a:lstStyle/>
                    <a:p>
                      <a:pPr algn="ctr" fontAlgn="b"/>
                      <a:r>
                        <a:rPr lang="en-US" altLang="zh-CN" sz="1400" u="none" strike="noStrike" kern="1200" dirty="0">
                          <a:solidFill>
                            <a:srgbClr val="FF0000"/>
                          </a:solidFill>
                          <a:effectLst/>
                          <a:latin typeface="华文楷体" panose="02010600040101010101" pitchFamily="2" charset="-122"/>
                          <a:ea typeface="华文楷体" panose="02010600040101010101" pitchFamily="2" charset="-122"/>
                          <a:cs typeface="+mn-cs"/>
                        </a:rPr>
                        <a:t>2</a:t>
                      </a:r>
                    </a:p>
                  </a:txBody>
                  <a:tcPr marL="9526" marR="9526" marT="9528" marB="0" anchor="b"/>
                </a:tc>
                <a:tc>
                  <a:txBody>
                    <a:bodyPr/>
                    <a:lstStyle/>
                    <a:p>
                      <a:pPr algn="ctr" fontAlgn="ctr"/>
                      <a:r>
                        <a:rPr lang="zh-CN" altLang="en-US" sz="1400" u="none" strike="noStrike" kern="1200">
                          <a:solidFill>
                            <a:srgbClr val="FF0000"/>
                          </a:solidFill>
                          <a:effectLst/>
                          <a:latin typeface="华文楷体" panose="02010600040101010101" pitchFamily="2" charset="-122"/>
                          <a:ea typeface="华文楷体" panose="02010600040101010101" pitchFamily="2" charset="-122"/>
                          <a:cs typeface="+mn-cs"/>
                        </a:rPr>
                        <a:t>宁夏</a:t>
                      </a:r>
                    </a:p>
                  </a:txBody>
                  <a:tcPr marL="8792" marR="8792" marT="9526" marB="0" anchor="ctr"/>
                </a:tc>
                <a:tc>
                  <a:txBody>
                    <a:bodyPr/>
                    <a:lstStyle/>
                    <a:p>
                      <a:pPr algn="ctr" fontAlgn="ctr"/>
                      <a:r>
                        <a:rPr lang="en-US" altLang="zh-CN" sz="1400" u="none" strike="noStrike" kern="1200" dirty="0">
                          <a:solidFill>
                            <a:srgbClr val="FF0000"/>
                          </a:solidFill>
                          <a:effectLst/>
                          <a:latin typeface="华文楷体" panose="02010600040101010101" pitchFamily="2" charset="-122"/>
                          <a:ea typeface="华文楷体" panose="02010600040101010101" pitchFamily="2" charset="-122"/>
                          <a:cs typeface="+mn-cs"/>
                        </a:rPr>
                        <a:t>63.2%</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20</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甘肃</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46.2%</a:t>
                      </a:r>
                    </a:p>
                  </a:txBody>
                  <a:tcPr marL="8792" marR="8792" marT="9526" marB="0" anchor="ctr"/>
                </a:tc>
              </a:tr>
              <a:tr h="208570">
                <a:tc>
                  <a:txBody>
                    <a:bodyPr/>
                    <a:lstStyle/>
                    <a:p>
                      <a:pPr algn="ctr" fontAlgn="b"/>
                      <a:r>
                        <a:rPr lang="en-US" altLang="zh-CN" sz="1400" u="none" strike="noStrike" kern="1200" dirty="0">
                          <a:solidFill>
                            <a:srgbClr val="FF0000"/>
                          </a:solidFill>
                          <a:effectLst/>
                          <a:latin typeface="华文楷体" panose="02010600040101010101" pitchFamily="2" charset="-122"/>
                          <a:ea typeface="华文楷体" panose="02010600040101010101" pitchFamily="2" charset="-122"/>
                          <a:cs typeface="+mn-cs"/>
                        </a:rPr>
                        <a:t>3</a:t>
                      </a:r>
                    </a:p>
                  </a:txBody>
                  <a:tcPr marL="9526" marR="9526" marT="9528" marB="0" anchor="b"/>
                </a:tc>
                <a:tc>
                  <a:txBody>
                    <a:bodyPr/>
                    <a:lstStyle/>
                    <a:p>
                      <a:pPr algn="ctr" fontAlgn="ctr"/>
                      <a:r>
                        <a:rPr lang="zh-CN" altLang="en-US" sz="1400" u="none" strike="noStrike" kern="1200" dirty="0">
                          <a:solidFill>
                            <a:srgbClr val="FF0000"/>
                          </a:solidFill>
                          <a:effectLst/>
                          <a:latin typeface="华文楷体" panose="02010600040101010101" pitchFamily="2" charset="-122"/>
                          <a:ea typeface="华文楷体" panose="02010600040101010101" pitchFamily="2" charset="-122"/>
                          <a:cs typeface="+mn-cs"/>
                        </a:rPr>
                        <a:t>江苏</a:t>
                      </a:r>
                    </a:p>
                  </a:txBody>
                  <a:tcPr marL="8792" marR="8792" marT="9526" marB="0" anchor="ctr"/>
                </a:tc>
                <a:tc>
                  <a:txBody>
                    <a:bodyPr/>
                    <a:lstStyle/>
                    <a:p>
                      <a:pPr algn="ctr" fontAlgn="ctr"/>
                      <a:r>
                        <a:rPr lang="en-US" altLang="zh-CN" sz="1400" u="none" strike="noStrike" kern="1200" dirty="0">
                          <a:solidFill>
                            <a:srgbClr val="FF0000"/>
                          </a:solidFill>
                          <a:effectLst/>
                          <a:latin typeface="华文楷体" panose="02010600040101010101" pitchFamily="2" charset="-122"/>
                          <a:ea typeface="华文楷体" panose="02010600040101010101" pitchFamily="2" charset="-122"/>
                          <a:cs typeface="+mn-cs"/>
                        </a:rPr>
                        <a:t>60.3%</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21</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安徽</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45.9%</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4</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吉林</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59.7%</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22</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黑龙江</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45.3%</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5</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内蒙古</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58.0%</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23</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福建</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45.1%</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6</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深圳</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57.6%</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24</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河北</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45.1%</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7</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浙江</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57.4%</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25</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重庆</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44.6%</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8</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青海</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57.2%</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26</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天津</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43.6%</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9</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四川</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56.4%</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27</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江西</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43.0%</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10</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广西</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55.0%</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28</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云南</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40.4%</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11</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大连</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51.0%</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29</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青岛</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38.8%</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12</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厦门</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50.6%</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30</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山西</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35.8%</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13</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陕西</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49.7%</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31</a:t>
                      </a:r>
                    </a:p>
                  </a:txBody>
                  <a:tcPr marL="9526" marR="9526" marT="9528" marB="0" anchor="b"/>
                </a:tc>
                <a:tc>
                  <a:txBody>
                    <a:bodyPr/>
                    <a:lstStyle/>
                    <a:p>
                      <a:pPr algn="ctr" fontAlgn="ctr"/>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河南</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35.1%</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14</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山东</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48.0%</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32</a:t>
                      </a:r>
                    </a:p>
                  </a:txBody>
                  <a:tcPr marL="9526" marR="9526" marT="9528" marB="0" anchor="b"/>
                </a:tc>
                <a:tc>
                  <a:txBody>
                    <a:bodyPr/>
                    <a:lstStyle/>
                    <a:p>
                      <a:pPr algn="ctr" fontAlgn="ctr"/>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湖北</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33.2%</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15</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湖南</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47.8%</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33</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宁波</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32.6%</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16</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北京</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47.5%</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34</a:t>
                      </a:r>
                    </a:p>
                  </a:txBody>
                  <a:tcPr marL="9526" marR="9526" marT="9528" marB="0" anchor="b"/>
                </a:tc>
                <a:tc>
                  <a:txBody>
                    <a:bodyPr/>
                    <a:lstStyle/>
                    <a:p>
                      <a:pPr algn="ctr" fontAlgn="ctr"/>
                      <a:r>
                        <a:rPr lang="zh-CN" altLang="en-US" sz="1400" u="none" strike="noStrike" kern="1200" dirty="0">
                          <a:solidFill>
                            <a:schemeClr val="dk1"/>
                          </a:solidFill>
                          <a:effectLst/>
                          <a:latin typeface="华文楷体" panose="02010600040101010101" pitchFamily="2" charset="-122"/>
                          <a:ea typeface="华文楷体" panose="02010600040101010101" pitchFamily="2" charset="-122"/>
                          <a:cs typeface="+mn-cs"/>
                        </a:rPr>
                        <a:t>海南</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26.8%</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17</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广东</a:t>
                      </a:r>
                    </a:p>
                  </a:txBody>
                  <a:tcPr marL="8792" marR="8792" marT="9526" marB="0" anchor="ctr"/>
                </a:tc>
                <a:tc>
                  <a:txBody>
                    <a:bodyPr/>
                    <a:lstStyle/>
                    <a:p>
                      <a:pPr algn="ctr" fontAlgn="ctr"/>
                      <a:r>
                        <a:rPr lang="en-US" altLang="zh-CN" sz="1400" u="none" strike="noStrike" kern="1200">
                          <a:solidFill>
                            <a:schemeClr val="dk1"/>
                          </a:solidFill>
                          <a:effectLst/>
                          <a:latin typeface="华文楷体" panose="02010600040101010101" pitchFamily="2" charset="-122"/>
                          <a:ea typeface="华文楷体" panose="02010600040101010101" pitchFamily="2" charset="-122"/>
                          <a:cs typeface="+mn-cs"/>
                        </a:rPr>
                        <a:t>47.4%</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35</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西藏</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21.3%</a:t>
                      </a:r>
                    </a:p>
                  </a:txBody>
                  <a:tcPr marL="8792" marR="8792" marT="9526" marB="0" anchor="ctr"/>
                </a:tc>
              </a:tr>
              <a:tr h="208570">
                <a:tc>
                  <a:txBody>
                    <a:bodyPr/>
                    <a:lstStyle/>
                    <a:p>
                      <a:pPr algn="ctr" fontAlgn="b"/>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18</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上海</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46.4%</a:t>
                      </a:r>
                    </a:p>
                  </a:txBody>
                  <a:tcPr marL="8792" marR="8792" marT="9526" marB="0" anchor="ctr"/>
                </a:tc>
                <a:tc>
                  <a:txBody>
                    <a:bodyPr/>
                    <a:lstStyle/>
                    <a:p>
                      <a:pPr marL="0" algn="ctr" defTabSz="914400" rtl="0" eaLnBrk="1" fontAlgn="b" latinLnBrk="0" hangingPunct="1"/>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36</a:t>
                      </a:r>
                    </a:p>
                  </a:txBody>
                  <a:tcPr marL="9526" marR="9526" marT="9528" marB="0" anchor="b"/>
                </a:tc>
                <a:tc>
                  <a:txBody>
                    <a:bodyPr/>
                    <a:lstStyle/>
                    <a:p>
                      <a:pPr algn="ctr" fontAlgn="ctr"/>
                      <a:r>
                        <a:rPr lang="zh-CN" altLang="en-US" sz="1400" u="none" strike="noStrike" kern="1200">
                          <a:solidFill>
                            <a:schemeClr val="dk1"/>
                          </a:solidFill>
                          <a:effectLst/>
                          <a:latin typeface="华文楷体" panose="02010600040101010101" pitchFamily="2" charset="-122"/>
                          <a:ea typeface="华文楷体" panose="02010600040101010101" pitchFamily="2" charset="-122"/>
                          <a:cs typeface="+mn-cs"/>
                        </a:rPr>
                        <a:t>贵州</a:t>
                      </a:r>
                    </a:p>
                  </a:txBody>
                  <a:tcPr marL="8792" marR="8792" marT="9526" marB="0" anchor="ctr"/>
                </a:tc>
                <a:tc>
                  <a:txBody>
                    <a:bodyPr/>
                    <a:lstStyle/>
                    <a:p>
                      <a:pPr algn="ctr" fontAlgn="ctr"/>
                      <a:r>
                        <a:rPr lang="en-US" altLang="zh-CN" sz="1400" u="none" strike="noStrike" kern="1200" dirty="0">
                          <a:solidFill>
                            <a:schemeClr val="dk1"/>
                          </a:solidFill>
                          <a:effectLst/>
                          <a:latin typeface="华文楷体" panose="02010600040101010101" pitchFamily="2" charset="-122"/>
                          <a:ea typeface="华文楷体" panose="02010600040101010101" pitchFamily="2" charset="-122"/>
                          <a:cs typeface="+mn-cs"/>
                        </a:rPr>
                        <a:t>19.6%</a:t>
                      </a:r>
                    </a:p>
                  </a:txBody>
                  <a:tcPr marL="8792" marR="8792" marT="9526" marB="0" anchor="ctr"/>
                </a:tc>
              </a:tr>
            </a:tbl>
          </a:graphicData>
        </a:graphic>
      </p:graphicFrame>
      <p:sp>
        <p:nvSpPr>
          <p:cNvPr id="8" name="矩形 1"/>
          <p:cNvSpPr>
            <a:spLocks noChangeArrowheads="1"/>
          </p:cNvSpPr>
          <p:nvPr/>
        </p:nvSpPr>
        <p:spPr bwMode="auto">
          <a:xfrm>
            <a:off x="6286512" y="3000376"/>
            <a:ext cx="2857520" cy="2676524"/>
          </a:xfrm>
          <a:prstGeom prst="rect">
            <a:avLst/>
          </a:prstGeom>
          <a:noFill/>
          <a:ln w="9525" algn="ctr">
            <a:solidFill>
              <a:srgbClr val="FF0000"/>
            </a:solidFill>
            <a:prstDash val="lgDashDot"/>
            <a:round/>
            <a:headEnd/>
            <a:tailEnd/>
          </a:ln>
          <a:extLst>
            <a:ext uri="{909E8E84-426E-40DD-AFC4-6F175D3DCCD1}">
              <a14:hiddenFill xmlns="" xmlns:a14="http://schemas.microsoft.com/office/drawing/2010/main">
                <a:solidFill>
                  <a:srgbClr val="FFFFFF"/>
                </a:solidFill>
              </a14:hiddenFill>
            </a:ext>
          </a:extLst>
        </p:spPr>
        <p:txBody>
          <a:bodyPr/>
          <a:lstStyle/>
          <a:p>
            <a:pPr algn="l"/>
            <a:endParaRPr lang="zh-CN" altLang="en-US" sz="1600"/>
          </a:p>
        </p:txBody>
      </p:sp>
    </p:spTree>
    <p:extLst>
      <p:ext uri="{BB962C8B-B14F-4D97-AF65-F5344CB8AC3E}">
        <p14:creationId xmlns:p14="http://schemas.microsoft.com/office/powerpoint/2010/main" xmlns="" val="87231315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1000"/>
                                        <p:tgtEl>
                                          <p:spTgt spid="21"/>
                                        </p:tgtEl>
                                      </p:cBhvr>
                                    </p:animEffect>
                                    <p:anim calcmode="lin" valueType="num">
                                      <p:cBhvr>
                                        <p:cTn id="11" dur="1000" fill="hold"/>
                                        <p:tgtEl>
                                          <p:spTgt spid="21"/>
                                        </p:tgtEl>
                                        <p:attrNameLst>
                                          <p:attrName>ppt_x</p:attrName>
                                        </p:attrNameLst>
                                      </p:cBhvr>
                                      <p:tavLst>
                                        <p:tav tm="0">
                                          <p:val>
                                            <p:strVal val="#ppt_x"/>
                                          </p:val>
                                        </p:tav>
                                        <p:tav tm="100000">
                                          <p:val>
                                            <p:strVal val="#ppt_x"/>
                                          </p:val>
                                        </p:tav>
                                      </p:tavLst>
                                    </p:anim>
                                    <p:anim calcmode="lin" valueType="num">
                                      <p:cBhvr>
                                        <p:cTn id="1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38200" y="1409700"/>
            <a:ext cx="2047875" cy="3352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矩形 2"/>
          <p:cNvSpPr/>
          <p:nvPr/>
        </p:nvSpPr>
        <p:spPr>
          <a:xfrm>
            <a:off x="5078409" y="1699198"/>
            <a:ext cx="1567665" cy="45719"/>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CN" altLang="en-US" sz="1200" b="0"/>
          </a:p>
        </p:txBody>
      </p:sp>
      <p:sp>
        <p:nvSpPr>
          <p:cNvPr id="4" name="矩形 3"/>
          <p:cNvSpPr/>
          <p:nvPr/>
        </p:nvSpPr>
        <p:spPr>
          <a:xfrm rot="5400000">
            <a:off x="6977645" y="2883189"/>
            <a:ext cx="931111" cy="46904"/>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CN" altLang="en-US" sz="1200" b="0"/>
          </a:p>
        </p:txBody>
      </p:sp>
      <p:grpSp>
        <p:nvGrpSpPr>
          <p:cNvPr id="6" name="组合 5"/>
          <p:cNvGrpSpPr/>
          <p:nvPr/>
        </p:nvGrpSpPr>
        <p:grpSpPr>
          <a:xfrm>
            <a:off x="3657600" y="998462"/>
            <a:ext cx="1420809" cy="1411303"/>
            <a:chOff x="3242564" y="2599630"/>
            <a:chExt cx="2444558" cy="2444558"/>
          </a:xfrm>
        </p:grpSpPr>
        <p:sp>
          <p:nvSpPr>
            <p:cNvPr id="7" name="椭圆 6"/>
            <p:cNvSpPr/>
            <p:nvPr/>
          </p:nvSpPr>
          <p:spPr>
            <a:xfrm>
              <a:off x="3242564" y="2599630"/>
              <a:ext cx="2444558" cy="2444558"/>
            </a:xfrm>
            <a:prstGeom prst="ellipse">
              <a:avLst/>
            </a:prstGeom>
            <a:solidFill>
              <a:schemeClr val="bg1">
                <a:lumMod val="75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8" name="椭圆 7"/>
            <p:cNvSpPr/>
            <p:nvPr/>
          </p:nvSpPr>
          <p:spPr>
            <a:xfrm>
              <a:off x="3286116" y="2643182"/>
              <a:ext cx="2357454" cy="2357454"/>
            </a:xfrm>
            <a:prstGeom prst="ellipse">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9" name="椭圆 8"/>
            <p:cNvSpPr/>
            <p:nvPr/>
          </p:nvSpPr>
          <p:spPr>
            <a:xfrm>
              <a:off x="3357554" y="2714620"/>
              <a:ext cx="2227452" cy="2227452"/>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zh-CN" altLang="en-US" sz="1600" dirty="0" smtClean="0"/>
                <a:t>十年期转型</a:t>
              </a:r>
              <a:endParaRPr lang="zh-CN" altLang="en-US" sz="1600" dirty="0"/>
            </a:p>
          </p:txBody>
        </p:sp>
      </p:grpSp>
      <p:grpSp>
        <p:nvGrpSpPr>
          <p:cNvPr id="14" name="组合 13"/>
          <p:cNvGrpSpPr/>
          <p:nvPr/>
        </p:nvGrpSpPr>
        <p:grpSpPr>
          <a:xfrm>
            <a:off x="6699340" y="1057416"/>
            <a:ext cx="1420809" cy="1411303"/>
            <a:chOff x="3242564" y="2599630"/>
            <a:chExt cx="2444558" cy="2444558"/>
          </a:xfrm>
        </p:grpSpPr>
        <p:sp>
          <p:nvSpPr>
            <p:cNvPr id="15" name="椭圆 14"/>
            <p:cNvSpPr/>
            <p:nvPr/>
          </p:nvSpPr>
          <p:spPr>
            <a:xfrm>
              <a:off x="3242564" y="2599630"/>
              <a:ext cx="2444558" cy="2444558"/>
            </a:xfrm>
            <a:prstGeom prst="ellipse">
              <a:avLst/>
            </a:prstGeom>
            <a:solidFill>
              <a:schemeClr val="bg1">
                <a:lumMod val="75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16" name="椭圆 15"/>
            <p:cNvSpPr/>
            <p:nvPr/>
          </p:nvSpPr>
          <p:spPr>
            <a:xfrm>
              <a:off x="3286116" y="2643182"/>
              <a:ext cx="2357454" cy="2357454"/>
            </a:xfrm>
            <a:prstGeom prst="ellipse">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17" name="椭圆 16"/>
            <p:cNvSpPr/>
            <p:nvPr/>
          </p:nvSpPr>
          <p:spPr>
            <a:xfrm>
              <a:off x="3357554" y="2714620"/>
              <a:ext cx="2227451" cy="2227451"/>
            </a:xfrm>
            <a:prstGeom prst="ellipse">
              <a:avLst/>
            </a:prstGeom>
            <a:solidFill>
              <a:schemeClr val="accent1"/>
            </a:solidFill>
          </p:spPr>
          <p:style>
            <a:lnRef idx="0">
              <a:schemeClr val="accent2"/>
            </a:lnRef>
            <a:fillRef idx="3">
              <a:schemeClr val="accent2"/>
            </a:fillRef>
            <a:effectRef idx="3">
              <a:schemeClr val="accent2"/>
            </a:effectRef>
            <a:fontRef idx="minor">
              <a:schemeClr val="lt1"/>
            </a:fontRef>
          </p:style>
          <p:txBody>
            <a:bodyPr rtlCol="0" anchor="ctr"/>
            <a:lstStyle/>
            <a:p>
              <a:pPr algn="ctr"/>
              <a:r>
                <a:rPr lang="zh-CN" altLang="en-US" dirty="0" smtClean="0"/>
                <a:t>标保</a:t>
              </a:r>
              <a:endParaRPr lang="zh-CN" altLang="en-US" dirty="0"/>
            </a:p>
          </p:txBody>
        </p:sp>
      </p:grpSp>
      <p:grpSp>
        <p:nvGrpSpPr>
          <p:cNvPr id="18" name="组合 17"/>
          <p:cNvGrpSpPr/>
          <p:nvPr/>
        </p:nvGrpSpPr>
        <p:grpSpPr>
          <a:xfrm>
            <a:off x="6870895" y="3162300"/>
            <a:ext cx="1420809" cy="1411303"/>
            <a:chOff x="3242564" y="2599630"/>
            <a:chExt cx="2444558" cy="2444558"/>
          </a:xfrm>
        </p:grpSpPr>
        <p:sp>
          <p:nvSpPr>
            <p:cNvPr id="19" name="椭圆 18"/>
            <p:cNvSpPr/>
            <p:nvPr/>
          </p:nvSpPr>
          <p:spPr>
            <a:xfrm>
              <a:off x="3242564" y="2599630"/>
              <a:ext cx="2444558" cy="2444558"/>
            </a:xfrm>
            <a:prstGeom prst="ellipse">
              <a:avLst/>
            </a:prstGeom>
            <a:solidFill>
              <a:schemeClr val="bg1">
                <a:lumMod val="75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20" name="椭圆 19"/>
            <p:cNvSpPr/>
            <p:nvPr/>
          </p:nvSpPr>
          <p:spPr>
            <a:xfrm>
              <a:off x="3286116" y="2643182"/>
              <a:ext cx="2357454" cy="2357454"/>
            </a:xfrm>
            <a:prstGeom prst="ellipse">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21" name="椭圆 20"/>
            <p:cNvSpPr/>
            <p:nvPr/>
          </p:nvSpPr>
          <p:spPr>
            <a:xfrm>
              <a:off x="3357554" y="2714620"/>
              <a:ext cx="2227452" cy="2227452"/>
            </a:xfrm>
            <a:prstGeom prst="ellipse">
              <a:avLst/>
            </a:prstGeom>
            <a:solidFill>
              <a:schemeClr val="bg2"/>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zh-CN" altLang="en-US" sz="1600" dirty="0" smtClean="0"/>
                <a:t>稳定队伍提升举绩</a:t>
              </a:r>
              <a:endParaRPr lang="zh-CN" altLang="en-US" sz="1600" dirty="0"/>
            </a:p>
          </p:txBody>
        </p:sp>
      </p:grpSp>
      <p:sp>
        <p:nvSpPr>
          <p:cNvPr id="22" name="矩形 21"/>
          <p:cNvSpPr/>
          <p:nvPr/>
        </p:nvSpPr>
        <p:spPr>
          <a:xfrm rot="5400000">
            <a:off x="3929642" y="2910824"/>
            <a:ext cx="931111" cy="46904"/>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CN" altLang="en-US" sz="1200" b="0"/>
          </a:p>
        </p:txBody>
      </p:sp>
      <p:grpSp>
        <p:nvGrpSpPr>
          <p:cNvPr id="10" name="组合 9"/>
          <p:cNvGrpSpPr/>
          <p:nvPr/>
        </p:nvGrpSpPr>
        <p:grpSpPr>
          <a:xfrm>
            <a:off x="3632287" y="3122597"/>
            <a:ext cx="1420809" cy="1411303"/>
            <a:chOff x="-1831532" y="6788193"/>
            <a:chExt cx="2444558" cy="2444557"/>
          </a:xfrm>
        </p:grpSpPr>
        <p:sp>
          <p:nvSpPr>
            <p:cNvPr id="11" name="椭圆 10"/>
            <p:cNvSpPr/>
            <p:nvPr/>
          </p:nvSpPr>
          <p:spPr>
            <a:xfrm>
              <a:off x="-1831532" y="6788193"/>
              <a:ext cx="2444558" cy="2444557"/>
            </a:xfrm>
            <a:prstGeom prst="ellipse">
              <a:avLst/>
            </a:prstGeom>
            <a:solidFill>
              <a:schemeClr val="bg1">
                <a:lumMod val="75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12" name="椭圆 11"/>
            <p:cNvSpPr/>
            <p:nvPr/>
          </p:nvSpPr>
          <p:spPr>
            <a:xfrm>
              <a:off x="-1808002" y="6806526"/>
              <a:ext cx="2357454" cy="2357454"/>
            </a:xfrm>
            <a:prstGeom prst="ellipse">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altLang="zh-CN" sz="1200" b="0" dirty="0" smtClean="0"/>
                <a:t>+</a:t>
              </a:r>
              <a:endParaRPr lang="zh-CN" altLang="en-US" sz="1200" b="0" dirty="0"/>
            </a:p>
          </p:txBody>
        </p:sp>
        <p:sp>
          <p:nvSpPr>
            <p:cNvPr id="13" name="椭圆 12"/>
            <p:cNvSpPr/>
            <p:nvPr/>
          </p:nvSpPr>
          <p:spPr>
            <a:xfrm>
              <a:off x="-1687592" y="6901286"/>
              <a:ext cx="2227452" cy="2227451"/>
            </a:xfrm>
            <a:prstGeom prst="ellipse">
              <a:avLst/>
            </a:prstGeom>
            <a:solidFill>
              <a:schemeClr val="accent2"/>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zh-CN" altLang="en-US" sz="1600" dirty="0" smtClean="0">
                  <a:solidFill>
                    <a:schemeClr val="tx1"/>
                  </a:solidFill>
                </a:rPr>
                <a:t>附加险附加率</a:t>
              </a:r>
              <a:endParaRPr lang="zh-CN" altLang="en-US" sz="1600" dirty="0">
                <a:solidFill>
                  <a:schemeClr val="tx1"/>
                </a:solidFill>
              </a:endParaRPr>
            </a:p>
          </p:txBody>
        </p:sp>
      </p:grpSp>
      <p:sp>
        <p:nvSpPr>
          <p:cNvPr id="23" name="矩形 22"/>
          <p:cNvSpPr/>
          <p:nvPr/>
        </p:nvSpPr>
        <p:spPr>
          <a:xfrm>
            <a:off x="5078410" y="3760464"/>
            <a:ext cx="1792486" cy="53225"/>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zh-CN" altLang="en-US" sz="1200" b="0"/>
          </a:p>
        </p:txBody>
      </p:sp>
      <p:sp>
        <p:nvSpPr>
          <p:cNvPr id="2" name="矩形 1"/>
          <p:cNvSpPr/>
          <p:nvPr/>
        </p:nvSpPr>
        <p:spPr>
          <a:xfrm>
            <a:off x="4743068" y="2384622"/>
            <a:ext cx="2262158"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cap="none" spc="50" dirty="0" smtClean="0">
                <a:ln w="11430"/>
                <a:solidFill>
                  <a:srgbClr val="FF0000"/>
                </a:solidFill>
                <a:effectLst>
                  <a:outerShdw blurRad="76200" dist="50800" dir="5400000" algn="tl" rotWithShape="0">
                    <a:srgbClr val="000000">
                      <a:alpha val="65000"/>
                    </a:srgbClr>
                  </a:outerShdw>
                </a:effectLst>
                <a:latin typeface="华文琥珀" panose="02010800040101010101" pitchFamily="2" charset="-122"/>
                <a:ea typeface="华文琥珀" panose="02010800040101010101" pitchFamily="2" charset="-122"/>
              </a:rPr>
              <a:t>如何统筹</a:t>
            </a:r>
            <a:endParaRPr lang="zh-CN" altLang="en-US" sz="4000" b="1" cap="none" spc="50" dirty="0">
              <a:ln w="11430"/>
              <a:solidFill>
                <a:srgbClr val="FF0000"/>
              </a:solidFill>
              <a:effectLst>
                <a:outerShdw blurRad="76200" dist="50800" dir="5400000" algn="tl" rotWithShape="0">
                  <a:srgbClr val="000000">
                    <a:alpha val="65000"/>
                  </a:srgbClr>
                </a:outerShdw>
              </a:effectLst>
              <a:latin typeface="华文琥珀" panose="02010800040101010101" pitchFamily="2" charset="-122"/>
              <a:ea typeface="华文琥珀" panose="02010800040101010101" pitchFamily="2" charset="-122"/>
            </a:endParaRPr>
          </a:p>
        </p:txBody>
      </p:sp>
      <p:sp>
        <p:nvSpPr>
          <p:cNvPr id="24" name="矩形 23"/>
          <p:cNvSpPr/>
          <p:nvPr/>
        </p:nvSpPr>
        <p:spPr>
          <a:xfrm>
            <a:off x="1066800" y="114300"/>
            <a:ext cx="1415772" cy="461665"/>
          </a:xfrm>
          <a:prstGeom prst="rect">
            <a:avLst/>
          </a:prstGeom>
        </p:spPr>
        <p:txBody>
          <a:bodyPr wrap="none">
            <a:spAutoFit/>
          </a:bodyPr>
          <a:lstStyle/>
          <a:p>
            <a:pPr lvl="0">
              <a:defRPr/>
            </a:pPr>
            <a:r>
              <a:rPr lang="zh-CN" altLang="en-US" sz="2400" kern="0" dirty="0">
                <a:latin typeface="微软雅黑" panose="020B0503020204020204" pitchFamily="34" charset="-122"/>
                <a:ea typeface="微软雅黑" panose="020B0503020204020204" pitchFamily="34" charset="-122"/>
              </a:rPr>
              <a:t>目标分析</a:t>
            </a:r>
          </a:p>
        </p:txBody>
      </p:sp>
    </p:spTree>
    <p:extLst>
      <p:ext uri="{BB962C8B-B14F-4D97-AF65-F5344CB8AC3E}">
        <p14:creationId xmlns:p14="http://schemas.microsoft.com/office/powerpoint/2010/main" xmlns="" val="3559899632"/>
      </p:ext>
    </p:extLst>
  </p:cSld>
  <p:clrMapOvr>
    <a:masterClrMapping/>
  </p:clrMapOvr>
  <p:transition spd="med" advClick="0" advTm="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0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anim calcmode="lin" valueType="num">
                                      <p:cBhvr>
                                        <p:cTn id="13" dur="500" fill="hold"/>
                                        <p:tgtEl>
                                          <p:spTgt spid="14"/>
                                        </p:tgtEl>
                                        <p:attrNameLst>
                                          <p:attrName>ppt_x</p:attrName>
                                        </p:attrNameLst>
                                      </p:cBhvr>
                                      <p:tavLst>
                                        <p:tav tm="0">
                                          <p:val>
                                            <p:strVal val="#ppt_x"/>
                                          </p:val>
                                        </p:tav>
                                        <p:tav tm="100000">
                                          <p:val>
                                            <p:strVal val="#ppt_x"/>
                                          </p:val>
                                        </p:tav>
                                      </p:tavLst>
                                    </p:anim>
                                    <p:anim calcmode="lin" valueType="num">
                                      <p:cBhvr>
                                        <p:cTn id="14" dur="500" fill="hold"/>
                                        <p:tgtEl>
                                          <p:spTgt spid="14"/>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6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anim calcmode="lin" valueType="num">
                                      <p:cBhvr>
                                        <p:cTn id="23" dur="500" fill="hold"/>
                                        <p:tgtEl>
                                          <p:spTgt spid="18"/>
                                        </p:tgtEl>
                                        <p:attrNameLst>
                                          <p:attrName>ppt_x</p:attrName>
                                        </p:attrNameLst>
                                      </p:cBhvr>
                                      <p:tavLst>
                                        <p:tav tm="0">
                                          <p:val>
                                            <p:strVal val="#ppt_x"/>
                                          </p:val>
                                        </p:tav>
                                        <p:tav tm="100000">
                                          <p:val>
                                            <p:strVal val="#ppt_x"/>
                                          </p:val>
                                        </p:tav>
                                      </p:tavLst>
                                    </p:anim>
                                    <p:anim calcmode="lin" valueType="num">
                                      <p:cBhvr>
                                        <p:cTn id="24" dur="5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1100"/>
                            </p:stCondLst>
                            <p:childTnLst>
                              <p:par>
                                <p:cTn id="26" presetID="2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1600"/>
                            </p:stCondLst>
                            <p:childTnLst>
                              <p:par>
                                <p:cTn id="30" presetID="22" presetClass="entr" presetSubtype="8"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2100"/>
                            </p:stCondLst>
                            <p:childTnLst>
                              <p:par>
                                <p:cTn id="34" presetID="22" presetClass="entr" presetSubtype="8"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childTnLst>
                          </p:cTn>
                        </p:par>
                        <p:par>
                          <p:cTn id="37" fill="hold">
                            <p:stCondLst>
                              <p:cond delay="2600"/>
                            </p:stCondLst>
                            <p:childTnLst>
                              <p:par>
                                <p:cTn id="38" presetID="22" presetClass="entr" presetSubtype="8"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2" grpId="0" animBg="1"/>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
          <p:cNvSpPr/>
          <p:nvPr/>
        </p:nvSpPr>
        <p:spPr>
          <a:xfrm>
            <a:off x="762000" y="2056695"/>
            <a:ext cx="2033588" cy="2030237"/>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1" name="椭圆 1"/>
          <p:cNvSpPr/>
          <p:nvPr/>
        </p:nvSpPr>
        <p:spPr>
          <a:xfrm>
            <a:off x="2763838" y="2056695"/>
            <a:ext cx="1884362"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2" name="椭圆 1"/>
          <p:cNvSpPr/>
          <p:nvPr/>
        </p:nvSpPr>
        <p:spPr>
          <a:xfrm>
            <a:off x="4633912" y="2056695"/>
            <a:ext cx="1919288"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6" name="TextBox 25"/>
          <p:cNvSpPr txBox="1">
            <a:spLocks noChangeArrowheads="1"/>
          </p:cNvSpPr>
          <p:nvPr/>
        </p:nvSpPr>
        <p:spPr bwMode="auto">
          <a:xfrm>
            <a:off x="1524000"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dirty="0">
                <a:solidFill>
                  <a:srgbClr val="FFFF00"/>
                </a:solidFill>
              </a:rPr>
              <a:t>01</a:t>
            </a:r>
            <a:endParaRPr lang="zh-CN" altLang="en-US" sz="3200" dirty="0">
              <a:solidFill>
                <a:srgbClr val="FFFF00"/>
              </a:solidFill>
            </a:endParaRPr>
          </a:p>
        </p:txBody>
      </p:sp>
      <p:sp>
        <p:nvSpPr>
          <p:cNvPr id="30" name="TextBox 29"/>
          <p:cNvSpPr txBox="1">
            <a:spLocks noChangeArrowheads="1"/>
          </p:cNvSpPr>
          <p:nvPr/>
        </p:nvSpPr>
        <p:spPr bwMode="auto">
          <a:xfrm>
            <a:off x="3490913"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C00000"/>
                </a:solidFill>
              </a:rPr>
              <a:t>02</a:t>
            </a:r>
            <a:endParaRPr lang="zh-CN" altLang="en-US" sz="3200">
              <a:solidFill>
                <a:srgbClr val="C00000"/>
              </a:solidFill>
            </a:endParaRPr>
          </a:p>
        </p:txBody>
      </p:sp>
      <p:sp>
        <p:nvSpPr>
          <p:cNvPr id="44" name="TextBox 43"/>
          <p:cNvSpPr txBox="1">
            <a:spLocks noChangeArrowheads="1"/>
          </p:cNvSpPr>
          <p:nvPr/>
        </p:nvSpPr>
        <p:spPr bwMode="auto">
          <a:xfrm>
            <a:off x="5273676"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FFFF00"/>
                </a:solidFill>
              </a:rPr>
              <a:t>03</a:t>
            </a:r>
            <a:endParaRPr lang="zh-CN" altLang="en-US" sz="3200">
              <a:solidFill>
                <a:srgbClr val="FFFF00"/>
              </a:solidFill>
            </a:endParaRPr>
          </a:p>
        </p:txBody>
      </p:sp>
      <p:cxnSp>
        <p:nvCxnSpPr>
          <p:cNvPr id="46" name="直接连接符 45"/>
          <p:cNvCxnSpPr/>
          <p:nvPr/>
        </p:nvCxnSpPr>
        <p:spPr>
          <a:xfrm>
            <a:off x="1143000" y="2808111"/>
            <a:ext cx="1285875"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108326" y="2808111"/>
            <a:ext cx="1285875"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932364" y="2808111"/>
            <a:ext cx="1284287"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sp>
        <p:nvSpPr>
          <p:cNvPr id="50" name="TextBox 49"/>
          <p:cNvSpPr txBox="1">
            <a:spLocks noChangeArrowheads="1"/>
          </p:cNvSpPr>
          <p:nvPr/>
        </p:nvSpPr>
        <p:spPr bwMode="auto">
          <a:xfrm>
            <a:off x="914400" y="2928056"/>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dirty="0">
                <a:solidFill>
                  <a:srgbClr val="FFFF00"/>
                </a:solidFill>
                <a:latin typeface="微软雅黑" pitchFamily="34" charset="-122"/>
                <a:ea typeface="微软雅黑" pitchFamily="34" charset="-122"/>
              </a:rPr>
              <a:t>形势分析</a:t>
            </a:r>
          </a:p>
        </p:txBody>
      </p:sp>
      <p:sp>
        <p:nvSpPr>
          <p:cNvPr id="2" name="TextBox 49"/>
          <p:cNvSpPr txBox="1">
            <a:spLocks noChangeArrowheads="1"/>
          </p:cNvSpPr>
          <p:nvPr/>
        </p:nvSpPr>
        <p:spPr bwMode="auto">
          <a:xfrm>
            <a:off x="2976562" y="2929821"/>
            <a:ext cx="1747838"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dirty="0" smtClean="0">
                <a:solidFill>
                  <a:srgbClr val="FF0000"/>
                </a:solidFill>
                <a:latin typeface="微软雅黑" pitchFamily="34" charset="-122"/>
                <a:ea typeface="微软雅黑" pitchFamily="34" charset="-122"/>
              </a:rPr>
              <a:t>目标分析</a:t>
            </a:r>
            <a:endParaRPr lang="zh-CN" altLang="en-US" sz="2500" dirty="0">
              <a:solidFill>
                <a:srgbClr val="FF0000"/>
              </a:solidFill>
              <a:latin typeface="微软雅黑" pitchFamily="34" charset="-122"/>
              <a:ea typeface="微软雅黑" pitchFamily="34" charset="-122"/>
            </a:endParaRPr>
          </a:p>
        </p:txBody>
      </p:sp>
      <p:sp>
        <p:nvSpPr>
          <p:cNvPr id="4" name="TextBox 49"/>
          <p:cNvSpPr txBox="1">
            <a:spLocks noChangeArrowheads="1"/>
          </p:cNvSpPr>
          <p:nvPr/>
        </p:nvSpPr>
        <p:spPr bwMode="auto">
          <a:xfrm>
            <a:off x="4724400" y="2929821"/>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dirty="0">
                <a:solidFill>
                  <a:srgbClr val="FFFF00"/>
                </a:solidFill>
                <a:latin typeface="微软雅黑" pitchFamily="34" charset="-122"/>
                <a:ea typeface="微软雅黑" pitchFamily="34" charset="-122"/>
              </a:rPr>
              <a:t>产品策略</a:t>
            </a:r>
          </a:p>
        </p:txBody>
      </p:sp>
      <p:sp>
        <p:nvSpPr>
          <p:cNvPr id="28" name="椭圆 27"/>
          <p:cNvSpPr/>
          <p:nvPr/>
        </p:nvSpPr>
        <p:spPr>
          <a:xfrm>
            <a:off x="6526213" y="2125487"/>
            <a:ext cx="2008187" cy="20796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FFFFFF"/>
              </a:solidFill>
            </a:endParaRPr>
          </a:p>
        </p:txBody>
      </p:sp>
      <p:sp>
        <p:nvSpPr>
          <p:cNvPr id="29" name="TextBox 28"/>
          <p:cNvSpPr txBox="1">
            <a:spLocks noChangeArrowheads="1"/>
          </p:cNvSpPr>
          <p:nvPr/>
        </p:nvSpPr>
        <p:spPr bwMode="auto">
          <a:xfrm>
            <a:off x="7280274" y="2208066"/>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C00000"/>
                </a:solidFill>
              </a:rPr>
              <a:t>04</a:t>
            </a:r>
            <a:endParaRPr lang="zh-CN" altLang="en-US" sz="3200">
              <a:solidFill>
                <a:srgbClr val="C00000"/>
              </a:solidFill>
            </a:endParaRPr>
          </a:p>
        </p:txBody>
      </p:sp>
      <p:cxnSp>
        <p:nvCxnSpPr>
          <p:cNvPr id="31" name="直接连接符 30"/>
          <p:cNvCxnSpPr/>
          <p:nvPr/>
        </p:nvCxnSpPr>
        <p:spPr>
          <a:xfrm>
            <a:off x="6883399" y="2857177"/>
            <a:ext cx="1435100"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32" name="TextBox 49"/>
          <p:cNvSpPr txBox="1">
            <a:spLocks noChangeArrowheads="1"/>
          </p:cNvSpPr>
          <p:nvPr/>
        </p:nvSpPr>
        <p:spPr bwMode="auto">
          <a:xfrm>
            <a:off x="6780213" y="2970066"/>
            <a:ext cx="1601787"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dirty="0">
                <a:solidFill>
                  <a:srgbClr val="FFFF00"/>
                </a:solidFill>
                <a:latin typeface="微软雅黑" pitchFamily="34" charset="-122"/>
                <a:ea typeface="微软雅黑" pitchFamily="34" charset="-122"/>
              </a:rPr>
              <a:t>销售建议</a:t>
            </a:r>
          </a:p>
        </p:txBody>
      </p:sp>
      <p:sp>
        <p:nvSpPr>
          <p:cNvPr id="20"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800" kern="0" dirty="0">
                <a:solidFill>
                  <a:srgbClr val="000000"/>
                </a:solidFill>
                <a:latin typeface="微软雅黑" panose="020B0503020204020204" pitchFamily="34" charset="-122"/>
                <a:ea typeface="微软雅黑" panose="020B0503020204020204" pitchFamily="34" charset="-122"/>
                <a:cs typeface="+mj-cs"/>
              </a:rPr>
              <a:t>目录</a:t>
            </a:r>
            <a:r>
              <a:rPr lang="en-US" altLang="zh-CN" sz="2800" kern="0" dirty="0" smtClean="0">
                <a:solidFill>
                  <a:srgbClr val="000000"/>
                </a:solidFill>
                <a:latin typeface="微软雅黑" panose="020B0503020204020204" pitchFamily="34" charset="-122"/>
                <a:ea typeface="微软雅黑" panose="020B0503020204020204" pitchFamily="34" charset="-122"/>
                <a:cs typeface="+mj-cs"/>
              </a:rPr>
              <a:t>&lt;&lt;</a:t>
            </a:r>
            <a:endParaRPr lang="zh-CN" altLang="en-US" sz="2800" kern="0" dirty="0" smtClean="0">
              <a:solidFill>
                <a:srgbClr val="000000"/>
              </a:solidFill>
              <a:latin typeface="微软雅黑" panose="020B0503020204020204" pitchFamily="34" charset="-122"/>
              <a:ea typeface="微软雅黑" panose="020B0503020204020204" pitchFamily="34" charset="-122"/>
              <a:cs typeface="+mj-cs"/>
            </a:endParaRPr>
          </a:p>
        </p:txBody>
      </p:sp>
    </p:spTree>
    <p:extLst>
      <p:ext uri="{BB962C8B-B14F-4D97-AF65-F5344CB8AC3E}">
        <p14:creationId xmlns:p14="http://schemas.microsoft.com/office/powerpoint/2010/main" xmlns="" val="852277018"/>
      </p:ext>
    </p:extLst>
  </p:cSld>
  <p:clrMapOvr>
    <a:masterClrMapping/>
  </p:clrMapOvr>
  <p:transition spd="med" advClick="0" advTm="3000">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50" fill="hold"/>
                                        <p:tgtEl>
                                          <p:spTgt spid="19"/>
                                        </p:tgtEl>
                                        <p:attrNameLst>
                                          <p:attrName>ppt_w</p:attrName>
                                        </p:attrNameLst>
                                      </p:cBhvr>
                                      <p:tavLst>
                                        <p:tav tm="0">
                                          <p:val>
                                            <p:strVal val="4*#ppt_w"/>
                                          </p:val>
                                        </p:tav>
                                        <p:tav tm="100000">
                                          <p:val>
                                            <p:strVal val="#ppt_w"/>
                                          </p:val>
                                        </p:tav>
                                      </p:tavLst>
                                    </p:anim>
                                    <p:anim calcmode="lin" valueType="num">
                                      <p:cBhvr>
                                        <p:cTn id="8" dur="25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p:cTn id="11" dur="250" fill="hold"/>
                                        <p:tgtEl>
                                          <p:spTgt spid="21"/>
                                        </p:tgtEl>
                                        <p:attrNameLst>
                                          <p:attrName>ppt_w</p:attrName>
                                        </p:attrNameLst>
                                      </p:cBhvr>
                                      <p:tavLst>
                                        <p:tav tm="0">
                                          <p:val>
                                            <p:strVal val="4*#ppt_w"/>
                                          </p:val>
                                        </p:tav>
                                        <p:tav tm="100000">
                                          <p:val>
                                            <p:strVal val="#ppt_w"/>
                                          </p:val>
                                        </p:tav>
                                      </p:tavLst>
                                    </p:anim>
                                    <p:anim calcmode="lin" valueType="num">
                                      <p:cBhvr>
                                        <p:cTn id="12" dur="250" fill="hold"/>
                                        <p:tgtEl>
                                          <p:spTgt spid="21"/>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250" fill="hold"/>
                                        <p:tgtEl>
                                          <p:spTgt spid="22"/>
                                        </p:tgtEl>
                                        <p:attrNameLst>
                                          <p:attrName>ppt_w</p:attrName>
                                        </p:attrNameLst>
                                      </p:cBhvr>
                                      <p:tavLst>
                                        <p:tav tm="0">
                                          <p:val>
                                            <p:strVal val="4*#ppt_w"/>
                                          </p:val>
                                        </p:tav>
                                        <p:tav tm="100000">
                                          <p:val>
                                            <p:strVal val="#ppt_w"/>
                                          </p:val>
                                        </p:tav>
                                      </p:tavLst>
                                    </p:anim>
                                    <p:anim calcmode="lin" valueType="num">
                                      <p:cBhvr>
                                        <p:cTn id="16" dur="250" fill="hold"/>
                                        <p:tgtEl>
                                          <p:spTgt spid="22"/>
                                        </p:tgtEl>
                                        <p:attrNameLst>
                                          <p:attrName>ppt_h</p:attrName>
                                        </p:attrNameLst>
                                      </p:cBhvr>
                                      <p:tavLst>
                                        <p:tav tm="0">
                                          <p:val>
                                            <p:strVal val="4*#ppt_h"/>
                                          </p:val>
                                        </p:tav>
                                        <p:tav tm="100000">
                                          <p:val>
                                            <p:strVal val="#ppt_h"/>
                                          </p:val>
                                        </p:tav>
                                      </p:tavLst>
                                    </p:anim>
                                  </p:childTnLst>
                                </p:cTn>
                              </p:par>
                            </p:childTnLst>
                          </p:cTn>
                        </p:par>
                        <p:par>
                          <p:cTn id="17" fill="hold" nodeType="afterGroup">
                            <p:stCondLst>
                              <p:cond delay="750"/>
                            </p:stCondLst>
                            <p:childTnLst>
                              <p:par>
                                <p:cTn id="18" presetID="10"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500"/>
                                        <p:tgtEl>
                                          <p:spTgt spid="44"/>
                                        </p:tgtEl>
                                      </p:cBhvr>
                                    </p:animEffect>
                                  </p:childTnLst>
                                </p:cTn>
                              </p:par>
                              <p:par>
                                <p:cTn id="27" presetID="22" presetClass="entr" presetSubtype="8" fill="hold" nodeType="withEffect">
                                  <p:stCondLst>
                                    <p:cond delay="25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500"/>
                                        <p:tgtEl>
                                          <p:spTgt spid="46"/>
                                        </p:tgtEl>
                                      </p:cBhvr>
                                    </p:animEffect>
                                  </p:childTnLst>
                                </p:cTn>
                              </p:par>
                              <p:par>
                                <p:cTn id="30" presetID="22" presetClass="entr" presetSubtype="8" fill="hold" nodeType="withEffect">
                                  <p:stCondLst>
                                    <p:cond delay="25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nodeType="withEffect">
                                  <p:stCondLst>
                                    <p:cond delay="25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500"/>
                                        <p:tgtEl>
                                          <p:spTgt spid="48"/>
                                        </p:tgtEl>
                                      </p:cBhvr>
                                    </p:animEffect>
                                  </p:childTnLst>
                                </p:cTn>
                              </p:par>
                              <p:par>
                                <p:cTn id="36" presetID="41" presetClass="entr" presetSubtype="0" fill="hold" grpId="0" nodeType="withEffect">
                                  <p:stCondLst>
                                    <p:cond delay="0"/>
                                  </p:stCondLst>
                                  <p:iterate type="lt">
                                    <p:tmPct val="10000"/>
                                  </p:iterate>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anim calcmode="lin" valueType="num">
                                      <p:cBhvr>
                                        <p:cTn id="4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0"/>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
                                        </p:tgtEl>
                                        <p:attrNameLst>
                                          <p:attrName>ppt_y</p:attrName>
                                        </p:attrNameLst>
                                      </p:cBhvr>
                                      <p:tavLst>
                                        <p:tav tm="0">
                                          <p:val>
                                            <p:strVal val="#ppt_y"/>
                                          </p:val>
                                        </p:tav>
                                        <p:tav tm="100000">
                                          <p:val>
                                            <p:strVal val="#ppt_y"/>
                                          </p:val>
                                        </p:tav>
                                      </p:tavLst>
                                    </p:anim>
                                    <p:anim calcmode="lin" valueType="num">
                                      <p:cBhvr>
                                        <p:cTn id="4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
                                        </p:tgtEl>
                                      </p:cBhvr>
                                    </p:animEffect>
                                  </p:childTnLst>
                                </p:cTn>
                              </p:par>
                              <p:par>
                                <p:cTn id="50" presetID="41" presetClass="entr" presetSubtype="0" fill="hold" grpId="0" nodeType="withEffect">
                                  <p:stCondLst>
                                    <p:cond delay="0"/>
                                  </p:stCondLst>
                                  <p:iterate type="lt">
                                    <p:tmPct val="10000"/>
                                  </p:iterate>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4"/>
                                        </p:tgtEl>
                                        <p:attrNameLst>
                                          <p:attrName>ppt_y</p:attrName>
                                        </p:attrNameLst>
                                      </p:cBhvr>
                                      <p:tavLst>
                                        <p:tav tm="0">
                                          <p:val>
                                            <p:strVal val="#ppt_y"/>
                                          </p:val>
                                        </p:tav>
                                        <p:tav tm="100000">
                                          <p:val>
                                            <p:strVal val="#ppt_y"/>
                                          </p:val>
                                        </p:tav>
                                      </p:tavLst>
                                    </p:anim>
                                    <p:anim calcmode="lin" valueType="num">
                                      <p:cBhvr>
                                        <p:cTn id="5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4"/>
                                        </p:tgtEl>
                                      </p:cBhvr>
                                    </p:animEffect>
                                  </p:childTnLst>
                                </p:cTn>
                              </p:par>
                              <p:par>
                                <p:cTn id="57" presetID="23" presetClass="entr" presetSubtype="32" fill="hold" grpId="0" nodeType="withEffect">
                                  <p:stCondLst>
                                    <p:cond delay="750"/>
                                  </p:stCondLst>
                                  <p:childTnLst>
                                    <p:set>
                                      <p:cBhvr>
                                        <p:cTn id="58" dur="1" fill="hold">
                                          <p:stCondLst>
                                            <p:cond delay="0"/>
                                          </p:stCondLst>
                                        </p:cTn>
                                        <p:tgtEl>
                                          <p:spTgt spid="28"/>
                                        </p:tgtEl>
                                        <p:attrNameLst>
                                          <p:attrName>style.visibility</p:attrName>
                                        </p:attrNameLst>
                                      </p:cBhvr>
                                      <p:to>
                                        <p:strVal val="visible"/>
                                      </p:to>
                                    </p:set>
                                    <p:anim calcmode="lin" valueType="num">
                                      <p:cBhvr>
                                        <p:cTn id="59" dur="250" fill="hold"/>
                                        <p:tgtEl>
                                          <p:spTgt spid="28"/>
                                        </p:tgtEl>
                                        <p:attrNameLst>
                                          <p:attrName>ppt_w</p:attrName>
                                        </p:attrNameLst>
                                      </p:cBhvr>
                                      <p:tavLst>
                                        <p:tav tm="0">
                                          <p:val>
                                            <p:strVal val="4*#ppt_w"/>
                                          </p:val>
                                        </p:tav>
                                        <p:tav tm="100000">
                                          <p:val>
                                            <p:strVal val="#ppt_w"/>
                                          </p:val>
                                        </p:tav>
                                      </p:tavLst>
                                    </p:anim>
                                    <p:anim calcmode="lin" valueType="num">
                                      <p:cBhvr>
                                        <p:cTn id="60" dur="250" fill="hold"/>
                                        <p:tgtEl>
                                          <p:spTgt spid="28"/>
                                        </p:tgtEl>
                                        <p:attrNameLst>
                                          <p:attrName>ppt_h</p:attrName>
                                        </p:attrNameLst>
                                      </p:cBhvr>
                                      <p:tavLst>
                                        <p:tav tm="0">
                                          <p:val>
                                            <p:strVal val="4*#ppt_h"/>
                                          </p:val>
                                        </p:tav>
                                        <p:tav tm="100000">
                                          <p:val>
                                            <p:strVal val="#ppt_h"/>
                                          </p:val>
                                        </p:tav>
                                      </p:tavLst>
                                    </p:anim>
                                  </p:childTnLst>
                                </p:cTn>
                              </p:par>
                              <p:par>
                                <p:cTn id="61" presetID="10"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22" presetClass="entr" presetSubtype="8" fill="hold" nodeType="withEffect">
                                  <p:stCondLst>
                                    <p:cond delay="250"/>
                                  </p:stCondLst>
                                  <p:childTnLst>
                                    <p:set>
                                      <p:cBhvr>
                                        <p:cTn id="65" dur="1" fill="hold">
                                          <p:stCondLst>
                                            <p:cond delay="0"/>
                                          </p:stCondLst>
                                        </p:cTn>
                                        <p:tgtEl>
                                          <p:spTgt spid="31"/>
                                        </p:tgtEl>
                                        <p:attrNameLst>
                                          <p:attrName>style.visibility</p:attrName>
                                        </p:attrNameLst>
                                      </p:cBhvr>
                                      <p:to>
                                        <p:strVal val="visible"/>
                                      </p:to>
                                    </p:set>
                                    <p:animEffect transition="in" filter="wipe(left)">
                                      <p:cBhvr>
                                        <p:cTn id="66" dur="500"/>
                                        <p:tgtEl>
                                          <p:spTgt spid="31"/>
                                        </p:tgtEl>
                                      </p:cBhvr>
                                    </p:animEffect>
                                  </p:childTnLst>
                                </p:cTn>
                              </p:par>
                              <p:par>
                                <p:cTn id="67" presetID="41" presetClass="entr" presetSubtype="0" fill="hold" grpId="0" nodeType="withEffect">
                                  <p:stCondLst>
                                    <p:cond delay="0"/>
                                  </p:stCondLst>
                                  <p:iterate type="lt">
                                    <p:tmPct val="10000"/>
                                  </p:iterate>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32"/>
                                        </p:tgtEl>
                                      </p:cBhvr>
                                    </p:animEffect>
                                  </p:childTnLst>
                                </p:cTn>
                              </p:par>
                            </p:childTnLst>
                          </p:cTn>
                        </p:par>
                        <p:par>
                          <p:cTn id="74" fill="hold">
                            <p:stCondLst>
                              <p:cond delay="1750"/>
                            </p:stCondLst>
                            <p:childTnLst>
                              <p:par>
                                <p:cTn id="75" presetID="22" presetClass="entr" presetSubtype="8"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mph" presetSubtype="0" fill="hold" nodeType="clickEffect">
                                  <p:stCondLst>
                                    <p:cond delay="0"/>
                                  </p:stCondLst>
                                  <p:childTnLst>
                                    <p:animScale>
                                      <p:cBhvr>
                                        <p:cTn id="81" dur="2000" fill="hold"/>
                                        <p:tgtEl>
                                          <p:spTgt spid="4">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44" grpId="0"/>
      <p:bldP spid="50" grpId="0"/>
      <p:bldP spid="2" grpId="0"/>
      <p:bldP spid="4" grpId="0"/>
      <p:bldP spid="28" grpId="0" animBg="1"/>
      <p:bldP spid="29" grpId="0"/>
      <p:bldP spid="32" grpId="0"/>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066800" y="114300"/>
            <a:ext cx="1939955" cy="461665"/>
          </a:xfrm>
          <a:prstGeom prst="rect">
            <a:avLst/>
          </a:prstGeom>
        </p:spPr>
        <p:txBody>
          <a:bodyPr wrap="none">
            <a:spAutoFit/>
          </a:bodyPr>
          <a:lstStyle/>
          <a:p>
            <a:pPr lvl="0">
              <a:defRPr/>
            </a:pPr>
            <a:r>
              <a:rPr lang="zh-CN" altLang="en-US" sz="2400" kern="0" dirty="0" smtClean="0">
                <a:latin typeface="微软雅黑" panose="020B0503020204020204" pitchFamily="34" charset="-122"/>
                <a:ea typeface="微软雅黑" panose="020B0503020204020204" pitchFamily="34" charset="-122"/>
              </a:rPr>
              <a:t>产品策略</a:t>
            </a:r>
            <a:r>
              <a:rPr lang="en-US" altLang="zh-CN" sz="2400" kern="0" dirty="0" smtClean="0">
                <a:latin typeface="微软雅黑" panose="020B0503020204020204" pitchFamily="34" charset="-122"/>
                <a:ea typeface="微软雅黑" panose="020B0503020204020204" pitchFamily="34" charset="-122"/>
              </a:rPr>
              <a:t>1/3</a:t>
            </a:r>
            <a:endParaRPr lang="zh-CN" altLang="en-US" sz="2400" kern="0" dirty="0">
              <a:latin typeface="微软雅黑" panose="020B0503020204020204" pitchFamily="34" charset="-122"/>
              <a:ea typeface="微软雅黑" panose="020B0503020204020204" pitchFamily="34" charset="-122"/>
            </a:endParaRPr>
          </a:p>
        </p:txBody>
      </p:sp>
      <p:sp>
        <p:nvSpPr>
          <p:cNvPr id="4" name="矩形 3"/>
          <p:cNvSpPr/>
          <p:nvPr/>
        </p:nvSpPr>
        <p:spPr>
          <a:xfrm>
            <a:off x="3478180" y="2171700"/>
            <a:ext cx="2239716" cy="1323439"/>
          </a:xfrm>
          <a:prstGeom prst="rect">
            <a:avLst/>
          </a:prstGeom>
          <a:noFill/>
        </p:spPr>
        <p:txBody>
          <a:bodyPr wrap="none" lIns="91440" tIns="45720" rIns="91440" bIns="45720">
            <a:spAutoFit/>
          </a:bodyPr>
          <a:lstStyle/>
          <a:p>
            <a:pPr algn="ctr"/>
            <a:r>
              <a:rPr lang="zh-CN" altLang="en-US" sz="8000" b="1" cap="all" spc="0" dirty="0" smtClean="0">
                <a:ln w="9000" cmpd="sng">
                  <a:solidFill>
                    <a:srgbClr val="FF0000"/>
                  </a:solidFill>
                  <a:prstDash val="solid"/>
                </a:ln>
                <a:solidFill>
                  <a:srgbClr val="FF0000"/>
                </a:solidFill>
                <a:effectLst>
                  <a:reflection blurRad="12700" stA="28000" endPos="45000" dist="1000" dir="5400000" sy="-100000" algn="bl" rotWithShape="0"/>
                </a:effectLst>
                <a:latin typeface="李旭科书法" panose="02000603000000000000" pitchFamily="2" charset="-122"/>
                <a:ea typeface="李旭科书法" panose="02000603000000000000" pitchFamily="2" charset="-122"/>
              </a:rPr>
              <a:t>产品</a:t>
            </a:r>
            <a:endParaRPr lang="zh-CN" altLang="en-US" sz="5400" b="1" cap="all" spc="0" dirty="0">
              <a:ln w="9000" cmpd="sng">
                <a:solidFill>
                  <a:srgbClr val="FF0000"/>
                </a:solidFill>
                <a:prstDash val="solid"/>
              </a:ln>
              <a:solidFill>
                <a:srgbClr val="FF0000"/>
              </a:solidFill>
              <a:effectLst>
                <a:reflection blurRad="12700" stA="28000" endPos="45000" dist="1000" dir="5400000" sy="-100000" algn="bl" rotWithShape="0"/>
              </a:effectLst>
              <a:latin typeface="李旭科书法" panose="02000603000000000000" pitchFamily="2" charset="-122"/>
              <a:ea typeface="李旭科书法" panose="02000603000000000000" pitchFamily="2" charset="-122"/>
            </a:endParaRPr>
          </a:p>
        </p:txBody>
      </p:sp>
      <p:grpSp>
        <p:nvGrpSpPr>
          <p:cNvPr id="5" name="组合 35"/>
          <p:cNvGrpSpPr/>
          <p:nvPr/>
        </p:nvGrpSpPr>
        <p:grpSpPr>
          <a:xfrm>
            <a:off x="1613698" y="1724616"/>
            <a:ext cx="5261356" cy="2612250"/>
            <a:chOff x="2983327" y="1569694"/>
            <a:chExt cx="4374755" cy="2172055"/>
          </a:xfrm>
        </p:grpSpPr>
        <p:grpSp>
          <p:nvGrpSpPr>
            <p:cNvPr id="6" name="Group 2"/>
            <p:cNvGrpSpPr>
              <a:grpSpLocks/>
            </p:cNvGrpSpPr>
            <p:nvPr/>
          </p:nvGrpSpPr>
          <p:grpSpPr bwMode="auto">
            <a:xfrm>
              <a:off x="3993376" y="1569694"/>
              <a:ext cx="1394405" cy="1476129"/>
              <a:chOff x="1694" y="1460"/>
              <a:chExt cx="1186" cy="1256"/>
            </a:xfrm>
          </p:grpSpPr>
          <p:sp>
            <p:nvSpPr>
              <p:cNvPr id="30" name="Freeform 3"/>
              <p:cNvSpPr>
                <a:spLocks/>
              </p:cNvSpPr>
              <p:nvPr/>
            </p:nvSpPr>
            <p:spPr bwMode="auto">
              <a:xfrm>
                <a:off x="1694" y="146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F8F8F8"/>
              </a:solidFill>
              <a:ln w="9525">
                <a:noFill/>
                <a:round/>
                <a:headEnd/>
                <a:tailEnd/>
              </a:ln>
            </p:spPr>
            <p:txBody>
              <a:bodyPr wrap="none" anchor="ctr"/>
              <a:lstStyle/>
              <a:p>
                <a:endParaRPr lang="zh-CN" altLang="en-US"/>
              </a:p>
            </p:txBody>
          </p:sp>
          <p:sp>
            <p:nvSpPr>
              <p:cNvPr id="31" name="Freeform 4"/>
              <p:cNvSpPr>
                <a:spLocks/>
              </p:cNvSpPr>
              <p:nvPr/>
            </p:nvSpPr>
            <p:spPr bwMode="auto">
              <a:xfrm>
                <a:off x="1694" y="170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w="9525">
                <a:noFill/>
                <a:round/>
                <a:headEnd/>
                <a:tailEnd/>
              </a:ln>
            </p:spPr>
            <p:txBody>
              <a:bodyPr/>
              <a:lstStyle/>
              <a:p>
                <a:endParaRPr lang="zh-CN" altLang="en-US"/>
              </a:p>
            </p:txBody>
          </p:sp>
        </p:grpSp>
        <p:grpSp>
          <p:nvGrpSpPr>
            <p:cNvPr id="7" name="Group 5"/>
            <p:cNvGrpSpPr>
              <a:grpSpLocks/>
            </p:cNvGrpSpPr>
            <p:nvPr/>
          </p:nvGrpSpPr>
          <p:grpSpPr bwMode="auto">
            <a:xfrm>
              <a:off x="5387782" y="1693556"/>
              <a:ext cx="1394405" cy="1352266"/>
              <a:chOff x="2880" y="1565"/>
              <a:chExt cx="1185" cy="1151"/>
            </a:xfrm>
          </p:grpSpPr>
          <p:sp>
            <p:nvSpPr>
              <p:cNvPr id="28" name="Freeform 6"/>
              <p:cNvSpPr>
                <a:spLocks/>
              </p:cNvSpPr>
              <p:nvPr/>
            </p:nvSpPr>
            <p:spPr bwMode="auto">
              <a:xfrm>
                <a:off x="2880" y="1565"/>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1"/>
              </a:solidFill>
              <a:ln w="9525">
                <a:noFill/>
                <a:round/>
                <a:headEnd/>
                <a:tailEnd/>
              </a:ln>
            </p:spPr>
            <p:txBody>
              <a:bodyPr/>
              <a:lstStyle/>
              <a:p>
                <a:endParaRPr lang="zh-CN" altLang="en-US"/>
              </a:p>
            </p:txBody>
          </p:sp>
          <p:sp>
            <p:nvSpPr>
              <p:cNvPr id="29" name="Freeform 7"/>
              <p:cNvSpPr>
                <a:spLocks/>
              </p:cNvSpPr>
              <p:nvPr/>
            </p:nvSpPr>
            <p:spPr bwMode="auto">
              <a:xfrm>
                <a:off x="2880" y="1810"/>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2"/>
              </a:solidFill>
              <a:ln w="9525">
                <a:noFill/>
                <a:round/>
                <a:headEnd/>
                <a:tailEnd/>
              </a:ln>
            </p:spPr>
            <p:txBody>
              <a:bodyPr/>
              <a:lstStyle/>
              <a:p>
                <a:endParaRPr lang="zh-CN" altLang="en-US"/>
              </a:p>
            </p:txBody>
          </p:sp>
        </p:grpSp>
        <p:grpSp>
          <p:nvGrpSpPr>
            <p:cNvPr id="8" name="Group 8"/>
            <p:cNvGrpSpPr>
              <a:grpSpLocks/>
            </p:cNvGrpSpPr>
            <p:nvPr/>
          </p:nvGrpSpPr>
          <p:grpSpPr bwMode="auto">
            <a:xfrm>
              <a:off x="3414928" y="1734419"/>
              <a:ext cx="1971577" cy="1310129"/>
              <a:chOff x="1204" y="1601"/>
              <a:chExt cx="1676" cy="1115"/>
            </a:xfrm>
          </p:grpSpPr>
          <p:sp>
            <p:nvSpPr>
              <p:cNvPr id="26" name="Freeform 9"/>
              <p:cNvSpPr>
                <a:spLocks/>
              </p:cNvSpPr>
              <p:nvPr/>
            </p:nvSpPr>
            <p:spPr bwMode="auto">
              <a:xfrm>
                <a:off x="1204" y="1601"/>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EAEAEA"/>
              </a:solidFill>
              <a:ln w="9525">
                <a:noFill/>
                <a:round/>
                <a:headEnd/>
                <a:tailEnd/>
              </a:ln>
            </p:spPr>
            <p:txBody>
              <a:bodyPr wrap="none" anchor="ctr"/>
              <a:lstStyle/>
              <a:p>
                <a:endParaRPr lang="zh-CN" altLang="en-US"/>
              </a:p>
            </p:txBody>
          </p:sp>
          <p:sp>
            <p:nvSpPr>
              <p:cNvPr id="27" name="Rectangle 10"/>
              <p:cNvSpPr>
                <a:spLocks noChangeArrowheads="1"/>
              </p:cNvSpPr>
              <p:nvPr/>
            </p:nvSpPr>
            <p:spPr bwMode="auto">
              <a:xfrm>
                <a:off x="1204" y="2193"/>
                <a:ext cx="1676" cy="523"/>
              </a:xfrm>
              <a:prstGeom prst="rect">
                <a:avLst/>
              </a:prstGeom>
              <a:solidFill>
                <a:srgbClr val="C0C0C0"/>
              </a:solidFill>
              <a:ln w="9525" algn="ctr">
                <a:noFill/>
                <a:miter lim="800000"/>
                <a:headEnd/>
                <a:tailEnd/>
              </a:ln>
            </p:spPr>
            <p:txBody>
              <a:bodyPr/>
              <a:lstStyle/>
              <a:p>
                <a:endParaRPr lang="zh-CN" altLang="en-US" b="0">
                  <a:latin typeface="微软雅黑" pitchFamily="34" charset="-122"/>
                </a:endParaRPr>
              </a:p>
            </p:txBody>
          </p:sp>
        </p:grpSp>
        <p:grpSp>
          <p:nvGrpSpPr>
            <p:cNvPr id="9" name="Group 11"/>
            <p:cNvGrpSpPr>
              <a:grpSpLocks/>
            </p:cNvGrpSpPr>
            <p:nvPr/>
          </p:nvGrpSpPr>
          <p:grpSpPr bwMode="auto">
            <a:xfrm>
              <a:off x="5387782" y="2106006"/>
              <a:ext cx="1970300" cy="939820"/>
              <a:chOff x="2880" y="1916"/>
              <a:chExt cx="1675" cy="800"/>
            </a:xfrm>
          </p:grpSpPr>
          <p:sp>
            <p:nvSpPr>
              <p:cNvPr id="24" name="Freeform 12"/>
              <p:cNvSpPr>
                <a:spLocks/>
              </p:cNvSpPr>
              <p:nvPr/>
            </p:nvSpPr>
            <p:spPr bwMode="auto">
              <a:xfrm>
                <a:off x="2880" y="1916"/>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8F8F8"/>
              </a:solidFill>
              <a:ln w="9525">
                <a:noFill/>
                <a:round/>
                <a:headEnd/>
                <a:tailEnd/>
              </a:ln>
            </p:spPr>
            <p:txBody>
              <a:bodyPr wrap="none" anchor="ctr"/>
              <a:lstStyle/>
              <a:p>
                <a:endParaRPr lang="zh-CN" altLang="en-US"/>
              </a:p>
            </p:txBody>
          </p:sp>
          <p:sp>
            <p:nvSpPr>
              <p:cNvPr id="25" name="Rectangle 13"/>
              <p:cNvSpPr>
                <a:spLocks noChangeArrowheads="1"/>
              </p:cNvSpPr>
              <p:nvPr/>
            </p:nvSpPr>
            <p:spPr bwMode="auto">
              <a:xfrm>
                <a:off x="2880" y="2507"/>
                <a:ext cx="1675" cy="209"/>
              </a:xfrm>
              <a:prstGeom prst="rect">
                <a:avLst/>
              </a:prstGeom>
              <a:solidFill>
                <a:srgbClr val="C0C0C0"/>
              </a:solidFill>
              <a:ln w="9525" algn="ctr">
                <a:noFill/>
                <a:miter lim="800000"/>
                <a:headEnd/>
                <a:tailEnd/>
              </a:ln>
            </p:spPr>
            <p:txBody>
              <a:bodyPr/>
              <a:lstStyle/>
              <a:p>
                <a:endParaRPr lang="zh-CN" altLang="en-US" b="0">
                  <a:latin typeface="微软雅黑" pitchFamily="34" charset="-122"/>
                </a:endParaRPr>
              </a:p>
            </p:txBody>
          </p:sp>
        </p:grpSp>
        <p:grpSp>
          <p:nvGrpSpPr>
            <p:cNvPr id="10" name="Group 14"/>
            <p:cNvGrpSpPr>
              <a:grpSpLocks/>
            </p:cNvGrpSpPr>
            <p:nvPr/>
          </p:nvGrpSpPr>
          <p:grpSpPr bwMode="auto">
            <a:xfrm>
              <a:off x="2983327" y="2307758"/>
              <a:ext cx="1970300" cy="1433991"/>
              <a:chOff x="1204" y="2088"/>
              <a:chExt cx="1676" cy="1221"/>
            </a:xfrm>
          </p:grpSpPr>
          <p:sp>
            <p:nvSpPr>
              <p:cNvPr id="21" name="Freeform 15"/>
              <p:cNvSpPr>
                <a:spLocks/>
              </p:cNvSpPr>
              <p:nvPr/>
            </p:nvSpPr>
            <p:spPr bwMode="auto">
              <a:xfrm>
                <a:off x="1204" y="2088"/>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8F8F8"/>
              </a:solidFill>
              <a:ln w="9525">
                <a:noFill/>
                <a:round/>
                <a:headEnd/>
                <a:tailEnd/>
              </a:ln>
            </p:spPr>
            <p:txBody>
              <a:bodyPr wrap="none" anchor="ctr"/>
              <a:lstStyle/>
              <a:p>
                <a:endParaRPr lang="zh-CN" altLang="en-US"/>
              </a:p>
            </p:txBody>
          </p:sp>
          <p:sp>
            <p:nvSpPr>
              <p:cNvPr id="22" name="Freeform 16"/>
              <p:cNvSpPr>
                <a:spLocks/>
              </p:cNvSpPr>
              <p:nvPr/>
            </p:nvSpPr>
            <p:spPr bwMode="auto">
              <a:xfrm>
                <a:off x="1204" y="2088"/>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DDDDDD"/>
              </a:solidFill>
              <a:ln w="9525">
                <a:noFill/>
                <a:round/>
                <a:headEnd/>
                <a:tailEnd/>
              </a:ln>
            </p:spPr>
            <p:txBody>
              <a:bodyPr/>
              <a:lstStyle/>
              <a:p>
                <a:endParaRPr lang="zh-CN" altLang="en-US"/>
              </a:p>
            </p:txBody>
          </p:sp>
          <p:sp>
            <p:nvSpPr>
              <p:cNvPr id="23" name="Freeform 17"/>
              <p:cNvSpPr>
                <a:spLocks/>
              </p:cNvSpPr>
              <p:nvPr/>
            </p:nvSpPr>
            <p:spPr bwMode="auto">
              <a:xfrm>
                <a:off x="1694" y="2088"/>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w="9525">
                <a:noFill/>
                <a:round/>
                <a:headEnd/>
                <a:tailEnd/>
              </a:ln>
            </p:spPr>
            <p:txBody>
              <a:bodyPr/>
              <a:lstStyle/>
              <a:p>
                <a:endParaRPr lang="zh-CN" altLang="en-US"/>
              </a:p>
            </p:txBody>
          </p:sp>
        </p:grpSp>
        <p:grpSp>
          <p:nvGrpSpPr>
            <p:cNvPr id="11" name="Group 18"/>
            <p:cNvGrpSpPr>
              <a:grpSpLocks/>
            </p:cNvGrpSpPr>
            <p:nvPr/>
          </p:nvGrpSpPr>
          <p:grpSpPr bwMode="auto">
            <a:xfrm>
              <a:off x="5387782" y="2923238"/>
              <a:ext cx="1970300" cy="818511"/>
              <a:chOff x="2880" y="2612"/>
              <a:chExt cx="1675" cy="697"/>
            </a:xfrm>
          </p:grpSpPr>
          <p:sp>
            <p:nvSpPr>
              <p:cNvPr id="18" name="Freeform 19"/>
              <p:cNvSpPr>
                <a:spLocks/>
              </p:cNvSpPr>
              <p:nvPr/>
            </p:nvSpPr>
            <p:spPr bwMode="auto">
              <a:xfrm>
                <a:off x="2880" y="2612"/>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EAEAEA"/>
              </a:solidFill>
              <a:ln w="9525">
                <a:noFill/>
                <a:round/>
                <a:headEnd/>
                <a:tailEnd/>
              </a:ln>
            </p:spPr>
            <p:txBody>
              <a:bodyPr wrap="none" anchor="ctr"/>
              <a:lstStyle/>
              <a:p>
                <a:endParaRPr lang="zh-CN" altLang="en-US"/>
              </a:p>
            </p:txBody>
          </p:sp>
          <p:sp>
            <p:nvSpPr>
              <p:cNvPr id="19" name="Freeform 20"/>
              <p:cNvSpPr>
                <a:spLocks/>
              </p:cNvSpPr>
              <p:nvPr/>
            </p:nvSpPr>
            <p:spPr bwMode="auto">
              <a:xfrm>
                <a:off x="4065" y="2612"/>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gradFill rotWithShape="1">
                <a:gsLst>
                  <a:gs pos="0">
                    <a:srgbClr val="777777"/>
                  </a:gs>
                  <a:gs pos="100000">
                    <a:srgbClr val="808080"/>
                  </a:gs>
                </a:gsLst>
                <a:lin ang="0" scaled="1"/>
              </a:gradFill>
              <a:ln w="9525">
                <a:noFill/>
                <a:round/>
                <a:headEnd/>
                <a:tailEnd/>
              </a:ln>
            </p:spPr>
            <p:txBody>
              <a:bodyPr/>
              <a:lstStyle/>
              <a:p>
                <a:endParaRPr lang="zh-CN" altLang="en-US"/>
              </a:p>
            </p:txBody>
          </p:sp>
          <p:sp>
            <p:nvSpPr>
              <p:cNvPr id="20" name="Freeform 21"/>
              <p:cNvSpPr>
                <a:spLocks/>
              </p:cNvSpPr>
              <p:nvPr/>
            </p:nvSpPr>
            <p:spPr bwMode="auto">
              <a:xfrm>
                <a:off x="2880" y="2612"/>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solidFill>
                <a:srgbClr val="B2B2B2"/>
              </a:solidFill>
              <a:ln w="9525">
                <a:noFill/>
                <a:round/>
                <a:headEnd/>
                <a:tailEnd/>
              </a:ln>
            </p:spPr>
            <p:txBody>
              <a:bodyPr/>
              <a:lstStyle/>
              <a:p>
                <a:endParaRPr lang="zh-CN" altLang="en-US"/>
              </a:p>
            </p:txBody>
          </p:sp>
        </p:grpSp>
        <p:sp>
          <p:nvSpPr>
            <p:cNvPr id="12" name="Text Box 24"/>
            <p:cNvSpPr txBox="1">
              <a:spLocks noChangeArrowheads="1"/>
            </p:cNvSpPr>
            <p:nvPr/>
          </p:nvSpPr>
          <p:spPr bwMode="auto">
            <a:xfrm>
              <a:off x="6229278" y="3017730"/>
              <a:ext cx="1041973" cy="281504"/>
            </a:xfrm>
            <a:prstGeom prst="rect">
              <a:avLst/>
            </a:prstGeom>
            <a:noFill/>
            <a:ln w="31750" cap="rnd" algn="ctr">
              <a:noFill/>
              <a:prstDash val="sysDot"/>
              <a:miter lim="800000"/>
              <a:headEnd/>
              <a:tailEnd/>
            </a:ln>
          </p:spPr>
          <p:txBody>
            <a:bodyPr>
              <a:spAutoFit/>
            </a:bodyPr>
            <a:lstStyle/>
            <a:p>
              <a:pPr algn="ctr" latinLnBrk="1"/>
              <a:r>
                <a:rPr kumimoji="1" lang="zh-CN" altLang="en-US" sz="1600" dirty="0" smtClean="0">
                  <a:latin typeface="微软雅黑" pitchFamily="34" charset="-122"/>
                </a:rPr>
                <a:t>康宁定期</a:t>
              </a:r>
              <a:endParaRPr kumimoji="1" lang="ko-KR" altLang="en-US" sz="1600" dirty="0">
                <a:latin typeface="微软雅黑" pitchFamily="34" charset="-122"/>
              </a:endParaRPr>
            </a:p>
          </p:txBody>
        </p:sp>
        <p:sp>
          <p:nvSpPr>
            <p:cNvPr id="13" name="Text Box 25"/>
            <p:cNvSpPr txBox="1">
              <a:spLocks noChangeArrowheads="1"/>
            </p:cNvSpPr>
            <p:nvPr/>
          </p:nvSpPr>
          <p:spPr bwMode="auto">
            <a:xfrm>
              <a:off x="6113077" y="2438005"/>
              <a:ext cx="1158174" cy="281504"/>
            </a:xfrm>
            <a:prstGeom prst="rect">
              <a:avLst/>
            </a:prstGeom>
            <a:noFill/>
            <a:ln w="31750" cap="rnd" algn="ctr">
              <a:noFill/>
              <a:prstDash val="sysDot"/>
              <a:miter lim="800000"/>
              <a:headEnd/>
              <a:tailEnd/>
            </a:ln>
          </p:spPr>
          <p:txBody>
            <a:bodyPr>
              <a:spAutoFit/>
            </a:bodyPr>
            <a:lstStyle/>
            <a:p>
              <a:pPr algn="ctr" latinLnBrk="1"/>
              <a:r>
                <a:rPr kumimoji="1" lang="zh-CN" altLang="en-US" sz="1600" dirty="0" smtClean="0">
                  <a:latin typeface="微软雅黑" pitchFamily="34" charset="-122"/>
                </a:rPr>
                <a:t>康宁终身</a:t>
              </a:r>
              <a:endParaRPr kumimoji="1" lang="ko-KR" altLang="en-US" sz="1600" dirty="0">
                <a:latin typeface="微软雅黑" pitchFamily="34" charset="-122"/>
              </a:endParaRPr>
            </a:p>
          </p:txBody>
        </p:sp>
        <p:sp>
          <p:nvSpPr>
            <p:cNvPr id="14" name="Text Box 26"/>
            <p:cNvSpPr txBox="1">
              <a:spLocks noChangeArrowheads="1"/>
            </p:cNvSpPr>
            <p:nvPr/>
          </p:nvSpPr>
          <p:spPr bwMode="auto">
            <a:xfrm>
              <a:off x="3012696" y="2448221"/>
              <a:ext cx="1359929" cy="281504"/>
            </a:xfrm>
            <a:prstGeom prst="rect">
              <a:avLst/>
            </a:prstGeom>
            <a:noFill/>
            <a:ln w="31750" cap="rnd" algn="ctr">
              <a:noFill/>
              <a:prstDash val="sysDot"/>
              <a:miter lim="800000"/>
              <a:headEnd/>
              <a:tailEnd/>
            </a:ln>
          </p:spPr>
          <p:txBody>
            <a:bodyPr>
              <a:spAutoFit/>
            </a:bodyPr>
            <a:lstStyle/>
            <a:p>
              <a:pPr algn="ctr" latinLnBrk="1"/>
              <a:r>
                <a:rPr kumimoji="1" lang="zh-CN" altLang="en-US" sz="1600" dirty="0" smtClean="0">
                  <a:latin typeface="微软雅黑" pitchFamily="34" charset="-122"/>
                </a:rPr>
                <a:t>福禄鑫尊</a:t>
              </a:r>
              <a:endParaRPr kumimoji="1" lang="ko-KR" altLang="en-US" sz="1600" dirty="0">
                <a:latin typeface="微软雅黑" pitchFamily="34" charset="-122"/>
              </a:endParaRPr>
            </a:p>
          </p:txBody>
        </p:sp>
        <p:sp>
          <p:nvSpPr>
            <p:cNvPr id="15" name="Text Box 27"/>
            <p:cNvSpPr txBox="1">
              <a:spLocks noChangeArrowheads="1"/>
            </p:cNvSpPr>
            <p:nvPr/>
          </p:nvSpPr>
          <p:spPr bwMode="auto">
            <a:xfrm>
              <a:off x="4288347" y="1749741"/>
              <a:ext cx="1158173" cy="281504"/>
            </a:xfrm>
            <a:prstGeom prst="rect">
              <a:avLst/>
            </a:prstGeom>
            <a:noFill/>
            <a:ln w="31750" cap="rnd" algn="ctr">
              <a:noFill/>
              <a:prstDash val="sysDot"/>
              <a:miter lim="800000"/>
              <a:headEnd/>
              <a:tailEnd/>
            </a:ln>
          </p:spPr>
          <p:txBody>
            <a:bodyPr>
              <a:spAutoFit/>
            </a:bodyPr>
            <a:lstStyle/>
            <a:p>
              <a:pPr algn="ctr" latinLnBrk="1"/>
              <a:r>
                <a:rPr kumimoji="1" lang="zh-CN" altLang="en-US" sz="1600" dirty="0" smtClean="0">
                  <a:latin typeface="微软雅黑" pitchFamily="34" charset="-122"/>
                </a:rPr>
                <a:t>金如意</a:t>
              </a:r>
              <a:endParaRPr kumimoji="1" lang="ko-KR" altLang="en-US" sz="1600" dirty="0">
                <a:latin typeface="微软雅黑" pitchFamily="34" charset="-122"/>
              </a:endParaRPr>
            </a:p>
          </p:txBody>
        </p:sp>
        <p:sp>
          <p:nvSpPr>
            <p:cNvPr id="16" name="Text Box 28"/>
            <p:cNvSpPr txBox="1">
              <a:spLocks noChangeArrowheads="1"/>
            </p:cNvSpPr>
            <p:nvPr/>
          </p:nvSpPr>
          <p:spPr bwMode="auto">
            <a:xfrm>
              <a:off x="3563052" y="1974481"/>
              <a:ext cx="897680" cy="281504"/>
            </a:xfrm>
            <a:prstGeom prst="rect">
              <a:avLst/>
            </a:prstGeom>
            <a:noFill/>
            <a:ln w="31750" cap="rnd" algn="ctr">
              <a:noFill/>
              <a:prstDash val="sysDot"/>
              <a:miter lim="800000"/>
              <a:headEnd/>
              <a:tailEnd/>
            </a:ln>
          </p:spPr>
          <p:txBody>
            <a:bodyPr>
              <a:spAutoFit/>
            </a:bodyPr>
            <a:lstStyle/>
            <a:p>
              <a:pPr algn="ctr" latinLnBrk="1"/>
              <a:r>
                <a:rPr kumimoji="1" lang="zh-CN" altLang="en-US" sz="1600" dirty="0" smtClean="0">
                  <a:latin typeface="微软雅黑" pitchFamily="34" charset="-122"/>
                </a:rPr>
                <a:t>福禄双喜</a:t>
              </a:r>
              <a:endParaRPr kumimoji="1" lang="ko-KR" altLang="en-US" sz="1600" dirty="0">
                <a:latin typeface="微软雅黑" pitchFamily="34" charset="-122"/>
              </a:endParaRPr>
            </a:p>
          </p:txBody>
        </p:sp>
        <p:sp>
          <p:nvSpPr>
            <p:cNvPr id="17" name="Text Box 29"/>
            <p:cNvSpPr txBox="1">
              <a:spLocks noChangeArrowheads="1"/>
            </p:cNvSpPr>
            <p:nvPr/>
          </p:nvSpPr>
          <p:spPr bwMode="auto">
            <a:xfrm>
              <a:off x="5379016" y="1784542"/>
              <a:ext cx="1041973" cy="281504"/>
            </a:xfrm>
            <a:prstGeom prst="rect">
              <a:avLst/>
            </a:prstGeom>
            <a:noFill/>
            <a:ln w="31750" cap="rnd" algn="ctr">
              <a:noFill/>
              <a:prstDash val="sysDot"/>
              <a:miter lim="800000"/>
              <a:headEnd/>
              <a:tailEnd/>
            </a:ln>
          </p:spPr>
          <p:txBody>
            <a:bodyPr>
              <a:spAutoFit/>
            </a:bodyPr>
            <a:lstStyle/>
            <a:p>
              <a:pPr algn="ctr" latinLnBrk="1"/>
              <a:r>
                <a:rPr kumimoji="1" lang="zh-CN" altLang="en-US" sz="1600" dirty="0" smtClean="0">
                  <a:latin typeface="微软雅黑" pitchFamily="34" charset="-122"/>
                </a:rPr>
                <a:t>新瑞鑫</a:t>
              </a:r>
              <a:endParaRPr kumimoji="1" lang="ko-KR" altLang="en-US" sz="1600" dirty="0">
                <a:latin typeface="微软雅黑" pitchFamily="34" charset="-122"/>
              </a:endParaRPr>
            </a:p>
          </p:txBody>
        </p:sp>
      </p:grpSp>
      <p:sp>
        <p:nvSpPr>
          <p:cNvPr id="32" name="Text Box 30"/>
          <p:cNvSpPr txBox="1">
            <a:spLocks noChangeArrowheads="1"/>
          </p:cNvSpPr>
          <p:nvPr/>
        </p:nvSpPr>
        <p:spPr bwMode="auto">
          <a:xfrm>
            <a:off x="2871463" y="723900"/>
            <a:ext cx="3018440" cy="609398"/>
          </a:xfrm>
          <a:prstGeom prst="rect">
            <a:avLst/>
          </a:prstGeom>
          <a:noFill/>
          <a:ln w="9525">
            <a:noFill/>
            <a:miter lim="800000"/>
            <a:headEnd/>
            <a:tailEnd/>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latinLnBrk="1">
              <a:lnSpc>
                <a:spcPct val="120000"/>
              </a:lnSpc>
            </a:pPr>
            <a:r>
              <a:rPr kumimoji="1" lang="zh-CN" altLang="en-US" sz="2800" spc="50" dirty="0" smtClean="0">
                <a:ln w="11430"/>
                <a:solidFill>
                  <a:srgbClr val="FF0000"/>
                </a:solidFill>
                <a:effectLst>
                  <a:outerShdw blurRad="76200" dist="50800" dir="5400000" algn="tl" rotWithShape="0">
                    <a:srgbClr val="000000">
                      <a:alpha val="65000"/>
                    </a:srgbClr>
                  </a:outerShdw>
                </a:effectLst>
                <a:latin typeface="方正粗活意简体" panose="03000509000000000000" pitchFamily="65" charset="-122"/>
                <a:ea typeface="方正粗活意简体" panose="03000509000000000000" pitchFamily="65" charset="-122"/>
              </a:rPr>
              <a:t>目前热销的产品</a:t>
            </a:r>
            <a:endParaRPr kumimoji="1" lang="zh-CN" altLang="en-US" sz="2800" spc="50" dirty="0">
              <a:ln w="11430"/>
              <a:solidFill>
                <a:srgbClr val="FF0000"/>
              </a:solidFill>
              <a:effectLst>
                <a:outerShdw blurRad="76200" dist="50800" dir="5400000" algn="tl" rotWithShape="0">
                  <a:srgbClr val="000000">
                    <a:alpha val="65000"/>
                  </a:srgbClr>
                </a:outerShdw>
              </a:effectLst>
              <a:latin typeface="方正粗活意简体" panose="03000509000000000000" pitchFamily="65" charset="-122"/>
              <a:ea typeface="方正粗活意简体" panose="03000509000000000000" pitchFamily="65" charset="-122"/>
            </a:endParaRPr>
          </a:p>
        </p:txBody>
      </p:sp>
      <p:sp>
        <p:nvSpPr>
          <p:cNvPr id="33" name="Text Box 31"/>
          <p:cNvSpPr txBox="1">
            <a:spLocks noChangeArrowheads="1"/>
          </p:cNvSpPr>
          <p:nvPr/>
        </p:nvSpPr>
        <p:spPr bwMode="auto">
          <a:xfrm>
            <a:off x="5105400" y="1539949"/>
            <a:ext cx="3765000" cy="369332"/>
          </a:xfrm>
          <a:prstGeom prst="rect">
            <a:avLst/>
          </a:prstGeom>
          <a:noFill/>
          <a:ln w="9525">
            <a:noFill/>
            <a:miter lim="800000"/>
            <a:headEnd/>
            <a:tailEnd/>
          </a:ln>
        </p:spPr>
        <p:txBody>
          <a:bodyPr wrap="square">
            <a:spAutoFit/>
          </a:bodyPr>
          <a:lstStyle/>
          <a:p>
            <a:pPr algn="ctr" latinLnBrk="1"/>
            <a:r>
              <a:rPr kumimoji="1" lang="zh-CN" altLang="en-US" b="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软雅黑" pitchFamily="34" charset="-122"/>
              </a:rPr>
              <a:t>卖了这么多年，还能有新意么？</a:t>
            </a:r>
            <a:endParaRPr kumimoji="1" lang="ko-KR" altLang="en-US" b="0"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微软雅黑" pitchFamily="34" charset="-122"/>
            </a:endParaRPr>
          </a:p>
        </p:txBody>
      </p:sp>
      <p:pic>
        <p:nvPicPr>
          <p:cNvPr id="34" name="图片 33" descr="4.png"/>
          <p:cNvPicPr>
            <a:picLocks noChangeAspect="1"/>
          </p:cNvPicPr>
          <p:nvPr/>
        </p:nvPicPr>
        <p:blipFill>
          <a:blip r:embed="rId2" cstate="print"/>
          <a:stretch>
            <a:fillRect/>
          </a:stretch>
        </p:blipFill>
        <p:spPr>
          <a:xfrm>
            <a:off x="3318152" y="2240095"/>
            <a:ext cx="2353504" cy="2759529"/>
          </a:xfrm>
          <a:prstGeom prst="rect">
            <a:avLst/>
          </a:prstGeom>
        </p:spPr>
      </p:pic>
    </p:spTree>
    <p:extLst>
      <p:ext uri="{BB962C8B-B14F-4D97-AF65-F5344CB8AC3E}">
        <p14:creationId xmlns:p14="http://schemas.microsoft.com/office/powerpoint/2010/main" xmlns="" val="4204862177"/>
      </p:ext>
    </p:extLst>
  </p:cSld>
  <p:clrMapOvr>
    <a:masterClrMapping/>
  </p:clrMapOvr>
  <p:transition spd="med" advClick="0" advTm="500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2000"/>
                                        <p:tgtEl>
                                          <p:spTgt spid="5"/>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fade">
                                      <p:cBhvr>
                                        <p:cTn id="21" dur="1000"/>
                                        <p:tgtEl>
                                          <p:spTgt spid="33"/>
                                        </p:tgtEl>
                                      </p:cBhvr>
                                    </p:animEffect>
                                    <p:anim calcmode="lin" valueType="num">
                                      <p:cBhvr>
                                        <p:cTn id="22" dur="1000" fill="hold"/>
                                        <p:tgtEl>
                                          <p:spTgt spid="33"/>
                                        </p:tgtEl>
                                        <p:attrNameLst>
                                          <p:attrName>ppt_x</p:attrName>
                                        </p:attrNameLst>
                                      </p:cBhvr>
                                      <p:tavLst>
                                        <p:tav tm="0">
                                          <p:val>
                                            <p:strVal val="#ppt_x"/>
                                          </p:val>
                                        </p:tav>
                                        <p:tav tm="100000">
                                          <p:val>
                                            <p:strVal val="#ppt_x"/>
                                          </p:val>
                                        </p:tav>
                                      </p:tavLst>
                                    </p:anim>
                                    <p:anim calcmode="lin" valueType="num">
                                      <p:cBhvr>
                                        <p:cTn id="23" dur="1000" fill="hold"/>
                                        <p:tgtEl>
                                          <p:spTgt spid="33"/>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3" presetClass="entr" presetSubtype="528"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p:cTn id="27" dur="500" fill="hold"/>
                                        <p:tgtEl>
                                          <p:spTgt spid="34"/>
                                        </p:tgtEl>
                                        <p:attrNameLst>
                                          <p:attrName>ppt_w</p:attrName>
                                        </p:attrNameLst>
                                      </p:cBhvr>
                                      <p:tavLst>
                                        <p:tav tm="0">
                                          <p:val>
                                            <p:fltVal val="0"/>
                                          </p:val>
                                        </p:tav>
                                        <p:tav tm="100000">
                                          <p:val>
                                            <p:strVal val="#ppt_w"/>
                                          </p:val>
                                        </p:tav>
                                      </p:tavLst>
                                    </p:anim>
                                    <p:anim calcmode="lin" valueType="num">
                                      <p:cBhvr>
                                        <p:cTn id="28" dur="500" fill="hold"/>
                                        <p:tgtEl>
                                          <p:spTgt spid="34"/>
                                        </p:tgtEl>
                                        <p:attrNameLst>
                                          <p:attrName>ppt_h</p:attrName>
                                        </p:attrNameLst>
                                      </p:cBhvr>
                                      <p:tavLst>
                                        <p:tav tm="0">
                                          <p:val>
                                            <p:fltVal val="0"/>
                                          </p:val>
                                        </p:tav>
                                        <p:tav tm="100000">
                                          <p:val>
                                            <p:strVal val="#ppt_h"/>
                                          </p:val>
                                        </p:tav>
                                      </p:tavLst>
                                    </p:anim>
                                    <p:anim calcmode="lin" valueType="num">
                                      <p:cBhvr>
                                        <p:cTn id="29" dur="500" fill="hold"/>
                                        <p:tgtEl>
                                          <p:spTgt spid="34"/>
                                        </p:tgtEl>
                                        <p:attrNameLst>
                                          <p:attrName>ppt_x</p:attrName>
                                        </p:attrNameLst>
                                      </p:cBhvr>
                                      <p:tavLst>
                                        <p:tav tm="0">
                                          <p:val>
                                            <p:fltVal val="0.5"/>
                                          </p:val>
                                        </p:tav>
                                        <p:tav tm="100000">
                                          <p:val>
                                            <p:strVal val="#ppt_x"/>
                                          </p:val>
                                        </p:tav>
                                      </p:tavLst>
                                    </p:anim>
                                    <p:anim calcmode="lin" valueType="num">
                                      <p:cBhvr>
                                        <p:cTn id="30" dur="500" fill="hold"/>
                                        <p:tgtEl>
                                          <p:spTgt spid="34"/>
                                        </p:tgtEl>
                                        <p:attrNameLst>
                                          <p:attrName>ppt_y</p:attrName>
                                        </p:attrNameLst>
                                      </p:cBhvr>
                                      <p:tavLst>
                                        <p:tav tm="0">
                                          <p:val>
                                            <p:fltVal val="0.5"/>
                                          </p:val>
                                        </p:tav>
                                        <p:tav tm="100000">
                                          <p:val>
                                            <p:strVal val="#ppt_y"/>
                                          </p:val>
                                        </p:tav>
                                      </p:tavLst>
                                    </p:anim>
                                  </p:childTnLst>
                                </p:cTn>
                              </p:par>
                            </p:childTnLst>
                          </p:cTn>
                        </p:par>
                        <p:par>
                          <p:cTn id="31" fill="hold">
                            <p:stCondLst>
                              <p:cond delay="1500"/>
                            </p:stCondLst>
                            <p:childTnLst>
                              <p:par>
                                <p:cTn id="32" presetID="6" presetClass="emph" presetSubtype="0" autoRev="1" fill="hold" nodeType="afterEffect">
                                  <p:stCondLst>
                                    <p:cond delay="0"/>
                                  </p:stCondLst>
                                  <p:childTnLst>
                                    <p:animScale>
                                      <p:cBhvr>
                                        <p:cTn id="33" dur="100" fill="hold"/>
                                        <p:tgtEl>
                                          <p:spTgt spid="34"/>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6800" y="114300"/>
            <a:ext cx="1939955" cy="461665"/>
          </a:xfrm>
          <a:prstGeom prst="rect">
            <a:avLst/>
          </a:prstGeom>
        </p:spPr>
        <p:txBody>
          <a:bodyPr wrap="none">
            <a:spAutoFit/>
          </a:bodyPr>
          <a:lstStyle/>
          <a:p>
            <a:pPr lvl="0">
              <a:defRPr/>
            </a:pPr>
            <a:r>
              <a:rPr lang="zh-CN" altLang="en-US" sz="2400" kern="0" dirty="0" smtClean="0">
                <a:latin typeface="微软雅黑" panose="020B0503020204020204" pitchFamily="34" charset="-122"/>
                <a:ea typeface="微软雅黑" panose="020B0503020204020204" pitchFamily="34" charset="-122"/>
              </a:rPr>
              <a:t>产品策略</a:t>
            </a:r>
            <a:r>
              <a:rPr lang="en-US" altLang="zh-CN" sz="2400" kern="0" dirty="0" smtClean="0">
                <a:latin typeface="微软雅黑" panose="020B0503020204020204" pitchFamily="34" charset="-122"/>
                <a:ea typeface="微软雅黑" panose="020B0503020204020204" pitchFamily="34" charset="-122"/>
              </a:rPr>
              <a:t>1/4</a:t>
            </a:r>
            <a:endParaRPr lang="zh-CN" altLang="en-US" sz="2400" kern="0" dirty="0">
              <a:latin typeface="微软雅黑" panose="020B0503020204020204" pitchFamily="34" charset="-122"/>
              <a:ea typeface="微软雅黑" panose="020B0503020204020204" pitchFamily="34" charset="-122"/>
            </a:endParaRPr>
          </a:p>
        </p:txBody>
      </p:sp>
      <p:sp>
        <p:nvSpPr>
          <p:cNvPr id="3" name="TextBox 2"/>
          <p:cNvSpPr txBox="1"/>
          <p:nvPr/>
        </p:nvSpPr>
        <p:spPr>
          <a:xfrm>
            <a:off x="762000" y="871835"/>
            <a:ext cx="7696200" cy="461665"/>
          </a:xfrm>
          <a:prstGeom prst="rect">
            <a:avLst/>
          </a:prstGeom>
          <a:noFill/>
        </p:spPr>
        <p:txBody>
          <a:bodyPr wrap="square" rtlCol="0">
            <a:spAutoFit/>
          </a:bodyPr>
          <a:lstStyle/>
          <a:p>
            <a:r>
              <a:rPr lang="zh-CN" altLang="en-US" sz="2400" dirty="0" smtClean="0">
                <a:solidFill>
                  <a:srgbClr val="FF0000"/>
                </a:solidFill>
                <a:latin typeface="微软雅黑" panose="020B0503020204020204" pitchFamily="34" charset="-122"/>
                <a:ea typeface="微软雅黑" panose="020B0503020204020204" pitchFamily="34" charset="-122"/>
              </a:rPr>
              <a:t>新产品？</a:t>
            </a:r>
            <a:endParaRPr lang="en-US" altLang="zh-CN" dirty="0" smtClean="0"/>
          </a:p>
        </p:txBody>
      </p:sp>
      <p:sp>
        <p:nvSpPr>
          <p:cNvPr id="4" name="矩形 3"/>
          <p:cNvSpPr/>
          <p:nvPr/>
        </p:nvSpPr>
        <p:spPr>
          <a:xfrm>
            <a:off x="1158948" y="1414200"/>
            <a:ext cx="6842052"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zh-CN" altLang="en-US" b="0" dirty="0">
                <a:latin typeface="宋体" panose="02010600030101010101" pitchFamily="2" charset="-122"/>
              </a:rPr>
              <a:t>受到公司财务政策的影响，今年新设计的产品均只有</a:t>
            </a:r>
            <a:r>
              <a:rPr lang="en-US" altLang="zh-CN" b="0" dirty="0">
                <a:latin typeface="宋体" panose="02010600030101010101" pitchFamily="2" charset="-122"/>
              </a:rPr>
              <a:t>10%</a:t>
            </a:r>
            <a:r>
              <a:rPr lang="zh-CN" altLang="en-US" b="0" dirty="0">
                <a:latin typeface="宋体" panose="02010600030101010101" pitchFamily="2" charset="-122"/>
              </a:rPr>
              <a:t>的费用。</a:t>
            </a:r>
            <a:endParaRPr lang="en-US" altLang="zh-CN" b="0" dirty="0">
              <a:latin typeface="宋体" panose="02010600030101010101" pitchFamily="2" charset="-122"/>
            </a:endParaRPr>
          </a:p>
        </p:txBody>
      </p:sp>
      <p:sp>
        <p:nvSpPr>
          <p:cNvPr id="5" name="下箭头 4"/>
          <p:cNvSpPr/>
          <p:nvPr/>
        </p:nvSpPr>
        <p:spPr bwMode="auto">
          <a:xfrm>
            <a:off x="4152900" y="1783532"/>
            <a:ext cx="609600" cy="46436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6" name="矩形 5"/>
          <p:cNvSpPr/>
          <p:nvPr/>
        </p:nvSpPr>
        <p:spPr>
          <a:xfrm>
            <a:off x="3465071" y="2171700"/>
            <a:ext cx="2060179"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800" b="1" cap="none" spc="50" dirty="0" smtClean="0">
                <a:ln w="11430"/>
                <a:solidFill>
                  <a:srgbClr val="FF0000"/>
                </a:solidFill>
                <a:effectLst>
                  <a:outerShdw blurRad="76200" dist="50800" dir="5400000" algn="tl" rotWithShape="0">
                    <a:srgbClr val="000000">
                      <a:alpha val="65000"/>
                    </a:srgbClr>
                  </a:outerShdw>
                </a:effectLst>
              </a:rPr>
              <a:t>金如意</a:t>
            </a:r>
            <a:endParaRPr lang="zh-CN" altLang="en-US" sz="4800" b="1" cap="none" spc="50" dirty="0">
              <a:ln w="11430"/>
              <a:solidFill>
                <a:srgbClr val="FF0000"/>
              </a:solidFill>
              <a:effectLst>
                <a:outerShdw blurRad="76200" dist="50800" dir="5400000" algn="tl" rotWithShape="0">
                  <a:srgbClr val="000000">
                    <a:alpha val="65000"/>
                  </a:srgbClr>
                </a:outerShdw>
              </a:effectLst>
            </a:endParaRPr>
          </a:p>
        </p:txBody>
      </p:sp>
      <p:sp>
        <p:nvSpPr>
          <p:cNvPr id="7" name="TextBox 6"/>
          <p:cNvSpPr txBox="1"/>
          <p:nvPr/>
        </p:nvSpPr>
        <p:spPr>
          <a:xfrm>
            <a:off x="2743200" y="3049842"/>
            <a:ext cx="4038600" cy="369332"/>
          </a:xfrm>
          <a:prstGeom prst="rect">
            <a:avLst/>
          </a:prstGeom>
          <a:noFill/>
        </p:spPr>
        <p:txBody>
          <a:bodyPr wrap="square" rtlCol="0">
            <a:spAutoFit/>
          </a:bodyPr>
          <a:lstStyle/>
          <a:p>
            <a:r>
              <a:rPr lang="zh-CN" altLang="en-US" dirty="0" smtClean="0"/>
              <a:t>产品责任好，但是费用低、折标低</a:t>
            </a:r>
            <a:endParaRPr lang="zh-CN" altLang="en-US" dirty="0"/>
          </a:p>
        </p:txBody>
      </p:sp>
      <p:sp>
        <p:nvSpPr>
          <p:cNvPr id="8" name="矩形 7"/>
          <p:cNvSpPr/>
          <p:nvPr/>
        </p:nvSpPr>
        <p:spPr>
          <a:xfrm>
            <a:off x="1599560" y="2273792"/>
            <a:ext cx="5791200" cy="1200329"/>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zh-CN" altLang="zh-CN"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新产品不行，老产品无新意怎么办</a:t>
            </a:r>
            <a:endPar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19473958"/>
      </p:ext>
    </p:extLst>
  </p:cSld>
  <p:clrMapOvr>
    <a:masterClrMapping/>
  </p:clrMapOvr>
  <p:transition spd="med" advClick="0" advTm="500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23876" y="1267568"/>
            <a:ext cx="4141792" cy="495524"/>
            <a:chOff x="4149748" y="1990741"/>
            <a:chExt cx="3702050" cy="1066800"/>
          </a:xfrm>
        </p:grpSpPr>
        <p:sp>
          <p:nvSpPr>
            <p:cNvPr id="13" name="AutoShape 5"/>
            <p:cNvSpPr>
              <a:spLocks noChangeArrowheads="1"/>
            </p:cNvSpPr>
            <p:nvPr/>
          </p:nvSpPr>
          <p:spPr bwMode="gray">
            <a:xfrm>
              <a:off x="4149748" y="1990741"/>
              <a:ext cx="3702050" cy="1066800"/>
            </a:xfrm>
            <a:prstGeom prst="roundRect">
              <a:avLst>
                <a:gd name="adj" fmla="val 11921"/>
              </a:avLst>
            </a:prstGeom>
            <a:solidFill>
              <a:schemeClr val="bg2"/>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a:defRPr/>
              </a:pPr>
              <a:endParaRPr lang="zh-CN" altLang="en-US" b="0">
                <a:solidFill>
                  <a:srgbClr val="000000"/>
                </a:solidFill>
                <a:latin typeface="Arial" charset="0"/>
                <a:ea typeface="宋体" charset="-122"/>
              </a:endParaRPr>
            </a:p>
          </p:txBody>
        </p:sp>
        <p:pic>
          <p:nvPicPr>
            <p:cNvPr id="14" name="Picture 6" descr="Picture4"/>
            <p:cNvPicPr>
              <a:picLocks noChangeAspect="1" noChangeArrowheads="1"/>
            </p:cNvPicPr>
            <p:nvPr/>
          </p:nvPicPr>
          <p:blipFill>
            <a:blip r:embed="rId2"/>
            <a:srcRect/>
            <a:stretch>
              <a:fillRect/>
            </a:stretch>
          </p:blipFill>
          <p:spPr bwMode="auto">
            <a:xfrm>
              <a:off x="4216423" y="2041541"/>
              <a:ext cx="792163" cy="673100"/>
            </a:xfrm>
            <a:prstGeom prst="rect">
              <a:avLst/>
            </a:prstGeom>
            <a:noFill/>
            <a:ln w="9525">
              <a:noFill/>
              <a:miter lim="800000"/>
              <a:headEnd/>
              <a:tailEnd/>
            </a:ln>
          </p:spPr>
        </p:pic>
      </p:grpSp>
      <p:sp>
        <p:nvSpPr>
          <p:cNvPr id="21" name="Rectangle 48"/>
          <p:cNvSpPr>
            <a:spLocks noChangeArrowheads="1"/>
          </p:cNvSpPr>
          <p:nvPr/>
        </p:nvSpPr>
        <p:spPr bwMode="white">
          <a:xfrm>
            <a:off x="675149" y="1307160"/>
            <a:ext cx="3771906" cy="362792"/>
          </a:xfrm>
          <a:prstGeom prst="rect">
            <a:avLst/>
          </a:prstGeom>
          <a:noFill/>
          <a:ln w="9525">
            <a:noFill/>
            <a:miter lim="800000"/>
            <a:headEnd/>
            <a:tailEnd/>
          </a:ln>
        </p:spPr>
        <p:txBody>
          <a:bodyPr wrap="square">
            <a:spAutoFit/>
          </a:bodyPr>
          <a:lstStyle/>
          <a:p>
            <a:pPr algn="ctr">
              <a:lnSpc>
                <a:spcPct val="120000"/>
              </a:lnSpc>
            </a:pPr>
            <a:r>
              <a:rPr lang="zh-CN" altLang="en-US" sz="1600" dirty="0" smtClean="0">
                <a:solidFill>
                  <a:srgbClr val="FFFFFF"/>
                </a:solidFill>
                <a:latin typeface="微软雅黑" panose="020B0503020204020204" pitchFamily="34" charset="-122"/>
                <a:ea typeface="微软雅黑" panose="020B0503020204020204" pitchFamily="34" charset="-122"/>
              </a:rPr>
              <a:t>二季度是附加率达成的关键阶段</a:t>
            </a:r>
            <a:endParaRPr lang="en-US" altLang="zh-CN" sz="1600" dirty="0">
              <a:solidFill>
                <a:srgbClr val="FFFFFF"/>
              </a:solidFill>
              <a:latin typeface="微软雅黑" panose="020B0503020204020204" pitchFamily="34" charset="-122"/>
              <a:ea typeface="微软雅黑" panose="020B0503020204020204" pitchFamily="34" charset="-122"/>
            </a:endParaRPr>
          </a:p>
        </p:txBody>
      </p:sp>
      <p:sp>
        <p:nvSpPr>
          <p:cNvPr id="15"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cs typeface="+mj-cs"/>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cs typeface="+mj-cs"/>
              </a:rPr>
              <a:t>2/4</a:t>
            </a:r>
            <a:endParaRPr lang="zh-CN" altLang="en-US" sz="2400" kern="0" dirty="0" smtClean="0">
              <a:solidFill>
                <a:srgbClr val="000000"/>
              </a:solidFill>
              <a:latin typeface="微软雅黑" panose="020B0503020204020204" pitchFamily="34" charset="-122"/>
              <a:ea typeface="微软雅黑" panose="020B0503020204020204" pitchFamily="34" charset="-122"/>
              <a:cs typeface="+mj-cs"/>
            </a:endParaRPr>
          </a:p>
        </p:txBody>
      </p:sp>
      <p:sp>
        <p:nvSpPr>
          <p:cNvPr id="3" name="TextBox 2"/>
          <p:cNvSpPr txBox="1"/>
          <p:nvPr/>
        </p:nvSpPr>
        <p:spPr>
          <a:xfrm>
            <a:off x="571472" y="2005608"/>
            <a:ext cx="8358246" cy="923330"/>
          </a:xfrm>
          <a:prstGeom prst="rect">
            <a:avLst/>
          </a:prstGeom>
          <a:noFill/>
        </p:spPr>
        <p:txBody>
          <a:bodyPr wrap="square" rtlCol="0">
            <a:spAutoFit/>
          </a:bodyPr>
          <a:lstStyle/>
          <a:p>
            <a:pPr>
              <a:lnSpc>
                <a:spcPct val="150000"/>
              </a:lnSpc>
            </a:pPr>
            <a:r>
              <a:rPr lang="zh-CN" altLang="en-US" dirty="0" smtClean="0">
                <a:latin typeface="楷体_GB2312" pitchFamily="49" charset="-122"/>
                <a:ea typeface="楷体_GB2312" pitchFamily="49" charset="-122"/>
              </a:rPr>
              <a:t>由指标得出，全国附加率达成情况最高的时期就在二季度。根据销售部署，二季度主销健康险，</a:t>
            </a:r>
            <a:r>
              <a:rPr lang="zh-CN" altLang="zh-CN" dirty="0">
                <a:latin typeface="楷体_GB2312" pitchFamily="49" charset="-122"/>
                <a:ea typeface="楷体_GB2312" pitchFamily="49" charset="-122"/>
              </a:rPr>
              <a:t>瑞鑫、康宁的附加率</a:t>
            </a:r>
            <a:r>
              <a:rPr lang="zh-CN" altLang="zh-CN" dirty="0" smtClean="0">
                <a:latin typeface="楷体_GB2312" pitchFamily="49" charset="-122"/>
                <a:ea typeface="楷体_GB2312" pitchFamily="49" charset="-122"/>
              </a:rPr>
              <a:t>占</a:t>
            </a:r>
            <a:r>
              <a:rPr lang="zh-CN" altLang="en-US" dirty="0" smtClean="0">
                <a:latin typeface="楷体_GB2312" pitchFamily="49" charset="-122"/>
                <a:ea typeface="楷体_GB2312" pitchFamily="49" charset="-122"/>
              </a:rPr>
              <a:t>比将近</a:t>
            </a:r>
            <a:r>
              <a:rPr lang="en-US" altLang="zh-CN" dirty="0" smtClean="0">
                <a:latin typeface="楷体_GB2312" pitchFamily="49" charset="-122"/>
                <a:ea typeface="楷体_GB2312" pitchFamily="49" charset="-122"/>
              </a:rPr>
              <a:t>100%</a:t>
            </a:r>
            <a:r>
              <a:rPr lang="zh-CN" altLang="en-US" dirty="0" smtClean="0">
                <a:latin typeface="楷体_GB2312" pitchFamily="49" charset="-122"/>
                <a:ea typeface="楷体_GB2312" pitchFamily="49" charset="-122"/>
              </a:rPr>
              <a:t>。</a:t>
            </a:r>
            <a:endParaRPr lang="zh-CN" altLang="en-US" dirty="0">
              <a:latin typeface="楷体_GB2312" pitchFamily="49" charset="-122"/>
              <a:ea typeface="楷体_GB2312" pitchFamily="49" charset="-122"/>
            </a:endParaRPr>
          </a:p>
        </p:txBody>
      </p:sp>
      <p:sp>
        <p:nvSpPr>
          <p:cNvPr id="9" name="矩形 8"/>
          <p:cNvSpPr/>
          <p:nvPr/>
        </p:nvSpPr>
        <p:spPr>
          <a:xfrm>
            <a:off x="571472" y="3443121"/>
            <a:ext cx="7358114" cy="646331"/>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zh-CN" altLang="en-US" sz="3600" cap="all" dirty="0" smtClean="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如何通过附加险带动队伍销售？</a:t>
            </a:r>
            <a:endPar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9117760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5" grpId="0"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cs typeface="+mj-cs"/>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cs typeface="+mj-cs"/>
              </a:rPr>
              <a:t>3/4</a:t>
            </a:r>
            <a:endParaRPr lang="zh-CN" altLang="en-US" sz="2400" kern="0" dirty="0" smtClean="0">
              <a:solidFill>
                <a:srgbClr val="000000"/>
              </a:solidFill>
              <a:latin typeface="微软雅黑" panose="020B0503020204020204" pitchFamily="34" charset="-122"/>
              <a:ea typeface="微软雅黑" panose="020B0503020204020204" pitchFamily="34" charset="-122"/>
              <a:cs typeface="+mj-cs"/>
            </a:endParaRPr>
          </a:p>
        </p:txBody>
      </p:sp>
      <p:sp>
        <p:nvSpPr>
          <p:cNvPr id="3" name="矩形 2"/>
          <p:cNvSpPr/>
          <p:nvPr/>
        </p:nvSpPr>
        <p:spPr>
          <a:xfrm>
            <a:off x="430220" y="876300"/>
            <a:ext cx="3303580" cy="64633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cap="none" spc="50" dirty="0" smtClean="0">
                <a:ln w="11430"/>
                <a:solidFill>
                  <a:srgbClr val="FF0000"/>
                </a:solidFill>
                <a:effectLst>
                  <a:outerShdw blurRad="76200" dist="50800" dir="5400000" algn="tl" rotWithShape="0">
                    <a:srgbClr val="000000">
                      <a:alpha val="65000"/>
                    </a:srgbClr>
                  </a:outerShdw>
                </a:effectLst>
              </a:rPr>
              <a:t>回顾财富升级</a:t>
            </a:r>
            <a:endParaRPr lang="zh-CN" altLang="en-US" sz="3600" b="1" cap="none" spc="50" dirty="0">
              <a:ln w="11430"/>
              <a:solidFill>
                <a:srgbClr val="FF0000"/>
              </a:solidFill>
              <a:effectLst>
                <a:outerShdw blurRad="76200" dist="50800" dir="5400000" algn="tl" rotWithShape="0">
                  <a:srgbClr val="000000">
                    <a:alpha val="65000"/>
                  </a:srgbClr>
                </a:outerShdw>
              </a:effectLst>
            </a:endParaRPr>
          </a:p>
        </p:txBody>
      </p:sp>
      <p:sp>
        <p:nvSpPr>
          <p:cNvPr id="4" name="TextBox 3"/>
          <p:cNvSpPr txBox="1"/>
          <p:nvPr/>
        </p:nvSpPr>
        <p:spPr>
          <a:xfrm>
            <a:off x="914400" y="1709701"/>
            <a:ext cx="7772400" cy="369332"/>
          </a:xfrm>
          <a:prstGeom prst="rect">
            <a:avLst/>
          </a:prstGeom>
          <a:noFill/>
        </p:spPr>
        <p:txBody>
          <a:bodyPr wrap="square" rtlCol="0">
            <a:spAutoFit/>
          </a:bodyPr>
          <a:lstStyle/>
          <a:p>
            <a:r>
              <a:rPr lang="zh-CN" altLang="en-US" dirty="0" smtClean="0"/>
              <a:t>所附加的金账户：零佣金、零费用。但是引起销售队伍极大的热情。</a:t>
            </a:r>
            <a:endParaRPr lang="zh-CN" altLang="en-US" dirty="0"/>
          </a:p>
        </p:txBody>
      </p:sp>
      <p:sp>
        <p:nvSpPr>
          <p:cNvPr id="6" name="矩形 5"/>
          <p:cNvSpPr/>
          <p:nvPr/>
        </p:nvSpPr>
        <p:spPr>
          <a:xfrm>
            <a:off x="3810000" y="2137145"/>
            <a:ext cx="1750800" cy="646331"/>
          </a:xfrm>
          <a:prstGeom prst="rect">
            <a:avLst/>
          </a:prstGeom>
        </p:spPr>
        <p:txBody>
          <a:bodyPr wrap="none">
            <a:spAutoFit/>
          </a:bodyPr>
          <a:lstStyle/>
          <a:p>
            <a:r>
              <a:rPr lang="en-US" altLang="zh-CN" sz="3600" spc="50" dirty="0" smtClean="0">
                <a:ln w="11430"/>
                <a:solidFill>
                  <a:srgbClr val="FF0000"/>
                </a:solidFill>
                <a:effectLst>
                  <a:outerShdw blurRad="76200" dist="50800" dir="5400000" algn="tl" rotWithShape="0">
                    <a:srgbClr val="000000">
                      <a:alpha val="65000"/>
                    </a:srgbClr>
                  </a:outerShdw>
                </a:effectLst>
              </a:rPr>
              <a:t>WHY</a:t>
            </a:r>
            <a:r>
              <a:rPr lang="zh-CN" altLang="en-US" sz="3600" spc="50" dirty="0" smtClean="0">
                <a:ln w="11430"/>
                <a:solidFill>
                  <a:srgbClr val="FF0000"/>
                </a:solidFill>
                <a:effectLst>
                  <a:outerShdw blurRad="76200" dist="50800" dir="5400000" algn="tl" rotWithShape="0">
                    <a:srgbClr val="000000">
                      <a:alpha val="65000"/>
                    </a:srgbClr>
                  </a:outerShdw>
                </a:effectLst>
              </a:rPr>
              <a:t>？</a:t>
            </a:r>
            <a:endParaRPr lang="zh-CN" altLang="en-US" dirty="0"/>
          </a:p>
        </p:txBody>
      </p:sp>
      <p:sp>
        <p:nvSpPr>
          <p:cNvPr id="7" name="矩形 6"/>
          <p:cNvSpPr/>
          <p:nvPr/>
        </p:nvSpPr>
        <p:spPr>
          <a:xfrm>
            <a:off x="1808651" y="2813119"/>
            <a:ext cx="5753498" cy="461665"/>
          </a:xfrm>
          <a:prstGeom prst="rect">
            <a:avLst/>
          </a:prstGeom>
        </p:spPr>
        <p:txBody>
          <a:bodyPr wrap="none">
            <a:spAutoFit/>
          </a:bodyPr>
          <a:lstStyle/>
          <a:p>
            <a:r>
              <a:rPr lang="zh-CN" altLang="en-US" sz="2400" dirty="0" smtClean="0">
                <a:solidFill>
                  <a:srgbClr val="FF0000"/>
                </a:solidFill>
                <a:latin typeface="微软雅黑" panose="020B0503020204020204" pitchFamily="34" charset="-122"/>
                <a:ea typeface="微软雅黑" panose="020B0503020204020204" pitchFamily="34" charset="-122"/>
              </a:rPr>
              <a:t>财富升级是真正将</a:t>
            </a:r>
            <a:r>
              <a:rPr lang="zh-CN" altLang="en-US" sz="2400" dirty="0" smtClean="0">
                <a:latin typeface="微软雅黑" panose="020B0503020204020204" pitchFamily="34" charset="-122"/>
                <a:ea typeface="微软雅黑" panose="020B0503020204020204" pitchFamily="34" charset="-122"/>
              </a:rPr>
              <a:t>利益</a:t>
            </a:r>
            <a:r>
              <a:rPr lang="zh-CN" altLang="en-US" sz="2400" dirty="0" smtClean="0">
                <a:solidFill>
                  <a:srgbClr val="FF0000"/>
                </a:solidFill>
                <a:latin typeface="微软雅黑" panose="020B0503020204020204" pitchFamily="34" charset="-122"/>
                <a:ea typeface="微软雅黑" panose="020B0503020204020204" pitchFamily="34" charset="-122"/>
              </a:rPr>
              <a:t>最大化的</a:t>
            </a:r>
            <a:r>
              <a:rPr lang="zh-CN" altLang="en-US" sz="2400" dirty="0" smtClean="0">
                <a:latin typeface="微软雅黑" panose="020B0503020204020204" pitchFamily="34" charset="-122"/>
                <a:ea typeface="微软雅黑" panose="020B0503020204020204" pitchFamily="34" charset="-122"/>
              </a:rPr>
              <a:t>还给客户</a:t>
            </a:r>
            <a:endParaRPr lang="zh-CN" altLang="en-US" sz="2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424212968"/>
      </p:ext>
    </p:extLst>
  </p:cSld>
  <p:clrMapOvr>
    <a:masterClrMapping/>
  </p:clrMapOvr>
  <p:transition spd="med" advClick="0" advTm="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371600" y="190500"/>
            <a:ext cx="1939955" cy="461665"/>
          </a:xfrm>
          <a:prstGeom prst="rect">
            <a:avLst/>
          </a:prstGeom>
        </p:spPr>
        <p:txBody>
          <a:bodyPr wrap="none">
            <a:spAutoFit/>
          </a:bodyPr>
          <a:lstStyle/>
          <a:p>
            <a:pPr>
              <a:defRPr/>
            </a:pPr>
            <a:r>
              <a:rPr lang="zh-CN" altLang="en-US" sz="2400" kern="0" dirty="0">
                <a:solidFill>
                  <a:srgbClr val="000000"/>
                </a:solidFill>
                <a:latin typeface="微软雅黑" panose="020B0503020204020204" pitchFamily="34" charset="-122"/>
                <a:ea typeface="微软雅黑" panose="020B0503020204020204" pitchFamily="34" charset="-122"/>
              </a:rPr>
              <a:t>产品</a:t>
            </a:r>
            <a:r>
              <a:rPr lang="zh-CN" altLang="en-US" sz="2400" kern="0" dirty="0" smtClean="0">
                <a:solidFill>
                  <a:srgbClr val="000000"/>
                </a:solidFill>
                <a:latin typeface="微软雅黑" panose="020B0503020204020204" pitchFamily="34" charset="-122"/>
                <a:ea typeface="微软雅黑" panose="020B0503020204020204" pitchFamily="34" charset="-122"/>
              </a:rPr>
              <a:t>策略</a:t>
            </a:r>
            <a:r>
              <a:rPr lang="en-US" altLang="zh-CN" sz="2400" kern="0" dirty="0" smtClean="0">
                <a:solidFill>
                  <a:srgbClr val="000000"/>
                </a:solidFill>
                <a:latin typeface="微软雅黑" panose="020B0503020204020204" pitchFamily="34" charset="-122"/>
                <a:ea typeface="微软雅黑" panose="020B0503020204020204" pitchFamily="34" charset="-122"/>
              </a:rPr>
              <a:t>3/4</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762000" y="952500"/>
            <a:ext cx="2971800" cy="369332"/>
          </a:xfrm>
          <a:prstGeom prst="rect">
            <a:avLst/>
          </a:prstGeom>
          <a:noFill/>
        </p:spPr>
        <p:txBody>
          <a:bodyPr wrap="square" rtlCol="0">
            <a:spAutoFit/>
          </a:bodyPr>
          <a:lstStyle/>
          <a:p>
            <a:r>
              <a:rPr lang="zh-CN" altLang="en-US" dirty="0" smtClean="0"/>
              <a:t>二季度各项指标如何达成？</a:t>
            </a:r>
            <a:endParaRPr lang="zh-CN" altLang="en-US" dirty="0"/>
          </a:p>
        </p:txBody>
      </p:sp>
      <p:sp>
        <p:nvSpPr>
          <p:cNvPr id="4" name="矩形 3"/>
          <p:cNvSpPr/>
          <p:nvPr/>
        </p:nvSpPr>
        <p:spPr>
          <a:xfrm>
            <a:off x="1828800" y="1593112"/>
            <a:ext cx="5791200" cy="646331"/>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利用产品策略撬动业务发展</a:t>
            </a:r>
          </a:p>
        </p:txBody>
      </p:sp>
      <p:sp>
        <p:nvSpPr>
          <p:cNvPr id="5" name="矩形 4"/>
          <p:cNvSpPr/>
          <p:nvPr/>
        </p:nvSpPr>
        <p:spPr>
          <a:xfrm>
            <a:off x="838200" y="2628900"/>
            <a:ext cx="7696199" cy="1200329"/>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a:r>
              <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利用及其</a:t>
            </a:r>
            <a:r>
              <a:rPr lang="zh-CN" altLang="en-US" sz="3600" cap="all" dirty="0">
                <a:ln w="9000" cmpd="sng">
                  <a:noFill/>
                  <a:prstDash val="solid"/>
                </a:ln>
                <a:solidFill>
                  <a:srgbClr val="FFFF00"/>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便宜</a:t>
            </a:r>
            <a:r>
              <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，具有</a:t>
            </a:r>
            <a:r>
              <a:rPr lang="zh-CN" altLang="en-US" sz="3600" cap="all" dirty="0">
                <a:ln w="9000" cmpd="sng">
                  <a:noFill/>
                  <a:prstDash val="solid"/>
                </a:ln>
                <a:solidFill>
                  <a:srgbClr val="FFFF00"/>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吸引力</a:t>
            </a:r>
            <a:r>
              <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和</a:t>
            </a:r>
            <a:r>
              <a:rPr lang="zh-CN" altLang="en-US" sz="3600" cap="all" dirty="0">
                <a:ln w="9000" cmpd="sng">
                  <a:noFill/>
                  <a:prstDash val="solid"/>
                </a:ln>
                <a:solidFill>
                  <a:srgbClr val="FFFF00"/>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竞争力</a:t>
            </a:r>
            <a:r>
              <a:rPr lang="zh-CN" altLang="en-US" sz="3600" cap="all" dirty="0">
                <a:ln w="9000" cmpd="sng">
                  <a:noFill/>
                  <a:prstDash val="solid"/>
                </a:ln>
                <a:solidFill>
                  <a:srgbClr val="FFFFFF"/>
                </a:solidFill>
                <a:effectLst>
                  <a:reflection blurRad="12700" stA="28000" endPos="45000" dist="1000" dir="5400000" sy="-100000" algn="bl" rotWithShape="0"/>
                </a:effectLst>
                <a:latin typeface="微软雅黑" panose="020B0503020204020204" pitchFamily="34" charset="-122"/>
                <a:ea typeface="微软雅黑" panose="020B0503020204020204" pitchFamily="34" charset="-122"/>
              </a:rPr>
              <a:t>的附加险带动主险的销售</a:t>
            </a:r>
          </a:p>
        </p:txBody>
      </p:sp>
    </p:spTree>
    <p:extLst>
      <p:ext uri="{BB962C8B-B14F-4D97-AF65-F5344CB8AC3E}">
        <p14:creationId xmlns:p14="http://schemas.microsoft.com/office/powerpoint/2010/main" xmlns="" val="2898433766"/>
      </p:ext>
    </p:extLst>
  </p:cSld>
  <p:clrMapOvr>
    <a:masterClrMapping/>
  </p:clrMapOvr>
  <p:transition spd="med" advClick="0" advTm="500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0"/>
          <p:cNvSpPr>
            <a:spLocks noChangeArrowheads="1"/>
          </p:cNvSpPr>
          <p:nvPr/>
        </p:nvSpPr>
        <p:spPr bwMode="auto">
          <a:xfrm rot="16200000">
            <a:off x="4287228" y="-2103723"/>
            <a:ext cx="1258950" cy="7676197"/>
          </a:xfrm>
          <a:prstGeom prst="downArrow">
            <a:avLst>
              <a:gd name="adj1" fmla="val 49065"/>
              <a:gd name="adj2" fmla="val 44827"/>
            </a:avLst>
          </a:prstGeom>
          <a:solidFill>
            <a:srgbClr val="C00000"/>
          </a:solidFill>
          <a:ln>
            <a:noFill/>
          </a:ln>
        </p:spPr>
        <p:txBody>
          <a:bodyPr vert="eaVert"/>
          <a:lstStyle/>
          <a:p>
            <a:endParaRPr lang="zh-CN" altLang="en-US" sz="2000">
              <a:latin typeface="微软雅黑" pitchFamily="34" charset="-122"/>
              <a:ea typeface="微软雅黑" pitchFamily="34" charset="-122"/>
            </a:endParaRPr>
          </a:p>
        </p:txBody>
      </p:sp>
      <p:grpSp>
        <p:nvGrpSpPr>
          <p:cNvPr id="3" name="组合 41"/>
          <p:cNvGrpSpPr>
            <a:grpSpLocks/>
          </p:cNvGrpSpPr>
          <p:nvPr/>
        </p:nvGrpSpPr>
        <p:grpSpPr bwMode="auto">
          <a:xfrm>
            <a:off x="2935097" y="1073547"/>
            <a:ext cx="1701613" cy="1385718"/>
            <a:chOff x="1239739" y="2786058"/>
            <a:chExt cx="1935848" cy="1751017"/>
          </a:xfrm>
        </p:grpSpPr>
        <p:grpSp>
          <p:nvGrpSpPr>
            <p:cNvPr id="4" name="Group 6"/>
            <p:cNvGrpSpPr>
              <a:grpSpLocks/>
            </p:cNvGrpSpPr>
            <p:nvPr/>
          </p:nvGrpSpPr>
          <p:grpSpPr bwMode="auto">
            <a:xfrm>
              <a:off x="1295400" y="2786058"/>
              <a:ext cx="1753450" cy="1751017"/>
              <a:chOff x="1823" y="2371"/>
              <a:chExt cx="1801" cy="1801"/>
            </a:xfrm>
          </p:grpSpPr>
          <p:sp>
            <p:nvSpPr>
              <p:cNvPr id="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000">
                  <a:solidFill>
                    <a:srgbClr val="C00000"/>
                  </a:solidFill>
                  <a:latin typeface="微软雅黑" pitchFamily="34" charset="-122"/>
                  <a:ea typeface="微软雅黑" pitchFamily="34" charset="-122"/>
                </a:endParaRPr>
              </a:p>
            </p:txBody>
          </p:sp>
          <p:sp>
            <p:nvSpPr>
              <p:cNvPr id="7" name="Oval 8"/>
              <p:cNvSpPr>
                <a:spLocks noChangeArrowheads="1"/>
              </p:cNvSpPr>
              <p:nvPr/>
            </p:nvSpPr>
            <p:spPr bwMode="auto">
              <a:xfrm>
                <a:off x="1945" y="2493"/>
                <a:ext cx="1556" cy="1556"/>
              </a:xfrm>
              <a:prstGeom prst="ellipse">
                <a:avLst/>
              </a:prstGeom>
              <a:blipFill dpi="0" rotWithShape="1">
                <a:blip r:embed="rId2" cstate="print"/>
                <a:srcRect/>
                <a:stretch>
                  <a:fillRect l="-35000" t="9000" r="-25000" b="-10000"/>
                </a:stretch>
              </a:blipFill>
              <a:ln w="38100">
                <a:solidFill>
                  <a:srgbClr val="FFFFFF"/>
                </a:solidFill>
                <a:round/>
                <a:headEnd/>
                <a:tailEnd/>
              </a:ln>
            </p:spPr>
            <p:txBody>
              <a:bodyPr/>
              <a:lstStyle/>
              <a:p>
                <a:pPr>
                  <a:defRPr/>
                </a:pPr>
                <a:endParaRPr lang="zh-CN" altLang="en-US" sz="2000">
                  <a:solidFill>
                    <a:srgbClr val="C00000"/>
                  </a:solidFill>
                  <a:latin typeface="微软雅黑" pitchFamily="34" charset="-122"/>
                  <a:ea typeface="微软雅黑" pitchFamily="34" charset="-122"/>
                </a:endParaRPr>
              </a:p>
            </p:txBody>
          </p:sp>
        </p:grpSp>
        <p:sp>
          <p:nvSpPr>
            <p:cNvPr id="5" name="Text Box 9"/>
            <p:cNvSpPr txBox="1">
              <a:spLocks noChangeArrowheads="1"/>
            </p:cNvSpPr>
            <p:nvPr/>
          </p:nvSpPr>
          <p:spPr bwMode="auto">
            <a:xfrm>
              <a:off x="1239739" y="3241011"/>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人</a:t>
              </a:r>
              <a:endParaRPr lang="zh-CN" alt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grpSp>
      <p:grpSp>
        <p:nvGrpSpPr>
          <p:cNvPr id="8" name="组合 46"/>
          <p:cNvGrpSpPr>
            <a:grpSpLocks/>
          </p:cNvGrpSpPr>
          <p:nvPr/>
        </p:nvGrpSpPr>
        <p:grpSpPr bwMode="auto">
          <a:xfrm>
            <a:off x="4636710" y="1073547"/>
            <a:ext cx="1701612" cy="1385718"/>
            <a:chOff x="1239750" y="2786058"/>
            <a:chExt cx="1935848" cy="1751017"/>
          </a:xfrm>
        </p:grpSpPr>
        <p:grpSp>
          <p:nvGrpSpPr>
            <p:cNvPr id="9" name="Group 6"/>
            <p:cNvGrpSpPr>
              <a:grpSpLocks/>
            </p:cNvGrpSpPr>
            <p:nvPr/>
          </p:nvGrpSpPr>
          <p:grpSpPr bwMode="auto">
            <a:xfrm>
              <a:off x="1295400" y="2786058"/>
              <a:ext cx="1753450" cy="1751017"/>
              <a:chOff x="1823" y="2371"/>
              <a:chExt cx="1801" cy="1801"/>
            </a:xfrm>
          </p:grpSpPr>
          <p:sp>
            <p:nvSpPr>
              <p:cNvPr id="1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000">
                  <a:solidFill>
                    <a:srgbClr val="C00000"/>
                  </a:solidFill>
                  <a:latin typeface="微软雅黑" pitchFamily="34" charset="-122"/>
                  <a:ea typeface="微软雅黑" pitchFamily="34" charset="-122"/>
                </a:endParaRPr>
              </a:p>
            </p:txBody>
          </p:sp>
          <p:sp>
            <p:nvSpPr>
              <p:cNvPr id="12"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000">
                  <a:solidFill>
                    <a:srgbClr val="C00000"/>
                  </a:solidFill>
                  <a:latin typeface="微软雅黑" pitchFamily="34" charset="-122"/>
                  <a:ea typeface="微软雅黑" pitchFamily="34" charset="-122"/>
                </a:endParaRPr>
              </a:p>
            </p:txBody>
          </p:sp>
        </p:grpSp>
        <p:sp>
          <p:nvSpPr>
            <p:cNvPr id="10" name="Text Box 9"/>
            <p:cNvSpPr txBox="1">
              <a:spLocks noChangeArrowheads="1"/>
            </p:cNvSpPr>
            <p:nvPr/>
          </p:nvSpPr>
          <p:spPr bwMode="auto">
            <a:xfrm>
              <a:off x="1239750" y="3257792"/>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3600" b="1" dirty="0" smtClean="0">
                  <a:solidFill>
                    <a:srgbClr val="C00000"/>
                  </a:solidFill>
                  <a:latin typeface="微软雅黑" pitchFamily="34" charset="-122"/>
                  <a:ea typeface="微软雅黑" pitchFamily="34" charset="-122"/>
                </a:rPr>
                <a:t>订</a:t>
              </a:r>
              <a:endParaRPr lang="zh-CN" altLang="en-US" sz="3600" b="1" dirty="0">
                <a:solidFill>
                  <a:srgbClr val="C00000"/>
                </a:solidFill>
                <a:latin typeface="微软雅黑" pitchFamily="34" charset="-122"/>
                <a:ea typeface="微软雅黑" pitchFamily="34" charset="-122"/>
              </a:endParaRPr>
            </a:p>
          </p:txBody>
        </p:sp>
      </p:grpSp>
      <p:grpSp>
        <p:nvGrpSpPr>
          <p:cNvPr id="13" name="组合 51"/>
          <p:cNvGrpSpPr>
            <a:grpSpLocks/>
          </p:cNvGrpSpPr>
          <p:nvPr/>
        </p:nvGrpSpPr>
        <p:grpSpPr bwMode="auto">
          <a:xfrm>
            <a:off x="6332817" y="1073547"/>
            <a:ext cx="1701613" cy="1385718"/>
            <a:chOff x="1214414" y="2786058"/>
            <a:chExt cx="1935848" cy="1751017"/>
          </a:xfrm>
        </p:grpSpPr>
        <p:grpSp>
          <p:nvGrpSpPr>
            <p:cNvPr id="14" name="Group 6"/>
            <p:cNvGrpSpPr>
              <a:grpSpLocks/>
            </p:cNvGrpSpPr>
            <p:nvPr/>
          </p:nvGrpSpPr>
          <p:grpSpPr bwMode="auto">
            <a:xfrm>
              <a:off x="1295400" y="2786058"/>
              <a:ext cx="1753450" cy="1751017"/>
              <a:chOff x="1823" y="2371"/>
              <a:chExt cx="1801" cy="1801"/>
            </a:xfrm>
          </p:grpSpPr>
          <p:sp>
            <p:nvSpPr>
              <p:cNvPr id="1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000">
                  <a:solidFill>
                    <a:srgbClr val="C00000"/>
                  </a:solidFill>
                  <a:latin typeface="微软雅黑" pitchFamily="34" charset="-122"/>
                  <a:ea typeface="微软雅黑" pitchFamily="34" charset="-122"/>
                </a:endParaRPr>
              </a:p>
            </p:txBody>
          </p:sp>
          <p:sp>
            <p:nvSpPr>
              <p:cNvPr id="17" name="Oval 8"/>
              <p:cNvSpPr>
                <a:spLocks noChangeArrowheads="1"/>
              </p:cNvSpPr>
              <p:nvPr/>
            </p:nvSpPr>
            <p:spPr bwMode="auto">
              <a:xfrm>
                <a:off x="1945" y="2493"/>
                <a:ext cx="1556" cy="1556"/>
              </a:xfrm>
              <a:prstGeom prst="ellipse">
                <a:avLst/>
              </a:prstGeom>
              <a:blipFill dpi="0" rotWithShape="1">
                <a:blip r:embed="rId3" cstate="print"/>
                <a:srcRect/>
                <a:stretch>
                  <a:fillRect l="-2000" t="9000" r="-21000" b="-7000"/>
                </a:stretch>
              </a:blipFill>
              <a:ln w="38100">
                <a:solidFill>
                  <a:srgbClr val="FFFFFF"/>
                </a:solidFill>
                <a:round/>
                <a:headEnd/>
                <a:tailEnd/>
              </a:ln>
            </p:spPr>
            <p:txBody>
              <a:bodyPr/>
              <a:lstStyle/>
              <a:p>
                <a:pPr>
                  <a:defRPr/>
                </a:pPr>
                <a:endParaRPr lang="zh-CN" altLang="en-US" sz="2000">
                  <a:solidFill>
                    <a:srgbClr val="C00000"/>
                  </a:solidFill>
                  <a:latin typeface="微软雅黑" pitchFamily="34" charset="-122"/>
                  <a:ea typeface="微软雅黑" pitchFamily="34" charset="-122"/>
                </a:endParaRPr>
              </a:p>
            </p:txBody>
          </p:sp>
        </p:grpSp>
        <p:sp>
          <p:nvSpPr>
            <p:cNvPr id="15" name="Text Box 9"/>
            <p:cNvSpPr txBox="1">
              <a:spLocks noChangeArrowheads="1"/>
            </p:cNvSpPr>
            <p:nvPr/>
          </p:nvSpPr>
          <p:spPr bwMode="auto">
            <a:xfrm>
              <a:off x="1214414" y="3257792"/>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制</a:t>
              </a:r>
              <a:endParaRPr lang="zh-CN"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grpSp>
      <p:grpSp>
        <p:nvGrpSpPr>
          <p:cNvPr id="18" name="组合 40"/>
          <p:cNvGrpSpPr>
            <a:grpSpLocks/>
          </p:cNvGrpSpPr>
          <p:nvPr/>
        </p:nvGrpSpPr>
        <p:grpSpPr bwMode="auto">
          <a:xfrm>
            <a:off x="1220744" y="1073547"/>
            <a:ext cx="1701613" cy="1385718"/>
            <a:chOff x="1182266" y="2786058"/>
            <a:chExt cx="1935848" cy="1751017"/>
          </a:xfrm>
        </p:grpSpPr>
        <p:grpSp>
          <p:nvGrpSpPr>
            <p:cNvPr id="19" name="Group 6"/>
            <p:cNvGrpSpPr>
              <a:grpSpLocks/>
            </p:cNvGrpSpPr>
            <p:nvPr/>
          </p:nvGrpSpPr>
          <p:grpSpPr bwMode="auto">
            <a:xfrm>
              <a:off x="1295400" y="2786058"/>
              <a:ext cx="1753450" cy="1751017"/>
              <a:chOff x="1823" y="2371"/>
              <a:chExt cx="1801" cy="1801"/>
            </a:xfrm>
          </p:grpSpPr>
          <p:sp>
            <p:nvSpPr>
              <p:cNvPr id="2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000">
                  <a:latin typeface="微软雅黑" pitchFamily="34" charset="-122"/>
                  <a:ea typeface="微软雅黑" pitchFamily="34" charset="-122"/>
                </a:endParaRPr>
              </a:p>
            </p:txBody>
          </p:sp>
          <p:sp>
            <p:nvSpPr>
              <p:cNvPr id="22" name="Oval 8"/>
              <p:cNvSpPr>
                <a:spLocks noChangeArrowheads="1"/>
              </p:cNvSpPr>
              <p:nvPr/>
            </p:nvSpPr>
            <p:spPr bwMode="auto">
              <a:xfrm>
                <a:off x="1946" y="2493"/>
                <a:ext cx="1556" cy="1556"/>
              </a:xfrm>
              <a:prstGeom prst="ellipse">
                <a:avLst/>
              </a:prstGeom>
              <a:solidFill>
                <a:srgbClr val="C00000"/>
              </a:solidFill>
              <a:ln w="38100">
                <a:solidFill>
                  <a:srgbClr val="FFFFFF"/>
                </a:solidFill>
                <a:round/>
                <a:headEnd/>
                <a:tailEnd/>
              </a:ln>
            </p:spPr>
            <p:txBody>
              <a:bodyPr/>
              <a:lstStyle/>
              <a:p>
                <a:endParaRPr lang="zh-CN" altLang="en-US" sz="2000">
                  <a:latin typeface="微软雅黑" pitchFamily="34" charset="-122"/>
                  <a:ea typeface="微软雅黑" pitchFamily="34" charset="-122"/>
                </a:endParaRPr>
              </a:p>
            </p:txBody>
          </p:sp>
        </p:grpSp>
        <p:sp>
          <p:nvSpPr>
            <p:cNvPr id="20" name="Text Box 9"/>
            <p:cNvSpPr txBox="1">
              <a:spLocks noChangeArrowheads="1"/>
            </p:cNvSpPr>
            <p:nvPr/>
          </p:nvSpPr>
          <p:spPr bwMode="auto">
            <a:xfrm>
              <a:off x="1182266" y="3311015"/>
              <a:ext cx="1935848" cy="6201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3200" b="1" dirty="0" smtClean="0">
                  <a:solidFill>
                    <a:srgbClr val="FFFF00"/>
                  </a:solidFill>
                  <a:latin typeface="微软雅黑" pitchFamily="34" charset="-122"/>
                  <a:ea typeface="微软雅黑" pitchFamily="34" charset="-122"/>
                </a:rPr>
                <a:t>私</a:t>
              </a:r>
              <a:endParaRPr lang="zh-CN" altLang="en-US" sz="3200" b="1" dirty="0">
                <a:solidFill>
                  <a:srgbClr val="FFFF00"/>
                </a:solidFill>
                <a:latin typeface="微软雅黑" pitchFamily="34" charset="-122"/>
                <a:ea typeface="微软雅黑" pitchFamily="34" charset="-122"/>
              </a:endParaRPr>
            </a:p>
          </p:txBody>
        </p:sp>
      </p:grpSp>
      <p:pic>
        <p:nvPicPr>
          <p:cNvPr id="4098" name="Picture 2" descr="C:\Users\bgadmin\Desktop\u=562246238,2790905059&amp;fm=21&amp;gp=0.jpg"/>
          <p:cNvPicPr>
            <a:picLocks noChangeAspect="1" noChangeArrowheads="1"/>
          </p:cNvPicPr>
          <p:nvPr/>
        </p:nvPicPr>
        <p:blipFill rotWithShape="1">
          <a:blip r:embed="rId4">
            <a:extLst>
              <a:ext uri="{28A0092B-C50C-407E-A947-70E740481C1C}">
                <a14:useLocalDpi xmlns:a14="http://schemas.microsoft.com/office/drawing/2010/main" xmlns="" val="0"/>
              </a:ext>
            </a:extLst>
          </a:blip>
          <a:srcRect b="29683"/>
          <a:stretch/>
        </p:blipFill>
        <p:spPr bwMode="auto">
          <a:xfrm>
            <a:off x="1232435" y="2705100"/>
            <a:ext cx="6906382" cy="2082653"/>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TextBox 23"/>
          <p:cNvSpPr txBox="1"/>
          <p:nvPr/>
        </p:nvSpPr>
        <p:spPr>
          <a:xfrm>
            <a:off x="2051601" y="2945368"/>
            <a:ext cx="1205050" cy="369332"/>
          </a:xfrm>
          <a:prstGeom prst="rect">
            <a:avLst/>
          </a:prstGeom>
          <a:solidFill>
            <a:srgbClr val="3366FF"/>
          </a:solidFill>
        </p:spPr>
        <p:txBody>
          <a:bodyPr wrap="square" rtlCol="0">
            <a:spAutoFit/>
          </a:bodyPr>
          <a:lstStyle/>
          <a:p>
            <a:r>
              <a:rPr lang="zh-CN" altLang="en-US" dirty="0" smtClean="0">
                <a:solidFill>
                  <a:srgbClr val="FFFFFF"/>
                </a:solidFill>
              </a:rPr>
              <a:t>保险产品</a:t>
            </a:r>
            <a:endParaRPr lang="zh-CN" altLang="en-US" dirty="0">
              <a:solidFill>
                <a:srgbClr val="FFFFFF"/>
              </a:solidFill>
            </a:endParaRPr>
          </a:p>
        </p:txBody>
      </p:sp>
      <p:sp>
        <p:nvSpPr>
          <p:cNvPr id="26" name="矩形 25"/>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rPr>
              <a:t>4/4</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192427239"/>
      </p:ext>
    </p:extLst>
  </p:cSld>
  <p:clrMapOvr>
    <a:masterClrMapping/>
  </p:clrMapOvr>
  <p:transition spd="med" advClick="0" advTm="5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1000" fill="hold"/>
                                        <p:tgtEl>
                                          <p:spTgt spid="18"/>
                                        </p:tgtEl>
                                        <p:attrNameLst>
                                          <p:attrName>ppt_w</p:attrName>
                                        </p:attrNameLst>
                                      </p:cBhvr>
                                      <p:tavLst>
                                        <p:tav tm="0">
                                          <p:val>
                                            <p:fltVal val="0"/>
                                          </p:val>
                                        </p:tav>
                                        <p:tav tm="100000">
                                          <p:val>
                                            <p:strVal val="#ppt_w"/>
                                          </p:val>
                                        </p:tav>
                                      </p:tavLst>
                                    </p:anim>
                                    <p:anim calcmode="lin" valueType="num">
                                      <p:cBhvr>
                                        <p:cTn id="12" dur="1000" fill="hold"/>
                                        <p:tgtEl>
                                          <p:spTgt spid="18"/>
                                        </p:tgtEl>
                                        <p:attrNameLst>
                                          <p:attrName>ppt_h</p:attrName>
                                        </p:attrNameLst>
                                      </p:cBhvr>
                                      <p:tavLst>
                                        <p:tav tm="0">
                                          <p:val>
                                            <p:fltVal val="0"/>
                                          </p:val>
                                        </p:tav>
                                        <p:tav tm="100000">
                                          <p:val>
                                            <p:strVal val="#ppt_h"/>
                                          </p:val>
                                        </p:tav>
                                      </p:tavLst>
                                    </p:anim>
                                    <p:anim calcmode="lin" valueType="num">
                                      <p:cBhvr>
                                        <p:cTn id="13"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8"/>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anim calcmode="lin" valueType="num">
                                      <p:cBhvr>
                                        <p:cTn id="1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 calcmode="lin" valueType="num">
                                      <p:cBhvr>
                                        <p:cTn id="25"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8"/>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fltVal val="0"/>
                                          </p:val>
                                        </p:tav>
                                        <p:tav tm="100000">
                                          <p:val>
                                            <p:strVal val="#ppt_w"/>
                                          </p:val>
                                        </p:tav>
                                      </p:tavLst>
                                    </p:anim>
                                    <p:anim calcmode="lin" valueType="num">
                                      <p:cBhvr>
                                        <p:cTn id="30" dur="1000" fill="hold"/>
                                        <p:tgtEl>
                                          <p:spTgt spid="13"/>
                                        </p:tgtEl>
                                        <p:attrNameLst>
                                          <p:attrName>ppt_h</p:attrName>
                                        </p:attrNameLst>
                                      </p:cBhvr>
                                      <p:tavLst>
                                        <p:tav tm="0">
                                          <p:val>
                                            <p:fltVal val="0"/>
                                          </p:val>
                                        </p:tav>
                                        <p:tav tm="100000">
                                          <p:val>
                                            <p:strVal val="#ppt_h"/>
                                          </p:val>
                                        </p:tav>
                                      </p:tavLst>
                                    </p:anim>
                                    <p:anim calcmode="lin" valueType="num">
                                      <p:cBhvr>
                                        <p:cTn id="31"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xit" presetSubtype="2" fill="hold" grpId="1" nodeType="afterEffect">
                                  <p:stCondLst>
                                    <p:cond delay="0"/>
                                  </p:stCondLst>
                                  <p:childTnLst>
                                    <p:anim calcmode="lin" valueType="num">
                                      <p:cBhvr additive="base">
                                        <p:cTn id="35" dur="250"/>
                                        <p:tgtEl>
                                          <p:spTgt spid="2"/>
                                        </p:tgtEl>
                                        <p:attrNameLst>
                                          <p:attrName>ppt_x</p:attrName>
                                        </p:attrNameLst>
                                      </p:cBhvr>
                                      <p:tavLst>
                                        <p:tav tm="0">
                                          <p:val>
                                            <p:strVal val="ppt_x"/>
                                          </p:val>
                                        </p:tav>
                                        <p:tav tm="100000">
                                          <p:val>
                                            <p:strVal val="1+ppt_w/2"/>
                                          </p:val>
                                        </p:tav>
                                      </p:tavLst>
                                    </p:anim>
                                    <p:anim calcmode="lin" valueType="num">
                                      <p:cBhvr additive="base">
                                        <p:cTn id="36" dur="250"/>
                                        <p:tgtEl>
                                          <p:spTgt spid="2"/>
                                        </p:tgtEl>
                                        <p:attrNameLst>
                                          <p:attrName>ppt_y</p:attrName>
                                        </p:attrNameLst>
                                      </p:cBhvr>
                                      <p:tavLst>
                                        <p:tav tm="0">
                                          <p:val>
                                            <p:strVal val="ppt_y"/>
                                          </p:val>
                                        </p:tav>
                                        <p:tav tm="100000">
                                          <p:val>
                                            <p:strVal val="ppt_y"/>
                                          </p:val>
                                        </p:tav>
                                      </p:tavLst>
                                    </p:anim>
                                    <p:set>
                                      <p:cBhvr>
                                        <p:cTn id="37" dur="1" fill="hold">
                                          <p:stCondLst>
                                            <p:cond delay="249"/>
                                          </p:stCondLst>
                                        </p:cTn>
                                        <p:tgtEl>
                                          <p:spTgt spid="2"/>
                                        </p:tgtEl>
                                        <p:attrNameLst>
                                          <p:attrName>style.visibility</p:attrName>
                                        </p:attrNameLst>
                                      </p:cBhvr>
                                      <p:to>
                                        <p:strVal val="hidden"/>
                                      </p:to>
                                    </p:set>
                                  </p:childTnLst>
                                </p:cTn>
                              </p:par>
                            </p:childTnLst>
                          </p:cTn>
                        </p:par>
                        <p:par>
                          <p:cTn id="38" fill="hold">
                            <p:stCondLst>
                              <p:cond delay="2500"/>
                            </p:stCondLst>
                            <p:childTnLst>
                              <p:par>
                                <p:cTn id="39" presetID="52" presetClass="exit" presetSubtype="0" fill="hold" nodeType="afterEffect">
                                  <p:stCondLst>
                                    <p:cond delay="0"/>
                                  </p:stCondLst>
                                  <p:childTnLst>
                                    <p:animScale>
                                      <p:cBhvr>
                                        <p:cTn id="40" dur="25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1" dur="250" accel="50000">
                                          <p:stCondLst>
                                            <p:cond delay="0"/>
                                          </p:stCondLst>
                                        </p:cTn>
                                        <p:tgtEl>
                                          <p:spTgt spid="18"/>
                                        </p:tgtEl>
                                        <p:attrNameLst>
                                          <p:attrName>ppt_x</p:attrName>
                                          <p:attrName>ppt_y</p:attrName>
                                        </p:attrNameLst>
                                      </p:cBhvr>
                                    </p:animMotion>
                                    <p:animEffect transition="out" filter="fade">
                                      <p:cBhvr>
                                        <p:cTn id="42" dur="250"/>
                                        <p:tgtEl>
                                          <p:spTgt spid="18"/>
                                        </p:tgtEl>
                                      </p:cBhvr>
                                    </p:animEffect>
                                    <p:set>
                                      <p:cBhvr>
                                        <p:cTn id="43" dur="1" fill="hold">
                                          <p:stCondLst>
                                            <p:cond delay="249"/>
                                          </p:stCondLst>
                                        </p:cTn>
                                        <p:tgtEl>
                                          <p:spTgt spid="18"/>
                                        </p:tgtEl>
                                        <p:attrNameLst>
                                          <p:attrName>style.visibility</p:attrName>
                                        </p:attrNameLst>
                                      </p:cBhvr>
                                      <p:to>
                                        <p:strVal val="hidden"/>
                                      </p:to>
                                    </p:set>
                                  </p:childTnLst>
                                </p:cTn>
                              </p:par>
                              <p:par>
                                <p:cTn id="44" presetID="52" presetClass="exit" presetSubtype="0" fill="hold" nodeType="withEffect">
                                  <p:stCondLst>
                                    <p:cond delay="250"/>
                                  </p:stCondLst>
                                  <p:childTnLst>
                                    <p:animScale>
                                      <p:cBhvr>
                                        <p:cTn id="45" dur="25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250" accel="50000">
                                          <p:stCondLst>
                                            <p:cond delay="0"/>
                                          </p:stCondLst>
                                        </p:cTn>
                                        <p:tgtEl>
                                          <p:spTgt spid="3"/>
                                        </p:tgtEl>
                                        <p:attrNameLst>
                                          <p:attrName>ppt_x</p:attrName>
                                          <p:attrName>ppt_y</p:attrName>
                                        </p:attrNameLst>
                                      </p:cBhvr>
                                    </p:animMotion>
                                    <p:animEffect transition="out" filter="fade">
                                      <p:cBhvr>
                                        <p:cTn id="47" dur="250"/>
                                        <p:tgtEl>
                                          <p:spTgt spid="3"/>
                                        </p:tgtEl>
                                      </p:cBhvr>
                                    </p:animEffect>
                                    <p:set>
                                      <p:cBhvr>
                                        <p:cTn id="48" dur="1" fill="hold">
                                          <p:stCondLst>
                                            <p:cond delay="249"/>
                                          </p:stCondLst>
                                        </p:cTn>
                                        <p:tgtEl>
                                          <p:spTgt spid="3"/>
                                        </p:tgtEl>
                                        <p:attrNameLst>
                                          <p:attrName>style.visibility</p:attrName>
                                        </p:attrNameLst>
                                      </p:cBhvr>
                                      <p:to>
                                        <p:strVal val="hidden"/>
                                      </p:to>
                                    </p:set>
                                  </p:childTnLst>
                                </p:cTn>
                              </p:par>
                              <p:par>
                                <p:cTn id="49" presetID="52" presetClass="exit" presetSubtype="0" fill="hold" nodeType="withEffect">
                                  <p:stCondLst>
                                    <p:cond delay="500"/>
                                  </p:stCondLst>
                                  <p:childTnLst>
                                    <p:animScale>
                                      <p:cBhvr>
                                        <p:cTn id="50" dur="25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51" dur="250" accel="50000">
                                          <p:stCondLst>
                                            <p:cond delay="0"/>
                                          </p:stCondLst>
                                        </p:cTn>
                                        <p:tgtEl>
                                          <p:spTgt spid="8"/>
                                        </p:tgtEl>
                                        <p:attrNameLst>
                                          <p:attrName>ppt_x</p:attrName>
                                          <p:attrName>ppt_y</p:attrName>
                                        </p:attrNameLst>
                                      </p:cBhvr>
                                    </p:animMotion>
                                    <p:animEffect transition="out" filter="fade">
                                      <p:cBhvr>
                                        <p:cTn id="52" dur="250"/>
                                        <p:tgtEl>
                                          <p:spTgt spid="8"/>
                                        </p:tgtEl>
                                      </p:cBhvr>
                                    </p:animEffect>
                                    <p:set>
                                      <p:cBhvr>
                                        <p:cTn id="53" dur="1" fill="hold">
                                          <p:stCondLst>
                                            <p:cond delay="249"/>
                                          </p:stCondLst>
                                        </p:cTn>
                                        <p:tgtEl>
                                          <p:spTgt spid="8"/>
                                        </p:tgtEl>
                                        <p:attrNameLst>
                                          <p:attrName>style.visibility</p:attrName>
                                        </p:attrNameLst>
                                      </p:cBhvr>
                                      <p:to>
                                        <p:strVal val="hidden"/>
                                      </p:to>
                                    </p:set>
                                  </p:childTnLst>
                                </p:cTn>
                              </p:par>
                              <p:par>
                                <p:cTn id="54" presetID="52" presetClass="exit" presetSubtype="0" fill="hold" nodeType="withEffect">
                                  <p:stCondLst>
                                    <p:cond delay="750"/>
                                  </p:stCondLst>
                                  <p:childTnLst>
                                    <p:animScale>
                                      <p:cBhvr>
                                        <p:cTn id="55" dur="25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56" dur="250" accel="50000">
                                          <p:stCondLst>
                                            <p:cond delay="0"/>
                                          </p:stCondLst>
                                        </p:cTn>
                                        <p:tgtEl>
                                          <p:spTgt spid="13"/>
                                        </p:tgtEl>
                                        <p:attrNameLst>
                                          <p:attrName>ppt_x</p:attrName>
                                          <p:attrName>ppt_y</p:attrName>
                                        </p:attrNameLst>
                                      </p:cBhvr>
                                    </p:animMotion>
                                    <p:animEffect transition="out" filter="fade">
                                      <p:cBhvr>
                                        <p:cTn id="57" dur="250"/>
                                        <p:tgtEl>
                                          <p:spTgt spid="13"/>
                                        </p:tgtEl>
                                      </p:cBhvr>
                                    </p:animEffect>
                                    <p:set>
                                      <p:cBhvr>
                                        <p:cTn id="58" dur="1" fill="hold">
                                          <p:stCondLst>
                                            <p:cond delay="24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3"/>
          <p:cNvGrpSpPr>
            <a:grpSpLocks/>
          </p:cNvGrpSpPr>
          <p:nvPr/>
        </p:nvGrpSpPr>
        <p:grpSpPr bwMode="auto">
          <a:xfrm>
            <a:off x="1703385" y="1333500"/>
            <a:ext cx="2863850" cy="1120775"/>
            <a:chOff x="0" y="0"/>
            <a:chExt cx="2864440" cy="1121345"/>
          </a:xfrm>
        </p:grpSpPr>
        <p:grpSp>
          <p:nvGrpSpPr>
            <p:cNvPr id="121" name="Group 4"/>
            <p:cNvGrpSpPr>
              <a:grpSpLocks/>
            </p:cNvGrpSpPr>
            <p:nvPr/>
          </p:nvGrpSpPr>
          <p:grpSpPr bwMode="auto">
            <a:xfrm>
              <a:off x="0" y="0"/>
              <a:ext cx="2864435" cy="1121340"/>
              <a:chOff x="0" y="0"/>
              <a:chExt cx="2864435" cy="1121340"/>
            </a:xfrm>
          </p:grpSpPr>
          <p:sp>
            <p:nvSpPr>
              <p:cNvPr id="125" name="AutoShape 73"/>
              <p:cNvSpPr>
                <a:spLocks noChangeArrowheads="1"/>
              </p:cNvSpPr>
              <p:nvPr/>
            </p:nvSpPr>
            <p:spPr bwMode="auto">
              <a:xfrm rot="2700000">
                <a:off x="1917965" y="174870"/>
                <a:ext cx="827509" cy="1065431"/>
              </a:xfrm>
              <a:prstGeom prst="rightArrow">
                <a:avLst>
                  <a:gd name="adj1" fmla="val 70389"/>
                  <a:gd name="adj2" fmla="val 63769"/>
                </a:avLst>
              </a:prstGeom>
              <a:solidFill>
                <a:srgbClr val="BFBFBF"/>
              </a:solidFill>
              <a:ln w="9525">
                <a:noFill/>
                <a:miter lim="800000"/>
                <a:headEnd/>
                <a:tailEnd/>
              </a:ln>
              <a:effectLst/>
            </p:spPr>
            <p:txBody>
              <a:bodyPr wrap="none" anchor="ctr"/>
              <a:lstStyle/>
              <a:p>
                <a:endParaRPr lang="zh-CN" altLang="en-US"/>
              </a:p>
            </p:txBody>
          </p:sp>
          <p:sp>
            <p:nvSpPr>
              <p:cNvPr id="126" name="圆角矩形 10"/>
              <p:cNvSpPr>
                <a:spLocks noChangeArrowheads="1"/>
              </p:cNvSpPr>
              <p:nvPr/>
            </p:nvSpPr>
            <p:spPr bwMode="auto">
              <a:xfrm>
                <a:off x="0" y="0"/>
                <a:ext cx="1980021" cy="756034"/>
              </a:xfrm>
              <a:prstGeom prst="roundRect">
                <a:avLst>
                  <a:gd name="adj" fmla="val 3278"/>
                </a:avLst>
              </a:prstGeom>
              <a:solidFill>
                <a:srgbClr val="D9D9D9">
                  <a:alpha val="70000"/>
                </a:srgbClr>
              </a:solidFill>
              <a:ln w="12700" cap="flat" cmpd="sng">
                <a:solidFill>
                  <a:srgbClr val="BFBFBF"/>
                </a:solidFill>
                <a:round/>
                <a:headEnd/>
                <a:tailEnd/>
              </a:ln>
              <a:effectLst/>
            </p:spPr>
            <p:txBody>
              <a:bodyPr anchor="ctr"/>
              <a:lstStyle/>
              <a:p>
                <a:pPr algn="ctr"/>
                <a:endParaRPr lang="zh-CN" altLang="en-US">
                  <a:solidFill>
                    <a:srgbClr val="FFFFFF"/>
                  </a:solidFill>
                </a:endParaRPr>
              </a:p>
            </p:txBody>
          </p:sp>
        </p:grpSp>
        <p:grpSp>
          <p:nvGrpSpPr>
            <p:cNvPr id="122" name="Group 7"/>
            <p:cNvGrpSpPr>
              <a:grpSpLocks noChangeAspect="1"/>
            </p:cNvGrpSpPr>
            <p:nvPr/>
          </p:nvGrpSpPr>
          <p:grpSpPr bwMode="auto">
            <a:xfrm>
              <a:off x="1624348" y="0"/>
              <a:ext cx="757393" cy="756034"/>
              <a:chOff x="0" y="0"/>
              <a:chExt cx="1377311" cy="1374837"/>
            </a:xfrm>
          </p:grpSpPr>
          <p:sp>
            <p:nvSpPr>
              <p:cNvPr id="123" name="椭圆 7"/>
              <p:cNvSpPr>
                <a:spLocks noChangeAspect="1" noChangeArrowheads="1"/>
              </p:cNvSpPr>
              <p:nvPr/>
            </p:nvSpPr>
            <p:spPr bwMode="auto">
              <a:xfrm>
                <a:off x="0" y="0"/>
                <a:ext cx="1377311" cy="1374837"/>
              </a:xfrm>
              <a:prstGeom prst="ellipse">
                <a:avLst/>
              </a:prstGeom>
              <a:gradFill rotWithShape="1">
                <a:gsLst>
                  <a:gs pos="0">
                    <a:schemeClr val="bg2"/>
                  </a:gs>
                  <a:gs pos="100000">
                    <a:srgbClr val="6E6D68"/>
                  </a:gs>
                </a:gsLst>
                <a:lin ang="18900000" scaled="1"/>
              </a:gradFill>
              <a:ln w="9525">
                <a:noFill/>
                <a:round/>
                <a:headEnd/>
                <a:tailEnd/>
              </a:ln>
              <a:effectLst/>
            </p:spPr>
            <p:txBody>
              <a:bodyPr anchor="ctr"/>
              <a:lstStyle/>
              <a:p>
                <a:endParaRPr lang="zh-CN" altLang="en-US"/>
              </a:p>
            </p:txBody>
          </p:sp>
          <p:sp>
            <p:nvSpPr>
              <p:cNvPr id="124" name="椭圆 117"/>
              <p:cNvSpPr>
                <a:spLocks noChangeAspect="1"/>
              </p:cNvSpPr>
              <p:nvPr/>
            </p:nvSpPr>
            <p:spPr bwMode="auto">
              <a:xfrm>
                <a:off x="43311" y="40436"/>
                <a:ext cx="1178078" cy="1178432"/>
              </a:xfrm>
              <a:prstGeom prst="ellipse">
                <a:avLst/>
              </a:prstGeom>
              <a:solidFill>
                <a:schemeClr val="bg2"/>
              </a:solidFill>
              <a:ln w="25400" cap="flat" cmpd="sng">
                <a:solidFill>
                  <a:schemeClr val="bg1"/>
                </a:solidFill>
                <a:round/>
                <a:headEnd/>
                <a:tailEnd/>
              </a:ln>
              <a:effectLst/>
            </p:spPr>
            <p:txBody>
              <a:bodyPr anchor="ctr"/>
              <a:lstStyle/>
              <a:p>
                <a:pPr algn="ctr"/>
                <a:endParaRPr lang="zh-CN" altLang="en-US">
                  <a:solidFill>
                    <a:srgbClr val="FFFFFF"/>
                  </a:solidFill>
                </a:endParaRPr>
              </a:p>
            </p:txBody>
          </p:sp>
        </p:grpSp>
      </p:grpSp>
      <p:grpSp>
        <p:nvGrpSpPr>
          <p:cNvPr id="127" name="Group 10"/>
          <p:cNvGrpSpPr>
            <a:grpSpLocks/>
          </p:cNvGrpSpPr>
          <p:nvPr/>
        </p:nvGrpSpPr>
        <p:grpSpPr bwMode="auto">
          <a:xfrm>
            <a:off x="962025" y="2578100"/>
            <a:ext cx="2854325" cy="1065212"/>
            <a:chOff x="0" y="0"/>
            <a:chExt cx="2854732" cy="1065212"/>
          </a:xfrm>
        </p:grpSpPr>
        <p:grpSp>
          <p:nvGrpSpPr>
            <p:cNvPr id="128" name="Group 11"/>
            <p:cNvGrpSpPr>
              <a:grpSpLocks/>
            </p:cNvGrpSpPr>
            <p:nvPr/>
          </p:nvGrpSpPr>
          <p:grpSpPr bwMode="auto">
            <a:xfrm>
              <a:off x="0" y="0"/>
              <a:ext cx="2854732" cy="1065212"/>
              <a:chOff x="0" y="0"/>
              <a:chExt cx="2854732" cy="1065212"/>
            </a:xfrm>
          </p:grpSpPr>
          <p:sp>
            <p:nvSpPr>
              <p:cNvPr id="132" name="AutoShape 71"/>
              <p:cNvSpPr>
                <a:spLocks noChangeArrowheads="1"/>
              </p:cNvSpPr>
              <p:nvPr/>
            </p:nvSpPr>
            <p:spPr bwMode="auto">
              <a:xfrm>
                <a:off x="2025939" y="0"/>
                <a:ext cx="828793" cy="1065212"/>
              </a:xfrm>
              <a:prstGeom prst="rightArrow">
                <a:avLst>
                  <a:gd name="adj1" fmla="val 70389"/>
                  <a:gd name="adj2" fmla="val 62116"/>
                </a:avLst>
              </a:prstGeom>
              <a:solidFill>
                <a:srgbClr val="BFBFBF"/>
              </a:solidFill>
              <a:ln w="9525">
                <a:noFill/>
                <a:miter lim="800000"/>
                <a:headEnd/>
                <a:tailEnd/>
              </a:ln>
              <a:effectLst/>
            </p:spPr>
            <p:txBody>
              <a:bodyPr wrap="none" anchor="ctr"/>
              <a:lstStyle/>
              <a:p>
                <a:endParaRPr lang="zh-CN" altLang="en-US"/>
              </a:p>
            </p:txBody>
          </p:sp>
          <p:sp>
            <p:nvSpPr>
              <p:cNvPr id="133" name="圆角矩形 17"/>
              <p:cNvSpPr>
                <a:spLocks noChangeArrowheads="1"/>
              </p:cNvSpPr>
              <p:nvPr/>
            </p:nvSpPr>
            <p:spPr bwMode="auto">
              <a:xfrm>
                <a:off x="0" y="153987"/>
                <a:ext cx="1979894" cy="757238"/>
              </a:xfrm>
              <a:prstGeom prst="roundRect">
                <a:avLst>
                  <a:gd name="adj" fmla="val 3278"/>
                </a:avLst>
              </a:prstGeom>
              <a:solidFill>
                <a:srgbClr val="D9D9D9">
                  <a:alpha val="70000"/>
                </a:srgbClr>
              </a:solidFill>
              <a:ln w="12700" cap="flat" cmpd="sng">
                <a:solidFill>
                  <a:srgbClr val="BFBFBF"/>
                </a:solidFill>
                <a:round/>
                <a:headEnd/>
                <a:tailEnd/>
              </a:ln>
              <a:effectLst/>
            </p:spPr>
            <p:txBody>
              <a:bodyPr anchor="ctr"/>
              <a:lstStyle/>
              <a:p>
                <a:pPr algn="ctr"/>
                <a:endParaRPr lang="zh-CN" altLang="en-US">
                  <a:solidFill>
                    <a:srgbClr val="FFFFFF"/>
                  </a:solidFill>
                </a:endParaRPr>
              </a:p>
            </p:txBody>
          </p:sp>
        </p:grpSp>
        <p:grpSp>
          <p:nvGrpSpPr>
            <p:cNvPr id="129" name="Group 14"/>
            <p:cNvGrpSpPr>
              <a:grpSpLocks noChangeAspect="1"/>
            </p:cNvGrpSpPr>
            <p:nvPr/>
          </p:nvGrpSpPr>
          <p:grpSpPr bwMode="auto">
            <a:xfrm>
              <a:off x="1625832" y="153987"/>
              <a:ext cx="755758" cy="757238"/>
              <a:chOff x="0" y="0"/>
              <a:chExt cx="1374337" cy="1377026"/>
            </a:xfrm>
          </p:grpSpPr>
          <p:sp>
            <p:nvSpPr>
              <p:cNvPr id="130" name="椭圆 14"/>
              <p:cNvSpPr>
                <a:spLocks noChangeAspect="1" noChangeArrowheads="1"/>
              </p:cNvSpPr>
              <p:nvPr/>
            </p:nvSpPr>
            <p:spPr bwMode="auto">
              <a:xfrm>
                <a:off x="0" y="0"/>
                <a:ext cx="1374337" cy="1377026"/>
              </a:xfrm>
              <a:prstGeom prst="ellipse">
                <a:avLst/>
              </a:prstGeom>
              <a:gradFill rotWithShape="1">
                <a:gsLst>
                  <a:gs pos="0">
                    <a:schemeClr val="bg2"/>
                  </a:gs>
                  <a:gs pos="100000">
                    <a:srgbClr val="6E6D68"/>
                  </a:gs>
                </a:gsLst>
                <a:lin ang="18900000" scaled="1"/>
              </a:gradFill>
              <a:ln w="9525">
                <a:noFill/>
                <a:round/>
                <a:headEnd/>
                <a:tailEnd/>
              </a:ln>
              <a:effectLst/>
            </p:spPr>
            <p:txBody>
              <a:bodyPr anchor="ctr"/>
              <a:lstStyle/>
              <a:p>
                <a:endParaRPr lang="zh-CN" altLang="en-US"/>
              </a:p>
            </p:txBody>
          </p:sp>
          <p:sp>
            <p:nvSpPr>
              <p:cNvPr id="131" name="椭圆 117"/>
              <p:cNvSpPr>
                <a:spLocks noChangeAspect="1"/>
              </p:cNvSpPr>
              <p:nvPr/>
            </p:nvSpPr>
            <p:spPr bwMode="auto">
              <a:xfrm>
                <a:off x="40422" y="40416"/>
                <a:ext cx="1178003" cy="1177833"/>
              </a:xfrm>
              <a:prstGeom prst="ellipse">
                <a:avLst/>
              </a:prstGeom>
              <a:solidFill>
                <a:schemeClr val="bg2"/>
              </a:solidFill>
              <a:ln w="25400" cap="flat" cmpd="sng">
                <a:solidFill>
                  <a:schemeClr val="bg1"/>
                </a:solidFill>
                <a:round/>
                <a:headEnd/>
                <a:tailEnd/>
              </a:ln>
              <a:effectLst/>
            </p:spPr>
            <p:txBody>
              <a:bodyPr anchor="ctr"/>
              <a:lstStyle/>
              <a:p>
                <a:pPr algn="ctr"/>
                <a:endParaRPr lang="zh-CN" altLang="en-US">
                  <a:solidFill>
                    <a:srgbClr val="FFFFFF"/>
                  </a:solidFill>
                </a:endParaRPr>
              </a:p>
            </p:txBody>
          </p:sp>
        </p:grpSp>
      </p:grpSp>
      <p:grpSp>
        <p:nvGrpSpPr>
          <p:cNvPr id="148" name="Group 31"/>
          <p:cNvGrpSpPr>
            <a:grpSpLocks/>
          </p:cNvGrpSpPr>
          <p:nvPr/>
        </p:nvGrpSpPr>
        <p:grpSpPr bwMode="auto">
          <a:xfrm>
            <a:off x="5538787" y="2578100"/>
            <a:ext cx="2843213" cy="1065212"/>
            <a:chOff x="0" y="0"/>
            <a:chExt cx="2842718" cy="1065212"/>
          </a:xfrm>
        </p:grpSpPr>
        <p:grpSp>
          <p:nvGrpSpPr>
            <p:cNvPr id="149" name="Group 32"/>
            <p:cNvGrpSpPr>
              <a:grpSpLocks/>
            </p:cNvGrpSpPr>
            <p:nvPr/>
          </p:nvGrpSpPr>
          <p:grpSpPr bwMode="auto">
            <a:xfrm>
              <a:off x="0" y="0"/>
              <a:ext cx="2842718" cy="1065212"/>
              <a:chOff x="0" y="0"/>
              <a:chExt cx="2842718" cy="1065212"/>
            </a:xfrm>
          </p:grpSpPr>
          <p:sp>
            <p:nvSpPr>
              <p:cNvPr id="153" name="AutoShape 49"/>
              <p:cNvSpPr>
                <a:spLocks noChangeArrowheads="1"/>
              </p:cNvSpPr>
              <p:nvPr/>
            </p:nvSpPr>
            <p:spPr bwMode="auto">
              <a:xfrm flipH="1">
                <a:off x="0" y="0"/>
                <a:ext cx="828531" cy="1065212"/>
              </a:xfrm>
              <a:prstGeom prst="rightArrow">
                <a:avLst>
                  <a:gd name="adj1" fmla="val 70389"/>
                  <a:gd name="adj2" fmla="val 68255"/>
                </a:avLst>
              </a:prstGeom>
              <a:solidFill>
                <a:srgbClr val="BFBFBF"/>
              </a:solidFill>
              <a:ln w="9525">
                <a:noFill/>
                <a:miter lim="800000"/>
                <a:headEnd/>
                <a:tailEnd/>
              </a:ln>
              <a:effectLst/>
            </p:spPr>
            <p:txBody>
              <a:bodyPr wrap="none" anchor="ctr"/>
              <a:lstStyle/>
              <a:p>
                <a:endParaRPr lang="zh-CN" altLang="en-US"/>
              </a:p>
            </p:txBody>
          </p:sp>
          <p:sp>
            <p:nvSpPr>
              <p:cNvPr id="154" name="圆角矩形 38"/>
              <p:cNvSpPr>
                <a:spLocks noChangeArrowheads="1"/>
              </p:cNvSpPr>
              <p:nvPr/>
            </p:nvSpPr>
            <p:spPr bwMode="auto">
              <a:xfrm>
                <a:off x="863450" y="153987"/>
                <a:ext cx="1979268" cy="757238"/>
              </a:xfrm>
              <a:prstGeom prst="roundRect">
                <a:avLst>
                  <a:gd name="adj" fmla="val 3278"/>
                </a:avLst>
              </a:prstGeom>
              <a:solidFill>
                <a:srgbClr val="D9D9D9">
                  <a:alpha val="70000"/>
                </a:srgbClr>
              </a:solidFill>
              <a:ln w="12700" cap="flat" cmpd="sng">
                <a:solidFill>
                  <a:srgbClr val="BFBFBF"/>
                </a:solidFill>
                <a:round/>
                <a:headEnd/>
                <a:tailEnd/>
              </a:ln>
              <a:effectLst/>
            </p:spPr>
            <p:txBody>
              <a:bodyPr anchor="ctr"/>
              <a:lstStyle/>
              <a:p>
                <a:pPr algn="ctr"/>
                <a:endParaRPr lang="zh-CN" altLang="en-US">
                  <a:solidFill>
                    <a:srgbClr val="FFFFFF"/>
                  </a:solidFill>
                </a:endParaRPr>
              </a:p>
            </p:txBody>
          </p:sp>
        </p:grpSp>
        <p:grpSp>
          <p:nvGrpSpPr>
            <p:cNvPr id="150" name="Group 35"/>
            <p:cNvGrpSpPr>
              <a:grpSpLocks noChangeAspect="1"/>
            </p:cNvGrpSpPr>
            <p:nvPr/>
          </p:nvGrpSpPr>
          <p:grpSpPr bwMode="auto">
            <a:xfrm>
              <a:off x="474580" y="153987"/>
              <a:ext cx="755518" cy="757238"/>
              <a:chOff x="0" y="0"/>
              <a:chExt cx="1373901" cy="1377026"/>
            </a:xfrm>
          </p:grpSpPr>
          <p:sp>
            <p:nvSpPr>
              <p:cNvPr id="151" name="椭圆 35"/>
              <p:cNvSpPr>
                <a:spLocks noChangeAspect="1" noChangeArrowheads="1"/>
              </p:cNvSpPr>
              <p:nvPr/>
            </p:nvSpPr>
            <p:spPr bwMode="auto">
              <a:xfrm>
                <a:off x="0" y="0"/>
                <a:ext cx="1373901" cy="1377026"/>
              </a:xfrm>
              <a:prstGeom prst="ellipse">
                <a:avLst/>
              </a:prstGeom>
              <a:gradFill rotWithShape="1">
                <a:gsLst>
                  <a:gs pos="0">
                    <a:schemeClr val="bg2"/>
                  </a:gs>
                  <a:gs pos="100000">
                    <a:srgbClr val="6E6D68"/>
                  </a:gs>
                </a:gsLst>
                <a:lin ang="18900000" scaled="1"/>
              </a:gradFill>
              <a:ln w="9525">
                <a:noFill/>
                <a:round/>
                <a:headEnd/>
                <a:tailEnd/>
              </a:ln>
              <a:effectLst/>
            </p:spPr>
            <p:txBody>
              <a:bodyPr anchor="ctr"/>
              <a:lstStyle/>
              <a:p>
                <a:endParaRPr lang="zh-CN" altLang="en-US"/>
              </a:p>
            </p:txBody>
          </p:sp>
          <p:sp>
            <p:nvSpPr>
              <p:cNvPr id="152" name="椭圆 117"/>
              <p:cNvSpPr>
                <a:spLocks noChangeAspect="1"/>
              </p:cNvSpPr>
              <p:nvPr/>
            </p:nvSpPr>
            <p:spPr bwMode="auto">
              <a:xfrm>
                <a:off x="40409" y="40416"/>
                <a:ext cx="1177629" cy="1177833"/>
              </a:xfrm>
              <a:prstGeom prst="ellipse">
                <a:avLst/>
              </a:prstGeom>
              <a:solidFill>
                <a:schemeClr val="bg2"/>
              </a:solidFill>
              <a:ln w="25400" cap="flat" cmpd="sng">
                <a:solidFill>
                  <a:schemeClr val="bg1"/>
                </a:solidFill>
                <a:round/>
                <a:headEnd/>
                <a:tailEnd/>
              </a:ln>
              <a:effectLst/>
            </p:spPr>
            <p:txBody>
              <a:bodyPr anchor="ctr"/>
              <a:lstStyle/>
              <a:p>
                <a:pPr algn="ctr"/>
                <a:endParaRPr lang="zh-CN" altLang="en-US">
                  <a:solidFill>
                    <a:srgbClr val="FFFFFF"/>
                  </a:solidFill>
                </a:endParaRPr>
              </a:p>
            </p:txBody>
          </p:sp>
        </p:grpSp>
      </p:grpSp>
      <p:grpSp>
        <p:nvGrpSpPr>
          <p:cNvPr id="155" name="Group 38"/>
          <p:cNvGrpSpPr>
            <a:grpSpLocks/>
          </p:cNvGrpSpPr>
          <p:nvPr/>
        </p:nvGrpSpPr>
        <p:grpSpPr bwMode="auto">
          <a:xfrm>
            <a:off x="4910135" y="1333500"/>
            <a:ext cx="2719388" cy="1239837"/>
            <a:chOff x="0" y="0"/>
            <a:chExt cx="2720177" cy="1239951"/>
          </a:xfrm>
        </p:grpSpPr>
        <p:grpSp>
          <p:nvGrpSpPr>
            <p:cNvPr id="156" name="Group 39"/>
            <p:cNvGrpSpPr>
              <a:grpSpLocks/>
            </p:cNvGrpSpPr>
            <p:nvPr/>
          </p:nvGrpSpPr>
          <p:grpSpPr bwMode="auto">
            <a:xfrm>
              <a:off x="83" y="0"/>
              <a:ext cx="2720094" cy="1240051"/>
              <a:chOff x="1" y="0"/>
              <a:chExt cx="2720094" cy="1240051"/>
            </a:xfrm>
          </p:grpSpPr>
          <p:sp>
            <p:nvSpPr>
              <p:cNvPr id="160" name="AutoShape 67"/>
              <p:cNvSpPr>
                <a:spLocks noChangeArrowheads="1"/>
              </p:cNvSpPr>
              <p:nvPr/>
            </p:nvSpPr>
            <p:spPr bwMode="auto">
              <a:xfrm rot="18900000" flipH="1">
                <a:off x="1" y="174530"/>
                <a:ext cx="827164" cy="1065521"/>
              </a:xfrm>
              <a:prstGeom prst="rightArrow">
                <a:avLst>
                  <a:gd name="adj1" fmla="val 70389"/>
                  <a:gd name="adj2" fmla="val 63769"/>
                </a:avLst>
              </a:prstGeom>
              <a:solidFill>
                <a:srgbClr val="BFBFBF"/>
              </a:solidFill>
              <a:ln w="9525">
                <a:noFill/>
                <a:miter lim="800000"/>
                <a:headEnd/>
                <a:tailEnd/>
              </a:ln>
              <a:effectLst/>
            </p:spPr>
            <p:txBody>
              <a:bodyPr wrap="none" anchor="ctr"/>
              <a:lstStyle/>
              <a:p>
                <a:endParaRPr lang="zh-CN" altLang="en-US"/>
              </a:p>
            </p:txBody>
          </p:sp>
          <p:sp>
            <p:nvSpPr>
              <p:cNvPr id="161" name="圆角矩形 45"/>
              <p:cNvSpPr>
                <a:spLocks noChangeArrowheads="1"/>
              </p:cNvSpPr>
              <p:nvPr/>
            </p:nvSpPr>
            <p:spPr bwMode="auto">
              <a:xfrm>
                <a:off x="739908" y="0"/>
                <a:ext cx="1980187" cy="755719"/>
              </a:xfrm>
              <a:prstGeom prst="roundRect">
                <a:avLst>
                  <a:gd name="adj" fmla="val 3278"/>
                </a:avLst>
              </a:prstGeom>
              <a:solidFill>
                <a:srgbClr val="D9D9D9">
                  <a:alpha val="70000"/>
                </a:srgbClr>
              </a:solidFill>
              <a:ln w="12700" cap="flat" cmpd="sng">
                <a:solidFill>
                  <a:srgbClr val="BFBFBF"/>
                </a:solidFill>
                <a:round/>
                <a:headEnd/>
                <a:tailEnd/>
              </a:ln>
              <a:effectLst/>
            </p:spPr>
            <p:txBody>
              <a:bodyPr anchor="ctr"/>
              <a:lstStyle/>
              <a:p>
                <a:pPr algn="ctr"/>
                <a:endParaRPr lang="zh-CN" altLang="en-US">
                  <a:solidFill>
                    <a:srgbClr val="FFFFFF"/>
                  </a:solidFill>
                </a:endParaRPr>
              </a:p>
            </p:txBody>
          </p:sp>
        </p:grpSp>
        <p:grpSp>
          <p:nvGrpSpPr>
            <p:cNvPr id="157" name="Group 42"/>
            <p:cNvGrpSpPr>
              <a:grpSpLocks noChangeAspect="1"/>
            </p:cNvGrpSpPr>
            <p:nvPr/>
          </p:nvGrpSpPr>
          <p:grpSpPr bwMode="auto">
            <a:xfrm>
              <a:off x="339824" y="0"/>
              <a:ext cx="757458" cy="755719"/>
              <a:chOff x="0" y="0"/>
              <a:chExt cx="1377429" cy="1374264"/>
            </a:xfrm>
          </p:grpSpPr>
          <p:sp>
            <p:nvSpPr>
              <p:cNvPr id="158" name="椭圆 42"/>
              <p:cNvSpPr>
                <a:spLocks noChangeAspect="1" noChangeArrowheads="1"/>
              </p:cNvSpPr>
              <p:nvPr/>
            </p:nvSpPr>
            <p:spPr bwMode="auto">
              <a:xfrm>
                <a:off x="0" y="0"/>
                <a:ext cx="1377429" cy="1374264"/>
              </a:xfrm>
              <a:prstGeom prst="ellipse">
                <a:avLst/>
              </a:prstGeom>
              <a:gradFill rotWithShape="1">
                <a:gsLst>
                  <a:gs pos="0">
                    <a:schemeClr val="bg2"/>
                  </a:gs>
                  <a:gs pos="100000">
                    <a:srgbClr val="6E6D68"/>
                  </a:gs>
                </a:gsLst>
                <a:lin ang="18900000" scaled="1"/>
              </a:gradFill>
              <a:ln w="9525">
                <a:noFill/>
                <a:round/>
                <a:headEnd/>
                <a:tailEnd/>
              </a:ln>
              <a:effectLst/>
            </p:spPr>
            <p:txBody>
              <a:bodyPr anchor="ctr"/>
              <a:lstStyle/>
              <a:p>
                <a:endParaRPr lang="zh-CN" altLang="en-US"/>
              </a:p>
            </p:txBody>
          </p:sp>
          <p:sp>
            <p:nvSpPr>
              <p:cNvPr id="159" name="椭圆 117"/>
              <p:cNvSpPr>
                <a:spLocks noChangeAspect="1"/>
              </p:cNvSpPr>
              <p:nvPr/>
            </p:nvSpPr>
            <p:spPr bwMode="auto">
              <a:xfrm>
                <a:off x="43316" y="40420"/>
                <a:ext cx="1178177" cy="1177941"/>
              </a:xfrm>
              <a:prstGeom prst="ellipse">
                <a:avLst/>
              </a:prstGeom>
              <a:solidFill>
                <a:schemeClr val="bg2"/>
              </a:solidFill>
              <a:ln w="25400" cap="flat" cmpd="sng">
                <a:solidFill>
                  <a:schemeClr val="bg1"/>
                </a:solidFill>
                <a:round/>
                <a:headEnd/>
                <a:tailEnd/>
              </a:ln>
              <a:effectLst/>
            </p:spPr>
            <p:txBody>
              <a:bodyPr anchor="ctr"/>
              <a:lstStyle/>
              <a:p>
                <a:pPr algn="ctr"/>
                <a:endParaRPr lang="zh-CN" altLang="en-US">
                  <a:solidFill>
                    <a:srgbClr val="FFFFFF"/>
                  </a:solidFill>
                </a:endParaRPr>
              </a:p>
            </p:txBody>
          </p:sp>
        </p:grpSp>
      </p:grpSp>
      <p:sp>
        <p:nvSpPr>
          <p:cNvPr id="162" name="Text Box 18"/>
          <p:cNvSpPr txBox="1">
            <a:spLocks noChangeArrowheads="1"/>
          </p:cNvSpPr>
          <p:nvPr/>
        </p:nvSpPr>
        <p:spPr bwMode="auto">
          <a:xfrm>
            <a:off x="1084262" y="2806125"/>
            <a:ext cx="1431925" cy="584775"/>
          </a:xfrm>
          <a:prstGeom prst="rect">
            <a:avLst/>
          </a:prstGeom>
          <a:noFill/>
          <a:ln w="9525">
            <a:noFill/>
            <a:miter lim="800000"/>
            <a:headEnd/>
            <a:tailEnd/>
          </a:ln>
          <a:effectLst/>
        </p:spPr>
        <p:txBody>
          <a:bodyPr>
            <a:spAutoFit/>
          </a:bodyPr>
          <a:lstStyle/>
          <a:p>
            <a:pPr algn="ctr">
              <a:spcBef>
                <a:spcPct val="50000"/>
              </a:spcBef>
            </a:pPr>
            <a:r>
              <a:rPr lang="zh-CN" altLang="en-US" sz="1600" b="0" dirty="0" smtClean="0">
                <a:latin typeface="微软雅黑" pitchFamily="34" charset="-122"/>
                <a:ea typeface="微软雅黑" pitchFamily="34" charset="-122"/>
              </a:rPr>
              <a:t>祥和定期</a:t>
            </a:r>
            <a:r>
              <a:rPr lang="en-US" altLang="zh-CN" sz="1600" b="0" dirty="0" smtClean="0">
                <a:latin typeface="微软雅黑" pitchFamily="34" charset="-122"/>
                <a:ea typeface="微软雅黑" pitchFamily="34" charset="-122"/>
              </a:rPr>
              <a:t>2014</a:t>
            </a:r>
            <a:endParaRPr lang="zh-CN" altLang="en-US" sz="1600" b="0" dirty="0">
              <a:latin typeface="微软雅黑" pitchFamily="34" charset="-122"/>
              <a:ea typeface="微软雅黑" pitchFamily="34" charset="-122"/>
            </a:endParaRPr>
          </a:p>
        </p:txBody>
      </p:sp>
      <p:sp>
        <p:nvSpPr>
          <p:cNvPr id="163" name="Text Box 18"/>
          <p:cNvSpPr txBox="1">
            <a:spLocks noChangeArrowheads="1"/>
          </p:cNvSpPr>
          <p:nvPr/>
        </p:nvSpPr>
        <p:spPr bwMode="auto">
          <a:xfrm>
            <a:off x="6778625" y="2806125"/>
            <a:ext cx="1557337" cy="584775"/>
          </a:xfrm>
          <a:prstGeom prst="rect">
            <a:avLst/>
          </a:prstGeom>
          <a:noFill/>
          <a:ln w="9525">
            <a:noFill/>
            <a:miter lim="800000"/>
            <a:headEnd/>
            <a:tailEnd/>
          </a:ln>
          <a:effectLst/>
        </p:spPr>
        <p:txBody>
          <a:bodyPr>
            <a:spAutoFit/>
          </a:bodyPr>
          <a:lstStyle/>
          <a:p>
            <a:pPr algn="ctr">
              <a:spcBef>
                <a:spcPct val="50000"/>
              </a:spcBef>
            </a:pPr>
            <a:r>
              <a:rPr lang="en-US" altLang="zh-CN" sz="1600" b="0" dirty="0">
                <a:latin typeface="微软雅黑" pitchFamily="34" charset="-122"/>
                <a:ea typeface="微软雅黑" pitchFamily="34" charset="-122"/>
              </a:rPr>
              <a:t>_</a:t>
            </a:r>
            <a:r>
              <a:rPr lang="zh-CN" altLang="en-US" sz="1600" b="0" dirty="0">
                <a:latin typeface="微软雅黑" pitchFamily="34" charset="-122"/>
                <a:ea typeface="微软雅黑" pitchFamily="34" charset="-122"/>
              </a:rPr>
              <a:t>附加少儿重疾产品</a:t>
            </a:r>
          </a:p>
        </p:txBody>
      </p:sp>
      <p:sp>
        <p:nvSpPr>
          <p:cNvPr id="164" name="Text Box 18"/>
          <p:cNvSpPr txBox="1">
            <a:spLocks noChangeArrowheads="1"/>
          </p:cNvSpPr>
          <p:nvPr/>
        </p:nvSpPr>
        <p:spPr bwMode="auto">
          <a:xfrm>
            <a:off x="6056310" y="1409700"/>
            <a:ext cx="1557338" cy="584775"/>
          </a:xfrm>
          <a:prstGeom prst="rect">
            <a:avLst/>
          </a:prstGeom>
          <a:noFill/>
          <a:ln w="9525">
            <a:noFill/>
            <a:miter lim="800000"/>
            <a:headEnd/>
            <a:tailEnd/>
          </a:ln>
          <a:effectLst/>
        </p:spPr>
        <p:txBody>
          <a:bodyPr>
            <a:spAutoFit/>
          </a:bodyPr>
          <a:lstStyle/>
          <a:p>
            <a:pPr algn="ctr">
              <a:spcBef>
                <a:spcPct val="50000"/>
              </a:spcBef>
            </a:pPr>
            <a:r>
              <a:rPr lang="en-US" altLang="zh-CN" sz="1600" b="0" dirty="0">
                <a:latin typeface="微软雅黑" pitchFamily="34" charset="-122"/>
                <a:ea typeface="微软雅黑" pitchFamily="34" charset="-122"/>
              </a:rPr>
              <a:t>-</a:t>
            </a:r>
            <a:r>
              <a:rPr lang="zh-CN" altLang="en-US" sz="1600" b="0" dirty="0">
                <a:latin typeface="微软雅黑" pitchFamily="34" charset="-122"/>
                <a:ea typeface="微软雅黑" pitchFamily="34" charset="-122"/>
              </a:rPr>
              <a:t>附加型重疾康复产品</a:t>
            </a:r>
          </a:p>
        </p:txBody>
      </p:sp>
      <p:sp>
        <p:nvSpPr>
          <p:cNvPr id="165" name="Text Box 18"/>
          <p:cNvSpPr txBox="1">
            <a:spLocks noChangeArrowheads="1"/>
          </p:cNvSpPr>
          <p:nvPr/>
        </p:nvSpPr>
        <p:spPr bwMode="auto">
          <a:xfrm>
            <a:off x="1789110" y="1541461"/>
            <a:ext cx="1557338" cy="338554"/>
          </a:xfrm>
          <a:prstGeom prst="rect">
            <a:avLst/>
          </a:prstGeom>
          <a:noFill/>
          <a:ln w="9525">
            <a:noFill/>
            <a:miter lim="800000"/>
            <a:headEnd/>
            <a:tailEnd/>
          </a:ln>
          <a:effectLst/>
        </p:spPr>
        <p:txBody>
          <a:bodyPr>
            <a:spAutoFit/>
          </a:bodyPr>
          <a:lstStyle/>
          <a:p>
            <a:pPr algn="ctr">
              <a:spcBef>
                <a:spcPct val="50000"/>
              </a:spcBef>
            </a:pPr>
            <a:r>
              <a:rPr lang="zh-CN" altLang="en-US" sz="1600" b="0" dirty="0">
                <a:latin typeface="微软雅黑" pitchFamily="34" charset="-122"/>
                <a:ea typeface="微软雅黑" pitchFamily="34" charset="-122"/>
              </a:rPr>
              <a:t>专项癌症保险</a:t>
            </a:r>
          </a:p>
        </p:txBody>
      </p:sp>
      <p:grpSp>
        <p:nvGrpSpPr>
          <p:cNvPr id="168" name="Group 51"/>
          <p:cNvGrpSpPr>
            <a:grpSpLocks/>
          </p:cNvGrpSpPr>
          <p:nvPr/>
        </p:nvGrpSpPr>
        <p:grpSpPr bwMode="auto">
          <a:xfrm>
            <a:off x="3870323" y="2301874"/>
            <a:ext cx="1619250" cy="1619251"/>
            <a:chOff x="0" y="0"/>
            <a:chExt cx="1444904" cy="1444905"/>
          </a:xfrm>
        </p:grpSpPr>
        <p:sp>
          <p:nvSpPr>
            <p:cNvPr id="169" name="Oval 93"/>
            <p:cNvSpPr>
              <a:spLocks noChangeArrowheads="1"/>
            </p:cNvSpPr>
            <p:nvPr/>
          </p:nvSpPr>
          <p:spPr bwMode="auto">
            <a:xfrm>
              <a:off x="0" y="0"/>
              <a:ext cx="1444904" cy="1444905"/>
            </a:xfrm>
            <a:prstGeom prst="ellipse">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16200000" scaled="1"/>
              <a:tileRect/>
            </a:gradFill>
            <a:ln w="9525">
              <a:noFill/>
              <a:round/>
              <a:headEnd/>
              <a:tailEnd/>
            </a:ln>
            <a:effectLst/>
          </p:spPr>
          <p:txBody>
            <a:bodyPr anchor="ctr"/>
            <a:lstStyle/>
            <a:p>
              <a:endParaRPr lang="zh-CN" altLang="en-US"/>
            </a:p>
          </p:txBody>
        </p:sp>
        <p:sp>
          <p:nvSpPr>
            <p:cNvPr id="170" name="Oval 94"/>
            <p:cNvSpPr>
              <a:spLocks noChangeAspect="1" noChangeArrowheads="1"/>
            </p:cNvSpPr>
            <p:nvPr/>
          </p:nvSpPr>
          <p:spPr bwMode="auto">
            <a:xfrm>
              <a:off x="58079" y="46746"/>
              <a:ext cx="1245168" cy="1245169"/>
            </a:xfrm>
            <a:prstGeom prst="ellipse">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13500000" scaled="1"/>
              <a:tileRect/>
            </a:gradFill>
            <a:ln w="25400" cap="flat" cmpd="sng">
              <a:solidFill>
                <a:schemeClr val="bg1"/>
              </a:solidFill>
              <a:round/>
              <a:headEnd/>
              <a:tailEnd/>
            </a:ln>
            <a:effectLst/>
          </p:spPr>
          <p:txBody>
            <a:bodyPr anchor="ctr"/>
            <a:lstStyle/>
            <a:p>
              <a:pPr algn="ctr"/>
              <a:endParaRPr lang="zh-CN" altLang="en-US">
                <a:solidFill>
                  <a:srgbClr val="FFFFFF"/>
                </a:solidFill>
              </a:endParaRPr>
            </a:p>
          </p:txBody>
        </p:sp>
      </p:grpSp>
      <p:sp>
        <p:nvSpPr>
          <p:cNvPr id="171" name="Text Box 18"/>
          <p:cNvSpPr txBox="1">
            <a:spLocks noChangeArrowheads="1"/>
          </p:cNvSpPr>
          <p:nvPr/>
        </p:nvSpPr>
        <p:spPr bwMode="auto">
          <a:xfrm>
            <a:off x="4000498" y="2628900"/>
            <a:ext cx="1289050" cy="861774"/>
          </a:xfrm>
          <a:prstGeom prst="rect">
            <a:avLst/>
          </a:prstGeom>
          <a:noFill/>
          <a:ln w="9525">
            <a:noFill/>
            <a:miter lim="800000"/>
            <a:headEnd/>
            <a:tailEnd/>
          </a:ln>
          <a:effectLst/>
        </p:spPr>
        <p:txBody>
          <a:bodyPr>
            <a:spAutoFit/>
          </a:bodyPr>
          <a:lstStyle/>
          <a:p>
            <a:pPr algn="ctr">
              <a:spcBef>
                <a:spcPct val="50000"/>
              </a:spcBef>
            </a:pPr>
            <a:r>
              <a:rPr lang="zh-CN" altLang="en-US" sz="2000" dirty="0" smtClean="0">
                <a:solidFill>
                  <a:schemeClr val="bg1"/>
                </a:solidFill>
                <a:latin typeface="微软雅黑" pitchFamily="34" charset="-122"/>
                <a:ea typeface="微软雅黑" pitchFamily="34" charset="-122"/>
              </a:rPr>
              <a:t>四款</a:t>
            </a:r>
            <a:endParaRPr lang="en-US" altLang="zh-CN" sz="2000" dirty="0" smtClean="0">
              <a:solidFill>
                <a:schemeClr val="bg1"/>
              </a:solidFill>
              <a:latin typeface="微软雅黑" pitchFamily="34" charset="-122"/>
              <a:ea typeface="微软雅黑" pitchFamily="34" charset="-122"/>
            </a:endParaRPr>
          </a:p>
          <a:p>
            <a:pPr algn="ctr">
              <a:spcBef>
                <a:spcPct val="50000"/>
              </a:spcBef>
            </a:pPr>
            <a:r>
              <a:rPr lang="zh-CN" altLang="en-US" sz="2000" dirty="0" smtClean="0">
                <a:solidFill>
                  <a:schemeClr val="bg1"/>
                </a:solidFill>
                <a:latin typeface="微软雅黑" pitchFamily="34" charset="-122"/>
                <a:ea typeface="微软雅黑" pitchFamily="34" charset="-122"/>
              </a:rPr>
              <a:t>附加险</a:t>
            </a:r>
            <a:endParaRPr lang="zh-CN" altLang="en-US" sz="2000" dirty="0">
              <a:solidFill>
                <a:schemeClr val="bg1"/>
              </a:solidFill>
              <a:latin typeface="微软雅黑" pitchFamily="34" charset="-122"/>
              <a:ea typeface="微软雅黑" pitchFamily="34" charset="-122"/>
            </a:endParaRPr>
          </a:p>
        </p:txBody>
      </p:sp>
      <p:sp>
        <p:nvSpPr>
          <p:cNvPr id="172" name="Rectangle 26"/>
          <p:cNvSpPr>
            <a:spLocks noChangeArrowheads="1"/>
          </p:cNvSpPr>
          <p:nvPr/>
        </p:nvSpPr>
        <p:spPr bwMode="auto">
          <a:xfrm>
            <a:off x="3523917" y="1533526"/>
            <a:ext cx="284052" cy="307777"/>
          </a:xfrm>
          <a:prstGeom prst="rect">
            <a:avLst/>
          </a:prstGeom>
          <a:noFill/>
          <a:ln w="9525">
            <a:noFill/>
            <a:miter lim="800000"/>
            <a:headEnd/>
            <a:tailEnd/>
          </a:ln>
          <a:effectLst/>
        </p:spPr>
        <p:txBody>
          <a:bodyPr wrap="none">
            <a:spAutoFit/>
          </a:bodyPr>
          <a:lstStyle/>
          <a:p>
            <a:pPr algn="ctr"/>
            <a:r>
              <a:rPr lang="en-US" altLang="zh-CN" sz="1400" dirty="0" smtClean="0">
                <a:solidFill>
                  <a:schemeClr val="bg1"/>
                </a:solidFill>
                <a:ea typeface="微软雅黑" pitchFamily="34" charset="-122"/>
              </a:rPr>
              <a:t>1</a:t>
            </a:r>
            <a:endParaRPr lang="zh-CN" altLang="en-US" sz="1400" dirty="0">
              <a:solidFill>
                <a:schemeClr val="bg1"/>
              </a:solidFill>
              <a:ea typeface="微软雅黑" pitchFamily="34" charset="-122"/>
            </a:endParaRPr>
          </a:p>
        </p:txBody>
      </p:sp>
      <p:sp>
        <p:nvSpPr>
          <p:cNvPr id="173" name="Rectangle 26"/>
          <p:cNvSpPr>
            <a:spLocks noChangeArrowheads="1"/>
          </p:cNvSpPr>
          <p:nvPr/>
        </p:nvSpPr>
        <p:spPr bwMode="auto">
          <a:xfrm>
            <a:off x="5457493" y="1533526"/>
            <a:ext cx="284052" cy="307777"/>
          </a:xfrm>
          <a:prstGeom prst="rect">
            <a:avLst/>
          </a:prstGeom>
          <a:noFill/>
          <a:ln w="9525">
            <a:noFill/>
            <a:miter lim="800000"/>
            <a:headEnd/>
            <a:tailEnd/>
          </a:ln>
          <a:effectLst/>
        </p:spPr>
        <p:txBody>
          <a:bodyPr wrap="none">
            <a:spAutoFit/>
          </a:bodyPr>
          <a:lstStyle/>
          <a:p>
            <a:pPr algn="ctr"/>
            <a:r>
              <a:rPr lang="en-US" altLang="zh-CN" sz="1400" dirty="0" smtClean="0">
                <a:solidFill>
                  <a:schemeClr val="bg1"/>
                </a:solidFill>
                <a:ea typeface="微软雅黑" pitchFamily="34" charset="-122"/>
              </a:rPr>
              <a:t>2</a:t>
            </a:r>
            <a:endParaRPr lang="zh-CN" altLang="en-US" sz="1400" dirty="0">
              <a:solidFill>
                <a:schemeClr val="bg1"/>
              </a:solidFill>
              <a:ea typeface="微软雅黑" pitchFamily="34" charset="-122"/>
            </a:endParaRPr>
          </a:p>
        </p:txBody>
      </p:sp>
      <p:sp>
        <p:nvSpPr>
          <p:cNvPr id="174" name="Rectangle 26"/>
          <p:cNvSpPr>
            <a:spLocks noChangeArrowheads="1"/>
          </p:cNvSpPr>
          <p:nvPr/>
        </p:nvSpPr>
        <p:spPr bwMode="auto">
          <a:xfrm>
            <a:off x="6209968" y="2922587"/>
            <a:ext cx="284052" cy="307777"/>
          </a:xfrm>
          <a:prstGeom prst="rect">
            <a:avLst/>
          </a:prstGeom>
          <a:noFill/>
          <a:ln w="9525">
            <a:noFill/>
            <a:miter lim="800000"/>
            <a:headEnd/>
            <a:tailEnd/>
          </a:ln>
          <a:effectLst/>
        </p:spPr>
        <p:txBody>
          <a:bodyPr wrap="none">
            <a:spAutoFit/>
          </a:bodyPr>
          <a:lstStyle/>
          <a:p>
            <a:pPr algn="ctr"/>
            <a:r>
              <a:rPr lang="en-US" altLang="zh-CN" sz="1400" dirty="0" smtClean="0">
                <a:solidFill>
                  <a:schemeClr val="bg1"/>
                </a:solidFill>
                <a:ea typeface="微软雅黑" pitchFamily="34" charset="-122"/>
              </a:rPr>
              <a:t>4</a:t>
            </a:r>
            <a:endParaRPr lang="zh-CN" altLang="en-US" sz="1400" dirty="0">
              <a:solidFill>
                <a:schemeClr val="bg1"/>
              </a:solidFill>
              <a:ea typeface="微软雅黑" pitchFamily="34" charset="-122"/>
            </a:endParaRPr>
          </a:p>
        </p:txBody>
      </p:sp>
      <p:sp>
        <p:nvSpPr>
          <p:cNvPr id="175" name="Rectangle 26"/>
          <p:cNvSpPr>
            <a:spLocks noChangeArrowheads="1"/>
          </p:cNvSpPr>
          <p:nvPr/>
        </p:nvSpPr>
        <p:spPr bwMode="auto">
          <a:xfrm>
            <a:off x="2784143" y="2922587"/>
            <a:ext cx="284052" cy="307777"/>
          </a:xfrm>
          <a:prstGeom prst="rect">
            <a:avLst/>
          </a:prstGeom>
          <a:noFill/>
          <a:ln w="9525">
            <a:noFill/>
            <a:miter lim="800000"/>
            <a:headEnd/>
            <a:tailEnd/>
          </a:ln>
          <a:effectLst/>
        </p:spPr>
        <p:txBody>
          <a:bodyPr wrap="none">
            <a:spAutoFit/>
          </a:bodyPr>
          <a:lstStyle/>
          <a:p>
            <a:pPr algn="ctr"/>
            <a:r>
              <a:rPr lang="en-US" altLang="zh-CN" sz="1400" dirty="0" smtClean="0">
                <a:solidFill>
                  <a:schemeClr val="bg1"/>
                </a:solidFill>
                <a:ea typeface="微软雅黑" pitchFamily="34" charset="-122"/>
              </a:rPr>
              <a:t>3</a:t>
            </a:r>
            <a:endParaRPr lang="zh-CN" altLang="en-US" sz="1400" dirty="0">
              <a:solidFill>
                <a:schemeClr val="bg1"/>
              </a:solidFill>
              <a:ea typeface="微软雅黑" pitchFamily="34" charset="-122"/>
            </a:endParaRPr>
          </a:p>
        </p:txBody>
      </p:sp>
      <p:sp>
        <p:nvSpPr>
          <p:cNvPr id="176" name="Rectangle 26"/>
          <p:cNvSpPr>
            <a:spLocks noChangeArrowheads="1"/>
          </p:cNvSpPr>
          <p:nvPr/>
        </p:nvSpPr>
        <p:spPr bwMode="auto">
          <a:xfrm>
            <a:off x="3394074" y="4300537"/>
            <a:ext cx="543739" cy="307777"/>
          </a:xfrm>
          <a:prstGeom prst="rect">
            <a:avLst/>
          </a:prstGeom>
          <a:noFill/>
          <a:ln w="9525">
            <a:noFill/>
            <a:miter lim="800000"/>
            <a:headEnd/>
            <a:tailEnd/>
          </a:ln>
          <a:effectLst/>
        </p:spPr>
        <p:txBody>
          <a:bodyPr wrap="none">
            <a:spAutoFit/>
          </a:bodyPr>
          <a:lstStyle/>
          <a:p>
            <a:pPr algn="ctr"/>
            <a:r>
              <a:rPr lang="zh-CN" altLang="en-US" sz="1400">
                <a:solidFill>
                  <a:schemeClr val="bg1"/>
                </a:solidFill>
                <a:ea typeface="微软雅黑" pitchFamily="34" charset="-122"/>
              </a:rPr>
              <a:t>标题</a:t>
            </a:r>
          </a:p>
        </p:txBody>
      </p:sp>
      <p:sp>
        <p:nvSpPr>
          <p:cNvPr id="177" name="Rectangle 26"/>
          <p:cNvSpPr>
            <a:spLocks noChangeArrowheads="1"/>
          </p:cNvSpPr>
          <p:nvPr/>
        </p:nvSpPr>
        <p:spPr bwMode="auto">
          <a:xfrm>
            <a:off x="5316537" y="4300537"/>
            <a:ext cx="543739" cy="307777"/>
          </a:xfrm>
          <a:prstGeom prst="rect">
            <a:avLst/>
          </a:prstGeom>
          <a:noFill/>
          <a:ln w="9525">
            <a:noFill/>
            <a:miter lim="800000"/>
            <a:headEnd/>
            <a:tailEnd/>
          </a:ln>
          <a:effectLst/>
        </p:spPr>
        <p:txBody>
          <a:bodyPr wrap="none">
            <a:spAutoFit/>
          </a:bodyPr>
          <a:lstStyle/>
          <a:p>
            <a:pPr algn="ctr"/>
            <a:r>
              <a:rPr lang="zh-CN" altLang="en-US" sz="1400">
                <a:solidFill>
                  <a:schemeClr val="bg1"/>
                </a:solidFill>
                <a:ea typeface="微软雅黑" pitchFamily="34" charset="-122"/>
              </a:rPr>
              <a:t>标题</a:t>
            </a:r>
          </a:p>
        </p:txBody>
      </p:sp>
      <p:sp>
        <p:nvSpPr>
          <p:cNvPr id="64" name="矩形 63"/>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rPr>
              <a:t>4/4</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51596162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68"/>
                                        </p:tgtEl>
                                        <p:attrNameLst>
                                          <p:attrName>style.visibility</p:attrName>
                                        </p:attrNameLst>
                                      </p:cBhvr>
                                      <p:to>
                                        <p:strVal val="visible"/>
                                      </p:to>
                                    </p:set>
                                    <p:anim calcmode="lin" valueType="num">
                                      <p:cBhvr>
                                        <p:cTn id="7" dur="500" fill="hold"/>
                                        <p:tgtEl>
                                          <p:spTgt spid="168"/>
                                        </p:tgtEl>
                                        <p:attrNameLst>
                                          <p:attrName>ppt_w</p:attrName>
                                        </p:attrNameLst>
                                      </p:cBhvr>
                                      <p:tavLst>
                                        <p:tav tm="0">
                                          <p:val>
                                            <p:fltVal val="0"/>
                                          </p:val>
                                        </p:tav>
                                        <p:tav tm="100000">
                                          <p:val>
                                            <p:strVal val="#ppt_w"/>
                                          </p:val>
                                        </p:tav>
                                      </p:tavLst>
                                    </p:anim>
                                    <p:anim calcmode="lin" valueType="num">
                                      <p:cBhvr>
                                        <p:cTn id="8" dur="500" fill="hold"/>
                                        <p:tgtEl>
                                          <p:spTgt spid="168"/>
                                        </p:tgtEl>
                                        <p:attrNameLst>
                                          <p:attrName>ppt_h</p:attrName>
                                        </p:attrNameLst>
                                      </p:cBhvr>
                                      <p:tavLst>
                                        <p:tav tm="0">
                                          <p:val>
                                            <p:fltVal val="0"/>
                                          </p:val>
                                        </p:tav>
                                        <p:tav tm="100000">
                                          <p:val>
                                            <p:strVal val="#ppt_h"/>
                                          </p:val>
                                        </p:tav>
                                      </p:tavLst>
                                    </p:anim>
                                    <p:animEffect transition="in" filter="fade">
                                      <p:cBhvr>
                                        <p:cTn id="9" dur="500"/>
                                        <p:tgtEl>
                                          <p:spTgt spid="1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71"/>
                                        </p:tgtEl>
                                        <p:attrNameLst>
                                          <p:attrName>style.visibility</p:attrName>
                                        </p:attrNameLst>
                                      </p:cBhvr>
                                      <p:to>
                                        <p:strVal val="visible"/>
                                      </p:to>
                                    </p:set>
                                    <p:animEffect transition="in" filter="fade">
                                      <p:cBhvr>
                                        <p:cTn id="13" dur="500"/>
                                        <p:tgtEl>
                                          <p:spTgt spid="171"/>
                                        </p:tgtEl>
                                      </p:cBhvr>
                                    </p:animEffect>
                                  </p:childTnLst>
                                </p:cTn>
                              </p:par>
                            </p:childTnLst>
                          </p:cTn>
                        </p:par>
                        <p:par>
                          <p:cTn id="14" fill="hold">
                            <p:stCondLst>
                              <p:cond delay="1000"/>
                            </p:stCondLst>
                            <p:childTnLst>
                              <p:par>
                                <p:cTn id="15" presetID="2" presetClass="entr" presetSubtype="9" fill="hold" nodeType="after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300" fill="hold"/>
                                        <p:tgtEl>
                                          <p:spTgt spid="61"/>
                                        </p:tgtEl>
                                        <p:attrNameLst>
                                          <p:attrName>ppt_x</p:attrName>
                                        </p:attrNameLst>
                                      </p:cBhvr>
                                      <p:tavLst>
                                        <p:tav tm="0">
                                          <p:val>
                                            <p:strVal val="0-#ppt_w/2"/>
                                          </p:val>
                                        </p:tav>
                                        <p:tav tm="100000">
                                          <p:val>
                                            <p:strVal val="#ppt_x"/>
                                          </p:val>
                                        </p:tav>
                                      </p:tavLst>
                                    </p:anim>
                                    <p:anim calcmode="lin" valueType="num">
                                      <p:cBhvr additive="base">
                                        <p:cTn id="18" dur="300" fill="hold"/>
                                        <p:tgtEl>
                                          <p:spTgt spid="61"/>
                                        </p:tgtEl>
                                        <p:attrNameLst>
                                          <p:attrName>ppt_y</p:attrName>
                                        </p:attrNameLst>
                                      </p:cBhvr>
                                      <p:tavLst>
                                        <p:tav tm="0">
                                          <p:val>
                                            <p:strVal val="0-#ppt_h/2"/>
                                          </p:val>
                                        </p:tav>
                                        <p:tav tm="100000">
                                          <p:val>
                                            <p:strVal val="#ppt_y"/>
                                          </p:val>
                                        </p:tav>
                                      </p:tavLst>
                                    </p:anim>
                                  </p:childTnLst>
                                </p:cTn>
                              </p:par>
                            </p:childTnLst>
                          </p:cTn>
                        </p:par>
                        <p:par>
                          <p:cTn id="19" fill="hold">
                            <p:stCondLst>
                              <p:cond delay="1300"/>
                            </p:stCondLst>
                            <p:childTnLst>
                              <p:par>
                                <p:cTn id="20" presetID="2" presetClass="entr" presetSubtype="3" fill="hold" nodeType="afterEffect">
                                  <p:stCondLst>
                                    <p:cond delay="0"/>
                                  </p:stCondLst>
                                  <p:childTnLst>
                                    <p:set>
                                      <p:cBhvr>
                                        <p:cTn id="21" dur="1" fill="hold">
                                          <p:stCondLst>
                                            <p:cond delay="0"/>
                                          </p:stCondLst>
                                        </p:cTn>
                                        <p:tgtEl>
                                          <p:spTgt spid="155"/>
                                        </p:tgtEl>
                                        <p:attrNameLst>
                                          <p:attrName>style.visibility</p:attrName>
                                        </p:attrNameLst>
                                      </p:cBhvr>
                                      <p:to>
                                        <p:strVal val="visible"/>
                                      </p:to>
                                    </p:set>
                                    <p:anim calcmode="lin" valueType="num">
                                      <p:cBhvr additive="base">
                                        <p:cTn id="22" dur="300" fill="hold"/>
                                        <p:tgtEl>
                                          <p:spTgt spid="155"/>
                                        </p:tgtEl>
                                        <p:attrNameLst>
                                          <p:attrName>ppt_x</p:attrName>
                                        </p:attrNameLst>
                                      </p:cBhvr>
                                      <p:tavLst>
                                        <p:tav tm="0">
                                          <p:val>
                                            <p:strVal val="1+#ppt_w/2"/>
                                          </p:val>
                                        </p:tav>
                                        <p:tav tm="100000">
                                          <p:val>
                                            <p:strVal val="#ppt_x"/>
                                          </p:val>
                                        </p:tav>
                                      </p:tavLst>
                                    </p:anim>
                                    <p:anim calcmode="lin" valueType="num">
                                      <p:cBhvr additive="base">
                                        <p:cTn id="23" dur="300" fill="hold"/>
                                        <p:tgtEl>
                                          <p:spTgt spid="155"/>
                                        </p:tgtEl>
                                        <p:attrNameLst>
                                          <p:attrName>ppt_y</p:attrName>
                                        </p:attrNameLst>
                                      </p:cBhvr>
                                      <p:tavLst>
                                        <p:tav tm="0">
                                          <p:val>
                                            <p:strVal val="0-#ppt_h/2"/>
                                          </p:val>
                                        </p:tav>
                                        <p:tav tm="100000">
                                          <p:val>
                                            <p:strVal val="#ppt_y"/>
                                          </p:val>
                                        </p:tav>
                                      </p:tavLst>
                                    </p:anim>
                                  </p:childTnLst>
                                </p:cTn>
                              </p:par>
                            </p:childTnLst>
                          </p:cTn>
                        </p:par>
                        <p:par>
                          <p:cTn id="24" fill="hold">
                            <p:stCondLst>
                              <p:cond delay="1600"/>
                            </p:stCondLst>
                            <p:childTnLst>
                              <p:par>
                                <p:cTn id="25" presetID="2" presetClass="entr" presetSubtype="8" fill="hold" nodeType="after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300" fill="hold"/>
                                        <p:tgtEl>
                                          <p:spTgt spid="127"/>
                                        </p:tgtEl>
                                        <p:attrNameLst>
                                          <p:attrName>ppt_x</p:attrName>
                                        </p:attrNameLst>
                                      </p:cBhvr>
                                      <p:tavLst>
                                        <p:tav tm="0">
                                          <p:val>
                                            <p:strVal val="0-#ppt_w/2"/>
                                          </p:val>
                                        </p:tav>
                                        <p:tav tm="100000">
                                          <p:val>
                                            <p:strVal val="#ppt_x"/>
                                          </p:val>
                                        </p:tav>
                                      </p:tavLst>
                                    </p:anim>
                                    <p:anim calcmode="lin" valueType="num">
                                      <p:cBhvr additive="base">
                                        <p:cTn id="28" dur="300" fill="hold"/>
                                        <p:tgtEl>
                                          <p:spTgt spid="127"/>
                                        </p:tgtEl>
                                        <p:attrNameLst>
                                          <p:attrName>ppt_y</p:attrName>
                                        </p:attrNameLst>
                                      </p:cBhvr>
                                      <p:tavLst>
                                        <p:tav tm="0">
                                          <p:val>
                                            <p:strVal val="#ppt_y"/>
                                          </p:val>
                                        </p:tav>
                                        <p:tav tm="100000">
                                          <p:val>
                                            <p:strVal val="#ppt_y"/>
                                          </p:val>
                                        </p:tav>
                                      </p:tavLst>
                                    </p:anim>
                                  </p:childTnLst>
                                </p:cTn>
                              </p:par>
                            </p:childTnLst>
                          </p:cTn>
                        </p:par>
                        <p:par>
                          <p:cTn id="29" fill="hold">
                            <p:stCondLst>
                              <p:cond delay="1900"/>
                            </p:stCondLst>
                            <p:childTnLst>
                              <p:par>
                                <p:cTn id="30" presetID="2" presetClass="entr" presetSubtype="2" fill="hold" nodeType="afterEffect">
                                  <p:stCondLst>
                                    <p:cond delay="0"/>
                                  </p:stCondLst>
                                  <p:childTnLst>
                                    <p:set>
                                      <p:cBhvr>
                                        <p:cTn id="31" dur="1" fill="hold">
                                          <p:stCondLst>
                                            <p:cond delay="0"/>
                                          </p:stCondLst>
                                        </p:cTn>
                                        <p:tgtEl>
                                          <p:spTgt spid="148"/>
                                        </p:tgtEl>
                                        <p:attrNameLst>
                                          <p:attrName>style.visibility</p:attrName>
                                        </p:attrNameLst>
                                      </p:cBhvr>
                                      <p:to>
                                        <p:strVal val="visible"/>
                                      </p:to>
                                    </p:set>
                                    <p:anim calcmode="lin" valueType="num">
                                      <p:cBhvr additive="base">
                                        <p:cTn id="32" dur="300" fill="hold"/>
                                        <p:tgtEl>
                                          <p:spTgt spid="148"/>
                                        </p:tgtEl>
                                        <p:attrNameLst>
                                          <p:attrName>ppt_x</p:attrName>
                                        </p:attrNameLst>
                                      </p:cBhvr>
                                      <p:tavLst>
                                        <p:tav tm="0">
                                          <p:val>
                                            <p:strVal val="1+#ppt_w/2"/>
                                          </p:val>
                                        </p:tav>
                                        <p:tav tm="100000">
                                          <p:val>
                                            <p:strVal val="#ppt_x"/>
                                          </p:val>
                                        </p:tav>
                                      </p:tavLst>
                                    </p:anim>
                                    <p:anim calcmode="lin" valueType="num">
                                      <p:cBhvr additive="base">
                                        <p:cTn id="33" dur="300" fill="hold"/>
                                        <p:tgtEl>
                                          <p:spTgt spid="148"/>
                                        </p:tgtEl>
                                        <p:attrNameLst>
                                          <p:attrName>ppt_y</p:attrName>
                                        </p:attrNameLst>
                                      </p:cBhvr>
                                      <p:tavLst>
                                        <p:tav tm="0">
                                          <p:val>
                                            <p:strVal val="#ppt_y"/>
                                          </p:val>
                                        </p:tav>
                                        <p:tav tm="100000">
                                          <p:val>
                                            <p:strVal val="#ppt_y"/>
                                          </p:val>
                                        </p:tav>
                                      </p:tavLst>
                                    </p:anim>
                                  </p:childTnLst>
                                </p:cTn>
                              </p:par>
                            </p:childTnLst>
                          </p:cTn>
                        </p:par>
                        <p:par>
                          <p:cTn id="34" fill="hold">
                            <p:stCondLst>
                              <p:cond delay="2200"/>
                            </p:stCondLst>
                            <p:childTnLst>
                              <p:par>
                                <p:cTn id="35" presetID="10" presetClass="entr" presetSubtype="0" fill="hold" grpId="0" nodeType="afterEffect">
                                  <p:stCondLst>
                                    <p:cond delay="0"/>
                                  </p:stCondLst>
                                  <p:childTnLst>
                                    <p:set>
                                      <p:cBhvr>
                                        <p:cTn id="36" dur="1" fill="hold">
                                          <p:stCondLst>
                                            <p:cond delay="0"/>
                                          </p:stCondLst>
                                        </p:cTn>
                                        <p:tgtEl>
                                          <p:spTgt spid="165"/>
                                        </p:tgtEl>
                                        <p:attrNameLst>
                                          <p:attrName>style.visibility</p:attrName>
                                        </p:attrNameLst>
                                      </p:cBhvr>
                                      <p:to>
                                        <p:strVal val="visible"/>
                                      </p:to>
                                    </p:set>
                                    <p:animEffect transition="in" filter="fade">
                                      <p:cBhvr>
                                        <p:cTn id="37" dur="500"/>
                                        <p:tgtEl>
                                          <p:spTgt spid="16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2"/>
                                        </p:tgtEl>
                                        <p:attrNameLst>
                                          <p:attrName>style.visibility</p:attrName>
                                        </p:attrNameLst>
                                      </p:cBhvr>
                                      <p:to>
                                        <p:strVal val="visible"/>
                                      </p:to>
                                    </p:set>
                                    <p:animEffect transition="in" filter="fade">
                                      <p:cBhvr>
                                        <p:cTn id="40" dur="500"/>
                                        <p:tgtEl>
                                          <p:spTgt spid="17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73"/>
                                        </p:tgtEl>
                                        <p:attrNameLst>
                                          <p:attrName>style.visibility</p:attrName>
                                        </p:attrNameLst>
                                      </p:cBhvr>
                                      <p:to>
                                        <p:strVal val="visible"/>
                                      </p:to>
                                    </p:set>
                                    <p:animEffect transition="in" filter="fade">
                                      <p:cBhvr>
                                        <p:cTn id="43" dur="500"/>
                                        <p:tgtEl>
                                          <p:spTgt spid="17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4"/>
                                        </p:tgtEl>
                                        <p:attrNameLst>
                                          <p:attrName>style.visibility</p:attrName>
                                        </p:attrNameLst>
                                      </p:cBhvr>
                                      <p:to>
                                        <p:strVal val="visible"/>
                                      </p:to>
                                    </p:set>
                                    <p:animEffect transition="in" filter="fade">
                                      <p:cBhvr>
                                        <p:cTn id="46" dur="500"/>
                                        <p:tgtEl>
                                          <p:spTgt spid="16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2"/>
                                        </p:tgtEl>
                                        <p:attrNameLst>
                                          <p:attrName>style.visibility</p:attrName>
                                        </p:attrNameLst>
                                      </p:cBhvr>
                                      <p:to>
                                        <p:strVal val="visible"/>
                                      </p:to>
                                    </p:set>
                                    <p:animEffect transition="in" filter="fade">
                                      <p:cBhvr>
                                        <p:cTn id="49" dur="500"/>
                                        <p:tgtEl>
                                          <p:spTgt spid="16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5"/>
                                        </p:tgtEl>
                                        <p:attrNameLst>
                                          <p:attrName>style.visibility</p:attrName>
                                        </p:attrNameLst>
                                      </p:cBhvr>
                                      <p:to>
                                        <p:strVal val="visible"/>
                                      </p:to>
                                    </p:set>
                                    <p:animEffect transition="in" filter="fade">
                                      <p:cBhvr>
                                        <p:cTn id="52" dur="500"/>
                                        <p:tgtEl>
                                          <p:spTgt spid="17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74"/>
                                        </p:tgtEl>
                                        <p:attrNameLst>
                                          <p:attrName>style.visibility</p:attrName>
                                        </p:attrNameLst>
                                      </p:cBhvr>
                                      <p:to>
                                        <p:strVal val="visible"/>
                                      </p:to>
                                    </p:set>
                                    <p:animEffect transition="in" filter="fade">
                                      <p:cBhvr>
                                        <p:cTn id="55" dur="500"/>
                                        <p:tgtEl>
                                          <p:spTgt spid="17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63"/>
                                        </p:tgtEl>
                                        <p:attrNameLst>
                                          <p:attrName>style.visibility</p:attrName>
                                        </p:attrNameLst>
                                      </p:cBhvr>
                                      <p:to>
                                        <p:strVal val="visible"/>
                                      </p:to>
                                    </p:set>
                                    <p:animEffect transition="in" filter="fade">
                                      <p:cBhvr>
                                        <p:cTn id="58" dur="500"/>
                                        <p:tgtEl>
                                          <p:spTgt spid="16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76"/>
                                        </p:tgtEl>
                                        <p:attrNameLst>
                                          <p:attrName>style.visibility</p:attrName>
                                        </p:attrNameLst>
                                      </p:cBhvr>
                                      <p:to>
                                        <p:strVal val="visible"/>
                                      </p:to>
                                    </p:set>
                                    <p:animEffect transition="in" filter="fade">
                                      <p:cBhvr>
                                        <p:cTn id="61" dur="500"/>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autoUpdateAnimBg="0"/>
      <p:bldP spid="163" grpId="0" autoUpdateAnimBg="0"/>
      <p:bldP spid="164" grpId="0" autoUpdateAnimBg="0"/>
      <p:bldP spid="165" grpId="0" autoUpdateAnimBg="0"/>
      <p:bldP spid="171" grpId="0" autoUpdateAnimBg="0"/>
      <p:bldP spid="172" grpId="0" autoUpdateAnimBg="0"/>
      <p:bldP spid="173" grpId="0" autoUpdateAnimBg="0"/>
      <p:bldP spid="174" grpId="0" autoUpdateAnimBg="0"/>
      <p:bldP spid="175" grpId="0" autoUpdateAnimBg="0"/>
      <p:bldP spid="176"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销售建议</a:t>
            </a:r>
            <a:r>
              <a:rPr lang="en-US" altLang="zh-CN" sz="2400" kern="0" dirty="0">
                <a:solidFill>
                  <a:srgbClr val="000000"/>
                </a:solidFill>
                <a:latin typeface="微软雅黑" panose="020B0503020204020204" pitchFamily="34" charset="-122"/>
                <a:ea typeface="微软雅黑" panose="020B0503020204020204" pitchFamily="34" charset="-122"/>
              </a:rPr>
              <a:t>1</a:t>
            </a:r>
            <a:r>
              <a:rPr lang="en-US" altLang="zh-CN" sz="2400" kern="0" dirty="0" smtClean="0">
                <a:solidFill>
                  <a:srgbClr val="000000"/>
                </a:solidFill>
                <a:latin typeface="微软雅黑" panose="020B0503020204020204" pitchFamily="34" charset="-122"/>
                <a:ea typeface="微软雅黑" panose="020B0503020204020204" pitchFamily="34" charset="-122"/>
              </a:rPr>
              <a:t>/3</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4" name="TextBox 3"/>
          <p:cNvSpPr txBox="1"/>
          <p:nvPr/>
        </p:nvSpPr>
        <p:spPr>
          <a:xfrm>
            <a:off x="304800" y="876300"/>
            <a:ext cx="2438400"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a:solidFill>
                  <a:srgbClr val="FFFFFF"/>
                </a:solidFill>
                <a:latin typeface="微软雅黑" panose="020B0503020204020204" pitchFamily="34" charset="-122"/>
                <a:ea typeface="微软雅黑" panose="020B0503020204020204" pitchFamily="34" charset="-122"/>
              </a:rPr>
              <a:t>附加型重疾</a:t>
            </a:r>
            <a:r>
              <a:rPr lang="zh-CN" altLang="en-US" dirty="0" smtClean="0">
                <a:solidFill>
                  <a:srgbClr val="FFFFFF"/>
                </a:solidFill>
                <a:latin typeface="微软雅黑" panose="020B0503020204020204" pitchFamily="34" charset="-122"/>
                <a:ea typeface="微软雅黑" panose="020B0503020204020204" pitchFamily="34" charset="-122"/>
              </a:rPr>
              <a:t>康复介绍：</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1" name="矩形 10"/>
          <p:cNvSpPr/>
          <p:nvPr/>
        </p:nvSpPr>
        <p:spPr>
          <a:xfrm>
            <a:off x="802430" y="1451344"/>
            <a:ext cx="7046170" cy="523220"/>
          </a:xfrm>
          <a:prstGeom prst="rect">
            <a:avLst/>
          </a:prstGeom>
        </p:spPr>
        <p:txBody>
          <a:bodyPr wrap="square">
            <a:spAutoFit/>
          </a:bodyPr>
          <a:lstStyle/>
          <a:p>
            <a:r>
              <a:rPr lang="zh-CN" altLang="en-US" sz="1400" b="0" dirty="0">
                <a:latin typeface="微软雅黑" panose="020B0503020204020204" pitchFamily="34" charset="-122"/>
                <a:ea typeface="微软雅黑" panose="020B0503020204020204" pitchFamily="34" charset="-122"/>
              </a:rPr>
              <a:t>以重疾确诊后生存为康复金给付条件，将重疾康复作为保障重点</a:t>
            </a:r>
            <a:r>
              <a:rPr lang="zh-CN" altLang="en-US" sz="1400" b="0" dirty="0" smtClean="0">
                <a:latin typeface="微软雅黑" panose="020B0503020204020204" pitchFamily="34" charset="-122"/>
                <a:ea typeface="微软雅黑" panose="020B0503020204020204" pitchFamily="34" charset="-122"/>
              </a:rPr>
              <a:t>，将</a:t>
            </a:r>
            <a:r>
              <a:rPr lang="zh-CN" altLang="en-US" sz="1400" b="0" dirty="0">
                <a:latin typeface="微软雅黑" panose="020B0503020204020204" pitchFamily="34" charset="-122"/>
                <a:ea typeface="微软雅黑" panose="020B0503020204020204" pitchFamily="34" charset="-122"/>
              </a:rPr>
              <a:t>保障延续至重疾确诊之后，保障范围由治疗扩展到康复，更加人性化。</a:t>
            </a:r>
          </a:p>
        </p:txBody>
      </p:sp>
      <p:graphicFrame>
        <p:nvGraphicFramePr>
          <p:cNvPr id="12" name="表格 11"/>
          <p:cNvGraphicFramePr>
            <a:graphicFrameLocks noGrp="1"/>
          </p:cNvGraphicFramePr>
          <p:nvPr>
            <p:extLst>
              <p:ext uri="{D42A27DB-BD31-4B8C-83A1-F6EECF244321}">
                <p14:modId xmlns:p14="http://schemas.microsoft.com/office/powerpoint/2010/main" xmlns="" val="300850917"/>
              </p:ext>
            </p:extLst>
          </p:nvPr>
        </p:nvGraphicFramePr>
        <p:xfrm>
          <a:off x="802430" y="2171700"/>
          <a:ext cx="7326386" cy="2346960"/>
        </p:xfrm>
        <a:graphic>
          <a:graphicData uri="http://schemas.openxmlformats.org/drawingml/2006/table">
            <a:tbl>
              <a:tblPr firstRow="1" firstCol="1" lastRow="1" lastCol="1" bandRow="1" bandCol="1"/>
              <a:tblGrid>
                <a:gridCol w="1194201"/>
                <a:gridCol w="6132185"/>
              </a:tblGrid>
              <a:tr h="213360">
                <a:tc>
                  <a:txBody>
                    <a:bodyPr/>
                    <a:lstStyle/>
                    <a:p>
                      <a:pPr algn="just">
                        <a:spcAft>
                          <a:spcPts val="0"/>
                        </a:spcAft>
                      </a:pPr>
                      <a:r>
                        <a:rPr lang="zh-CN" sz="1400" b="1" kern="100">
                          <a:effectLst/>
                          <a:latin typeface="Arial"/>
                          <a:ea typeface="幼圆"/>
                          <a:cs typeface="Arial"/>
                        </a:rPr>
                        <a:t>产品类型</a:t>
                      </a:r>
                      <a:endParaRPr lang="zh-CN" sz="1400" kern="10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1400" kern="100" dirty="0">
                          <a:effectLst/>
                          <a:latin typeface="Arial"/>
                          <a:ea typeface="幼圆"/>
                          <a:cs typeface="Arial"/>
                        </a:rPr>
                        <a:t>重大疾病保险</a:t>
                      </a:r>
                      <a:endParaRPr lang="zh-CN" sz="1400" kern="100" dirty="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1400" b="1" kern="100" dirty="0">
                          <a:effectLst/>
                          <a:latin typeface="Arial"/>
                          <a:ea typeface="幼圆"/>
                          <a:cs typeface="Arial"/>
                        </a:rPr>
                        <a:t>投保年龄</a:t>
                      </a:r>
                      <a:endParaRPr lang="zh-CN" sz="1400" kern="100" dirty="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1400" kern="100">
                          <a:effectLst/>
                          <a:latin typeface="Arial"/>
                          <a:ea typeface="幼圆"/>
                          <a:cs typeface="Arial"/>
                        </a:rPr>
                        <a:t>趸交：</a:t>
                      </a:r>
                      <a:r>
                        <a:rPr lang="en-US" sz="1400" kern="100">
                          <a:effectLst/>
                          <a:latin typeface="Arial"/>
                          <a:ea typeface="幼圆"/>
                        </a:rPr>
                        <a:t>0-60</a:t>
                      </a:r>
                      <a:r>
                        <a:rPr lang="zh-CN" sz="1400" kern="100">
                          <a:effectLst/>
                          <a:latin typeface="Arial"/>
                          <a:ea typeface="幼圆"/>
                          <a:cs typeface="Arial"/>
                        </a:rPr>
                        <a:t>岁</a:t>
                      </a:r>
                      <a:endParaRPr lang="zh-CN" sz="1400" kern="100">
                        <a:effectLst/>
                        <a:latin typeface="Times New Roman"/>
                        <a:ea typeface="宋体"/>
                      </a:endParaRPr>
                    </a:p>
                    <a:p>
                      <a:pPr algn="just">
                        <a:spcAft>
                          <a:spcPts val="0"/>
                        </a:spcAft>
                      </a:pPr>
                      <a:r>
                        <a:rPr lang="en-US" sz="1400" kern="100">
                          <a:effectLst/>
                          <a:latin typeface="Arial"/>
                          <a:ea typeface="幼圆"/>
                        </a:rPr>
                        <a:t>10</a:t>
                      </a:r>
                      <a:r>
                        <a:rPr lang="zh-CN" sz="1400" kern="100">
                          <a:effectLst/>
                          <a:latin typeface="Arial"/>
                          <a:ea typeface="幼圆"/>
                          <a:cs typeface="Arial"/>
                        </a:rPr>
                        <a:t>年交：</a:t>
                      </a:r>
                      <a:r>
                        <a:rPr lang="en-US" sz="1400" kern="100">
                          <a:effectLst/>
                          <a:latin typeface="Arial"/>
                          <a:ea typeface="幼圆"/>
                        </a:rPr>
                        <a:t>0-55</a:t>
                      </a:r>
                      <a:r>
                        <a:rPr lang="zh-CN" sz="1400" kern="100">
                          <a:effectLst/>
                          <a:latin typeface="Arial"/>
                          <a:ea typeface="幼圆"/>
                          <a:cs typeface="Arial"/>
                        </a:rPr>
                        <a:t>周岁</a:t>
                      </a:r>
                      <a:endParaRPr lang="zh-CN" sz="1400" kern="100">
                        <a:effectLst/>
                        <a:latin typeface="Times New Roman"/>
                        <a:ea typeface="宋体"/>
                      </a:endParaRPr>
                    </a:p>
                    <a:p>
                      <a:pPr algn="just">
                        <a:spcAft>
                          <a:spcPts val="0"/>
                        </a:spcAft>
                      </a:pPr>
                      <a:r>
                        <a:rPr lang="en-US" sz="1400" kern="100">
                          <a:effectLst/>
                          <a:latin typeface="Arial"/>
                          <a:ea typeface="幼圆"/>
                        </a:rPr>
                        <a:t>20</a:t>
                      </a:r>
                      <a:r>
                        <a:rPr lang="zh-CN" sz="1400" kern="100">
                          <a:effectLst/>
                          <a:latin typeface="Arial"/>
                          <a:ea typeface="幼圆"/>
                          <a:cs typeface="Arial"/>
                        </a:rPr>
                        <a:t>年交：</a:t>
                      </a:r>
                      <a:r>
                        <a:rPr lang="en-US" sz="1400" kern="100">
                          <a:effectLst/>
                          <a:latin typeface="Arial"/>
                          <a:ea typeface="幼圆"/>
                        </a:rPr>
                        <a:t>0-45</a:t>
                      </a:r>
                      <a:r>
                        <a:rPr lang="zh-CN" sz="1400" kern="100">
                          <a:effectLst/>
                          <a:latin typeface="Arial"/>
                          <a:ea typeface="幼圆"/>
                          <a:cs typeface="Arial"/>
                        </a:rPr>
                        <a:t>周岁</a:t>
                      </a:r>
                      <a:endParaRPr lang="zh-CN" sz="1400" kern="10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1400" b="1" kern="100">
                          <a:effectLst/>
                          <a:latin typeface="Arial"/>
                          <a:ea typeface="幼圆"/>
                          <a:cs typeface="Arial"/>
                        </a:rPr>
                        <a:t>保险期间</a:t>
                      </a:r>
                      <a:endParaRPr lang="zh-CN" sz="1400" kern="10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1400" kern="100">
                          <a:effectLst/>
                          <a:latin typeface="Arial"/>
                          <a:ea typeface="幼圆"/>
                          <a:cs typeface="Arial"/>
                        </a:rPr>
                        <a:t>至</a:t>
                      </a:r>
                      <a:r>
                        <a:rPr lang="en-US" sz="1400" kern="100">
                          <a:effectLst/>
                          <a:latin typeface="Arial"/>
                          <a:ea typeface="幼圆"/>
                        </a:rPr>
                        <a:t>80</a:t>
                      </a:r>
                      <a:r>
                        <a:rPr lang="zh-CN" sz="1400" kern="100">
                          <a:effectLst/>
                          <a:latin typeface="Arial"/>
                          <a:ea typeface="幼圆"/>
                          <a:cs typeface="Arial"/>
                        </a:rPr>
                        <a:t>周岁</a:t>
                      </a:r>
                      <a:endParaRPr lang="zh-CN" sz="1400" kern="10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1400" b="1" kern="100">
                          <a:effectLst/>
                          <a:latin typeface="Arial"/>
                          <a:ea typeface="幼圆"/>
                          <a:cs typeface="Arial"/>
                        </a:rPr>
                        <a:t>交费方式</a:t>
                      </a:r>
                      <a:endParaRPr lang="zh-CN" sz="1400" kern="10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1400" kern="100">
                          <a:effectLst/>
                          <a:latin typeface="Arial"/>
                          <a:ea typeface="幼圆"/>
                          <a:cs typeface="Arial"/>
                        </a:rPr>
                        <a:t>趸交、</a:t>
                      </a:r>
                      <a:r>
                        <a:rPr lang="en-US" sz="1400" kern="100">
                          <a:effectLst/>
                          <a:latin typeface="Arial"/>
                          <a:ea typeface="幼圆"/>
                        </a:rPr>
                        <a:t>10</a:t>
                      </a:r>
                      <a:r>
                        <a:rPr lang="zh-CN" sz="1400" kern="100">
                          <a:effectLst/>
                          <a:latin typeface="Arial"/>
                          <a:ea typeface="幼圆"/>
                          <a:cs typeface="Arial"/>
                        </a:rPr>
                        <a:t>年交、</a:t>
                      </a:r>
                      <a:r>
                        <a:rPr lang="en-US" sz="1400" kern="100">
                          <a:effectLst/>
                          <a:latin typeface="Arial"/>
                          <a:ea typeface="幼圆"/>
                        </a:rPr>
                        <a:t>20</a:t>
                      </a:r>
                      <a:r>
                        <a:rPr lang="zh-CN" sz="1400" kern="100">
                          <a:effectLst/>
                          <a:latin typeface="Arial"/>
                          <a:ea typeface="幼圆"/>
                          <a:cs typeface="Arial"/>
                        </a:rPr>
                        <a:t>年交</a:t>
                      </a:r>
                      <a:endParaRPr lang="zh-CN" sz="1400" kern="10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1400" b="1" kern="100">
                          <a:effectLst/>
                          <a:latin typeface="Arial"/>
                          <a:ea typeface="幼圆"/>
                          <a:cs typeface="Arial"/>
                        </a:rPr>
                        <a:t>保险责任</a:t>
                      </a:r>
                      <a:endParaRPr lang="zh-CN" sz="1400" kern="10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1400" b="1" kern="100">
                          <a:effectLst/>
                          <a:latin typeface="Arial"/>
                          <a:ea typeface="幼圆"/>
                          <a:cs typeface="Arial"/>
                        </a:rPr>
                        <a:t>重大疾病康复金：</a:t>
                      </a:r>
                      <a:r>
                        <a:rPr lang="zh-CN" sz="1400" kern="100">
                          <a:effectLst/>
                          <a:latin typeface="Arial"/>
                          <a:ea typeface="幼圆"/>
                          <a:cs typeface="Arial"/>
                        </a:rPr>
                        <a:t>被保险人被确诊罹患重大疾病，且于确诊日后三十日仍生存的，开始每年给付基本保额的</a:t>
                      </a:r>
                      <a:r>
                        <a:rPr lang="en-US" sz="1400" kern="100">
                          <a:effectLst/>
                          <a:latin typeface="Arial"/>
                          <a:ea typeface="幼圆"/>
                        </a:rPr>
                        <a:t>20%</a:t>
                      </a:r>
                      <a:r>
                        <a:rPr lang="zh-CN" sz="1400" kern="100">
                          <a:effectLst/>
                          <a:latin typeface="Arial"/>
                          <a:ea typeface="幼圆"/>
                          <a:cs typeface="Arial"/>
                        </a:rPr>
                        <a:t>，以</a:t>
                      </a:r>
                      <a:r>
                        <a:rPr lang="en-US" sz="1400" kern="100">
                          <a:effectLst/>
                          <a:latin typeface="Arial"/>
                          <a:ea typeface="幼圆"/>
                        </a:rPr>
                        <a:t>5</a:t>
                      </a:r>
                      <a:r>
                        <a:rPr lang="zh-CN" sz="1400" kern="100">
                          <a:effectLst/>
                          <a:latin typeface="Arial"/>
                          <a:ea typeface="幼圆"/>
                          <a:cs typeface="Arial"/>
                        </a:rPr>
                        <a:t>次为限。被保险人身故或康复金给付满</a:t>
                      </a:r>
                      <a:r>
                        <a:rPr lang="en-US" sz="1400" kern="100">
                          <a:effectLst/>
                          <a:latin typeface="Arial"/>
                          <a:ea typeface="幼圆"/>
                        </a:rPr>
                        <a:t>5</a:t>
                      </a:r>
                      <a:r>
                        <a:rPr lang="zh-CN" sz="1400" kern="100">
                          <a:effectLst/>
                          <a:latin typeface="Arial"/>
                          <a:ea typeface="幼圆"/>
                          <a:cs typeface="Arial"/>
                        </a:rPr>
                        <a:t>次，合同终止。</a:t>
                      </a:r>
                      <a:endParaRPr lang="zh-CN" sz="1400" kern="10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1400" b="1" kern="100">
                          <a:effectLst/>
                          <a:latin typeface="Arial"/>
                          <a:ea typeface="幼圆"/>
                          <a:cs typeface="Arial"/>
                        </a:rPr>
                        <a:t>承保病种</a:t>
                      </a:r>
                      <a:endParaRPr lang="zh-CN" sz="1400" kern="10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1400" kern="100">
                          <a:effectLst/>
                          <a:latin typeface="Arial"/>
                          <a:ea typeface="幼圆"/>
                          <a:cs typeface="Arial"/>
                        </a:rPr>
                        <a:t>同康宁终身（</a:t>
                      </a:r>
                      <a:r>
                        <a:rPr lang="en-US" sz="1400" kern="100">
                          <a:effectLst/>
                          <a:latin typeface="Arial"/>
                          <a:ea typeface="幼圆"/>
                        </a:rPr>
                        <a:t>2012</a:t>
                      </a:r>
                      <a:r>
                        <a:rPr lang="zh-CN" sz="1400" kern="100">
                          <a:effectLst/>
                          <a:latin typeface="Arial"/>
                          <a:ea typeface="幼圆"/>
                          <a:cs typeface="Arial"/>
                        </a:rPr>
                        <a:t>版）</a:t>
                      </a:r>
                      <a:r>
                        <a:rPr lang="en-US" sz="1400" kern="100">
                          <a:effectLst/>
                          <a:latin typeface="Arial"/>
                          <a:ea typeface="幼圆"/>
                        </a:rPr>
                        <a:t>-40</a:t>
                      </a:r>
                      <a:r>
                        <a:rPr lang="zh-CN" sz="1400" kern="100">
                          <a:effectLst/>
                          <a:latin typeface="Arial"/>
                          <a:ea typeface="幼圆"/>
                          <a:cs typeface="Arial"/>
                        </a:rPr>
                        <a:t>种重大疾病</a:t>
                      </a:r>
                      <a:endParaRPr lang="zh-CN" sz="1400" kern="10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1400" b="1" kern="100">
                          <a:effectLst/>
                          <a:latin typeface="Arial"/>
                          <a:ea typeface="幼圆"/>
                          <a:cs typeface="Arial"/>
                        </a:rPr>
                        <a:t>销售方式</a:t>
                      </a:r>
                      <a:endParaRPr lang="zh-CN" sz="1400" kern="100">
                        <a:effectLst/>
                        <a:latin typeface="Times New Roman"/>
                        <a:ea typeface="宋体"/>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spcAft>
                          <a:spcPts val="0"/>
                        </a:spcAft>
                      </a:pPr>
                      <a:r>
                        <a:rPr lang="zh-CN" sz="1400" kern="100" dirty="0">
                          <a:effectLst/>
                          <a:latin typeface="Arial"/>
                          <a:ea typeface="幼圆"/>
                          <a:cs typeface="Arial"/>
                        </a:rPr>
                        <a:t>产品设计为主险形式，但作为附加型产品与康宁终身（</a:t>
                      </a:r>
                      <a:r>
                        <a:rPr lang="en-US" sz="1400" kern="100" dirty="0">
                          <a:effectLst/>
                          <a:latin typeface="Arial"/>
                          <a:ea typeface="幼圆"/>
                        </a:rPr>
                        <a:t>2012</a:t>
                      </a:r>
                      <a:r>
                        <a:rPr lang="zh-CN" sz="1400" kern="100" dirty="0">
                          <a:effectLst/>
                          <a:latin typeface="Arial"/>
                          <a:ea typeface="幼圆"/>
                          <a:cs typeface="Arial"/>
                        </a:rPr>
                        <a:t>版）组合销售</a:t>
                      </a:r>
                      <a:endParaRPr lang="zh-CN" sz="1400" kern="100" dirty="0">
                        <a:effectLst/>
                        <a:latin typeface="Times New Roman"/>
                        <a:ea typeface="宋体"/>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399161304"/>
      </p:ext>
    </p:extLst>
  </p:cSld>
  <p:clrMapOvr>
    <a:masterClrMapping/>
  </p:clrMapOvr>
  <p:transition spd="med" advClick="0" advTm="5000">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销售建议</a:t>
            </a:r>
            <a:r>
              <a:rPr lang="en-US" altLang="zh-CN" sz="2400" kern="0" dirty="0">
                <a:solidFill>
                  <a:srgbClr val="000000"/>
                </a:solidFill>
                <a:latin typeface="微软雅黑" panose="020B0503020204020204" pitchFamily="34" charset="-122"/>
                <a:ea typeface="微软雅黑" panose="020B0503020204020204" pitchFamily="34" charset="-122"/>
              </a:rPr>
              <a:t>1</a:t>
            </a:r>
            <a:r>
              <a:rPr lang="en-US" altLang="zh-CN" sz="2400" kern="0" dirty="0" smtClean="0">
                <a:solidFill>
                  <a:srgbClr val="000000"/>
                </a:solidFill>
                <a:latin typeface="微软雅黑" panose="020B0503020204020204" pitchFamily="34" charset="-122"/>
                <a:ea typeface="微软雅黑" panose="020B0503020204020204" pitchFamily="34" charset="-122"/>
              </a:rPr>
              <a:t>/3</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570614" y="882502"/>
            <a:ext cx="1547838"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solidFill>
                  <a:srgbClr val="FFFFFF"/>
                </a:solidFill>
                <a:latin typeface="微软雅黑" panose="020B0503020204020204" pitchFamily="34" charset="-122"/>
                <a:ea typeface="微软雅黑" panose="020B0503020204020204" pitchFamily="34" charset="-122"/>
              </a:rPr>
              <a:t>产品举例：</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570614" y="1409700"/>
            <a:ext cx="8001000" cy="923330"/>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zh-CN" altLang="en-US" dirty="0" smtClean="0"/>
              <a:t>举例：</a:t>
            </a:r>
            <a:endParaRPr lang="en-US" altLang="zh-CN" dirty="0" smtClean="0"/>
          </a:p>
          <a:p>
            <a:r>
              <a:rPr lang="en-US" altLang="zh-CN" dirty="0" smtClean="0"/>
              <a:t>30</a:t>
            </a:r>
            <a:r>
              <a:rPr lang="zh-CN" altLang="en-US" dirty="0" smtClean="0"/>
              <a:t>岁男性，投保康宁终身</a:t>
            </a:r>
            <a:r>
              <a:rPr lang="en-US" altLang="zh-CN" dirty="0" smtClean="0"/>
              <a:t>2012+</a:t>
            </a:r>
            <a:r>
              <a:rPr lang="zh-CN" altLang="en-US" dirty="0" smtClean="0"/>
              <a:t>附加重疾康复，</a:t>
            </a:r>
            <a:r>
              <a:rPr lang="en-US" altLang="zh-CN" dirty="0" smtClean="0"/>
              <a:t>20</a:t>
            </a:r>
            <a:r>
              <a:rPr lang="zh-CN" altLang="en-US" dirty="0" smtClean="0"/>
              <a:t>年交，保额</a:t>
            </a:r>
            <a:r>
              <a:rPr lang="en-US" altLang="zh-CN" dirty="0" smtClean="0"/>
              <a:t>10</a:t>
            </a:r>
            <a:r>
              <a:rPr lang="zh-CN" altLang="en-US" dirty="0" smtClean="0"/>
              <a:t>万，保费</a:t>
            </a:r>
            <a:r>
              <a:rPr lang="en-US" altLang="zh-CN" dirty="0" smtClean="0"/>
              <a:t>4190</a:t>
            </a:r>
            <a:r>
              <a:rPr lang="zh-CN" altLang="en-US" dirty="0" smtClean="0"/>
              <a:t>元，其中附加重疾康复</a:t>
            </a:r>
            <a:r>
              <a:rPr lang="en-US" altLang="zh-CN" dirty="0" smtClean="0"/>
              <a:t>1110</a:t>
            </a:r>
            <a:r>
              <a:rPr lang="zh-CN" altLang="en-US" dirty="0" smtClean="0"/>
              <a:t>元。</a:t>
            </a:r>
            <a:endParaRPr lang="en-US" altLang="zh-CN" dirty="0" smtClean="0"/>
          </a:p>
        </p:txBody>
      </p:sp>
      <p:graphicFrame>
        <p:nvGraphicFramePr>
          <p:cNvPr id="3" name="表格 2"/>
          <p:cNvGraphicFramePr>
            <a:graphicFrameLocks noGrp="1"/>
          </p:cNvGraphicFramePr>
          <p:nvPr>
            <p:extLst>
              <p:ext uri="{D42A27DB-BD31-4B8C-83A1-F6EECF244321}">
                <p14:modId xmlns:p14="http://schemas.microsoft.com/office/powerpoint/2010/main" xmlns="" val="697435953"/>
              </p:ext>
            </p:extLst>
          </p:nvPr>
        </p:nvGraphicFramePr>
        <p:xfrm>
          <a:off x="1312635" y="2628900"/>
          <a:ext cx="6826261" cy="1478915"/>
        </p:xfrm>
        <a:graphic>
          <a:graphicData uri="http://schemas.openxmlformats.org/drawingml/2006/table">
            <a:tbl>
              <a:tblPr>
                <a:tableStyleId>{ED083AE6-46FA-4A59-8FB0-9F97EB10719F}</a:tableStyleId>
              </a:tblPr>
              <a:tblGrid>
                <a:gridCol w="2262185"/>
                <a:gridCol w="4564076"/>
              </a:tblGrid>
              <a:tr h="259715">
                <a:tc>
                  <a:txBody>
                    <a:bodyPr/>
                    <a:lstStyle/>
                    <a:p>
                      <a:pPr algn="just">
                        <a:spcAft>
                          <a:spcPts val="0"/>
                        </a:spcAft>
                      </a:pPr>
                      <a:r>
                        <a:rPr lang="zh-CN" sz="1600" b="1" kern="100" dirty="0">
                          <a:solidFill>
                            <a:srgbClr val="FF0000"/>
                          </a:solidFill>
                          <a:effectLst/>
                        </a:rPr>
                        <a:t>保险责任</a:t>
                      </a:r>
                      <a:endParaRPr lang="zh-CN" sz="1600" b="1" kern="100" dirty="0">
                        <a:solidFill>
                          <a:srgbClr val="FF0000"/>
                        </a:solidFill>
                        <a:effectLst/>
                        <a:latin typeface="Times New Roman"/>
                        <a:ea typeface="宋体"/>
                      </a:endParaRPr>
                    </a:p>
                  </a:txBody>
                  <a:tcPr marL="0" marR="0" marT="0" marB="0"/>
                </a:tc>
                <a:tc>
                  <a:txBody>
                    <a:bodyPr/>
                    <a:lstStyle/>
                    <a:p>
                      <a:pPr algn="just">
                        <a:spcAft>
                          <a:spcPts val="0"/>
                        </a:spcAft>
                      </a:pPr>
                      <a:r>
                        <a:rPr lang="zh-CN" sz="1600" b="1" kern="100" dirty="0">
                          <a:solidFill>
                            <a:srgbClr val="FF0000"/>
                          </a:solidFill>
                          <a:effectLst/>
                        </a:rPr>
                        <a:t>保险利益</a:t>
                      </a:r>
                      <a:endParaRPr lang="zh-CN" sz="1600" b="1" kern="100" dirty="0">
                        <a:solidFill>
                          <a:srgbClr val="FF0000"/>
                        </a:solidFill>
                        <a:effectLst/>
                        <a:latin typeface="Times New Roman"/>
                        <a:ea typeface="宋体"/>
                      </a:endParaRPr>
                    </a:p>
                  </a:txBody>
                  <a:tcPr marL="0" marR="0" marT="0" marB="0"/>
                </a:tc>
              </a:tr>
              <a:tr h="183515">
                <a:tc>
                  <a:txBody>
                    <a:bodyPr/>
                    <a:lstStyle/>
                    <a:p>
                      <a:pPr algn="just">
                        <a:spcAft>
                          <a:spcPts val="0"/>
                        </a:spcAft>
                      </a:pPr>
                      <a:r>
                        <a:rPr lang="zh-CN" sz="1600" kern="100">
                          <a:effectLst/>
                        </a:rPr>
                        <a:t>轻症癌症确诊保障</a:t>
                      </a:r>
                      <a:endParaRPr lang="zh-CN" sz="1600" kern="100">
                        <a:effectLst/>
                        <a:latin typeface="Times New Roman"/>
                        <a:ea typeface="宋体"/>
                      </a:endParaRPr>
                    </a:p>
                  </a:txBody>
                  <a:tcPr marL="0" marR="0" marT="0" marB="0"/>
                </a:tc>
                <a:tc>
                  <a:txBody>
                    <a:bodyPr/>
                    <a:lstStyle/>
                    <a:p>
                      <a:pPr algn="just">
                        <a:spcAft>
                          <a:spcPts val="0"/>
                        </a:spcAft>
                      </a:pPr>
                      <a:r>
                        <a:rPr lang="zh-CN" sz="1600" kern="100" dirty="0">
                          <a:effectLst/>
                        </a:rPr>
                        <a:t>轻症癌症确诊，一次性</a:t>
                      </a:r>
                      <a:r>
                        <a:rPr lang="zh-CN" sz="1600" kern="100" dirty="0" smtClean="0">
                          <a:effectLst/>
                        </a:rPr>
                        <a:t>给付</a:t>
                      </a:r>
                      <a:r>
                        <a:rPr lang="en-US" sz="1600" kern="100" dirty="0" smtClean="0">
                          <a:effectLst/>
                        </a:rPr>
                        <a:t>2</a:t>
                      </a:r>
                      <a:r>
                        <a:rPr lang="zh-CN" sz="1600" kern="100" dirty="0" smtClean="0">
                          <a:effectLst/>
                        </a:rPr>
                        <a:t>万元</a:t>
                      </a:r>
                      <a:r>
                        <a:rPr lang="zh-CN" altLang="en-US" sz="1600" kern="100" dirty="0" smtClean="0">
                          <a:effectLst/>
                        </a:rPr>
                        <a:t>，合同继续有效</a:t>
                      </a:r>
                      <a:endParaRPr lang="zh-CN" sz="1600" kern="100" dirty="0">
                        <a:effectLst/>
                        <a:latin typeface="Times New Roman"/>
                        <a:ea typeface="宋体"/>
                      </a:endParaRPr>
                    </a:p>
                  </a:txBody>
                  <a:tcPr marL="0" marR="0" marT="0" marB="0"/>
                </a:tc>
              </a:tr>
              <a:tr h="183515">
                <a:tc>
                  <a:txBody>
                    <a:bodyPr/>
                    <a:lstStyle/>
                    <a:p>
                      <a:pPr algn="just">
                        <a:spcAft>
                          <a:spcPts val="0"/>
                        </a:spcAft>
                      </a:pPr>
                      <a:r>
                        <a:rPr lang="zh-CN" sz="1600" kern="100">
                          <a:effectLst/>
                        </a:rPr>
                        <a:t>癌症确诊保障</a:t>
                      </a:r>
                      <a:endParaRPr lang="zh-CN" sz="1600" kern="100">
                        <a:effectLst/>
                        <a:latin typeface="Times New Roman"/>
                        <a:ea typeface="宋体"/>
                      </a:endParaRPr>
                    </a:p>
                  </a:txBody>
                  <a:tcPr marL="0" marR="0" marT="0" marB="0"/>
                </a:tc>
                <a:tc>
                  <a:txBody>
                    <a:bodyPr/>
                    <a:lstStyle/>
                    <a:p>
                      <a:pPr algn="just">
                        <a:spcAft>
                          <a:spcPts val="0"/>
                        </a:spcAft>
                      </a:pPr>
                      <a:r>
                        <a:rPr lang="zh-CN" sz="1600" kern="100" dirty="0">
                          <a:effectLst/>
                        </a:rPr>
                        <a:t>癌症确诊</a:t>
                      </a:r>
                      <a:r>
                        <a:rPr lang="zh-CN" sz="1600" kern="100" dirty="0" smtClean="0">
                          <a:effectLst/>
                        </a:rPr>
                        <a:t>，</a:t>
                      </a:r>
                      <a:r>
                        <a:rPr lang="zh-CN" altLang="en-US" sz="1600" kern="100" dirty="0" smtClean="0">
                          <a:effectLst/>
                        </a:rPr>
                        <a:t>最高</a:t>
                      </a:r>
                      <a:r>
                        <a:rPr lang="zh-CN" sz="1600" kern="100" dirty="0" smtClean="0">
                          <a:effectLst/>
                        </a:rPr>
                        <a:t>给付</a:t>
                      </a:r>
                      <a:r>
                        <a:rPr lang="en-US" sz="1600" kern="100" dirty="0">
                          <a:effectLst/>
                        </a:rPr>
                        <a:t>10</a:t>
                      </a:r>
                      <a:r>
                        <a:rPr lang="zh-CN" sz="1600" kern="100" dirty="0">
                          <a:effectLst/>
                        </a:rPr>
                        <a:t>万</a:t>
                      </a:r>
                      <a:r>
                        <a:rPr lang="zh-CN" sz="1600" kern="100" dirty="0" smtClean="0">
                          <a:effectLst/>
                        </a:rPr>
                        <a:t>元</a:t>
                      </a:r>
                      <a:endParaRPr lang="zh-CN" sz="1600" kern="100" dirty="0">
                        <a:effectLst/>
                        <a:latin typeface="Times New Roman"/>
                        <a:ea typeface="宋体"/>
                      </a:endParaRPr>
                    </a:p>
                  </a:txBody>
                  <a:tcPr marL="0" marR="0" marT="0" marB="0"/>
                </a:tc>
              </a:tr>
              <a:tr h="183515">
                <a:tc>
                  <a:txBody>
                    <a:bodyPr/>
                    <a:lstStyle/>
                    <a:p>
                      <a:pPr algn="just">
                        <a:spcAft>
                          <a:spcPts val="0"/>
                        </a:spcAft>
                      </a:pPr>
                      <a:r>
                        <a:rPr lang="zh-CN" altLang="en-US" sz="1600" kern="100" dirty="0" smtClean="0">
                          <a:effectLst/>
                          <a:latin typeface="Times New Roman"/>
                          <a:ea typeface="宋体"/>
                        </a:rPr>
                        <a:t>重大疾病康复金</a:t>
                      </a:r>
                      <a:endParaRPr lang="zh-CN" sz="1600" kern="100" dirty="0">
                        <a:effectLst/>
                        <a:latin typeface="Times New Roman"/>
                        <a:ea typeface="宋体"/>
                      </a:endParaRPr>
                    </a:p>
                  </a:txBody>
                  <a:tcPr marL="0" marR="0" marT="0" marB="0"/>
                </a:tc>
                <a:tc>
                  <a:txBody>
                    <a:bodyPr/>
                    <a:lstStyle/>
                    <a:p>
                      <a:pPr algn="just">
                        <a:spcAft>
                          <a:spcPts val="0"/>
                        </a:spcAft>
                      </a:pPr>
                      <a:r>
                        <a:rPr lang="zh-CN" sz="1600" kern="100" dirty="0">
                          <a:effectLst/>
                        </a:rPr>
                        <a:t>癌症确诊后生存，每年给付</a:t>
                      </a:r>
                      <a:r>
                        <a:rPr lang="en-US" sz="1600" kern="100" dirty="0">
                          <a:effectLst/>
                        </a:rPr>
                        <a:t>2</a:t>
                      </a:r>
                      <a:r>
                        <a:rPr lang="zh-CN" sz="1600" kern="100" dirty="0">
                          <a:effectLst/>
                        </a:rPr>
                        <a:t>万元</a:t>
                      </a:r>
                      <a:r>
                        <a:rPr lang="zh-CN" sz="1600" kern="100" dirty="0" smtClean="0">
                          <a:effectLst/>
                        </a:rPr>
                        <a:t>，</a:t>
                      </a:r>
                      <a:r>
                        <a:rPr lang="zh-CN" altLang="en-US" sz="1600" kern="100" dirty="0" smtClean="0">
                          <a:effectLst/>
                        </a:rPr>
                        <a:t>以</a:t>
                      </a:r>
                      <a:r>
                        <a:rPr lang="en-US" altLang="zh-CN" sz="1600" kern="100" dirty="0" smtClean="0">
                          <a:effectLst/>
                        </a:rPr>
                        <a:t>5</a:t>
                      </a:r>
                      <a:r>
                        <a:rPr lang="zh-CN" altLang="en-US" sz="1600" kern="100" dirty="0" smtClean="0">
                          <a:effectLst/>
                        </a:rPr>
                        <a:t>次为限，</a:t>
                      </a:r>
                      <a:r>
                        <a:rPr lang="zh-CN" sz="1600" kern="100" dirty="0" smtClean="0">
                          <a:effectLst/>
                        </a:rPr>
                        <a:t>最高</a:t>
                      </a:r>
                      <a:r>
                        <a:rPr lang="zh-CN" altLang="en-US" sz="1600" kern="100" dirty="0" smtClean="0">
                          <a:effectLst/>
                        </a:rPr>
                        <a:t>给付</a:t>
                      </a:r>
                      <a:r>
                        <a:rPr lang="en-US" sz="1600" kern="100" dirty="0" smtClean="0">
                          <a:effectLst/>
                        </a:rPr>
                        <a:t>10</a:t>
                      </a:r>
                      <a:r>
                        <a:rPr lang="zh-CN" sz="1600" kern="100" dirty="0">
                          <a:effectLst/>
                        </a:rPr>
                        <a:t>万元</a:t>
                      </a:r>
                      <a:endParaRPr lang="zh-CN" sz="1600" kern="100" dirty="0">
                        <a:effectLst/>
                        <a:latin typeface="Times New Roman"/>
                        <a:ea typeface="宋体"/>
                      </a:endParaRPr>
                    </a:p>
                  </a:txBody>
                  <a:tcPr marL="0" marR="0" marT="0" marB="0"/>
                </a:tc>
              </a:tr>
              <a:tr h="183515">
                <a:tc>
                  <a:txBody>
                    <a:bodyPr/>
                    <a:lstStyle/>
                    <a:p>
                      <a:pPr algn="just">
                        <a:spcAft>
                          <a:spcPts val="0"/>
                        </a:spcAft>
                      </a:pPr>
                      <a:r>
                        <a:rPr lang="zh-CN" sz="1600" kern="100" dirty="0" smtClean="0">
                          <a:effectLst/>
                        </a:rPr>
                        <a:t>身故</a:t>
                      </a:r>
                      <a:r>
                        <a:rPr lang="zh-CN" altLang="en-US" sz="1600" kern="100" dirty="0" smtClean="0">
                          <a:effectLst/>
                        </a:rPr>
                        <a:t>高残</a:t>
                      </a:r>
                      <a:r>
                        <a:rPr lang="zh-CN" sz="1600" kern="100" dirty="0" smtClean="0">
                          <a:effectLst/>
                        </a:rPr>
                        <a:t>保</a:t>
                      </a:r>
                      <a:r>
                        <a:rPr lang="zh-CN" altLang="en-US" sz="1600" kern="100" dirty="0" smtClean="0">
                          <a:effectLst/>
                        </a:rPr>
                        <a:t>险金</a:t>
                      </a:r>
                      <a:endParaRPr lang="zh-CN" sz="1600" kern="100" dirty="0">
                        <a:effectLst/>
                        <a:latin typeface="Times New Roman"/>
                        <a:ea typeface="宋体"/>
                      </a:endParaRPr>
                    </a:p>
                  </a:txBody>
                  <a:tcPr marL="0" marR="0" marT="0" marB="0"/>
                </a:tc>
                <a:tc>
                  <a:txBody>
                    <a:bodyPr/>
                    <a:lstStyle/>
                    <a:p>
                      <a:pPr algn="just">
                        <a:spcAft>
                          <a:spcPts val="0"/>
                        </a:spcAft>
                      </a:pPr>
                      <a:r>
                        <a:rPr lang="zh-CN" altLang="en-US" sz="1600" kern="100" dirty="0" smtClean="0">
                          <a:effectLst/>
                          <a:latin typeface="Times New Roman"/>
                          <a:ea typeface="宋体"/>
                        </a:rPr>
                        <a:t>最高</a:t>
                      </a:r>
                      <a:r>
                        <a:rPr lang="en-US" altLang="zh-CN" sz="1600" kern="100" dirty="0" smtClean="0">
                          <a:effectLst/>
                          <a:latin typeface="Times New Roman"/>
                          <a:ea typeface="宋体"/>
                        </a:rPr>
                        <a:t>10</a:t>
                      </a:r>
                      <a:r>
                        <a:rPr lang="zh-CN" altLang="en-US" sz="1600" kern="100" dirty="0" smtClean="0">
                          <a:effectLst/>
                          <a:latin typeface="Times New Roman"/>
                          <a:ea typeface="宋体"/>
                        </a:rPr>
                        <a:t>万元</a:t>
                      </a:r>
                      <a:endParaRPr lang="zh-CN" sz="1600" kern="100" dirty="0">
                        <a:effectLst/>
                        <a:latin typeface="Times New Roman"/>
                        <a:ea typeface="宋体"/>
                      </a:endParaRPr>
                    </a:p>
                  </a:txBody>
                  <a:tcPr marL="0" marR="0" marT="0" marB="0"/>
                </a:tc>
              </a:tr>
            </a:tbl>
          </a:graphicData>
        </a:graphic>
      </p:graphicFrame>
    </p:spTree>
    <p:extLst>
      <p:ext uri="{BB962C8B-B14F-4D97-AF65-F5344CB8AC3E}">
        <p14:creationId xmlns:p14="http://schemas.microsoft.com/office/powerpoint/2010/main" xmlns="" val="751058258"/>
      </p:ext>
    </p:extLst>
  </p:cSld>
  <p:clrMapOvr>
    <a:masterClrMapping/>
  </p:clrMapOvr>
  <p:transition spd="med" advClick="0" advTm="5000">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销售建议</a:t>
            </a:r>
            <a:r>
              <a:rPr lang="en-US" altLang="zh-CN" sz="2400" kern="0" dirty="0">
                <a:solidFill>
                  <a:srgbClr val="000000"/>
                </a:solidFill>
                <a:latin typeface="微软雅黑" panose="020B0503020204020204" pitchFamily="34" charset="-122"/>
                <a:ea typeface="微软雅黑" panose="020B0503020204020204" pitchFamily="34" charset="-122"/>
              </a:rPr>
              <a:t>1</a:t>
            </a:r>
            <a:r>
              <a:rPr lang="en-US" altLang="zh-CN" sz="2400" kern="0" dirty="0" smtClean="0">
                <a:solidFill>
                  <a:srgbClr val="000000"/>
                </a:solidFill>
                <a:latin typeface="微软雅黑" panose="020B0503020204020204" pitchFamily="34" charset="-122"/>
                <a:ea typeface="微软雅黑" panose="020B0503020204020204" pitchFamily="34" charset="-122"/>
              </a:rPr>
              <a:t>/3</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570614" y="882502"/>
            <a:ext cx="2294860"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solidFill>
                  <a:srgbClr val="FFFFFF"/>
                </a:solidFill>
                <a:latin typeface="微软雅黑" panose="020B0503020204020204" pitchFamily="34" charset="-122"/>
                <a:ea typeface="微软雅黑" panose="020B0503020204020204" pitchFamily="34" charset="-122"/>
              </a:rPr>
              <a:t>专项癌症保险介绍：</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1" name="矩形 10"/>
          <p:cNvSpPr/>
          <p:nvPr/>
        </p:nvSpPr>
        <p:spPr>
          <a:xfrm>
            <a:off x="857224" y="1434432"/>
            <a:ext cx="7696200" cy="3780522"/>
          </a:xfrm>
          <a:prstGeom prst="rect">
            <a:avLst/>
          </a:prstGeom>
        </p:spPr>
        <p:txBody>
          <a:bodyPr wrap="square">
            <a:spAutoFit/>
          </a:bodyPr>
          <a:lstStyle/>
          <a:p>
            <a:pPr>
              <a:lnSpc>
                <a:spcPct val="150000"/>
              </a:lnSpc>
            </a:pPr>
            <a:r>
              <a:rPr lang="zh-CN" altLang="en-US" dirty="0" smtClean="0">
                <a:latin typeface="微软雅黑" panose="020B0503020204020204" pitchFamily="34" charset="-122"/>
                <a:ea typeface="微软雅黑" panose="020B0503020204020204" pitchFamily="34" charset="-122"/>
              </a:rPr>
              <a:t>产品简介：</a:t>
            </a:r>
            <a:r>
              <a:rPr lang="zh-CN" altLang="en-US" b="0" dirty="0" smtClean="0">
                <a:latin typeface="微软雅黑" panose="020B0503020204020204" pitchFamily="34" charset="-122"/>
                <a:ea typeface="微软雅黑" panose="020B0503020204020204" pitchFamily="34" charset="-122"/>
              </a:rPr>
              <a:t>专项</a:t>
            </a:r>
            <a:r>
              <a:rPr lang="zh-CN" altLang="en-US" b="0" dirty="0">
                <a:latin typeface="微软雅黑" panose="020B0503020204020204" pitchFamily="34" charset="-122"/>
                <a:ea typeface="微软雅黑" panose="020B0503020204020204" pitchFamily="34" charset="-122"/>
              </a:rPr>
              <a:t>癌症保险组合计划由“</a:t>
            </a:r>
            <a:r>
              <a:rPr lang="en-US" altLang="zh-CN" b="0" dirty="0">
                <a:latin typeface="微软雅黑" panose="020B0503020204020204" pitchFamily="34" charset="-122"/>
                <a:ea typeface="微软雅黑" panose="020B0503020204020204" pitchFamily="34" charset="-122"/>
              </a:rPr>
              <a:t>1</a:t>
            </a:r>
            <a:r>
              <a:rPr lang="zh-CN" altLang="en-US" b="0" dirty="0">
                <a:latin typeface="微软雅黑" panose="020B0503020204020204" pitchFamily="34" charset="-122"/>
                <a:ea typeface="微软雅黑" panose="020B0503020204020204" pitchFamily="34" charset="-122"/>
              </a:rPr>
              <a:t>主</a:t>
            </a:r>
            <a:r>
              <a:rPr lang="en-US" altLang="zh-CN" b="0" dirty="0">
                <a:latin typeface="微软雅黑" panose="020B0503020204020204" pitchFamily="34" charset="-122"/>
                <a:ea typeface="微软雅黑" panose="020B0503020204020204" pitchFamily="34" charset="-122"/>
              </a:rPr>
              <a:t>+2</a:t>
            </a:r>
            <a:r>
              <a:rPr lang="zh-CN" altLang="en-US" b="0" dirty="0">
                <a:latin typeface="微软雅黑" panose="020B0503020204020204" pitchFamily="34" charset="-122"/>
                <a:ea typeface="微软雅黑" panose="020B0503020204020204" pitchFamily="34" charset="-122"/>
              </a:rPr>
              <a:t>附”</a:t>
            </a:r>
            <a:r>
              <a:rPr lang="zh-CN" altLang="en-US" b="0" dirty="0" smtClean="0">
                <a:latin typeface="微软雅黑" panose="020B0503020204020204" pitchFamily="34" charset="-122"/>
                <a:ea typeface="微软雅黑" panose="020B0503020204020204" pitchFamily="34" charset="-122"/>
              </a:rPr>
              <a:t>组成。通过</a:t>
            </a:r>
            <a:r>
              <a:rPr lang="zh-CN" altLang="en-US" b="0" dirty="0">
                <a:latin typeface="微软雅黑" panose="020B0503020204020204" pitchFamily="34" charset="-122"/>
                <a:ea typeface="微软雅黑" panose="020B0503020204020204" pitchFamily="34" charset="-122"/>
              </a:rPr>
              <a:t>创新性的保险责任和健康管理服务强化癌症</a:t>
            </a:r>
            <a:r>
              <a:rPr lang="zh-CN" altLang="en-US" b="0" dirty="0" smtClean="0">
                <a:latin typeface="微软雅黑" panose="020B0503020204020204" pitchFamily="34" charset="-122"/>
                <a:ea typeface="微软雅黑" panose="020B0503020204020204" pitchFamily="34" charset="-122"/>
              </a:rPr>
              <a:t>保障</a:t>
            </a:r>
            <a:endParaRPr lang="en-US" altLang="zh-CN" b="0" dirty="0">
              <a:latin typeface="微软雅黑" panose="020B0503020204020204" pitchFamily="34" charset="-122"/>
              <a:ea typeface="微软雅黑" panose="020B0503020204020204" pitchFamily="34" charset="-122"/>
            </a:endParaRPr>
          </a:p>
          <a:p>
            <a:pPr>
              <a:lnSpc>
                <a:spcPct val="150000"/>
              </a:lnSpc>
            </a:pPr>
            <a:r>
              <a:rPr lang="zh-CN" altLang="en-US" dirty="0" smtClean="0">
                <a:latin typeface="微软雅黑" panose="020B0503020204020204" pitchFamily="34" charset="-122"/>
                <a:ea typeface="微软雅黑" panose="020B0503020204020204" pitchFamily="34" charset="-122"/>
              </a:rPr>
              <a:t>产品内容：</a:t>
            </a:r>
            <a:endParaRPr lang="en-US" altLang="zh-CN" dirty="0" smtClean="0">
              <a:latin typeface="微软雅黑" panose="020B0503020204020204" pitchFamily="34" charset="-122"/>
              <a:ea typeface="微软雅黑" panose="020B0503020204020204" pitchFamily="34" charset="-122"/>
            </a:endParaRPr>
          </a:p>
          <a:p>
            <a:pPr>
              <a:lnSpc>
                <a:spcPct val="150000"/>
              </a:lnSpc>
            </a:pPr>
            <a:r>
              <a:rPr lang="en-US" altLang="zh-CN" dirty="0" smtClean="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、保险期间：</a:t>
            </a:r>
            <a:r>
              <a:rPr lang="zh-CN" altLang="en-US" b="0" dirty="0">
                <a:latin typeface="微软雅黑" panose="020B0503020204020204" pitchFamily="34" charset="-122"/>
                <a:ea typeface="微软雅黑" panose="020B0503020204020204" pitchFamily="34" charset="-122"/>
              </a:rPr>
              <a:t>至</a:t>
            </a:r>
            <a:r>
              <a:rPr lang="en-US" altLang="zh-CN" b="0" dirty="0">
                <a:latin typeface="微软雅黑" panose="020B0503020204020204" pitchFamily="34" charset="-122"/>
                <a:ea typeface="微软雅黑" panose="020B0503020204020204" pitchFamily="34" charset="-122"/>
              </a:rPr>
              <a:t>60</a:t>
            </a:r>
            <a:r>
              <a:rPr lang="zh-CN" altLang="en-US" b="0" dirty="0">
                <a:latin typeface="微软雅黑" panose="020B0503020204020204" pitchFamily="34" charset="-122"/>
                <a:ea typeface="微软雅黑" panose="020B0503020204020204" pitchFamily="34" charset="-122"/>
              </a:rPr>
              <a:t>、</a:t>
            </a:r>
            <a:r>
              <a:rPr lang="en-US" altLang="zh-CN" b="0" dirty="0">
                <a:latin typeface="微软雅黑" panose="020B0503020204020204" pitchFamily="34" charset="-122"/>
                <a:ea typeface="微软雅黑" panose="020B0503020204020204" pitchFamily="34" charset="-122"/>
              </a:rPr>
              <a:t>70</a:t>
            </a:r>
            <a:r>
              <a:rPr lang="zh-CN" altLang="en-US" b="0" dirty="0">
                <a:latin typeface="微软雅黑" panose="020B0503020204020204" pitchFamily="34" charset="-122"/>
                <a:ea typeface="微软雅黑" panose="020B0503020204020204" pitchFamily="34" charset="-122"/>
              </a:rPr>
              <a:t>、</a:t>
            </a:r>
            <a:r>
              <a:rPr lang="en-US" altLang="zh-CN" b="0" dirty="0">
                <a:latin typeface="微软雅黑" panose="020B0503020204020204" pitchFamily="34" charset="-122"/>
                <a:ea typeface="微软雅黑" panose="020B0503020204020204" pitchFamily="34" charset="-122"/>
              </a:rPr>
              <a:t>80</a:t>
            </a:r>
            <a:r>
              <a:rPr lang="zh-CN" altLang="en-US" b="0" dirty="0" smtClean="0">
                <a:latin typeface="微软雅黑" panose="020B0503020204020204" pitchFamily="34" charset="-122"/>
                <a:ea typeface="微软雅黑" panose="020B0503020204020204" pitchFamily="34" charset="-122"/>
              </a:rPr>
              <a:t>岁，保险期</a:t>
            </a:r>
            <a:r>
              <a:rPr lang="zh-CN" altLang="en-US" b="0" dirty="0">
                <a:latin typeface="微软雅黑" panose="020B0503020204020204" pitchFamily="34" charset="-122"/>
                <a:ea typeface="微软雅黑" panose="020B0503020204020204" pitchFamily="34" charset="-122"/>
              </a:rPr>
              <a:t>间至少为</a:t>
            </a:r>
            <a:r>
              <a:rPr lang="en-US" altLang="zh-CN" b="0" dirty="0">
                <a:latin typeface="微软雅黑" panose="020B0503020204020204" pitchFamily="34" charset="-122"/>
                <a:ea typeface="微软雅黑" panose="020B0503020204020204" pitchFamily="34" charset="-122"/>
              </a:rPr>
              <a:t>20</a:t>
            </a:r>
            <a:r>
              <a:rPr lang="zh-CN" altLang="en-US" b="0" dirty="0" smtClean="0">
                <a:latin typeface="微软雅黑" panose="020B0503020204020204" pitchFamily="34" charset="-122"/>
                <a:ea typeface="微软雅黑" panose="020B0503020204020204" pitchFamily="34" charset="-122"/>
              </a:rPr>
              <a:t>年；</a:t>
            </a:r>
            <a:endParaRPr lang="en-US" altLang="zh-CN" b="0" dirty="0" smtClean="0">
              <a:latin typeface="微软雅黑" panose="020B0503020204020204" pitchFamily="34" charset="-122"/>
              <a:ea typeface="微软雅黑" panose="020B0503020204020204" pitchFamily="34" charset="-122"/>
            </a:endParaRPr>
          </a:p>
          <a:p>
            <a:pPr>
              <a:lnSpc>
                <a:spcPct val="150000"/>
              </a:lnSpc>
            </a:pPr>
            <a:r>
              <a:rPr lang="en-US" altLang="zh-CN" dirty="0" smtClean="0">
                <a:latin typeface="微软雅黑" panose="020B0503020204020204" pitchFamily="34" charset="-122"/>
                <a:ea typeface="微软雅黑" panose="020B0503020204020204" pitchFamily="34" charset="-122"/>
              </a:rPr>
              <a:t>2</a:t>
            </a:r>
            <a:r>
              <a:rPr lang="zh-CN" altLang="en-US" dirty="0" smtClean="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投保年龄：</a:t>
            </a:r>
            <a:r>
              <a:rPr lang="zh-CN" altLang="en-US" b="0" dirty="0">
                <a:latin typeface="微软雅黑" panose="020B0503020204020204" pitchFamily="34" charset="-122"/>
                <a:ea typeface="微软雅黑" panose="020B0503020204020204" pitchFamily="34" charset="-122"/>
              </a:rPr>
              <a:t>保险期间至</a:t>
            </a:r>
            <a:r>
              <a:rPr lang="en-US" altLang="zh-CN" b="0" dirty="0">
                <a:latin typeface="微软雅黑" panose="020B0503020204020204" pitchFamily="34" charset="-122"/>
                <a:ea typeface="微软雅黑" panose="020B0503020204020204" pitchFamily="34" charset="-122"/>
              </a:rPr>
              <a:t>60</a:t>
            </a:r>
            <a:r>
              <a:rPr lang="zh-CN" altLang="en-US" b="0" dirty="0">
                <a:latin typeface="微软雅黑" panose="020B0503020204020204" pitchFamily="34" charset="-122"/>
                <a:ea typeface="微软雅黑" panose="020B0503020204020204" pitchFamily="34" charset="-122"/>
              </a:rPr>
              <a:t>岁：</a:t>
            </a:r>
            <a:r>
              <a:rPr lang="en-US" altLang="zh-CN" b="0" dirty="0">
                <a:latin typeface="微软雅黑" panose="020B0503020204020204" pitchFamily="34" charset="-122"/>
                <a:ea typeface="微软雅黑" panose="020B0503020204020204" pitchFamily="34" charset="-122"/>
              </a:rPr>
              <a:t>0-40</a:t>
            </a:r>
            <a:r>
              <a:rPr lang="zh-CN" altLang="en-US" b="0" dirty="0">
                <a:latin typeface="微软雅黑" panose="020B0503020204020204" pitchFamily="34" charset="-122"/>
                <a:ea typeface="微软雅黑" panose="020B0503020204020204" pitchFamily="34" charset="-122"/>
              </a:rPr>
              <a:t>周岁</a:t>
            </a:r>
          </a:p>
          <a:p>
            <a:pPr>
              <a:lnSpc>
                <a:spcPct val="150000"/>
              </a:lnSpc>
            </a:pPr>
            <a:r>
              <a:rPr lang="zh-CN" altLang="en-US" b="0" dirty="0" smtClean="0">
                <a:latin typeface="微软雅黑" panose="020B0503020204020204" pitchFamily="34" charset="-122"/>
                <a:ea typeface="微软雅黑" panose="020B0503020204020204" pitchFamily="34" charset="-122"/>
              </a:rPr>
              <a:t>                      保险期</a:t>
            </a:r>
            <a:r>
              <a:rPr lang="zh-CN" altLang="en-US" b="0" dirty="0">
                <a:latin typeface="微软雅黑" panose="020B0503020204020204" pitchFamily="34" charset="-122"/>
                <a:ea typeface="微软雅黑" panose="020B0503020204020204" pitchFamily="34" charset="-122"/>
              </a:rPr>
              <a:t>间至</a:t>
            </a:r>
            <a:r>
              <a:rPr lang="en-US" altLang="zh-CN" b="0" dirty="0">
                <a:latin typeface="微软雅黑" panose="020B0503020204020204" pitchFamily="34" charset="-122"/>
                <a:ea typeface="微软雅黑" panose="020B0503020204020204" pitchFamily="34" charset="-122"/>
              </a:rPr>
              <a:t>70</a:t>
            </a:r>
            <a:r>
              <a:rPr lang="zh-CN" altLang="en-US" b="0" dirty="0">
                <a:latin typeface="微软雅黑" panose="020B0503020204020204" pitchFamily="34" charset="-122"/>
                <a:ea typeface="微软雅黑" panose="020B0503020204020204" pitchFamily="34" charset="-122"/>
              </a:rPr>
              <a:t>岁：</a:t>
            </a:r>
            <a:r>
              <a:rPr lang="en-US" altLang="zh-CN" b="0" dirty="0">
                <a:latin typeface="微软雅黑" panose="020B0503020204020204" pitchFamily="34" charset="-122"/>
                <a:ea typeface="微软雅黑" panose="020B0503020204020204" pitchFamily="34" charset="-122"/>
              </a:rPr>
              <a:t>0-50</a:t>
            </a:r>
            <a:r>
              <a:rPr lang="zh-CN" altLang="en-US" b="0" dirty="0">
                <a:latin typeface="微软雅黑" panose="020B0503020204020204" pitchFamily="34" charset="-122"/>
                <a:ea typeface="微软雅黑" panose="020B0503020204020204" pitchFamily="34" charset="-122"/>
              </a:rPr>
              <a:t>周岁</a:t>
            </a:r>
          </a:p>
          <a:p>
            <a:pPr>
              <a:lnSpc>
                <a:spcPct val="150000"/>
              </a:lnSpc>
            </a:pPr>
            <a:r>
              <a:rPr lang="zh-CN" altLang="en-US" b="0" dirty="0" smtClean="0">
                <a:latin typeface="微软雅黑" panose="020B0503020204020204" pitchFamily="34" charset="-122"/>
                <a:ea typeface="微软雅黑" panose="020B0503020204020204" pitchFamily="34" charset="-122"/>
              </a:rPr>
              <a:t>                      保险期</a:t>
            </a:r>
            <a:r>
              <a:rPr lang="zh-CN" altLang="en-US" b="0" dirty="0">
                <a:latin typeface="微软雅黑" panose="020B0503020204020204" pitchFamily="34" charset="-122"/>
                <a:ea typeface="微软雅黑" panose="020B0503020204020204" pitchFamily="34" charset="-122"/>
              </a:rPr>
              <a:t>间至</a:t>
            </a:r>
            <a:r>
              <a:rPr lang="en-US" altLang="zh-CN" b="0" dirty="0">
                <a:latin typeface="微软雅黑" panose="020B0503020204020204" pitchFamily="34" charset="-122"/>
                <a:ea typeface="微软雅黑" panose="020B0503020204020204" pitchFamily="34" charset="-122"/>
              </a:rPr>
              <a:t>80</a:t>
            </a:r>
            <a:r>
              <a:rPr lang="zh-CN" altLang="en-US" b="0" dirty="0">
                <a:latin typeface="微软雅黑" panose="020B0503020204020204" pitchFamily="34" charset="-122"/>
                <a:ea typeface="微软雅黑" panose="020B0503020204020204" pitchFamily="34" charset="-122"/>
              </a:rPr>
              <a:t>岁：</a:t>
            </a:r>
            <a:r>
              <a:rPr lang="en-US" altLang="zh-CN" b="0" dirty="0">
                <a:latin typeface="微软雅黑" panose="020B0503020204020204" pitchFamily="34" charset="-122"/>
                <a:ea typeface="微软雅黑" panose="020B0503020204020204" pitchFamily="34" charset="-122"/>
              </a:rPr>
              <a:t>0-60</a:t>
            </a:r>
            <a:r>
              <a:rPr lang="zh-CN" altLang="en-US" b="0" dirty="0">
                <a:latin typeface="微软雅黑" panose="020B0503020204020204" pitchFamily="34" charset="-122"/>
                <a:ea typeface="微软雅黑" panose="020B0503020204020204" pitchFamily="34" charset="-122"/>
              </a:rPr>
              <a:t>周岁</a:t>
            </a:r>
          </a:p>
          <a:p>
            <a:pPr>
              <a:lnSpc>
                <a:spcPct val="150000"/>
              </a:lnSpc>
            </a:pPr>
            <a:r>
              <a:rPr lang="en-US" altLang="zh-CN" dirty="0" smtClean="0">
                <a:latin typeface="微软雅黑" panose="020B0503020204020204" pitchFamily="34" charset="-122"/>
                <a:ea typeface="微软雅黑" panose="020B0503020204020204" pitchFamily="34" charset="-122"/>
              </a:rPr>
              <a:t>3</a:t>
            </a:r>
            <a:r>
              <a:rPr lang="zh-CN" altLang="en-US" dirty="0" smtClean="0">
                <a:latin typeface="微软雅黑" panose="020B0503020204020204" pitchFamily="34" charset="-122"/>
                <a:ea typeface="微软雅黑" panose="020B0503020204020204" pitchFamily="34" charset="-122"/>
              </a:rPr>
              <a:t>、交费</a:t>
            </a:r>
            <a:r>
              <a:rPr lang="zh-CN" altLang="en-US" dirty="0">
                <a:latin typeface="微软雅黑" panose="020B0503020204020204" pitchFamily="34" charset="-122"/>
                <a:ea typeface="微软雅黑" panose="020B0503020204020204" pitchFamily="34" charset="-122"/>
              </a:rPr>
              <a:t>期间：</a:t>
            </a:r>
            <a:r>
              <a:rPr lang="zh-CN" altLang="en-US" b="0" dirty="0">
                <a:latin typeface="微软雅黑" panose="020B0503020204020204" pitchFamily="34" charset="-122"/>
                <a:ea typeface="微软雅黑" panose="020B0503020204020204" pitchFamily="34" charset="-122"/>
              </a:rPr>
              <a:t>趸交，</a:t>
            </a:r>
            <a:r>
              <a:rPr lang="en-US" altLang="zh-CN" b="0" dirty="0">
                <a:latin typeface="微软雅黑" panose="020B0503020204020204" pitchFamily="34" charset="-122"/>
                <a:ea typeface="微软雅黑" panose="020B0503020204020204" pitchFamily="34" charset="-122"/>
              </a:rPr>
              <a:t>3</a:t>
            </a:r>
            <a:r>
              <a:rPr lang="zh-CN" altLang="en-US" b="0" dirty="0">
                <a:latin typeface="微软雅黑" panose="020B0503020204020204" pitchFamily="34" charset="-122"/>
                <a:ea typeface="微软雅黑" panose="020B0503020204020204" pitchFamily="34" charset="-122"/>
              </a:rPr>
              <a:t>、</a:t>
            </a:r>
            <a:r>
              <a:rPr lang="en-US" altLang="zh-CN" b="0" dirty="0">
                <a:latin typeface="微软雅黑" panose="020B0503020204020204" pitchFamily="34" charset="-122"/>
                <a:ea typeface="微软雅黑" panose="020B0503020204020204" pitchFamily="34" charset="-122"/>
              </a:rPr>
              <a:t>5</a:t>
            </a:r>
            <a:r>
              <a:rPr lang="zh-CN" altLang="en-US" b="0" dirty="0">
                <a:latin typeface="微软雅黑" panose="020B0503020204020204" pitchFamily="34" charset="-122"/>
                <a:ea typeface="微软雅黑" panose="020B0503020204020204" pitchFamily="34" charset="-122"/>
              </a:rPr>
              <a:t>、</a:t>
            </a:r>
            <a:r>
              <a:rPr lang="en-US" altLang="zh-CN" b="0" dirty="0">
                <a:latin typeface="微软雅黑" panose="020B0503020204020204" pitchFamily="34" charset="-122"/>
                <a:ea typeface="微软雅黑" panose="020B0503020204020204" pitchFamily="34" charset="-122"/>
              </a:rPr>
              <a:t>10</a:t>
            </a:r>
            <a:r>
              <a:rPr lang="zh-CN" altLang="en-US" b="0" dirty="0">
                <a:latin typeface="微软雅黑" panose="020B0503020204020204" pitchFamily="34" charset="-122"/>
                <a:ea typeface="微软雅黑" panose="020B0503020204020204" pitchFamily="34" charset="-122"/>
              </a:rPr>
              <a:t>、</a:t>
            </a:r>
            <a:r>
              <a:rPr lang="en-US" altLang="zh-CN" b="0" dirty="0">
                <a:latin typeface="微软雅黑" panose="020B0503020204020204" pitchFamily="34" charset="-122"/>
                <a:ea typeface="微软雅黑" panose="020B0503020204020204" pitchFamily="34" charset="-122"/>
              </a:rPr>
              <a:t>20</a:t>
            </a:r>
            <a:r>
              <a:rPr lang="zh-CN" altLang="en-US" b="0" dirty="0" smtClean="0">
                <a:latin typeface="微软雅黑" panose="020B0503020204020204" pitchFamily="34" charset="-122"/>
                <a:ea typeface="微软雅黑" panose="020B0503020204020204" pitchFamily="34" charset="-122"/>
              </a:rPr>
              <a:t>年</a:t>
            </a:r>
            <a:endParaRPr lang="en-US" altLang="zh-CN" b="0" dirty="0" smtClean="0">
              <a:latin typeface="微软雅黑" panose="020B0503020204020204" pitchFamily="34" charset="-122"/>
              <a:ea typeface="微软雅黑" panose="020B0503020204020204" pitchFamily="34" charset="-122"/>
            </a:endParaRPr>
          </a:p>
          <a:p>
            <a:pPr>
              <a:lnSpc>
                <a:spcPct val="150000"/>
              </a:lnSpc>
            </a:pPr>
            <a:endParaRPr lang="zh-CN" altLang="en-US" dirty="0"/>
          </a:p>
        </p:txBody>
      </p:sp>
    </p:spTree>
    <p:extLst>
      <p:ext uri="{BB962C8B-B14F-4D97-AF65-F5344CB8AC3E}">
        <p14:creationId xmlns:p14="http://schemas.microsoft.com/office/powerpoint/2010/main" xmlns="" val="1157376582"/>
      </p:ext>
    </p:extLst>
  </p:cSld>
  <p:clrMapOvr>
    <a:masterClrMapping/>
  </p:clrMapOvr>
  <p:transition spd="med" advClick="0" advTm="5000">
    <p:pul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销售建议</a:t>
            </a:r>
            <a:r>
              <a:rPr lang="en-US" altLang="zh-CN" sz="2400" kern="0" dirty="0">
                <a:solidFill>
                  <a:srgbClr val="000000"/>
                </a:solidFill>
                <a:latin typeface="微软雅黑" panose="020B0503020204020204" pitchFamily="34" charset="-122"/>
                <a:ea typeface="微软雅黑" panose="020B0503020204020204" pitchFamily="34" charset="-122"/>
              </a:rPr>
              <a:t>1</a:t>
            </a:r>
            <a:r>
              <a:rPr lang="en-US" altLang="zh-CN" sz="2400" kern="0" dirty="0" smtClean="0">
                <a:solidFill>
                  <a:srgbClr val="000000"/>
                </a:solidFill>
                <a:latin typeface="微软雅黑" panose="020B0503020204020204" pitchFamily="34" charset="-122"/>
                <a:ea typeface="微软雅黑" panose="020B0503020204020204" pitchFamily="34" charset="-122"/>
              </a:rPr>
              <a:t>/3</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570614" y="882502"/>
            <a:ext cx="2629786"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solidFill>
                  <a:srgbClr val="FFFFFF"/>
                </a:solidFill>
                <a:latin typeface="微软雅黑" panose="020B0503020204020204" pitchFamily="34" charset="-122"/>
                <a:ea typeface="微软雅黑" panose="020B0503020204020204" pitchFamily="34" charset="-122"/>
              </a:rPr>
              <a:t>专项癌症保险保险责任：</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1" name="矩形 10"/>
          <p:cNvSpPr/>
          <p:nvPr/>
        </p:nvSpPr>
        <p:spPr>
          <a:xfrm>
            <a:off x="914400" y="1409700"/>
            <a:ext cx="7696200" cy="3570208"/>
          </a:xfrm>
          <a:prstGeom prst="rect">
            <a:avLst/>
          </a:prstGeom>
        </p:spPr>
        <p:txBody>
          <a:bodyPr wrap="square">
            <a:spAutoFit/>
          </a:bodyPr>
          <a:lstStyle/>
          <a:p>
            <a:r>
              <a:rPr lang="zh-CN" altLang="en-US" sz="1600" dirty="0" smtClean="0">
                <a:solidFill>
                  <a:srgbClr val="FF0000"/>
                </a:solidFill>
                <a:latin typeface="微软雅黑" panose="020B0503020204020204" pitchFamily="34" charset="-122"/>
                <a:ea typeface="微软雅黑" panose="020B0503020204020204" pitchFamily="34" charset="-122"/>
              </a:rPr>
              <a:t>“一主”：</a:t>
            </a:r>
            <a:endParaRPr lang="en-US" altLang="zh-CN" sz="1600" dirty="0" smtClean="0">
              <a:solidFill>
                <a:srgbClr val="FF0000"/>
              </a:solidFill>
              <a:latin typeface="微软雅黑" panose="020B0503020204020204" pitchFamily="34" charset="-122"/>
              <a:ea typeface="微软雅黑" panose="020B0503020204020204" pitchFamily="34" charset="-122"/>
            </a:endParaRPr>
          </a:p>
          <a:p>
            <a:r>
              <a:rPr lang="zh-CN" altLang="en-US" sz="1600" dirty="0" smtClean="0">
                <a:latin typeface="微软雅黑" panose="020B0503020204020204" pitchFamily="34" charset="-122"/>
                <a:ea typeface="微软雅黑" panose="020B0503020204020204" pitchFamily="34" charset="-122"/>
              </a:rPr>
              <a:t>轻度</a:t>
            </a:r>
            <a:r>
              <a:rPr lang="zh-CN" altLang="en-US" sz="1600" dirty="0">
                <a:latin typeface="微软雅黑" panose="020B0503020204020204" pitchFamily="34" charset="-122"/>
                <a:ea typeface="微软雅黑" panose="020B0503020204020204" pitchFamily="34" charset="-122"/>
              </a:rPr>
              <a:t>癌症确诊保险金：</a:t>
            </a:r>
            <a:r>
              <a:rPr lang="zh-CN" altLang="en-US" sz="1600" b="0" dirty="0">
                <a:latin typeface="微软雅黑" panose="020B0503020204020204" pitchFamily="34" charset="-122"/>
                <a:ea typeface="微软雅黑" panose="020B0503020204020204" pitchFamily="34" charset="-122"/>
              </a:rPr>
              <a:t>针对合同约定的轻度癌症，给付</a:t>
            </a:r>
            <a:r>
              <a:rPr lang="en-US" altLang="zh-CN" sz="1600" b="0" dirty="0">
                <a:latin typeface="微软雅黑" panose="020B0503020204020204" pitchFamily="34" charset="-122"/>
                <a:ea typeface="微软雅黑" panose="020B0503020204020204" pitchFamily="34" charset="-122"/>
              </a:rPr>
              <a:t>30%</a:t>
            </a:r>
            <a:r>
              <a:rPr lang="zh-CN" altLang="en-US" sz="1600" b="0" dirty="0">
                <a:latin typeface="微软雅黑" panose="020B0503020204020204" pitchFamily="34" charset="-122"/>
                <a:ea typeface="微软雅黑" panose="020B0503020204020204" pitchFamily="34" charset="-122"/>
              </a:rPr>
              <a:t>基本保额，该项责任终止。</a:t>
            </a:r>
          </a:p>
          <a:p>
            <a:r>
              <a:rPr lang="zh-CN" altLang="en-US" sz="1600" dirty="0">
                <a:latin typeface="微软雅黑" panose="020B0503020204020204" pitchFamily="34" charset="-122"/>
                <a:ea typeface="微软雅黑" panose="020B0503020204020204" pitchFamily="34" charset="-122"/>
              </a:rPr>
              <a:t>癌症确诊保险金：</a:t>
            </a:r>
            <a:r>
              <a:rPr lang="zh-CN" altLang="en-US" sz="1600" b="0" dirty="0">
                <a:latin typeface="微软雅黑" panose="020B0503020204020204" pitchFamily="34" charset="-122"/>
                <a:ea typeface="微软雅黑" panose="020B0503020204020204" pitchFamily="34" charset="-122"/>
              </a:rPr>
              <a:t>针对合同约定的癌症，给付</a:t>
            </a:r>
            <a:r>
              <a:rPr lang="en-US" altLang="zh-CN" sz="1600" b="0" dirty="0">
                <a:latin typeface="微软雅黑" panose="020B0503020204020204" pitchFamily="34" charset="-122"/>
                <a:ea typeface="微软雅黑" panose="020B0503020204020204" pitchFamily="34" charset="-122"/>
              </a:rPr>
              <a:t>100%</a:t>
            </a:r>
            <a:r>
              <a:rPr lang="zh-CN" altLang="en-US" sz="1600" b="0" dirty="0">
                <a:latin typeface="微软雅黑" panose="020B0503020204020204" pitchFamily="34" charset="-122"/>
                <a:ea typeface="微软雅黑" panose="020B0503020204020204" pitchFamily="34" charset="-122"/>
              </a:rPr>
              <a:t>基本保额，该项责任终止。</a:t>
            </a:r>
          </a:p>
          <a:p>
            <a:r>
              <a:rPr lang="zh-CN" altLang="en-US" sz="1600" b="0" dirty="0">
                <a:latin typeface="微软雅黑" panose="020B0503020204020204" pitchFamily="34" charset="-122"/>
                <a:ea typeface="微软雅黑" panose="020B0503020204020204" pitchFamily="34" charset="-122"/>
              </a:rPr>
              <a:t>特定癌症确诊额外给付保险金</a:t>
            </a:r>
            <a:r>
              <a:rPr lang="zh-CN" altLang="en-US" sz="1600" b="0" dirty="0" smtClean="0">
                <a:latin typeface="微软雅黑" panose="020B0503020204020204" pitchFamily="34" charset="-122"/>
                <a:ea typeface="微软雅黑" panose="020B0503020204020204" pitchFamily="34" charset="-122"/>
              </a:rPr>
              <a:t>：针对</a:t>
            </a:r>
            <a:r>
              <a:rPr lang="zh-CN" altLang="en-US" sz="1600" b="0" dirty="0">
                <a:latin typeface="微软雅黑" panose="020B0503020204020204" pitchFamily="34" charset="-122"/>
                <a:ea typeface="微软雅黑" panose="020B0503020204020204" pitchFamily="34" charset="-122"/>
              </a:rPr>
              <a:t>合同约定的特定癌症，除给付确诊保险金外，额外给付</a:t>
            </a:r>
            <a:r>
              <a:rPr lang="en-US" altLang="zh-CN" sz="1600" b="0" dirty="0">
                <a:latin typeface="微软雅黑" panose="020B0503020204020204" pitchFamily="34" charset="-122"/>
                <a:ea typeface="微软雅黑" panose="020B0503020204020204" pitchFamily="34" charset="-122"/>
              </a:rPr>
              <a:t>30%</a:t>
            </a:r>
            <a:r>
              <a:rPr lang="zh-CN" altLang="en-US" sz="1600" b="0" dirty="0">
                <a:latin typeface="微软雅黑" panose="020B0503020204020204" pitchFamily="34" charset="-122"/>
                <a:ea typeface="微软雅黑" panose="020B0503020204020204" pitchFamily="34" charset="-122"/>
              </a:rPr>
              <a:t>基本保额，该项责任终止。</a:t>
            </a:r>
          </a:p>
          <a:p>
            <a:r>
              <a:rPr lang="zh-CN" altLang="en-US" sz="1600" dirty="0">
                <a:latin typeface="微软雅黑" panose="020B0503020204020204" pitchFamily="34" charset="-122"/>
                <a:ea typeface="微软雅黑" panose="020B0503020204020204" pitchFamily="34" charset="-122"/>
              </a:rPr>
              <a:t>癌症康复保险金：</a:t>
            </a:r>
            <a:r>
              <a:rPr lang="zh-CN" altLang="en-US" sz="1600" b="0" dirty="0">
                <a:latin typeface="微软雅黑" panose="020B0503020204020204" pitchFamily="34" charset="-122"/>
                <a:ea typeface="微软雅黑" panose="020B0503020204020204" pitchFamily="34" charset="-122"/>
              </a:rPr>
              <a:t>癌症确诊后每满一年，在癌症确诊金给付日的年对应日给付</a:t>
            </a:r>
            <a:r>
              <a:rPr lang="en-US" altLang="zh-CN" sz="1600" b="0" dirty="0">
                <a:latin typeface="微软雅黑" panose="020B0503020204020204" pitchFamily="34" charset="-122"/>
                <a:ea typeface="微软雅黑" panose="020B0503020204020204" pitchFamily="34" charset="-122"/>
              </a:rPr>
              <a:t>20%</a:t>
            </a:r>
            <a:r>
              <a:rPr lang="zh-CN" altLang="en-US" sz="1600" b="0" dirty="0">
                <a:latin typeface="微软雅黑" panose="020B0503020204020204" pitchFamily="34" charset="-122"/>
                <a:ea typeface="微软雅黑" panose="020B0503020204020204" pitchFamily="34" charset="-122"/>
              </a:rPr>
              <a:t>基本保额，</a:t>
            </a:r>
            <a:r>
              <a:rPr lang="en-US" altLang="zh-CN" sz="1600" b="0" dirty="0">
                <a:latin typeface="微软雅黑" panose="020B0503020204020204" pitchFamily="34" charset="-122"/>
                <a:ea typeface="微软雅黑" panose="020B0503020204020204" pitchFamily="34" charset="-122"/>
              </a:rPr>
              <a:t>5</a:t>
            </a:r>
            <a:r>
              <a:rPr lang="zh-CN" altLang="en-US" sz="1600" b="0" dirty="0">
                <a:latin typeface="微软雅黑" panose="020B0503020204020204" pitchFamily="34" charset="-122"/>
                <a:ea typeface="微软雅黑" panose="020B0503020204020204" pitchFamily="34" charset="-122"/>
              </a:rPr>
              <a:t>年为限，满</a:t>
            </a:r>
            <a:r>
              <a:rPr lang="en-US" altLang="zh-CN" sz="1600" b="0" dirty="0">
                <a:latin typeface="微软雅黑" panose="020B0503020204020204" pitchFamily="34" charset="-122"/>
                <a:ea typeface="微软雅黑" panose="020B0503020204020204" pitchFamily="34" charset="-122"/>
              </a:rPr>
              <a:t>5</a:t>
            </a:r>
            <a:r>
              <a:rPr lang="zh-CN" altLang="en-US" sz="1600" b="0" dirty="0">
                <a:latin typeface="微软雅黑" panose="020B0503020204020204" pitchFamily="34" charset="-122"/>
                <a:ea typeface="微软雅黑" panose="020B0503020204020204" pitchFamily="34" charset="-122"/>
              </a:rPr>
              <a:t>年后该项责任终止。</a:t>
            </a:r>
          </a:p>
          <a:p>
            <a:r>
              <a:rPr lang="zh-CN" altLang="en-US" sz="1600" dirty="0">
                <a:latin typeface="微软雅黑" panose="020B0503020204020204" pitchFamily="34" charset="-122"/>
                <a:ea typeface="微软雅黑" panose="020B0503020204020204" pitchFamily="34" charset="-122"/>
              </a:rPr>
              <a:t>身故保险金：</a:t>
            </a:r>
            <a:r>
              <a:rPr lang="zh-CN" altLang="en-US" sz="1600" b="0" dirty="0">
                <a:latin typeface="微软雅黑" panose="020B0503020204020204" pitchFamily="34" charset="-122"/>
                <a:ea typeface="微软雅黑" panose="020B0503020204020204" pitchFamily="34" charset="-122"/>
              </a:rPr>
              <a:t>被保险人身故，合同终止。</a:t>
            </a:r>
          </a:p>
          <a:p>
            <a:r>
              <a:rPr lang="en-US" altLang="zh-CN" sz="1600" b="0" dirty="0">
                <a:latin typeface="微软雅黑" panose="020B0503020204020204" pitchFamily="34" charset="-122"/>
                <a:ea typeface="微软雅黑" panose="020B0503020204020204" pitchFamily="34" charset="-122"/>
              </a:rPr>
              <a:t>18</a:t>
            </a:r>
            <a:r>
              <a:rPr lang="zh-CN" altLang="en-US" sz="1600" b="0" dirty="0">
                <a:latin typeface="微软雅黑" panose="020B0503020204020204" pitchFamily="34" charset="-122"/>
                <a:ea typeface="微软雅黑" panose="020B0503020204020204" pitchFamily="34" charset="-122"/>
              </a:rPr>
              <a:t>周岁前，给付</a:t>
            </a:r>
            <a:r>
              <a:rPr lang="en-US" altLang="zh-CN" sz="1600" b="0" dirty="0">
                <a:latin typeface="微软雅黑" panose="020B0503020204020204" pitchFamily="34" charset="-122"/>
                <a:ea typeface="微软雅黑" panose="020B0503020204020204" pitchFamily="34" charset="-122"/>
              </a:rPr>
              <a:t>MAX</a:t>
            </a:r>
            <a:r>
              <a:rPr lang="zh-CN" altLang="en-US" sz="1600" b="0" dirty="0">
                <a:latin typeface="微软雅黑" panose="020B0503020204020204" pitchFamily="34" charset="-122"/>
                <a:ea typeface="微软雅黑" panose="020B0503020204020204" pitchFamily="34" charset="-122"/>
              </a:rPr>
              <a:t>（主险所交保费的</a:t>
            </a:r>
            <a:r>
              <a:rPr lang="en-US" altLang="zh-CN" sz="1600" b="0" dirty="0">
                <a:latin typeface="微软雅黑" panose="020B0503020204020204" pitchFamily="34" charset="-122"/>
                <a:ea typeface="微软雅黑" panose="020B0503020204020204" pitchFamily="34" charset="-122"/>
              </a:rPr>
              <a:t>100%</a:t>
            </a:r>
            <a:r>
              <a:rPr lang="zh-CN" altLang="en-US" sz="1600" b="0" dirty="0">
                <a:latin typeface="微软雅黑" panose="020B0503020204020204" pitchFamily="34" charset="-122"/>
                <a:ea typeface="微软雅黑" panose="020B0503020204020204" pitchFamily="34" charset="-122"/>
              </a:rPr>
              <a:t>，主险现金价值）</a:t>
            </a:r>
          </a:p>
          <a:p>
            <a:r>
              <a:rPr lang="en-US" altLang="zh-CN" sz="1600" b="0" dirty="0">
                <a:latin typeface="微软雅黑" panose="020B0503020204020204" pitchFamily="34" charset="-122"/>
                <a:ea typeface="微软雅黑" panose="020B0503020204020204" pitchFamily="34" charset="-122"/>
              </a:rPr>
              <a:t>18</a:t>
            </a:r>
            <a:r>
              <a:rPr lang="zh-CN" altLang="en-US" sz="1600" b="0" dirty="0">
                <a:latin typeface="微软雅黑" panose="020B0503020204020204" pitchFamily="34" charset="-122"/>
                <a:ea typeface="微软雅黑" panose="020B0503020204020204" pitchFamily="34" charset="-122"/>
              </a:rPr>
              <a:t>周岁后，给付</a:t>
            </a:r>
            <a:r>
              <a:rPr lang="en-US" altLang="zh-CN" sz="1600" b="0" dirty="0">
                <a:latin typeface="微软雅黑" panose="020B0503020204020204" pitchFamily="34" charset="-122"/>
                <a:ea typeface="微软雅黑" panose="020B0503020204020204" pitchFamily="34" charset="-122"/>
              </a:rPr>
              <a:t>MAX</a:t>
            </a:r>
            <a:r>
              <a:rPr lang="zh-CN" altLang="en-US" sz="1600" b="0" dirty="0">
                <a:latin typeface="微软雅黑" panose="020B0503020204020204" pitchFamily="34" charset="-122"/>
                <a:ea typeface="微软雅黑" panose="020B0503020204020204" pitchFamily="34" charset="-122"/>
              </a:rPr>
              <a:t>（主险所交保费的</a:t>
            </a:r>
            <a:r>
              <a:rPr lang="en-US" altLang="zh-CN" sz="1600" b="0" dirty="0">
                <a:latin typeface="微软雅黑" panose="020B0503020204020204" pitchFamily="34" charset="-122"/>
                <a:ea typeface="微软雅黑" panose="020B0503020204020204" pitchFamily="34" charset="-122"/>
              </a:rPr>
              <a:t>105%</a:t>
            </a:r>
            <a:r>
              <a:rPr lang="zh-CN" altLang="en-US" sz="1600" b="0" dirty="0">
                <a:latin typeface="微软雅黑" panose="020B0503020204020204" pitchFamily="34" charset="-122"/>
                <a:ea typeface="微软雅黑" panose="020B0503020204020204" pitchFamily="34" charset="-122"/>
              </a:rPr>
              <a:t>，主险现金价值）</a:t>
            </a:r>
          </a:p>
          <a:p>
            <a:r>
              <a:rPr lang="zh-CN" altLang="en-US" sz="1600" dirty="0">
                <a:latin typeface="微软雅黑" panose="020B0503020204020204" pitchFamily="34" charset="-122"/>
                <a:ea typeface="微软雅黑" panose="020B0503020204020204" pitchFamily="34" charset="-122"/>
              </a:rPr>
              <a:t>豁免保险费：</a:t>
            </a:r>
            <a:r>
              <a:rPr lang="zh-CN" altLang="en-US" sz="1600" b="0" dirty="0">
                <a:latin typeface="微软雅黑" panose="020B0503020204020204" pitchFamily="34" charset="-122"/>
                <a:ea typeface="微软雅黑" panose="020B0503020204020204" pitchFamily="34" charset="-122"/>
              </a:rPr>
              <a:t>癌症确诊后，豁免以后各期主险保险费。</a:t>
            </a:r>
          </a:p>
          <a:p>
            <a:r>
              <a:rPr lang="zh-CN" altLang="en-US" sz="1600" b="0" dirty="0">
                <a:latin typeface="微软雅黑" panose="020B0503020204020204" pitchFamily="34" charset="-122"/>
                <a:ea typeface="微软雅黑" panose="020B0503020204020204" pitchFamily="34" charset="-122"/>
              </a:rPr>
              <a:t>癌症确诊金或身故保险金仅给付一次，以一次为限。</a:t>
            </a:r>
          </a:p>
          <a:p>
            <a:endParaRPr lang="zh-CN" altLang="en-US" dirty="0"/>
          </a:p>
        </p:txBody>
      </p:sp>
    </p:spTree>
    <p:extLst>
      <p:ext uri="{BB962C8B-B14F-4D97-AF65-F5344CB8AC3E}">
        <p14:creationId xmlns:p14="http://schemas.microsoft.com/office/powerpoint/2010/main" xmlns="" val="1780635052"/>
      </p:ext>
    </p:extLst>
  </p:cSld>
  <p:clrMapOvr>
    <a:masterClrMapping/>
  </p:clrMapOvr>
  <p:transition spd="med" advClick="0" advTm="5000">
    <p:pull/>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销售建议</a:t>
            </a:r>
            <a:r>
              <a:rPr lang="en-US" altLang="zh-CN" sz="2400" kern="0" dirty="0">
                <a:solidFill>
                  <a:srgbClr val="000000"/>
                </a:solidFill>
                <a:latin typeface="微软雅黑" panose="020B0503020204020204" pitchFamily="34" charset="-122"/>
                <a:ea typeface="微软雅黑" panose="020B0503020204020204" pitchFamily="34" charset="-122"/>
              </a:rPr>
              <a:t>1</a:t>
            </a:r>
            <a:r>
              <a:rPr lang="en-US" altLang="zh-CN" sz="2400" kern="0" dirty="0" smtClean="0">
                <a:solidFill>
                  <a:srgbClr val="000000"/>
                </a:solidFill>
                <a:latin typeface="微软雅黑" panose="020B0503020204020204" pitchFamily="34" charset="-122"/>
                <a:ea typeface="微软雅黑" panose="020B0503020204020204" pitchFamily="34" charset="-122"/>
              </a:rPr>
              <a:t>/3</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570614" y="882502"/>
            <a:ext cx="2629786"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solidFill>
                  <a:srgbClr val="FFFFFF"/>
                </a:solidFill>
                <a:latin typeface="微软雅黑" panose="020B0503020204020204" pitchFamily="34" charset="-122"/>
                <a:ea typeface="微软雅黑" panose="020B0503020204020204" pitchFamily="34" charset="-122"/>
              </a:rPr>
              <a:t>专项癌症保险</a:t>
            </a:r>
            <a:r>
              <a:rPr lang="zh-CN" altLang="en-US" dirty="0">
                <a:solidFill>
                  <a:srgbClr val="FFFFFF"/>
                </a:solidFill>
                <a:latin typeface="微软雅黑" panose="020B0503020204020204" pitchFamily="34" charset="-122"/>
                <a:ea typeface="微软雅黑" panose="020B0503020204020204" pitchFamily="34" charset="-122"/>
              </a:rPr>
              <a:t>可选</a:t>
            </a:r>
            <a:r>
              <a:rPr lang="zh-CN" altLang="en-US" dirty="0" smtClean="0">
                <a:solidFill>
                  <a:srgbClr val="FFFFFF"/>
                </a:solidFill>
                <a:latin typeface="微软雅黑" panose="020B0503020204020204" pitchFamily="34" charset="-122"/>
                <a:ea typeface="微软雅黑" panose="020B0503020204020204" pitchFamily="34" charset="-122"/>
              </a:rPr>
              <a:t>责任：</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1" name="矩形 10"/>
          <p:cNvSpPr/>
          <p:nvPr/>
        </p:nvSpPr>
        <p:spPr>
          <a:xfrm>
            <a:off x="914400" y="1409700"/>
            <a:ext cx="7696200" cy="1600438"/>
          </a:xfrm>
          <a:prstGeom prst="rect">
            <a:avLst/>
          </a:prstGeom>
        </p:spPr>
        <p:txBody>
          <a:bodyPr wrap="square">
            <a:spAutoFit/>
          </a:bodyPr>
          <a:lstStyle/>
          <a:p>
            <a:r>
              <a:rPr lang="zh-CN" altLang="en-US" sz="1600" dirty="0" smtClean="0">
                <a:solidFill>
                  <a:srgbClr val="FF0000"/>
                </a:solidFill>
                <a:latin typeface="微软雅黑" panose="020B0503020204020204" pitchFamily="34" charset="-122"/>
                <a:ea typeface="微软雅黑" panose="020B0503020204020204" pitchFamily="34" charset="-122"/>
              </a:rPr>
              <a:t>附加险</a:t>
            </a:r>
            <a:r>
              <a:rPr lang="en-US" altLang="zh-CN" sz="1600" dirty="0" smtClean="0">
                <a:solidFill>
                  <a:srgbClr val="FF0000"/>
                </a:solidFill>
                <a:latin typeface="微软雅黑" panose="020B0503020204020204" pitchFamily="34" charset="-122"/>
                <a:ea typeface="微软雅黑" panose="020B0503020204020204" pitchFamily="34" charset="-122"/>
              </a:rPr>
              <a:t>1</a:t>
            </a:r>
            <a:r>
              <a:rPr lang="zh-CN" altLang="en-US" sz="1600" dirty="0" smtClean="0">
                <a:solidFill>
                  <a:srgbClr val="FF0000"/>
                </a:solidFill>
                <a:latin typeface="微软雅黑" panose="020B0503020204020204" pitchFamily="34" charset="-122"/>
                <a:ea typeface="微软雅黑" panose="020B0503020204020204" pitchFamily="34" charset="-122"/>
              </a:rPr>
              <a:t>：附加</a:t>
            </a:r>
            <a:r>
              <a:rPr lang="zh-CN" altLang="en-US" sz="1600" dirty="0">
                <a:solidFill>
                  <a:srgbClr val="FF0000"/>
                </a:solidFill>
                <a:latin typeface="微软雅黑" panose="020B0503020204020204" pitchFamily="34" charset="-122"/>
                <a:ea typeface="微软雅黑" panose="020B0503020204020204" pitchFamily="34" charset="-122"/>
              </a:rPr>
              <a:t>两全保险</a:t>
            </a:r>
            <a:r>
              <a:rPr lang="zh-CN" altLang="en-US" sz="1600" dirty="0" smtClean="0">
                <a:solidFill>
                  <a:srgbClr val="FF0000"/>
                </a:solidFill>
                <a:latin typeface="微软雅黑" panose="020B0503020204020204" pitchFamily="34" charset="-122"/>
                <a:ea typeface="微软雅黑" panose="020B0503020204020204" pitchFamily="34" charset="-122"/>
              </a:rPr>
              <a:t>（可选）：</a:t>
            </a:r>
            <a:r>
              <a:rPr lang="zh-CN" altLang="en-US" sz="1600" dirty="0" smtClean="0">
                <a:latin typeface="微软雅黑" panose="020B0503020204020204" pitchFamily="34" charset="-122"/>
                <a:ea typeface="微软雅黑" panose="020B0503020204020204" pitchFamily="34" charset="-122"/>
              </a:rPr>
              <a:t>身故</a:t>
            </a:r>
            <a:r>
              <a:rPr lang="zh-CN" altLang="en-US" sz="1600" dirty="0">
                <a:latin typeface="微软雅黑" panose="020B0503020204020204" pitchFamily="34" charset="-122"/>
                <a:ea typeface="微软雅黑" panose="020B0503020204020204" pitchFamily="34" charset="-122"/>
              </a:rPr>
              <a:t>保险金</a:t>
            </a:r>
            <a:r>
              <a:rPr lang="zh-CN" altLang="en-US" sz="1600" dirty="0" smtClean="0">
                <a:latin typeface="微软雅黑" panose="020B0503020204020204" pitchFamily="34" charset="-122"/>
                <a:ea typeface="微软雅黑" panose="020B0503020204020204" pitchFamily="34" charset="-122"/>
              </a:rPr>
              <a:t>：</a:t>
            </a:r>
            <a:r>
              <a:rPr lang="en-US" altLang="zh-CN" sz="1600" b="0" dirty="0" smtClean="0">
                <a:latin typeface="微软雅黑" panose="020B0503020204020204" pitchFamily="34" charset="-122"/>
                <a:ea typeface="微软雅黑" panose="020B0503020204020204" pitchFamily="34" charset="-122"/>
              </a:rPr>
              <a:t>18</a:t>
            </a:r>
            <a:r>
              <a:rPr lang="zh-CN" altLang="en-US" sz="1600" b="0" dirty="0">
                <a:latin typeface="微软雅黑" panose="020B0503020204020204" pitchFamily="34" charset="-122"/>
                <a:ea typeface="微软雅黑" panose="020B0503020204020204" pitchFamily="34" charset="-122"/>
              </a:rPr>
              <a:t>周岁前，给付</a:t>
            </a:r>
            <a:r>
              <a:rPr lang="en-US" altLang="zh-CN" sz="1600" b="0" dirty="0">
                <a:latin typeface="微软雅黑" panose="020B0503020204020204" pitchFamily="34" charset="-122"/>
                <a:ea typeface="微软雅黑" panose="020B0503020204020204" pitchFamily="34" charset="-122"/>
              </a:rPr>
              <a:t>MAX</a:t>
            </a:r>
            <a:r>
              <a:rPr lang="zh-CN" altLang="en-US" sz="1600" b="0" dirty="0">
                <a:latin typeface="微软雅黑" panose="020B0503020204020204" pitchFamily="34" charset="-122"/>
                <a:ea typeface="微软雅黑" panose="020B0503020204020204" pitchFamily="34" charset="-122"/>
              </a:rPr>
              <a:t>（附加险所交保费之和的</a:t>
            </a:r>
            <a:r>
              <a:rPr lang="en-US" altLang="zh-CN" sz="1600" b="0" dirty="0">
                <a:latin typeface="微软雅黑" panose="020B0503020204020204" pitchFamily="34" charset="-122"/>
                <a:ea typeface="微软雅黑" panose="020B0503020204020204" pitchFamily="34" charset="-122"/>
              </a:rPr>
              <a:t>100%</a:t>
            </a:r>
            <a:r>
              <a:rPr lang="zh-CN" altLang="en-US" sz="1600" b="0" dirty="0">
                <a:latin typeface="微软雅黑" panose="020B0503020204020204" pitchFamily="34" charset="-122"/>
                <a:ea typeface="微软雅黑" panose="020B0503020204020204" pitchFamily="34" charset="-122"/>
              </a:rPr>
              <a:t>，附加险现金价值之和），合同终止</a:t>
            </a:r>
            <a:r>
              <a:rPr lang="zh-CN" altLang="en-US" sz="1600" b="0" dirty="0" smtClean="0">
                <a:latin typeface="微软雅黑" panose="020B0503020204020204" pitchFamily="34" charset="-122"/>
                <a:ea typeface="微软雅黑" panose="020B0503020204020204" pitchFamily="34" charset="-122"/>
              </a:rPr>
              <a:t>。</a:t>
            </a:r>
            <a:r>
              <a:rPr lang="en-US" altLang="zh-CN" sz="1600" b="0" dirty="0" smtClean="0">
                <a:latin typeface="微软雅黑" panose="020B0503020204020204" pitchFamily="34" charset="-122"/>
                <a:ea typeface="微软雅黑" panose="020B0503020204020204" pitchFamily="34" charset="-122"/>
              </a:rPr>
              <a:t>18</a:t>
            </a:r>
            <a:r>
              <a:rPr lang="zh-CN" altLang="en-US" sz="1600" b="0" dirty="0">
                <a:latin typeface="微软雅黑" panose="020B0503020204020204" pitchFamily="34" charset="-122"/>
                <a:ea typeface="微软雅黑" panose="020B0503020204020204" pitchFamily="34" charset="-122"/>
              </a:rPr>
              <a:t>周岁后，给付</a:t>
            </a:r>
            <a:r>
              <a:rPr lang="en-US" altLang="zh-CN" sz="1600" b="0" dirty="0">
                <a:latin typeface="微软雅黑" panose="020B0503020204020204" pitchFamily="34" charset="-122"/>
                <a:ea typeface="微软雅黑" panose="020B0503020204020204" pitchFamily="34" charset="-122"/>
              </a:rPr>
              <a:t>MAX</a:t>
            </a:r>
            <a:r>
              <a:rPr lang="zh-CN" altLang="en-US" sz="1600" b="0" dirty="0">
                <a:latin typeface="微软雅黑" panose="020B0503020204020204" pitchFamily="34" charset="-122"/>
                <a:ea typeface="微软雅黑" panose="020B0503020204020204" pitchFamily="34" charset="-122"/>
              </a:rPr>
              <a:t>（附加险所交保费之和的</a:t>
            </a:r>
            <a:r>
              <a:rPr lang="en-US" altLang="zh-CN" sz="1600" b="0" dirty="0">
                <a:latin typeface="微软雅黑" panose="020B0503020204020204" pitchFamily="34" charset="-122"/>
                <a:ea typeface="微软雅黑" panose="020B0503020204020204" pitchFamily="34" charset="-122"/>
              </a:rPr>
              <a:t>105%</a:t>
            </a:r>
            <a:r>
              <a:rPr lang="zh-CN" altLang="en-US" sz="1600" b="0" dirty="0">
                <a:latin typeface="微软雅黑" panose="020B0503020204020204" pitchFamily="34" charset="-122"/>
                <a:ea typeface="微软雅黑" panose="020B0503020204020204" pitchFamily="34" charset="-122"/>
              </a:rPr>
              <a:t>，附加险现金价值之和），合同终止。</a:t>
            </a:r>
          </a:p>
          <a:p>
            <a:r>
              <a:rPr lang="zh-CN" altLang="en-US" sz="1600" dirty="0">
                <a:latin typeface="微软雅黑" panose="020B0503020204020204" pitchFamily="34" charset="-122"/>
                <a:ea typeface="微软雅黑" panose="020B0503020204020204" pitchFamily="34" charset="-122"/>
              </a:rPr>
              <a:t>满期保险金</a:t>
            </a:r>
            <a:r>
              <a:rPr lang="zh-CN" altLang="en-US" sz="1600" dirty="0" smtClean="0">
                <a:latin typeface="微软雅黑" panose="020B0503020204020204" pitchFamily="34" charset="-122"/>
                <a:ea typeface="微软雅黑" panose="020B0503020204020204" pitchFamily="34" charset="-122"/>
              </a:rPr>
              <a:t>：</a:t>
            </a:r>
            <a:r>
              <a:rPr lang="zh-CN" altLang="en-US" sz="1600" b="0" dirty="0" smtClean="0">
                <a:latin typeface="微软雅黑" panose="020B0503020204020204" pitchFamily="34" charset="-122"/>
                <a:ea typeface="微软雅黑" panose="020B0503020204020204" pitchFamily="34" charset="-122"/>
              </a:rPr>
              <a:t>满期</a:t>
            </a:r>
            <a:r>
              <a:rPr lang="zh-CN" altLang="en-US" sz="1600" b="0" dirty="0">
                <a:latin typeface="微软雅黑" panose="020B0503020204020204" pitchFamily="34" charset="-122"/>
                <a:ea typeface="微软雅黑" panose="020B0503020204020204" pitchFamily="34" charset="-122"/>
              </a:rPr>
              <a:t>生存，给付组合计划</a:t>
            </a:r>
            <a:r>
              <a:rPr lang="en-US" altLang="zh-CN" sz="1600" b="0" dirty="0">
                <a:latin typeface="微软雅黑" panose="020B0503020204020204" pitchFamily="34" charset="-122"/>
                <a:ea typeface="微软雅黑" panose="020B0503020204020204" pitchFamily="34" charset="-122"/>
              </a:rPr>
              <a:t>MAX</a:t>
            </a:r>
            <a:r>
              <a:rPr lang="zh-CN" altLang="en-US" sz="1600" b="0" dirty="0">
                <a:latin typeface="微软雅黑" panose="020B0503020204020204" pitchFamily="34" charset="-122"/>
                <a:ea typeface="微软雅黑" panose="020B0503020204020204" pitchFamily="34" charset="-122"/>
              </a:rPr>
              <a:t>（所交保费之和的</a:t>
            </a:r>
            <a:r>
              <a:rPr lang="en-US" altLang="zh-CN" sz="1600" b="0" dirty="0">
                <a:latin typeface="微软雅黑" panose="020B0503020204020204" pitchFamily="34" charset="-122"/>
                <a:ea typeface="微软雅黑" panose="020B0503020204020204" pitchFamily="34" charset="-122"/>
              </a:rPr>
              <a:t>105%</a:t>
            </a:r>
            <a:r>
              <a:rPr lang="zh-CN" altLang="en-US" sz="1600" b="0" dirty="0">
                <a:latin typeface="微软雅黑" panose="020B0503020204020204" pitchFamily="34" charset="-122"/>
                <a:ea typeface="微软雅黑" panose="020B0503020204020204" pitchFamily="34" charset="-122"/>
              </a:rPr>
              <a:t>，现金价值之和），合同终止。</a:t>
            </a:r>
          </a:p>
          <a:p>
            <a:r>
              <a:rPr lang="zh-CN" altLang="en-US" sz="1600" dirty="0">
                <a:solidFill>
                  <a:srgbClr val="FF0000"/>
                </a:solidFill>
                <a:latin typeface="微软雅黑" panose="020B0503020204020204" pitchFamily="34" charset="-122"/>
                <a:ea typeface="微软雅黑" panose="020B0503020204020204" pitchFamily="34" charset="-122"/>
              </a:rPr>
              <a:t>附加险</a:t>
            </a:r>
            <a:r>
              <a:rPr lang="en-US" altLang="zh-CN" sz="1600" dirty="0">
                <a:solidFill>
                  <a:srgbClr val="FF0000"/>
                </a:solidFill>
                <a:latin typeface="微软雅黑" panose="020B0503020204020204" pitchFamily="34" charset="-122"/>
                <a:ea typeface="微软雅黑" panose="020B0503020204020204" pitchFamily="34" charset="-122"/>
              </a:rPr>
              <a:t>2</a:t>
            </a:r>
            <a:r>
              <a:rPr lang="zh-CN" altLang="en-US" sz="1600" dirty="0">
                <a:solidFill>
                  <a:srgbClr val="FF0000"/>
                </a:solidFill>
                <a:latin typeface="微软雅黑" panose="020B0503020204020204" pitchFamily="34" charset="-122"/>
                <a:ea typeface="微软雅黑" panose="020B0503020204020204" pitchFamily="34" charset="-122"/>
              </a:rPr>
              <a:t>：附加豁免保费疾病</a:t>
            </a:r>
            <a:r>
              <a:rPr lang="zh-CN" altLang="en-US" sz="1600" dirty="0" smtClean="0">
                <a:solidFill>
                  <a:srgbClr val="FF0000"/>
                </a:solidFill>
                <a:latin typeface="微软雅黑" panose="020B0503020204020204" pitchFamily="34" charset="-122"/>
                <a:ea typeface="微软雅黑" panose="020B0503020204020204" pitchFamily="34" charset="-122"/>
              </a:rPr>
              <a:t>保险（可选）：</a:t>
            </a:r>
            <a:r>
              <a:rPr lang="zh-CN" altLang="zh-CN" sz="1600" b="0" dirty="0">
                <a:latin typeface="微软雅黑" panose="020B0503020204020204" pitchFamily="34" charset="-122"/>
                <a:ea typeface="微软雅黑" panose="020B0503020204020204" pitchFamily="34" charset="-122"/>
              </a:rPr>
              <a:t>豁免以后各期附加险保险费</a:t>
            </a:r>
            <a:endParaRPr lang="zh-CN" altLang="en-US" sz="1600" b="0" dirty="0">
              <a:latin typeface="微软雅黑" panose="020B0503020204020204" pitchFamily="34" charset="-122"/>
              <a:ea typeface="微软雅黑" panose="020B0503020204020204" pitchFamily="34" charset="-122"/>
            </a:endParaRPr>
          </a:p>
        </p:txBody>
      </p:sp>
      <p:sp>
        <p:nvSpPr>
          <p:cNvPr id="4" name="TextBox 3"/>
          <p:cNvSpPr txBox="1"/>
          <p:nvPr/>
        </p:nvSpPr>
        <p:spPr>
          <a:xfrm>
            <a:off x="898451" y="3028745"/>
            <a:ext cx="2189979" cy="369332"/>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zh-CN" altLang="en-US" dirty="0" smtClean="0"/>
              <a:t>健康管理服务</a:t>
            </a:r>
            <a:endParaRPr lang="en-US" altLang="zh-CN" dirty="0" smtClean="0"/>
          </a:p>
        </p:txBody>
      </p:sp>
      <p:sp>
        <p:nvSpPr>
          <p:cNvPr id="5" name="矩形 4"/>
          <p:cNvSpPr/>
          <p:nvPr/>
        </p:nvSpPr>
        <p:spPr>
          <a:xfrm>
            <a:off x="921488" y="3543300"/>
            <a:ext cx="7308112" cy="86177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lvl="0"/>
            <a:r>
              <a:rPr lang="zh-CN" altLang="en-US" sz="1600" b="0" dirty="0" smtClean="0">
                <a:latin typeface="微软雅黑" panose="020B0503020204020204" pitchFamily="34" charset="-122"/>
                <a:ea typeface="微软雅黑" panose="020B0503020204020204" pitchFamily="34" charset="-122"/>
              </a:rPr>
              <a:t>保障期间：一年，</a:t>
            </a:r>
            <a:r>
              <a:rPr lang="zh-CN" altLang="zh-CN" sz="1600" b="0" dirty="0" smtClean="0">
                <a:latin typeface="微软雅黑" panose="020B0503020204020204" pitchFamily="34" charset="-122"/>
                <a:ea typeface="微软雅黑" panose="020B0503020204020204" pitchFamily="34" charset="-122"/>
              </a:rPr>
              <a:t>期限</a:t>
            </a:r>
            <a:r>
              <a:rPr lang="zh-CN" altLang="zh-CN" sz="1600" b="0" dirty="0">
                <a:latin typeface="微软雅黑" panose="020B0503020204020204" pitchFamily="34" charset="-122"/>
                <a:ea typeface="微软雅黑" panose="020B0503020204020204" pitchFamily="34" charset="-122"/>
              </a:rPr>
              <a:t>届满自动续保</a:t>
            </a:r>
            <a:r>
              <a:rPr lang="zh-CN" altLang="zh-CN" sz="1600" b="0" dirty="0" smtClean="0">
                <a:latin typeface="微软雅黑" panose="020B0503020204020204" pitchFamily="34" charset="-122"/>
                <a:ea typeface="微软雅黑" panose="020B0503020204020204" pitchFamily="34" charset="-122"/>
              </a:rPr>
              <a:t>。保险</a:t>
            </a:r>
            <a:r>
              <a:rPr lang="zh-CN" altLang="zh-CN" sz="1600" b="0" dirty="0">
                <a:latin typeface="微软雅黑" panose="020B0503020204020204" pitchFamily="34" charset="-122"/>
                <a:ea typeface="微软雅黑" panose="020B0503020204020204" pitchFamily="34" charset="-122"/>
              </a:rPr>
              <a:t>合同终止，不再续保</a:t>
            </a:r>
            <a:r>
              <a:rPr lang="zh-CN" altLang="zh-CN" sz="1600" b="0" dirty="0" smtClean="0">
                <a:latin typeface="微软雅黑" panose="020B0503020204020204" pitchFamily="34" charset="-122"/>
                <a:ea typeface="微软雅黑" panose="020B0503020204020204" pitchFamily="34" charset="-122"/>
              </a:rPr>
              <a:t>。</a:t>
            </a:r>
            <a:endParaRPr lang="en-US" altLang="zh-CN" sz="1600" b="0" dirty="0" smtClean="0">
              <a:latin typeface="微软雅黑" panose="020B0503020204020204" pitchFamily="34" charset="-122"/>
              <a:ea typeface="微软雅黑" panose="020B0503020204020204" pitchFamily="34" charset="-122"/>
            </a:endParaRPr>
          </a:p>
          <a:p>
            <a:pPr lvl="0"/>
            <a:r>
              <a:rPr lang="zh-CN" altLang="en-US" sz="1600" b="0" dirty="0" smtClean="0">
                <a:latin typeface="微软雅黑" panose="020B0503020204020204" pitchFamily="34" charset="-122"/>
                <a:ea typeface="微软雅黑" panose="020B0503020204020204" pitchFamily="34" charset="-122"/>
              </a:rPr>
              <a:t>公司将为客户提供</a:t>
            </a:r>
            <a:r>
              <a:rPr lang="zh-CN" altLang="zh-CN" sz="1600" b="0" dirty="0">
                <a:latin typeface="微软雅黑" panose="020B0503020204020204" pitchFamily="34" charset="-122"/>
                <a:ea typeface="微软雅黑" panose="020B0503020204020204" pitchFamily="34" charset="-122"/>
              </a:rPr>
              <a:t>癌症二次</a:t>
            </a:r>
            <a:r>
              <a:rPr lang="zh-CN" altLang="zh-CN" sz="1600" b="0" dirty="0" smtClean="0">
                <a:latin typeface="微软雅黑" panose="020B0503020204020204" pitchFamily="34" charset="-122"/>
                <a:ea typeface="微软雅黑" panose="020B0503020204020204" pitchFamily="34" charset="-122"/>
              </a:rPr>
              <a:t>诊疗</a:t>
            </a:r>
            <a:r>
              <a:rPr lang="zh-CN" altLang="en-US" sz="1600" b="0" dirty="0" smtClean="0">
                <a:latin typeface="微软雅黑" panose="020B0503020204020204" pitchFamily="34" charset="-122"/>
                <a:ea typeface="微软雅黑" panose="020B0503020204020204" pitchFamily="34" charset="-122"/>
              </a:rPr>
              <a:t>、电话医生、</a:t>
            </a:r>
            <a:r>
              <a:rPr lang="zh-CN" altLang="zh-CN" sz="1600" b="0" dirty="0">
                <a:latin typeface="微软雅黑" panose="020B0503020204020204" pitchFamily="34" charset="-122"/>
                <a:ea typeface="微软雅黑" panose="020B0503020204020204" pitchFamily="34" charset="-122"/>
              </a:rPr>
              <a:t>就医</a:t>
            </a:r>
            <a:r>
              <a:rPr lang="zh-CN" altLang="zh-CN" sz="1600" b="0" dirty="0" smtClean="0">
                <a:latin typeface="微软雅黑" panose="020B0503020204020204" pitchFamily="34" charset="-122"/>
                <a:ea typeface="微软雅黑" panose="020B0503020204020204" pitchFamily="34" charset="-122"/>
              </a:rPr>
              <a:t>绿</a:t>
            </a:r>
            <a:r>
              <a:rPr lang="zh-CN" altLang="en-US" sz="1600" b="0" dirty="0" smtClean="0">
                <a:latin typeface="微软雅黑" panose="020B0503020204020204" pitchFamily="34" charset="-122"/>
                <a:ea typeface="微软雅黑" panose="020B0503020204020204" pitchFamily="34" charset="-122"/>
              </a:rPr>
              <a:t>色</a:t>
            </a:r>
            <a:r>
              <a:rPr lang="zh-CN" altLang="zh-CN" sz="1600" b="0" dirty="0" smtClean="0">
                <a:latin typeface="微软雅黑" panose="020B0503020204020204" pitchFamily="34" charset="-122"/>
                <a:ea typeface="微软雅黑" panose="020B0503020204020204" pitchFamily="34" charset="-122"/>
              </a:rPr>
              <a:t>通</a:t>
            </a:r>
            <a:r>
              <a:rPr lang="zh-CN" altLang="en-US" sz="1600" b="0" dirty="0" smtClean="0">
                <a:latin typeface="微软雅黑" panose="020B0503020204020204" pitchFamily="34" charset="-122"/>
                <a:ea typeface="微软雅黑" panose="020B0503020204020204" pitchFamily="34" charset="-122"/>
              </a:rPr>
              <a:t>道、</a:t>
            </a:r>
            <a:r>
              <a:rPr lang="zh-CN" altLang="zh-CN" sz="1600" b="0" dirty="0">
                <a:latin typeface="微软雅黑" panose="020B0503020204020204" pitchFamily="34" charset="-122"/>
                <a:ea typeface="微软雅黑" panose="020B0503020204020204" pitchFamily="34" charset="-122"/>
              </a:rPr>
              <a:t>高端</a:t>
            </a:r>
            <a:r>
              <a:rPr lang="zh-CN" altLang="zh-CN" sz="1600" b="0" dirty="0" smtClean="0">
                <a:latin typeface="微软雅黑" panose="020B0503020204020204" pitchFamily="34" charset="-122"/>
                <a:ea typeface="微软雅黑" panose="020B0503020204020204" pitchFamily="34" charset="-122"/>
              </a:rPr>
              <a:t>体检</a:t>
            </a:r>
            <a:r>
              <a:rPr lang="zh-CN" altLang="en-US" sz="1600" b="0" dirty="0" smtClean="0">
                <a:latin typeface="微软雅黑" panose="020B0503020204020204" pitchFamily="34" charset="-122"/>
                <a:ea typeface="微软雅黑" panose="020B0503020204020204" pitchFamily="34" charset="-122"/>
              </a:rPr>
              <a:t>、</a:t>
            </a:r>
            <a:r>
              <a:rPr lang="zh-CN" altLang="zh-CN" sz="1600" b="0" dirty="0">
                <a:latin typeface="微软雅黑" panose="020B0503020204020204" pitchFamily="34" charset="-122"/>
                <a:ea typeface="微软雅黑" panose="020B0503020204020204" pitchFamily="34" charset="-122"/>
              </a:rPr>
              <a:t>健康</a:t>
            </a:r>
            <a:r>
              <a:rPr lang="zh-CN" altLang="zh-CN" sz="1600" b="0" dirty="0" smtClean="0">
                <a:latin typeface="微软雅黑" panose="020B0503020204020204" pitchFamily="34" charset="-122"/>
                <a:ea typeface="微软雅黑" panose="020B0503020204020204" pitchFamily="34" charset="-122"/>
              </a:rPr>
              <a:t>讲座</a:t>
            </a:r>
            <a:r>
              <a:rPr lang="zh-CN" altLang="en-US" sz="1600" b="0" dirty="0" smtClean="0">
                <a:latin typeface="微软雅黑" panose="020B0503020204020204" pitchFamily="34" charset="-122"/>
                <a:ea typeface="微软雅黑" panose="020B0503020204020204" pitchFamily="34" charset="-122"/>
              </a:rPr>
              <a:t>、</a:t>
            </a:r>
            <a:r>
              <a:rPr lang="zh-CN" altLang="zh-CN" sz="1600" b="0" dirty="0">
                <a:latin typeface="微软雅黑" panose="020B0503020204020204" pitchFamily="34" charset="-122"/>
                <a:ea typeface="微软雅黑" panose="020B0503020204020204" pitchFamily="34" charset="-122"/>
              </a:rPr>
              <a:t>健康资讯</a:t>
            </a:r>
            <a:endParaRPr lang="zh-CN" altLang="en-US" sz="1600" b="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440408112"/>
      </p:ext>
    </p:extLst>
  </p:cSld>
  <p:clrMapOvr>
    <a:masterClrMapping/>
  </p:clrMapOvr>
  <p:transition spd="med" advClick="0" advTm="5000">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484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销售建议</a:t>
            </a:r>
            <a:r>
              <a:rPr lang="en-US" altLang="zh-CN" sz="2400" kern="0" dirty="0">
                <a:solidFill>
                  <a:srgbClr val="000000"/>
                </a:solidFill>
                <a:latin typeface="微软雅黑" panose="020B0503020204020204" pitchFamily="34" charset="-122"/>
                <a:ea typeface="微软雅黑" panose="020B0503020204020204" pitchFamily="34" charset="-122"/>
              </a:rPr>
              <a:t>1</a:t>
            </a:r>
            <a:r>
              <a:rPr lang="en-US" altLang="zh-CN" sz="2400" kern="0" dirty="0" smtClean="0">
                <a:solidFill>
                  <a:srgbClr val="000000"/>
                </a:solidFill>
                <a:latin typeface="微软雅黑" panose="020B0503020204020204" pitchFamily="34" charset="-122"/>
                <a:ea typeface="微软雅黑" panose="020B0503020204020204" pitchFamily="34" charset="-122"/>
              </a:rPr>
              <a:t>/3</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570614" y="882502"/>
            <a:ext cx="2629786"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solidFill>
                  <a:srgbClr val="FFFFFF"/>
                </a:solidFill>
                <a:latin typeface="微软雅黑" panose="020B0503020204020204" pitchFamily="34" charset="-122"/>
                <a:ea typeface="微软雅黑" panose="020B0503020204020204" pitchFamily="34" charset="-122"/>
              </a:rPr>
              <a:t>产品举例：</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6" name="TextBox 5"/>
          <p:cNvSpPr txBox="1"/>
          <p:nvPr/>
        </p:nvSpPr>
        <p:spPr>
          <a:xfrm>
            <a:off x="570614" y="1409700"/>
            <a:ext cx="8001000" cy="923330"/>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r>
              <a:rPr lang="zh-CN" altLang="en-US" dirty="0" smtClean="0"/>
              <a:t>举例：</a:t>
            </a:r>
            <a:endParaRPr lang="en-US" altLang="zh-CN" dirty="0" smtClean="0"/>
          </a:p>
          <a:p>
            <a:r>
              <a:rPr lang="en-US" altLang="zh-CN" dirty="0" smtClean="0"/>
              <a:t>30</a:t>
            </a:r>
            <a:r>
              <a:rPr lang="zh-CN" altLang="en-US" dirty="0" smtClean="0"/>
              <a:t>岁男性，保险期间至</a:t>
            </a:r>
            <a:r>
              <a:rPr lang="en-US" altLang="zh-CN" dirty="0" smtClean="0"/>
              <a:t>80</a:t>
            </a:r>
            <a:r>
              <a:rPr lang="zh-CN" altLang="en-US" dirty="0" smtClean="0"/>
              <a:t>岁，</a:t>
            </a:r>
            <a:r>
              <a:rPr lang="en-US" altLang="zh-CN" dirty="0" smtClean="0"/>
              <a:t>20</a:t>
            </a:r>
            <a:r>
              <a:rPr lang="zh-CN" altLang="en-US" dirty="0" smtClean="0"/>
              <a:t>年交，基本保额</a:t>
            </a:r>
            <a:r>
              <a:rPr lang="en-US" altLang="zh-CN" dirty="0" smtClean="0"/>
              <a:t>10</a:t>
            </a:r>
            <a:r>
              <a:rPr lang="zh-CN" altLang="en-US" dirty="0" smtClean="0"/>
              <a:t>万，投保组合计划年交保费</a:t>
            </a:r>
            <a:r>
              <a:rPr lang="en-US" altLang="zh-CN" dirty="0" smtClean="0"/>
              <a:t>2090</a:t>
            </a:r>
            <a:r>
              <a:rPr lang="zh-CN" altLang="en-US" dirty="0" smtClean="0"/>
              <a:t>元，其中主险</a:t>
            </a:r>
            <a:r>
              <a:rPr lang="en-US" altLang="zh-CN" dirty="0" smtClean="0"/>
              <a:t>1200</a:t>
            </a:r>
            <a:r>
              <a:rPr lang="zh-CN" altLang="en-US" dirty="0" smtClean="0"/>
              <a:t>元。</a:t>
            </a:r>
            <a:endParaRPr lang="en-US" altLang="zh-CN" dirty="0" smtClean="0"/>
          </a:p>
        </p:txBody>
      </p:sp>
      <p:graphicFrame>
        <p:nvGraphicFramePr>
          <p:cNvPr id="7" name="表格 6"/>
          <p:cNvGraphicFramePr>
            <a:graphicFrameLocks noGrp="1"/>
          </p:cNvGraphicFramePr>
          <p:nvPr>
            <p:extLst>
              <p:ext uri="{D42A27DB-BD31-4B8C-83A1-F6EECF244321}">
                <p14:modId xmlns:p14="http://schemas.microsoft.com/office/powerpoint/2010/main" xmlns="" val="129458226"/>
              </p:ext>
            </p:extLst>
          </p:nvPr>
        </p:nvGraphicFramePr>
        <p:xfrm>
          <a:off x="1143000" y="2552700"/>
          <a:ext cx="6826261" cy="2210435"/>
        </p:xfrm>
        <a:graphic>
          <a:graphicData uri="http://schemas.openxmlformats.org/drawingml/2006/table">
            <a:tbl>
              <a:tblPr>
                <a:tableStyleId>{ED083AE6-46FA-4A59-8FB0-9F97EB10719F}</a:tableStyleId>
              </a:tblPr>
              <a:tblGrid>
                <a:gridCol w="2262185"/>
                <a:gridCol w="4564076"/>
              </a:tblGrid>
              <a:tr h="259715">
                <a:tc>
                  <a:txBody>
                    <a:bodyPr/>
                    <a:lstStyle/>
                    <a:p>
                      <a:pPr algn="just">
                        <a:spcAft>
                          <a:spcPts val="0"/>
                        </a:spcAft>
                      </a:pPr>
                      <a:r>
                        <a:rPr lang="zh-CN" sz="1600" b="1" kern="100" dirty="0">
                          <a:solidFill>
                            <a:srgbClr val="FF0000"/>
                          </a:solidFill>
                          <a:effectLst/>
                        </a:rPr>
                        <a:t>保险责任</a:t>
                      </a:r>
                      <a:endParaRPr lang="zh-CN" sz="1600" b="1" kern="100" dirty="0">
                        <a:solidFill>
                          <a:srgbClr val="FF0000"/>
                        </a:solidFill>
                        <a:effectLst/>
                        <a:latin typeface="Times New Roman"/>
                        <a:ea typeface="宋体"/>
                      </a:endParaRPr>
                    </a:p>
                  </a:txBody>
                  <a:tcPr marL="0" marR="0" marT="0" marB="0"/>
                </a:tc>
                <a:tc>
                  <a:txBody>
                    <a:bodyPr/>
                    <a:lstStyle/>
                    <a:p>
                      <a:pPr algn="just">
                        <a:spcAft>
                          <a:spcPts val="0"/>
                        </a:spcAft>
                      </a:pPr>
                      <a:r>
                        <a:rPr lang="zh-CN" sz="1600" b="1" kern="100" dirty="0">
                          <a:solidFill>
                            <a:srgbClr val="FF0000"/>
                          </a:solidFill>
                          <a:effectLst/>
                        </a:rPr>
                        <a:t>保险利益</a:t>
                      </a:r>
                      <a:endParaRPr lang="zh-CN" sz="1600" b="1" kern="100" dirty="0">
                        <a:solidFill>
                          <a:srgbClr val="FF0000"/>
                        </a:solidFill>
                        <a:effectLst/>
                        <a:latin typeface="Times New Roman"/>
                        <a:ea typeface="宋体"/>
                      </a:endParaRPr>
                    </a:p>
                  </a:txBody>
                  <a:tcPr marL="0" marR="0" marT="0" marB="0"/>
                </a:tc>
              </a:tr>
              <a:tr h="183515">
                <a:tc>
                  <a:txBody>
                    <a:bodyPr/>
                    <a:lstStyle/>
                    <a:p>
                      <a:pPr algn="just">
                        <a:spcAft>
                          <a:spcPts val="0"/>
                        </a:spcAft>
                      </a:pPr>
                      <a:r>
                        <a:rPr lang="zh-CN" sz="1600" kern="100">
                          <a:effectLst/>
                        </a:rPr>
                        <a:t>轻症癌症确诊保障</a:t>
                      </a:r>
                      <a:endParaRPr lang="zh-CN" sz="1600" kern="100">
                        <a:effectLst/>
                        <a:latin typeface="Times New Roman"/>
                        <a:ea typeface="宋体"/>
                      </a:endParaRPr>
                    </a:p>
                  </a:txBody>
                  <a:tcPr marL="0" marR="0" marT="0" marB="0"/>
                </a:tc>
                <a:tc>
                  <a:txBody>
                    <a:bodyPr/>
                    <a:lstStyle/>
                    <a:p>
                      <a:pPr algn="just">
                        <a:spcAft>
                          <a:spcPts val="0"/>
                        </a:spcAft>
                      </a:pPr>
                      <a:r>
                        <a:rPr lang="zh-CN" sz="1600" kern="100">
                          <a:effectLst/>
                        </a:rPr>
                        <a:t>轻症癌症确诊，一次性给付</a:t>
                      </a:r>
                      <a:r>
                        <a:rPr lang="en-US" sz="1600" kern="100">
                          <a:effectLst/>
                        </a:rPr>
                        <a:t>3</a:t>
                      </a:r>
                      <a:r>
                        <a:rPr lang="zh-CN" sz="1600" kern="100">
                          <a:effectLst/>
                        </a:rPr>
                        <a:t>万元</a:t>
                      </a:r>
                      <a:endParaRPr lang="zh-CN" sz="1600" kern="100">
                        <a:effectLst/>
                        <a:latin typeface="Times New Roman"/>
                        <a:ea typeface="宋体"/>
                      </a:endParaRPr>
                    </a:p>
                  </a:txBody>
                  <a:tcPr marL="0" marR="0" marT="0" marB="0"/>
                </a:tc>
              </a:tr>
              <a:tr h="183515">
                <a:tc>
                  <a:txBody>
                    <a:bodyPr/>
                    <a:lstStyle/>
                    <a:p>
                      <a:pPr algn="just">
                        <a:spcAft>
                          <a:spcPts val="0"/>
                        </a:spcAft>
                      </a:pPr>
                      <a:r>
                        <a:rPr lang="zh-CN" sz="1600" kern="100">
                          <a:effectLst/>
                        </a:rPr>
                        <a:t>癌症确诊保障</a:t>
                      </a:r>
                      <a:endParaRPr lang="zh-CN" sz="1600" kern="100">
                        <a:effectLst/>
                        <a:latin typeface="Times New Roman"/>
                        <a:ea typeface="宋体"/>
                      </a:endParaRPr>
                    </a:p>
                  </a:txBody>
                  <a:tcPr marL="0" marR="0" marT="0" marB="0"/>
                </a:tc>
                <a:tc>
                  <a:txBody>
                    <a:bodyPr/>
                    <a:lstStyle/>
                    <a:p>
                      <a:pPr algn="just">
                        <a:spcAft>
                          <a:spcPts val="0"/>
                        </a:spcAft>
                      </a:pPr>
                      <a:r>
                        <a:rPr lang="zh-CN" sz="1600" kern="100">
                          <a:effectLst/>
                        </a:rPr>
                        <a:t>癌症确诊，一次性给付</a:t>
                      </a:r>
                      <a:r>
                        <a:rPr lang="en-US" sz="1600" kern="100">
                          <a:effectLst/>
                        </a:rPr>
                        <a:t>10</a:t>
                      </a:r>
                      <a:r>
                        <a:rPr lang="zh-CN" sz="1600" kern="100">
                          <a:effectLst/>
                        </a:rPr>
                        <a:t>万元</a:t>
                      </a:r>
                      <a:endParaRPr lang="zh-CN" sz="1600" kern="100">
                        <a:effectLst/>
                        <a:latin typeface="Times New Roman"/>
                        <a:ea typeface="宋体"/>
                      </a:endParaRPr>
                    </a:p>
                  </a:txBody>
                  <a:tcPr marL="0" marR="0" marT="0" marB="0"/>
                </a:tc>
              </a:tr>
              <a:tr h="183515">
                <a:tc>
                  <a:txBody>
                    <a:bodyPr/>
                    <a:lstStyle/>
                    <a:p>
                      <a:pPr algn="just">
                        <a:spcAft>
                          <a:spcPts val="0"/>
                        </a:spcAft>
                      </a:pPr>
                      <a:r>
                        <a:rPr lang="zh-CN" sz="1600" kern="100">
                          <a:effectLst/>
                        </a:rPr>
                        <a:t>特定癌症确诊额外给付保障</a:t>
                      </a:r>
                      <a:endParaRPr lang="zh-CN" sz="1600" kern="100">
                        <a:effectLst/>
                        <a:latin typeface="Times New Roman"/>
                        <a:ea typeface="宋体"/>
                      </a:endParaRPr>
                    </a:p>
                  </a:txBody>
                  <a:tcPr marL="0" marR="0" marT="0" marB="0"/>
                </a:tc>
                <a:tc>
                  <a:txBody>
                    <a:bodyPr/>
                    <a:lstStyle/>
                    <a:p>
                      <a:pPr algn="just">
                        <a:spcAft>
                          <a:spcPts val="0"/>
                        </a:spcAft>
                      </a:pPr>
                      <a:r>
                        <a:rPr lang="zh-CN" sz="1600" kern="100">
                          <a:effectLst/>
                        </a:rPr>
                        <a:t>特定癌症确诊，一次性给付</a:t>
                      </a:r>
                      <a:r>
                        <a:rPr lang="en-US" sz="1600" kern="100">
                          <a:effectLst/>
                        </a:rPr>
                        <a:t>3</a:t>
                      </a:r>
                      <a:r>
                        <a:rPr lang="zh-CN" sz="1600" kern="100">
                          <a:effectLst/>
                        </a:rPr>
                        <a:t>万元</a:t>
                      </a:r>
                      <a:endParaRPr lang="zh-CN" sz="1600" kern="100">
                        <a:effectLst/>
                        <a:latin typeface="Times New Roman"/>
                        <a:ea typeface="宋体"/>
                      </a:endParaRPr>
                    </a:p>
                  </a:txBody>
                  <a:tcPr marL="0" marR="0" marT="0" marB="0"/>
                </a:tc>
              </a:tr>
              <a:tr h="183515">
                <a:tc>
                  <a:txBody>
                    <a:bodyPr/>
                    <a:lstStyle/>
                    <a:p>
                      <a:pPr algn="just">
                        <a:spcAft>
                          <a:spcPts val="0"/>
                        </a:spcAft>
                      </a:pPr>
                      <a:r>
                        <a:rPr lang="zh-CN" sz="1600" kern="100">
                          <a:effectLst/>
                        </a:rPr>
                        <a:t>癌症康复保障</a:t>
                      </a:r>
                      <a:endParaRPr lang="zh-CN" sz="1600" kern="100">
                        <a:effectLst/>
                        <a:latin typeface="Times New Roman"/>
                        <a:ea typeface="宋体"/>
                      </a:endParaRPr>
                    </a:p>
                  </a:txBody>
                  <a:tcPr marL="0" marR="0" marT="0" marB="0"/>
                </a:tc>
                <a:tc>
                  <a:txBody>
                    <a:bodyPr/>
                    <a:lstStyle/>
                    <a:p>
                      <a:pPr algn="just">
                        <a:spcAft>
                          <a:spcPts val="0"/>
                        </a:spcAft>
                      </a:pPr>
                      <a:r>
                        <a:rPr lang="zh-CN" sz="1600" kern="100">
                          <a:effectLst/>
                        </a:rPr>
                        <a:t>癌症确诊后生存，每年给付</a:t>
                      </a:r>
                      <a:r>
                        <a:rPr lang="en-US" sz="1600" kern="100">
                          <a:effectLst/>
                        </a:rPr>
                        <a:t>2</a:t>
                      </a:r>
                      <a:r>
                        <a:rPr lang="zh-CN" sz="1600" kern="100">
                          <a:effectLst/>
                        </a:rPr>
                        <a:t>万元，最高</a:t>
                      </a:r>
                      <a:r>
                        <a:rPr lang="en-US" sz="1600" kern="100">
                          <a:effectLst/>
                        </a:rPr>
                        <a:t>10</a:t>
                      </a:r>
                      <a:r>
                        <a:rPr lang="zh-CN" sz="1600" kern="100">
                          <a:effectLst/>
                        </a:rPr>
                        <a:t>万元</a:t>
                      </a:r>
                      <a:endParaRPr lang="zh-CN" sz="1600" kern="100">
                        <a:effectLst/>
                        <a:latin typeface="Times New Roman"/>
                        <a:ea typeface="宋体"/>
                      </a:endParaRPr>
                    </a:p>
                  </a:txBody>
                  <a:tcPr marL="0" marR="0" marT="0" marB="0"/>
                </a:tc>
              </a:tr>
              <a:tr h="183515">
                <a:tc>
                  <a:txBody>
                    <a:bodyPr/>
                    <a:lstStyle/>
                    <a:p>
                      <a:pPr algn="just">
                        <a:spcAft>
                          <a:spcPts val="0"/>
                        </a:spcAft>
                      </a:pPr>
                      <a:r>
                        <a:rPr lang="zh-CN" sz="1600" kern="100">
                          <a:effectLst/>
                        </a:rPr>
                        <a:t>身故保障</a:t>
                      </a:r>
                      <a:endParaRPr lang="zh-CN" sz="1600" kern="100">
                        <a:effectLst/>
                        <a:latin typeface="Times New Roman"/>
                        <a:ea typeface="宋体"/>
                      </a:endParaRPr>
                    </a:p>
                  </a:txBody>
                  <a:tcPr marL="0" marR="0" marT="0" marB="0"/>
                </a:tc>
                <a:tc>
                  <a:txBody>
                    <a:bodyPr/>
                    <a:lstStyle/>
                    <a:p>
                      <a:pPr algn="just">
                        <a:spcAft>
                          <a:spcPts val="0"/>
                        </a:spcAft>
                      </a:pPr>
                      <a:r>
                        <a:rPr lang="zh-CN" sz="1600" kern="100">
                          <a:effectLst/>
                        </a:rPr>
                        <a:t>身故时所交保费的</a:t>
                      </a:r>
                      <a:r>
                        <a:rPr lang="en-US" sz="1600" kern="100">
                          <a:effectLst/>
                        </a:rPr>
                        <a:t>105%</a:t>
                      </a:r>
                      <a:r>
                        <a:rPr lang="zh-CN" sz="1600" kern="100">
                          <a:effectLst/>
                        </a:rPr>
                        <a:t>与现金价值较大者</a:t>
                      </a:r>
                      <a:endParaRPr lang="zh-CN" sz="1600" kern="100">
                        <a:effectLst/>
                        <a:latin typeface="Times New Roman"/>
                        <a:ea typeface="宋体"/>
                      </a:endParaRPr>
                    </a:p>
                  </a:txBody>
                  <a:tcPr marL="0" marR="0" marT="0" marB="0"/>
                </a:tc>
              </a:tr>
              <a:tr h="183515">
                <a:tc>
                  <a:txBody>
                    <a:bodyPr/>
                    <a:lstStyle/>
                    <a:p>
                      <a:pPr algn="just">
                        <a:spcAft>
                          <a:spcPts val="0"/>
                        </a:spcAft>
                      </a:pPr>
                      <a:r>
                        <a:rPr lang="zh-CN" sz="1600" kern="100">
                          <a:effectLst/>
                        </a:rPr>
                        <a:t>满期金</a:t>
                      </a:r>
                      <a:endParaRPr lang="zh-CN" sz="1600" kern="100">
                        <a:effectLst/>
                        <a:latin typeface="Times New Roman"/>
                        <a:ea typeface="宋体"/>
                      </a:endParaRPr>
                    </a:p>
                  </a:txBody>
                  <a:tcPr marL="0" marR="0" marT="0" marB="0"/>
                </a:tc>
                <a:tc>
                  <a:txBody>
                    <a:bodyPr/>
                    <a:lstStyle/>
                    <a:p>
                      <a:pPr algn="just">
                        <a:spcAft>
                          <a:spcPts val="0"/>
                        </a:spcAft>
                      </a:pPr>
                      <a:r>
                        <a:rPr lang="zh-CN" sz="1600" kern="100">
                          <a:effectLst/>
                        </a:rPr>
                        <a:t>满期生存，给付约</a:t>
                      </a:r>
                      <a:r>
                        <a:rPr lang="en-US" sz="1600" kern="100">
                          <a:effectLst/>
                        </a:rPr>
                        <a:t>6.67</a:t>
                      </a:r>
                      <a:r>
                        <a:rPr lang="zh-CN" sz="1600" kern="100">
                          <a:effectLst/>
                        </a:rPr>
                        <a:t>万元</a:t>
                      </a:r>
                      <a:endParaRPr lang="zh-CN" sz="1600" kern="100">
                        <a:effectLst/>
                        <a:latin typeface="Times New Roman"/>
                        <a:ea typeface="宋体"/>
                      </a:endParaRPr>
                    </a:p>
                  </a:txBody>
                  <a:tcPr marL="0" marR="0" marT="0" marB="0"/>
                </a:tc>
              </a:tr>
              <a:tr h="183515">
                <a:tc>
                  <a:txBody>
                    <a:bodyPr/>
                    <a:lstStyle/>
                    <a:p>
                      <a:pPr algn="just">
                        <a:spcAft>
                          <a:spcPts val="0"/>
                        </a:spcAft>
                      </a:pPr>
                      <a:r>
                        <a:rPr lang="zh-CN" sz="1600" kern="100">
                          <a:effectLst/>
                        </a:rPr>
                        <a:t>癌症豁免保费</a:t>
                      </a:r>
                      <a:endParaRPr lang="zh-CN" sz="1600" kern="100">
                        <a:effectLst/>
                        <a:latin typeface="Times New Roman"/>
                        <a:ea typeface="宋体"/>
                      </a:endParaRPr>
                    </a:p>
                  </a:txBody>
                  <a:tcPr marL="0" marR="0" marT="0" marB="0"/>
                </a:tc>
                <a:tc>
                  <a:txBody>
                    <a:bodyPr/>
                    <a:lstStyle/>
                    <a:p>
                      <a:pPr algn="just">
                        <a:spcAft>
                          <a:spcPts val="0"/>
                        </a:spcAft>
                      </a:pPr>
                      <a:r>
                        <a:rPr lang="zh-CN" sz="1600" kern="100" dirty="0">
                          <a:effectLst/>
                        </a:rPr>
                        <a:t>癌症确诊后豁免以后各期保险费</a:t>
                      </a:r>
                      <a:endParaRPr lang="zh-CN" sz="1600" kern="100" dirty="0">
                        <a:effectLst/>
                        <a:latin typeface="Times New Roman"/>
                        <a:ea typeface="宋体"/>
                      </a:endParaRPr>
                    </a:p>
                  </a:txBody>
                  <a:tcPr marL="0" marR="0" marT="0" marB="0"/>
                </a:tc>
              </a:tr>
            </a:tbl>
          </a:graphicData>
        </a:graphic>
      </p:graphicFrame>
    </p:spTree>
    <p:extLst>
      <p:ext uri="{BB962C8B-B14F-4D97-AF65-F5344CB8AC3E}">
        <p14:creationId xmlns:p14="http://schemas.microsoft.com/office/powerpoint/2010/main" xmlns="" val="253467153"/>
      </p:ext>
    </p:extLst>
  </p:cSld>
  <p:clrMapOvr>
    <a:masterClrMapping/>
  </p:clrMapOvr>
  <p:transition spd="med" advClick="0" advTm="5000">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0421" y="960474"/>
            <a:ext cx="2895600"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a:solidFill>
                  <a:srgbClr val="FFFFFF"/>
                </a:solidFill>
                <a:latin typeface="微软雅黑" panose="020B0503020204020204" pitchFamily="34" charset="-122"/>
                <a:ea typeface="微软雅黑" panose="020B0503020204020204" pitchFamily="34" charset="-122"/>
              </a:rPr>
              <a:t>附加少儿重疾</a:t>
            </a:r>
            <a:r>
              <a:rPr lang="zh-CN" altLang="en-US" dirty="0" smtClean="0">
                <a:solidFill>
                  <a:srgbClr val="FFFFFF"/>
                </a:solidFill>
                <a:latin typeface="微软雅黑" panose="020B0503020204020204" pitchFamily="34" charset="-122"/>
                <a:ea typeface="微软雅黑" panose="020B0503020204020204" pitchFamily="34" charset="-122"/>
              </a:rPr>
              <a:t>产品介绍：</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1" name="矩形 10"/>
          <p:cNvSpPr/>
          <p:nvPr/>
        </p:nvSpPr>
        <p:spPr>
          <a:xfrm>
            <a:off x="13008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rPr>
              <a:t>4/4</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graphicFrame>
        <p:nvGraphicFramePr>
          <p:cNvPr id="2" name="表格 1"/>
          <p:cNvGraphicFramePr>
            <a:graphicFrameLocks noGrp="1"/>
          </p:cNvGraphicFramePr>
          <p:nvPr>
            <p:extLst>
              <p:ext uri="{D42A27DB-BD31-4B8C-83A1-F6EECF244321}">
                <p14:modId xmlns:p14="http://schemas.microsoft.com/office/powerpoint/2010/main" xmlns="" val="1315693459"/>
              </p:ext>
            </p:extLst>
          </p:nvPr>
        </p:nvGraphicFramePr>
        <p:xfrm>
          <a:off x="1462172" y="1471088"/>
          <a:ext cx="6124195" cy="957784"/>
        </p:xfrm>
        <a:graphic>
          <a:graphicData uri="http://schemas.openxmlformats.org/drawingml/2006/table">
            <a:tbl>
              <a:tblPr firstRow="1" firstCol="1" bandRow="1">
                <a:tableStyleId>{5C22544A-7EE6-4342-B048-85BDC9FD1C3A}</a:tableStyleId>
              </a:tblPr>
              <a:tblGrid>
                <a:gridCol w="1531311"/>
                <a:gridCol w="1318104"/>
                <a:gridCol w="1383222"/>
                <a:gridCol w="1891558"/>
              </a:tblGrid>
              <a:tr h="250992">
                <a:tc>
                  <a:txBody>
                    <a:bodyPr/>
                    <a:lstStyle/>
                    <a:p>
                      <a:pPr algn="ctr">
                        <a:spcAft>
                          <a:spcPts val="0"/>
                        </a:spcAft>
                      </a:pPr>
                      <a:r>
                        <a:rPr lang="zh-CN" sz="1200" kern="0" dirty="0">
                          <a:effectLst/>
                        </a:rPr>
                        <a:t>投保范围</a:t>
                      </a:r>
                      <a:endParaRPr lang="zh-CN" sz="1200" kern="100" dirty="0">
                        <a:effectLst/>
                        <a:latin typeface="Times New Roman"/>
                        <a:ea typeface="宋体"/>
                      </a:endParaRPr>
                    </a:p>
                  </a:txBody>
                  <a:tcPr marL="68580" marR="68580" marT="0" marB="0" anchor="ctr"/>
                </a:tc>
                <a:tc>
                  <a:txBody>
                    <a:bodyPr/>
                    <a:lstStyle/>
                    <a:p>
                      <a:pPr algn="ctr">
                        <a:spcAft>
                          <a:spcPts val="0"/>
                        </a:spcAft>
                      </a:pPr>
                      <a:r>
                        <a:rPr lang="zh-CN" sz="1200" kern="0" dirty="0">
                          <a:effectLst/>
                        </a:rPr>
                        <a:t>交费方式</a:t>
                      </a:r>
                      <a:endParaRPr lang="zh-CN" sz="1200" kern="100" dirty="0">
                        <a:effectLst/>
                        <a:latin typeface="Times New Roman"/>
                        <a:ea typeface="宋体"/>
                      </a:endParaRPr>
                    </a:p>
                  </a:txBody>
                  <a:tcPr marL="68580" marR="68580" marT="0" marB="0" anchor="ctr"/>
                </a:tc>
                <a:tc>
                  <a:txBody>
                    <a:bodyPr/>
                    <a:lstStyle/>
                    <a:p>
                      <a:pPr algn="ctr">
                        <a:spcAft>
                          <a:spcPts val="0"/>
                        </a:spcAft>
                      </a:pPr>
                      <a:r>
                        <a:rPr lang="zh-CN" sz="1200" kern="0">
                          <a:effectLst/>
                        </a:rPr>
                        <a:t>保险期间</a:t>
                      </a:r>
                      <a:endParaRPr lang="zh-CN" sz="1200" kern="100">
                        <a:effectLst/>
                        <a:latin typeface="Times New Roman"/>
                        <a:ea typeface="宋体"/>
                      </a:endParaRPr>
                    </a:p>
                  </a:txBody>
                  <a:tcPr marL="68580" marR="68580" marT="0" marB="0" anchor="ctr"/>
                </a:tc>
                <a:tc>
                  <a:txBody>
                    <a:bodyPr/>
                    <a:lstStyle/>
                    <a:p>
                      <a:pPr algn="ctr">
                        <a:spcAft>
                          <a:spcPts val="0"/>
                        </a:spcAft>
                      </a:pPr>
                      <a:r>
                        <a:rPr lang="zh-CN" sz="1200" kern="0">
                          <a:effectLst/>
                        </a:rPr>
                        <a:t>保险责任</a:t>
                      </a:r>
                      <a:endParaRPr lang="zh-CN" sz="1200" kern="100">
                        <a:effectLst/>
                        <a:latin typeface="Times New Roman"/>
                        <a:ea typeface="宋体"/>
                      </a:endParaRPr>
                    </a:p>
                  </a:txBody>
                  <a:tcPr marL="68580" marR="68580" marT="0" marB="0" anchor="ctr"/>
                </a:tc>
              </a:tr>
              <a:tr h="706792">
                <a:tc>
                  <a:txBody>
                    <a:bodyPr/>
                    <a:lstStyle/>
                    <a:p>
                      <a:pPr algn="ctr">
                        <a:spcAft>
                          <a:spcPts val="0"/>
                        </a:spcAft>
                      </a:pPr>
                      <a:r>
                        <a:rPr lang="en-US" sz="1200" kern="0" dirty="0">
                          <a:effectLst/>
                        </a:rPr>
                        <a:t>0-18</a:t>
                      </a:r>
                      <a:r>
                        <a:rPr lang="zh-CN" sz="1200" kern="0" dirty="0">
                          <a:effectLst/>
                        </a:rPr>
                        <a:t>岁</a:t>
                      </a:r>
                      <a:endParaRPr lang="zh-CN" sz="1200" kern="100" dirty="0">
                        <a:effectLst/>
                        <a:latin typeface="Times New Roman"/>
                        <a:ea typeface="宋体"/>
                      </a:endParaRPr>
                    </a:p>
                  </a:txBody>
                  <a:tcPr marL="68580" marR="68580" marT="0" marB="0" anchor="ctr"/>
                </a:tc>
                <a:tc>
                  <a:txBody>
                    <a:bodyPr/>
                    <a:lstStyle/>
                    <a:p>
                      <a:pPr algn="ctr">
                        <a:spcAft>
                          <a:spcPts val="0"/>
                        </a:spcAft>
                      </a:pPr>
                      <a:r>
                        <a:rPr lang="zh-CN" sz="1200" kern="0">
                          <a:effectLst/>
                        </a:rPr>
                        <a:t>趸交</a:t>
                      </a:r>
                      <a:endParaRPr lang="zh-CN" sz="1200" kern="100">
                        <a:effectLst/>
                      </a:endParaRPr>
                    </a:p>
                    <a:p>
                      <a:pPr algn="ctr">
                        <a:spcAft>
                          <a:spcPts val="0"/>
                        </a:spcAft>
                      </a:pPr>
                      <a:r>
                        <a:rPr lang="en-US" sz="1200" kern="0">
                          <a:effectLst/>
                        </a:rPr>
                        <a:t>10</a:t>
                      </a:r>
                      <a:r>
                        <a:rPr lang="zh-CN" sz="1200" kern="0">
                          <a:effectLst/>
                        </a:rPr>
                        <a:t>年交</a:t>
                      </a:r>
                      <a:endParaRPr lang="zh-CN" sz="1200" kern="100">
                        <a:effectLst/>
                      </a:endParaRPr>
                    </a:p>
                    <a:p>
                      <a:pPr algn="ctr">
                        <a:spcAft>
                          <a:spcPts val="0"/>
                        </a:spcAft>
                      </a:pPr>
                      <a:r>
                        <a:rPr lang="en-US" sz="1200" kern="0">
                          <a:effectLst/>
                        </a:rPr>
                        <a:t>20</a:t>
                      </a:r>
                      <a:r>
                        <a:rPr lang="zh-CN" sz="1200" kern="0">
                          <a:effectLst/>
                        </a:rPr>
                        <a:t>年交</a:t>
                      </a:r>
                      <a:endParaRPr lang="zh-CN" sz="1200" kern="100">
                        <a:effectLst/>
                        <a:latin typeface="Times New Roman"/>
                        <a:ea typeface="宋体"/>
                      </a:endParaRPr>
                    </a:p>
                  </a:txBody>
                  <a:tcPr marL="68580" marR="68580" marT="0" marB="0" anchor="ctr"/>
                </a:tc>
                <a:tc>
                  <a:txBody>
                    <a:bodyPr/>
                    <a:lstStyle/>
                    <a:p>
                      <a:pPr algn="ctr">
                        <a:spcAft>
                          <a:spcPts val="0"/>
                        </a:spcAft>
                      </a:pPr>
                      <a:r>
                        <a:rPr lang="zh-CN" sz="1200" kern="0">
                          <a:effectLst/>
                        </a:rPr>
                        <a:t>至</a:t>
                      </a:r>
                      <a:r>
                        <a:rPr lang="en-US" sz="1200" kern="0">
                          <a:effectLst/>
                        </a:rPr>
                        <a:t>30</a:t>
                      </a:r>
                      <a:r>
                        <a:rPr lang="zh-CN" sz="1200" kern="0">
                          <a:effectLst/>
                        </a:rPr>
                        <a:t>岁</a:t>
                      </a:r>
                      <a:endParaRPr lang="zh-CN" sz="1200" kern="100">
                        <a:effectLst/>
                        <a:latin typeface="Times New Roman"/>
                        <a:ea typeface="宋体"/>
                      </a:endParaRPr>
                    </a:p>
                  </a:txBody>
                  <a:tcPr marL="68580" marR="68580" marT="0" marB="0" anchor="ctr"/>
                </a:tc>
                <a:tc>
                  <a:txBody>
                    <a:bodyPr/>
                    <a:lstStyle/>
                    <a:p>
                      <a:pPr algn="ctr">
                        <a:spcAft>
                          <a:spcPts val="0"/>
                        </a:spcAft>
                      </a:pPr>
                      <a:r>
                        <a:rPr lang="zh-CN" sz="1200" kern="0" dirty="0">
                          <a:effectLst/>
                        </a:rPr>
                        <a:t>重大疾病保险金</a:t>
                      </a:r>
                      <a:endParaRPr lang="zh-CN" sz="1200" kern="100" dirty="0">
                        <a:effectLst/>
                      </a:endParaRPr>
                    </a:p>
                    <a:p>
                      <a:pPr algn="ctr">
                        <a:spcAft>
                          <a:spcPts val="0"/>
                        </a:spcAft>
                      </a:pPr>
                      <a:r>
                        <a:rPr lang="zh-CN" sz="1200" kern="0" dirty="0">
                          <a:effectLst/>
                        </a:rPr>
                        <a:t>身故保险金</a:t>
                      </a:r>
                      <a:endParaRPr lang="zh-CN" sz="1200" kern="100" dirty="0">
                        <a:effectLst/>
                        <a:latin typeface="Times New Roman"/>
                        <a:ea typeface="宋体"/>
                      </a:endParaRPr>
                    </a:p>
                  </a:txBody>
                  <a:tcPr marL="68580" marR="68580" marT="0" marB="0" anchor="ctr"/>
                </a:tc>
              </a:tr>
            </a:tbl>
          </a:graphicData>
        </a:graphic>
      </p:graphicFrame>
      <p:graphicFrame>
        <p:nvGraphicFramePr>
          <p:cNvPr id="12" name="表格 11"/>
          <p:cNvGraphicFramePr>
            <a:graphicFrameLocks noGrp="1"/>
          </p:cNvGraphicFramePr>
          <p:nvPr>
            <p:extLst>
              <p:ext uri="{D42A27DB-BD31-4B8C-83A1-F6EECF244321}">
                <p14:modId xmlns:p14="http://schemas.microsoft.com/office/powerpoint/2010/main" xmlns="" val="3425576649"/>
              </p:ext>
            </p:extLst>
          </p:nvPr>
        </p:nvGraphicFramePr>
        <p:xfrm>
          <a:off x="2099967" y="2483839"/>
          <a:ext cx="5615305" cy="2466975"/>
        </p:xfrm>
        <a:graphic>
          <a:graphicData uri="http://schemas.openxmlformats.org/drawingml/2006/table">
            <a:tbl>
              <a:tblPr firstRow="1" firstCol="1" bandRow="1"/>
              <a:tblGrid>
                <a:gridCol w="1055739"/>
                <a:gridCol w="4559566"/>
              </a:tblGrid>
              <a:tr h="152400">
                <a:tc>
                  <a:txBody>
                    <a:bodyPr/>
                    <a:lstStyle/>
                    <a:p>
                      <a:pPr algn="ctr">
                        <a:spcAft>
                          <a:spcPts val="0"/>
                        </a:spcAft>
                      </a:pPr>
                      <a:r>
                        <a:rPr lang="zh-CN" sz="1400" b="1" kern="0">
                          <a:solidFill>
                            <a:srgbClr val="000000"/>
                          </a:solidFill>
                          <a:effectLst/>
                          <a:latin typeface="Times New Roman"/>
                          <a:ea typeface="幼圆"/>
                          <a:cs typeface="宋体"/>
                        </a:rPr>
                        <a:t>序号</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EEF3"/>
                    </a:solidFill>
                  </a:tcPr>
                </a:tc>
                <a:tc>
                  <a:txBody>
                    <a:bodyPr/>
                    <a:lstStyle/>
                    <a:p>
                      <a:pPr algn="ctr">
                        <a:spcAft>
                          <a:spcPts val="0"/>
                        </a:spcAft>
                      </a:pPr>
                      <a:r>
                        <a:rPr lang="zh-CN" sz="1400" b="1" kern="0">
                          <a:solidFill>
                            <a:srgbClr val="000000"/>
                          </a:solidFill>
                          <a:effectLst/>
                          <a:latin typeface="Times New Roman"/>
                          <a:ea typeface="幼圆"/>
                          <a:cs typeface="宋体"/>
                        </a:rPr>
                        <a:t>少儿重疾</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EEF3"/>
                    </a:solidFill>
                  </a:tcPr>
                </a:tc>
              </a:tr>
              <a:tr h="152400">
                <a:tc>
                  <a:txBody>
                    <a:bodyPr/>
                    <a:lstStyle/>
                    <a:p>
                      <a:pPr algn="ctr">
                        <a:spcAft>
                          <a:spcPts val="0"/>
                        </a:spcAft>
                      </a:pPr>
                      <a:r>
                        <a:rPr lang="en-US" sz="1400" kern="0">
                          <a:solidFill>
                            <a:srgbClr val="000000"/>
                          </a:solidFill>
                          <a:effectLst/>
                          <a:latin typeface="幼圆"/>
                          <a:ea typeface="宋体"/>
                          <a:cs typeface="宋体"/>
                        </a:rPr>
                        <a:t>1</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b="1" kern="0">
                          <a:solidFill>
                            <a:srgbClr val="000000"/>
                          </a:solidFill>
                          <a:effectLst/>
                          <a:latin typeface="Times New Roman"/>
                          <a:ea typeface="幼圆"/>
                          <a:cs typeface="宋体"/>
                        </a:rPr>
                        <a:t>严重</a:t>
                      </a:r>
                      <a:r>
                        <a:rPr lang="zh-CN" sz="1400" kern="0">
                          <a:solidFill>
                            <a:srgbClr val="000000"/>
                          </a:solidFill>
                          <a:effectLst/>
                          <a:latin typeface="Times New Roman"/>
                          <a:ea typeface="幼圆"/>
                          <a:cs typeface="宋体"/>
                        </a:rPr>
                        <a:t>川崎病</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2</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kern="0">
                          <a:solidFill>
                            <a:srgbClr val="000000"/>
                          </a:solidFill>
                          <a:effectLst/>
                          <a:latin typeface="Times New Roman"/>
                          <a:ea typeface="幼圆"/>
                          <a:cs typeface="宋体"/>
                        </a:rPr>
                        <a:t>疾病或外伤所致智力障碍（残疾）</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3</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kern="0">
                          <a:solidFill>
                            <a:srgbClr val="000000"/>
                          </a:solidFill>
                          <a:effectLst/>
                          <a:latin typeface="Times New Roman"/>
                          <a:ea typeface="幼圆"/>
                          <a:cs typeface="宋体"/>
                        </a:rPr>
                        <a:t>急性坏死性肠炎</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4</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b="1" kern="0">
                          <a:solidFill>
                            <a:srgbClr val="000000"/>
                          </a:solidFill>
                          <a:effectLst/>
                          <a:latin typeface="Times New Roman"/>
                          <a:ea typeface="幼圆"/>
                          <a:cs typeface="宋体"/>
                        </a:rPr>
                        <a:t>严重</a:t>
                      </a:r>
                      <a:r>
                        <a:rPr lang="zh-CN" sz="1400" kern="0">
                          <a:solidFill>
                            <a:srgbClr val="000000"/>
                          </a:solidFill>
                          <a:effectLst/>
                          <a:latin typeface="Times New Roman"/>
                          <a:ea typeface="幼圆"/>
                          <a:cs typeface="宋体"/>
                        </a:rPr>
                        <a:t>哮喘</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5</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kern="0">
                          <a:solidFill>
                            <a:srgbClr val="000000"/>
                          </a:solidFill>
                          <a:effectLst/>
                          <a:latin typeface="Times New Roman"/>
                          <a:ea typeface="幼圆"/>
                          <a:cs typeface="宋体"/>
                        </a:rPr>
                        <a:t>破裂脑动脉瘤夹闭手术</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6</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b="1" kern="0">
                          <a:solidFill>
                            <a:srgbClr val="000000"/>
                          </a:solidFill>
                          <a:effectLst/>
                          <a:latin typeface="Times New Roman"/>
                          <a:ea typeface="幼圆"/>
                          <a:cs typeface="宋体"/>
                        </a:rPr>
                        <a:t>重症</a:t>
                      </a:r>
                      <a:r>
                        <a:rPr lang="zh-CN" sz="1400" kern="0">
                          <a:solidFill>
                            <a:srgbClr val="000000"/>
                          </a:solidFill>
                          <a:effectLst/>
                          <a:latin typeface="Times New Roman"/>
                          <a:ea typeface="幼圆"/>
                          <a:cs typeface="宋体"/>
                        </a:rPr>
                        <a:t>急性坏死性筋膜炎</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7</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b="1" kern="0">
                          <a:solidFill>
                            <a:srgbClr val="000000"/>
                          </a:solidFill>
                          <a:effectLst/>
                          <a:latin typeface="Times New Roman"/>
                          <a:ea typeface="幼圆"/>
                          <a:cs typeface="宋体"/>
                        </a:rPr>
                        <a:t>严重</a:t>
                      </a:r>
                      <a:r>
                        <a:rPr lang="zh-CN" sz="1400" kern="0">
                          <a:solidFill>
                            <a:srgbClr val="000000"/>
                          </a:solidFill>
                          <a:effectLst/>
                          <a:latin typeface="Times New Roman"/>
                          <a:ea typeface="幼圆"/>
                          <a:cs typeface="宋体"/>
                        </a:rPr>
                        <a:t>幼年型类风湿关节炎</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3375">
                <a:tc>
                  <a:txBody>
                    <a:bodyPr/>
                    <a:lstStyle/>
                    <a:p>
                      <a:pPr algn="ctr">
                        <a:spcAft>
                          <a:spcPts val="0"/>
                        </a:spcAft>
                      </a:pPr>
                      <a:r>
                        <a:rPr lang="en-US" sz="1400" kern="0">
                          <a:solidFill>
                            <a:srgbClr val="000000"/>
                          </a:solidFill>
                          <a:effectLst/>
                          <a:latin typeface="幼圆"/>
                          <a:ea typeface="宋体"/>
                          <a:cs typeface="宋体"/>
                        </a:rPr>
                        <a:t>8</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kern="0">
                          <a:solidFill>
                            <a:srgbClr val="000000"/>
                          </a:solidFill>
                          <a:effectLst/>
                          <a:latin typeface="Times New Roman"/>
                          <a:ea typeface="幼圆"/>
                          <a:cs typeface="宋体"/>
                        </a:rPr>
                        <a:t>细菌性脑脊髓膜炎</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9</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zh-CN" sz="1400" kern="0">
                          <a:solidFill>
                            <a:srgbClr val="000000"/>
                          </a:solidFill>
                          <a:effectLst/>
                          <a:latin typeface="Times New Roman"/>
                          <a:ea typeface="幼圆"/>
                          <a:cs typeface="宋体"/>
                        </a:rPr>
                        <a:t>嗜铬细胞瘤</a:t>
                      </a:r>
                      <a:endParaRPr lang="zh-CN" sz="1400" kern="10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
                <a:tc>
                  <a:txBody>
                    <a:bodyPr/>
                    <a:lstStyle/>
                    <a:p>
                      <a:pPr algn="ctr">
                        <a:spcAft>
                          <a:spcPts val="0"/>
                        </a:spcAft>
                      </a:pPr>
                      <a:r>
                        <a:rPr lang="en-US" sz="1400" kern="0">
                          <a:solidFill>
                            <a:srgbClr val="000000"/>
                          </a:solidFill>
                          <a:effectLst/>
                          <a:latin typeface="幼圆"/>
                          <a:ea typeface="宋体"/>
                          <a:cs typeface="宋体"/>
                        </a:rPr>
                        <a:t>10</a:t>
                      </a:r>
                      <a:endParaRPr lang="zh-CN" sz="1400" kern="100">
                        <a:effectLst/>
                        <a:latin typeface="Times New Roman"/>
                        <a:ea typeface="宋体"/>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spcAft>
                          <a:spcPts val="0"/>
                        </a:spcAft>
                      </a:pPr>
                      <a:r>
                        <a:rPr lang="zh-CN" sz="1400" b="1" kern="0" dirty="0">
                          <a:solidFill>
                            <a:srgbClr val="000000"/>
                          </a:solidFill>
                          <a:effectLst/>
                          <a:latin typeface="Times New Roman"/>
                          <a:ea typeface="幼圆"/>
                          <a:cs typeface="宋体"/>
                        </a:rPr>
                        <a:t>严重</a:t>
                      </a:r>
                      <a:r>
                        <a:rPr lang="zh-CN" sz="1400" kern="0" dirty="0">
                          <a:solidFill>
                            <a:srgbClr val="000000"/>
                          </a:solidFill>
                          <a:effectLst/>
                          <a:latin typeface="Times New Roman"/>
                          <a:ea typeface="幼圆"/>
                          <a:cs typeface="宋体"/>
                        </a:rPr>
                        <a:t>原发性硬化性胆管炎</a:t>
                      </a:r>
                      <a:endParaRPr lang="zh-CN" sz="1400" kern="100" dirty="0">
                        <a:effectLst/>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13" name="TextBox 12"/>
          <p:cNvSpPr txBox="1"/>
          <p:nvPr/>
        </p:nvSpPr>
        <p:spPr>
          <a:xfrm>
            <a:off x="1262527" y="2872664"/>
            <a:ext cx="466630" cy="1200329"/>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t>保障病种</a:t>
            </a:r>
            <a:endParaRPr lang="zh-CN" altLang="en-US" dirty="0"/>
          </a:p>
        </p:txBody>
      </p:sp>
    </p:spTree>
    <p:extLst>
      <p:ext uri="{BB962C8B-B14F-4D97-AF65-F5344CB8AC3E}">
        <p14:creationId xmlns:p14="http://schemas.microsoft.com/office/powerpoint/2010/main" xmlns="" val="3936512052"/>
      </p:ext>
    </p:extLst>
  </p:cSld>
  <p:clrMapOvr>
    <a:masterClrMapping/>
  </p:clrMapOvr>
  <p:transition spd="med" advClick="0" advTm="5000">
    <p:pul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0614" y="882502"/>
            <a:ext cx="2629786" cy="369332"/>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a:solidFill>
                  <a:srgbClr val="FFFFFF"/>
                </a:solidFill>
                <a:latin typeface="微软雅黑" panose="020B0503020204020204" pitchFamily="34" charset="-122"/>
                <a:ea typeface="微软雅黑" panose="020B0503020204020204" pitchFamily="34" charset="-122"/>
              </a:rPr>
              <a:t>祥和定期</a:t>
            </a:r>
            <a:r>
              <a:rPr lang="en-US" altLang="zh-CN" dirty="0" smtClean="0">
                <a:solidFill>
                  <a:srgbClr val="FFFFFF"/>
                </a:solidFill>
                <a:latin typeface="微软雅黑" panose="020B0503020204020204" pitchFamily="34" charset="-122"/>
                <a:ea typeface="微软雅黑" panose="020B0503020204020204" pitchFamily="34" charset="-122"/>
              </a:rPr>
              <a:t>2014</a:t>
            </a:r>
            <a:r>
              <a:rPr lang="zh-CN" altLang="en-US" dirty="0" smtClean="0">
                <a:solidFill>
                  <a:srgbClr val="FFFFFF"/>
                </a:solidFill>
                <a:latin typeface="微软雅黑" panose="020B0503020204020204" pitchFamily="34" charset="-122"/>
                <a:ea typeface="微软雅黑" panose="020B0503020204020204" pitchFamily="34" charset="-122"/>
              </a:rPr>
              <a:t>版介绍：</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1" name="矩形 10"/>
          <p:cNvSpPr/>
          <p:nvPr/>
        </p:nvSpPr>
        <p:spPr>
          <a:xfrm>
            <a:off x="1300875" y="114300"/>
            <a:ext cx="1939955"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rPr>
              <a:t>4/4</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xmlns="" val="1315693459"/>
              </p:ext>
            </p:extLst>
          </p:nvPr>
        </p:nvGraphicFramePr>
        <p:xfrm>
          <a:off x="1928794" y="1520914"/>
          <a:ext cx="6124195" cy="957784"/>
        </p:xfrm>
        <a:graphic>
          <a:graphicData uri="http://schemas.openxmlformats.org/drawingml/2006/table">
            <a:tbl>
              <a:tblPr firstRow="1" firstCol="1" bandRow="1">
                <a:tableStyleId>{5C22544A-7EE6-4342-B048-85BDC9FD1C3A}</a:tableStyleId>
              </a:tblPr>
              <a:tblGrid>
                <a:gridCol w="1531311"/>
                <a:gridCol w="1318104"/>
                <a:gridCol w="1832049"/>
                <a:gridCol w="1442731"/>
              </a:tblGrid>
              <a:tr h="250992">
                <a:tc>
                  <a:txBody>
                    <a:bodyPr/>
                    <a:lstStyle/>
                    <a:p>
                      <a:pPr algn="ctr">
                        <a:spcAft>
                          <a:spcPts val="0"/>
                        </a:spcAft>
                      </a:pPr>
                      <a:r>
                        <a:rPr lang="zh-CN" sz="1200" kern="0" dirty="0">
                          <a:effectLst/>
                        </a:rPr>
                        <a:t>投保范围</a:t>
                      </a:r>
                      <a:endParaRPr lang="zh-CN" sz="1200" kern="100" dirty="0">
                        <a:effectLst/>
                        <a:latin typeface="Times New Roman"/>
                        <a:ea typeface="宋体"/>
                      </a:endParaRPr>
                    </a:p>
                  </a:txBody>
                  <a:tcPr marL="68580" marR="68580" marT="0" marB="0" anchor="ctr"/>
                </a:tc>
                <a:tc>
                  <a:txBody>
                    <a:bodyPr/>
                    <a:lstStyle/>
                    <a:p>
                      <a:pPr algn="ctr">
                        <a:spcAft>
                          <a:spcPts val="0"/>
                        </a:spcAft>
                      </a:pPr>
                      <a:r>
                        <a:rPr lang="zh-CN" sz="1200" kern="0" dirty="0">
                          <a:effectLst/>
                        </a:rPr>
                        <a:t>交费方式</a:t>
                      </a:r>
                      <a:endParaRPr lang="zh-CN" sz="1200" kern="100" dirty="0">
                        <a:effectLst/>
                        <a:latin typeface="Times New Roman"/>
                        <a:ea typeface="宋体"/>
                      </a:endParaRPr>
                    </a:p>
                  </a:txBody>
                  <a:tcPr marL="68580" marR="68580" marT="0" marB="0" anchor="ctr"/>
                </a:tc>
                <a:tc>
                  <a:txBody>
                    <a:bodyPr/>
                    <a:lstStyle/>
                    <a:p>
                      <a:pPr algn="ctr">
                        <a:spcAft>
                          <a:spcPts val="0"/>
                        </a:spcAft>
                      </a:pPr>
                      <a:r>
                        <a:rPr lang="zh-CN" sz="1200" kern="0">
                          <a:effectLst/>
                        </a:rPr>
                        <a:t>保险期间</a:t>
                      </a:r>
                      <a:endParaRPr lang="zh-CN" sz="1200" kern="100">
                        <a:effectLst/>
                        <a:latin typeface="Times New Roman"/>
                        <a:ea typeface="宋体"/>
                      </a:endParaRPr>
                    </a:p>
                  </a:txBody>
                  <a:tcPr marL="68580" marR="68580" marT="0" marB="0" anchor="ctr"/>
                </a:tc>
                <a:tc>
                  <a:txBody>
                    <a:bodyPr/>
                    <a:lstStyle/>
                    <a:p>
                      <a:pPr algn="ctr">
                        <a:spcAft>
                          <a:spcPts val="0"/>
                        </a:spcAft>
                      </a:pPr>
                      <a:r>
                        <a:rPr lang="zh-CN" sz="1200" kern="0">
                          <a:effectLst/>
                        </a:rPr>
                        <a:t>保险责任</a:t>
                      </a:r>
                      <a:endParaRPr lang="zh-CN" sz="1200" kern="100">
                        <a:effectLst/>
                        <a:latin typeface="Times New Roman"/>
                        <a:ea typeface="宋体"/>
                      </a:endParaRPr>
                    </a:p>
                  </a:txBody>
                  <a:tcPr marL="68580" marR="68580" marT="0" marB="0" anchor="ctr"/>
                </a:tc>
              </a:tr>
              <a:tr h="706792">
                <a:tc>
                  <a:txBody>
                    <a:bodyPr/>
                    <a:lstStyle/>
                    <a:p>
                      <a:pPr algn="ctr">
                        <a:spcAft>
                          <a:spcPts val="0"/>
                        </a:spcAft>
                      </a:pPr>
                      <a:r>
                        <a:rPr lang="en-US" sz="1200" kern="0" dirty="0" smtClean="0">
                          <a:effectLst/>
                        </a:rPr>
                        <a:t>0-65</a:t>
                      </a:r>
                      <a:r>
                        <a:rPr lang="zh-CN" sz="1200" kern="0" dirty="0" smtClean="0">
                          <a:effectLst/>
                        </a:rPr>
                        <a:t>岁</a:t>
                      </a:r>
                      <a:endParaRPr lang="zh-CN" sz="1200" kern="100" dirty="0">
                        <a:effectLst/>
                        <a:latin typeface="Times New Roman"/>
                        <a:ea typeface="宋体"/>
                      </a:endParaRPr>
                    </a:p>
                  </a:txBody>
                  <a:tcPr marL="68580" marR="68580" marT="0" marB="0" anchor="ctr"/>
                </a:tc>
                <a:tc>
                  <a:txBody>
                    <a:bodyPr/>
                    <a:lstStyle/>
                    <a:p>
                      <a:pPr algn="ctr">
                        <a:spcAft>
                          <a:spcPts val="0"/>
                        </a:spcAft>
                      </a:pPr>
                      <a:r>
                        <a:rPr lang="en-US" altLang="zh-CN" sz="1200" kern="0" dirty="0" smtClean="0">
                          <a:effectLst/>
                        </a:rPr>
                        <a:t>3</a:t>
                      </a:r>
                      <a:r>
                        <a:rPr lang="zh-CN" altLang="en-US" sz="1200" kern="0" dirty="0" smtClean="0">
                          <a:effectLst/>
                        </a:rPr>
                        <a:t>、</a:t>
                      </a:r>
                      <a:r>
                        <a:rPr lang="en-US" altLang="zh-CN" sz="1200" kern="0" dirty="0" smtClean="0">
                          <a:effectLst/>
                        </a:rPr>
                        <a:t>5</a:t>
                      </a:r>
                      <a:r>
                        <a:rPr lang="zh-CN" altLang="en-US" sz="1200" kern="0" dirty="0" smtClean="0">
                          <a:effectLst/>
                        </a:rPr>
                        <a:t>、</a:t>
                      </a:r>
                      <a:r>
                        <a:rPr lang="en-US" altLang="zh-CN" sz="1200" kern="0" dirty="0" smtClean="0">
                          <a:effectLst/>
                        </a:rPr>
                        <a:t>10</a:t>
                      </a:r>
                      <a:r>
                        <a:rPr lang="zh-CN" altLang="en-US" sz="1200" kern="0" dirty="0" smtClean="0">
                          <a:effectLst/>
                        </a:rPr>
                        <a:t>、</a:t>
                      </a:r>
                      <a:r>
                        <a:rPr lang="en-US" altLang="zh-CN" sz="1200" kern="0" dirty="0" smtClean="0">
                          <a:effectLst/>
                        </a:rPr>
                        <a:t>20</a:t>
                      </a:r>
                      <a:endParaRPr lang="zh-CN" sz="1200" kern="100" dirty="0">
                        <a:effectLst/>
                        <a:latin typeface="Times New Roman"/>
                        <a:ea typeface="宋体"/>
                      </a:endParaRPr>
                    </a:p>
                  </a:txBody>
                  <a:tcPr marL="68580" marR="68580" marT="0" marB="0" anchor="ctr"/>
                </a:tc>
                <a:tc>
                  <a:txBody>
                    <a:bodyPr/>
                    <a:lstStyle/>
                    <a:p>
                      <a:pPr algn="ctr">
                        <a:spcAft>
                          <a:spcPts val="0"/>
                        </a:spcAft>
                      </a:pPr>
                      <a:r>
                        <a:rPr lang="en-US" altLang="zh-CN" sz="1200" kern="0" dirty="0" smtClean="0">
                          <a:effectLst/>
                        </a:rPr>
                        <a:t>10</a:t>
                      </a:r>
                      <a:r>
                        <a:rPr lang="zh-CN" altLang="en-US" sz="1200" kern="0" dirty="0" smtClean="0">
                          <a:effectLst/>
                        </a:rPr>
                        <a:t>年、</a:t>
                      </a:r>
                      <a:r>
                        <a:rPr lang="en-US" altLang="zh-CN" sz="1200" kern="0" dirty="0" smtClean="0">
                          <a:effectLst/>
                        </a:rPr>
                        <a:t>20</a:t>
                      </a:r>
                      <a:r>
                        <a:rPr lang="zh-CN" altLang="en-US" sz="1200" kern="0" dirty="0" smtClean="0">
                          <a:effectLst/>
                        </a:rPr>
                        <a:t>年；至</a:t>
                      </a:r>
                      <a:r>
                        <a:rPr lang="en-US" altLang="zh-CN" sz="1200" kern="0" dirty="0" smtClean="0">
                          <a:effectLst/>
                        </a:rPr>
                        <a:t>60</a:t>
                      </a:r>
                      <a:r>
                        <a:rPr lang="zh-CN" altLang="en-US" sz="1200" kern="0" dirty="0" smtClean="0">
                          <a:effectLst/>
                        </a:rPr>
                        <a:t>岁、</a:t>
                      </a:r>
                      <a:r>
                        <a:rPr lang="en-US" altLang="zh-CN" sz="1200" kern="0" dirty="0" smtClean="0">
                          <a:effectLst/>
                        </a:rPr>
                        <a:t>65</a:t>
                      </a:r>
                      <a:r>
                        <a:rPr lang="zh-CN" altLang="en-US" sz="1200" kern="0" dirty="0" smtClean="0">
                          <a:effectLst/>
                        </a:rPr>
                        <a:t>岁、</a:t>
                      </a:r>
                      <a:r>
                        <a:rPr lang="en-US" altLang="zh-CN" sz="1200" kern="0" dirty="0" smtClean="0">
                          <a:effectLst/>
                        </a:rPr>
                        <a:t>70</a:t>
                      </a:r>
                      <a:r>
                        <a:rPr lang="zh-CN" altLang="en-US" sz="1200" kern="0" dirty="0" smtClean="0">
                          <a:effectLst/>
                        </a:rPr>
                        <a:t>岁、</a:t>
                      </a:r>
                      <a:r>
                        <a:rPr lang="en-US" altLang="zh-CN" sz="1200" kern="0" dirty="0" smtClean="0">
                          <a:effectLst/>
                        </a:rPr>
                        <a:t>75</a:t>
                      </a:r>
                      <a:r>
                        <a:rPr lang="zh-CN" altLang="en-US" sz="1200" kern="0" dirty="0" smtClean="0">
                          <a:effectLst/>
                        </a:rPr>
                        <a:t>岁、</a:t>
                      </a:r>
                      <a:r>
                        <a:rPr lang="en-US" altLang="zh-CN" sz="1200" kern="0" dirty="0" smtClean="0">
                          <a:effectLst/>
                        </a:rPr>
                        <a:t>80</a:t>
                      </a:r>
                      <a:r>
                        <a:rPr lang="zh-CN" altLang="en-US" sz="1200" kern="0" dirty="0" smtClean="0">
                          <a:effectLst/>
                        </a:rPr>
                        <a:t>岁</a:t>
                      </a:r>
                      <a:endParaRPr lang="zh-CN" sz="1200" kern="100" dirty="0">
                        <a:effectLst/>
                        <a:latin typeface="Times New Roman"/>
                        <a:ea typeface="宋体"/>
                      </a:endParaRPr>
                    </a:p>
                  </a:txBody>
                  <a:tcPr marL="68580" marR="68580" marT="0" marB="0" anchor="ctr"/>
                </a:tc>
                <a:tc>
                  <a:txBody>
                    <a:bodyPr/>
                    <a:lstStyle/>
                    <a:p>
                      <a:pPr algn="ctr">
                        <a:spcAft>
                          <a:spcPts val="0"/>
                        </a:spcAft>
                      </a:pPr>
                      <a:r>
                        <a:rPr lang="zh-CN" altLang="en-US" sz="1200" kern="100" dirty="0" smtClean="0">
                          <a:effectLst/>
                          <a:latin typeface="Times New Roman"/>
                          <a:ea typeface="宋体"/>
                        </a:rPr>
                        <a:t>身故赔付</a:t>
                      </a:r>
                      <a:endParaRPr lang="zh-CN" sz="1200" kern="100" dirty="0">
                        <a:effectLst/>
                        <a:latin typeface="Times New Roman"/>
                        <a:ea typeface="宋体"/>
                      </a:endParaRPr>
                    </a:p>
                  </a:txBody>
                  <a:tcPr marL="68580" marR="68580" marT="0" marB="0" anchor="ctr"/>
                </a:tc>
              </a:tr>
            </a:tbl>
          </a:graphicData>
        </a:graphic>
      </p:graphicFrame>
      <p:sp>
        <p:nvSpPr>
          <p:cNvPr id="6" name="TextBox 5"/>
          <p:cNvSpPr txBox="1"/>
          <p:nvPr/>
        </p:nvSpPr>
        <p:spPr>
          <a:xfrm>
            <a:off x="1333965" y="2922490"/>
            <a:ext cx="466630" cy="1200329"/>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r>
              <a:rPr lang="zh-CN" altLang="en-US" dirty="0" smtClean="0"/>
              <a:t>保险责任</a:t>
            </a:r>
            <a:endParaRPr lang="zh-CN" altLang="en-US" dirty="0"/>
          </a:p>
        </p:txBody>
      </p:sp>
      <p:sp>
        <p:nvSpPr>
          <p:cNvPr id="7" name="TextBox 6"/>
          <p:cNvSpPr txBox="1"/>
          <p:nvPr/>
        </p:nvSpPr>
        <p:spPr>
          <a:xfrm>
            <a:off x="1857356" y="2646149"/>
            <a:ext cx="6500858" cy="2354491"/>
          </a:xfrm>
          <a:prstGeom prst="rect">
            <a:avLst/>
          </a:prstGeom>
          <a:noFill/>
          <a:ln>
            <a:solidFill>
              <a:schemeClr val="tx1"/>
            </a:solidFill>
            <a:prstDash val="dashDot"/>
          </a:ln>
        </p:spPr>
        <p:txBody>
          <a:bodyPr wrap="square" rtlCol="0">
            <a:spAutoFit/>
          </a:bodyPr>
          <a:lstStyle/>
          <a:p>
            <a:pPr>
              <a:lnSpc>
                <a:spcPct val="150000"/>
              </a:lnSpc>
            </a:pPr>
            <a:r>
              <a:rPr lang="zh-CN" altLang="en-US" sz="1400" b="0" dirty="0" smtClean="0">
                <a:latin typeface="楷体_GB2312" pitchFamily="49" charset="-122"/>
                <a:ea typeface="楷体_GB2312" pitchFamily="49" charset="-122"/>
              </a:rPr>
              <a:t>被保险人于本附加合同生效之日起至年满十八周岁的年生效对应日前身故，本附加合同终止，本公司按本附加合同所交保险费（不计利息）给付身故保险金。</a:t>
            </a:r>
          </a:p>
          <a:p>
            <a:pPr>
              <a:lnSpc>
                <a:spcPct val="150000"/>
              </a:lnSpc>
            </a:pPr>
            <a:r>
              <a:rPr lang="zh-CN" altLang="en-US" sz="1400" b="0" dirty="0" smtClean="0">
                <a:latin typeface="楷体_GB2312" pitchFamily="49" charset="-122"/>
                <a:ea typeface="楷体_GB2312" pitchFamily="49" charset="-122"/>
              </a:rPr>
              <a:t>被保险人于年满十八周岁的年生效对应日起身故，本公司按下列约定给付身故保险金：被保险人于本附加合同生效之日起一百八十日内因疾病身故，本附加合同终止，本公司按本附加合同所交保险费（不计利息）给付身故保险金；被保险人因前述以外情形身故，本附加合同终止，本公司按保险单载明的保险金额给付身故保险金。 </a:t>
            </a:r>
            <a:endParaRPr lang="zh-CN" altLang="en-US" sz="1400" b="0" dirty="0">
              <a:latin typeface="楷体_GB2312" pitchFamily="49" charset="-122"/>
              <a:ea typeface="楷体_GB2312" pitchFamily="49" charset="-122"/>
            </a:endParaRPr>
          </a:p>
        </p:txBody>
      </p:sp>
    </p:spTree>
    <p:extLst>
      <p:ext uri="{BB962C8B-B14F-4D97-AF65-F5344CB8AC3E}">
        <p14:creationId xmlns:p14="http://schemas.microsoft.com/office/powerpoint/2010/main" xmlns="" val="2898653795"/>
      </p:ext>
    </p:extLst>
  </p:cSld>
  <p:clrMapOvr>
    <a:masterClrMapping/>
  </p:clrMapOvr>
  <p:transition spd="med" advClick="0" advTm="5000">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五角星 18"/>
          <p:cNvSpPr/>
          <p:nvPr/>
        </p:nvSpPr>
        <p:spPr>
          <a:xfrm>
            <a:off x="2818085" y="1789050"/>
            <a:ext cx="3070771" cy="3070771"/>
          </a:xfrm>
          <a:prstGeom prst="star5">
            <a:avLst>
              <a:gd name="adj" fmla="val 31063"/>
              <a:gd name="hf" fmla="val 105146"/>
              <a:gd name="vf" fmla="val 110557"/>
            </a:avLst>
          </a:prstGeom>
          <a:gradFill flip="none" rotWithShape="1">
            <a:gsLst>
              <a:gs pos="0">
                <a:srgbClr val="FF0000"/>
              </a:gs>
              <a:gs pos="16700">
                <a:srgbClr val="C00000"/>
              </a:gs>
              <a:gs pos="100000">
                <a:srgbClr val="FF0000"/>
              </a:gs>
            </a:gsLst>
            <a:lin ang="16200000" scaled="0"/>
            <a:tileRect/>
          </a:gradFill>
          <a:ln w="19050">
            <a:gradFill flip="none" rotWithShape="1">
              <a:gsLst>
                <a:gs pos="0">
                  <a:schemeClr val="bg1">
                    <a:lumMod val="71000"/>
                  </a:schemeClr>
                </a:gs>
                <a:gs pos="50000">
                  <a:schemeClr val="bg1">
                    <a:lumMod val="87000"/>
                    <a:lumOff val="13000"/>
                  </a:schemeClr>
                </a:gs>
                <a:gs pos="100000">
                  <a:schemeClr val="accent3">
                    <a:lumMod val="75000"/>
                    <a:lumOff val="25000"/>
                  </a:schemeClr>
                </a:gs>
              </a:gsLst>
              <a:path path="circle">
                <a:fillToRect l="100000" t="100000"/>
              </a:path>
              <a:tileRect r="-100000" b="-100000"/>
            </a:gradFill>
          </a:ln>
          <a:effectLst/>
          <a:scene3d>
            <a:camera prst="isometricTopUp"/>
            <a:lightRig rig="soft" dir="t">
              <a:rot lat="0" lon="0" rev="7800000"/>
            </a:lightRig>
          </a:scene3d>
          <a:sp3d extrusionH="6286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prstClr val="white"/>
              </a:solidFill>
              <a:latin typeface="微软雅黑" pitchFamily="34" charset="-122"/>
              <a:ea typeface="微软雅黑" pitchFamily="34" charset="-122"/>
            </a:endParaRPr>
          </a:p>
        </p:txBody>
      </p:sp>
      <p:sp>
        <p:nvSpPr>
          <p:cNvPr id="20" name="任意多边形 19"/>
          <p:cNvSpPr/>
          <p:nvPr/>
        </p:nvSpPr>
        <p:spPr>
          <a:xfrm flipH="1">
            <a:off x="2309782" y="2351002"/>
            <a:ext cx="946150" cy="405694"/>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solidFill>
                <a:prstClr val="black"/>
              </a:solidFill>
            </a:endParaRPr>
          </a:p>
        </p:txBody>
      </p:sp>
      <p:sp>
        <p:nvSpPr>
          <p:cNvPr id="21" name="任意多边形 20"/>
          <p:cNvSpPr/>
          <p:nvPr/>
        </p:nvSpPr>
        <p:spPr>
          <a:xfrm flipH="1">
            <a:off x="2060547" y="3384641"/>
            <a:ext cx="944563" cy="405694"/>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solidFill>
                <a:prstClr val="black"/>
              </a:solidFill>
            </a:endParaRPr>
          </a:p>
        </p:txBody>
      </p:sp>
      <p:sp>
        <p:nvSpPr>
          <p:cNvPr id="22" name="TextBox 18"/>
          <p:cNvSpPr txBox="1">
            <a:spLocks noChangeArrowheads="1"/>
          </p:cNvSpPr>
          <p:nvPr/>
        </p:nvSpPr>
        <p:spPr bwMode="auto">
          <a:xfrm>
            <a:off x="160309" y="1767154"/>
            <a:ext cx="3054041"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zh-CN" altLang="en-US" sz="1400" b="1" dirty="0">
                <a:solidFill>
                  <a:srgbClr val="FF0000"/>
                </a:solidFill>
                <a:latin typeface="微软雅黑" pitchFamily="34" charset="-122"/>
                <a:ea typeface="微软雅黑" pitchFamily="34" charset="-122"/>
              </a:rPr>
              <a:t>私人订制</a:t>
            </a:r>
            <a:r>
              <a:rPr lang="en-US" altLang="zh-CN" sz="1400" b="1" dirty="0">
                <a:solidFill>
                  <a:srgbClr val="FF0000"/>
                </a:solidFill>
                <a:latin typeface="微软雅黑" pitchFamily="34" charset="-122"/>
                <a:ea typeface="微软雅黑" pitchFamily="34" charset="-122"/>
              </a:rPr>
              <a:t>A</a:t>
            </a:r>
            <a:r>
              <a:rPr lang="zh-CN" altLang="en-US" sz="1400" b="1" dirty="0">
                <a:solidFill>
                  <a:srgbClr val="FF0000"/>
                </a:solidFill>
                <a:latin typeface="微软雅黑" pitchFamily="34" charset="-122"/>
                <a:ea typeface="微软雅黑" pitchFamily="34" charset="-122"/>
              </a:rPr>
              <a:t>款：</a:t>
            </a:r>
            <a:endParaRPr lang="en-US" altLang="zh-CN" sz="1400" b="1" dirty="0">
              <a:solidFill>
                <a:srgbClr val="FF0000"/>
              </a:solidFill>
              <a:latin typeface="微软雅黑" pitchFamily="34" charset="-122"/>
              <a:ea typeface="微软雅黑" pitchFamily="34" charset="-122"/>
            </a:endParaRPr>
          </a:p>
          <a:p>
            <a:r>
              <a:rPr lang="zh-CN" altLang="en-US" sz="1400" dirty="0">
                <a:solidFill>
                  <a:srgbClr val="0D0D0D"/>
                </a:solidFill>
                <a:latin typeface="微软雅黑" pitchFamily="34" charset="-122"/>
                <a:ea typeface="微软雅黑" pitchFamily="34" charset="-122"/>
              </a:rPr>
              <a:t>鑫康保（鑫尊保</a:t>
            </a:r>
            <a:r>
              <a:rPr lang="en-US" altLang="zh-CN" sz="1400" dirty="0">
                <a:solidFill>
                  <a:srgbClr val="0D0D0D"/>
                </a:solidFill>
                <a:latin typeface="微软雅黑" pitchFamily="34" charset="-122"/>
                <a:ea typeface="微软雅黑" pitchFamily="34" charset="-122"/>
              </a:rPr>
              <a:t>+</a:t>
            </a:r>
            <a:r>
              <a:rPr lang="zh-CN" altLang="en-US" sz="1400" dirty="0">
                <a:solidFill>
                  <a:srgbClr val="0D0D0D"/>
                </a:solidFill>
                <a:latin typeface="微软雅黑" pitchFamily="34" charset="-122"/>
                <a:ea typeface="微软雅黑" pitchFamily="34" charset="-122"/>
              </a:rPr>
              <a:t>康终</a:t>
            </a:r>
            <a:r>
              <a:rPr lang="en-US" altLang="zh-CN" sz="1400" dirty="0">
                <a:solidFill>
                  <a:srgbClr val="0D0D0D"/>
                </a:solidFill>
                <a:latin typeface="微软雅黑" pitchFamily="34" charset="-122"/>
                <a:ea typeface="微软雅黑" pitchFamily="34" charset="-122"/>
              </a:rPr>
              <a:t>2012+</a:t>
            </a:r>
            <a:r>
              <a:rPr lang="zh-CN" altLang="en-US" sz="1400" dirty="0">
                <a:solidFill>
                  <a:srgbClr val="0D0D0D"/>
                </a:solidFill>
                <a:latin typeface="微软雅黑" pitchFamily="34" charset="-122"/>
                <a:ea typeface="微软雅黑" pitchFamily="34" charset="-122"/>
              </a:rPr>
              <a:t>康复）</a:t>
            </a:r>
            <a:endParaRPr lang="en-US" altLang="zh-CN" sz="1400" dirty="0">
              <a:solidFill>
                <a:srgbClr val="000000"/>
              </a:solidFill>
              <a:latin typeface="微软雅黑" pitchFamily="34" charset="-122"/>
              <a:ea typeface="微软雅黑" pitchFamily="34" charset="-122"/>
            </a:endParaRPr>
          </a:p>
        </p:txBody>
      </p:sp>
      <p:sp>
        <p:nvSpPr>
          <p:cNvPr id="23" name="TextBox 19"/>
          <p:cNvSpPr txBox="1">
            <a:spLocks noChangeArrowheads="1"/>
          </p:cNvSpPr>
          <p:nvPr/>
        </p:nvSpPr>
        <p:spPr bwMode="auto">
          <a:xfrm>
            <a:off x="142844" y="3183555"/>
            <a:ext cx="2795588"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zh-CN" altLang="en-US" sz="1400" b="1">
                <a:solidFill>
                  <a:srgbClr val="FF0000"/>
                </a:solidFill>
                <a:latin typeface="微软雅黑" pitchFamily="34" charset="-122"/>
                <a:ea typeface="微软雅黑" pitchFamily="34" charset="-122"/>
              </a:rPr>
              <a:t>私人订制</a:t>
            </a:r>
            <a:r>
              <a:rPr lang="en-US" altLang="zh-CN" sz="1400" b="1">
                <a:solidFill>
                  <a:srgbClr val="FF0000"/>
                </a:solidFill>
                <a:latin typeface="微软雅黑" pitchFamily="34" charset="-122"/>
                <a:ea typeface="微软雅黑" pitchFamily="34" charset="-122"/>
              </a:rPr>
              <a:t>C</a:t>
            </a:r>
            <a:r>
              <a:rPr lang="zh-CN" altLang="en-US" sz="1400" b="1">
                <a:solidFill>
                  <a:srgbClr val="FF0000"/>
                </a:solidFill>
                <a:latin typeface="微软雅黑" pitchFamily="34" charset="-122"/>
                <a:ea typeface="微软雅黑" pitchFamily="34" charset="-122"/>
              </a:rPr>
              <a:t>款：</a:t>
            </a:r>
            <a:endParaRPr lang="en-US" altLang="zh-CN" sz="1400" b="1">
              <a:solidFill>
                <a:srgbClr val="FF0000"/>
              </a:solidFill>
              <a:latin typeface="微软雅黑" pitchFamily="34" charset="-122"/>
              <a:ea typeface="微软雅黑" pitchFamily="34" charset="-122"/>
            </a:endParaRPr>
          </a:p>
          <a:p>
            <a:r>
              <a:rPr lang="zh-CN" altLang="en-US" sz="1400">
                <a:solidFill>
                  <a:srgbClr val="0D0D0D"/>
                </a:solidFill>
                <a:latin typeface="微软雅黑" pitchFamily="34" charset="-122"/>
                <a:ea typeface="微软雅黑" pitchFamily="34" charset="-122"/>
              </a:rPr>
              <a:t>幸福双康（康终</a:t>
            </a:r>
            <a:r>
              <a:rPr lang="en-US" altLang="zh-CN" sz="1400">
                <a:solidFill>
                  <a:srgbClr val="0D0D0D"/>
                </a:solidFill>
                <a:latin typeface="微软雅黑" pitchFamily="34" charset="-122"/>
                <a:ea typeface="微软雅黑" pitchFamily="34" charset="-122"/>
              </a:rPr>
              <a:t>2012+</a:t>
            </a:r>
            <a:r>
              <a:rPr lang="zh-CN" altLang="en-US" sz="1400">
                <a:solidFill>
                  <a:srgbClr val="0D0D0D"/>
                </a:solidFill>
                <a:latin typeface="微软雅黑" pitchFamily="34" charset="-122"/>
                <a:ea typeface="微软雅黑" pitchFamily="34" charset="-122"/>
              </a:rPr>
              <a:t>康复）</a:t>
            </a:r>
            <a:endParaRPr lang="en-US" altLang="zh-CN" sz="1400">
              <a:solidFill>
                <a:srgbClr val="000000"/>
              </a:solidFill>
              <a:latin typeface="微软雅黑" pitchFamily="34" charset="-122"/>
              <a:ea typeface="微软雅黑" pitchFamily="34" charset="-122"/>
            </a:endParaRPr>
          </a:p>
        </p:txBody>
      </p:sp>
      <p:sp>
        <p:nvSpPr>
          <p:cNvPr id="24" name="TextBox 22"/>
          <p:cNvSpPr txBox="1">
            <a:spLocks noChangeArrowheads="1"/>
          </p:cNvSpPr>
          <p:nvPr/>
        </p:nvSpPr>
        <p:spPr bwMode="auto">
          <a:xfrm>
            <a:off x="6107082" y="1728348"/>
            <a:ext cx="281781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zh-CN" altLang="en-US" sz="1400" b="1">
                <a:solidFill>
                  <a:srgbClr val="FF0000"/>
                </a:solidFill>
                <a:latin typeface="微软雅黑" pitchFamily="34" charset="-122"/>
                <a:ea typeface="微软雅黑" pitchFamily="34" charset="-122"/>
              </a:rPr>
              <a:t>私人订制</a:t>
            </a:r>
            <a:r>
              <a:rPr lang="en-US" altLang="zh-CN" sz="1400" b="1">
                <a:solidFill>
                  <a:srgbClr val="FF0000"/>
                </a:solidFill>
                <a:latin typeface="微软雅黑" pitchFamily="34" charset="-122"/>
                <a:ea typeface="微软雅黑" pitchFamily="34" charset="-122"/>
              </a:rPr>
              <a:t>B</a:t>
            </a:r>
            <a:r>
              <a:rPr lang="zh-CN" altLang="en-US" sz="1400" b="1">
                <a:solidFill>
                  <a:srgbClr val="FF0000"/>
                </a:solidFill>
                <a:latin typeface="微软雅黑" pitchFamily="34" charset="-122"/>
                <a:ea typeface="微软雅黑" pitchFamily="34" charset="-122"/>
              </a:rPr>
              <a:t>款：</a:t>
            </a:r>
            <a:endParaRPr lang="en-US" altLang="zh-CN" sz="1400" b="1">
              <a:solidFill>
                <a:srgbClr val="FF0000"/>
              </a:solidFill>
              <a:latin typeface="微软雅黑" pitchFamily="34" charset="-122"/>
              <a:ea typeface="微软雅黑" pitchFamily="34" charset="-122"/>
            </a:endParaRPr>
          </a:p>
          <a:p>
            <a:r>
              <a:rPr lang="zh-CN" altLang="en-US" sz="1400">
                <a:solidFill>
                  <a:srgbClr val="0D0D0D"/>
                </a:solidFill>
                <a:latin typeface="微软雅黑" pitchFamily="34" charset="-122"/>
                <a:ea typeface="微软雅黑" pitchFamily="34" charset="-122"/>
              </a:rPr>
              <a:t>“放鑫”保（鑫尊保</a:t>
            </a:r>
            <a:r>
              <a:rPr lang="en-US" altLang="zh-CN" sz="1400">
                <a:solidFill>
                  <a:srgbClr val="0D0D0D"/>
                </a:solidFill>
                <a:latin typeface="微软雅黑" pitchFamily="34" charset="-122"/>
                <a:ea typeface="微软雅黑" pitchFamily="34" charset="-122"/>
              </a:rPr>
              <a:t>+</a:t>
            </a:r>
            <a:r>
              <a:rPr lang="zh-CN" altLang="en-US" sz="1400">
                <a:solidFill>
                  <a:srgbClr val="0D0D0D"/>
                </a:solidFill>
                <a:latin typeface="微软雅黑" pitchFamily="34" charset="-122"/>
                <a:ea typeface="微软雅黑" pitchFamily="34" charset="-122"/>
              </a:rPr>
              <a:t>专项防癌）</a:t>
            </a:r>
            <a:endParaRPr lang="en-US" altLang="zh-CN" sz="1400">
              <a:solidFill>
                <a:srgbClr val="000000"/>
              </a:solidFill>
              <a:latin typeface="微软雅黑" pitchFamily="34" charset="-122"/>
              <a:ea typeface="微软雅黑" pitchFamily="34" charset="-122"/>
            </a:endParaRPr>
          </a:p>
        </p:txBody>
      </p:sp>
      <p:sp>
        <p:nvSpPr>
          <p:cNvPr id="26" name="任意多边形 25"/>
          <p:cNvSpPr/>
          <p:nvPr/>
        </p:nvSpPr>
        <p:spPr>
          <a:xfrm>
            <a:off x="5194272" y="2171083"/>
            <a:ext cx="944563" cy="403931"/>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solidFill>
                <a:prstClr val="black"/>
              </a:solidFill>
            </a:endParaRPr>
          </a:p>
        </p:txBody>
      </p:sp>
      <p:sp>
        <p:nvSpPr>
          <p:cNvPr id="28" name="TextBox 27"/>
          <p:cNvSpPr txBox="1">
            <a:spLocks noChangeArrowheads="1"/>
          </p:cNvSpPr>
          <p:nvPr/>
        </p:nvSpPr>
        <p:spPr bwMode="auto">
          <a:xfrm>
            <a:off x="5756247" y="4577029"/>
            <a:ext cx="326707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zh-CN" altLang="en-US" sz="1400" b="1">
                <a:solidFill>
                  <a:srgbClr val="FF0000"/>
                </a:solidFill>
                <a:latin typeface="微软雅黑" pitchFamily="34" charset="-122"/>
                <a:ea typeface="微软雅黑" pitchFamily="34" charset="-122"/>
              </a:rPr>
              <a:t>私人订制</a:t>
            </a:r>
            <a:r>
              <a:rPr lang="en-US" altLang="zh-CN" sz="1400" b="1">
                <a:solidFill>
                  <a:srgbClr val="FF0000"/>
                </a:solidFill>
                <a:latin typeface="微软雅黑" pitchFamily="34" charset="-122"/>
                <a:ea typeface="微软雅黑" pitchFamily="34" charset="-122"/>
              </a:rPr>
              <a:t>D</a:t>
            </a:r>
            <a:r>
              <a:rPr lang="zh-CN" altLang="en-US" sz="1400" b="1">
                <a:solidFill>
                  <a:srgbClr val="FF0000"/>
                </a:solidFill>
                <a:latin typeface="微软雅黑" pitchFamily="34" charset="-122"/>
                <a:ea typeface="微软雅黑" pitchFamily="34" charset="-122"/>
              </a:rPr>
              <a:t>款：</a:t>
            </a:r>
            <a:endParaRPr lang="en-US" altLang="zh-CN" sz="1400" b="1">
              <a:solidFill>
                <a:srgbClr val="FF0000"/>
              </a:solidFill>
              <a:latin typeface="微软雅黑" pitchFamily="34" charset="-122"/>
              <a:ea typeface="微软雅黑" pitchFamily="34" charset="-122"/>
            </a:endParaRPr>
          </a:p>
          <a:p>
            <a:r>
              <a:rPr lang="zh-CN" altLang="en-US" sz="1400">
                <a:solidFill>
                  <a:srgbClr val="0D0D0D"/>
                </a:solidFill>
                <a:latin typeface="微软雅黑" pitchFamily="34" charset="-122"/>
                <a:ea typeface="微软雅黑" pitchFamily="34" charset="-122"/>
              </a:rPr>
              <a:t>喜庆祥和（福禄双喜</a:t>
            </a:r>
            <a:r>
              <a:rPr lang="en-US" altLang="zh-CN" sz="1400">
                <a:solidFill>
                  <a:srgbClr val="0D0D0D"/>
                </a:solidFill>
                <a:latin typeface="微软雅黑" pitchFamily="34" charset="-122"/>
                <a:ea typeface="微软雅黑" pitchFamily="34" charset="-122"/>
              </a:rPr>
              <a:t>+</a:t>
            </a:r>
            <a:r>
              <a:rPr lang="zh-CN" altLang="en-US" sz="1400">
                <a:solidFill>
                  <a:srgbClr val="0D0D0D"/>
                </a:solidFill>
                <a:latin typeface="微软雅黑" pitchFamily="34" charset="-122"/>
                <a:ea typeface="微软雅黑" pitchFamily="34" charset="-122"/>
              </a:rPr>
              <a:t>祥和定期</a:t>
            </a:r>
            <a:r>
              <a:rPr lang="en-US" altLang="zh-CN" sz="1400">
                <a:solidFill>
                  <a:srgbClr val="0D0D0D"/>
                </a:solidFill>
                <a:latin typeface="微软雅黑" pitchFamily="34" charset="-122"/>
                <a:ea typeface="微软雅黑" pitchFamily="34" charset="-122"/>
              </a:rPr>
              <a:t>2014</a:t>
            </a:r>
            <a:r>
              <a:rPr lang="zh-CN" altLang="en-US" sz="1400">
                <a:solidFill>
                  <a:srgbClr val="0D0D0D"/>
                </a:solidFill>
                <a:latin typeface="微软雅黑" pitchFamily="34" charset="-122"/>
                <a:ea typeface="微软雅黑" pitchFamily="34" charset="-122"/>
              </a:rPr>
              <a:t>）</a:t>
            </a:r>
            <a:endParaRPr lang="en-US" altLang="zh-CN" sz="1400">
              <a:solidFill>
                <a:srgbClr val="000000"/>
              </a:solidFill>
              <a:latin typeface="微软雅黑" pitchFamily="34" charset="-122"/>
              <a:ea typeface="微软雅黑" pitchFamily="34" charset="-122"/>
            </a:endParaRPr>
          </a:p>
        </p:txBody>
      </p:sp>
      <p:sp>
        <p:nvSpPr>
          <p:cNvPr id="29" name="任意多边形 28"/>
          <p:cNvSpPr/>
          <p:nvPr/>
        </p:nvSpPr>
        <p:spPr>
          <a:xfrm flipV="1">
            <a:off x="4764057" y="4444737"/>
            <a:ext cx="946150" cy="40393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solidFill>
                <a:prstClr val="black"/>
              </a:solidFill>
            </a:endParaRPr>
          </a:p>
        </p:txBody>
      </p:sp>
      <p:sp>
        <p:nvSpPr>
          <p:cNvPr id="30" name="椭圆 29"/>
          <p:cNvSpPr/>
          <p:nvPr/>
        </p:nvSpPr>
        <p:spPr>
          <a:xfrm>
            <a:off x="2670943" y="4849199"/>
            <a:ext cx="3084868" cy="437193"/>
          </a:xfrm>
          <a:prstGeom prst="ellipse">
            <a:avLst/>
          </a:prstGeom>
          <a:gradFill flip="none" rotWithShape="1">
            <a:gsLst>
              <a:gs pos="0">
                <a:schemeClr val="tx1">
                  <a:lumMod val="75000"/>
                  <a:lumOff val="25000"/>
                  <a:alpha val="75000"/>
                </a:schemeClr>
              </a:gs>
              <a:gs pos="48000">
                <a:srgbClr val="535353">
                  <a:alpha val="52000"/>
                </a:srgbClr>
              </a:gs>
              <a:gs pos="100000">
                <a:schemeClr val="tx1">
                  <a:lumMod val="50000"/>
                  <a:lumOff val="50000"/>
                  <a:alpha val="0"/>
                </a:scheme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31" name="TextBox 30"/>
          <p:cNvSpPr txBox="1">
            <a:spLocks noChangeArrowheads="1"/>
          </p:cNvSpPr>
          <p:nvPr/>
        </p:nvSpPr>
        <p:spPr bwMode="auto">
          <a:xfrm>
            <a:off x="3765519" y="2969142"/>
            <a:ext cx="1649909"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zh-CN"/>
            </a:defPPr>
            <a:lvl1pPr eaLnBrk="1" hangingPunct="1">
              <a:defRPr sz="240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fontAlgn="auto">
              <a:spcBef>
                <a:spcPts val="0"/>
              </a:spcBef>
              <a:spcAft>
                <a:spcPts val="0"/>
              </a:spcAft>
              <a:defRPr/>
            </a:pPr>
            <a:r>
              <a:rPr lang="zh-CN" altLang="en-US" dirty="0" smtClean="0"/>
              <a:t>私人订制四大产品</a:t>
            </a:r>
            <a:endParaRPr lang="zh-CN" altLang="en-US" dirty="0"/>
          </a:p>
        </p:txBody>
      </p:sp>
      <p:sp>
        <p:nvSpPr>
          <p:cNvPr id="13" name="矩形 12"/>
          <p:cNvSpPr/>
          <p:nvPr/>
        </p:nvSpPr>
        <p:spPr>
          <a:xfrm>
            <a:off x="1148475" y="114300"/>
            <a:ext cx="5657318" cy="461665"/>
          </a:xfrm>
          <a:prstGeom prst="rect">
            <a:avLst/>
          </a:prstGeom>
        </p:spPr>
        <p:txBody>
          <a:bodyPr wrap="none">
            <a:spAutoFit/>
          </a:bodyPr>
          <a:lstStyle/>
          <a:p>
            <a:pPr>
              <a:defRPr/>
            </a:pPr>
            <a:r>
              <a:rPr lang="zh-CN" altLang="en-US" sz="2400" kern="0" dirty="0" smtClean="0">
                <a:solidFill>
                  <a:srgbClr val="000000"/>
                </a:solidFill>
                <a:latin typeface="微软雅黑" panose="020B0503020204020204" pitchFamily="34" charset="-122"/>
                <a:ea typeface="微软雅黑" panose="020B0503020204020204" pitchFamily="34" charset="-122"/>
              </a:rPr>
              <a:t>产品策略</a:t>
            </a:r>
            <a:r>
              <a:rPr lang="en-US" altLang="zh-CN" sz="2400" kern="0" dirty="0" smtClean="0">
                <a:solidFill>
                  <a:srgbClr val="000000"/>
                </a:solidFill>
                <a:latin typeface="微软雅黑" panose="020B0503020204020204" pitchFamily="34" charset="-122"/>
                <a:ea typeface="微软雅黑" panose="020B0503020204020204" pitchFamily="34" charset="-122"/>
              </a:rPr>
              <a:t>4/4—</a:t>
            </a:r>
            <a:r>
              <a:rPr lang="zh-CN" altLang="en-US" sz="2400" kern="0" dirty="0" smtClean="0">
                <a:solidFill>
                  <a:srgbClr val="000000"/>
                </a:solidFill>
                <a:latin typeface="微软雅黑" panose="020B0503020204020204" pitchFamily="34" charset="-122"/>
                <a:ea typeface="微软雅黑" panose="020B0503020204020204" pitchFamily="34" charset="-122"/>
              </a:rPr>
              <a:t>利用附加险推动主险销售</a:t>
            </a:r>
            <a:endParaRPr lang="zh-CN" altLang="en-US" sz="2400" kern="0" dirty="0">
              <a:solidFill>
                <a:srgbClr val="000000"/>
              </a:solidFill>
              <a:latin typeface="微软雅黑" panose="020B0503020204020204" pitchFamily="34" charset="-122"/>
              <a:ea typeface="微软雅黑" panose="020B0503020204020204" pitchFamily="34" charset="-122"/>
            </a:endParaRPr>
          </a:p>
        </p:txBody>
      </p:sp>
      <p:grpSp>
        <p:nvGrpSpPr>
          <p:cNvPr id="14" name="组合 11"/>
          <p:cNvGrpSpPr/>
          <p:nvPr/>
        </p:nvGrpSpPr>
        <p:grpSpPr>
          <a:xfrm>
            <a:off x="357158" y="928674"/>
            <a:ext cx="4141792" cy="495524"/>
            <a:chOff x="4149748" y="1990741"/>
            <a:chExt cx="3702050" cy="1066800"/>
          </a:xfrm>
        </p:grpSpPr>
        <p:sp>
          <p:nvSpPr>
            <p:cNvPr id="15" name="AutoShape 5"/>
            <p:cNvSpPr>
              <a:spLocks noChangeArrowheads="1"/>
            </p:cNvSpPr>
            <p:nvPr/>
          </p:nvSpPr>
          <p:spPr bwMode="gray">
            <a:xfrm>
              <a:off x="4149748" y="1990741"/>
              <a:ext cx="3702050" cy="1066800"/>
            </a:xfrm>
            <a:prstGeom prst="roundRect">
              <a:avLst>
                <a:gd name="adj" fmla="val 11921"/>
              </a:avLst>
            </a:prstGeom>
            <a:solidFill>
              <a:schemeClr val="bg2"/>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a:defRPr/>
              </a:pPr>
              <a:endParaRPr lang="zh-CN" altLang="en-US" b="0">
                <a:latin typeface="Arial" charset="0"/>
                <a:ea typeface="宋体" charset="-122"/>
              </a:endParaRPr>
            </a:p>
          </p:txBody>
        </p:sp>
        <p:pic>
          <p:nvPicPr>
            <p:cNvPr id="16" name="Picture 6" descr="Picture4"/>
            <p:cNvPicPr>
              <a:picLocks noChangeAspect="1" noChangeArrowheads="1"/>
            </p:cNvPicPr>
            <p:nvPr/>
          </p:nvPicPr>
          <p:blipFill>
            <a:blip r:embed="rId3"/>
            <a:srcRect/>
            <a:stretch>
              <a:fillRect/>
            </a:stretch>
          </p:blipFill>
          <p:spPr bwMode="auto">
            <a:xfrm>
              <a:off x="4216423" y="2041541"/>
              <a:ext cx="792163" cy="673100"/>
            </a:xfrm>
            <a:prstGeom prst="rect">
              <a:avLst/>
            </a:prstGeom>
            <a:noFill/>
            <a:ln w="9525">
              <a:noFill/>
              <a:miter lim="800000"/>
              <a:headEnd/>
              <a:tailEnd/>
            </a:ln>
          </p:spPr>
        </p:pic>
      </p:grpSp>
      <p:sp>
        <p:nvSpPr>
          <p:cNvPr id="17" name="Rectangle 48"/>
          <p:cNvSpPr>
            <a:spLocks noChangeArrowheads="1"/>
          </p:cNvSpPr>
          <p:nvPr/>
        </p:nvSpPr>
        <p:spPr bwMode="white">
          <a:xfrm>
            <a:off x="508431" y="968266"/>
            <a:ext cx="3771906" cy="362792"/>
          </a:xfrm>
          <a:prstGeom prst="rect">
            <a:avLst/>
          </a:prstGeom>
          <a:noFill/>
          <a:ln w="9525">
            <a:noFill/>
            <a:miter lim="800000"/>
            <a:headEnd/>
            <a:tailEnd/>
          </a:ln>
        </p:spPr>
        <p:txBody>
          <a:bodyPr wrap="square">
            <a:spAutoFit/>
          </a:bodyPr>
          <a:lstStyle/>
          <a:p>
            <a:pPr algn="ctr">
              <a:lnSpc>
                <a:spcPct val="120000"/>
              </a:lnSpc>
            </a:pPr>
            <a:r>
              <a:rPr lang="zh-CN" altLang="en-US" sz="1600" dirty="0" smtClean="0">
                <a:solidFill>
                  <a:schemeClr val="bg1"/>
                </a:solidFill>
                <a:latin typeface="微软雅黑" panose="020B0503020204020204" pitchFamily="34" charset="-122"/>
                <a:ea typeface="微软雅黑" panose="020B0503020204020204" pitchFamily="34" charset="-122"/>
              </a:rPr>
              <a:t>专项附加四大组合</a:t>
            </a:r>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1428728" y="1643054"/>
            <a:ext cx="1714512" cy="500066"/>
            <a:chOff x="1428728" y="1643054"/>
            <a:chExt cx="1714512" cy="500066"/>
          </a:xfrm>
        </p:grpSpPr>
        <p:sp>
          <p:nvSpPr>
            <p:cNvPr id="18" name="左箭头 17"/>
            <p:cNvSpPr/>
            <p:nvPr/>
          </p:nvSpPr>
          <p:spPr bwMode="auto">
            <a:xfrm>
              <a:off x="1428728" y="1643054"/>
              <a:ext cx="1428760" cy="500066"/>
            </a:xfrm>
            <a:prstGeom prst="lef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25" name="TextBox 24"/>
            <p:cNvSpPr txBox="1"/>
            <p:nvPr/>
          </p:nvSpPr>
          <p:spPr>
            <a:xfrm>
              <a:off x="1785918" y="1714492"/>
              <a:ext cx="1357322" cy="338554"/>
            </a:xfrm>
            <a:prstGeom prst="rect">
              <a:avLst/>
            </a:prstGeom>
            <a:noFill/>
          </p:spPr>
          <p:txBody>
            <a:bodyPr wrap="square" rtlCol="0">
              <a:spAutoFit/>
            </a:bodyPr>
            <a:lstStyle/>
            <a:p>
              <a:r>
                <a:rPr lang="zh-CN" altLang="en-US" sz="1600" dirty="0" smtClean="0">
                  <a:latin typeface="楷体_GB2312" pitchFamily="49" charset="-122"/>
                  <a:ea typeface="楷体_GB2312" pitchFamily="49" charset="-122"/>
                </a:rPr>
                <a:t>高端客户</a:t>
              </a:r>
              <a:endParaRPr lang="zh-CN" altLang="en-US" sz="1600" dirty="0">
                <a:latin typeface="楷体_GB2312" pitchFamily="49" charset="-122"/>
                <a:ea typeface="楷体_GB2312" pitchFamily="49" charset="-122"/>
              </a:endParaRPr>
            </a:p>
          </p:txBody>
        </p:sp>
      </p:grpSp>
      <p:grpSp>
        <p:nvGrpSpPr>
          <p:cNvPr id="32" name="组合 31"/>
          <p:cNvGrpSpPr/>
          <p:nvPr/>
        </p:nvGrpSpPr>
        <p:grpSpPr>
          <a:xfrm>
            <a:off x="7358082" y="1571616"/>
            <a:ext cx="1582269" cy="500066"/>
            <a:chOff x="1428728" y="1643054"/>
            <a:chExt cx="1582269" cy="500066"/>
          </a:xfrm>
        </p:grpSpPr>
        <p:sp>
          <p:nvSpPr>
            <p:cNvPr id="33" name="左箭头 32"/>
            <p:cNvSpPr/>
            <p:nvPr/>
          </p:nvSpPr>
          <p:spPr bwMode="auto">
            <a:xfrm>
              <a:off x="1428728" y="1643054"/>
              <a:ext cx="1428760" cy="500066"/>
            </a:xfrm>
            <a:prstGeom prst="lef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34" name="TextBox 33"/>
            <p:cNvSpPr txBox="1"/>
            <p:nvPr/>
          </p:nvSpPr>
          <p:spPr>
            <a:xfrm>
              <a:off x="1653675" y="1714492"/>
              <a:ext cx="1357322" cy="338554"/>
            </a:xfrm>
            <a:prstGeom prst="rect">
              <a:avLst/>
            </a:prstGeom>
            <a:noFill/>
          </p:spPr>
          <p:txBody>
            <a:bodyPr wrap="square" rtlCol="0">
              <a:spAutoFit/>
            </a:bodyPr>
            <a:lstStyle/>
            <a:p>
              <a:r>
                <a:rPr lang="zh-CN" altLang="en-US" sz="1600" dirty="0" smtClean="0">
                  <a:latin typeface="楷体_GB2312" pitchFamily="49" charset="-122"/>
                  <a:ea typeface="楷体_GB2312" pitchFamily="49" charset="-122"/>
                </a:rPr>
                <a:t>中高端客户</a:t>
              </a:r>
              <a:endParaRPr lang="zh-CN" altLang="en-US" sz="1600" dirty="0">
                <a:latin typeface="楷体_GB2312" pitchFamily="49" charset="-122"/>
                <a:ea typeface="楷体_GB2312" pitchFamily="49" charset="-122"/>
              </a:endParaRPr>
            </a:p>
          </p:txBody>
        </p:sp>
      </p:grpSp>
      <p:grpSp>
        <p:nvGrpSpPr>
          <p:cNvPr id="35" name="组合 34"/>
          <p:cNvGrpSpPr/>
          <p:nvPr/>
        </p:nvGrpSpPr>
        <p:grpSpPr>
          <a:xfrm>
            <a:off x="1346657" y="2928938"/>
            <a:ext cx="1582269" cy="500066"/>
            <a:chOff x="1428728" y="1643054"/>
            <a:chExt cx="1582269" cy="500066"/>
          </a:xfrm>
        </p:grpSpPr>
        <p:sp>
          <p:nvSpPr>
            <p:cNvPr id="36" name="左箭头 35"/>
            <p:cNvSpPr/>
            <p:nvPr/>
          </p:nvSpPr>
          <p:spPr bwMode="auto">
            <a:xfrm>
              <a:off x="1428728" y="1643054"/>
              <a:ext cx="1428760" cy="500066"/>
            </a:xfrm>
            <a:prstGeom prst="lef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37" name="TextBox 36"/>
            <p:cNvSpPr txBox="1"/>
            <p:nvPr/>
          </p:nvSpPr>
          <p:spPr>
            <a:xfrm>
              <a:off x="1653675" y="1714492"/>
              <a:ext cx="1357322" cy="338554"/>
            </a:xfrm>
            <a:prstGeom prst="rect">
              <a:avLst/>
            </a:prstGeom>
            <a:noFill/>
          </p:spPr>
          <p:txBody>
            <a:bodyPr wrap="square" rtlCol="0">
              <a:spAutoFit/>
            </a:bodyPr>
            <a:lstStyle/>
            <a:p>
              <a:r>
                <a:rPr lang="zh-CN" altLang="en-US" sz="1600" dirty="0" smtClean="0">
                  <a:latin typeface="楷体_GB2312" pitchFamily="49" charset="-122"/>
                  <a:ea typeface="楷体_GB2312" pitchFamily="49" charset="-122"/>
                </a:rPr>
                <a:t>中高端客户</a:t>
              </a:r>
              <a:endParaRPr lang="zh-CN" altLang="en-US" sz="1600" dirty="0">
                <a:latin typeface="楷体_GB2312" pitchFamily="49" charset="-122"/>
                <a:ea typeface="楷体_GB2312" pitchFamily="49" charset="-122"/>
              </a:endParaRPr>
            </a:p>
          </p:txBody>
        </p:sp>
      </p:grpSp>
      <p:grpSp>
        <p:nvGrpSpPr>
          <p:cNvPr id="38" name="组合 37"/>
          <p:cNvGrpSpPr/>
          <p:nvPr/>
        </p:nvGrpSpPr>
        <p:grpSpPr>
          <a:xfrm>
            <a:off x="7000892" y="4357698"/>
            <a:ext cx="1582269" cy="500066"/>
            <a:chOff x="1428728" y="1643054"/>
            <a:chExt cx="1582269" cy="500066"/>
          </a:xfrm>
        </p:grpSpPr>
        <p:sp>
          <p:nvSpPr>
            <p:cNvPr id="39" name="左箭头 38"/>
            <p:cNvSpPr/>
            <p:nvPr/>
          </p:nvSpPr>
          <p:spPr bwMode="auto">
            <a:xfrm>
              <a:off x="1428728" y="1643054"/>
              <a:ext cx="1428760" cy="500066"/>
            </a:xfrm>
            <a:prstGeom prst="lef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ndParaRPr>
            </a:p>
          </p:txBody>
        </p:sp>
        <p:sp>
          <p:nvSpPr>
            <p:cNvPr id="40" name="TextBox 39"/>
            <p:cNvSpPr txBox="1"/>
            <p:nvPr/>
          </p:nvSpPr>
          <p:spPr>
            <a:xfrm>
              <a:off x="1653675" y="1714492"/>
              <a:ext cx="1357322" cy="338554"/>
            </a:xfrm>
            <a:prstGeom prst="rect">
              <a:avLst/>
            </a:prstGeom>
            <a:noFill/>
          </p:spPr>
          <p:txBody>
            <a:bodyPr wrap="square" rtlCol="0">
              <a:spAutoFit/>
            </a:bodyPr>
            <a:lstStyle/>
            <a:p>
              <a:r>
                <a:rPr lang="zh-CN" altLang="en-US" sz="1600" dirty="0" smtClean="0">
                  <a:latin typeface="楷体_GB2312" pitchFamily="49" charset="-122"/>
                  <a:ea typeface="楷体_GB2312" pitchFamily="49" charset="-122"/>
                </a:rPr>
                <a:t>中高端客户</a:t>
              </a:r>
              <a:endParaRPr lang="zh-CN" altLang="en-US" sz="1600" dirty="0">
                <a:latin typeface="楷体_GB2312" pitchFamily="49" charset="-122"/>
                <a:ea typeface="楷体_GB2312" pitchFamily="49" charset="-122"/>
              </a:endParaRPr>
            </a:p>
          </p:txBody>
        </p:sp>
      </p:grpSp>
      <p:sp>
        <p:nvSpPr>
          <p:cNvPr id="44" name="圆角矩形 43"/>
          <p:cNvSpPr/>
          <p:nvPr/>
        </p:nvSpPr>
        <p:spPr bwMode="auto">
          <a:xfrm>
            <a:off x="357158" y="4714888"/>
            <a:ext cx="3071834" cy="428628"/>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i="0" u="none" strike="noStrike" normalizeH="0" baseline="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charset="0"/>
            </a:endParaRPr>
          </a:p>
        </p:txBody>
      </p:sp>
      <p:sp>
        <p:nvSpPr>
          <p:cNvPr id="45" name="TextBox 44"/>
          <p:cNvSpPr txBox="1"/>
          <p:nvPr/>
        </p:nvSpPr>
        <p:spPr>
          <a:xfrm>
            <a:off x="357158" y="4764301"/>
            <a:ext cx="3071834" cy="307777"/>
          </a:xfrm>
          <a:prstGeom prst="rect">
            <a:avLst/>
          </a:prstGeom>
          <a:noFill/>
        </p:spPr>
        <p:txBody>
          <a:bodyPr wrap="square" rtlCol="0">
            <a:spAutoFit/>
          </a:bodyPr>
          <a:lstStyle/>
          <a:p>
            <a:r>
              <a:rPr lang="zh-CN" altLang="en-US" sz="1400" dirty="0" smtClean="0">
                <a:solidFill>
                  <a:schemeClr val="accent3"/>
                </a:solidFill>
              </a:rPr>
              <a:t>低端客户及新人伙伴推荐新康定</a:t>
            </a:r>
            <a:r>
              <a:rPr lang="en-US" altLang="zh-CN" sz="1400" dirty="0" smtClean="0">
                <a:solidFill>
                  <a:schemeClr val="accent3"/>
                </a:solidFill>
              </a:rPr>
              <a:t>B</a:t>
            </a:r>
            <a:r>
              <a:rPr lang="zh-CN" altLang="en-US" sz="1400" dirty="0" smtClean="0">
                <a:solidFill>
                  <a:schemeClr val="accent3"/>
                </a:solidFill>
              </a:rPr>
              <a:t>款</a:t>
            </a:r>
            <a:endParaRPr lang="zh-CN" altLang="en-US" sz="1400" dirty="0">
              <a:solidFill>
                <a:schemeClr val="accent3"/>
              </a:solidFill>
            </a:endParaRPr>
          </a:p>
        </p:txBody>
      </p:sp>
    </p:spTree>
    <p:extLst>
      <p:ext uri="{BB962C8B-B14F-4D97-AF65-F5344CB8AC3E}">
        <p14:creationId xmlns:p14="http://schemas.microsoft.com/office/powerpoint/2010/main" xmlns="" val="3378353601"/>
      </p:ext>
    </p:extLst>
  </p:cSld>
  <p:clrMapOvr>
    <a:masterClrMapping/>
  </p:clrMapOvr>
  <p:transition spd="med" advClick="0" advTm="4000">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par>
                          <p:cTn id="13" fill="hold" nodeType="afterGroup">
                            <p:stCondLst>
                              <p:cond delay="500"/>
                            </p:stCondLst>
                            <p:childTnLst>
                              <p:par>
                                <p:cTn id="14" presetID="22" presetClass="entr" presetSubtype="2"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right)">
                                      <p:cBhvr>
                                        <p:cTn id="16" dur="250"/>
                                        <p:tgtEl>
                                          <p:spTgt spid="21"/>
                                        </p:tgtEl>
                                      </p:cBhvr>
                                    </p:animEffect>
                                  </p:childTnLst>
                                </p:cTn>
                              </p:par>
                              <p:par>
                                <p:cTn id="17" presetID="22" presetClass="entr" presetSubtype="2" fill="hold" nodeType="withEffect">
                                  <p:stCondLst>
                                    <p:cond delay="20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250"/>
                                        <p:tgtEl>
                                          <p:spTgt spid="20"/>
                                        </p:tgtEl>
                                      </p:cBhvr>
                                    </p:animEffect>
                                  </p:childTnLst>
                                </p:cTn>
                              </p:par>
                              <p:par>
                                <p:cTn id="20" presetID="22" presetClass="entr" presetSubtype="8" fill="hold" nodeType="withEffect">
                                  <p:stCondLst>
                                    <p:cond delay="40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250"/>
                                        <p:tgtEl>
                                          <p:spTgt spid="26"/>
                                        </p:tgtEl>
                                      </p:cBhvr>
                                    </p:animEffect>
                                  </p:childTnLst>
                                </p:cTn>
                              </p:par>
                              <p:par>
                                <p:cTn id="23" presetID="22" presetClass="entr" presetSubtype="8" fill="hold" nodeType="withEffect">
                                  <p:stCondLst>
                                    <p:cond delay="80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250"/>
                                        <p:tgtEl>
                                          <p:spTgt spid="29"/>
                                        </p:tgtEl>
                                      </p:cBhvr>
                                    </p:animEffect>
                                  </p:childTnLst>
                                </p:cTn>
                              </p:par>
                            </p:childTnLst>
                          </p:cTn>
                        </p:par>
                        <p:par>
                          <p:cTn id="26" fill="hold" nodeType="afterGroup">
                            <p:stCondLst>
                              <p:cond delay="1550"/>
                            </p:stCondLst>
                            <p:childTnLst>
                              <p:par>
                                <p:cTn id="27" presetID="22" presetClass="entr" presetSubtype="2"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right)">
                                      <p:cBhvr>
                                        <p:cTn id="29" dur="250"/>
                                        <p:tgtEl>
                                          <p:spTgt spid="31"/>
                                        </p:tgtEl>
                                      </p:cBhvr>
                                    </p:animEffect>
                                  </p:childTnLst>
                                </p:cTn>
                              </p:par>
                            </p:childTnLst>
                          </p:cTn>
                        </p:par>
                        <p:par>
                          <p:cTn id="30" fill="hold" nodeType="afterGroup">
                            <p:stCondLst>
                              <p:cond delay="1800"/>
                            </p:stCondLst>
                            <p:childTnLst>
                              <p:par>
                                <p:cTn id="31" presetID="42"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250"/>
                                        <p:tgtEl>
                                          <p:spTgt spid="22"/>
                                        </p:tgtEl>
                                      </p:cBhvr>
                                    </p:animEffect>
                                    <p:anim calcmode="lin" valueType="num">
                                      <p:cBhvr>
                                        <p:cTn id="34" dur="250" fill="hold"/>
                                        <p:tgtEl>
                                          <p:spTgt spid="22"/>
                                        </p:tgtEl>
                                        <p:attrNameLst>
                                          <p:attrName>ppt_x</p:attrName>
                                        </p:attrNameLst>
                                      </p:cBhvr>
                                      <p:tavLst>
                                        <p:tav tm="0">
                                          <p:val>
                                            <p:strVal val="#ppt_x"/>
                                          </p:val>
                                        </p:tav>
                                        <p:tav tm="100000">
                                          <p:val>
                                            <p:strVal val="#ppt_x"/>
                                          </p:val>
                                        </p:tav>
                                      </p:tavLst>
                                    </p:anim>
                                    <p:anim calcmode="lin" valueType="num">
                                      <p:cBhvr>
                                        <p:cTn id="35" dur="25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50"/>
                                        <p:tgtEl>
                                          <p:spTgt spid="23"/>
                                        </p:tgtEl>
                                      </p:cBhvr>
                                    </p:animEffect>
                                    <p:anim calcmode="lin" valueType="num">
                                      <p:cBhvr>
                                        <p:cTn id="39" dur="250" fill="hold"/>
                                        <p:tgtEl>
                                          <p:spTgt spid="23"/>
                                        </p:tgtEl>
                                        <p:attrNameLst>
                                          <p:attrName>ppt_x</p:attrName>
                                        </p:attrNameLst>
                                      </p:cBhvr>
                                      <p:tavLst>
                                        <p:tav tm="0">
                                          <p:val>
                                            <p:strVal val="#ppt_x"/>
                                          </p:val>
                                        </p:tav>
                                        <p:tav tm="100000">
                                          <p:val>
                                            <p:strVal val="#ppt_x"/>
                                          </p:val>
                                        </p:tav>
                                      </p:tavLst>
                                    </p:anim>
                                    <p:anim calcmode="lin" valueType="num">
                                      <p:cBhvr>
                                        <p:cTn id="40" dur="25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20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250"/>
                                        <p:tgtEl>
                                          <p:spTgt spid="24"/>
                                        </p:tgtEl>
                                      </p:cBhvr>
                                    </p:animEffect>
                                    <p:anim calcmode="lin" valueType="num">
                                      <p:cBhvr>
                                        <p:cTn id="44" dur="250" fill="hold"/>
                                        <p:tgtEl>
                                          <p:spTgt spid="24"/>
                                        </p:tgtEl>
                                        <p:attrNameLst>
                                          <p:attrName>ppt_x</p:attrName>
                                        </p:attrNameLst>
                                      </p:cBhvr>
                                      <p:tavLst>
                                        <p:tav tm="0">
                                          <p:val>
                                            <p:strVal val="#ppt_x"/>
                                          </p:val>
                                        </p:tav>
                                        <p:tav tm="100000">
                                          <p:val>
                                            <p:strVal val="#ppt_x"/>
                                          </p:val>
                                        </p:tav>
                                      </p:tavLst>
                                    </p:anim>
                                    <p:anim calcmode="lin" valueType="num">
                                      <p:cBhvr>
                                        <p:cTn id="45" dur="250" fill="hold"/>
                                        <p:tgtEl>
                                          <p:spTgt spid="2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40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250"/>
                                        <p:tgtEl>
                                          <p:spTgt spid="28"/>
                                        </p:tgtEl>
                                      </p:cBhvr>
                                    </p:animEffect>
                                    <p:anim calcmode="lin" valueType="num">
                                      <p:cBhvr>
                                        <p:cTn id="49" dur="250" fill="hold"/>
                                        <p:tgtEl>
                                          <p:spTgt spid="28"/>
                                        </p:tgtEl>
                                        <p:attrNameLst>
                                          <p:attrName>ppt_x</p:attrName>
                                        </p:attrNameLst>
                                      </p:cBhvr>
                                      <p:tavLst>
                                        <p:tav tm="0">
                                          <p:val>
                                            <p:strVal val="#ppt_x"/>
                                          </p:val>
                                        </p:tav>
                                        <p:tav tm="100000">
                                          <p:val>
                                            <p:strVal val="#ppt_x"/>
                                          </p:val>
                                        </p:tav>
                                      </p:tavLst>
                                    </p:anim>
                                    <p:anim calcmode="lin" valueType="num">
                                      <p:cBhvr>
                                        <p:cTn id="50" dur="250" fill="hold"/>
                                        <p:tgtEl>
                                          <p:spTgt spid="28"/>
                                        </p:tgtEl>
                                        <p:attrNameLst>
                                          <p:attrName>ppt_y</p:attrName>
                                        </p:attrNameLst>
                                      </p:cBhvr>
                                      <p:tavLst>
                                        <p:tav tm="0">
                                          <p:val>
                                            <p:strVal val="#ppt_y+.1"/>
                                          </p:val>
                                        </p:tav>
                                        <p:tav tm="100000">
                                          <p:val>
                                            <p:strVal val="#ppt_y"/>
                                          </p:val>
                                        </p:tav>
                                      </p:tavLst>
                                    </p:anim>
                                  </p:childTnLst>
                                </p:cTn>
                              </p:par>
                            </p:childTnLst>
                          </p:cTn>
                        </p:par>
                        <p:par>
                          <p:cTn id="51" fill="hold">
                            <p:stCondLst>
                              <p:cond delay="2450"/>
                            </p:stCondLst>
                            <p:childTnLst>
                              <p:par>
                                <p:cTn id="52" presetID="47" presetClass="entr" presetSubtype="0"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1000"/>
                                        <p:tgtEl>
                                          <p:spTgt spid="17"/>
                                        </p:tgtEl>
                                      </p:cBhvr>
                                    </p:animEffect>
                                    <p:anim calcmode="lin" valueType="num">
                                      <p:cBhvr>
                                        <p:cTn id="60" dur="1000" fill="hold"/>
                                        <p:tgtEl>
                                          <p:spTgt spid="17"/>
                                        </p:tgtEl>
                                        <p:attrNameLst>
                                          <p:attrName>ppt_x</p:attrName>
                                        </p:attrNameLst>
                                      </p:cBhvr>
                                      <p:tavLst>
                                        <p:tav tm="0">
                                          <p:val>
                                            <p:strVal val="#ppt_x"/>
                                          </p:val>
                                        </p:tav>
                                        <p:tav tm="100000">
                                          <p:val>
                                            <p:strVal val="#ppt_x"/>
                                          </p:val>
                                        </p:tav>
                                      </p:tavLst>
                                    </p:anim>
                                    <p:anim calcmode="lin" valueType="num">
                                      <p:cBhvr>
                                        <p:cTn id="6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8" grpId="0"/>
      <p:bldP spid="1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
          <p:cNvSpPr/>
          <p:nvPr/>
        </p:nvSpPr>
        <p:spPr>
          <a:xfrm>
            <a:off x="762000" y="2056695"/>
            <a:ext cx="2033588" cy="2030237"/>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1" name="椭圆 1"/>
          <p:cNvSpPr/>
          <p:nvPr/>
        </p:nvSpPr>
        <p:spPr>
          <a:xfrm>
            <a:off x="2763838" y="2056695"/>
            <a:ext cx="1884362"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2" name="椭圆 1"/>
          <p:cNvSpPr/>
          <p:nvPr/>
        </p:nvSpPr>
        <p:spPr>
          <a:xfrm>
            <a:off x="4633912" y="2056695"/>
            <a:ext cx="1919288" cy="2044348"/>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6" name="TextBox 25"/>
          <p:cNvSpPr txBox="1">
            <a:spLocks noChangeArrowheads="1"/>
          </p:cNvSpPr>
          <p:nvPr/>
        </p:nvSpPr>
        <p:spPr bwMode="auto">
          <a:xfrm>
            <a:off x="1524000"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dirty="0">
                <a:solidFill>
                  <a:srgbClr val="FFFF00"/>
                </a:solidFill>
              </a:rPr>
              <a:t>01</a:t>
            </a:r>
            <a:endParaRPr lang="zh-CN" altLang="en-US" sz="3200" dirty="0">
              <a:solidFill>
                <a:srgbClr val="FFFF00"/>
              </a:solidFill>
            </a:endParaRPr>
          </a:p>
        </p:txBody>
      </p:sp>
      <p:sp>
        <p:nvSpPr>
          <p:cNvPr id="30" name="TextBox 29"/>
          <p:cNvSpPr txBox="1">
            <a:spLocks noChangeArrowheads="1"/>
          </p:cNvSpPr>
          <p:nvPr/>
        </p:nvSpPr>
        <p:spPr bwMode="auto">
          <a:xfrm>
            <a:off x="3490913"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C00000"/>
                </a:solidFill>
              </a:rPr>
              <a:t>02</a:t>
            </a:r>
            <a:endParaRPr lang="zh-CN" altLang="en-US" sz="3200">
              <a:solidFill>
                <a:srgbClr val="C00000"/>
              </a:solidFill>
            </a:endParaRPr>
          </a:p>
        </p:txBody>
      </p:sp>
      <p:sp>
        <p:nvSpPr>
          <p:cNvPr id="44" name="TextBox 43"/>
          <p:cNvSpPr txBox="1">
            <a:spLocks noChangeArrowheads="1"/>
          </p:cNvSpPr>
          <p:nvPr/>
        </p:nvSpPr>
        <p:spPr bwMode="auto">
          <a:xfrm>
            <a:off x="5273676" y="2224265"/>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FFFF00"/>
                </a:solidFill>
              </a:rPr>
              <a:t>03</a:t>
            </a:r>
            <a:endParaRPr lang="zh-CN" altLang="en-US" sz="3200">
              <a:solidFill>
                <a:srgbClr val="FFFF00"/>
              </a:solidFill>
            </a:endParaRPr>
          </a:p>
        </p:txBody>
      </p:sp>
      <p:cxnSp>
        <p:nvCxnSpPr>
          <p:cNvPr id="46" name="直接连接符 45"/>
          <p:cNvCxnSpPr/>
          <p:nvPr/>
        </p:nvCxnSpPr>
        <p:spPr>
          <a:xfrm>
            <a:off x="1143000" y="2808111"/>
            <a:ext cx="1285875"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108326" y="2808111"/>
            <a:ext cx="1285875"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932364" y="2808111"/>
            <a:ext cx="1284287" cy="0"/>
          </a:xfrm>
          <a:prstGeom prst="line">
            <a:avLst/>
          </a:prstGeom>
          <a:ln>
            <a:solidFill>
              <a:srgbClr val="FFFF00"/>
            </a:solidFill>
            <a:prstDash val="dash"/>
          </a:ln>
        </p:spPr>
        <p:style>
          <a:lnRef idx="1">
            <a:schemeClr val="accent1"/>
          </a:lnRef>
          <a:fillRef idx="0">
            <a:schemeClr val="accent1"/>
          </a:fillRef>
          <a:effectRef idx="0">
            <a:schemeClr val="accent1"/>
          </a:effectRef>
          <a:fontRef idx="minor">
            <a:schemeClr val="tx1"/>
          </a:fontRef>
        </p:style>
      </p:cxnSp>
      <p:sp>
        <p:nvSpPr>
          <p:cNvPr id="50" name="TextBox 49"/>
          <p:cNvSpPr txBox="1">
            <a:spLocks noChangeArrowheads="1"/>
          </p:cNvSpPr>
          <p:nvPr/>
        </p:nvSpPr>
        <p:spPr bwMode="auto">
          <a:xfrm>
            <a:off x="914400" y="2928056"/>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dirty="0">
                <a:solidFill>
                  <a:srgbClr val="FFFF00"/>
                </a:solidFill>
                <a:latin typeface="微软雅黑" pitchFamily="34" charset="-122"/>
                <a:ea typeface="微软雅黑" pitchFamily="34" charset="-122"/>
              </a:rPr>
              <a:t>形势分析</a:t>
            </a:r>
          </a:p>
        </p:txBody>
      </p:sp>
      <p:sp>
        <p:nvSpPr>
          <p:cNvPr id="2" name="TextBox 49"/>
          <p:cNvSpPr txBox="1">
            <a:spLocks noChangeArrowheads="1"/>
          </p:cNvSpPr>
          <p:nvPr/>
        </p:nvSpPr>
        <p:spPr bwMode="auto">
          <a:xfrm>
            <a:off x="2976562" y="2929821"/>
            <a:ext cx="1747838"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dirty="0" smtClean="0">
                <a:solidFill>
                  <a:srgbClr val="FF0000"/>
                </a:solidFill>
                <a:latin typeface="微软雅黑" pitchFamily="34" charset="-122"/>
                <a:ea typeface="微软雅黑" pitchFamily="34" charset="-122"/>
              </a:rPr>
              <a:t>目标分析</a:t>
            </a:r>
            <a:endParaRPr lang="zh-CN" altLang="en-US" sz="2500" dirty="0">
              <a:solidFill>
                <a:srgbClr val="FF0000"/>
              </a:solidFill>
              <a:latin typeface="微软雅黑" pitchFamily="34" charset="-122"/>
              <a:ea typeface="微软雅黑" pitchFamily="34" charset="-122"/>
            </a:endParaRPr>
          </a:p>
        </p:txBody>
      </p:sp>
      <p:sp>
        <p:nvSpPr>
          <p:cNvPr id="4" name="TextBox 49"/>
          <p:cNvSpPr txBox="1">
            <a:spLocks noChangeArrowheads="1"/>
          </p:cNvSpPr>
          <p:nvPr/>
        </p:nvSpPr>
        <p:spPr bwMode="auto">
          <a:xfrm>
            <a:off x="4724400" y="2929821"/>
            <a:ext cx="1747838" cy="5732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25000"/>
              </a:lnSpc>
            </a:pPr>
            <a:r>
              <a:rPr lang="zh-CN" altLang="en-US" sz="2500" dirty="0">
                <a:solidFill>
                  <a:srgbClr val="FFFF00"/>
                </a:solidFill>
                <a:latin typeface="微软雅黑" pitchFamily="34" charset="-122"/>
                <a:ea typeface="微软雅黑" pitchFamily="34" charset="-122"/>
              </a:rPr>
              <a:t>产品策略</a:t>
            </a:r>
          </a:p>
        </p:txBody>
      </p:sp>
      <p:sp>
        <p:nvSpPr>
          <p:cNvPr id="28" name="椭圆 27"/>
          <p:cNvSpPr/>
          <p:nvPr/>
        </p:nvSpPr>
        <p:spPr>
          <a:xfrm>
            <a:off x="6526213" y="2125487"/>
            <a:ext cx="2008187" cy="20796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FFFFFF"/>
              </a:solidFill>
            </a:endParaRPr>
          </a:p>
        </p:txBody>
      </p:sp>
      <p:sp>
        <p:nvSpPr>
          <p:cNvPr id="29" name="TextBox 28"/>
          <p:cNvSpPr txBox="1">
            <a:spLocks noChangeArrowheads="1"/>
          </p:cNvSpPr>
          <p:nvPr/>
        </p:nvSpPr>
        <p:spPr bwMode="auto">
          <a:xfrm>
            <a:off x="7280274" y="2208066"/>
            <a:ext cx="6014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C00000"/>
                </a:solidFill>
              </a:rPr>
              <a:t>04</a:t>
            </a:r>
            <a:endParaRPr lang="zh-CN" altLang="en-US" sz="3200">
              <a:solidFill>
                <a:srgbClr val="C00000"/>
              </a:solidFill>
            </a:endParaRPr>
          </a:p>
        </p:txBody>
      </p:sp>
      <p:cxnSp>
        <p:nvCxnSpPr>
          <p:cNvPr id="31" name="直接连接符 30"/>
          <p:cNvCxnSpPr/>
          <p:nvPr/>
        </p:nvCxnSpPr>
        <p:spPr>
          <a:xfrm>
            <a:off x="6883399" y="2857177"/>
            <a:ext cx="1435100" cy="0"/>
          </a:xfrm>
          <a:prstGeom prst="line">
            <a:avLst/>
          </a:prstGeom>
          <a:ln>
            <a:solidFill>
              <a:srgbClr val="C00000"/>
            </a:solidFill>
            <a:prstDash val="dash"/>
          </a:ln>
        </p:spPr>
        <p:style>
          <a:lnRef idx="1">
            <a:schemeClr val="accent1"/>
          </a:lnRef>
          <a:fillRef idx="0">
            <a:schemeClr val="accent1"/>
          </a:fillRef>
          <a:effectRef idx="0">
            <a:schemeClr val="accent1"/>
          </a:effectRef>
          <a:fontRef idx="minor">
            <a:schemeClr val="tx1"/>
          </a:fontRef>
        </p:style>
      </p:cxnSp>
      <p:sp>
        <p:nvSpPr>
          <p:cNvPr id="32" name="TextBox 49"/>
          <p:cNvSpPr txBox="1">
            <a:spLocks noChangeArrowheads="1"/>
          </p:cNvSpPr>
          <p:nvPr/>
        </p:nvSpPr>
        <p:spPr bwMode="auto">
          <a:xfrm>
            <a:off x="6780213" y="2970066"/>
            <a:ext cx="1601787" cy="529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just">
              <a:lnSpc>
                <a:spcPct val="125000"/>
              </a:lnSpc>
            </a:pPr>
            <a:r>
              <a:rPr lang="zh-CN" altLang="en-US" sz="2500" dirty="0">
                <a:solidFill>
                  <a:srgbClr val="FFFF00"/>
                </a:solidFill>
                <a:latin typeface="微软雅黑" pitchFamily="34" charset="-122"/>
                <a:ea typeface="微软雅黑" pitchFamily="34" charset="-122"/>
              </a:rPr>
              <a:t>销售建议</a:t>
            </a:r>
          </a:p>
        </p:txBody>
      </p:sp>
      <p:sp>
        <p:nvSpPr>
          <p:cNvPr id="20" name="Rectangle 79"/>
          <p:cNvSpPr txBox="1">
            <a:spLocks noChangeArrowheads="1"/>
          </p:cNvSpPr>
          <p:nvPr/>
        </p:nvSpPr>
        <p:spPr bwMode="auto">
          <a:xfrm>
            <a:off x="1171575" y="190502"/>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a:defRPr/>
            </a:pPr>
            <a:r>
              <a:rPr lang="zh-CN" altLang="en-US" sz="2800" kern="0" dirty="0">
                <a:solidFill>
                  <a:srgbClr val="000000"/>
                </a:solidFill>
                <a:latin typeface="微软雅黑" panose="020B0503020204020204" pitchFamily="34" charset="-122"/>
                <a:ea typeface="微软雅黑" panose="020B0503020204020204" pitchFamily="34" charset="-122"/>
                <a:cs typeface="+mj-cs"/>
              </a:rPr>
              <a:t>目录</a:t>
            </a:r>
            <a:r>
              <a:rPr lang="en-US" altLang="zh-CN" sz="2800" kern="0" dirty="0" smtClean="0">
                <a:solidFill>
                  <a:srgbClr val="000000"/>
                </a:solidFill>
                <a:latin typeface="微软雅黑" panose="020B0503020204020204" pitchFamily="34" charset="-122"/>
                <a:ea typeface="微软雅黑" panose="020B0503020204020204" pitchFamily="34" charset="-122"/>
                <a:cs typeface="+mj-cs"/>
              </a:rPr>
              <a:t>&lt;&lt;</a:t>
            </a:r>
            <a:endParaRPr lang="zh-CN" altLang="en-US" sz="2800" kern="0" dirty="0" smtClean="0">
              <a:solidFill>
                <a:srgbClr val="000000"/>
              </a:solidFill>
              <a:latin typeface="微软雅黑" panose="020B0503020204020204" pitchFamily="34" charset="-122"/>
              <a:ea typeface="微软雅黑" panose="020B0503020204020204" pitchFamily="34" charset="-122"/>
              <a:cs typeface="+mj-cs"/>
            </a:endParaRPr>
          </a:p>
        </p:txBody>
      </p:sp>
    </p:spTree>
    <p:extLst>
      <p:ext uri="{BB962C8B-B14F-4D97-AF65-F5344CB8AC3E}">
        <p14:creationId xmlns:p14="http://schemas.microsoft.com/office/powerpoint/2010/main" xmlns="" val="2308840627"/>
      </p:ext>
    </p:extLst>
  </p:cSld>
  <p:clrMapOvr>
    <a:masterClrMapping/>
  </p:clrMapOvr>
  <p:transition spd="med" advClick="0" advTm="3000">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50" fill="hold"/>
                                        <p:tgtEl>
                                          <p:spTgt spid="19"/>
                                        </p:tgtEl>
                                        <p:attrNameLst>
                                          <p:attrName>ppt_w</p:attrName>
                                        </p:attrNameLst>
                                      </p:cBhvr>
                                      <p:tavLst>
                                        <p:tav tm="0">
                                          <p:val>
                                            <p:strVal val="4*#ppt_w"/>
                                          </p:val>
                                        </p:tav>
                                        <p:tav tm="100000">
                                          <p:val>
                                            <p:strVal val="#ppt_w"/>
                                          </p:val>
                                        </p:tav>
                                      </p:tavLst>
                                    </p:anim>
                                    <p:anim calcmode="lin" valueType="num">
                                      <p:cBhvr>
                                        <p:cTn id="8" dur="250" fill="hold"/>
                                        <p:tgtEl>
                                          <p:spTgt spid="19"/>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p:cTn id="11" dur="250" fill="hold"/>
                                        <p:tgtEl>
                                          <p:spTgt spid="21"/>
                                        </p:tgtEl>
                                        <p:attrNameLst>
                                          <p:attrName>ppt_w</p:attrName>
                                        </p:attrNameLst>
                                      </p:cBhvr>
                                      <p:tavLst>
                                        <p:tav tm="0">
                                          <p:val>
                                            <p:strVal val="4*#ppt_w"/>
                                          </p:val>
                                        </p:tav>
                                        <p:tav tm="100000">
                                          <p:val>
                                            <p:strVal val="#ppt_w"/>
                                          </p:val>
                                        </p:tav>
                                      </p:tavLst>
                                    </p:anim>
                                    <p:anim calcmode="lin" valueType="num">
                                      <p:cBhvr>
                                        <p:cTn id="12" dur="250" fill="hold"/>
                                        <p:tgtEl>
                                          <p:spTgt spid="21"/>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250" fill="hold"/>
                                        <p:tgtEl>
                                          <p:spTgt spid="22"/>
                                        </p:tgtEl>
                                        <p:attrNameLst>
                                          <p:attrName>ppt_w</p:attrName>
                                        </p:attrNameLst>
                                      </p:cBhvr>
                                      <p:tavLst>
                                        <p:tav tm="0">
                                          <p:val>
                                            <p:strVal val="4*#ppt_w"/>
                                          </p:val>
                                        </p:tav>
                                        <p:tav tm="100000">
                                          <p:val>
                                            <p:strVal val="#ppt_w"/>
                                          </p:val>
                                        </p:tav>
                                      </p:tavLst>
                                    </p:anim>
                                    <p:anim calcmode="lin" valueType="num">
                                      <p:cBhvr>
                                        <p:cTn id="16" dur="250" fill="hold"/>
                                        <p:tgtEl>
                                          <p:spTgt spid="22"/>
                                        </p:tgtEl>
                                        <p:attrNameLst>
                                          <p:attrName>ppt_h</p:attrName>
                                        </p:attrNameLst>
                                      </p:cBhvr>
                                      <p:tavLst>
                                        <p:tav tm="0">
                                          <p:val>
                                            <p:strVal val="4*#ppt_h"/>
                                          </p:val>
                                        </p:tav>
                                        <p:tav tm="100000">
                                          <p:val>
                                            <p:strVal val="#ppt_h"/>
                                          </p:val>
                                        </p:tav>
                                      </p:tavLst>
                                    </p:anim>
                                  </p:childTnLst>
                                </p:cTn>
                              </p:par>
                            </p:childTnLst>
                          </p:cTn>
                        </p:par>
                        <p:par>
                          <p:cTn id="17" fill="hold" nodeType="afterGroup">
                            <p:stCondLst>
                              <p:cond delay="750"/>
                            </p:stCondLst>
                            <p:childTnLst>
                              <p:par>
                                <p:cTn id="18" presetID="10"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500"/>
                                        <p:tgtEl>
                                          <p:spTgt spid="44"/>
                                        </p:tgtEl>
                                      </p:cBhvr>
                                    </p:animEffect>
                                  </p:childTnLst>
                                </p:cTn>
                              </p:par>
                              <p:par>
                                <p:cTn id="27" presetID="22" presetClass="entr" presetSubtype="8" fill="hold" nodeType="withEffect">
                                  <p:stCondLst>
                                    <p:cond delay="250"/>
                                  </p:stCondLst>
                                  <p:childTnLst>
                                    <p:set>
                                      <p:cBhvr>
                                        <p:cTn id="28" dur="1" fill="hold">
                                          <p:stCondLst>
                                            <p:cond delay="0"/>
                                          </p:stCondLst>
                                        </p:cTn>
                                        <p:tgtEl>
                                          <p:spTgt spid="46"/>
                                        </p:tgtEl>
                                        <p:attrNameLst>
                                          <p:attrName>style.visibility</p:attrName>
                                        </p:attrNameLst>
                                      </p:cBhvr>
                                      <p:to>
                                        <p:strVal val="visible"/>
                                      </p:to>
                                    </p:set>
                                    <p:animEffect transition="in" filter="wipe(left)">
                                      <p:cBhvr>
                                        <p:cTn id="29" dur="500"/>
                                        <p:tgtEl>
                                          <p:spTgt spid="46"/>
                                        </p:tgtEl>
                                      </p:cBhvr>
                                    </p:animEffect>
                                  </p:childTnLst>
                                </p:cTn>
                              </p:par>
                              <p:par>
                                <p:cTn id="30" presetID="22" presetClass="entr" presetSubtype="8" fill="hold" nodeType="withEffect">
                                  <p:stCondLst>
                                    <p:cond delay="250"/>
                                  </p:stCondLst>
                                  <p:childTnLst>
                                    <p:set>
                                      <p:cBhvr>
                                        <p:cTn id="31" dur="1" fill="hold">
                                          <p:stCondLst>
                                            <p:cond delay="0"/>
                                          </p:stCondLst>
                                        </p:cTn>
                                        <p:tgtEl>
                                          <p:spTgt spid="47"/>
                                        </p:tgtEl>
                                        <p:attrNameLst>
                                          <p:attrName>style.visibility</p:attrName>
                                        </p:attrNameLst>
                                      </p:cBhvr>
                                      <p:to>
                                        <p:strVal val="visible"/>
                                      </p:to>
                                    </p:set>
                                    <p:animEffect transition="in" filter="wipe(left)">
                                      <p:cBhvr>
                                        <p:cTn id="32" dur="500"/>
                                        <p:tgtEl>
                                          <p:spTgt spid="47"/>
                                        </p:tgtEl>
                                      </p:cBhvr>
                                    </p:animEffect>
                                  </p:childTnLst>
                                </p:cTn>
                              </p:par>
                              <p:par>
                                <p:cTn id="33" presetID="22" presetClass="entr" presetSubtype="8" fill="hold" nodeType="withEffect">
                                  <p:stCondLst>
                                    <p:cond delay="250"/>
                                  </p:stCondLst>
                                  <p:childTnLst>
                                    <p:set>
                                      <p:cBhvr>
                                        <p:cTn id="34" dur="1" fill="hold">
                                          <p:stCondLst>
                                            <p:cond delay="0"/>
                                          </p:stCondLst>
                                        </p:cTn>
                                        <p:tgtEl>
                                          <p:spTgt spid="48"/>
                                        </p:tgtEl>
                                        <p:attrNameLst>
                                          <p:attrName>style.visibility</p:attrName>
                                        </p:attrNameLst>
                                      </p:cBhvr>
                                      <p:to>
                                        <p:strVal val="visible"/>
                                      </p:to>
                                    </p:set>
                                    <p:animEffect transition="in" filter="wipe(left)">
                                      <p:cBhvr>
                                        <p:cTn id="35" dur="500"/>
                                        <p:tgtEl>
                                          <p:spTgt spid="48"/>
                                        </p:tgtEl>
                                      </p:cBhvr>
                                    </p:animEffect>
                                  </p:childTnLst>
                                </p:cTn>
                              </p:par>
                              <p:par>
                                <p:cTn id="36" presetID="41" presetClass="entr" presetSubtype="0" fill="hold" grpId="0" nodeType="withEffect">
                                  <p:stCondLst>
                                    <p:cond delay="0"/>
                                  </p:stCondLst>
                                  <p:iterate type="lt">
                                    <p:tmPct val="10000"/>
                                  </p:iterate>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anim calcmode="lin" valueType="num">
                                      <p:cBhvr>
                                        <p:cTn id="40"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0"/>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2"/>
                                        </p:tgtEl>
                                        <p:attrNameLst>
                                          <p:attrName>style.visibility</p:attrName>
                                        </p:attrNameLst>
                                      </p:cBhvr>
                                      <p:to>
                                        <p:strVal val="visible"/>
                                      </p:to>
                                    </p:set>
                                    <p:anim calcmode="lin" valueType="num">
                                      <p:cBhvr>
                                        <p:cTn id="45"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
                                        </p:tgtEl>
                                        <p:attrNameLst>
                                          <p:attrName>ppt_y</p:attrName>
                                        </p:attrNameLst>
                                      </p:cBhvr>
                                      <p:tavLst>
                                        <p:tav tm="0">
                                          <p:val>
                                            <p:strVal val="#ppt_y"/>
                                          </p:val>
                                        </p:tav>
                                        <p:tav tm="100000">
                                          <p:val>
                                            <p:strVal val="#ppt_y"/>
                                          </p:val>
                                        </p:tav>
                                      </p:tavLst>
                                    </p:anim>
                                    <p:anim calcmode="lin" valueType="num">
                                      <p:cBhvr>
                                        <p:cTn id="47"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
                                        </p:tgtEl>
                                      </p:cBhvr>
                                    </p:animEffect>
                                  </p:childTnLst>
                                </p:cTn>
                              </p:par>
                              <p:par>
                                <p:cTn id="50" presetID="41" presetClass="entr" presetSubtype="0" fill="hold" grpId="0" nodeType="withEffect">
                                  <p:stCondLst>
                                    <p:cond delay="0"/>
                                  </p:stCondLst>
                                  <p:iterate type="lt">
                                    <p:tmPct val="10000"/>
                                  </p:iterate>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4"/>
                                        </p:tgtEl>
                                        <p:attrNameLst>
                                          <p:attrName>ppt_y</p:attrName>
                                        </p:attrNameLst>
                                      </p:cBhvr>
                                      <p:tavLst>
                                        <p:tav tm="0">
                                          <p:val>
                                            <p:strVal val="#ppt_y"/>
                                          </p:val>
                                        </p:tav>
                                        <p:tav tm="100000">
                                          <p:val>
                                            <p:strVal val="#ppt_y"/>
                                          </p:val>
                                        </p:tav>
                                      </p:tavLst>
                                    </p:anim>
                                    <p:anim calcmode="lin" valueType="num">
                                      <p:cBhvr>
                                        <p:cTn id="5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4"/>
                                        </p:tgtEl>
                                      </p:cBhvr>
                                    </p:animEffect>
                                  </p:childTnLst>
                                </p:cTn>
                              </p:par>
                              <p:par>
                                <p:cTn id="57" presetID="23" presetClass="entr" presetSubtype="32" fill="hold" grpId="0" nodeType="withEffect">
                                  <p:stCondLst>
                                    <p:cond delay="750"/>
                                  </p:stCondLst>
                                  <p:childTnLst>
                                    <p:set>
                                      <p:cBhvr>
                                        <p:cTn id="58" dur="1" fill="hold">
                                          <p:stCondLst>
                                            <p:cond delay="0"/>
                                          </p:stCondLst>
                                        </p:cTn>
                                        <p:tgtEl>
                                          <p:spTgt spid="28"/>
                                        </p:tgtEl>
                                        <p:attrNameLst>
                                          <p:attrName>style.visibility</p:attrName>
                                        </p:attrNameLst>
                                      </p:cBhvr>
                                      <p:to>
                                        <p:strVal val="visible"/>
                                      </p:to>
                                    </p:set>
                                    <p:anim calcmode="lin" valueType="num">
                                      <p:cBhvr>
                                        <p:cTn id="59" dur="250" fill="hold"/>
                                        <p:tgtEl>
                                          <p:spTgt spid="28"/>
                                        </p:tgtEl>
                                        <p:attrNameLst>
                                          <p:attrName>ppt_w</p:attrName>
                                        </p:attrNameLst>
                                      </p:cBhvr>
                                      <p:tavLst>
                                        <p:tav tm="0">
                                          <p:val>
                                            <p:strVal val="4*#ppt_w"/>
                                          </p:val>
                                        </p:tav>
                                        <p:tav tm="100000">
                                          <p:val>
                                            <p:strVal val="#ppt_w"/>
                                          </p:val>
                                        </p:tav>
                                      </p:tavLst>
                                    </p:anim>
                                    <p:anim calcmode="lin" valueType="num">
                                      <p:cBhvr>
                                        <p:cTn id="60" dur="250" fill="hold"/>
                                        <p:tgtEl>
                                          <p:spTgt spid="28"/>
                                        </p:tgtEl>
                                        <p:attrNameLst>
                                          <p:attrName>ppt_h</p:attrName>
                                        </p:attrNameLst>
                                      </p:cBhvr>
                                      <p:tavLst>
                                        <p:tav tm="0">
                                          <p:val>
                                            <p:strVal val="4*#ppt_h"/>
                                          </p:val>
                                        </p:tav>
                                        <p:tav tm="100000">
                                          <p:val>
                                            <p:strVal val="#ppt_h"/>
                                          </p:val>
                                        </p:tav>
                                      </p:tavLst>
                                    </p:anim>
                                  </p:childTnLst>
                                </p:cTn>
                              </p:par>
                              <p:par>
                                <p:cTn id="61" presetID="10"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22" presetClass="entr" presetSubtype="8" fill="hold" nodeType="withEffect">
                                  <p:stCondLst>
                                    <p:cond delay="250"/>
                                  </p:stCondLst>
                                  <p:childTnLst>
                                    <p:set>
                                      <p:cBhvr>
                                        <p:cTn id="65" dur="1" fill="hold">
                                          <p:stCondLst>
                                            <p:cond delay="0"/>
                                          </p:stCondLst>
                                        </p:cTn>
                                        <p:tgtEl>
                                          <p:spTgt spid="31"/>
                                        </p:tgtEl>
                                        <p:attrNameLst>
                                          <p:attrName>style.visibility</p:attrName>
                                        </p:attrNameLst>
                                      </p:cBhvr>
                                      <p:to>
                                        <p:strVal val="visible"/>
                                      </p:to>
                                    </p:set>
                                    <p:animEffect transition="in" filter="wipe(left)">
                                      <p:cBhvr>
                                        <p:cTn id="66" dur="500"/>
                                        <p:tgtEl>
                                          <p:spTgt spid="31"/>
                                        </p:tgtEl>
                                      </p:cBhvr>
                                    </p:animEffect>
                                  </p:childTnLst>
                                </p:cTn>
                              </p:par>
                              <p:par>
                                <p:cTn id="67" presetID="41" presetClass="entr" presetSubtype="0" fill="hold" grpId="0" nodeType="withEffect">
                                  <p:stCondLst>
                                    <p:cond delay="0"/>
                                  </p:stCondLst>
                                  <p:iterate type="lt">
                                    <p:tmPct val="10000"/>
                                  </p:iterate>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32"/>
                                        </p:tgtEl>
                                        <p:attrNameLst>
                                          <p:attrName>ppt_y</p:attrName>
                                        </p:attrNameLst>
                                      </p:cBhvr>
                                      <p:tavLst>
                                        <p:tav tm="0">
                                          <p:val>
                                            <p:strVal val="#ppt_y"/>
                                          </p:val>
                                        </p:tav>
                                        <p:tav tm="100000">
                                          <p:val>
                                            <p:strVal val="#ppt_y"/>
                                          </p:val>
                                        </p:tav>
                                      </p:tavLst>
                                    </p:anim>
                                    <p:anim calcmode="lin" valueType="num">
                                      <p:cBhvr>
                                        <p:cTn id="71"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32"/>
                                        </p:tgtEl>
                                      </p:cBhvr>
                                    </p:animEffect>
                                  </p:childTnLst>
                                </p:cTn>
                              </p:par>
                            </p:childTnLst>
                          </p:cTn>
                        </p:par>
                        <p:par>
                          <p:cTn id="74" fill="hold">
                            <p:stCondLst>
                              <p:cond delay="1750"/>
                            </p:stCondLst>
                            <p:childTnLst>
                              <p:par>
                                <p:cTn id="75" presetID="22" presetClass="entr" presetSubtype="8"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ipe(left)">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mph" presetSubtype="0" fill="hold" nodeType="clickEffect">
                                  <p:stCondLst>
                                    <p:cond delay="0"/>
                                  </p:stCondLst>
                                  <p:childTnLst>
                                    <p:animScale>
                                      <p:cBhvr>
                                        <p:cTn id="81" dur="2000" fill="hold"/>
                                        <p:tgtEl>
                                          <p:spTgt spid="32">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44" grpId="0"/>
      <p:bldP spid="50" grpId="0"/>
      <p:bldP spid="2" grpId="0"/>
      <p:bldP spid="4" grpId="0"/>
      <p:bldP spid="28" grpId="0" animBg="1"/>
      <p:bldP spid="29" grpId="0"/>
      <p:bldP spid="32" grpId="0"/>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Administrator\Desktop\000.png"/>
          <p:cNvPicPr>
            <a:picLocks noChangeAspect="1" noChangeArrowheads="1"/>
          </p:cNvPicPr>
          <p:nvPr/>
        </p:nvPicPr>
        <p:blipFill>
          <a:blip r:embed="rId2">
            <a:duotone>
              <a:schemeClr val="accent1">
                <a:shade val="45000"/>
                <a:satMod val="135000"/>
              </a:schemeClr>
              <a:prstClr val="white"/>
            </a:duotone>
            <a:lum contrast="20000"/>
          </a:blip>
          <a:srcRect/>
          <a:stretch>
            <a:fillRect/>
          </a:stretch>
        </p:blipFill>
        <p:spPr bwMode="auto">
          <a:xfrm>
            <a:off x="3886200" y="952500"/>
            <a:ext cx="3657600" cy="4048290"/>
          </a:xfrm>
          <a:prstGeom prst="rect">
            <a:avLst/>
          </a:prstGeom>
          <a:noFill/>
          <a:effectLst>
            <a:innerShdw blurRad="63500" dist="50800" dir="16200000">
              <a:prstClr val="black">
                <a:alpha val="50000"/>
              </a:prstClr>
            </a:innerShdw>
          </a:effectLst>
        </p:spPr>
      </p:pic>
      <p:pic>
        <p:nvPicPr>
          <p:cNvPr id="12" name="Picture 3" descr="C:\Users\Administrator\Desktop\图片1.png"/>
          <p:cNvPicPr>
            <a:picLocks noChangeAspect="1" noChangeArrowheads="1"/>
          </p:cNvPicPr>
          <p:nvPr/>
        </p:nvPicPr>
        <p:blipFill>
          <a:blip r:embed="rId3"/>
          <a:srcRect/>
          <a:stretch>
            <a:fillRect/>
          </a:stretch>
        </p:blipFill>
        <p:spPr bwMode="auto">
          <a:xfrm>
            <a:off x="1681164" y="1100820"/>
            <a:ext cx="3048000" cy="4012421"/>
          </a:xfrm>
          <a:prstGeom prst="rect">
            <a:avLst/>
          </a:prstGeom>
          <a:noFill/>
          <a:effectLst>
            <a:outerShdw blurRad="76200" dir="13500000" sy="23000" kx="1200000" algn="br" rotWithShape="0">
              <a:prstClr val="black">
                <a:alpha val="20000"/>
              </a:prstClr>
            </a:outerShdw>
          </a:effectLst>
        </p:spPr>
      </p:pic>
      <p:sp>
        <p:nvSpPr>
          <p:cNvPr id="13" name="矩形 87"/>
          <p:cNvSpPr>
            <a:spLocks noChangeArrowheads="1"/>
          </p:cNvSpPr>
          <p:nvPr/>
        </p:nvSpPr>
        <p:spPr bwMode="auto">
          <a:xfrm>
            <a:off x="4724400" y="2628900"/>
            <a:ext cx="1390650" cy="1200329"/>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7200" dirty="0" smtClean="0">
                <a:latin typeface="微软雅黑" pitchFamily="34" charset="-122"/>
                <a:ea typeface="微软雅黑" pitchFamily="34" charset="-122"/>
              </a:rPr>
              <a:t>级</a:t>
            </a:r>
            <a:endParaRPr lang="en-US" altLang="zh-CN" sz="7200" dirty="0" smtClean="0">
              <a:latin typeface="微软雅黑" pitchFamily="34" charset="-122"/>
              <a:ea typeface="微软雅黑" pitchFamily="34" charset="-122"/>
            </a:endParaRPr>
          </a:p>
        </p:txBody>
      </p:sp>
      <p:sp>
        <p:nvSpPr>
          <p:cNvPr id="14" name="矩形 87"/>
          <p:cNvSpPr>
            <a:spLocks noChangeArrowheads="1"/>
          </p:cNvSpPr>
          <p:nvPr/>
        </p:nvSpPr>
        <p:spPr bwMode="auto">
          <a:xfrm>
            <a:off x="5943600" y="1592956"/>
            <a:ext cx="1524000" cy="707886"/>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sz="4000" dirty="0" smtClean="0">
                <a:latin typeface="微软雅黑" pitchFamily="34" charset="-122"/>
                <a:ea typeface="微软雅黑" pitchFamily="34" charset="-122"/>
              </a:rPr>
              <a:t>升</a:t>
            </a:r>
            <a:endParaRPr lang="en-US" altLang="zh-CN" sz="4000" dirty="0" smtClean="0">
              <a:latin typeface="微软雅黑" pitchFamily="34" charset="-122"/>
              <a:ea typeface="微软雅黑" pitchFamily="34" charset="-122"/>
            </a:endParaRPr>
          </a:p>
        </p:txBody>
      </p:sp>
      <p:sp>
        <p:nvSpPr>
          <p:cNvPr id="16" name="矩形 87"/>
          <p:cNvSpPr>
            <a:spLocks noChangeArrowheads="1"/>
          </p:cNvSpPr>
          <p:nvPr/>
        </p:nvSpPr>
        <p:spPr bwMode="auto">
          <a:xfrm>
            <a:off x="5238750" y="1132581"/>
            <a:ext cx="990600" cy="46166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sz="2400" dirty="0" smtClean="0">
                <a:latin typeface="微软雅黑" pitchFamily="34" charset="-122"/>
                <a:ea typeface="微软雅黑" pitchFamily="34" charset="-122"/>
              </a:rPr>
              <a:t>健</a:t>
            </a:r>
            <a:endParaRPr lang="en-US" altLang="zh-CN" sz="2400" dirty="0" smtClean="0">
              <a:latin typeface="微软雅黑" pitchFamily="34" charset="-122"/>
              <a:ea typeface="微软雅黑" pitchFamily="34" charset="-122"/>
            </a:endParaRPr>
          </a:p>
        </p:txBody>
      </p:sp>
      <p:sp>
        <p:nvSpPr>
          <p:cNvPr id="9" name="矩形 87"/>
          <p:cNvSpPr>
            <a:spLocks noChangeArrowheads="1"/>
          </p:cNvSpPr>
          <p:nvPr/>
        </p:nvSpPr>
        <p:spPr bwMode="auto">
          <a:xfrm>
            <a:off x="4724400" y="1823788"/>
            <a:ext cx="990600" cy="523220"/>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sz="2800" dirty="0" smtClean="0">
                <a:latin typeface="微软雅黑" pitchFamily="34" charset="-122"/>
                <a:ea typeface="微软雅黑" pitchFamily="34" charset="-122"/>
              </a:rPr>
              <a:t>康</a:t>
            </a:r>
            <a:endParaRPr lang="en-US" altLang="zh-CN" sz="2800" dirty="0" smtClean="0">
              <a:latin typeface="微软雅黑" pitchFamily="34" charset="-122"/>
              <a:ea typeface="微软雅黑" pitchFamily="34" charset="-122"/>
            </a:endParaRPr>
          </a:p>
        </p:txBody>
      </p:sp>
      <p:sp>
        <p:nvSpPr>
          <p:cNvPr id="17" name="Rectangle 79"/>
          <p:cNvSpPr txBox="1">
            <a:spLocks noChangeArrowheads="1"/>
          </p:cNvSpPr>
          <p:nvPr/>
        </p:nvSpPr>
        <p:spPr bwMode="auto">
          <a:xfrm>
            <a:off x="1144994" y="76286"/>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0" cap="none" spc="0" normalizeH="0" baseline="0" noProof="0" dirty="0" smtClean="0">
                <a:ln>
                  <a:noFill/>
                </a:ln>
                <a:effectLst/>
                <a:uLnTx/>
                <a:uFillTx/>
                <a:latin typeface="宋体" pitchFamily="2" charset="-122"/>
                <a:ea typeface="宋体" pitchFamily="2" charset="-122"/>
                <a:cs typeface="+mj-cs"/>
              </a:rPr>
              <a:t>销售建议</a:t>
            </a:r>
          </a:p>
        </p:txBody>
      </p:sp>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7"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anim calcmode="lin" valueType="num">
                                      <p:cBhvr>
                                        <p:cTn id="17" dur="500" fill="hold"/>
                                        <p:tgtEl>
                                          <p:spTgt spid="13"/>
                                        </p:tgtEl>
                                        <p:attrNameLst>
                                          <p:attrName>ppt_x</p:attrName>
                                        </p:attrNameLst>
                                      </p:cBhvr>
                                      <p:tavLst>
                                        <p:tav tm="0">
                                          <p:val>
                                            <p:strVal val="#ppt_x"/>
                                          </p:val>
                                        </p:tav>
                                        <p:tav tm="100000">
                                          <p:val>
                                            <p:strVal val="#ppt_x"/>
                                          </p:val>
                                        </p:tav>
                                      </p:tavLst>
                                    </p:anim>
                                    <p:anim calcmode="lin" valueType="num">
                                      <p:cBhvr>
                                        <p:cTn id="18" dur="500" fill="hold"/>
                                        <p:tgtEl>
                                          <p:spTgt spid="13"/>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15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anim calcmode="lin" valueType="num">
                                      <p:cBhvr>
                                        <p:cTn id="22" dur="500" fill="hold"/>
                                        <p:tgtEl>
                                          <p:spTgt spid="14"/>
                                        </p:tgtEl>
                                        <p:attrNameLst>
                                          <p:attrName>ppt_x</p:attrName>
                                        </p:attrNameLst>
                                      </p:cBhvr>
                                      <p:tavLst>
                                        <p:tav tm="0">
                                          <p:val>
                                            <p:strVal val="#ppt_x"/>
                                          </p:val>
                                        </p:tav>
                                        <p:tav tm="100000">
                                          <p:val>
                                            <p:strVal val="#ppt_x"/>
                                          </p:val>
                                        </p:tav>
                                      </p:tavLst>
                                    </p:anim>
                                    <p:anim calcmode="lin" valueType="num">
                                      <p:cBhvr>
                                        <p:cTn id="23" dur="500" fill="hold"/>
                                        <p:tgtEl>
                                          <p:spTgt spid="14"/>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45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45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45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9" grpId="0"/>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1281043" y="2666471"/>
            <a:ext cx="3003550" cy="2309812"/>
            <a:chOff x="862" y="713"/>
            <a:chExt cx="3780" cy="3490"/>
          </a:xfrm>
        </p:grpSpPr>
        <p:grpSp>
          <p:nvGrpSpPr>
            <p:cNvPr id="3" name="Group 7"/>
            <p:cNvGrpSpPr>
              <a:grpSpLocks/>
            </p:cNvGrpSpPr>
            <p:nvPr/>
          </p:nvGrpSpPr>
          <p:grpSpPr bwMode="auto">
            <a:xfrm>
              <a:off x="1082" y="2210"/>
              <a:ext cx="3406" cy="1993"/>
              <a:chOff x="1082" y="2355"/>
              <a:chExt cx="3406" cy="1993"/>
            </a:xfrm>
          </p:grpSpPr>
          <p:sp>
            <p:nvSpPr>
              <p:cNvPr id="35" name="Freeform 8"/>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808080"/>
              </a:solidFill>
              <a:ln w="9525">
                <a:noFill/>
                <a:round/>
                <a:headEnd/>
                <a:tailEnd/>
              </a:ln>
            </p:spPr>
            <p:txBody>
              <a:bodyPr wrap="none" anchor="ctr"/>
              <a:lstStyle/>
              <a:p>
                <a:endParaRPr lang="zh-CN" altLang="en-US"/>
              </a:p>
            </p:txBody>
          </p:sp>
          <p:sp>
            <p:nvSpPr>
              <p:cNvPr id="36" name="Freeform 9"/>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accent1">
                  <a:lumMod val="75000"/>
                </a:schemeClr>
              </a:solidFill>
              <a:ln w="9525">
                <a:noFill/>
                <a:round/>
                <a:headEnd/>
                <a:tailEnd/>
              </a:ln>
            </p:spPr>
            <p:txBody>
              <a:bodyPr wrap="none" anchor="ctr"/>
              <a:lstStyle/>
              <a:p>
                <a:endParaRPr lang="zh-CN" altLang="en-US"/>
              </a:p>
            </p:txBody>
          </p:sp>
          <p:sp>
            <p:nvSpPr>
              <p:cNvPr id="37" name="Freeform 10"/>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solidFill>
                <a:srgbClr val="969696"/>
              </a:solidFill>
              <a:ln w="9525">
                <a:noFill/>
                <a:round/>
                <a:headEnd/>
                <a:tailEnd/>
              </a:ln>
            </p:spPr>
            <p:txBody>
              <a:bodyPr wrap="none" anchor="ctr"/>
              <a:lstStyle/>
              <a:p>
                <a:endParaRPr lang="zh-CN" altLang="en-US"/>
              </a:p>
            </p:txBody>
          </p:sp>
        </p:grpSp>
        <p:grpSp>
          <p:nvGrpSpPr>
            <p:cNvPr id="4" name="Group 11"/>
            <p:cNvGrpSpPr>
              <a:grpSpLocks/>
            </p:cNvGrpSpPr>
            <p:nvPr/>
          </p:nvGrpSpPr>
          <p:grpSpPr bwMode="auto">
            <a:xfrm>
              <a:off x="1009" y="1723"/>
              <a:ext cx="3528" cy="1993"/>
              <a:chOff x="1082" y="2355"/>
              <a:chExt cx="3406" cy="1993"/>
            </a:xfrm>
          </p:grpSpPr>
          <p:sp>
            <p:nvSpPr>
              <p:cNvPr id="32" name="Freeform 12"/>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B2B2B2"/>
              </a:solidFill>
              <a:ln w="9525">
                <a:noFill/>
                <a:round/>
                <a:headEnd/>
                <a:tailEnd/>
              </a:ln>
            </p:spPr>
            <p:txBody>
              <a:bodyPr wrap="none" anchor="ctr"/>
              <a:lstStyle/>
              <a:p>
                <a:endParaRPr lang="zh-CN" altLang="en-US"/>
              </a:p>
            </p:txBody>
          </p:sp>
          <p:sp>
            <p:nvSpPr>
              <p:cNvPr id="33" name="Freeform 13"/>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accent1"/>
              </a:solidFill>
              <a:ln w="9525">
                <a:noFill/>
                <a:round/>
                <a:headEnd/>
                <a:tailEnd/>
              </a:ln>
            </p:spPr>
            <p:txBody>
              <a:bodyPr wrap="none" anchor="ctr"/>
              <a:lstStyle/>
              <a:p>
                <a:endParaRPr lang="zh-CN" altLang="en-US"/>
              </a:p>
            </p:txBody>
          </p:sp>
          <p:sp>
            <p:nvSpPr>
              <p:cNvPr id="34" name="Freeform 14"/>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solidFill>
                <a:srgbClr val="B4B4B4"/>
              </a:solidFill>
              <a:ln w="9525">
                <a:noFill/>
                <a:round/>
                <a:headEnd/>
                <a:tailEnd/>
              </a:ln>
            </p:spPr>
            <p:txBody>
              <a:bodyPr wrap="none" anchor="ctr"/>
              <a:lstStyle/>
              <a:p>
                <a:endParaRPr lang="zh-CN" altLang="en-US"/>
              </a:p>
            </p:txBody>
          </p:sp>
        </p:grpSp>
        <p:grpSp>
          <p:nvGrpSpPr>
            <p:cNvPr id="5" name="Group 15"/>
            <p:cNvGrpSpPr>
              <a:grpSpLocks/>
            </p:cNvGrpSpPr>
            <p:nvPr/>
          </p:nvGrpSpPr>
          <p:grpSpPr bwMode="auto">
            <a:xfrm>
              <a:off x="935" y="1219"/>
              <a:ext cx="3653" cy="1993"/>
              <a:chOff x="1082" y="2355"/>
              <a:chExt cx="3406" cy="1993"/>
            </a:xfrm>
          </p:grpSpPr>
          <p:sp>
            <p:nvSpPr>
              <p:cNvPr id="29" name="Freeform 16"/>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C0C0C0"/>
              </a:solidFill>
              <a:ln w="9525">
                <a:noFill/>
                <a:round/>
                <a:headEnd/>
                <a:tailEnd/>
              </a:ln>
            </p:spPr>
            <p:txBody>
              <a:bodyPr wrap="none" anchor="ctr"/>
              <a:lstStyle/>
              <a:p>
                <a:endParaRPr lang="zh-CN" altLang="en-US"/>
              </a:p>
            </p:txBody>
          </p:sp>
          <p:sp>
            <p:nvSpPr>
              <p:cNvPr id="30" name="Freeform 17"/>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folHlink"/>
              </a:solidFill>
              <a:ln w="9525">
                <a:noFill/>
                <a:round/>
                <a:headEnd/>
                <a:tailEnd/>
              </a:ln>
            </p:spPr>
            <p:txBody>
              <a:bodyPr wrap="none" anchor="ctr"/>
              <a:lstStyle/>
              <a:p>
                <a:endParaRPr lang="zh-CN" altLang="en-US"/>
              </a:p>
            </p:txBody>
          </p:sp>
          <p:sp>
            <p:nvSpPr>
              <p:cNvPr id="31" name="Freeform 18"/>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solidFill>
                <a:srgbClr val="DDDDDD"/>
              </a:solidFill>
              <a:ln w="9525">
                <a:noFill/>
                <a:round/>
                <a:headEnd/>
                <a:tailEnd/>
              </a:ln>
            </p:spPr>
            <p:txBody>
              <a:bodyPr wrap="none" anchor="ctr"/>
              <a:lstStyle/>
              <a:p>
                <a:endParaRPr lang="zh-CN" altLang="en-US"/>
              </a:p>
            </p:txBody>
          </p:sp>
        </p:grpSp>
        <p:grpSp>
          <p:nvGrpSpPr>
            <p:cNvPr id="6" name="Group 19"/>
            <p:cNvGrpSpPr>
              <a:grpSpLocks/>
            </p:cNvGrpSpPr>
            <p:nvPr/>
          </p:nvGrpSpPr>
          <p:grpSpPr bwMode="auto">
            <a:xfrm>
              <a:off x="862" y="713"/>
              <a:ext cx="3780" cy="1993"/>
              <a:chOff x="1082" y="2355"/>
              <a:chExt cx="3406" cy="1993"/>
            </a:xfrm>
          </p:grpSpPr>
          <p:sp>
            <p:nvSpPr>
              <p:cNvPr id="26" name="Freeform 20"/>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DDDDDD"/>
              </a:solidFill>
              <a:ln w="9525">
                <a:noFill/>
                <a:round/>
                <a:headEnd/>
                <a:tailEnd/>
              </a:ln>
            </p:spPr>
            <p:txBody>
              <a:bodyPr wrap="none" anchor="ctr"/>
              <a:lstStyle/>
              <a:p>
                <a:endParaRPr lang="zh-CN" altLang="en-US"/>
              </a:p>
            </p:txBody>
          </p:sp>
          <p:sp>
            <p:nvSpPr>
              <p:cNvPr id="27" name="Freeform 21"/>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bg1">
                  <a:lumMod val="65000"/>
                </a:schemeClr>
              </a:solidFill>
              <a:ln w="9525">
                <a:noFill/>
                <a:round/>
                <a:headEnd/>
                <a:tailEnd/>
              </a:ln>
            </p:spPr>
            <p:txBody>
              <a:bodyPr wrap="none" anchor="ctr"/>
              <a:lstStyle/>
              <a:p>
                <a:endParaRPr lang="zh-CN" altLang="en-US"/>
              </a:p>
            </p:txBody>
          </p:sp>
          <p:sp>
            <p:nvSpPr>
              <p:cNvPr id="28" name="Freeform 22"/>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gradFill rotWithShape="1">
                <a:gsLst>
                  <a:gs pos="0">
                    <a:srgbClr val="D6D6D6"/>
                  </a:gs>
                  <a:gs pos="100000">
                    <a:srgbClr val="F8F8F8"/>
                  </a:gs>
                </a:gsLst>
                <a:lin ang="5400000" scaled="1"/>
              </a:gradFill>
              <a:ln w="9525">
                <a:noFill/>
                <a:round/>
                <a:headEnd/>
                <a:tailEnd/>
              </a:ln>
            </p:spPr>
            <p:txBody>
              <a:bodyPr wrap="none" anchor="ctr"/>
              <a:lstStyle/>
              <a:p>
                <a:endParaRPr lang="zh-CN" altLang="en-US"/>
              </a:p>
            </p:txBody>
          </p:sp>
        </p:grpSp>
      </p:grpSp>
      <p:pic>
        <p:nvPicPr>
          <p:cNvPr id="44" name="Picture 34" descr="er464"/>
          <p:cNvPicPr>
            <a:picLocks noChangeAspect="1" noChangeArrowheads="1"/>
          </p:cNvPicPr>
          <p:nvPr/>
        </p:nvPicPr>
        <p:blipFill>
          <a:blip r:embed="rId2" cstate="print"/>
          <a:srcRect/>
          <a:stretch>
            <a:fillRect/>
          </a:stretch>
        </p:blipFill>
        <p:spPr bwMode="auto">
          <a:xfrm>
            <a:off x="638106" y="2028819"/>
            <a:ext cx="1336180" cy="2885287"/>
          </a:xfrm>
          <a:prstGeom prst="rect">
            <a:avLst/>
          </a:prstGeom>
          <a:noFill/>
          <a:ln w="9525">
            <a:noFill/>
            <a:miter lim="800000"/>
            <a:headEnd/>
            <a:tailEnd/>
          </a:ln>
        </p:spPr>
      </p:pic>
      <p:sp>
        <p:nvSpPr>
          <p:cNvPr id="25" name="Text Box 15"/>
          <p:cNvSpPr txBox="1">
            <a:spLocks noChangeArrowheads="1"/>
          </p:cNvSpPr>
          <p:nvPr/>
        </p:nvSpPr>
        <p:spPr bwMode="auto">
          <a:xfrm>
            <a:off x="4648200" y="1293201"/>
            <a:ext cx="3692570" cy="3323987"/>
          </a:xfrm>
          <a:prstGeom prst="rect">
            <a:avLst/>
          </a:prstGeom>
          <a:noFill/>
          <a:ln w="19050">
            <a:solidFill>
              <a:srgbClr val="FF0000"/>
            </a:solidFill>
            <a:prstDash val="lgDash"/>
            <a:miter lim="800000"/>
            <a:headEnd/>
            <a:tailEnd/>
          </a:ln>
          <a:effectLst/>
        </p:spPr>
        <p:txBody>
          <a:bodyPr wrap="square">
            <a:spAutoFit/>
          </a:bodyPr>
          <a:lstStyle/>
          <a:p>
            <a:r>
              <a:rPr lang="zh-CN" altLang="en-US" sz="1500" b="0" dirty="0" smtClean="0"/>
              <a:t>老客户销售建议</a:t>
            </a:r>
            <a:r>
              <a:rPr lang="zh-CN" altLang="en-US" sz="1500" b="0" dirty="0" smtClean="0">
                <a:sym typeface="Wingdings" panose="05000000000000000000" pitchFamily="2" charset="2"/>
              </a:rPr>
              <a:t>：（根据业管核保策略进行调整）</a:t>
            </a:r>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zh-CN" altLang="en-US" sz="1500" b="0" dirty="0" smtClean="0"/>
          </a:p>
        </p:txBody>
      </p:sp>
      <p:sp>
        <p:nvSpPr>
          <p:cNvPr id="38" name="Rectangle 79"/>
          <p:cNvSpPr txBox="1">
            <a:spLocks noChangeArrowheads="1"/>
          </p:cNvSpPr>
          <p:nvPr/>
        </p:nvSpPr>
        <p:spPr bwMode="auto">
          <a:xfrm>
            <a:off x="1171575" y="38100"/>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0" cap="none" spc="0" normalizeH="0" baseline="0" noProof="0" dirty="0" smtClean="0">
                <a:ln>
                  <a:noFill/>
                </a:ln>
                <a:effectLst/>
                <a:uLnTx/>
                <a:uFillTx/>
                <a:latin typeface="宋体" pitchFamily="2" charset="-122"/>
                <a:ea typeface="宋体" pitchFamily="2" charset="-122"/>
                <a:cs typeface="+mj-cs"/>
              </a:rPr>
              <a:t>销售建议</a:t>
            </a:r>
          </a:p>
        </p:txBody>
      </p:sp>
      <p:sp>
        <p:nvSpPr>
          <p:cNvPr id="8" name="矩形 7"/>
          <p:cNvSpPr/>
          <p:nvPr/>
        </p:nvSpPr>
        <p:spPr>
          <a:xfrm>
            <a:off x="1823788" y="1934170"/>
            <a:ext cx="229101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老客户</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p:txBody>
      </p:sp>
      <p:sp>
        <p:nvSpPr>
          <p:cNvPr id="23" name="TextBox 22"/>
          <p:cNvSpPr txBox="1"/>
          <p:nvPr/>
        </p:nvSpPr>
        <p:spPr>
          <a:xfrm>
            <a:off x="4714876" y="2214558"/>
            <a:ext cx="3571900" cy="2308324"/>
          </a:xfrm>
          <a:prstGeom prst="rect">
            <a:avLst/>
          </a:prstGeom>
          <a:noFill/>
        </p:spPr>
        <p:txBody>
          <a:bodyPr wrap="square" rtlCol="0">
            <a:spAutoFit/>
          </a:bodyPr>
          <a:lstStyle/>
          <a:p>
            <a:pPr marL="180975" indent="-180975">
              <a:lnSpc>
                <a:spcPct val="150000"/>
              </a:lnSpc>
              <a:buFont typeface="Wingdings" pitchFamily="2" charset="2"/>
              <a:buChar char="u"/>
            </a:pPr>
            <a:r>
              <a:rPr lang="zh-CN" altLang="en-US" sz="1600" dirty="0" smtClean="0">
                <a:latin typeface="楷体_GB2312" pitchFamily="49" charset="-122"/>
                <a:ea typeface="楷体_GB2312" pitchFamily="49" charset="-122"/>
              </a:rPr>
              <a:t>老客户加保：按照实务规则，根据附加险保险金额确定主险金额，推动老客户加保；</a:t>
            </a:r>
            <a:endParaRPr lang="en-US" altLang="zh-CN" sz="1600" dirty="0" smtClean="0">
              <a:latin typeface="楷体_GB2312" pitchFamily="49" charset="-122"/>
              <a:ea typeface="楷体_GB2312" pitchFamily="49" charset="-122"/>
            </a:endParaRPr>
          </a:p>
          <a:p>
            <a:pPr marL="180975" indent="-180975">
              <a:lnSpc>
                <a:spcPct val="150000"/>
              </a:lnSpc>
              <a:buFont typeface="Wingdings" pitchFamily="2" charset="2"/>
              <a:buChar char="u"/>
            </a:pPr>
            <a:r>
              <a:rPr lang="zh-CN" altLang="en-US" sz="1600" dirty="0" smtClean="0">
                <a:latin typeface="楷体_GB2312" pitchFamily="49" charset="-122"/>
                <a:ea typeface="楷体_GB2312" pitchFamily="49" charset="-122"/>
              </a:rPr>
              <a:t>推动转介绍：老客户没有购买能力，可以将购买机会转让，推动转介绍成功率。</a:t>
            </a:r>
            <a:endParaRPr lang="zh-CN" altLang="en-US" sz="1600" dirty="0">
              <a:latin typeface="楷体_GB2312" pitchFamily="49" charset="-122"/>
              <a:ea typeface="楷体_GB2312" pitchFamily="49"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9" presetClass="entr" presetSubtype="0"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dissolve">
                                      <p:cBhvr>
                                        <p:cTn id="17" dur="500"/>
                                        <p:tgtEl>
                                          <p:spTgt spid="44"/>
                                        </p:tgtEl>
                                      </p:cBhvr>
                                    </p:animEffect>
                                  </p:childTnLst>
                                </p:cTn>
                              </p:par>
                            </p:childTnLst>
                          </p:cTn>
                        </p:par>
                        <p:par>
                          <p:cTn id="18" fill="hold">
                            <p:stCondLst>
                              <p:cond delay="2000"/>
                            </p:stCondLst>
                            <p:childTnLst>
                              <p:par>
                                <p:cTn id="19" presetID="27" presetClass="entr" presetSubtype="0" fill="hold" grpId="0" nodeType="afterEffect">
                                  <p:stCondLst>
                                    <p:cond delay="0"/>
                                  </p:stCondLst>
                                  <p:iterate type="lt">
                                    <p:tmPct val="50000"/>
                                  </p:iterate>
                                  <p:childTnLst>
                                    <p:set>
                                      <p:cBhvr>
                                        <p:cTn id="20" dur="1" fill="hold">
                                          <p:stCondLst>
                                            <p:cond delay="0"/>
                                          </p:stCondLst>
                                        </p:cTn>
                                        <p:tgtEl>
                                          <p:spTgt spid="25"/>
                                        </p:tgtEl>
                                        <p:attrNameLst>
                                          <p:attrName>style.visibility</p:attrName>
                                        </p:attrNameLst>
                                      </p:cBhvr>
                                      <p:to>
                                        <p:strVal val="visible"/>
                                      </p:to>
                                    </p:set>
                                    <p:anim calcmode="discrete" valueType="clr">
                                      <p:cBhvr override="childStyle">
                                        <p:cTn id="21" dur="80"/>
                                        <p:tgtEl>
                                          <p:spTgt spid="25"/>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5"/>
                                        </p:tgtEl>
                                        <p:attrNameLst>
                                          <p:attrName>fillcolor</p:attrName>
                                        </p:attrNameLst>
                                      </p:cBhvr>
                                      <p:tavLst>
                                        <p:tav tm="0">
                                          <p:val>
                                            <p:clrVal>
                                              <a:schemeClr val="accent2"/>
                                            </p:clrVal>
                                          </p:val>
                                        </p:tav>
                                        <p:tav tm="50000">
                                          <p:val>
                                            <p:clrVal>
                                              <a:schemeClr val="hlink"/>
                                            </p:clrVal>
                                          </p:val>
                                        </p:tav>
                                      </p:tavLst>
                                    </p:anim>
                                    <p:set>
                                      <p:cBhvr>
                                        <p:cTn id="23" dur="80"/>
                                        <p:tgtEl>
                                          <p:spTgt spid="2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1281043" y="2666471"/>
            <a:ext cx="3003550" cy="2309812"/>
            <a:chOff x="862" y="713"/>
            <a:chExt cx="3780" cy="3490"/>
          </a:xfrm>
        </p:grpSpPr>
        <p:grpSp>
          <p:nvGrpSpPr>
            <p:cNvPr id="3" name="Group 7"/>
            <p:cNvGrpSpPr>
              <a:grpSpLocks/>
            </p:cNvGrpSpPr>
            <p:nvPr/>
          </p:nvGrpSpPr>
          <p:grpSpPr bwMode="auto">
            <a:xfrm>
              <a:off x="1082" y="2210"/>
              <a:ext cx="3406" cy="1993"/>
              <a:chOff x="1082" y="2355"/>
              <a:chExt cx="3406" cy="1993"/>
            </a:xfrm>
          </p:grpSpPr>
          <p:sp>
            <p:nvSpPr>
              <p:cNvPr id="35" name="Freeform 8"/>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808080"/>
              </a:solidFill>
              <a:ln w="9525">
                <a:noFill/>
                <a:round/>
                <a:headEnd/>
                <a:tailEnd/>
              </a:ln>
            </p:spPr>
            <p:txBody>
              <a:bodyPr wrap="none" anchor="ctr"/>
              <a:lstStyle/>
              <a:p>
                <a:endParaRPr lang="zh-CN" altLang="en-US"/>
              </a:p>
            </p:txBody>
          </p:sp>
          <p:sp>
            <p:nvSpPr>
              <p:cNvPr id="36" name="Freeform 9"/>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accent1">
                  <a:lumMod val="75000"/>
                </a:schemeClr>
              </a:solidFill>
              <a:ln w="9525">
                <a:noFill/>
                <a:round/>
                <a:headEnd/>
                <a:tailEnd/>
              </a:ln>
            </p:spPr>
            <p:txBody>
              <a:bodyPr wrap="none" anchor="ctr"/>
              <a:lstStyle/>
              <a:p>
                <a:endParaRPr lang="zh-CN" altLang="en-US"/>
              </a:p>
            </p:txBody>
          </p:sp>
          <p:sp>
            <p:nvSpPr>
              <p:cNvPr id="37" name="Freeform 10"/>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solidFill>
                <a:srgbClr val="969696"/>
              </a:solidFill>
              <a:ln w="9525">
                <a:noFill/>
                <a:round/>
                <a:headEnd/>
                <a:tailEnd/>
              </a:ln>
            </p:spPr>
            <p:txBody>
              <a:bodyPr wrap="none" anchor="ctr"/>
              <a:lstStyle/>
              <a:p>
                <a:endParaRPr lang="zh-CN" altLang="en-US"/>
              </a:p>
            </p:txBody>
          </p:sp>
        </p:grpSp>
        <p:grpSp>
          <p:nvGrpSpPr>
            <p:cNvPr id="4" name="Group 11"/>
            <p:cNvGrpSpPr>
              <a:grpSpLocks/>
            </p:cNvGrpSpPr>
            <p:nvPr/>
          </p:nvGrpSpPr>
          <p:grpSpPr bwMode="auto">
            <a:xfrm>
              <a:off x="1009" y="1723"/>
              <a:ext cx="3528" cy="1993"/>
              <a:chOff x="1082" y="2355"/>
              <a:chExt cx="3406" cy="1993"/>
            </a:xfrm>
          </p:grpSpPr>
          <p:sp>
            <p:nvSpPr>
              <p:cNvPr id="32" name="Freeform 12"/>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B2B2B2"/>
              </a:solidFill>
              <a:ln w="9525">
                <a:noFill/>
                <a:round/>
                <a:headEnd/>
                <a:tailEnd/>
              </a:ln>
            </p:spPr>
            <p:txBody>
              <a:bodyPr wrap="none" anchor="ctr"/>
              <a:lstStyle/>
              <a:p>
                <a:endParaRPr lang="zh-CN" altLang="en-US"/>
              </a:p>
            </p:txBody>
          </p:sp>
          <p:sp>
            <p:nvSpPr>
              <p:cNvPr id="33" name="Freeform 13"/>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accent1"/>
              </a:solidFill>
              <a:ln w="9525">
                <a:noFill/>
                <a:round/>
                <a:headEnd/>
                <a:tailEnd/>
              </a:ln>
            </p:spPr>
            <p:txBody>
              <a:bodyPr wrap="none" anchor="ctr"/>
              <a:lstStyle/>
              <a:p>
                <a:endParaRPr lang="zh-CN" altLang="en-US"/>
              </a:p>
            </p:txBody>
          </p:sp>
          <p:sp>
            <p:nvSpPr>
              <p:cNvPr id="34" name="Freeform 14"/>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solidFill>
                <a:srgbClr val="B4B4B4"/>
              </a:solidFill>
              <a:ln w="9525">
                <a:noFill/>
                <a:round/>
                <a:headEnd/>
                <a:tailEnd/>
              </a:ln>
            </p:spPr>
            <p:txBody>
              <a:bodyPr wrap="none" anchor="ctr"/>
              <a:lstStyle/>
              <a:p>
                <a:endParaRPr lang="zh-CN" altLang="en-US"/>
              </a:p>
            </p:txBody>
          </p:sp>
        </p:grpSp>
        <p:grpSp>
          <p:nvGrpSpPr>
            <p:cNvPr id="5" name="Group 15"/>
            <p:cNvGrpSpPr>
              <a:grpSpLocks/>
            </p:cNvGrpSpPr>
            <p:nvPr/>
          </p:nvGrpSpPr>
          <p:grpSpPr bwMode="auto">
            <a:xfrm>
              <a:off x="935" y="1219"/>
              <a:ext cx="3653" cy="1993"/>
              <a:chOff x="1082" y="2355"/>
              <a:chExt cx="3406" cy="1993"/>
            </a:xfrm>
          </p:grpSpPr>
          <p:sp>
            <p:nvSpPr>
              <p:cNvPr id="29" name="Freeform 16"/>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C0C0C0"/>
              </a:solidFill>
              <a:ln w="9525">
                <a:noFill/>
                <a:round/>
                <a:headEnd/>
                <a:tailEnd/>
              </a:ln>
            </p:spPr>
            <p:txBody>
              <a:bodyPr wrap="none" anchor="ctr"/>
              <a:lstStyle/>
              <a:p>
                <a:endParaRPr lang="zh-CN" altLang="en-US"/>
              </a:p>
            </p:txBody>
          </p:sp>
          <p:sp>
            <p:nvSpPr>
              <p:cNvPr id="30" name="Freeform 17"/>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folHlink"/>
              </a:solidFill>
              <a:ln w="9525">
                <a:noFill/>
                <a:round/>
                <a:headEnd/>
                <a:tailEnd/>
              </a:ln>
            </p:spPr>
            <p:txBody>
              <a:bodyPr wrap="none" anchor="ctr"/>
              <a:lstStyle/>
              <a:p>
                <a:endParaRPr lang="zh-CN" altLang="en-US"/>
              </a:p>
            </p:txBody>
          </p:sp>
          <p:sp>
            <p:nvSpPr>
              <p:cNvPr id="31" name="Freeform 18"/>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solidFill>
                <a:srgbClr val="DDDDDD"/>
              </a:solidFill>
              <a:ln w="9525">
                <a:noFill/>
                <a:round/>
                <a:headEnd/>
                <a:tailEnd/>
              </a:ln>
            </p:spPr>
            <p:txBody>
              <a:bodyPr wrap="none" anchor="ctr"/>
              <a:lstStyle/>
              <a:p>
                <a:endParaRPr lang="zh-CN" altLang="en-US"/>
              </a:p>
            </p:txBody>
          </p:sp>
        </p:grpSp>
        <p:grpSp>
          <p:nvGrpSpPr>
            <p:cNvPr id="6" name="Group 19"/>
            <p:cNvGrpSpPr>
              <a:grpSpLocks/>
            </p:cNvGrpSpPr>
            <p:nvPr/>
          </p:nvGrpSpPr>
          <p:grpSpPr bwMode="auto">
            <a:xfrm>
              <a:off x="862" y="713"/>
              <a:ext cx="3780" cy="1993"/>
              <a:chOff x="1082" y="2355"/>
              <a:chExt cx="3406" cy="1993"/>
            </a:xfrm>
          </p:grpSpPr>
          <p:sp>
            <p:nvSpPr>
              <p:cNvPr id="26" name="Freeform 20"/>
              <p:cNvSpPr>
                <a:spLocks/>
              </p:cNvSpPr>
              <p:nvPr/>
            </p:nvSpPr>
            <p:spPr bwMode="gray">
              <a:xfrm>
                <a:off x="1082" y="3026"/>
                <a:ext cx="1338" cy="1322"/>
              </a:xfrm>
              <a:custGeom>
                <a:avLst/>
                <a:gdLst>
                  <a:gd name="T0" fmla="*/ 56 w 1323"/>
                  <a:gd name="T1" fmla="*/ 367 h 1322"/>
                  <a:gd name="T2" fmla="*/ 1400 w 1323"/>
                  <a:gd name="T3" fmla="*/ 1322 h 1322"/>
                  <a:gd name="T4" fmla="*/ 1400 w 1323"/>
                  <a:gd name="T5" fmla="*/ 974 h 1322"/>
                  <a:gd name="T6" fmla="*/ 0 w 1323"/>
                  <a:gd name="T7" fmla="*/ 0 h 1322"/>
                  <a:gd name="T8" fmla="*/ 56 w 1323"/>
                  <a:gd name="T9" fmla="*/ 367 h 1322"/>
                  <a:gd name="T10" fmla="*/ 0 60000 65536"/>
                  <a:gd name="T11" fmla="*/ 0 60000 65536"/>
                  <a:gd name="T12" fmla="*/ 0 60000 65536"/>
                  <a:gd name="T13" fmla="*/ 0 60000 65536"/>
                  <a:gd name="T14" fmla="*/ 0 60000 65536"/>
                  <a:gd name="T15" fmla="*/ 0 w 1323"/>
                  <a:gd name="T16" fmla="*/ 0 h 1322"/>
                  <a:gd name="T17" fmla="*/ 1323 w 1323"/>
                  <a:gd name="T18" fmla="*/ 1322 h 1322"/>
                </a:gdLst>
                <a:ahLst/>
                <a:cxnLst>
                  <a:cxn ang="T10">
                    <a:pos x="T0" y="T1"/>
                  </a:cxn>
                  <a:cxn ang="T11">
                    <a:pos x="T2" y="T3"/>
                  </a:cxn>
                  <a:cxn ang="T12">
                    <a:pos x="T4" y="T5"/>
                  </a:cxn>
                  <a:cxn ang="T13">
                    <a:pos x="T6" y="T7"/>
                  </a:cxn>
                  <a:cxn ang="T14">
                    <a:pos x="T8" y="T9"/>
                  </a:cxn>
                </a:cxnLst>
                <a:rect l="T15" t="T16" r="T17" b="T18"/>
                <a:pathLst>
                  <a:path w="1323" h="1322">
                    <a:moveTo>
                      <a:pt x="51" y="367"/>
                    </a:moveTo>
                    <a:lnTo>
                      <a:pt x="1323" y="1322"/>
                    </a:lnTo>
                    <a:lnTo>
                      <a:pt x="1323" y="974"/>
                    </a:lnTo>
                    <a:lnTo>
                      <a:pt x="0" y="0"/>
                    </a:lnTo>
                    <a:lnTo>
                      <a:pt x="51" y="367"/>
                    </a:lnTo>
                    <a:close/>
                  </a:path>
                </a:pathLst>
              </a:custGeom>
              <a:solidFill>
                <a:srgbClr val="DDDDDD"/>
              </a:solidFill>
              <a:ln w="9525">
                <a:noFill/>
                <a:round/>
                <a:headEnd/>
                <a:tailEnd/>
              </a:ln>
            </p:spPr>
            <p:txBody>
              <a:bodyPr wrap="none" anchor="ctr"/>
              <a:lstStyle/>
              <a:p>
                <a:endParaRPr lang="zh-CN" altLang="en-US"/>
              </a:p>
            </p:txBody>
          </p:sp>
          <p:sp>
            <p:nvSpPr>
              <p:cNvPr id="27" name="Freeform 21"/>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 name="T10" fmla="*/ 0 60000 65536"/>
                  <a:gd name="T11" fmla="*/ 0 60000 65536"/>
                  <a:gd name="T12" fmla="*/ 0 60000 65536"/>
                  <a:gd name="T13" fmla="*/ 0 60000 65536"/>
                  <a:gd name="T14" fmla="*/ 0 60000 65536"/>
                  <a:gd name="T15" fmla="*/ 0 w 2083"/>
                  <a:gd name="T16" fmla="*/ 0 h 1418"/>
                  <a:gd name="T17" fmla="*/ 2083 w 2083"/>
                  <a:gd name="T18" fmla="*/ 1418 h 1418"/>
                </a:gdLst>
                <a:ahLst/>
                <a:cxnLst>
                  <a:cxn ang="T10">
                    <a:pos x="T0" y="T1"/>
                  </a:cxn>
                  <a:cxn ang="T11">
                    <a:pos x="T2" y="T3"/>
                  </a:cxn>
                  <a:cxn ang="T12">
                    <a:pos x="T4" y="T5"/>
                  </a:cxn>
                  <a:cxn ang="T13">
                    <a:pos x="T6" y="T7"/>
                  </a:cxn>
                  <a:cxn ang="T14">
                    <a:pos x="T8" y="T9"/>
                  </a:cxn>
                </a:cxnLst>
                <a:rect l="T15" t="T16" r="T17" b="T18"/>
                <a:pathLst>
                  <a:path w="2083" h="1418">
                    <a:moveTo>
                      <a:pt x="0" y="1070"/>
                    </a:moveTo>
                    <a:lnTo>
                      <a:pt x="2083" y="0"/>
                    </a:lnTo>
                    <a:lnTo>
                      <a:pt x="2045" y="355"/>
                    </a:lnTo>
                    <a:lnTo>
                      <a:pt x="7" y="1418"/>
                    </a:lnTo>
                    <a:lnTo>
                      <a:pt x="0" y="1070"/>
                    </a:lnTo>
                    <a:close/>
                  </a:path>
                </a:pathLst>
              </a:custGeom>
              <a:solidFill>
                <a:schemeClr val="bg1">
                  <a:lumMod val="65000"/>
                </a:schemeClr>
              </a:solidFill>
              <a:ln w="9525">
                <a:noFill/>
                <a:round/>
                <a:headEnd/>
                <a:tailEnd/>
              </a:ln>
            </p:spPr>
            <p:txBody>
              <a:bodyPr wrap="none" anchor="ctr"/>
              <a:lstStyle/>
              <a:p>
                <a:endParaRPr lang="zh-CN" altLang="en-US"/>
              </a:p>
            </p:txBody>
          </p:sp>
          <p:sp>
            <p:nvSpPr>
              <p:cNvPr id="28" name="Freeform 22"/>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 name="T10" fmla="*/ 0 60000 65536"/>
                  <a:gd name="T11" fmla="*/ 0 60000 65536"/>
                  <a:gd name="T12" fmla="*/ 0 60000 65536"/>
                  <a:gd name="T13" fmla="*/ 0 60000 65536"/>
                  <a:gd name="T14" fmla="*/ 0 60000 65536"/>
                  <a:gd name="T15" fmla="*/ 0 w 3406"/>
                  <a:gd name="T16" fmla="*/ 0 h 1639"/>
                  <a:gd name="T17" fmla="*/ 3406 w 3406"/>
                  <a:gd name="T18" fmla="*/ 1639 h 1639"/>
                </a:gdLst>
                <a:ahLst/>
                <a:cxnLst>
                  <a:cxn ang="T10">
                    <a:pos x="T0" y="T1"/>
                  </a:cxn>
                  <a:cxn ang="T11">
                    <a:pos x="T2" y="T3"/>
                  </a:cxn>
                  <a:cxn ang="T12">
                    <a:pos x="T4" y="T5"/>
                  </a:cxn>
                  <a:cxn ang="T13">
                    <a:pos x="T6" y="T7"/>
                  </a:cxn>
                  <a:cxn ang="T14">
                    <a:pos x="T8" y="T9"/>
                  </a:cxn>
                </a:cxnLst>
                <a:rect l="T15" t="T16" r="T17" b="T18"/>
                <a:pathLst>
                  <a:path w="3406" h="1639">
                    <a:moveTo>
                      <a:pt x="1323" y="1639"/>
                    </a:moveTo>
                    <a:lnTo>
                      <a:pt x="0" y="671"/>
                    </a:lnTo>
                    <a:lnTo>
                      <a:pt x="1969" y="0"/>
                    </a:lnTo>
                    <a:lnTo>
                      <a:pt x="3406" y="569"/>
                    </a:lnTo>
                    <a:lnTo>
                      <a:pt x="1323" y="1639"/>
                    </a:lnTo>
                    <a:close/>
                  </a:path>
                </a:pathLst>
              </a:custGeom>
              <a:gradFill rotWithShape="1">
                <a:gsLst>
                  <a:gs pos="0">
                    <a:srgbClr val="D6D6D6"/>
                  </a:gs>
                  <a:gs pos="100000">
                    <a:srgbClr val="F8F8F8"/>
                  </a:gs>
                </a:gsLst>
                <a:lin ang="5400000" scaled="1"/>
              </a:gradFill>
              <a:ln w="9525">
                <a:noFill/>
                <a:round/>
                <a:headEnd/>
                <a:tailEnd/>
              </a:ln>
            </p:spPr>
            <p:txBody>
              <a:bodyPr wrap="none" anchor="ctr"/>
              <a:lstStyle/>
              <a:p>
                <a:endParaRPr lang="zh-CN" altLang="en-US"/>
              </a:p>
            </p:txBody>
          </p:sp>
        </p:grpSp>
      </p:grpSp>
      <p:pic>
        <p:nvPicPr>
          <p:cNvPr id="44" name="Picture 34" descr="er464"/>
          <p:cNvPicPr>
            <a:picLocks noChangeAspect="1" noChangeArrowheads="1"/>
          </p:cNvPicPr>
          <p:nvPr/>
        </p:nvPicPr>
        <p:blipFill>
          <a:blip r:embed="rId2" cstate="print"/>
          <a:srcRect/>
          <a:stretch>
            <a:fillRect/>
          </a:stretch>
        </p:blipFill>
        <p:spPr bwMode="auto">
          <a:xfrm>
            <a:off x="638106" y="2028819"/>
            <a:ext cx="1336180" cy="2885287"/>
          </a:xfrm>
          <a:prstGeom prst="rect">
            <a:avLst/>
          </a:prstGeom>
          <a:noFill/>
          <a:ln w="9525">
            <a:noFill/>
            <a:miter lim="800000"/>
            <a:headEnd/>
            <a:tailEnd/>
          </a:ln>
        </p:spPr>
      </p:pic>
      <p:sp>
        <p:nvSpPr>
          <p:cNvPr id="25" name="Text Box 15"/>
          <p:cNvSpPr txBox="1">
            <a:spLocks noChangeArrowheads="1"/>
          </p:cNvSpPr>
          <p:nvPr/>
        </p:nvSpPr>
        <p:spPr bwMode="auto">
          <a:xfrm>
            <a:off x="4648200" y="1293201"/>
            <a:ext cx="3692570" cy="3323987"/>
          </a:xfrm>
          <a:prstGeom prst="rect">
            <a:avLst/>
          </a:prstGeom>
          <a:noFill/>
          <a:ln w="19050">
            <a:solidFill>
              <a:srgbClr val="FF0000"/>
            </a:solidFill>
            <a:prstDash val="lgDash"/>
            <a:miter lim="800000"/>
            <a:headEnd/>
            <a:tailEnd/>
          </a:ln>
          <a:effectLst/>
        </p:spPr>
        <p:txBody>
          <a:bodyPr wrap="square">
            <a:spAutoFit/>
          </a:bodyPr>
          <a:lstStyle/>
          <a:p>
            <a:r>
              <a:rPr lang="zh-CN" altLang="en-US" sz="1500" b="0" dirty="0"/>
              <a:t>新</a:t>
            </a:r>
            <a:r>
              <a:rPr lang="zh-CN" altLang="en-US" sz="1500" b="0" dirty="0" smtClean="0"/>
              <a:t>客户销售建议</a:t>
            </a:r>
            <a:r>
              <a:rPr lang="zh-CN" altLang="en-US" sz="1500" b="0" dirty="0" smtClean="0">
                <a:sym typeface="Wingdings" panose="05000000000000000000" pitchFamily="2" charset="2"/>
              </a:rPr>
              <a:t>：（根据业管核保策略进行调整）</a:t>
            </a:r>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en-US" altLang="zh-CN" sz="1500" b="0" dirty="0" smtClean="0"/>
          </a:p>
          <a:p>
            <a:endParaRPr lang="en-US" altLang="zh-CN" sz="1500" b="0" dirty="0"/>
          </a:p>
          <a:p>
            <a:endParaRPr lang="zh-CN" altLang="en-US" sz="1500" b="0" dirty="0" smtClean="0"/>
          </a:p>
        </p:txBody>
      </p:sp>
      <p:sp>
        <p:nvSpPr>
          <p:cNvPr id="38" name="Rectangle 79"/>
          <p:cNvSpPr txBox="1">
            <a:spLocks noChangeArrowheads="1"/>
          </p:cNvSpPr>
          <p:nvPr/>
        </p:nvSpPr>
        <p:spPr bwMode="auto">
          <a:xfrm>
            <a:off x="1171575" y="38100"/>
            <a:ext cx="3886200" cy="552979"/>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0" cap="none" spc="0" normalizeH="0" baseline="0" noProof="0" dirty="0" smtClean="0">
                <a:ln>
                  <a:noFill/>
                </a:ln>
                <a:effectLst/>
                <a:uLnTx/>
                <a:uFillTx/>
                <a:latin typeface="宋体" pitchFamily="2" charset="-122"/>
                <a:ea typeface="宋体" pitchFamily="2" charset="-122"/>
                <a:cs typeface="+mj-cs"/>
              </a:rPr>
              <a:t>销售建议</a:t>
            </a:r>
          </a:p>
        </p:txBody>
      </p:sp>
      <p:sp>
        <p:nvSpPr>
          <p:cNvPr id="8" name="矩形 7"/>
          <p:cNvSpPr/>
          <p:nvPr/>
        </p:nvSpPr>
        <p:spPr>
          <a:xfrm>
            <a:off x="1828597" y="1934170"/>
            <a:ext cx="2281395"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54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新</a:t>
            </a:r>
            <a:r>
              <a:rPr lang="zh-CN" alt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rPr>
              <a:t>客户</a:t>
            </a:r>
            <a:endParaRPr lang="zh-CN" alt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anose="020B0503020204020204" pitchFamily="34" charset="-122"/>
              <a:ea typeface="微软雅黑" panose="020B0503020204020204" pitchFamily="34" charset="-122"/>
            </a:endParaRPr>
          </a:p>
        </p:txBody>
      </p:sp>
      <p:sp>
        <p:nvSpPr>
          <p:cNvPr id="23" name="TextBox 22"/>
          <p:cNvSpPr txBox="1"/>
          <p:nvPr/>
        </p:nvSpPr>
        <p:spPr>
          <a:xfrm>
            <a:off x="4714876" y="2214558"/>
            <a:ext cx="3571900" cy="830997"/>
          </a:xfrm>
          <a:prstGeom prst="rect">
            <a:avLst/>
          </a:prstGeom>
          <a:noFill/>
        </p:spPr>
        <p:txBody>
          <a:bodyPr wrap="square" rtlCol="0">
            <a:spAutoFit/>
          </a:bodyPr>
          <a:lstStyle/>
          <a:p>
            <a:pPr marL="180975" indent="-180975">
              <a:lnSpc>
                <a:spcPct val="150000"/>
              </a:lnSpc>
              <a:buFont typeface="Wingdings" pitchFamily="2" charset="2"/>
              <a:buChar char="u"/>
            </a:pPr>
            <a:r>
              <a:rPr lang="zh-CN" altLang="en-US" sz="1600" dirty="0" smtClean="0">
                <a:latin typeface="楷体_GB2312" pitchFamily="49" charset="-122"/>
                <a:ea typeface="楷体_GB2312" pitchFamily="49" charset="-122"/>
              </a:rPr>
              <a:t>针对新客户建议将新产品组合包装为一个新产品进行销售。</a:t>
            </a:r>
            <a:endParaRPr lang="zh-CN" altLang="en-US" sz="1600" dirty="0">
              <a:latin typeface="楷体_GB2312" pitchFamily="49" charset="-122"/>
              <a:ea typeface="楷体_GB2312" pitchFamily="49" charset="-122"/>
            </a:endParaRPr>
          </a:p>
        </p:txBody>
      </p:sp>
    </p:spTree>
    <p:extLst>
      <p:ext uri="{BB962C8B-B14F-4D97-AF65-F5344CB8AC3E}">
        <p14:creationId xmlns:p14="http://schemas.microsoft.com/office/powerpoint/2010/main" xmlns="" val="162797386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9" presetClass="entr" presetSubtype="0"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dissolve">
                                      <p:cBhvr>
                                        <p:cTn id="17" dur="500"/>
                                        <p:tgtEl>
                                          <p:spTgt spid="44"/>
                                        </p:tgtEl>
                                      </p:cBhvr>
                                    </p:animEffect>
                                  </p:childTnLst>
                                </p:cTn>
                              </p:par>
                            </p:childTnLst>
                          </p:cTn>
                        </p:par>
                        <p:par>
                          <p:cTn id="18" fill="hold">
                            <p:stCondLst>
                              <p:cond delay="2000"/>
                            </p:stCondLst>
                            <p:childTnLst>
                              <p:par>
                                <p:cTn id="19" presetID="27" presetClass="entr" presetSubtype="0" fill="hold" grpId="0" nodeType="afterEffect">
                                  <p:stCondLst>
                                    <p:cond delay="0"/>
                                  </p:stCondLst>
                                  <p:iterate type="lt">
                                    <p:tmPct val="50000"/>
                                  </p:iterate>
                                  <p:childTnLst>
                                    <p:set>
                                      <p:cBhvr>
                                        <p:cTn id="20" dur="1" fill="hold">
                                          <p:stCondLst>
                                            <p:cond delay="0"/>
                                          </p:stCondLst>
                                        </p:cTn>
                                        <p:tgtEl>
                                          <p:spTgt spid="25"/>
                                        </p:tgtEl>
                                        <p:attrNameLst>
                                          <p:attrName>style.visibility</p:attrName>
                                        </p:attrNameLst>
                                      </p:cBhvr>
                                      <p:to>
                                        <p:strVal val="visible"/>
                                      </p:to>
                                    </p:set>
                                    <p:anim calcmode="discrete" valueType="clr">
                                      <p:cBhvr override="childStyle">
                                        <p:cTn id="21" dur="80"/>
                                        <p:tgtEl>
                                          <p:spTgt spid="25"/>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5"/>
                                        </p:tgtEl>
                                        <p:attrNameLst>
                                          <p:attrName>fillcolor</p:attrName>
                                        </p:attrNameLst>
                                      </p:cBhvr>
                                      <p:tavLst>
                                        <p:tav tm="0">
                                          <p:val>
                                            <p:clrVal>
                                              <a:schemeClr val="accent2"/>
                                            </p:clrVal>
                                          </p:val>
                                        </p:tav>
                                        <p:tav tm="50000">
                                          <p:val>
                                            <p:clrVal>
                                              <a:schemeClr val="hlink"/>
                                            </p:clrVal>
                                          </p:val>
                                        </p:tav>
                                      </p:tavLst>
                                    </p:anim>
                                    <p:set>
                                      <p:cBhvr>
                                        <p:cTn id="23" dur="80"/>
                                        <p:tgtEl>
                                          <p:spTgt spid="2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7" descr="C:\Users\Administrator\Desktop\9.jpg"/>
          <p:cNvPicPr>
            <a:picLocks noChangeAspect="1" noChangeArrowheads="1"/>
          </p:cNvPicPr>
          <p:nvPr/>
        </p:nvPicPr>
        <p:blipFill>
          <a:blip r:embed="rId2">
            <a:lum contrast="10000"/>
          </a:blip>
          <a:srcRect/>
          <a:stretch>
            <a:fillRect/>
          </a:stretch>
        </p:blipFill>
        <p:spPr bwMode="auto">
          <a:xfrm>
            <a:off x="0" y="0"/>
            <a:ext cx="9144000" cy="5720079"/>
          </a:xfrm>
          <a:prstGeom prst="rect">
            <a:avLst/>
          </a:prstGeom>
          <a:noFill/>
        </p:spPr>
      </p:pic>
      <p:pic>
        <p:nvPicPr>
          <p:cNvPr id="14" name="Picture 3" descr="C:\Users\Administrator\Desktop\23.png"/>
          <p:cNvPicPr>
            <a:picLocks noChangeAspect="1" noChangeArrowheads="1"/>
          </p:cNvPicPr>
          <p:nvPr/>
        </p:nvPicPr>
        <p:blipFill>
          <a:blip r:embed="rId3"/>
          <a:srcRect/>
          <a:stretch>
            <a:fillRect/>
          </a:stretch>
        </p:blipFill>
        <p:spPr bwMode="auto">
          <a:xfrm rot="3849333">
            <a:off x="2612243" y="1126061"/>
            <a:ext cx="2157670" cy="2236129"/>
          </a:xfrm>
          <a:prstGeom prst="rect">
            <a:avLst/>
          </a:prstGeom>
          <a:noFill/>
        </p:spPr>
      </p:pic>
      <p:pic>
        <p:nvPicPr>
          <p:cNvPr id="15" name="Picture 5" descr="C:\Users\Administrator\Desktop\4.jpg"/>
          <p:cNvPicPr>
            <a:picLocks noChangeAspect="1" noChangeArrowheads="1"/>
          </p:cNvPicPr>
          <p:nvPr/>
        </p:nvPicPr>
        <p:blipFill>
          <a:blip r:embed="rId4"/>
          <a:srcRect/>
          <a:stretch>
            <a:fillRect/>
          </a:stretch>
        </p:blipFill>
        <p:spPr bwMode="auto">
          <a:xfrm>
            <a:off x="0" y="0"/>
            <a:ext cx="9144000" cy="746759"/>
          </a:xfrm>
          <a:prstGeom prst="rect">
            <a:avLst/>
          </a:prstGeom>
          <a:noFill/>
        </p:spPr>
      </p:pic>
      <p:pic>
        <p:nvPicPr>
          <p:cNvPr id="16" name="Picture 6" descr="C:\Users\Administrator\Desktop\5.jpg"/>
          <p:cNvPicPr>
            <a:picLocks noChangeAspect="1" noChangeArrowheads="1"/>
          </p:cNvPicPr>
          <p:nvPr/>
        </p:nvPicPr>
        <p:blipFill>
          <a:blip r:embed="rId5"/>
          <a:srcRect/>
          <a:stretch>
            <a:fillRect/>
          </a:stretch>
        </p:blipFill>
        <p:spPr bwMode="auto">
          <a:xfrm>
            <a:off x="0" y="4429136"/>
            <a:ext cx="9144000" cy="1295389"/>
          </a:xfrm>
          <a:prstGeom prst="rect">
            <a:avLst/>
          </a:prstGeom>
          <a:noFill/>
        </p:spPr>
      </p:pic>
      <p:sp>
        <p:nvSpPr>
          <p:cNvPr id="17" name="TextBox 16"/>
          <p:cNvSpPr txBox="1"/>
          <p:nvPr/>
        </p:nvSpPr>
        <p:spPr>
          <a:xfrm>
            <a:off x="5143504" y="1428740"/>
            <a:ext cx="3695696" cy="584775"/>
          </a:xfrm>
          <a:prstGeom prst="rect">
            <a:avLst/>
          </a:prstGeom>
          <a:noFill/>
        </p:spPr>
        <p:txBody>
          <a:bodyPr wrap="square" rtlCol="0">
            <a:spAutoFit/>
          </a:bodyPr>
          <a:lstStyle/>
          <a:p>
            <a:r>
              <a:rPr lang="zh-CN" altLang="en-US" sz="2800" dirty="0" smtClean="0">
                <a:gradFill>
                  <a:gsLst>
                    <a:gs pos="0">
                      <a:schemeClr val="tx1"/>
                    </a:gs>
                    <a:gs pos="100000">
                      <a:srgbClr val="FF0000"/>
                    </a:gs>
                    <a:gs pos="19000">
                      <a:schemeClr val="tx1"/>
                    </a:gs>
                  </a:gsLst>
                  <a:lin ang="5400000" scaled="0"/>
                </a:gradFill>
                <a:latin typeface="叶根友毛笔行书" pitchFamily="2" charset="-122"/>
                <a:ea typeface="叶根友毛笔行书" pitchFamily="2" charset="-122"/>
              </a:rPr>
              <a:t>赢战马年  </a:t>
            </a:r>
            <a:r>
              <a:rPr lang="zh-CN" altLang="en-US" sz="3200" dirty="0" smtClean="0">
                <a:gradFill>
                  <a:gsLst>
                    <a:gs pos="0">
                      <a:schemeClr val="tx1"/>
                    </a:gs>
                    <a:gs pos="100000">
                      <a:srgbClr val="FF0000"/>
                    </a:gs>
                    <a:gs pos="19000">
                      <a:schemeClr val="tx1"/>
                    </a:gs>
                  </a:gsLst>
                  <a:lin ang="5400000" scaled="0"/>
                </a:gradFill>
                <a:latin typeface="叶根友毛笔行书" pitchFamily="2" charset="-122"/>
                <a:ea typeface="叶根友毛笔行书" pitchFamily="2" charset="-122"/>
              </a:rPr>
              <a:t>共</a:t>
            </a:r>
            <a:r>
              <a:rPr lang="zh-CN" altLang="en-US" sz="2800" dirty="0" smtClean="0">
                <a:gradFill>
                  <a:gsLst>
                    <a:gs pos="0">
                      <a:schemeClr val="tx1"/>
                    </a:gs>
                    <a:gs pos="100000">
                      <a:srgbClr val="FF0000"/>
                    </a:gs>
                    <a:gs pos="19000">
                      <a:schemeClr val="tx1"/>
                    </a:gs>
                  </a:gsLst>
                  <a:lin ang="5400000" scaled="0"/>
                </a:gradFill>
                <a:latin typeface="叶根友毛笔行书" pitchFamily="2" charset="-122"/>
                <a:ea typeface="叶根友毛笔行书" pitchFamily="2" charset="-122"/>
              </a:rPr>
              <a:t>赢未来</a:t>
            </a:r>
            <a:endParaRPr lang="zh-CN" altLang="en-US" sz="2800" dirty="0" smtClean="0">
              <a:gradFill>
                <a:gsLst>
                  <a:gs pos="0">
                    <a:schemeClr val="tx1"/>
                  </a:gs>
                  <a:gs pos="100000">
                    <a:srgbClr val="FF0000"/>
                  </a:gs>
                  <a:gs pos="19000">
                    <a:schemeClr val="tx1"/>
                  </a:gs>
                </a:gsLst>
                <a:lin ang="5400000" scaled="0"/>
              </a:gradFill>
              <a:latin typeface="微软雅黑" pitchFamily="34" charset="-122"/>
              <a:ea typeface="微软雅黑" pitchFamily="34" charset="-122"/>
            </a:endParaRPr>
          </a:p>
        </p:txBody>
      </p:sp>
      <p:sp>
        <p:nvSpPr>
          <p:cNvPr id="18" name="TextBox 17"/>
          <p:cNvSpPr txBox="1"/>
          <p:nvPr/>
        </p:nvSpPr>
        <p:spPr>
          <a:xfrm>
            <a:off x="5572132" y="1950830"/>
            <a:ext cx="2743219" cy="307777"/>
          </a:xfrm>
          <a:prstGeom prst="rect">
            <a:avLst/>
          </a:prstGeom>
          <a:noFill/>
        </p:spPr>
        <p:txBody>
          <a:bodyPr wrap="square" rtlCol="0">
            <a:spAutoFit/>
          </a:bodyPr>
          <a:lstStyle/>
          <a:p>
            <a:r>
              <a:rPr lang="en-US" altLang="zh-CN" sz="1400" dirty="0" err="1" smtClean="0">
                <a:solidFill>
                  <a:schemeClr val="accent6">
                    <a:lumMod val="50000"/>
                  </a:schemeClr>
                </a:solidFill>
                <a:latin typeface="Cambria Math" pitchFamily="18" charset="0"/>
                <a:ea typeface="Cambria Math" pitchFamily="18" charset="0"/>
                <a:cs typeface="Arial" pitchFamily="34" charset="0"/>
              </a:rPr>
              <a:t>JueZhan</a:t>
            </a:r>
            <a:r>
              <a:rPr lang="en-US" altLang="zh-CN" sz="1400" dirty="0" smtClean="0">
                <a:solidFill>
                  <a:schemeClr val="accent6">
                    <a:lumMod val="50000"/>
                  </a:schemeClr>
                </a:solidFill>
                <a:latin typeface="Cambria Math" pitchFamily="18" charset="0"/>
                <a:ea typeface="Cambria Math" pitchFamily="18" charset="0"/>
                <a:cs typeface="Arial" pitchFamily="34" charset="0"/>
              </a:rPr>
              <a:t> </a:t>
            </a:r>
            <a:r>
              <a:rPr lang="en-US" altLang="zh-CN" sz="1400" dirty="0" err="1" smtClean="0">
                <a:solidFill>
                  <a:schemeClr val="accent6">
                    <a:lumMod val="50000"/>
                  </a:schemeClr>
                </a:solidFill>
                <a:latin typeface="Cambria Math" pitchFamily="18" charset="0"/>
                <a:ea typeface="Cambria Math" pitchFamily="18" charset="0"/>
                <a:cs typeface="Arial" pitchFamily="34" charset="0"/>
              </a:rPr>
              <a:t>MaNian</a:t>
            </a:r>
            <a:r>
              <a:rPr lang="en-US" altLang="zh-CN" sz="1400" dirty="0" smtClean="0">
                <a:solidFill>
                  <a:schemeClr val="accent6">
                    <a:lumMod val="50000"/>
                  </a:schemeClr>
                </a:solidFill>
                <a:latin typeface="Cambria Math" pitchFamily="18" charset="0"/>
                <a:ea typeface="Cambria Math" pitchFamily="18" charset="0"/>
                <a:cs typeface="Arial" pitchFamily="34" charset="0"/>
              </a:rPr>
              <a:t> </a:t>
            </a:r>
            <a:r>
              <a:rPr lang="en-US" altLang="zh-CN" sz="1400" dirty="0" err="1" smtClean="0">
                <a:solidFill>
                  <a:schemeClr val="accent6">
                    <a:lumMod val="50000"/>
                  </a:schemeClr>
                </a:solidFill>
                <a:latin typeface="Cambria Math" pitchFamily="18" charset="0"/>
                <a:ea typeface="Cambria Math" pitchFamily="18" charset="0"/>
                <a:cs typeface="Arial" pitchFamily="34" charset="0"/>
              </a:rPr>
              <a:t>GongYin</a:t>
            </a:r>
            <a:r>
              <a:rPr lang="en-US" altLang="zh-CN" sz="1400" dirty="0" smtClean="0">
                <a:solidFill>
                  <a:schemeClr val="accent6">
                    <a:lumMod val="50000"/>
                  </a:schemeClr>
                </a:solidFill>
                <a:latin typeface="Cambria Math" pitchFamily="18" charset="0"/>
                <a:ea typeface="Cambria Math" pitchFamily="18" charset="0"/>
                <a:cs typeface="Arial" pitchFamily="34" charset="0"/>
              </a:rPr>
              <a:t> </a:t>
            </a:r>
            <a:r>
              <a:rPr lang="en-US" altLang="zh-CN" sz="1400" dirty="0" err="1" smtClean="0">
                <a:solidFill>
                  <a:schemeClr val="accent6">
                    <a:lumMod val="50000"/>
                  </a:schemeClr>
                </a:solidFill>
                <a:latin typeface="Cambria Math" pitchFamily="18" charset="0"/>
                <a:ea typeface="Cambria Math" pitchFamily="18" charset="0"/>
                <a:cs typeface="Arial" pitchFamily="34" charset="0"/>
              </a:rPr>
              <a:t>Weilai</a:t>
            </a:r>
            <a:endParaRPr lang="zh-CN" altLang="en-US" sz="1200" dirty="0" smtClean="0">
              <a:solidFill>
                <a:schemeClr val="accent6">
                  <a:lumMod val="50000"/>
                </a:schemeClr>
              </a:solidFill>
              <a:latin typeface="Cambria Math" pitchFamily="18" charset="0"/>
              <a:ea typeface="Batang" pitchFamily="18" charset="-127"/>
              <a:cs typeface="Arial" pitchFamily="34" charset="0"/>
            </a:endParaRPr>
          </a:p>
        </p:txBody>
      </p:sp>
      <p:pic>
        <p:nvPicPr>
          <p:cNvPr id="22" name="Picture 3" descr="C:\Users\Administrator\Desktop\23.png"/>
          <p:cNvPicPr>
            <a:picLocks noChangeAspect="1" noChangeArrowheads="1"/>
          </p:cNvPicPr>
          <p:nvPr/>
        </p:nvPicPr>
        <p:blipFill>
          <a:blip r:embed="rId6" cstate="print"/>
          <a:srcRect/>
          <a:stretch>
            <a:fillRect/>
          </a:stretch>
        </p:blipFill>
        <p:spPr bwMode="auto">
          <a:xfrm rot="3255866">
            <a:off x="2057808" y="1664591"/>
            <a:ext cx="1614588" cy="1673298"/>
          </a:xfrm>
          <a:prstGeom prst="rect">
            <a:avLst/>
          </a:prstGeom>
          <a:noFill/>
        </p:spPr>
      </p:pic>
      <p:pic>
        <p:nvPicPr>
          <p:cNvPr id="23" name="Picture 2" descr="C:\Users\Administrator\Desktop\1.png"/>
          <p:cNvPicPr>
            <a:picLocks noChangeAspect="1" noChangeArrowheads="1"/>
          </p:cNvPicPr>
          <p:nvPr/>
        </p:nvPicPr>
        <p:blipFill>
          <a:blip r:embed="rId7"/>
          <a:srcRect/>
          <a:stretch>
            <a:fillRect/>
          </a:stretch>
        </p:blipFill>
        <p:spPr bwMode="auto">
          <a:xfrm>
            <a:off x="0" y="2186954"/>
            <a:ext cx="6072197" cy="2513629"/>
          </a:xfrm>
          <a:prstGeom prst="rect">
            <a:avLst/>
          </a:prstGeom>
          <a:noFill/>
        </p:spPr>
      </p:pic>
      <p:sp>
        <p:nvSpPr>
          <p:cNvPr id="2" name="TextBox 1"/>
          <p:cNvSpPr txBox="1"/>
          <p:nvPr/>
        </p:nvSpPr>
        <p:spPr>
          <a:xfrm>
            <a:off x="5876951" y="2523096"/>
            <a:ext cx="2438400" cy="923330"/>
          </a:xfrm>
          <a:prstGeom prst="rect">
            <a:avLst/>
          </a:prstGeom>
          <a:noFill/>
        </p:spPr>
        <p:txBody>
          <a:bodyPr wrap="square" rtlCol="0">
            <a:spAutoFit/>
          </a:bodyPr>
          <a:lstStyle/>
          <a:p>
            <a:r>
              <a:rPr lang="zh-CN" altLang="en-US" sz="5400" cap="all" dirty="0" smtClean="0">
                <a:ln w="9000" cmpd="sng">
                  <a:solidFill>
                    <a:srgbClr val="FF0000"/>
                  </a:solidFill>
                  <a:prstDash val="solid"/>
                </a:ln>
                <a:solidFill>
                  <a:srgbClr val="FF0000"/>
                </a:solidFill>
                <a:effectLst>
                  <a:reflection blurRad="12700" stA="28000" endPos="45000" dist="1000" dir="5400000" sy="-100000" algn="bl" rotWithShape="0"/>
                </a:effectLst>
              </a:rPr>
              <a:t>谢谢</a:t>
            </a:r>
            <a:endParaRPr lang="zh-CN" altLang="en-US" sz="5400" cap="all" dirty="0">
              <a:ln w="9000" cmpd="sng">
                <a:solidFill>
                  <a:srgbClr val="FF0000"/>
                </a:solidFill>
                <a:prstDash val="solid"/>
              </a:ln>
              <a:solidFill>
                <a:srgbClr val="FF0000"/>
              </a:solidFill>
              <a:effectLst>
                <a:reflection blurRad="12700" stA="28000" endPos="45000" dist="1000" dir="5400000" sy="-100000" algn="bl" rotWithShape="0"/>
              </a:effectLst>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par>
                                <p:cTn id="8" presetID="2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childTnLst>
                                </p:cTn>
                              </p:par>
                              <p:par>
                                <p:cTn id="15" presetID="6" presetClass="emph" presetSubtype="0" fill="hold" nodeType="withEffect">
                                  <p:stCondLst>
                                    <p:cond delay="0"/>
                                  </p:stCondLst>
                                  <p:childTnLst>
                                    <p:animScale>
                                      <p:cBhvr>
                                        <p:cTn id="16" dur="5000" fill="hold"/>
                                        <p:tgtEl>
                                          <p:spTgt spid="13"/>
                                        </p:tgtEl>
                                      </p:cBhvr>
                                      <p:by x="115000" y="115000"/>
                                    </p:animScale>
                                  </p:childTnLst>
                                </p:cTn>
                              </p:par>
                              <p:par>
                                <p:cTn id="17" presetID="2" presetClass="entr" presetSubtype="8" decel="50000" fill="hold" nodeType="withEffect">
                                  <p:stCondLst>
                                    <p:cond delay="11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0-#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par>
                                <p:cTn id="21" presetID="12" presetClass="entr" presetSubtype="4" fill="hold" nodeType="withEffect">
                                  <p:stCondLst>
                                    <p:cond delay="1600"/>
                                  </p:stCondLst>
                                  <p:childTnLst>
                                    <p:set>
                                      <p:cBhvr>
                                        <p:cTn id="22" dur="1" fill="hold">
                                          <p:stCondLst>
                                            <p:cond delay="0"/>
                                          </p:stCondLst>
                                        </p:cTn>
                                        <p:tgtEl>
                                          <p:spTgt spid="14"/>
                                        </p:tgtEl>
                                        <p:attrNameLst>
                                          <p:attrName>style.visibility</p:attrName>
                                        </p:attrNameLst>
                                      </p:cBhvr>
                                      <p:to>
                                        <p:strVal val="visible"/>
                                      </p:to>
                                    </p:set>
                                    <p:animEffect transition="in" filter="slide(fromBottom)">
                                      <p:cBhvr>
                                        <p:cTn id="23" dur="500"/>
                                        <p:tgtEl>
                                          <p:spTgt spid="14"/>
                                        </p:tgtEl>
                                      </p:cBhvr>
                                    </p:animEffect>
                                  </p:childTnLst>
                                </p:cTn>
                              </p:par>
                              <p:par>
                                <p:cTn id="24" presetID="12" presetClass="entr" presetSubtype="4" fill="hold" nodeType="withEffect">
                                  <p:stCondLst>
                                    <p:cond delay="1600"/>
                                  </p:stCondLst>
                                  <p:childTnLst>
                                    <p:set>
                                      <p:cBhvr>
                                        <p:cTn id="25" dur="1" fill="hold">
                                          <p:stCondLst>
                                            <p:cond delay="0"/>
                                          </p:stCondLst>
                                        </p:cTn>
                                        <p:tgtEl>
                                          <p:spTgt spid="22"/>
                                        </p:tgtEl>
                                        <p:attrNameLst>
                                          <p:attrName>style.visibility</p:attrName>
                                        </p:attrNameLst>
                                      </p:cBhvr>
                                      <p:to>
                                        <p:strVal val="visible"/>
                                      </p:to>
                                    </p:set>
                                    <p:animEffect transition="in" filter="slide(fromBottom)">
                                      <p:cBhvr>
                                        <p:cTn id="26" dur="500"/>
                                        <p:tgtEl>
                                          <p:spTgt spid="22"/>
                                        </p:tgtEl>
                                      </p:cBhvr>
                                    </p:animEffect>
                                  </p:childTnLst>
                                </p:cTn>
                              </p:par>
                              <p:par>
                                <p:cTn id="27" presetID="16" presetClass="entr" presetSubtype="37" fill="hold" nodeType="withEffect">
                                  <p:stCondLst>
                                    <p:cond delay="2100"/>
                                  </p:stCondLst>
                                  <p:childTnLst>
                                    <p:set>
                                      <p:cBhvr>
                                        <p:cTn id="28" dur="1" fill="hold">
                                          <p:stCondLst>
                                            <p:cond delay="0"/>
                                          </p:stCondLst>
                                        </p:cTn>
                                        <p:tgtEl>
                                          <p:spTgt spid="17"/>
                                        </p:tgtEl>
                                        <p:attrNameLst>
                                          <p:attrName>style.visibility</p:attrName>
                                        </p:attrNameLst>
                                      </p:cBhvr>
                                      <p:to>
                                        <p:strVal val="visible"/>
                                      </p:to>
                                    </p:set>
                                    <p:animEffect transition="in" filter="barn(outVertical)">
                                      <p:cBhvr>
                                        <p:cTn id="29" dur="1000"/>
                                        <p:tgtEl>
                                          <p:spTgt spid="17"/>
                                        </p:tgtEl>
                                      </p:cBhvr>
                                    </p:animEffect>
                                  </p:childTnLst>
                                </p:cTn>
                              </p:par>
                              <p:par>
                                <p:cTn id="30" presetID="10" presetClass="entr" presetSubtype="0" fill="hold" nodeType="withEffect">
                                  <p:stCondLst>
                                    <p:cond delay="31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红橙黄">
      <a:dk1>
        <a:srgbClr val="000000"/>
      </a:dk1>
      <a:lt1>
        <a:srgbClr val="FFFFFF"/>
      </a:lt1>
      <a:dk2>
        <a:srgbClr val="000000"/>
      </a:dk2>
      <a:lt2>
        <a:srgbClr val="C00000"/>
      </a:lt2>
      <a:accent1>
        <a:srgbClr val="E66400"/>
      </a:accent1>
      <a:accent2>
        <a:srgbClr val="FFBE00"/>
      </a:accent2>
      <a:accent3>
        <a:srgbClr val="FFFFFF"/>
      </a:accent3>
      <a:accent4>
        <a:srgbClr val="000000"/>
      </a:accent4>
      <a:accent5>
        <a:srgbClr val="D8D8D8"/>
      </a:accent5>
      <a:accent6>
        <a:srgbClr val="C00000"/>
      </a:accent6>
      <a:hlink>
        <a:srgbClr val="E66400"/>
      </a:hlink>
      <a:folHlink>
        <a:srgbClr val="FFBE00"/>
      </a:folHlink>
    </a:clrScheme>
    <a:fontScheme name="Default Design">
      <a:majorFont>
        <a:latin typeface="Arial"/>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4D4D4D"/>
        </a:lt2>
        <a:accent1>
          <a:srgbClr val="3CC2B5"/>
        </a:accent1>
        <a:accent2>
          <a:srgbClr val="81A551"/>
        </a:accent2>
        <a:accent3>
          <a:srgbClr val="FFFFFF"/>
        </a:accent3>
        <a:accent4>
          <a:srgbClr val="000000"/>
        </a:accent4>
        <a:accent5>
          <a:srgbClr val="AFDDD7"/>
        </a:accent5>
        <a:accent6>
          <a:srgbClr val="749549"/>
        </a:accent6>
        <a:hlink>
          <a:srgbClr val="F1B50D"/>
        </a:hlink>
        <a:folHlink>
          <a:srgbClr val="15ACE1"/>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253451"/>
        </a:dk2>
        <a:lt2>
          <a:srgbClr val="4D4D4D"/>
        </a:lt2>
        <a:accent1>
          <a:srgbClr val="88B43A"/>
        </a:accent1>
        <a:accent2>
          <a:srgbClr val="D0C644"/>
        </a:accent2>
        <a:accent3>
          <a:srgbClr val="FFFFFF"/>
        </a:accent3>
        <a:accent4>
          <a:srgbClr val="000000"/>
        </a:accent4>
        <a:accent5>
          <a:srgbClr val="C3D6AE"/>
        </a:accent5>
        <a:accent6>
          <a:srgbClr val="BCB33D"/>
        </a:accent6>
        <a:hlink>
          <a:srgbClr val="DD93B4"/>
        </a:hlink>
        <a:folHlink>
          <a:srgbClr val="87A5A7"/>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33300"/>
        </a:dk2>
        <a:lt2>
          <a:srgbClr val="4D4D4D"/>
        </a:lt2>
        <a:accent1>
          <a:srgbClr val="F5B80B"/>
        </a:accent1>
        <a:accent2>
          <a:srgbClr val="6292C6"/>
        </a:accent2>
        <a:accent3>
          <a:srgbClr val="FFFFFF"/>
        </a:accent3>
        <a:accent4>
          <a:srgbClr val="000000"/>
        </a:accent4>
        <a:accent5>
          <a:srgbClr val="F9D8AA"/>
        </a:accent5>
        <a:accent6>
          <a:srgbClr val="5884B3"/>
        </a:accent6>
        <a:hlink>
          <a:srgbClr val="74BD43"/>
        </a:hlink>
        <a:folHlink>
          <a:srgbClr val="C4B79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3109</TotalTime>
  <Words>3361</Words>
  <Application>Microsoft Office PowerPoint</Application>
  <PresentationFormat>全屏显示(16:10)</PresentationFormat>
  <Paragraphs>958</Paragraphs>
  <Slides>36</Slides>
  <Notes>6</Notes>
  <HiddenSlides>0</HiddenSlides>
  <MMClips>0</MMClips>
  <ScaleCrop>false</ScaleCrop>
  <HeadingPairs>
    <vt:vector size="4" baseType="variant">
      <vt:variant>
        <vt:lpstr>主题</vt:lpstr>
      </vt:variant>
      <vt:variant>
        <vt:i4>1</vt:i4>
      </vt:variant>
      <vt:variant>
        <vt:lpstr>幻灯片标题</vt:lpstr>
      </vt:variant>
      <vt:variant>
        <vt:i4>36</vt:i4>
      </vt:variant>
    </vt:vector>
  </HeadingPairs>
  <TitlesOfParts>
    <vt:vector size="37" baseType="lpstr">
      <vt:lpstr>Default Design</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vector>
  </TitlesOfParts>
  <Company>Guild Desing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Chinalife</cp:lastModifiedBy>
  <cp:revision>463</cp:revision>
  <dcterms:created xsi:type="dcterms:W3CDTF">2007-12-26T02:32:25Z</dcterms:created>
  <dcterms:modified xsi:type="dcterms:W3CDTF">2014-03-18T06:20:24Z</dcterms:modified>
</cp:coreProperties>
</file>