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3"/>
  </p:notesMasterIdLst>
  <p:sldIdLst>
    <p:sldId id="257" r:id="rId3"/>
    <p:sldId id="260" r:id="rId4"/>
    <p:sldId id="303" r:id="rId5"/>
    <p:sldId id="302" r:id="rId6"/>
    <p:sldId id="304" r:id="rId7"/>
    <p:sldId id="272" r:id="rId8"/>
    <p:sldId id="308" r:id="rId9"/>
    <p:sldId id="309" r:id="rId10"/>
    <p:sldId id="310" r:id="rId11"/>
    <p:sldId id="311" r:id="rId12"/>
    <p:sldId id="312" r:id="rId13"/>
    <p:sldId id="313" r:id="rId14"/>
    <p:sldId id="266" r:id="rId15"/>
    <p:sldId id="267" r:id="rId16"/>
    <p:sldId id="268" r:id="rId17"/>
    <p:sldId id="314" r:id="rId18"/>
    <p:sldId id="315" r:id="rId19"/>
    <p:sldId id="316" r:id="rId20"/>
    <p:sldId id="317" r:id="rId21"/>
    <p:sldId id="306" r:id="rId22"/>
  </p:sldIdLst>
  <p:sldSz cx="9144000" cy="5143500" type="screen16x9"/>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90" d="100"/>
          <a:sy n="90" d="100"/>
        </p:scale>
        <p:origin x="-516" y="-96"/>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1554112B-76FE-420A-80FF-0C6EC80D2973}" type="datetimeFigureOut">
              <a:rPr lang="zh-CN" altLang="en-US"/>
              <a:pPr>
                <a:defRPr/>
              </a:pPr>
              <a:t>2014-4-14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DF8350C2-003D-415C-81EA-5D7A9E912EF2}"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bwMode="auto">
          <a:noFill/>
          <a:ln>
            <a:solidFill>
              <a:srgbClr val="000000"/>
            </a:solidFill>
            <a:miter lim="800000"/>
            <a:headEnd/>
            <a:tailEnd/>
          </a:ln>
        </p:spPr>
      </p:sp>
      <p:sp>
        <p:nvSpPr>
          <p:cNvPr id="4710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7108"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D00EEE4-D42B-48A5-897B-F0D47D05E0D9}" type="slidenum">
              <a:rPr lang="zh-CN" altLang="en-US" smtClean="0">
                <a:solidFill>
                  <a:srgbClr val="000000"/>
                </a:solidFill>
              </a:rPr>
              <a:pPr fontAlgn="base">
                <a:spcBef>
                  <a:spcPct val="0"/>
                </a:spcBef>
                <a:spcAft>
                  <a:spcPct val="0"/>
                </a:spcAft>
                <a:defRPr/>
              </a:pPr>
              <a:t>1</a:t>
            </a:fld>
            <a:endParaRPr lang="zh-CN" altLang="en-US" smtClean="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noFill/>
          <a:ln>
            <a:solidFill>
              <a:srgbClr val="000000"/>
            </a:solidFill>
            <a:miter lim="800000"/>
            <a:headEnd/>
            <a:tailEnd/>
          </a:ln>
        </p:spPr>
      </p:sp>
      <p:sp>
        <p:nvSpPr>
          <p:cNvPr id="4813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2"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FFB9811-EB17-4CEE-AACA-2E077F9BEED3}" type="slidenum">
              <a:rPr lang="zh-CN" altLang="en-US" smtClean="0">
                <a:solidFill>
                  <a:srgbClr val="000000"/>
                </a:solidFill>
              </a:rPr>
              <a:pPr fontAlgn="base">
                <a:spcBef>
                  <a:spcPct val="0"/>
                </a:spcBef>
                <a:spcAft>
                  <a:spcPct val="0"/>
                </a:spcAft>
                <a:defRPr/>
              </a:pPr>
              <a:t>2</a:t>
            </a:fld>
            <a:endParaRPr lang="zh-CN" altLang="en-US" smtClean="0">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p:spPr>
      </p:sp>
      <p:sp>
        <p:nvSpPr>
          <p:cNvPr id="491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9156"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51ADF1F-43B8-4EF2-A82C-5EA84B1A3FD5}" type="slidenum">
              <a:rPr lang="zh-CN" altLang="en-US" smtClean="0">
                <a:solidFill>
                  <a:srgbClr val="000000"/>
                </a:solidFill>
              </a:rPr>
              <a:pPr fontAlgn="base">
                <a:spcBef>
                  <a:spcPct val="0"/>
                </a:spcBef>
                <a:spcAft>
                  <a:spcPct val="0"/>
                </a:spcAft>
                <a:defRPr/>
              </a:pPr>
              <a:t>3</a:t>
            </a:fld>
            <a:endParaRPr lang="zh-CN" altLang="en-US" smtClean="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p:spPr>
      </p:sp>
      <p:sp>
        <p:nvSpPr>
          <p:cNvPr id="5017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0180"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23E2200-7720-49E8-84D0-AB36C89011A7}" type="slidenum">
              <a:rPr lang="zh-CN" altLang="en-US" smtClean="0">
                <a:solidFill>
                  <a:srgbClr val="000000"/>
                </a:solidFill>
              </a:rPr>
              <a:pPr fontAlgn="base">
                <a:spcBef>
                  <a:spcPct val="0"/>
                </a:spcBef>
                <a:spcAft>
                  <a:spcPct val="0"/>
                </a:spcAft>
                <a:defRPr/>
              </a:pPr>
              <a:t>6</a:t>
            </a:fld>
            <a:endParaRPr lang="zh-CN" altLang="en-US"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2"/>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90AF4A4E-A7AF-406C-9ECC-5BE229706E73}"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E07AE738-C726-4ACF-B9CC-0503DDE6AA8A}"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08A08F66-4124-476B-B690-9B3541ED684B}"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3DDD19AF-0D7C-4F18-A0D6-6B592469265C}"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7"/>
            <a:ext cx="7772400" cy="1021557"/>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9147B626-CB01-4ACD-B04D-27195659A690}"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3E07B1FD-D43A-4CC0-9BFC-3658F12DBC7E}"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7E663104-DCAE-41D6-A877-FFD870A7EFA6}" type="datetimeFigureOut">
              <a:rPr lang="zh-CN" altLang="en-US"/>
              <a:pPr>
                <a:defRPr/>
              </a:pPr>
              <a:t>2014-4-14</a:t>
            </a:fld>
            <a:endParaRPr lang="zh-CN" altLang="en-US"/>
          </a:p>
        </p:txBody>
      </p:sp>
      <p:sp>
        <p:nvSpPr>
          <p:cNvPr id="6" name="页脚占位符 5"/>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1AFDE92A-57A9-4B6B-8C18-EE92CFCEF451}"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1"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1"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5420A873-C2FB-4AE0-8C78-902BD27BCF26}" type="datetimeFigureOut">
              <a:rPr lang="zh-CN" altLang="en-US"/>
              <a:pPr>
                <a:defRPr/>
              </a:pPr>
              <a:t>2014-4-14</a:t>
            </a:fld>
            <a:endParaRPr lang="zh-CN" altLang="en-US"/>
          </a:p>
        </p:txBody>
      </p:sp>
      <p:sp>
        <p:nvSpPr>
          <p:cNvPr id="8" name="页脚占位符 7"/>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9" name="灯片编号占位符 8"/>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6E79E567-92E0-4FBC-B2CC-EAFC9941893C}"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BF98D3C1-92E9-4226-8BB3-3577C932FF65}" type="datetimeFigureOut">
              <a:rPr lang="zh-CN" altLang="en-US"/>
              <a:pPr>
                <a:defRPr/>
              </a:pPr>
              <a:t>2014-4-14</a:t>
            </a:fld>
            <a:endParaRPr lang="zh-CN" altLang="en-US"/>
          </a:p>
        </p:txBody>
      </p:sp>
      <p:sp>
        <p:nvSpPr>
          <p:cNvPr id="4" name="页脚占位符 3"/>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5" name="灯片编号占位符 4"/>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7EB26C71-94BB-4983-8FEE-BB47F49076EB}"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115E1500-EBEF-4E6D-8455-77D78A572C10}" type="datetimeFigureOut">
              <a:rPr lang="zh-CN" altLang="en-US"/>
              <a:pPr>
                <a:defRPr/>
              </a:pPr>
              <a:t>2014-4-14</a:t>
            </a:fld>
            <a:endParaRPr lang="zh-CN" altLang="en-US"/>
          </a:p>
        </p:txBody>
      </p:sp>
      <p:sp>
        <p:nvSpPr>
          <p:cNvPr id="3" name="页脚占位符 2"/>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4" name="灯片编号占位符 3"/>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0571D7FA-4709-4A73-BDB1-955AB30CBA69}"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6" y="204790"/>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0"/>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6" y="1076328"/>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E933C5C1-A8B0-4A17-B8F9-AD4D09B4F515}" type="datetimeFigureOut">
              <a:rPr lang="zh-CN" altLang="en-US"/>
              <a:pPr>
                <a:defRPr/>
              </a:pPr>
              <a:t>2014-4-14</a:t>
            </a:fld>
            <a:endParaRPr lang="zh-CN" altLang="en-US"/>
          </a:p>
        </p:txBody>
      </p:sp>
      <p:sp>
        <p:nvSpPr>
          <p:cNvPr id="6" name="页脚占位符 5"/>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03DD7676-EB0F-4396-B2CE-315C3BD8CBDB}"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5"/>
            <a:ext cx="5486400" cy="60364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D4F8086B-A48D-4340-BDBD-6DEB12837244}" type="datetimeFigureOut">
              <a:rPr lang="zh-CN" altLang="en-US"/>
              <a:pPr>
                <a:defRPr/>
              </a:pPr>
              <a:t>2014-4-14</a:t>
            </a:fld>
            <a:endParaRPr lang="zh-CN" altLang="en-US"/>
          </a:p>
        </p:txBody>
      </p:sp>
      <p:sp>
        <p:nvSpPr>
          <p:cNvPr id="6" name="页脚占位符 5"/>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234BE00B-04F7-4DF3-A251-809F44086AA6}"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C1E04138-B43B-4E9E-954B-BD13AF257218}"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A49D1D2B-3B58-4893-9303-EB55CBA6E107}"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4CFD391B-5CF3-4783-9CD9-D9148CEE0F05}"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3AA1B196-F6BE-4E00-A644-6E5DA2406CA7}" type="slidenum">
              <a:rPr lang="zh-CN" altLang="en-US"/>
              <a:pPr>
                <a:defRPr/>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2"/>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FA592BE4-E8EA-4413-A650-864AB4EBE96B}"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FCB27A7C-8C4E-4C10-9107-9EC70B6B3876}" type="slidenum">
              <a:rPr lang="zh-CN" altLang="en-US"/>
              <a:pPr>
                <a:defRPr/>
              </a:pPr>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9A868554-9FCB-4ACE-806C-FACF97FFAE96}"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4D9EA4B1-B1D7-4D7C-9A8F-4C18EFA05B57}" type="slidenum">
              <a:rPr lang="zh-CN" altLang="en-US"/>
              <a:pPr>
                <a:defRPr/>
              </a:pPr>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7"/>
            <a:ext cx="7772400" cy="1021557"/>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AEFEA041-4093-4349-9D11-166718712B84}"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F2C843D6-4D52-47FC-A284-C7C8E1CE0A62}" type="slidenum">
              <a:rPr lang="zh-CN" altLang="en-US"/>
              <a:pPr>
                <a:defRPr/>
              </a:pPr>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E61084B4-CC4C-4825-8C99-C69FB7ED6991}" type="datetimeFigureOut">
              <a:rPr lang="zh-CN" altLang="en-US"/>
              <a:pPr>
                <a:defRPr/>
              </a:pPr>
              <a:t>2014-4-14</a:t>
            </a:fld>
            <a:endParaRPr lang="zh-CN" altLang="en-US"/>
          </a:p>
        </p:txBody>
      </p:sp>
      <p:sp>
        <p:nvSpPr>
          <p:cNvPr id="6" name="页脚占位符 5"/>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527CE2A3-B719-4D40-B166-0BE780105E90}" type="slidenum">
              <a:rPr lang="zh-CN" altLang="en-US"/>
              <a:pPr>
                <a:defRPr/>
              </a:pPr>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1"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1"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BAF82757-41BC-4108-B6DA-E584FE9BB16A}" type="datetimeFigureOut">
              <a:rPr lang="zh-CN" altLang="en-US"/>
              <a:pPr>
                <a:defRPr/>
              </a:pPr>
              <a:t>2014-4-14</a:t>
            </a:fld>
            <a:endParaRPr lang="zh-CN" altLang="en-US"/>
          </a:p>
        </p:txBody>
      </p:sp>
      <p:sp>
        <p:nvSpPr>
          <p:cNvPr id="8" name="页脚占位符 7"/>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9" name="灯片编号占位符 8"/>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218213D4-228A-4538-B098-72431399D536}" type="slidenum">
              <a:rPr lang="zh-CN" altLang="en-US"/>
              <a:pPr>
                <a:defRPr/>
              </a:pPr>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13A23E5A-E0E6-46A2-B4C8-109112E5F490}" type="datetimeFigureOut">
              <a:rPr lang="zh-CN" altLang="en-US"/>
              <a:pPr>
                <a:defRPr/>
              </a:pPr>
              <a:t>2014-4-14</a:t>
            </a:fld>
            <a:endParaRPr lang="zh-CN" altLang="en-US"/>
          </a:p>
        </p:txBody>
      </p:sp>
      <p:sp>
        <p:nvSpPr>
          <p:cNvPr id="4" name="页脚占位符 3"/>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5" name="灯片编号占位符 4"/>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FE66AA37-AD6C-4EC3-BE59-FAFD742F7D12}" type="slidenum">
              <a:rPr lang="zh-CN" altLang="en-US"/>
              <a:pPr>
                <a:defRPr/>
              </a:pPr>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A209F2ED-4442-4C9B-A710-BD5D144FD232}" type="datetimeFigureOut">
              <a:rPr lang="zh-CN" altLang="en-US"/>
              <a:pPr>
                <a:defRPr/>
              </a:pPr>
              <a:t>2014-4-14</a:t>
            </a:fld>
            <a:endParaRPr lang="zh-CN" altLang="en-US"/>
          </a:p>
        </p:txBody>
      </p:sp>
      <p:sp>
        <p:nvSpPr>
          <p:cNvPr id="3" name="页脚占位符 2"/>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4" name="灯片编号占位符 3"/>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5AB87BCE-23C7-4221-8319-B0753BEF0FC3}" type="slidenum">
              <a:rPr lang="zh-CN" altLang="en-US"/>
              <a:pPr>
                <a:defRPr/>
              </a:pPr>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6" y="204790"/>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0"/>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6" y="1076328"/>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67D07A49-DBB8-4A03-AAFF-BD3A8D316316}" type="datetimeFigureOut">
              <a:rPr lang="zh-CN" altLang="en-US"/>
              <a:pPr>
                <a:defRPr/>
              </a:pPr>
              <a:t>2014-4-14</a:t>
            </a:fld>
            <a:endParaRPr lang="zh-CN" altLang="en-US"/>
          </a:p>
        </p:txBody>
      </p:sp>
      <p:sp>
        <p:nvSpPr>
          <p:cNvPr id="6" name="页脚占位符 5"/>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6A3980B3-50B0-44C7-A0C8-BBA7785C02B3}" type="slidenum">
              <a:rPr lang="zh-CN" altLang="en-US"/>
              <a:pPr>
                <a:defRPr/>
              </a:pPr>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5"/>
            <a:ext cx="5486400" cy="60364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4E35870B-BCFC-4475-BB5F-C3F9227176F5}" type="datetimeFigureOut">
              <a:rPr lang="zh-CN" altLang="en-US"/>
              <a:pPr>
                <a:defRPr/>
              </a:pPr>
              <a:t>2014-4-14</a:t>
            </a:fld>
            <a:endParaRPr lang="zh-CN" altLang="en-US"/>
          </a:p>
        </p:txBody>
      </p:sp>
      <p:sp>
        <p:nvSpPr>
          <p:cNvPr id="6" name="页脚占位符 5"/>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30E70420-85ED-467D-A56F-82E745A6B86F}" type="slidenum">
              <a:rPr lang="zh-CN" altLang="en-US"/>
              <a:pPr>
                <a:defRPr/>
              </a:pPr>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1DACE20E-CFAC-4897-92B8-0F06EF3AB6C5}"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C19E480F-30E0-4505-A614-4637BA0E8DA8}" type="slidenum">
              <a:rPr lang="zh-CN" altLang="en-US"/>
              <a:pPr>
                <a:defRPr/>
              </a:pPr>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F7FDD2E5-C94E-4A67-B733-CA1DCD3693D3}" type="datetimeFigureOut">
              <a:rPr lang="zh-CN" altLang="en-US"/>
              <a:pPr>
                <a:defRPr/>
              </a:pPr>
              <a:t>2014-4-14</a:t>
            </a:fld>
            <a:endParaRPr lang="zh-CN" altLang="en-US"/>
          </a:p>
        </p:txBody>
      </p:sp>
      <p:sp>
        <p:nvSpPr>
          <p:cNvPr id="5" name="页脚占位符 4"/>
          <p:cNvSpPr>
            <a:spLocks noGrp="1"/>
          </p:cNvSpPr>
          <p:nvPr>
            <p:ph type="ftr" sz="quarter" idx="11"/>
          </p:nvPr>
        </p:nvSpPr>
        <p:spPr>
          <a:xfrm>
            <a:off x="3124200" y="4767263"/>
            <a:ext cx="2895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4637"/>
          </a:xfrm>
          <a:prstGeom prst="rect">
            <a:avLst/>
          </a:prstGeom>
        </p:spPr>
        <p:txBody>
          <a:bodyPr/>
          <a:lstStyle>
            <a:lvl1pPr fontAlgn="auto">
              <a:spcBef>
                <a:spcPts val="0"/>
              </a:spcBef>
              <a:spcAft>
                <a:spcPts val="0"/>
              </a:spcAft>
              <a:defRPr>
                <a:solidFill>
                  <a:prstClr val="black">
                    <a:tint val="75000"/>
                  </a:prstClr>
                </a:solidFill>
                <a:latin typeface="+mn-lt"/>
                <a:ea typeface="+mn-ea"/>
              </a:defRPr>
            </a:lvl1pPr>
          </a:lstStyle>
          <a:p>
            <a:pPr>
              <a:defRPr/>
            </a:pPr>
            <a:fld id="{CCCA7DCE-24AA-4ACE-B2B9-4814C1A2D10D}" type="slidenum">
              <a:rPr lang="zh-CN" altLang="en-US"/>
              <a:pPr>
                <a:defRPr/>
              </a:pPr>
              <a:t>‹#›</a:t>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1">
                <a:lumMod val="99000"/>
              </a:schemeClr>
            </a:gs>
            <a:gs pos="99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a:blip r:embed="rId13"/>
          <a:srcRect/>
          <a:stretch>
            <a:fillRect/>
          </a:stretch>
        </p:blipFill>
        <p:spPr bwMode="auto">
          <a:xfrm>
            <a:off x="1588" y="1588"/>
            <a:ext cx="9140825" cy="5140325"/>
          </a:xfrm>
          <a:prstGeom prst="rect">
            <a:avLst/>
          </a:prstGeom>
          <a:noFill/>
          <a:ln w="9525">
            <a:noFill/>
            <a:miter lim="800000"/>
            <a:headEnd/>
            <a:tailEnd/>
          </a:ln>
        </p:spPr>
      </p:pic>
      <p:pic>
        <p:nvPicPr>
          <p:cNvPr id="1027" name="Picture 5" descr="C:\Users\bgadmin\Desktop\未标题-1.png"/>
          <p:cNvPicPr>
            <a:picLocks noChangeAspect="1" noChangeArrowheads="1"/>
          </p:cNvPicPr>
          <p:nvPr userDrawn="1"/>
        </p:nvPicPr>
        <p:blipFill>
          <a:blip r:embed="rId14"/>
          <a:srcRect/>
          <a:stretch>
            <a:fillRect/>
          </a:stretch>
        </p:blipFill>
        <p:spPr bwMode="auto">
          <a:xfrm>
            <a:off x="-65088" y="0"/>
            <a:ext cx="1979613" cy="5953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43" r:id="rId1"/>
    <p:sldLayoutId id="2147483844" r:id="rId2"/>
    <p:sldLayoutId id="2147483845" r:id="rId3"/>
    <p:sldLayoutId id="2147483846" r:id="rId4"/>
    <p:sldLayoutId id="2147483847" r:id="rId5"/>
    <p:sldLayoutId id="2147483848" r:id="rId6"/>
    <p:sldLayoutId id="2147483849" r:id="rId7"/>
    <p:sldLayoutId id="2147483850" r:id="rId8"/>
    <p:sldLayoutId id="2147483851" r:id="rId9"/>
    <p:sldLayoutId id="2147483852" r:id="rId10"/>
    <p:sldLayoutId id="2147483853"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bg1">
                <a:lumMod val="99000"/>
              </a:schemeClr>
            </a:gs>
            <a:gs pos="99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userDrawn="1"/>
        </p:nvPicPr>
        <p:blipFill>
          <a:blip r:embed="rId14"/>
          <a:srcRect/>
          <a:stretch>
            <a:fillRect/>
          </a:stretch>
        </p:blipFill>
        <p:spPr bwMode="auto">
          <a:xfrm>
            <a:off x="1588" y="1588"/>
            <a:ext cx="9140825" cy="5140325"/>
          </a:xfrm>
          <a:prstGeom prst="rect">
            <a:avLst/>
          </a:prstGeom>
          <a:noFill/>
          <a:ln w="9525">
            <a:noFill/>
            <a:miter lim="800000"/>
            <a:headEnd/>
            <a:tailEnd/>
          </a:ln>
        </p:spPr>
      </p:pic>
      <p:pic>
        <p:nvPicPr>
          <p:cNvPr id="2051" name="Picture 5" descr="C:\Users\bgadmin\Desktop\未标题-1.png"/>
          <p:cNvPicPr>
            <a:picLocks noChangeAspect="1" noChangeArrowheads="1"/>
          </p:cNvPicPr>
          <p:nvPr userDrawn="1"/>
        </p:nvPicPr>
        <p:blipFill>
          <a:blip r:embed="rId15"/>
          <a:srcRect/>
          <a:stretch>
            <a:fillRect/>
          </a:stretch>
        </p:blipFill>
        <p:spPr bwMode="auto">
          <a:xfrm>
            <a:off x="22225" y="7938"/>
            <a:ext cx="1978025" cy="5953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42" r:id="rId12"/>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lumMod val="95000"/>
              </a:schemeClr>
            </a:gs>
            <a:gs pos="100000">
              <a:schemeClr val="tx1">
                <a:lumMod val="65000"/>
                <a:lumOff val="35000"/>
                <a:alpha val="18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srcRect/>
          <a:stretch>
            <a:fillRect/>
          </a:stretch>
        </p:blipFill>
        <p:spPr bwMode="auto">
          <a:xfrm>
            <a:off x="1588" y="1588"/>
            <a:ext cx="9140825" cy="5140325"/>
          </a:xfrm>
          <a:prstGeom prst="rect">
            <a:avLst/>
          </a:prstGeom>
          <a:noFill/>
          <a:ln w="9525">
            <a:noFill/>
            <a:miter lim="800000"/>
            <a:headEnd/>
            <a:tailEnd/>
          </a:ln>
        </p:spPr>
      </p:pic>
      <p:pic>
        <p:nvPicPr>
          <p:cNvPr id="2" name="Picture 2"/>
          <p:cNvPicPr>
            <a:picLocks noChangeAspect="1" noChangeArrowheads="1"/>
          </p:cNvPicPr>
          <p:nvPr/>
        </p:nvPicPr>
        <p:blipFill>
          <a:blip r:embed="rId4"/>
          <a:srcRect/>
          <a:stretch>
            <a:fillRect/>
          </a:stretch>
        </p:blipFill>
        <p:spPr bwMode="auto">
          <a:xfrm>
            <a:off x="6462713" y="2132013"/>
            <a:ext cx="2586037" cy="1330325"/>
          </a:xfrm>
          <a:prstGeom prst="rect">
            <a:avLst/>
          </a:prstGeom>
          <a:noFill/>
          <a:ln w="9525">
            <a:noFill/>
            <a:miter lim="800000"/>
            <a:headEnd/>
            <a:tailEnd/>
          </a:ln>
        </p:spPr>
      </p:pic>
      <p:sp>
        <p:nvSpPr>
          <p:cNvPr id="5" name="矩形 4"/>
          <p:cNvSpPr/>
          <p:nvPr/>
        </p:nvSpPr>
        <p:spPr>
          <a:xfrm>
            <a:off x="3059839" y="826657"/>
            <a:ext cx="5438301" cy="1569660"/>
          </a:xfrm>
          <a:prstGeom prst="rect">
            <a:avLst/>
          </a:prstGeom>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zh-CN" altLang="en-US" sz="4800" b="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李旭科书法" panose="02000603000000000000" pitchFamily="2" charset="-122"/>
                <a:ea typeface="李旭科书法" panose="02000603000000000000" pitchFamily="2" charset="-122"/>
              </a:rPr>
              <a:t>践行改革承诺</a:t>
            </a:r>
            <a:endParaRPr lang="en-US" altLang="zh-CN" sz="4800" b="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李旭科书法" panose="02000603000000000000" pitchFamily="2" charset="-122"/>
              <a:ea typeface="李旭科书法" panose="02000603000000000000" pitchFamily="2" charset="-122"/>
            </a:endParaRPr>
          </a:p>
          <a:p>
            <a:pPr fontAlgn="auto">
              <a:spcBef>
                <a:spcPts val="0"/>
              </a:spcBef>
              <a:spcAft>
                <a:spcPts val="0"/>
              </a:spcAft>
              <a:defRPr/>
            </a:pPr>
            <a:r>
              <a:rPr lang="en-US" altLang="zh-CN" sz="4800" b="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李旭科书法" panose="02000603000000000000" pitchFamily="2" charset="-122"/>
                <a:ea typeface="李旭科书法" panose="02000603000000000000" pitchFamily="2" charset="-122"/>
              </a:rPr>
              <a:t>    </a:t>
            </a:r>
            <a:r>
              <a:rPr lang="zh-CN" altLang="en-US" sz="4800" b="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李旭科书法" panose="02000603000000000000" pitchFamily="2" charset="-122"/>
                <a:ea typeface="李旭科书法" panose="02000603000000000000" pitchFamily="2" charset="-122"/>
              </a:rPr>
              <a:t>国寿保障升级</a:t>
            </a:r>
            <a:endParaRPr lang="en-US" altLang="zh-CN" sz="4800" b="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李旭科书法" panose="02000603000000000000" pitchFamily="2" charset="-122"/>
              <a:ea typeface="李旭科书法" panose="02000603000000000000" pitchFamily="2" charset="-122"/>
            </a:endParaRPr>
          </a:p>
        </p:txBody>
      </p:sp>
      <p:sp>
        <p:nvSpPr>
          <p:cNvPr id="4" name="TextBox 3"/>
          <p:cNvSpPr txBox="1">
            <a:spLocks noChangeArrowheads="1"/>
          </p:cNvSpPr>
          <p:nvPr/>
        </p:nvSpPr>
        <p:spPr bwMode="auto">
          <a:xfrm>
            <a:off x="1673225" y="3665538"/>
            <a:ext cx="5942013" cy="646112"/>
          </a:xfrm>
          <a:prstGeom prst="rect">
            <a:avLst/>
          </a:prstGeom>
          <a:noFill/>
          <a:ln w="9525">
            <a:noFill/>
            <a:miter lim="800000"/>
            <a:headEnd/>
            <a:tailEnd/>
          </a:ln>
        </p:spPr>
        <p:txBody>
          <a:bodyPr wrap="none">
            <a:spAutoFit/>
          </a:bodyPr>
          <a:lstStyle/>
          <a:p>
            <a:pPr algn="ctr"/>
            <a:r>
              <a:rPr lang="en-US" altLang="zh-CN" sz="3600" b="1">
                <a:solidFill>
                  <a:srgbClr val="FFFFFF"/>
                </a:solidFill>
                <a:latin typeface="微软雅黑" pitchFamily="34" charset="-122"/>
                <a:ea typeface="微软雅黑" pitchFamily="34" charset="-122"/>
              </a:rPr>
              <a:t>2014</a:t>
            </a:r>
            <a:r>
              <a:rPr lang="zh-CN" altLang="en-US" sz="3600" b="1">
                <a:solidFill>
                  <a:srgbClr val="FFFFFF"/>
                </a:solidFill>
                <a:latin typeface="微软雅黑" pitchFamily="34" charset="-122"/>
                <a:ea typeface="微软雅黑" pitchFamily="34" charset="-122"/>
              </a:rPr>
              <a:t>年二季度产品策略汇报</a:t>
            </a:r>
          </a:p>
        </p:txBody>
      </p:sp>
      <p:sp>
        <p:nvSpPr>
          <p:cNvPr id="6" name="TextBox 11"/>
          <p:cNvSpPr txBox="1"/>
          <p:nvPr/>
        </p:nvSpPr>
        <p:spPr>
          <a:xfrm>
            <a:off x="0" y="4603750"/>
            <a:ext cx="5643563" cy="577850"/>
          </a:xfrm>
          <a:prstGeom prst="rect">
            <a:avLst/>
          </a:prstGeom>
          <a:noFill/>
        </p:spPr>
        <p:txBody>
          <a:bodyPr>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nSpc>
                <a:spcPct val="150000"/>
              </a:lnSpc>
              <a:defRPr/>
            </a:pPr>
            <a:r>
              <a:rPr lang="zh-CN" altLang="en-US" sz="1050" dirty="0" smtClean="0">
                <a:solidFill>
                  <a:srgbClr val="FFFFFF"/>
                </a:solidFill>
                <a:latin typeface="楷体_GB2312" pitchFamily="49" charset="-122"/>
                <a:ea typeface="楷体_GB2312" pitchFamily="49" charset="-122"/>
              </a:rPr>
              <a:t>备注：本专题仅供内部管理干部培训宣导使用，不作为对外宣传资料，严禁转发。</a:t>
            </a:r>
            <a:endParaRPr lang="en-US" altLang="zh-CN" sz="1050" dirty="0" smtClean="0">
              <a:solidFill>
                <a:srgbClr val="FFFFFF"/>
              </a:solidFill>
              <a:latin typeface="楷体_GB2312" pitchFamily="49" charset="-122"/>
              <a:ea typeface="楷体_GB2312" pitchFamily="49" charset="-122"/>
            </a:endParaRPr>
          </a:p>
          <a:p>
            <a:pPr>
              <a:lnSpc>
                <a:spcPct val="150000"/>
              </a:lnSpc>
              <a:defRPr/>
            </a:pPr>
            <a:r>
              <a:rPr lang="zh-CN" altLang="en-US" sz="1050" dirty="0" smtClean="0">
                <a:solidFill>
                  <a:srgbClr val="FFFFFF"/>
                </a:solidFill>
                <a:latin typeface="楷体_GB2312" pitchFamily="49" charset="-122"/>
                <a:ea typeface="楷体_GB2312" pitchFamily="49" charset="-122"/>
              </a:rPr>
              <a:t>提示：国寿福禄鑫尊两全保险</a:t>
            </a:r>
            <a:r>
              <a:rPr lang="en-US" altLang="zh-CN" sz="1050" dirty="0" smtClean="0">
                <a:solidFill>
                  <a:srgbClr val="FFFFFF"/>
                </a:solidFill>
                <a:latin typeface="楷体_GB2312" pitchFamily="49" charset="-122"/>
                <a:ea typeface="楷体_GB2312" pitchFamily="49" charset="-122"/>
              </a:rPr>
              <a:t>(</a:t>
            </a:r>
            <a:r>
              <a:rPr lang="zh-CN" altLang="en-US" sz="1050" dirty="0" smtClean="0">
                <a:solidFill>
                  <a:srgbClr val="FFFFFF"/>
                </a:solidFill>
                <a:latin typeface="楷体_GB2312" pitchFamily="49" charset="-122"/>
                <a:ea typeface="楷体_GB2312" pitchFamily="49" charset="-122"/>
              </a:rPr>
              <a:t>分红型</a:t>
            </a:r>
            <a:r>
              <a:rPr lang="en-US" altLang="zh-CN" sz="1050" dirty="0" smtClean="0">
                <a:solidFill>
                  <a:srgbClr val="FFFFFF"/>
                </a:solidFill>
                <a:latin typeface="楷体_GB2312" pitchFamily="49" charset="-122"/>
                <a:ea typeface="楷体_GB2312" pitchFamily="49" charset="-122"/>
              </a:rPr>
              <a:t>)</a:t>
            </a:r>
            <a:r>
              <a:rPr lang="zh-CN" altLang="en-US" sz="1050" smtClean="0">
                <a:solidFill>
                  <a:srgbClr val="FFFFFF"/>
                </a:solidFill>
                <a:latin typeface="楷体_GB2312" pitchFamily="49" charset="-122"/>
                <a:ea typeface="楷体_GB2312" pitchFamily="49" charset="-122"/>
              </a:rPr>
              <a:t>为分红</a:t>
            </a:r>
            <a:r>
              <a:rPr lang="zh-CN" altLang="en-US" sz="1050" dirty="0" smtClean="0">
                <a:solidFill>
                  <a:srgbClr val="FFFFFF"/>
                </a:solidFill>
                <a:latin typeface="楷体_GB2312" pitchFamily="49" charset="-122"/>
                <a:ea typeface="楷体_GB2312" pitchFamily="49" charset="-122"/>
              </a:rPr>
              <a:t>保险，其红利分配是不确定的。</a:t>
            </a:r>
            <a:endParaRPr lang="zh-CN" altLang="en-US" sz="1050" dirty="0">
              <a:solidFill>
                <a:srgbClr val="FFFFFF"/>
              </a:solidFill>
              <a:latin typeface="楷体_GB2312" pitchFamily="49" charset="-122"/>
              <a:ea typeface="楷体_GB2312" pitchFamily="49" charset="-122"/>
            </a:endParaRPr>
          </a:p>
        </p:txBody>
      </p:sp>
    </p:spTree>
  </p:cSld>
  <p:clrMapOvr>
    <a:masterClrMapping/>
  </p:clrMapOvr>
  <p:transition spd="med" advClick="0" advTm="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1250"/>
                                        <p:tgtEl>
                                          <p:spTgt spid="1026"/>
                                        </p:tgtEl>
                                      </p:cBhvr>
                                    </p:animEffect>
                                  </p:childTnLst>
                                </p:cTn>
                              </p:par>
                            </p:childTnLst>
                          </p:cTn>
                        </p:par>
                        <p:par>
                          <p:cTn id="8" fill="hold">
                            <p:stCondLst>
                              <p:cond delay="125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par>
                          <p:cTn id="14" fill="hold">
                            <p:stCondLst>
                              <p:cond delay="1750"/>
                            </p:stCondLst>
                            <p:childTnLst>
                              <p:par>
                                <p:cTn id="15" presetID="26" presetClass="emph" presetSubtype="0" fill="hold" nodeType="afterEffect">
                                  <p:stCondLst>
                                    <p:cond delay="0"/>
                                  </p:stCondLst>
                                  <p:childTnLst>
                                    <p:animEffect transition="out" filter="fade">
                                      <p:cBhvr>
                                        <p:cTn id="16" dur="500" tmFilter="0, 0; .2, .5; .8, .5; 1, 0"/>
                                        <p:tgtEl>
                                          <p:spTgt spid="2"/>
                                        </p:tgtEl>
                                      </p:cBhvr>
                                    </p:animEffect>
                                    <p:animScale>
                                      <p:cBhvr>
                                        <p:cTn id="17" dur="250" autoRev="1" fill="hold"/>
                                        <p:tgtEl>
                                          <p:spTgt spid="2"/>
                                        </p:tgtEl>
                                      </p:cBhvr>
                                      <p:by x="105000" y="105000"/>
                                    </p:animScale>
                                  </p:childTnLst>
                                </p:cTn>
                              </p:par>
                            </p:childTnLst>
                          </p:cTn>
                        </p:par>
                        <p:par>
                          <p:cTn id="18" fill="hold">
                            <p:stCondLst>
                              <p:cond delay="2250"/>
                            </p:stCondLst>
                            <p:childTnLst>
                              <p:par>
                                <p:cTn id="19" presetID="53" presetClass="entr" presetSubtype="528" fill="hold"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anim calcmode="lin" valueType="num">
                                      <p:cBhvr>
                                        <p:cTn id="24" dur="500" fill="hold"/>
                                        <p:tgtEl>
                                          <p:spTgt spid="5"/>
                                        </p:tgtEl>
                                        <p:attrNameLst>
                                          <p:attrName>ppt_x</p:attrName>
                                        </p:attrNameLst>
                                      </p:cBhvr>
                                      <p:tavLst>
                                        <p:tav tm="0">
                                          <p:val>
                                            <p:fltVal val="0.5"/>
                                          </p:val>
                                        </p:tav>
                                        <p:tav tm="100000">
                                          <p:val>
                                            <p:strVal val="#ppt_x"/>
                                          </p:val>
                                        </p:tav>
                                      </p:tavLst>
                                    </p:anim>
                                    <p:anim calcmode="lin" valueType="num">
                                      <p:cBhvr>
                                        <p:cTn id="25" dur="500" fill="hold"/>
                                        <p:tgtEl>
                                          <p:spTgt spid="5"/>
                                        </p:tgtEl>
                                        <p:attrNameLst>
                                          <p:attrName>ppt_y</p:attrName>
                                        </p:attrNameLst>
                                      </p:cBhvr>
                                      <p:tavLst>
                                        <p:tav tm="0">
                                          <p:val>
                                            <p:fltVal val="0.5"/>
                                          </p:val>
                                        </p:tav>
                                        <p:tav tm="100000">
                                          <p:val>
                                            <p:strVal val="#ppt_y"/>
                                          </p:val>
                                        </p:tav>
                                      </p:tavLst>
                                    </p:anim>
                                  </p:childTnLst>
                                </p:cTn>
                              </p:par>
                            </p:childTnLst>
                          </p:cTn>
                        </p:par>
                        <p:par>
                          <p:cTn id="26" fill="hold">
                            <p:stCondLst>
                              <p:cond delay="3300"/>
                            </p:stCondLst>
                            <p:childTnLst>
                              <p:par>
                                <p:cTn id="27" presetID="14" presetClass="entr" presetSubtype="1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2000"/>
                <a:lumOff val="18000"/>
              </a:schemeClr>
            </a:gs>
            <a:gs pos="99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6" name="矩形 15"/>
          <p:cNvSpPr>
            <a:spLocks noChangeArrowheads="1"/>
          </p:cNvSpPr>
          <p:nvPr/>
        </p:nvSpPr>
        <p:spPr bwMode="auto">
          <a:xfrm>
            <a:off x="1042988" y="1395413"/>
            <a:ext cx="7058025" cy="2667000"/>
          </a:xfrm>
          <a:prstGeom prst="rect">
            <a:avLst/>
          </a:prstGeom>
          <a:solidFill>
            <a:schemeClr val="bg1">
              <a:alpha val="58038"/>
            </a:schemeClr>
          </a:solidFill>
          <a:ln w="15875" algn="ctr">
            <a:solidFill>
              <a:srgbClr val="C00000"/>
            </a:solidFill>
            <a:round/>
            <a:headEnd/>
            <a:tailEnd/>
          </a:ln>
        </p:spPr>
        <p:txBody>
          <a:bodyPr/>
          <a:lstStyle/>
          <a:p>
            <a:endParaRPr lang="zh-CN" altLang="en-US">
              <a:solidFill>
                <a:srgbClr val="000000"/>
              </a:solidFill>
            </a:endParaRPr>
          </a:p>
        </p:txBody>
      </p:sp>
      <p:sp>
        <p:nvSpPr>
          <p:cNvPr id="17" name="TextBox 16"/>
          <p:cNvSpPr txBox="1">
            <a:spLocks noChangeArrowheads="1"/>
          </p:cNvSpPr>
          <p:nvPr/>
        </p:nvSpPr>
        <p:spPr bwMode="auto">
          <a:xfrm>
            <a:off x="1249363" y="1808163"/>
            <a:ext cx="6645275" cy="1200150"/>
          </a:xfrm>
          <a:prstGeom prst="rect">
            <a:avLst/>
          </a:prstGeom>
          <a:noFill/>
          <a:ln w="9525">
            <a:noFill/>
            <a:miter lim="800000"/>
            <a:headEnd/>
            <a:tailEnd/>
          </a:ln>
        </p:spPr>
        <p:txBody>
          <a:bodyPr>
            <a:spAutoFit/>
          </a:bodyPr>
          <a:lstStyle/>
          <a:p>
            <a:pPr algn="just">
              <a:lnSpc>
                <a:spcPct val="150000"/>
              </a:lnSpc>
            </a:pPr>
            <a:r>
              <a:rPr lang="zh-CN" altLang="en-US" sz="1600">
                <a:solidFill>
                  <a:srgbClr val="0D0D0D"/>
                </a:solidFill>
                <a:latin typeface="微软雅黑" pitchFamily="34" charset="-122"/>
                <a:ea typeface="微软雅黑" pitchFamily="34" charset="-122"/>
              </a:rPr>
              <a:t>以</a:t>
            </a:r>
            <a:r>
              <a:rPr lang="en-US" altLang="zh-CN" sz="1600">
                <a:solidFill>
                  <a:srgbClr val="0D0D0D"/>
                </a:solidFill>
                <a:latin typeface="微软雅黑" pitchFamily="34" charset="-122"/>
                <a:ea typeface="微软雅黑" pitchFamily="34" charset="-122"/>
              </a:rPr>
              <a:t>FABE</a:t>
            </a:r>
            <a:r>
              <a:rPr lang="zh-CN" altLang="en-US" sz="1600">
                <a:solidFill>
                  <a:srgbClr val="0D0D0D"/>
                </a:solidFill>
                <a:latin typeface="微软雅黑" pitchFamily="34" charset="-122"/>
                <a:ea typeface="微软雅黑" pitchFamily="34" charset="-122"/>
              </a:rPr>
              <a:t>训练模式进行新产品的职场训练，具体有以下模块：</a:t>
            </a:r>
            <a:endParaRPr lang="en-US" altLang="zh-CN" sz="1600">
              <a:solidFill>
                <a:srgbClr val="0D0D0D"/>
              </a:solidFill>
              <a:latin typeface="微软雅黑" pitchFamily="34" charset="-122"/>
              <a:ea typeface="微软雅黑" pitchFamily="34" charset="-122"/>
            </a:endParaRPr>
          </a:p>
          <a:p>
            <a:pPr algn="just">
              <a:lnSpc>
                <a:spcPct val="150000"/>
              </a:lnSpc>
            </a:pPr>
            <a:r>
              <a:rPr lang="en-US" altLang="zh-CN" sz="1600">
                <a:solidFill>
                  <a:srgbClr val="0D0D0D"/>
                </a:solidFill>
                <a:latin typeface="微软雅黑" pitchFamily="34" charset="-122"/>
                <a:ea typeface="微软雅黑" pitchFamily="34" charset="-122"/>
              </a:rPr>
              <a:t>1</a:t>
            </a:r>
            <a:r>
              <a:rPr lang="zh-CN" altLang="en-US" sz="1600">
                <a:solidFill>
                  <a:srgbClr val="0D0D0D"/>
                </a:solidFill>
                <a:latin typeface="微软雅黑" pitchFamily="34" charset="-122"/>
                <a:ea typeface="微软雅黑" pitchFamily="34" charset="-122"/>
              </a:rPr>
              <a:t>、通关工具：通关标准、通关表、通关卡</a:t>
            </a:r>
            <a:endParaRPr lang="en-US" altLang="zh-CN" sz="1600">
              <a:solidFill>
                <a:srgbClr val="0D0D0D"/>
              </a:solidFill>
              <a:latin typeface="微软雅黑" pitchFamily="34" charset="-122"/>
              <a:ea typeface="微软雅黑" pitchFamily="34" charset="-122"/>
            </a:endParaRPr>
          </a:p>
          <a:p>
            <a:pPr algn="just">
              <a:lnSpc>
                <a:spcPct val="150000"/>
              </a:lnSpc>
            </a:pPr>
            <a:r>
              <a:rPr lang="en-US" altLang="zh-CN" sz="1600">
                <a:solidFill>
                  <a:srgbClr val="0D0D0D"/>
                </a:solidFill>
                <a:latin typeface="微软雅黑" pitchFamily="34" charset="-122"/>
                <a:ea typeface="微软雅黑" pitchFamily="34" charset="-122"/>
              </a:rPr>
              <a:t>2</a:t>
            </a:r>
            <a:r>
              <a:rPr lang="zh-CN" altLang="en-US" sz="1600">
                <a:solidFill>
                  <a:srgbClr val="0D0D0D"/>
                </a:solidFill>
                <a:latin typeface="微软雅黑" pitchFamily="34" charset="-122"/>
                <a:ea typeface="微软雅黑" pitchFamily="34" charset="-122"/>
              </a:rPr>
              <a:t>、通关内容：</a:t>
            </a:r>
            <a:r>
              <a:rPr lang="en-US" altLang="zh-CN" sz="1600">
                <a:solidFill>
                  <a:srgbClr val="0D0D0D"/>
                </a:solidFill>
                <a:latin typeface="微软雅黑" pitchFamily="34" charset="-122"/>
                <a:ea typeface="微软雅黑" pitchFamily="34" charset="-122"/>
              </a:rPr>
              <a:t>FABE</a:t>
            </a:r>
            <a:r>
              <a:rPr lang="zh-CN" altLang="en-US" sz="1600">
                <a:solidFill>
                  <a:srgbClr val="0D0D0D"/>
                </a:solidFill>
                <a:latin typeface="微软雅黑" pitchFamily="34" charset="-122"/>
                <a:ea typeface="微软雅黑" pitchFamily="34" charset="-122"/>
              </a:rPr>
              <a:t>训练话术、情景训练工具、促成工具</a:t>
            </a:r>
          </a:p>
        </p:txBody>
      </p:sp>
      <p:sp>
        <p:nvSpPr>
          <p:cNvPr id="11" name="矩形 10"/>
          <p:cNvSpPr>
            <a:spLocks noChangeArrowheads="1"/>
          </p:cNvSpPr>
          <p:nvPr/>
        </p:nvSpPr>
        <p:spPr bwMode="auto">
          <a:xfrm>
            <a:off x="1403350" y="998538"/>
            <a:ext cx="2447925" cy="471487"/>
          </a:xfrm>
          <a:prstGeom prst="rect">
            <a:avLst/>
          </a:prstGeom>
          <a:solidFill>
            <a:srgbClr val="C00000"/>
          </a:solidFill>
          <a:ln w="9525" algn="ctr">
            <a:noFill/>
            <a:round/>
            <a:headEnd/>
            <a:tailEnd/>
          </a:ln>
        </p:spPr>
        <p:txBody>
          <a:bodyPr/>
          <a:lstStyle/>
          <a:p>
            <a:endParaRPr lang="zh-CN" altLang="en-US">
              <a:solidFill>
                <a:srgbClr val="000000"/>
              </a:solidFill>
            </a:endParaRPr>
          </a:p>
        </p:txBody>
      </p:sp>
      <p:sp>
        <p:nvSpPr>
          <p:cNvPr id="13" name="TextBox 12"/>
          <p:cNvSpPr txBox="1"/>
          <p:nvPr/>
        </p:nvSpPr>
        <p:spPr bwMode="auto">
          <a:xfrm>
            <a:off x="1328738" y="998538"/>
            <a:ext cx="2522537" cy="523875"/>
          </a:xfrm>
          <a:prstGeom prst="rect">
            <a:avLst/>
          </a:prstGeom>
          <a:noFill/>
        </p:spPr>
        <p:txBody>
          <a:bodyPr>
            <a:spAutoFit/>
          </a:bodyPr>
          <a:lstStyle/>
          <a:p>
            <a:pPr algn="ctr" fontAlgn="auto">
              <a:spcBef>
                <a:spcPts val="0"/>
              </a:spcBef>
              <a:spcAft>
                <a:spcPts val="0"/>
              </a:spcAft>
              <a:defRPr/>
            </a:pPr>
            <a:r>
              <a:rPr lang="zh-CN" altLang="en-US" sz="2800" kern="0" spc="-150" dirty="0">
                <a:ln w="1905">
                  <a:noFill/>
                </a:ln>
                <a:solidFill>
                  <a:prstClr val="white"/>
                </a:solidFill>
                <a:latin typeface="微软雅黑" panose="020B0503020204020204" pitchFamily="34" charset="-122"/>
                <a:ea typeface="微软雅黑" panose="020B0503020204020204" pitchFamily="34" charset="-122"/>
              </a:rPr>
              <a:t>职场训练</a:t>
            </a:r>
          </a:p>
        </p:txBody>
      </p:sp>
      <p:sp>
        <p:nvSpPr>
          <p:cNvPr id="8" name="椭圆 7"/>
          <p:cNvSpPr/>
          <p:nvPr/>
        </p:nvSpPr>
        <p:spPr>
          <a:xfrm>
            <a:off x="5141913" y="822325"/>
            <a:ext cx="1130300" cy="1017588"/>
          </a:xfrm>
          <a:prstGeom prst="ellipse">
            <a:avLst/>
          </a:prstGeom>
          <a:blipFill>
            <a:blip r:embed="rId3" cstate="print"/>
            <a:stretch>
              <a:fillRect/>
            </a:stretch>
          </a:blip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9" name="椭圆 8"/>
          <p:cNvSpPr/>
          <p:nvPr/>
        </p:nvSpPr>
        <p:spPr>
          <a:xfrm>
            <a:off x="6444214" y="951571"/>
            <a:ext cx="1008113" cy="867999"/>
          </a:xfrm>
          <a:prstGeom prst="ellipse">
            <a:avLst/>
          </a:prstGeom>
          <a:blipFill dpi="0" rotWithShape="1">
            <a:blip r:embed="rId4" cstate="print"/>
            <a:srcRect/>
            <a:stretch>
              <a:fillRect l="-13000" r="-5000"/>
            </a:stretch>
          </a:blip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Tree>
  </p:cSld>
  <p:clrMapOvr>
    <a:masterClrMapping/>
  </p:clrMapOvr>
  <p:transition spd="med"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250"/>
                                        <p:tgtEl>
                                          <p:spTgt spid="11"/>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right)">
                                      <p:cBhvr>
                                        <p:cTn id="17" dur="250"/>
                                        <p:tgtEl>
                                          <p:spTgt spid="16"/>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randombar(horizontal)">
                                      <p:cBhvr>
                                        <p:cTn id="21" dur="500"/>
                                        <p:tgtEl>
                                          <p:spTgt spid="17"/>
                                        </p:tgtEl>
                                      </p:cBhvr>
                                    </p:animEffect>
                                  </p:childTnLst>
                                </p:cTn>
                              </p:par>
                            </p:childTnLst>
                          </p:cTn>
                        </p:par>
                        <p:par>
                          <p:cTn id="22" fill="hold">
                            <p:stCondLst>
                              <p:cond delay="1250"/>
                            </p:stCondLst>
                            <p:childTnLst>
                              <p:par>
                                <p:cTn id="23" presetID="5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Scale>
                                      <p:cBhvr>
                                        <p:cTn id="25" dur="25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50" decel="50000" fill="hold">
                                          <p:stCondLst>
                                            <p:cond delay="0"/>
                                          </p:stCondLst>
                                        </p:cTn>
                                        <p:tgtEl>
                                          <p:spTgt spid="8"/>
                                        </p:tgtEl>
                                        <p:attrNameLst>
                                          <p:attrName>ppt_x</p:attrName>
                                          <p:attrName>ppt_y</p:attrName>
                                        </p:attrNameLst>
                                      </p:cBhvr>
                                    </p:animMotion>
                                    <p:animEffect transition="in" filter="fade">
                                      <p:cBhvr>
                                        <p:cTn id="27" dur="250"/>
                                        <p:tgtEl>
                                          <p:spTgt spid="8"/>
                                        </p:tgtEl>
                                      </p:cBhvr>
                                    </p:animEffect>
                                  </p:childTnLst>
                                </p:cTn>
                              </p:par>
                              <p:par>
                                <p:cTn id="28" presetID="52" presetClass="entr" presetSubtype="0" fill="hold" nodeType="withEffect">
                                  <p:stCondLst>
                                    <p:cond delay="250"/>
                                  </p:stCondLst>
                                  <p:childTnLst>
                                    <p:set>
                                      <p:cBhvr>
                                        <p:cTn id="29" dur="1" fill="hold">
                                          <p:stCondLst>
                                            <p:cond delay="0"/>
                                          </p:stCondLst>
                                        </p:cTn>
                                        <p:tgtEl>
                                          <p:spTgt spid="9"/>
                                        </p:tgtEl>
                                        <p:attrNameLst>
                                          <p:attrName>style.visibility</p:attrName>
                                        </p:attrNameLst>
                                      </p:cBhvr>
                                      <p:to>
                                        <p:strVal val="visible"/>
                                      </p:to>
                                    </p:set>
                                    <p:animScale>
                                      <p:cBhvr>
                                        <p:cTn id="30" dur="25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250" decel="50000" fill="hold">
                                          <p:stCondLst>
                                            <p:cond delay="0"/>
                                          </p:stCondLst>
                                        </p:cTn>
                                        <p:tgtEl>
                                          <p:spTgt spid="9"/>
                                        </p:tgtEl>
                                        <p:attrNameLst>
                                          <p:attrName>ppt_x</p:attrName>
                                          <p:attrName>ppt_y</p:attrName>
                                        </p:attrNameLst>
                                      </p:cBhvr>
                                    </p:animMotion>
                                    <p:animEffect transition="in" filter="fade">
                                      <p:cBhvr>
                                        <p:cTn id="32"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1" grpId="0" animBg="1"/>
      <p:bldP spid="13" grpId="0"/>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a:spLocks noChangeArrowheads="1"/>
          </p:cNvSpPr>
          <p:nvPr/>
        </p:nvSpPr>
        <p:spPr bwMode="auto">
          <a:xfrm>
            <a:off x="1042988" y="1395413"/>
            <a:ext cx="7058025" cy="2667000"/>
          </a:xfrm>
          <a:prstGeom prst="rect">
            <a:avLst/>
          </a:prstGeom>
          <a:solidFill>
            <a:schemeClr val="bg1">
              <a:alpha val="58038"/>
            </a:schemeClr>
          </a:solidFill>
          <a:ln w="15875" algn="ctr">
            <a:solidFill>
              <a:srgbClr val="C00000"/>
            </a:solidFill>
            <a:round/>
            <a:headEnd/>
            <a:tailEnd/>
          </a:ln>
        </p:spPr>
        <p:txBody>
          <a:bodyPr/>
          <a:lstStyle/>
          <a:p>
            <a:endParaRPr lang="zh-CN" altLang="en-US">
              <a:solidFill>
                <a:srgbClr val="000000"/>
              </a:solidFill>
            </a:endParaRPr>
          </a:p>
        </p:txBody>
      </p:sp>
      <p:sp>
        <p:nvSpPr>
          <p:cNvPr id="17" name="TextBox 16"/>
          <p:cNvSpPr txBox="1">
            <a:spLocks noChangeArrowheads="1"/>
          </p:cNvSpPr>
          <p:nvPr/>
        </p:nvSpPr>
        <p:spPr bwMode="auto">
          <a:xfrm>
            <a:off x="1249363" y="1808163"/>
            <a:ext cx="6645275" cy="1938337"/>
          </a:xfrm>
          <a:prstGeom prst="rect">
            <a:avLst/>
          </a:prstGeom>
          <a:noFill/>
          <a:ln w="9525">
            <a:noFill/>
            <a:miter lim="800000"/>
            <a:headEnd/>
            <a:tailEnd/>
          </a:ln>
        </p:spPr>
        <p:txBody>
          <a:bodyPr>
            <a:spAutoFit/>
          </a:bodyPr>
          <a:lstStyle/>
          <a:p>
            <a:r>
              <a:rPr lang="en-US" altLang="zh-CN" sz="2000">
                <a:latin typeface="微软雅黑" pitchFamily="34" charset="-122"/>
                <a:ea typeface="微软雅黑" pitchFamily="34" charset="-122"/>
              </a:rPr>
              <a:t>1</a:t>
            </a:r>
            <a:r>
              <a:rPr lang="zh-CN" altLang="en-US" sz="2000">
                <a:latin typeface="微软雅黑" pitchFamily="34" charset="-122"/>
                <a:ea typeface="微软雅黑" pitchFamily="34" charset="-122"/>
              </a:rPr>
              <a:t>、关主选拔（标准：业务技能熟练，有责任心、有意愿）</a:t>
            </a:r>
          </a:p>
          <a:p>
            <a:r>
              <a:rPr lang="en-US" altLang="zh-CN" sz="2000">
                <a:latin typeface="微软雅黑" pitchFamily="34" charset="-122"/>
                <a:ea typeface="微软雅黑" pitchFamily="34" charset="-122"/>
              </a:rPr>
              <a:t>2</a:t>
            </a:r>
            <a:r>
              <a:rPr lang="zh-CN" altLang="en-US" sz="2000">
                <a:latin typeface="微软雅黑" pitchFamily="34" charset="-122"/>
                <a:ea typeface="微软雅黑" pitchFamily="34" charset="-122"/>
              </a:rPr>
              <a:t>、关主培训（首先掌握需通关内容）</a:t>
            </a:r>
          </a:p>
          <a:p>
            <a:r>
              <a:rPr lang="en-US" altLang="zh-CN" sz="2000">
                <a:latin typeface="微软雅黑" pitchFamily="34" charset="-122"/>
                <a:ea typeface="微软雅黑" pitchFamily="34" charset="-122"/>
              </a:rPr>
              <a:t>3</a:t>
            </a:r>
            <a:r>
              <a:rPr lang="zh-CN" altLang="en-US" sz="2000">
                <a:latin typeface="微软雅黑" pitchFamily="34" charset="-122"/>
                <a:ea typeface="微软雅黑" pitchFamily="34" charset="-122"/>
              </a:rPr>
              <a:t>、通关准备（通关工具、通关分组）</a:t>
            </a:r>
          </a:p>
          <a:p>
            <a:r>
              <a:rPr lang="en-US" altLang="zh-CN" sz="2000">
                <a:latin typeface="微软雅黑" pitchFamily="34" charset="-122"/>
                <a:ea typeface="微软雅黑" pitchFamily="34" charset="-122"/>
              </a:rPr>
              <a:t>4</a:t>
            </a:r>
            <a:r>
              <a:rPr lang="zh-CN" altLang="en-US" sz="2000">
                <a:latin typeface="微软雅黑" pitchFamily="34" charset="-122"/>
                <a:ea typeface="微软雅黑" pitchFamily="34" charset="-122"/>
              </a:rPr>
              <a:t>、通关</a:t>
            </a:r>
          </a:p>
          <a:p>
            <a:r>
              <a:rPr lang="en-US" altLang="zh-CN" sz="2000">
                <a:latin typeface="微软雅黑" pitchFamily="34" charset="-122"/>
                <a:ea typeface="微软雅黑" pitchFamily="34" charset="-122"/>
              </a:rPr>
              <a:t>5</a:t>
            </a:r>
            <a:r>
              <a:rPr lang="zh-CN" altLang="en-US" sz="2000">
                <a:latin typeface="微软雅黑" pitchFamily="34" charset="-122"/>
                <a:ea typeface="微软雅黑" pitchFamily="34" charset="-122"/>
              </a:rPr>
              <a:t>、关主登记通关记录</a:t>
            </a:r>
          </a:p>
          <a:p>
            <a:r>
              <a:rPr lang="en-US" altLang="zh-CN" sz="2000">
                <a:latin typeface="微软雅黑" pitchFamily="34" charset="-122"/>
                <a:ea typeface="微软雅黑" pitchFamily="34" charset="-122"/>
              </a:rPr>
              <a:t>6</a:t>
            </a:r>
            <a:r>
              <a:rPr lang="zh-CN" altLang="en-US" sz="2000">
                <a:latin typeface="微软雅黑" pitchFamily="34" charset="-122"/>
                <a:ea typeface="微软雅黑" pitchFamily="34" charset="-122"/>
              </a:rPr>
              <a:t>、关主反馈与总结</a:t>
            </a:r>
          </a:p>
        </p:txBody>
      </p:sp>
      <p:sp>
        <p:nvSpPr>
          <p:cNvPr id="11" name="矩形 10"/>
          <p:cNvSpPr>
            <a:spLocks noChangeArrowheads="1"/>
          </p:cNvSpPr>
          <p:nvPr/>
        </p:nvSpPr>
        <p:spPr bwMode="auto">
          <a:xfrm>
            <a:off x="1403350" y="998538"/>
            <a:ext cx="2597150" cy="471487"/>
          </a:xfrm>
          <a:prstGeom prst="rect">
            <a:avLst/>
          </a:prstGeom>
          <a:solidFill>
            <a:srgbClr val="C00000"/>
          </a:solidFill>
          <a:ln w="9525" algn="ctr">
            <a:noFill/>
            <a:round/>
            <a:headEnd/>
            <a:tailEnd/>
          </a:ln>
        </p:spPr>
        <p:txBody>
          <a:bodyPr/>
          <a:lstStyle/>
          <a:p>
            <a:endParaRPr lang="zh-CN" altLang="en-US">
              <a:solidFill>
                <a:srgbClr val="000000"/>
              </a:solidFill>
            </a:endParaRPr>
          </a:p>
        </p:txBody>
      </p:sp>
      <p:sp>
        <p:nvSpPr>
          <p:cNvPr id="13" name="TextBox 12"/>
          <p:cNvSpPr txBox="1"/>
          <p:nvPr/>
        </p:nvSpPr>
        <p:spPr bwMode="auto">
          <a:xfrm>
            <a:off x="1328738" y="1000125"/>
            <a:ext cx="2743200" cy="523875"/>
          </a:xfrm>
          <a:prstGeom prst="rect">
            <a:avLst/>
          </a:prstGeom>
          <a:noFill/>
        </p:spPr>
        <p:txBody>
          <a:bodyPr>
            <a:spAutoFit/>
          </a:bodyPr>
          <a:lstStyle/>
          <a:p>
            <a:pPr algn="ctr" fontAlgn="auto">
              <a:spcBef>
                <a:spcPts val="0"/>
              </a:spcBef>
              <a:spcAft>
                <a:spcPts val="0"/>
              </a:spcAft>
              <a:defRPr/>
            </a:pPr>
            <a:r>
              <a:rPr lang="zh-CN" altLang="en-US" sz="2800" kern="0" spc="-150" dirty="0">
                <a:ln w="1905">
                  <a:noFill/>
                </a:ln>
                <a:solidFill>
                  <a:prstClr val="white"/>
                </a:solidFill>
                <a:latin typeface="微软雅黑" panose="020B0503020204020204" pitchFamily="34" charset="-122"/>
                <a:ea typeface="微软雅黑" panose="020B0503020204020204" pitchFamily="34" charset="-122"/>
              </a:rPr>
              <a:t>通关流程及工具</a:t>
            </a:r>
          </a:p>
        </p:txBody>
      </p:sp>
      <p:sp>
        <p:nvSpPr>
          <p:cNvPr id="8" name="椭圆 7"/>
          <p:cNvSpPr/>
          <p:nvPr/>
        </p:nvSpPr>
        <p:spPr>
          <a:xfrm>
            <a:off x="5141913" y="822325"/>
            <a:ext cx="1130300" cy="1017588"/>
          </a:xfrm>
          <a:prstGeom prst="ellipse">
            <a:avLst/>
          </a:prstGeom>
          <a:blipFill>
            <a:blip r:embed="rId3" cstate="print"/>
            <a:stretch>
              <a:fillRect/>
            </a:stretch>
          </a:blip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9" name="椭圆 8"/>
          <p:cNvSpPr/>
          <p:nvPr/>
        </p:nvSpPr>
        <p:spPr>
          <a:xfrm>
            <a:off x="6444214" y="951571"/>
            <a:ext cx="1008113" cy="867999"/>
          </a:xfrm>
          <a:prstGeom prst="ellipse">
            <a:avLst/>
          </a:prstGeom>
          <a:blipFill dpi="0" rotWithShape="1">
            <a:blip r:embed="rId4" cstate="print"/>
            <a:srcRect/>
            <a:stretch>
              <a:fillRect l="-13000" r="-5000"/>
            </a:stretch>
          </a:blip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Tree>
  </p:cSld>
  <p:clrMapOvr>
    <a:masterClrMapping/>
  </p:clrMapOvr>
  <p:transition spd="med"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250"/>
                                        <p:tgtEl>
                                          <p:spTgt spid="11"/>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right)">
                                      <p:cBhvr>
                                        <p:cTn id="17" dur="250"/>
                                        <p:tgtEl>
                                          <p:spTgt spid="16"/>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randombar(horizontal)">
                                      <p:cBhvr>
                                        <p:cTn id="21" dur="500"/>
                                        <p:tgtEl>
                                          <p:spTgt spid="17"/>
                                        </p:tgtEl>
                                      </p:cBhvr>
                                    </p:animEffect>
                                  </p:childTnLst>
                                </p:cTn>
                              </p:par>
                            </p:childTnLst>
                          </p:cTn>
                        </p:par>
                        <p:par>
                          <p:cTn id="22" fill="hold">
                            <p:stCondLst>
                              <p:cond delay="1250"/>
                            </p:stCondLst>
                            <p:childTnLst>
                              <p:par>
                                <p:cTn id="23" presetID="5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Scale>
                                      <p:cBhvr>
                                        <p:cTn id="25" dur="25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50" decel="50000" fill="hold">
                                          <p:stCondLst>
                                            <p:cond delay="0"/>
                                          </p:stCondLst>
                                        </p:cTn>
                                        <p:tgtEl>
                                          <p:spTgt spid="8"/>
                                        </p:tgtEl>
                                        <p:attrNameLst>
                                          <p:attrName>ppt_x</p:attrName>
                                          <p:attrName>ppt_y</p:attrName>
                                        </p:attrNameLst>
                                      </p:cBhvr>
                                    </p:animMotion>
                                    <p:animEffect transition="in" filter="fade">
                                      <p:cBhvr>
                                        <p:cTn id="27" dur="250"/>
                                        <p:tgtEl>
                                          <p:spTgt spid="8"/>
                                        </p:tgtEl>
                                      </p:cBhvr>
                                    </p:animEffect>
                                  </p:childTnLst>
                                </p:cTn>
                              </p:par>
                              <p:par>
                                <p:cTn id="28" presetID="52" presetClass="entr" presetSubtype="0" fill="hold" nodeType="withEffect">
                                  <p:stCondLst>
                                    <p:cond delay="250"/>
                                  </p:stCondLst>
                                  <p:childTnLst>
                                    <p:set>
                                      <p:cBhvr>
                                        <p:cTn id="29" dur="1" fill="hold">
                                          <p:stCondLst>
                                            <p:cond delay="0"/>
                                          </p:stCondLst>
                                        </p:cTn>
                                        <p:tgtEl>
                                          <p:spTgt spid="9"/>
                                        </p:tgtEl>
                                        <p:attrNameLst>
                                          <p:attrName>style.visibility</p:attrName>
                                        </p:attrNameLst>
                                      </p:cBhvr>
                                      <p:to>
                                        <p:strVal val="visible"/>
                                      </p:to>
                                    </p:set>
                                    <p:animScale>
                                      <p:cBhvr>
                                        <p:cTn id="30" dur="25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250" decel="50000" fill="hold">
                                          <p:stCondLst>
                                            <p:cond delay="0"/>
                                          </p:stCondLst>
                                        </p:cTn>
                                        <p:tgtEl>
                                          <p:spTgt spid="9"/>
                                        </p:tgtEl>
                                        <p:attrNameLst>
                                          <p:attrName>ppt_x</p:attrName>
                                          <p:attrName>ppt_y</p:attrName>
                                        </p:attrNameLst>
                                      </p:cBhvr>
                                    </p:animMotion>
                                    <p:animEffect transition="in" filter="fade">
                                      <p:cBhvr>
                                        <p:cTn id="32"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1" grpId="0" animBg="1"/>
      <p:bldP spid="13"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1071563" y="784225"/>
          <a:ext cx="6548464" cy="3713569"/>
        </p:xfrm>
        <a:graphic>
          <a:graphicData uri="http://schemas.openxmlformats.org/drawingml/2006/table">
            <a:tbl>
              <a:tblPr/>
              <a:tblGrid>
                <a:gridCol w="954738"/>
                <a:gridCol w="2359742"/>
                <a:gridCol w="2359742"/>
                <a:gridCol w="874242"/>
              </a:tblGrid>
              <a:tr h="348897">
                <a:tc gridSpan="4">
                  <a:txBody>
                    <a:bodyPr/>
                    <a:lstStyle/>
                    <a:p>
                      <a:pPr algn="ctr" fontAlgn="ctr"/>
                      <a:r>
                        <a:rPr lang="zh-CN" altLang="en-US" sz="1600" b="1" i="0" u="none" strike="noStrike" dirty="0">
                          <a:latin typeface="宋体"/>
                        </a:rPr>
                        <a:t>产品</a:t>
                      </a:r>
                      <a:r>
                        <a:rPr lang="en-US" sz="1600" b="1" i="0" u="none" strike="noStrike" dirty="0">
                          <a:latin typeface="宋体"/>
                        </a:rPr>
                        <a:t>FABE</a:t>
                      </a:r>
                      <a:r>
                        <a:rPr lang="zh-CN" altLang="en-US" sz="1600" b="1" i="0" u="none" strike="noStrike" dirty="0">
                          <a:latin typeface="宋体"/>
                        </a:rPr>
                        <a:t>通关表</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060">
                <a:tc>
                  <a:txBody>
                    <a:bodyPr/>
                    <a:lstStyle/>
                    <a:p>
                      <a:pPr algn="ctr" fontAlgn="ctr"/>
                      <a:r>
                        <a:rPr lang="zh-CN" altLang="en-US" sz="1000" b="0" i="0" u="none" strike="noStrike">
                          <a:latin typeface="宋体"/>
                        </a:rPr>
                        <a:t>通关项目</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zh-CN" altLang="en-US" sz="1000" b="0" i="0" u="none" strike="noStrike">
                          <a:latin typeface="宋体"/>
                        </a:rPr>
                        <a:t>通关要点</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zh-CN" altLang="en-US" sz="1000" b="0" i="0" u="none" strike="noStrike">
                          <a:latin typeface="宋体"/>
                        </a:rPr>
                        <a:t>通关标准</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zh-CN" altLang="en-US" sz="1000" b="0" i="0" u="none" strike="noStrike">
                          <a:latin typeface="宋体"/>
                        </a:rPr>
                        <a:t>通关评价</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12553">
                <a:tc rowSpan="4">
                  <a:txBody>
                    <a:bodyPr/>
                    <a:lstStyle/>
                    <a:p>
                      <a:pPr algn="ctr" fontAlgn="ctr"/>
                      <a:r>
                        <a:rPr lang="zh-CN" altLang="en-US" sz="1000" b="0" i="0" u="none" strike="noStrike">
                          <a:latin typeface="宋体"/>
                        </a:rPr>
                        <a:t>客户甄选准备</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是否熟悉客户近期经济状况</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能否根据客户近期消费情况判断客户经济状况和购买能力</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12553">
                <a:tc vMerge="1">
                  <a:txBody>
                    <a:bodyPr/>
                    <a:lstStyle/>
                    <a:p>
                      <a:endParaRPr lang="zh-CN" altLang="en-US"/>
                    </a:p>
                  </a:txBody>
                  <a:tcPr/>
                </a:tc>
                <a:tc>
                  <a:txBody>
                    <a:bodyPr/>
                    <a:lstStyle/>
                    <a:p>
                      <a:pPr algn="l" fontAlgn="ctr"/>
                      <a:r>
                        <a:rPr lang="zh-CN" altLang="en-US" sz="1000" b="0" i="0" u="none" strike="noStrike">
                          <a:latin typeface="宋体"/>
                        </a:rPr>
                        <a:t>是否了解客户家庭投保情况</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rowSpan="2">
                  <a:txBody>
                    <a:bodyPr/>
                    <a:lstStyle/>
                    <a:p>
                      <a:pPr algn="ctr" fontAlgn="ctr"/>
                      <a:r>
                        <a:rPr lang="zh-CN" altLang="en-US" sz="1000" b="0" i="0" u="none" strike="noStrike">
                          <a:latin typeface="宋体"/>
                        </a:rPr>
                        <a:t>对客户家庭情况熟悉程度，判断家庭成员是否存在投保可能</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12553">
                <a:tc vMerge="1">
                  <a:txBody>
                    <a:bodyPr/>
                    <a:lstStyle/>
                    <a:p>
                      <a:endParaRPr lang="zh-CN" altLang="en-US"/>
                    </a:p>
                  </a:txBody>
                  <a:tcPr/>
                </a:tc>
                <a:tc>
                  <a:txBody>
                    <a:bodyPr/>
                    <a:lstStyle/>
                    <a:p>
                      <a:pPr algn="l" fontAlgn="ctr"/>
                      <a:r>
                        <a:rPr lang="zh-CN" altLang="en-US" sz="1000" b="0" i="0" u="none" strike="noStrike">
                          <a:latin typeface="宋体"/>
                        </a:rPr>
                        <a:t>是否清楚客户家庭成员情况</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vMerge="1">
                  <a:txBody>
                    <a:bodyPr/>
                    <a:lstStyle/>
                    <a:p>
                      <a:endParaRPr lang="zh-CN" altLang="en-US"/>
                    </a:p>
                  </a:txBody>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12553">
                <a:tc vMerge="1">
                  <a:txBody>
                    <a:bodyPr/>
                    <a:lstStyle/>
                    <a:p>
                      <a:endParaRPr lang="zh-CN" altLang="en-US"/>
                    </a:p>
                  </a:txBody>
                  <a:tcPr/>
                </a:tc>
                <a:tc>
                  <a:txBody>
                    <a:bodyPr/>
                    <a:lstStyle/>
                    <a:p>
                      <a:pPr algn="l" fontAlgn="ctr"/>
                      <a:r>
                        <a:rPr lang="zh-CN" altLang="en-US" sz="1000" b="0" i="0" u="none" strike="noStrike">
                          <a:latin typeface="宋体"/>
                        </a:rPr>
                        <a:t>是否了解客户购买倾向</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dirty="0">
                          <a:latin typeface="宋体"/>
                        </a:rPr>
                        <a:t>　</a:t>
                      </a:r>
                      <a:r>
                        <a:rPr lang="zh-CN" altLang="en-US" sz="1000" b="0" i="0" u="none" strike="noStrike" dirty="0" smtClean="0">
                          <a:latin typeface="宋体"/>
                        </a:rPr>
                        <a:t>对客户的购买倾向是否清楚</a:t>
                      </a:r>
                      <a:endParaRPr lang="zh-CN" altLang="en-US" sz="1000" b="0" i="0" u="none" strike="noStrike" dirty="0">
                        <a:latin typeface="宋体"/>
                      </a:endParaRP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27091">
                <a:tc rowSpan="4">
                  <a:txBody>
                    <a:bodyPr/>
                    <a:lstStyle/>
                    <a:p>
                      <a:pPr algn="ctr" fontAlgn="ctr"/>
                      <a:r>
                        <a:rPr lang="en-US" sz="1000" b="0" i="0" u="none" strike="noStrike">
                          <a:latin typeface="宋体"/>
                        </a:rPr>
                        <a:t>fabe</a:t>
                      </a:r>
                      <a:r>
                        <a:rPr lang="zh-CN" altLang="en-US" sz="1000" b="0" i="0" u="none" strike="noStrike">
                          <a:latin typeface="宋体"/>
                        </a:rPr>
                        <a:t>通过要点</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n-US" sz="1000" b="0" i="0" u="none" strike="noStrike">
                          <a:latin typeface="宋体"/>
                        </a:rPr>
                        <a:t>Feature（</a:t>
                      </a:r>
                      <a:r>
                        <a:rPr lang="zh-CN" altLang="en-US" sz="1000" b="0" i="0" u="none" strike="noStrike">
                          <a:latin typeface="宋体"/>
                        </a:rPr>
                        <a:t>属性）</a:t>
                      </a:r>
                      <a:r>
                        <a:rPr lang="en-US" altLang="zh-CN" sz="1000" b="0" i="0" u="none" strike="noStrike">
                          <a:latin typeface="宋体"/>
                        </a:rPr>
                        <a:t>-----</a:t>
                      </a:r>
                      <a:r>
                        <a:rPr lang="zh-CN" altLang="en-US" sz="1000" b="0" i="0" u="none" strike="noStrike">
                          <a:latin typeface="宋体"/>
                        </a:rPr>
                        <a:t>产品是什么</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是否已经根据客户的情况，在话术中突出了产品组合的主要亮点，特别是附加险的保障作用</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27091">
                <a:tc vMerge="1">
                  <a:txBody>
                    <a:bodyPr/>
                    <a:lstStyle/>
                    <a:p>
                      <a:endParaRPr lang="zh-CN" altLang="en-US"/>
                    </a:p>
                  </a:txBody>
                  <a:tcPr/>
                </a:tc>
                <a:tc>
                  <a:txBody>
                    <a:bodyPr/>
                    <a:lstStyle/>
                    <a:p>
                      <a:pPr algn="l" fontAlgn="ctr"/>
                      <a:r>
                        <a:rPr lang="en-US" sz="1000" b="0" i="0" u="none" strike="noStrike">
                          <a:latin typeface="宋体"/>
                        </a:rPr>
                        <a:t>Advance（</a:t>
                      </a:r>
                      <a:r>
                        <a:rPr lang="zh-CN" altLang="en-US" sz="1000" b="0" i="0" u="none" strike="noStrike">
                          <a:latin typeface="宋体"/>
                        </a:rPr>
                        <a:t>作用）</a:t>
                      </a:r>
                      <a:r>
                        <a:rPr lang="en-US" altLang="zh-CN" sz="1000" b="0" i="0" u="none" strike="noStrike">
                          <a:latin typeface="宋体"/>
                        </a:rPr>
                        <a:t>-----</a:t>
                      </a:r>
                      <a:r>
                        <a:rPr lang="zh-CN" altLang="en-US" sz="1000" b="0" i="0" u="none" strike="noStrike">
                          <a:latin typeface="宋体"/>
                        </a:rPr>
                        <a:t>产品怎么样</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是否已经说清楚产品的主要保障功能</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27091">
                <a:tc vMerge="1">
                  <a:txBody>
                    <a:bodyPr/>
                    <a:lstStyle/>
                    <a:p>
                      <a:endParaRPr lang="zh-CN" altLang="en-US"/>
                    </a:p>
                  </a:txBody>
                  <a:tcPr/>
                </a:tc>
                <a:tc>
                  <a:txBody>
                    <a:bodyPr/>
                    <a:lstStyle/>
                    <a:p>
                      <a:pPr algn="l" fontAlgn="ctr"/>
                      <a:r>
                        <a:rPr lang="en-US" altLang="zh-CN" sz="1000" b="0" i="0" u="none" strike="noStrike">
                          <a:latin typeface="宋体"/>
                        </a:rPr>
                        <a:t>Benefit</a:t>
                      </a:r>
                      <a:r>
                        <a:rPr lang="zh-CN" altLang="en-US" sz="1000" b="0" i="0" u="none" strike="noStrike">
                          <a:latin typeface="宋体"/>
                        </a:rPr>
                        <a:t>（益处）</a:t>
                      </a:r>
                      <a:r>
                        <a:rPr lang="en-US" altLang="zh-CN" sz="1000" b="0" i="0" u="none" strike="noStrike">
                          <a:latin typeface="宋体"/>
                        </a:rPr>
                        <a:t>------</a:t>
                      </a:r>
                      <a:r>
                        <a:rPr lang="zh-CN" altLang="en-US" sz="1000" b="0" i="0" u="none" strike="noStrike">
                          <a:latin typeface="宋体"/>
                        </a:rPr>
                        <a:t>能给客户带来什么</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是否结合客户的情况，找到产品和客户需求的结合点，向客户介绍产品</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327091">
                <a:tc vMerge="1">
                  <a:txBody>
                    <a:bodyPr/>
                    <a:lstStyle/>
                    <a:p>
                      <a:endParaRPr lang="zh-CN" altLang="en-US"/>
                    </a:p>
                  </a:txBody>
                  <a:tcPr/>
                </a:tc>
                <a:tc>
                  <a:txBody>
                    <a:bodyPr/>
                    <a:lstStyle/>
                    <a:p>
                      <a:pPr algn="l" fontAlgn="ctr"/>
                      <a:r>
                        <a:rPr lang="en-US" sz="1000" b="0" i="0" u="none" strike="noStrike">
                          <a:latin typeface="宋体"/>
                        </a:rPr>
                        <a:t>Example（</a:t>
                      </a:r>
                      <a:r>
                        <a:rPr lang="zh-CN" altLang="en-US" sz="1000" b="0" i="0" u="none" strike="noStrike">
                          <a:latin typeface="宋体"/>
                        </a:rPr>
                        <a:t>例证）</a:t>
                      </a:r>
                      <a:r>
                        <a:rPr lang="en-US" altLang="zh-CN" sz="1000" b="0" i="0" u="none" strike="noStrike">
                          <a:latin typeface="宋体"/>
                        </a:rPr>
                        <a:t>-----</a:t>
                      </a:r>
                      <a:r>
                        <a:rPr lang="zh-CN" altLang="en-US" sz="1000" b="0" i="0" u="none" strike="noStrike">
                          <a:latin typeface="宋体"/>
                        </a:rPr>
                        <a:t>为何相信</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能否通过具体的、有力的实例，成功引导客户的思维，达成产品介绍目的</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25329">
                <a:tc rowSpan="2">
                  <a:txBody>
                    <a:bodyPr/>
                    <a:lstStyle/>
                    <a:p>
                      <a:pPr algn="ctr" fontAlgn="ctr"/>
                      <a:r>
                        <a:rPr lang="zh-CN" altLang="en-US" sz="1000" b="0" i="0" u="none" strike="noStrike">
                          <a:latin typeface="宋体"/>
                        </a:rPr>
                        <a:t>话术表达情况</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话术表述是否结合了客户的实际情况</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225329">
                <a:tc vMerge="1">
                  <a:txBody>
                    <a:bodyPr/>
                    <a:lstStyle/>
                    <a:p>
                      <a:endParaRPr lang="zh-CN" altLang="en-US"/>
                    </a:p>
                  </a:txBody>
                  <a:tcPr/>
                </a:tc>
                <a:tc>
                  <a:txBody>
                    <a:bodyPr/>
                    <a:lstStyle/>
                    <a:p>
                      <a:pPr algn="l" fontAlgn="ctr"/>
                      <a:r>
                        <a:rPr lang="zh-CN" altLang="en-US" sz="1000" b="0" i="0" u="none" strike="noStrike">
                          <a:latin typeface="宋体"/>
                        </a:rPr>
                        <a:t>语言表达是否清晰、顺畅，充满自信</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zh-CN" altLang="en-US" sz="1000" b="0" i="0" u="none" strike="noStrike" dirty="0">
                          <a:latin typeface="宋体"/>
                        </a:rPr>
                        <a:t>　</a:t>
                      </a:r>
                    </a:p>
                  </a:txBody>
                  <a:tcPr marL="7269" marR="7269" marT="726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1571625" y="928688"/>
            <a:ext cx="6072188" cy="3286125"/>
          </a:xfrm>
          <a:prstGeom prst="rect">
            <a:avLst/>
          </a:prstGeom>
          <a:solidFill>
            <a:schemeClr val="bg1">
              <a:alpha val="58038"/>
            </a:schemeClr>
          </a:solidFill>
          <a:ln w="15875" algn="ctr">
            <a:solidFill>
              <a:srgbClr val="C00000"/>
            </a:solidFill>
            <a:round/>
            <a:headEnd/>
            <a:tailEnd/>
          </a:ln>
        </p:spPr>
        <p:txBody>
          <a:bodyPr/>
          <a:lstStyle/>
          <a:p>
            <a:endParaRPr lang="zh-CN" altLang="en-US">
              <a:solidFill>
                <a:srgbClr val="000000"/>
              </a:solidFill>
            </a:endParaRPr>
          </a:p>
        </p:txBody>
      </p:sp>
      <p:graphicFrame>
        <p:nvGraphicFramePr>
          <p:cNvPr id="2" name="表格 1"/>
          <p:cNvGraphicFramePr>
            <a:graphicFrameLocks noGrp="1"/>
          </p:cNvGraphicFramePr>
          <p:nvPr/>
        </p:nvGraphicFramePr>
        <p:xfrm>
          <a:off x="1949450" y="1042988"/>
          <a:ext cx="5245099" cy="3057525"/>
        </p:xfrm>
        <a:graphic>
          <a:graphicData uri="http://schemas.openxmlformats.org/drawingml/2006/table">
            <a:tbl>
              <a:tblPr/>
              <a:tblGrid>
                <a:gridCol w="1094712"/>
                <a:gridCol w="2979521"/>
                <a:gridCol w="1170866"/>
              </a:tblGrid>
              <a:tr h="371475">
                <a:tc gridSpan="3">
                  <a:txBody>
                    <a:bodyPr/>
                    <a:lstStyle/>
                    <a:p>
                      <a:pPr algn="ctr" fontAlgn="ctr"/>
                      <a:r>
                        <a:rPr lang="zh-CN" altLang="en-US" sz="1800" b="1" i="0" u="none" strike="noStrike" dirty="0">
                          <a:latin typeface="宋体"/>
                        </a:rPr>
                        <a:t>业务员通关卡</a:t>
                      </a:r>
                    </a:p>
                  </a:txBody>
                  <a:tcPr marL="9525" marR="9525" marT="9525" marB="0" anchor="ctr">
                    <a:lnL>
                      <a:noFill/>
                    </a:lnL>
                    <a:lnR>
                      <a:noFill/>
                    </a:lnR>
                    <a:lnT>
                      <a:noFill/>
                    </a:lnT>
                    <a:lnB>
                      <a:noFill/>
                    </a:lnB>
                  </a:tcPr>
                </a:tc>
                <a:tc hMerge="1">
                  <a:txBody>
                    <a:bodyPr/>
                    <a:lstStyle/>
                    <a:p>
                      <a:endParaRPr lang="zh-CN" altLang="en-US"/>
                    </a:p>
                  </a:txBody>
                  <a:tcPr/>
                </a:tc>
                <a:tc hMerge="1">
                  <a:txBody>
                    <a:bodyPr/>
                    <a:lstStyle/>
                    <a:p>
                      <a:endParaRPr lang="zh-CN" altLang="en-US"/>
                    </a:p>
                  </a:txBody>
                  <a:tcPr/>
                </a:tc>
              </a:tr>
              <a:tr h="342900">
                <a:tc>
                  <a:txBody>
                    <a:bodyPr/>
                    <a:lstStyle/>
                    <a:p>
                      <a:pPr algn="ctr" fontAlgn="ctr"/>
                      <a:r>
                        <a:rPr lang="zh-CN" altLang="en-US" sz="1200" b="0" i="0" u="none" strike="noStrike">
                          <a:latin typeface="宋体"/>
                        </a:rPr>
                        <a:t>业务员姓名：</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zh-CN" altLang="en-US" sz="1200" b="0" i="0" u="none" strike="noStrike">
                        <a:latin typeface="宋体"/>
                      </a:endParaRP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zh-CN" altLang="en-US" sz="1200" b="0" i="0" u="none" strike="noStrike">
                        <a:latin typeface="宋体"/>
                      </a:endParaRP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r>
              <a:tr h="333375">
                <a:tc>
                  <a:txBody>
                    <a:bodyPr/>
                    <a:lstStyle/>
                    <a:p>
                      <a:pPr algn="ctr" fontAlgn="ctr"/>
                      <a:r>
                        <a:rPr lang="zh-CN" altLang="en-US" sz="1200" b="0" i="0" u="none" strike="noStrike">
                          <a:latin typeface="宋体"/>
                        </a:rPr>
                        <a:t>通关项目</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宋体"/>
                        </a:rPr>
                        <a:t>通关要点</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宋体"/>
                        </a:rPr>
                        <a:t>通关评价</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3375">
                <a:tc>
                  <a:txBody>
                    <a:bodyPr/>
                    <a:lstStyle/>
                    <a:p>
                      <a:pPr algn="ctr" fontAlgn="ctr"/>
                      <a:r>
                        <a:rPr lang="zh-CN" altLang="en-US" sz="1200" b="0" i="0" u="none" strike="noStrike">
                          <a:latin typeface="宋体"/>
                        </a:rPr>
                        <a:t>客户甄选准备</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宋体"/>
                        </a:rPr>
                        <a:t>是否熟悉客户近期状况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宋体"/>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3375">
                <a:tc rowSpan="4">
                  <a:txBody>
                    <a:bodyPr/>
                    <a:lstStyle/>
                    <a:p>
                      <a:pPr algn="ctr" fontAlgn="ctr"/>
                      <a:r>
                        <a:rPr lang="en-US" sz="1200" b="0" i="0" u="none" strike="noStrike">
                          <a:latin typeface="宋体"/>
                        </a:rPr>
                        <a:t>fabe</a:t>
                      </a:r>
                      <a:r>
                        <a:rPr lang="zh-CN" altLang="en-US" sz="1200" b="0" i="0" u="none" strike="noStrike">
                          <a:latin typeface="宋体"/>
                        </a:rPr>
                        <a:t>通过要点</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latin typeface="宋体"/>
                        </a:rPr>
                        <a:t>Feature（</a:t>
                      </a:r>
                      <a:r>
                        <a:rPr lang="zh-CN" altLang="en-US" sz="1200" b="0" i="0" u="none" strike="noStrike" dirty="0">
                          <a:latin typeface="宋体"/>
                        </a:rPr>
                        <a:t>属性）</a:t>
                      </a:r>
                      <a:r>
                        <a:rPr lang="en-US" altLang="zh-CN" sz="1200" b="0" i="0" u="none" strike="noStrike" dirty="0">
                          <a:latin typeface="宋体"/>
                        </a:rPr>
                        <a:t>-----</a:t>
                      </a:r>
                      <a:r>
                        <a:rPr lang="zh-CN" altLang="en-US" sz="1200" b="0" i="0" u="none" strike="noStrike" dirty="0">
                          <a:latin typeface="宋体"/>
                        </a:rPr>
                        <a:t>产品是什么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宋体"/>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3375">
                <a:tc vMerge="1">
                  <a:txBody>
                    <a:bodyPr/>
                    <a:lstStyle/>
                    <a:p>
                      <a:endParaRPr lang="zh-CN" altLang="en-US"/>
                    </a:p>
                  </a:txBody>
                  <a:tcPr/>
                </a:tc>
                <a:tc>
                  <a:txBody>
                    <a:bodyPr/>
                    <a:lstStyle/>
                    <a:p>
                      <a:pPr algn="ctr" fontAlgn="ctr"/>
                      <a:r>
                        <a:rPr lang="en-US" sz="1200" b="0" i="0" u="none" strike="noStrike" dirty="0">
                          <a:latin typeface="宋体"/>
                        </a:rPr>
                        <a:t>Advance（</a:t>
                      </a:r>
                      <a:r>
                        <a:rPr lang="zh-CN" altLang="en-US" sz="1200" b="0" i="0" u="none" strike="noStrike" dirty="0">
                          <a:latin typeface="宋体"/>
                        </a:rPr>
                        <a:t>作用）</a:t>
                      </a:r>
                      <a:r>
                        <a:rPr lang="en-US" altLang="zh-CN" sz="1200" b="0" i="0" u="none" strike="noStrike" dirty="0">
                          <a:latin typeface="宋体"/>
                        </a:rPr>
                        <a:t>-----</a:t>
                      </a:r>
                      <a:r>
                        <a:rPr lang="zh-CN" altLang="en-US" sz="1200" b="0" i="0" u="none" strike="noStrike" dirty="0">
                          <a:latin typeface="宋体"/>
                        </a:rPr>
                        <a:t>产品怎么样</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宋体"/>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3375">
                <a:tc vMerge="1">
                  <a:txBody>
                    <a:bodyPr/>
                    <a:lstStyle/>
                    <a:p>
                      <a:endParaRPr lang="zh-CN" altLang="en-US"/>
                    </a:p>
                  </a:txBody>
                  <a:tcPr/>
                </a:tc>
                <a:tc>
                  <a:txBody>
                    <a:bodyPr/>
                    <a:lstStyle/>
                    <a:p>
                      <a:pPr algn="ctr" fontAlgn="ctr"/>
                      <a:r>
                        <a:rPr lang="en-US" altLang="zh-CN" sz="1200" b="0" i="0" u="none" strike="noStrike">
                          <a:latin typeface="宋体"/>
                        </a:rPr>
                        <a:t>Benefit</a:t>
                      </a:r>
                      <a:r>
                        <a:rPr lang="zh-CN" altLang="en-US" sz="1200" b="0" i="0" u="none" strike="noStrike">
                          <a:latin typeface="宋体"/>
                        </a:rPr>
                        <a:t>（益处）</a:t>
                      </a:r>
                      <a:r>
                        <a:rPr lang="en-US" altLang="zh-CN" sz="1200" b="0" i="0" u="none" strike="noStrike">
                          <a:latin typeface="宋体"/>
                        </a:rPr>
                        <a:t>------</a:t>
                      </a:r>
                      <a:r>
                        <a:rPr lang="zh-CN" altLang="en-US" sz="1200" b="0" i="0" u="none" strike="noStrike">
                          <a:latin typeface="宋体"/>
                        </a:rPr>
                        <a:t>能给客户带来什么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宋体"/>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3375">
                <a:tc vMerge="1">
                  <a:txBody>
                    <a:bodyPr/>
                    <a:lstStyle/>
                    <a:p>
                      <a:endParaRPr lang="zh-CN" altLang="en-US"/>
                    </a:p>
                  </a:txBody>
                  <a:tcPr/>
                </a:tc>
                <a:tc>
                  <a:txBody>
                    <a:bodyPr/>
                    <a:lstStyle/>
                    <a:p>
                      <a:pPr algn="ctr" fontAlgn="ctr"/>
                      <a:r>
                        <a:rPr lang="en-US" sz="1200" b="0" i="0" u="none" strike="noStrike">
                          <a:latin typeface="宋体"/>
                        </a:rPr>
                        <a:t>Example（</a:t>
                      </a:r>
                      <a:r>
                        <a:rPr lang="zh-CN" altLang="en-US" sz="1200" b="0" i="0" u="none" strike="noStrike">
                          <a:latin typeface="宋体"/>
                        </a:rPr>
                        <a:t>例证）</a:t>
                      </a:r>
                      <a:r>
                        <a:rPr lang="en-US" altLang="zh-CN" sz="1200" b="0" i="0" u="none" strike="noStrike">
                          <a:latin typeface="宋体"/>
                        </a:rPr>
                        <a:t>-----</a:t>
                      </a:r>
                      <a:r>
                        <a:rPr lang="zh-CN" altLang="en-US" sz="1200" b="0" i="0" u="none" strike="noStrike">
                          <a:latin typeface="宋体"/>
                        </a:rPr>
                        <a:t>为何相信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CN" altLang="en-US" sz="1200" b="0" i="0" u="none" strike="noStrike">
                          <a:latin typeface="宋体"/>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2900">
                <a:tc>
                  <a:txBody>
                    <a:bodyPr/>
                    <a:lstStyle/>
                    <a:p>
                      <a:pPr algn="ctr" fontAlgn="ctr"/>
                      <a:endParaRPr lang="zh-CN" altLang="en-US" sz="1200" b="0" i="0" u="none" strike="noStrike">
                        <a:latin typeface="宋体"/>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zh-CN" altLang="en-US" sz="1200" b="0" i="0" u="none" strike="noStrike">
                          <a:latin typeface="宋体"/>
                        </a:rPr>
                        <a:t>通关关主签字：</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zh-CN" altLang="en-US" sz="1200" b="0" i="0" u="none" strike="noStrike" dirty="0">
                        <a:latin typeface="宋体"/>
                      </a:endParaRP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a:spLocks noChangeArrowheads="1"/>
          </p:cNvSpPr>
          <p:nvPr/>
        </p:nvSpPr>
        <p:spPr bwMode="auto">
          <a:xfrm>
            <a:off x="1042988" y="1395413"/>
            <a:ext cx="7058025" cy="2667000"/>
          </a:xfrm>
          <a:prstGeom prst="rect">
            <a:avLst/>
          </a:prstGeom>
          <a:solidFill>
            <a:schemeClr val="bg1">
              <a:alpha val="58038"/>
            </a:schemeClr>
          </a:solidFill>
          <a:ln w="15875" algn="ctr">
            <a:solidFill>
              <a:srgbClr val="C00000"/>
            </a:solidFill>
            <a:round/>
            <a:headEnd/>
            <a:tailEnd/>
          </a:ln>
        </p:spPr>
        <p:txBody>
          <a:bodyPr/>
          <a:lstStyle/>
          <a:p>
            <a:endParaRPr lang="zh-CN" altLang="en-US">
              <a:solidFill>
                <a:srgbClr val="000000"/>
              </a:solidFill>
            </a:endParaRPr>
          </a:p>
        </p:txBody>
      </p:sp>
      <p:sp>
        <p:nvSpPr>
          <p:cNvPr id="17" name="TextBox 16"/>
          <p:cNvSpPr txBox="1">
            <a:spLocks noChangeArrowheads="1"/>
          </p:cNvSpPr>
          <p:nvPr/>
        </p:nvSpPr>
        <p:spPr bwMode="auto">
          <a:xfrm>
            <a:off x="1249363" y="1808163"/>
            <a:ext cx="6645275" cy="1938337"/>
          </a:xfrm>
          <a:prstGeom prst="rect">
            <a:avLst/>
          </a:prstGeom>
          <a:noFill/>
          <a:ln w="9525">
            <a:noFill/>
            <a:miter lim="800000"/>
            <a:headEnd/>
            <a:tailEnd/>
          </a:ln>
        </p:spPr>
        <p:txBody>
          <a:bodyPr>
            <a:spAutoFit/>
          </a:bodyPr>
          <a:lstStyle/>
          <a:p>
            <a:pPr algn="just">
              <a:lnSpc>
                <a:spcPct val="150000"/>
              </a:lnSpc>
            </a:pPr>
            <a:r>
              <a:rPr lang="zh-CN" altLang="en-US" sz="1600" dirty="0">
                <a:solidFill>
                  <a:srgbClr val="0D0D0D"/>
                </a:solidFill>
                <a:latin typeface="微软雅黑" pitchFamily="34" charset="-122"/>
                <a:ea typeface="微软雅黑" pitchFamily="34" charset="-122"/>
              </a:rPr>
              <a:t>以</a:t>
            </a:r>
            <a:r>
              <a:rPr lang="en-US" altLang="zh-CN" sz="1600" dirty="0">
                <a:solidFill>
                  <a:srgbClr val="0D0D0D"/>
                </a:solidFill>
                <a:latin typeface="微软雅黑" pitchFamily="34" charset="-122"/>
                <a:ea typeface="微软雅黑" pitchFamily="34" charset="-122"/>
              </a:rPr>
              <a:t>FABE</a:t>
            </a:r>
            <a:r>
              <a:rPr lang="zh-CN" altLang="en-US" sz="1600" dirty="0">
                <a:solidFill>
                  <a:srgbClr val="0D0D0D"/>
                </a:solidFill>
                <a:latin typeface="微软雅黑" pitchFamily="34" charset="-122"/>
                <a:ea typeface="微软雅黑" pitchFamily="34" charset="-122"/>
              </a:rPr>
              <a:t>训练模式进行新产品的职场训练，具体有以下话术：</a:t>
            </a:r>
            <a:endParaRPr lang="en-US" altLang="zh-CN" sz="1600" dirty="0">
              <a:solidFill>
                <a:srgbClr val="0D0D0D"/>
              </a:solidFill>
              <a:latin typeface="微软雅黑" pitchFamily="34" charset="-122"/>
              <a:ea typeface="微软雅黑" pitchFamily="34" charset="-122"/>
            </a:endParaRPr>
          </a:p>
          <a:p>
            <a:pPr algn="just">
              <a:lnSpc>
                <a:spcPct val="150000"/>
              </a:lnSpc>
            </a:pPr>
            <a:r>
              <a:rPr lang="en-US" altLang="zh-CN" sz="1600" dirty="0">
                <a:solidFill>
                  <a:srgbClr val="0D0D0D"/>
                </a:solidFill>
                <a:latin typeface="微软雅黑" pitchFamily="34" charset="-122"/>
                <a:ea typeface="微软雅黑" pitchFamily="34" charset="-122"/>
              </a:rPr>
              <a:t>1</a:t>
            </a:r>
            <a:r>
              <a:rPr lang="zh-CN" altLang="en-US" sz="1600" dirty="0">
                <a:solidFill>
                  <a:srgbClr val="0D0D0D"/>
                </a:solidFill>
                <a:latin typeface="微软雅黑" pitchFamily="34" charset="-122"/>
                <a:ea typeface="微软雅黑" pitchFamily="34" charset="-122"/>
              </a:rPr>
              <a:t>、鑫康保（鑫尊</a:t>
            </a:r>
            <a:r>
              <a:rPr lang="en-US" altLang="zh-CN" sz="1600" dirty="0" smtClean="0">
                <a:solidFill>
                  <a:srgbClr val="0D0D0D"/>
                </a:solidFill>
                <a:latin typeface="微软雅黑" pitchFamily="34" charset="-122"/>
                <a:ea typeface="微软雅黑" pitchFamily="34" charset="-122"/>
              </a:rPr>
              <a:t>+</a:t>
            </a:r>
            <a:r>
              <a:rPr lang="zh-CN" altLang="en-US" sz="1600" dirty="0" smtClean="0">
                <a:solidFill>
                  <a:srgbClr val="0D0D0D"/>
                </a:solidFill>
                <a:latin typeface="微软雅黑" pitchFamily="34" charset="-122"/>
                <a:ea typeface="微软雅黑" pitchFamily="34" charset="-122"/>
              </a:rPr>
              <a:t>康终</a:t>
            </a:r>
            <a:r>
              <a:rPr lang="en-US" altLang="zh-CN" sz="1600" dirty="0" smtClean="0">
                <a:solidFill>
                  <a:srgbClr val="0D0D0D"/>
                </a:solidFill>
                <a:latin typeface="微软雅黑" pitchFamily="34" charset="-122"/>
                <a:ea typeface="微软雅黑" pitchFamily="34" charset="-122"/>
              </a:rPr>
              <a:t>(2012</a:t>
            </a:r>
            <a:r>
              <a:rPr lang="zh-CN" altLang="en-US" sz="1600" dirty="0" smtClean="0">
                <a:solidFill>
                  <a:srgbClr val="0D0D0D"/>
                </a:solidFill>
                <a:latin typeface="微软雅黑" pitchFamily="34" charset="-122"/>
                <a:ea typeface="微软雅黑" pitchFamily="34" charset="-122"/>
              </a:rPr>
              <a:t>版</a:t>
            </a:r>
            <a:r>
              <a:rPr lang="en-US" altLang="zh-CN" sz="1600" dirty="0" smtClean="0">
                <a:solidFill>
                  <a:srgbClr val="0D0D0D"/>
                </a:solidFill>
                <a:latin typeface="微软雅黑" pitchFamily="34" charset="-122"/>
                <a:ea typeface="微软雅黑" pitchFamily="34" charset="-122"/>
              </a:rPr>
              <a:t>)+</a:t>
            </a:r>
            <a:r>
              <a:rPr lang="zh-CN" altLang="en-US" sz="1600" dirty="0">
                <a:solidFill>
                  <a:srgbClr val="0D0D0D"/>
                </a:solidFill>
                <a:latin typeface="微软雅黑" pitchFamily="34" charset="-122"/>
                <a:ea typeface="微软雅黑" pitchFamily="34" charset="-122"/>
              </a:rPr>
              <a:t>康复）</a:t>
            </a:r>
            <a:r>
              <a:rPr lang="en-US" altLang="zh-CN" sz="1600" dirty="0">
                <a:solidFill>
                  <a:srgbClr val="0D0D0D"/>
                </a:solidFill>
                <a:latin typeface="微软雅黑" pitchFamily="34" charset="-122"/>
                <a:ea typeface="微软雅黑" pitchFamily="34" charset="-122"/>
              </a:rPr>
              <a:t>——</a:t>
            </a:r>
            <a:r>
              <a:rPr lang="zh-CN" altLang="en-US" sz="1600" dirty="0">
                <a:solidFill>
                  <a:srgbClr val="0D0D0D"/>
                </a:solidFill>
                <a:latin typeface="微软雅黑" pitchFamily="34" charset="-122"/>
                <a:ea typeface="微软雅黑" pitchFamily="34" charset="-122"/>
              </a:rPr>
              <a:t>高端市场</a:t>
            </a:r>
            <a:endParaRPr lang="en-US" altLang="zh-CN" sz="1600" dirty="0">
              <a:solidFill>
                <a:srgbClr val="0D0D0D"/>
              </a:solidFill>
              <a:latin typeface="微软雅黑" pitchFamily="34" charset="-122"/>
              <a:ea typeface="微软雅黑" pitchFamily="34" charset="-122"/>
            </a:endParaRPr>
          </a:p>
          <a:p>
            <a:pPr algn="just">
              <a:lnSpc>
                <a:spcPct val="150000"/>
              </a:lnSpc>
            </a:pPr>
            <a:r>
              <a:rPr lang="en-US" altLang="zh-CN" sz="1600" dirty="0">
                <a:solidFill>
                  <a:srgbClr val="0D0D0D"/>
                </a:solidFill>
                <a:latin typeface="微软雅黑" pitchFamily="34" charset="-122"/>
                <a:ea typeface="微软雅黑" pitchFamily="34" charset="-122"/>
              </a:rPr>
              <a:t>2</a:t>
            </a:r>
            <a:r>
              <a:rPr lang="zh-CN" altLang="en-US" sz="1600" dirty="0">
                <a:solidFill>
                  <a:srgbClr val="0D0D0D"/>
                </a:solidFill>
                <a:latin typeface="微软雅黑" pitchFamily="34" charset="-122"/>
                <a:ea typeface="微软雅黑" pitchFamily="34" charset="-122"/>
              </a:rPr>
              <a:t>、放鑫保（鑫尊</a:t>
            </a:r>
            <a:r>
              <a:rPr lang="en-US" altLang="zh-CN" sz="1600" dirty="0">
                <a:solidFill>
                  <a:srgbClr val="0D0D0D"/>
                </a:solidFill>
                <a:latin typeface="微软雅黑" pitchFamily="34" charset="-122"/>
                <a:ea typeface="微软雅黑" pitchFamily="34" charset="-122"/>
              </a:rPr>
              <a:t>+</a:t>
            </a:r>
            <a:r>
              <a:rPr lang="zh-CN" altLang="en-US" sz="1600" dirty="0">
                <a:solidFill>
                  <a:srgbClr val="0D0D0D"/>
                </a:solidFill>
                <a:latin typeface="微软雅黑" pitchFamily="34" charset="-122"/>
                <a:ea typeface="微软雅黑" pitchFamily="34" charset="-122"/>
              </a:rPr>
              <a:t>防癌）</a:t>
            </a:r>
            <a:r>
              <a:rPr lang="en-US" altLang="zh-CN" sz="1600" dirty="0">
                <a:solidFill>
                  <a:srgbClr val="0D0D0D"/>
                </a:solidFill>
                <a:latin typeface="微软雅黑" pitchFamily="34" charset="-122"/>
                <a:ea typeface="微软雅黑" pitchFamily="34" charset="-122"/>
              </a:rPr>
              <a:t> ——</a:t>
            </a:r>
            <a:r>
              <a:rPr lang="zh-CN" altLang="en-US" sz="1600" dirty="0">
                <a:solidFill>
                  <a:srgbClr val="0D0D0D"/>
                </a:solidFill>
                <a:latin typeface="微软雅黑" pitchFamily="34" charset="-122"/>
                <a:ea typeface="微软雅黑" pitchFamily="34" charset="-122"/>
              </a:rPr>
              <a:t>高端市场</a:t>
            </a:r>
            <a:endParaRPr lang="en-US" altLang="zh-CN" sz="1600" dirty="0">
              <a:solidFill>
                <a:srgbClr val="0D0D0D"/>
              </a:solidFill>
              <a:latin typeface="微软雅黑" pitchFamily="34" charset="-122"/>
              <a:ea typeface="微软雅黑" pitchFamily="34" charset="-122"/>
            </a:endParaRPr>
          </a:p>
          <a:p>
            <a:pPr algn="just">
              <a:lnSpc>
                <a:spcPct val="150000"/>
              </a:lnSpc>
            </a:pPr>
            <a:r>
              <a:rPr lang="en-US" altLang="zh-CN" sz="1600" dirty="0">
                <a:solidFill>
                  <a:srgbClr val="0D0D0D"/>
                </a:solidFill>
                <a:latin typeface="微软雅黑" pitchFamily="34" charset="-122"/>
                <a:ea typeface="微软雅黑" pitchFamily="34" charset="-122"/>
              </a:rPr>
              <a:t>3</a:t>
            </a:r>
            <a:r>
              <a:rPr lang="zh-CN" altLang="en-US" sz="1600" dirty="0">
                <a:solidFill>
                  <a:srgbClr val="0D0D0D"/>
                </a:solidFill>
                <a:latin typeface="微软雅黑" pitchFamily="34" charset="-122"/>
                <a:ea typeface="微软雅黑" pitchFamily="34" charset="-122"/>
              </a:rPr>
              <a:t>、幸福双康（康宁</a:t>
            </a:r>
            <a:r>
              <a:rPr lang="zh-CN" altLang="en-US" sz="1600" dirty="0" smtClean="0">
                <a:solidFill>
                  <a:srgbClr val="0D0D0D"/>
                </a:solidFill>
                <a:latin typeface="微软雅黑" pitchFamily="34" charset="-122"/>
                <a:ea typeface="微软雅黑" pitchFamily="34" charset="-122"/>
              </a:rPr>
              <a:t>终身</a:t>
            </a:r>
            <a:r>
              <a:rPr lang="en-US" altLang="zh-CN" sz="1600" dirty="0" smtClean="0">
                <a:solidFill>
                  <a:srgbClr val="0D0D0D"/>
                </a:solidFill>
                <a:latin typeface="微软雅黑" pitchFamily="34" charset="-122"/>
                <a:ea typeface="微软雅黑" pitchFamily="34" charset="-122"/>
              </a:rPr>
              <a:t>(2012</a:t>
            </a:r>
            <a:r>
              <a:rPr lang="zh-CN" altLang="en-US" sz="1600" dirty="0" smtClean="0">
                <a:solidFill>
                  <a:srgbClr val="0D0D0D"/>
                </a:solidFill>
                <a:latin typeface="微软雅黑" pitchFamily="34" charset="-122"/>
                <a:ea typeface="微软雅黑" pitchFamily="34" charset="-122"/>
              </a:rPr>
              <a:t>版</a:t>
            </a:r>
            <a:r>
              <a:rPr lang="en-US" altLang="zh-CN" sz="1600" dirty="0" smtClean="0">
                <a:solidFill>
                  <a:srgbClr val="0D0D0D"/>
                </a:solidFill>
                <a:latin typeface="微软雅黑" pitchFamily="34" charset="-122"/>
                <a:ea typeface="微软雅黑" pitchFamily="34" charset="-122"/>
              </a:rPr>
              <a:t>)</a:t>
            </a:r>
            <a:r>
              <a:rPr lang="en-US" altLang="zh-CN" sz="1600" dirty="0" smtClean="0">
                <a:solidFill>
                  <a:srgbClr val="0D0D0D"/>
                </a:solidFill>
                <a:latin typeface="微软雅黑" pitchFamily="34" charset="-122"/>
                <a:ea typeface="微软雅黑" pitchFamily="34" charset="-122"/>
              </a:rPr>
              <a:t>+</a:t>
            </a:r>
            <a:r>
              <a:rPr lang="zh-CN" altLang="en-US" sz="1600" dirty="0">
                <a:solidFill>
                  <a:srgbClr val="0D0D0D"/>
                </a:solidFill>
                <a:latin typeface="微软雅黑" pitchFamily="34" charset="-122"/>
                <a:ea typeface="微软雅黑" pitchFamily="34" charset="-122"/>
              </a:rPr>
              <a:t>康复）</a:t>
            </a:r>
            <a:r>
              <a:rPr lang="en-US" altLang="zh-CN" sz="1600" dirty="0">
                <a:solidFill>
                  <a:srgbClr val="0D0D0D"/>
                </a:solidFill>
                <a:latin typeface="微软雅黑" pitchFamily="34" charset="-122"/>
                <a:ea typeface="微软雅黑" pitchFamily="34" charset="-122"/>
              </a:rPr>
              <a:t>——</a:t>
            </a:r>
            <a:r>
              <a:rPr lang="zh-CN" altLang="en-US" sz="1600" dirty="0">
                <a:solidFill>
                  <a:srgbClr val="0D0D0D"/>
                </a:solidFill>
                <a:latin typeface="微软雅黑" pitchFamily="34" charset="-122"/>
                <a:ea typeface="微软雅黑" pitchFamily="34" charset="-122"/>
              </a:rPr>
              <a:t>大众市场</a:t>
            </a:r>
            <a:endParaRPr lang="en-US" altLang="zh-CN" sz="1600" dirty="0">
              <a:solidFill>
                <a:srgbClr val="0D0D0D"/>
              </a:solidFill>
              <a:latin typeface="微软雅黑" pitchFamily="34" charset="-122"/>
              <a:ea typeface="微软雅黑" pitchFamily="34" charset="-122"/>
            </a:endParaRPr>
          </a:p>
          <a:p>
            <a:pPr algn="just">
              <a:lnSpc>
                <a:spcPct val="150000"/>
              </a:lnSpc>
            </a:pPr>
            <a:r>
              <a:rPr lang="en-US" altLang="zh-CN" sz="1600" dirty="0">
                <a:solidFill>
                  <a:srgbClr val="0D0D0D"/>
                </a:solidFill>
                <a:latin typeface="微软雅黑" pitchFamily="34" charset="-122"/>
                <a:ea typeface="微软雅黑" pitchFamily="34" charset="-122"/>
              </a:rPr>
              <a:t>4</a:t>
            </a:r>
            <a:r>
              <a:rPr lang="zh-CN" altLang="en-US" sz="1600" dirty="0">
                <a:solidFill>
                  <a:srgbClr val="0D0D0D"/>
                </a:solidFill>
                <a:latin typeface="微软雅黑" pitchFamily="34" charset="-122"/>
                <a:ea typeface="微软雅黑" pitchFamily="34" charset="-122"/>
              </a:rPr>
              <a:t>、喜庆祥和（福禄双喜</a:t>
            </a:r>
            <a:r>
              <a:rPr lang="en-US" altLang="zh-CN" sz="1600" dirty="0">
                <a:solidFill>
                  <a:srgbClr val="0D0D0D"/>
                </a:solidFill>
                <a:latin typeface="微软雅黑" pitchFamily="34" charset="-122"/>
                <a:ea typeface="微软雅黑" pitchFamily="34" charset="-122"/>
              </a:rPr>
              <a:t>+</a:t>
            </a:r>
            <a:r>
              <a:rPr lang="zh-CN" altLang="en-US" sz="1600" dirty="0">
                <a:solidFill>
                  <a:srgbClr val="0D0D0D"/>
                </a:solidFill>
                <a:latin typeface="微软雅黑" pitchFamily="34" charset="-122"/>
                <a:ea typeface="微软雅黑" pitchFamily="34" charset="-122"/>
              </a:rPr>
              <a:t>祥和</a:t>
            </a:r>
            <a:r>
              <a:rPr lang="en-US" altLang="zh-CN" sz="1600" dirty="0">
                <a:solidFill>
                  <a:srgbClr val="0D0D0D"/>
                </a:solidFill>
                <a:latin typeface="微软雅黑" pitchFamily="34" charset="-122"/>
                <a:ea typeface="微软雅黑" pitchFamily="34" charset="-122"/>
              </a:rPr>
              <a:t>2014</a:t>
            </a:r>
            <a:r>
              <a:rPr lang="zh-CN" altLang="en-US" sz="1600" dirty="0">
                <a:solidFill>
                  <a:srgbClr val="0D0D0D"/>
                </a:solidFill>
                <a:latin typeface="微软雅黑" pitchFamily="34" charset="-122"/>
                <a:ea typeface="微软雅黑" pitchFamily="34" charset="-122"/>
              </a:rPr>
              <a:t>版）</a:t>
            </a:r>
            <a:r>
              <a:rPr lang="en-US" altLang="zh-CN" sz="1600" dirty="0">
                <a:solidFill>
                  <a:srgbClr val="0D0D0D"/>
                </a:solidFill>
                <a:latin typeface="微软雅黑" pitchFamily="34" charset="-122"/>
                <a:ea typeface="微软雅黑" pitchFamily="34" charset="-122"/>
              </a:rPr>
              <a:t>——</a:t>
            </a:r>
            <a:r>
              <a:rPr lang="zh-CN" altLang="en-US" sz="1600" dirty="0">
                <a:solidFill>
                  <a:srgbClr val="0D0D0D"/>
                </a:solidFill>
                <a:latin typeface="微软雅黑" pitchFamily="34" charset="-122"/>
                <a:ea typeface="微软雅黑" pitchFamily="34" charset="-122"/>
              </a:rPr>
              <a:t>大众市 场</a:t>
            </a:r>
          </a:p>
        </p:txBody>
      </p:sp>
      <p:sp>
        <p:nvSpPr>
          <p:cNvPr id="11" name="矩形 10"/>
          <p:cNvSpPr>
            <a:spLocks noChangeArrowheads="1"/>
          </p:cNvSpPr>
          <p:nvPr/>
        </p:nvSpPr>
        <p:spPr bwMode="auto">
          <a:xfrm>
            <a:off x="1403350" y="998538"/>
            <a:ext cx="2447925" cy="471487"/>
          </a:xfrm>
          <a:prstGeom prst="rect">
            <a:avLst/>
          </a:prstGeom>
          <a:solidFill>
            <a:srgbClr val="C00000"/>
          </a:solidFill>
          <a:ln w="9525" algn="ctr">
            <a:noFill/>
            <a:round/>
            <a:headEnd/>
            <a:tailEnd/>
          </a:ln>
        </p:spPr>
        <p:txBody>
          <a:bodyPr/>
          <a:lstStyle/>
          <a:p>
            <a:endParaRPr lang="zh-CN" altLang="en-US">
              <a:solidFill>
                <a:srgbClr val="000000"/>
              </a:solidFill>
            </a:endParaRPr>
          </a:p>
        </p:txBody>
      </p:sp>
      <p:sp>
        <p:nvSpPr>
          <p:cNvPr id="13" name="TextBox 12"/>
          <p:cNvSpPr txBox="1"/>
          <p:nvPr/>
        </p:nvSpPr>
        <p:spPr bwMode="auto">
          <a:xfrm>
            <a:off x="1328738" y="998538"/>
            <a:ext cx="2522537" cy="523875"/>
          </a:xfrm>
          <a:prstGeom prst="rect">
            <a:avLst/>
          </a:prstGeom>
          <a:noFill/>
        </p:spPr>
        <p:txBody>
          <a:bodyPr>
            <a:spAutoFit/>
          </a:bodyPr>
          <a:lstStyle/>
          <a:p>
            <a:pPr algn="ctr" fontAlgn="auto">
              <a:spcBef>
                <a:spcPts val="0"/>
              </a:spcBef>
              <a:spcAft>
                <a:spcPts val="0"/>
              </a:spcAft>
              <a:defRPr/>
            </a:pPr>
            <a:r>
              <a:rPr lang="en-US" altLang="zh-CN" sz="2800" kern="0" spc="-150" dirty="0">
                <a:ln w="1905">
                  <a:noFill/>
                </a:ln>
                <a:solidFill>
                  <a:prstClr val="white"/>
                </a:solidFill>
                <a:latin typeface="微软雅黑" panose="020B0503020204020204" pitchFamily="34" charset="-122"/>
                <a:ea typeface="微软雅黑" panose="020B0503020204020204" pitchFamily="34" charset="-122"/>
              </a:rPr>
              <a:t>FABE</a:t>
            </a:r>
            <a:r>
              <a:rPr lang="zh-CN" altLang="en-US" sz="2800" kern="0" spc="-150" dirty="0">
                <a:ln w="1905">
                  <a:noFill/>
                </a:ln>
                <a:solidFill>
                  <a:prstClr val="white"/>
                </a:solidFill>
                <a:latin typeface="微软雅黑" panose="020B0503020204020204" pitchFamily="34" charset="-122"/>
                <a:ea typeface="微软雅黑" panose="020B0503020204020204" pitchFamily="34" charset="-122"/>
              </a:rPr>
              <a:t>训练话术</a:t>
            </a:r>
          </a:p>
        </p:txBody>
      </p:sp>
      <p:sp>
        <p:nvSpPr>
          <p:cNvPr id="8" name="椭圆 7"/>
          <p:cNvSpPr/>
          <p:nvPr/>
        </p:nvSpPr>
        <p:spPr>
          <a:xfrm>
            <a:off x="5141913" y="822325"/>
            <a:ext cx="1130300" cy="1017588"/>
          </a:xfrm>
          <a:prstGeom prst="ellipse">
            <a:avLst/>
          </a:prstGeom>
          <a:blipFill>
            <a:blip r:embed="rId3" cstate="print"/>
            <a:stretch>
              <a:fillRect/>
            </a:stretch>
          </a:blip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9" name="椭圆 8"/>
          <p:cNvSpPr/>
          <p:nvPr/>
        </p:nvSpPr>
        <p:spPr>
          <a:xfrm>
            <a:off x="6444214" y="951571"/>
            <a:ext cx="1008113" cy="867999"/>
          </a:xfrm>
          <a:prstGeom prst="ellipse">
            <a:avLst/>
          </a:prstGeom>
          <a:blipFill dpi="0" rotWithShape="1">
            <a:blip r:embed="rId4" cstate="print"/>
            <a:srcRect/>
            <a:stretch>
              <a:fillRect l="-13000" r="-5000"/>
            </a:stretch>
          </a:blip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Tree>
  </p:cSld>
  <p:clrMapOvr>
    <a:masterClrMapping/>
  </p:clrMapOvr>
  <p:transition spd="med"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250"/>
                                        <p:tgtEl>
                                          <p:spTgt spid="11"/>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right)">
                                      <p:cBhvr>
                                        <p:cTn id="17" dur="250"/>
                                        <p:tgtEl>
                                          <p:spTgt spid="16"/>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randombar(horizontal)">
                                      <p:cBhvr>
                                        <p:cTn id="21" dur="500"/>
                                        <p:tgtEl>
                                          <p:spTgt spid="17"/>
                                        </p:tgtEl>
                                      </p:cBhvr>
                                    </p:animEffect>
                                  </p:childTnLst>
                                </p:cTn>
                              </p:par>
                            </p:childTnLst>
                          </p:cTn>
                        </p:par>
                        <p:par>
                          <p:cTn id="22" fill="hold">
                            <p:stCondLst>
                              <p:cond delay="1250"/>
                            </p:stCondLst>
                            <p:childTnLst>
                              <p:par>
                                <p:cTn id="23" presetID="5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Scale>
                                      <p:cBhvr>
                                        <p:cTn id="25" dur="25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50" decel="50000" fill="hold">
                                          <p:stCondLst>
                                            <p:cond delay="0"/>
                                          </p:stCondLst>
                                        </p:cTn>
                                        <p:tgtEl>
                                          <p:spTgt spid="8"/>
                                        </p:tgtEl>
                                        <p:attrNameLst>
                                          <p:attrName>ppt_x</p:attrName>
                                          <p:attrName>ppt_y</p:attrName>
                                        </p:attrNameLst>
                                      </p:cBhvr>
                                    </p:animMotion>
                                    <p:animEffect transition="in" filter="fade">
                                      <p:cBhvr>
                                        <p:cTn id="27" dur="250"/>
                                        <p:tgtEl>
                                          <p:spTgt spid="8"/>
                                        </p:tgtEl>
                                      </p:cBhvr>
                                    </p:animEffect>
                                  </p:childTnLst>
                                </p:cTn>
                              </p:par>
                              <p:par>
                                <p:cTn id="28" presetID="52" presetClass="entr" presetSubtype="0" fill="hold" nodeType="withEffect">
                                  <p:stCondLst>
                                    <p:cond delay="250"/>
                                  </p:stCondLst>
                                  <p:childTnLst>
                                    <p:set>
                                      <p:cBhvr>
                                        <p:cTn id="29" dur="1" fill="hold">
                                          <p:stCondLst>
                                            <p:cond delay="0"/>
                                          </p:stCondLst>
                                        </p:cTn>
                                        <p:tgtEl>
                                          <p:spTgt spid="9"/>
                                        </p:tgtEl>
                                        <p:attrNameLst>
                                          <p:attrName>style.visibility</p:attrName>
                                        </p:attrNameLst>
                                      </p:cBhvr>
                                      <p:to>
                                        <p:strVal val="visible"/>
                                      </p:to>
                                    </p:set>
                                    <p:animScale>
                                      <p:cBhvr>
                                        <p:cTn id="30" dur="25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250" decel="50000" fill="hold">
                                          <p:stCondLst>
                                            <p:cond delay="0"/>
                                          </p:stCondLst>
                                        </p:cTn>
                                        <p:tgtEl>
                                          <p:spTgt spid="9"/>
                                        </p:tgtEl>
                                        <p:attrNameLst>
                                          <p:attrName>ppt_x</p:attrName>
                                          <p:attrName>ppt_y</p:attrName>
                                        </p:attrNameLst>
                                      </p:cBhvr>
                                    </p:animMotion>
                                    <p:animEffect transition="in" filter="fade">
                                      <p:cBhvr>
                                        <p:cTn id="32"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1" grpId="0" animBg="1"/>
      <p:bldP spid="13" grpId="0"/>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15"/>
          <p:cNvSpPr>
            <a:spLocks/>
          </p:cNvSpPr>
          <p:nvPr/>
        </p:nvSpPr>
        <p:spPr bwMode="auto">
          <a:xfrm>
            <a:off x="1042988" y="1395413"/>
            <a:ext cx="7056437" cy="2667000"/>
          </a:xfrm>
          <a:prstGeom prst="rect">
            <a:avLst/>
          </a:prstGeom>
          <a:solidFill>
            <a:srgbClr val="FFFFFF">
              <a:alpha val="58038"/>
            </a:srgbClr>
          </a:solidFill>
          <a:ln w="15875">
            <a:solidFill>
              <a:srgbClr val="C00000"/>
            </a:solidFill>
            <a:bevel/>
            <a:headEnd/>
            <a:tailEnd/>
          </a:ln>
        </p:spPr>
        <p:txBody>
          <a:bodyPr/>
          <a:lstStyle/>
          <a:p>
            <a:endParaRPr lang="zh-CN" altLang="zh-CN">
              <a:solidFill>
                <a:srgbClr val="000000"/>
              </a:solidFill>
              <a:latin typeface="Calibri" pitchFamily="34" charset="0"/>
              <a:sym typeface="Arial" charset="0"/>
            </a:endParaRPr>
          </a:p>
        </p:txBody>
      </p:sp>
      <p:sp>
        <p:nvSpPr>
          <p:cNvPr id="5123" name="TextBox 16"/>
          <p:cNvSpPr>
            <a:spLocks noChangeArrowheads="1"/>
          </p:cNvSpPr>
          <p:nvPr/>
        </p:nvSpPr>
        <p:spPr bwMode="auto">
          <a:xfrm>
            <a:off x="1249363" y="1808163"/>
            <a:ext cx="6643687" cy="417512"/>
          </a:xfrm>
          <a:prstGeom prst="rect">
            <a:avLst/>
          </a:prstGeom>
          <a:noFill/>
          <a:ln w="9525">
            <a:noFill/>
            <a:miter lim="800000"/>
            <a:headEnd/>
            <a:tailEnd/>
          </a:ln>
        </p:spPr>
        <p:txBody>
          <a:bodyPr>
            <a:spAutoFit/>
          </a:bodyPr>
          <a:lstStyle/>
          <a:p>
            <a:pPr algn="just">
              <a:lnSpc>
                <a:spcPct val="150000"/>
              </a:lnSpc>
            </a:pPr>
            <a:r>
              <a:rPr lang="zh-CN" altLang="en-US" sz="1600">
                <a:solidFill>
                  <a:srgbClr val="0C0C0C"/>
                </a:solidFill>
                <a:latin typeface="微软雅黑" pitchFamily="34" charset="-122"/>
                <a:ea typeface="微软雅黑" pitchFamily="34" charset="-122"/>
                <a:sym typeface="微软雅黑" pitchFamily="34" charset="-122"/>
              </a:rPr>
              <a:t>以</a:t>
            </a:r>
            <a:r>
              <a:rPr lang="en-US" altLang="zh-CN" sz="1600">
                <a:solidFill>
                  <a:srgbClr val="0C0C0C"/>
                </a:solidFill>
                <a:latin typeface="微软雅黑" pitchFamily="34" charset="-122"/>
                <a:ea typeface="微软雅黑" pitchFamily="34" charset="-122"/>
                <a:sym typeface="微软雅黑" pitchFamily="34" charset="-122"/>
              </a:rPr>
              <a:t>FABE</a:t>
            </a:r>
            <a:r>
              <a:rPr lang="zh-CN" altLang="en-US" sz="1600">
                <a:solidFill>
                  <a:srgbClr val="0C0C0C"/>
                </a:solidFill>
                <a:latin typeface="微软雅黑" pitchFamily="34" charset="-122"/>
                <a:ea typeface="微软雅黑" pitchFamily="34" charset="-122"/>
                <a:sym typeface="微软雅黑" pitchFamily="34" charset="-122"/>
              </a:rPr>
              <a:t>训练模式进行新产品的职场训练，具体有以下话术：</a:t>
            </a:r>
            <a:endParaRPr lang="en-US" sz="1600">
              <a:solidFill>
                <a:srgbClr val="0C0C0C"/>
              </a:solidFill>
              <a:latin typeface="微软雅黑" pitchFamily="34" charset="-122"/>
              <a:ea typeface="微软雅黑" pitchFamily="34" charset="-122"/>
              <a:sym typeface="微软雅黑" pitchFamily="34" charset="-122"/>
            </a:endParaRPr>
          </a:p>
        </p:txBody>
      </p:sp>
      <p:sp>
        <p:nvSpPr>
          <p:cNvPr id="5124" name="矩形 10"/>
          <p:cNvSpPr>
            <a:spLocks/>
          </p:cNvSpPr>
          <p:nvPr/>
        </p:nvSpPr>
        <p:spPr bwMode="auto">
          <a:xfrm>
            <a:off x="1403350" y="998538"/>
            <a:ext cx="2447925" cy="471487"/>
          </a:xfrm>
          <a:prstGeom prst="rect">
            <a:avLst/>
          </a:prstGeom>
          <a:solidFill>
            <a:srgbClr val="C00000"/>
          </a:solidFill>
          <a:ln w="9525">
            <a:noFill/>
            <a:bevel/>
            <a:headEnd/>
            <a:tailEnd/>
          </a:ln>
        </p:spPr>
        <p:txBody>
          <a:bodyPr/>
          <a:lstStyle/>
          <a:p>
            <a:endParaRPr lang="zh-CN" altLang="zh-CN">
              <a:solidFill>
                <a:srgbClr val="000000"/>
              </a:solidFill>
              <a:latin typeface="Calibri" pitchFamily="34" charset="0"/>
              <a:sym typeface="Arial" charset="0"/>
            </a:endParaRPr>
          </a:p>
        </p:txBody>
      </p:sp>
      <p:sp>
        <p:nvSpPr>
          <p:cNvPr id="5125" name="TextBox 12"/>
          <p:cNvSpPr>
            <a:spLocks noChangeArrowheads="1"/>
          </p:cNvSpPr>
          <p:nvPr/>
        </p:nvSpPr>
        <p:spPr bwMode="auto">
          <a:xfrm>
            <a:off x="1328738" y="998538"/>
            <a:ext cx="2522537" cy="523875"/>
          </a:xfrm>
          <a:prstGeom prst="rect">
            <a:avLst/>
          </a:prstGeom>
          <a:noFill/>
          <a:ln w="9525">
            <a:noFill/>
            <a:miter lim="800000"/>
            <a:headEnd/>
            <a:tailEnd/>
          </a:ln>
        </p:spPr>
        <p:txBody>
          <a:bodyPr>
            <a:spAutoFit/>
          </a:bodyPr>
          <a:lstStyle/>
          <a:p>
            <a:pPr algn="ctr"/>
            <a:r>
              <a:rPr lang="zh-CN" altLang="en-US" sz="2800">
                <a:solidFill>
                  <a:srgbClr val="FFFFFF"/>
                </a:solidFill>
                <a:latin typeface="微软雅黑" pitchFamily="34" charset="-122"/>
                <a:ea typeface="微软雅黑" pitchFamily="34" charset="-122"/>
                <a:sym typeface="微软雅黑" pitchFamily="34" charset="-122"/>
              </a:rPr>
              <a:t>鑫康保</a:t>
            </a:r>
            <a:endParaRPr lang="zh-CN" altLang="en-US">
              <a:latin typeface="Calibri" pitchFamily="34" charset="0"/>
            </a:endParaRPr>
          </a:p>
        </p:txBody>
      </p:sp>
      <p:sp>
        <p:nvSpPr>
          <p:cNvPr id="5126" name="椭圆 7"/>
          <p:cNvSpPr>
            <a:spLocks noChangeArrowheads="1"/>
          </p:cNvSpPr>
          <p:nvPr/>
        </p:nvSpPr>
        <p:spPr bwMode="auto">
          <a:xfrm>
            <a:off x="5141913" y="822325"/>
            <a:ext cx="1131887" cy="1017588"/>
          </a:xfrm>
          <a:prstGeom prst="ellipse">
            <a:avLst/>
          </a:prstGeom>
          <a:blipFill dpi="0" rotWithShape="1">
            <a:blip r:embed="rId2"/>
            <a:srcRect/>
            <a:stretch>
              <a:fillRect/>
            </a:stretch>
          </a:blipFill>
          <a:ln w="15875">
            <a:solidFill>
              <a:srgbClr val="C00000"/>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5127" name="椭圆 8"/>
          <p:cNvSpPr>
            <a:spLocks noChangeArrowheads="1"/>
          </p:cNvSpPr>
          <p:nvPr/>
        </p:nvSpPr>
        <p:spPr bwMode="auto">
          <a:xfrm>
            <a:off x="6443663" y="952500"/>
            <a:ext cx="1008062" cy="866775"/>
          </a:xfrm>
          <a:prstGeom prst="ellipse">
            <a:avLst/>
          </a:prstGeom>
          <a:blipFill dpi="0" rotWithShape="1">
            <a:blip r:embed="rId3"/>
            <a:srcRect/>
            <a:stretch>
              <a:fillRect/>
            </a:stretch>
          </a:blipFill>
          <a:ln w="15875">
            <a:solidFill>
              <a:srgbClr val="C00000"/>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5128" name="TextBox 9"/>
          <p:cNvSpPr>
            <a:spLocks noChangeArrowheads="1"/>
          </p:cNvSpPr>
          <p:nvPr/>
        </p:nvSpPr>
        <p:spPr bwMode="auto">
          <a:xfrm>
            <a:off x="1812925" y="2286000"/>
            <a:ext cx="2330450" cy="787400"/>
          </a:xfrm>
          <a:prstGeom prst="rect">
            <a:avLst/>
          </a:prstGeom>
          <a:noFill/>
          <a:ln w="9525">
            <a:noFill/>
            <a:miter lim="800000"/>
            <a:headEnd/>
            <a:tailEnd/>
          </a:ln>
        </p:spPr>
        <p:txBody>
          <a:bodyPr>
            <a:spAutoFit/>
          </a:bodyPr>
          <a:lstStyle/>
          <a:p>
            <a:pPr algn="just">
              <a:lnSpc>
                <a:spcPct val="150000"/>
              </a:lnSpc>
            </a:pPr>
            <a:r>
              <a:rPr lang="en-US" altLang="zh-CN" sz="1600" dirty="0">
                <a:solidFill>
                  <a:srgbClr val="0C0C0C"/>
                </a:solidFill>
                <a:latin typeface="微软雅黑" pitchFamily="34" charset="-122"/>
                <a:ea typeface="微软雅黑" pitchFamily="34" charset="-122"/>
                <a:sym typeface="微软雅黑" pitchFamily="34" charset="-122"/>
              </a:rPr>
              <a:t>1</a:t>
            </a:r>
            <a:r>
              <a:rPr lang="zh-CN" altLang="en-US" sz="1600" dirty="0">
                <a:solidFill>
                  <a:srgbClr val="0C0C0C"/>
                </a:solidFill>
                <a:latin typeface="微软雅黑" pitchFamily="34" charset="-122"/>
                <a:ea typeface="微软雅黑" pitchFamily="34" charset="-122"/>
                <a:sym typeface="微软雅黑" pitchFamily="34" charset="-122"/>
              </a:rPr>
              <a:t>、高端新客户市场</a:t>
            </a:r>
            <a:endParaRPr lang="en-US" sz="1600" dirty="0">
              <a:solidFill>
                <a:srgbClr val="0C0C0C"/>
              </a:solidFill>
              <a:latin typeface="微软雅黑" pitchFamily="34" charset="-122"/>
              <a:ea typeface="微软雅黑" pitchFamily="34" charset="-122"/>
              <a:sym typeface="微软雅黑" pitchFamily="34" charset="-122"/>
            </a:endParaRPr>
          </a:p>
          <a:p>
            <a:pPr algn="just">
              <a:lnSpc>
                <a:spcPct val="150000"/>
              </a:lnSpc>
            </a:pPr>
            <a:r>
              <a:rPr lang="en-US" altLang="zh-CN" sz="1600" dirty="0">
                <a:solidFill>
                  <a:srgbClr val="0C0C0C"/>
                </a:solidFill>
                <a:latin typeface="微软雅黑" pitchFamily="34" charset="-122"/>
                <a:ea typeface="微软雅黑" pitchFamily="34" charset="-122"/>
                <a:sym typeface="微软雅黑" pitchFamily="34" charset="-122"/>
              </a:rPr>
              <a:t>2</a:t>
            </a:r>
            <a:r>
              <a:rPr lang="zh-CN" altLang="en-US" sz="1600" dirty="0">
                <a:solidFill>
                  <a:srgbClr val="0C0C0C"/>
                </a:solidFill>
                <a:latin typeface="微软雅黑" pitchFamily="34" charset="-122"/>
                <a:ea typeface="微软雅黑" pitchFamily="34" charset="-122"/>
                <a:sym typeface="微软雅黑" pitchFamily="34" charset="-122"/>
              </a:rPr>
              <a:t>、</a:t>
            </a:r>
            <a:r>
              <a:rPr lang="zh-CN" altLang="en-US" sz="1600" dirty="0" smtClean="0">
                <a:solidFill>
                  <a:srgbClr val="0C0C0C"/>
                </a:solidFill>
                <a:latin typeface="微软雅黑" pitchFamily="34" charset="-122"/>
                <a:ea typeface="微软雅黑" pitchFamily="34" charset="-122"/>
                <a:sym typeface="微软雅黑" pitchFamily="34" charset="-122"/>
              </a:rPr>
              <a:t>高端老客户</a:t>
            </a:r>
            <a:r>
              <a:rPr lang="zh-CN" altLang="en-US" sz="1600" dirty="0">
                <a:solidFill>
                  <a:srgbClr val="0C0C0C"/>
                </a:solidFill>
                <a:latin typeface="微软雅黑" pitchFamily="34" charset="-122"/>
                <a:ea typeface="微软雅黑" pitchFamily="34" charset="-122"/>
                <a:sym typeface="微软雅黑" pitchFamily="34" charset="-122"/>
              </a:rPr>
              <a:t>市场</a:t>
            </a:r>
            <a:endParaRPr lang="en-US" sz="1600" dirty="0">
              <a:solidFill>
                <a:srgbClr val="0C0C0C"/>
              </a:solidFill>
              <a:latin typeface="微软雅黑" pitchFamily="34" charset="-122"/>
              <a:ea typeface="微软雅黑" pitchFamily="34" charset="-122"/>
              <a:sym typeface="微软雅黑" pitchFamily="34" charset="-122"/>
            </a:endParaRPr>
          </a:p>
        </p:txBody>
      </p:sp>
    </p:spTree>
  </p:cSld>
  <p:clrMapOvr>
    <a:masterClrMapping/>
  </p:clrMapOvr>
  <p:transition spd="med"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5124"/>
                                        </p:tgtEl>
                                        <p:attrNameLst>
                                          <p:attrName>style.visibility</p:attrName>
                                        </p:attrNameLst>
                                      </p:cBhvr>
                                      <p:to>
                                        <p:strVal val="visible"/>
                                      </p:to>
                                    </p:set>
                                    <p:animEffect>
                                      <p:cBhvr>
                                        <p:cTn id="7" dur="250"/>
                                        <p:tgtEl>
                                          <p:spTgt spid="5124"/>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5125"/>
                                        </p:tgtEl>
                                        <p:attrNameLst>
                                          <p:attrName>style.visibility</p:attrName>
                                        </p:attrNameLst>
                                      </p:cBhvr>
                                      <p:to>
                                        <p:strVal val="visible"/>
                                      </p:to>
                                    </p:set>
                                    <p:animEffect>
                                      <p:cBhvr>
                                        <p:cTn id="11" dur="250"/>
                                        <p:tgtEl>
                                          <p:spTgt spid="5125"/>
                                        </p:tgtEl>
                                      </p:cBhvr>
                                    </p:animEffect>
                                    <p:anim calcmode="lin" valueType="num">
                                      <p:cBhvr>
                                        <p:cTn id="12" dur="250" fill="hold"/>
                                        <p:tgtEl>
                                          <p:spTgt spid="5125"/>
                                        </p:tgtEl>
                                        <p:attrNameLst>
                                          <p:attrName>ppt_x</p:attrName>
                                        </p:attrNameLst>
                                      </p:cBhvr>
                                      <p:tavLst>
                                        <p:tav tm="0">
                                          <p:val>
                                            <p:strVal val="#ppt_x"/>
                                          </p:val>
                                        </p:tav>
                                        <p:tav tm="100000">
                                          <p:val>
                                            <p:strVal val="#ppt_x"/>
                                          </p:val>
                                        </p:tav>
                                      </p:tavLst>
                                    </p:anim>
                                    <p:anim calcmode="lin" valueType="num">
                                      <p:cBhvr>
                                        <p:cTn id="13" dur="250" fill="hold"/>
                                        <p:tgtEl>
                                          <p:spTgt spid="5125"/>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5122"/>
                                        </p:tgtEl>
                                        <p:attrNameLst>
                                          <p:attrName>style.visibility</p:attrName>
                                        </p:attrNameLst>
                                      </p:cBhvr>
                                      <p:to>
                                        <p:strVal val="visible"/>
                                      </p:to>
                                    </p:set>
                                    <p:animEffect>
                                      <p:cBhvr>
                                        <p:cTn id="17" dur="250"/>
                                        <p:tgtEl>
                                          <p:spTgt spid="5122"/>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5123"/>
                                        </p:tgtEl>
                                        <p:attrNameLst>
                                          <p:attrName>style.visibility</p:attrName>
                                        </p:attrNameLst>
                                      </p:cBhvr>
                                      <p:to>
                                        <p:strVal val="visible"/>
                                      </p:to>
                                    </p:set>
                                    <p:animEffect>
                                      <p:cBhvr>
                                        <p:cTn id="21" dur="500"/>
                                        <p:tgtEl>
                                          <p:spTgt spid="5123"/>
                                        </p:tgtEl>
                                      </p:cBhvr>
                                    </p:animEffect>
                                  </p:childTnLst>
                                </p:cTn>
                              </p:par>
                            </p:childTnLst>
                          </p:cTn>
                        </p:par>
                        <p:par>
                          <p:cTn id="22" fill="hold">
                            <p:stCondLst>
                              <p:cond delay="1250"/>
                            </p:stCondLst>
                            <p:childTnLst>
                              <p:par>
                                <p:cTn id="23" presetID="52" presetClass="entr" presetSubtype="0" fill="hold" grpId="0" nodeType="afterEffect">
                                  <p:stCondLst>
                                    <p:cond delay="0"/>
                                  </p:stCondLst>
                                  <p:childTnLst>
                                    <p:set>
                                      <p:cBhvr>
                                        <p:cTn id="24" dur="1" fill="hold">
                                          <p:stCondLst>
                                            <p:cond delay="0"/>
                                          </p:stCondLst>
                                        </p:cTn>
                                        <p:tgtEl>
                                          <p:spTgt spid="5126"/>
                                        </p:tgtEl>
                                        <p:attrNameLst>
                                          <p:attrName>style.visibility</p:attrName>
                                        </p:attrNameLst>
                                      </p:cBhvr>
                                      <p:to>
                                        <p:strVal val="visible"/>
                                      </p:to>
                                    </p:set>
                                    <p:animScale>
                                      <p:cBhvr>
                                        <p:cTn id="25" dur="250" decel="50000" fill="hold">
                                          <p:stCondLst>
                                            <p:cond delay="0"/>
                                          </p:stCondLst>
                                        </p:cTn>
                                        <p:tgtEl>
                                          <p:spTgt spid="51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250" decel="50000" fill="hold">
                                          <p:stCondLst>
                                            <p:cond delay="0"/>
                                          </p:stCondLst>
                                        </p:cTn>
                                        <p:tgtEl>
                                          <p:spTgt spid="5126"/>
                                        </p:tgtEl>
                                        <p:attrNameLst>
                                          <p:attrName>ppt_x,ppt_y</p:attrName>
                                        </p:attrNameLst>
                                      </p:cBhvr>
                                      <p:rCtr x="0" y="0"/>
                                    </p:animMotion>
                                    <p:animEffect>
                                      <p:cBhvr>
                                        <p:cTn id="27" dur="250"/>
                                        <p:tgtEl>
                                          <p:spTgt spid="5126"/>
                                        </p:tgtEl>
                                      </p:cBhvr>
                                    </p:animEffect>
                                  </p:childTnLst>
                                </p:cTn>
                              </p:par>
                              <p:par>
                                <p:cTn id="28" presetID="52" presetClass="entr" presetSubtype="0" fill="hold" grpId="0" nodeType="withEffect">
                                  <p:stCondLst>
                                    <p:cond delay="250"/>
                                  </p:stCondLst>
                                  <p:childTnLst>
                                    <p:set>
                                      <p:cBhvr>
                                        <p:cTn id="29" dur="1" fill="hold">
                                          <p:stCondLst>
                                            <p:cond delay="0"/>
                                          </p:stCondLst>
                                        </p:cTn>
                                        <p:tgtEl>
                                          <p:spTgt spid="5127"/>
                                        </p:tgtEl>
                                        <p:attrNameLst>
                                          <p:attrName>style.visibility</p:attrName>
                                        </p:attrNameLst>
                                      </p:cBhvr>
                                      <p:to>
                                        <p:strVal val="visible"/>
                                      </p:to>
                                    </p:set>
                                    <p:animScale>
                                      <p:cBhvr>
                                        <p:cTn id="30" dur="250" decel="50000" fill="hold">
                                          <p:stCondLst>
                                            <p:cond delay="0"/>
                                          </p:stCondLst>
                                        </p:cTn>
                                        <p:tgtEl>
                                          <p:spTgt spid="51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250" decel="50000" fill="hold">
                                          <p:stCondLst>
                                            <p:cond delay="0"/>
                                          </p:stCondLst>
                                        </p:cTn>
                                        <p:tgtEl>
                                          <p:spTgt spid="5127"/>
                                        </p:tgtEl>
                                        <p:attrNameLst>
                                          <p:attrName>ppt_x,ppt_y</p:attrName>
                                        </p:attrNameLst>
                                      </p:cBhvr>
                                      <p:rCtr x="0" y="0"/>
                                    </p:animMotion>
                                    <p:animEffect>
                                      <p:cBhvr>
                                        <p:cTn id="32" dur="250"/>
                                        <p:tgtEl>
                                          <p:spTgt spid="5127"/>
                                        </p:tgtEl>
                                      </p:cBhvr>
                                    </p:animEffect>
                                  </p:childTnLst>
                                </p:cTn>
                              </p:par>
                            </p:childTnLst>
                          </p:cTn>
                        </p:par>
                        <p:par>
                          <p:cTn id="33" fill="hold">
                            <p:stCondLst>
                              <p:cond delay="1750"/>
                            </p:stCondLst>
                            <p:childTnLst>
                              <p:par>
                                <p:cTn id="34" presetID="14" presetClass="entr" presetSubtype="10" fill="hold" grpId="0" nodeType="afterEffect">
                                  <p:stCondLst>
                                    <p:cond delay="0"/>
                                  </p:stCondLst>
                                  <p:childTnLst>
                                    <p:set>
                                      <p:cBhvr>
                                        <p:cTn id="35" dur="1" fill="hold">
                                          <p:stCondLst>
                                            <p:cond delay="0"/>
                                          </p:stCondLst>
                                        </p:cTn>
                                        <p:tgtEl>
                                          <p:spTgt spid="5128"/>
                                        </p:tgtEl>
                                        <p:attrNameLst>
                                          <p:attrName>style.visibility</p:attrName>
                                        </p:attrNameLst>
                                      </p:cBhvr>
                                      <p:to>
                                        <p:strVal val="visible"/>
                                      </p:to>
                                    </p:set>
                                    <p:animEffect>
                                      <p:cBhvr>
                                        <p:cTn id="36" dur="500"/>
                                        <p:tgtEl>
                                          <p:spTgt spid="5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bldLvl="0" animBg="1" autoUpdateAnimBg="0"/>
      <p:bldP spid="5123" grpId="0" bldLvl="0" autoUpdateAnimBg="0"/>
      <p:bldP spid="5124" grpId="0" bldLvl="0" animBg="1" autoUpdateAnimBg="0"/>
      <p:bldP spid="5125" grpId="0" bldLvl="0" autoUpdateAnimBg="0"/>
      <p:bldP spid="5126" grpId="0" bldLvl="0" animBg="1" autoUpdateAnimBg="0"/>
      <p:bldP spid="5127" grpId="0" bldLvl="0" animBg="1" autoUpdateAnimBg="0"/>
      <p:bldP spid="5128"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4"/>
          <p:cNvSpPr>
            <a:spLocks/>
          </p:cNvSpPr>
          <p:nvPr/>
        </p:nvSpPr>
        <p:spPr bwMode="auto">
          <a:xfrm>
            <a:off x="1071563" y="1428750"/>
            <a:ext cx="7056437" cy="3214688"/>
          </a:xfrm>
          <a:prstGeom prst="rect">
            <a:avLst/>
          </a:prstGeom>
          <a:solidFill>
            <a:srgbClr val="FFFFFF">
              <a:alpha val="58038"/>
            </a:srgbClr>
          </a:solidFill>
          <a:ln w="15875">
            <a:solidFill>
              <a:srgbClr val="C00000"/>
            </a:solidFill>
            <a:bevel/>
            <a:headEnd/>
            <a:tailEnd/>
          </a:ln>
        </p:spPr>
        <p:txBody>
          <a:bodyPr/>
          <a:lstStyle/>
          <a:p>
            <a:endParaRPr lang="zh-CN" altLang="zh-CN">
              <a:solidFill>
                <a:srgbClr val="000000"/>
              </a:solidFill>
              <a:latin typeface="Calibri" pitchFamily="34" charset="0"/>
              <a:sym typeface="Arial" charset="0"/>
            </a:endParaRPr>
          </a:p>
        </p:txBody>
      </p:sp>
      <p:sp>
        <p:nvSpPr>
          <p:cNvPr id="6147" name="TextBox 5"/>
          <p:cNvSpPr>
            <a:spLocks noChangeArrowheads="1"/>
          </p:cNvSpPr>
          <p:nvPr/>
        </p:nvSpPr>
        <p:spPr bwMode="auto">
          <a:xfrm>
            <a:off x="1143000" y="1571625"/>
            <a:ext cx="6823075" cy="3046413"/>
          </a:xfrm>
          <a:prstGeom prst="rect">
            <a:avLst/>
          </a:prstGeom>
          <a:noFill/>
          <a:ln w="9525">
            <a:noFill/>
            <a:miter lim="800000"/>
            <a:headEnd/>
            <a:tailEnd/>
          </a:ln>
        </p:spPr>
        <p:txBody>
          <a:bodyPr>
            <a:spAutoFit/>
          </a:bodyPr>
          <a:lstStyle/>
          <a:p>
            <a:pPr algn="just">
              <a:lnSpc>
                <a:spcPct val="120000"/>
              </a:lnSpc>
            </a:pPr>
            <a:r>
              <a:rPr lang="en-US" altLang="zh-CN" sz="1600" dirty="0">
                <a:solidFill>
                  <a:srgbClr val="FF0000"/>
                </a:solidFill>
                <a:latin typeface="微软雅黑" pitchFamily="34" charset="-122"/>
                <a:ea typeface="微软雅黑" pitchFamily="34" charset="-122"/>
                <a:sym typeface="微软雅黑" pitchFamily="34" charset="-122"/>
              </a:rPr>
              <a:t>F</a:t>
            </a:r>
            <a:r>
              <a:rPr lang="zh-CN" altLang="en-US" sz="1600" dirty="0">
                <a:solidFill>
                  <a:srgbClr val="FF0000"/>
                </a:solidFill>
                <a:latin typeface="微软雅黑" pitchFamily="34" charset="-122"/>
                <a:ea typeface="微软雅黑" pitchFamily="34" charset="-122"/>
                <a:sym typeface="微软雅黑" pitchFamily="34" charset="-122"/>
              </a:rPr>
              <a:t>：这是</a:t>
            </a:r>
            <a:r>
              <a:rPr lang="zh-CN" altLang="en-US" sz="1600" dirty="0">
                <a:solidFill>
                  <a:srgbClr val="000000"/>
                </a:solidFill>
                <a:latin typeface="微软雅黑" pitchFamily="34" charset="-122"/>
                <a:ea typeface="微软雅黑" pitchFamily="34" charset="-122"/>
                <a:sym typeface="微软雅黑" pitchFamily="34" charset="-122"/>
              </a:rPr>
              <a:t>一款中国人寿专门根据你这样的精英人士私人订制的高端金融产品，为你提供专属的财富规划和健康基金管理。</a:t>
            </a:r>
          </a:p>
          <a:p>
            <a:pPr algn="just">
              <a:lnSpc>
                <a:spcPct val="120000"/>
              </a:lnSpc>
            </a:pPr>
            <a:r>
              <a:rPr lang="en-US" altLang="zh-CN" sz="1600" dirty="0">
                <a:solidFill>
                  <a:srgbClr val="FF0000"/>
                </a:solidFill>
                <a:latin typeface="微软雅黑" pitchFamily="34" charset="-122"/>
                <a:ea typeface="微软雅黑" pitchFamily="34" charset="-122"/>
                <a:sym typeface="微软雅黑" pitchFamily="34" charset="-122"/>
              </a:rPr>
              <a:t>A</a:t>
            </a:r>
            <a:r>
              <a:rPr lang="zh-CN" altLang="en-US" sz="1600" dirty="0">
                <a:solidFill>
                  <a:srgbClr val="FF0000"/>
                </a:solidFill>
                <a:latin typeface="微软雅黑" pitchFamily="34" charset="-122"/>
                <a:ea typeface="微软雅黑" pitchFamily="34" charset="-122"/>
                <a:sym typeface="微软雅黑" pitchFamily="34" charset="-122"/>
              </a:rPr>
              <a:t>：它</a:t>
            </a:r>
            <a:r>
              <a:rPr lang="zh-CN" altLang="en-US" sz="1600" dirty="0">
                <a:latin typeface="微软雅黑" pitchFamily="34" charset="-122"/>
                <a:ea typeface="微软雅黑" pitchFamily="34" charset="-122"/>
                <a:sym typeface="微软雅黑" pitchFamily="34" charset="-122"/>
              </a:rPr>
              <a:t>涵盖了理财增值、养老保障、财富传承、健康呵护，一款产品，保障一生，全面满足你个性化和多样化的需求，体现了你与众不同的身价。一旦购买</a:t>
            </a:r>
            <a:r>
              <a:rPr lang="zh-CN" altLang="en-US" sz="1600" dirty="0" smtClean="0">
                <a:latin typeface="微软雅黑" pitchFamily="34" charset="-122"/>
                <a:ea typeface="微软雅黑" pitchFamily="34" charset="-122"/>
                <a:sym typeface="微软雅黑" pitchFamily="34" charset="-122"/>
              </a:rPr>
              <a:t>，前期每</a:t>
            </a:r>
            <a:r>
              <a:rPr lang="en-US" altLang="zh-CN" sz="1600" dirty="0" smtClean="0">
                <a:latin typeface="微软雅黑" pitchFamily="34" charset="-122"/>
                <a:ea typeface="微软雅黑" pitchFamily="34" charset="-122"/>
                <a:sym typeface="微软雅黑" pitchFamily="34" charset="-122"/>
              </a:rPr>
              <a:t>3</a:t>
            </a:r>
            <a:r>
              <a:rPr lang="zh-CN" altLang="en-US" sz="1600" dirty="0" smtClean="0">
                <a:latin typeface="微软雅黑" pitchFamily="34" charset="-122"/>
                <a:ea typeface="微软雅黑" pitchFamily="34" charset="-122"/>
                <a:sym typeface="微软雅黑" pitchFamily="34" charset="-122"/>
              </a:rPr>
              <a:t>年领取</a:t>
            </a:r>
            <a:r>
              <a:rPr lang="zh-CN" altLang="en-US" sz="1600" dirty="0">
                <a:latin typeface="微软雅黑" pitchFamily="34" charset="-122"/>
                <a:ea typeface="微软雅黑" pitchFamily="34" charset="-122"/>
                <a:sym typeface="微软雅黑" pitchFamily="34" charset="-122"/>
              </a:rPr>
              <a:t>一次生存金，最早</a:t>
            </a:r>
            <a:r>
              <a:rPr lang="en-US" altLang="zh-CN" sz="1600" dirty="0">
                <a:latin typeface="微软雅黑" pitchFamily="34" charset="-122"/>
                <a:ea typeface="微软雅黑" pitchFamily="34" charset="-122"/>
                <a:sym typeface="微软雅黑" pitchFamily="34" charset="-122"/>
              </a:rPr>
              <a:t>60</a:t>
            </a:r>
            <a:r>
              <a:rPr lang="zh-CN" altLang="en-US" sz="1600" dirty="0">
                <a:latin typeface="微软雅黑" pitchFamily="34" charset="-122"/>
                <a:ea typeface="微软雅黑" pitchFamily="34" charset="-122"/>
                <a:sym typeface="微软雅黑" pitchFamily="34" charset="-122"/>
              </a:rPr>
              <a:t>岁便可领回所交保费，</a:t>
            </a:r>
            <a:r>
              <a:rPr lang="en-US" altLang="zh-CN" sz="1600" dirty="0">
                <a:latin typeface="微软雅黑" pitchFamily="34" charset="-122"/>
                <a:ea typeface="微软雅黑" pitchFamily="34" charset="-122"/>
                <a:sym typeface="微软雅黑" pitchFamily="34" charset="-122"/>
              </a:rPr>
              <a:t>60</a:t>
            </a:r>
            <a:r>
              <a:rPr lang="zh-CN" altLang="en-US" sz="1600" dirty="0">
                <a:latin typeface="微软雅黑" pitchFamily="34" charset="-122"/>
                <a:ea typeface="微软雅黑" pitchFamily="34" charset="-122"/>
                <a:sym typeface="微软雅黑" pitchFamily="34" charset="-122"/>
              </a:rPr>
              <a:t>岁以后每年还可以领取基本保额的10%直至终身。并且每年还可以参与我公司红利分配，生存金、祝寿金和红利金都转入你个人专属的金账户进行管理，保证收益，实现理财增值，养老无忧。同时，这款产品还终身为你提供40种重大疾病和</a:t>
            </a:r>
            <a:r>
              <a:rPr lang="en-US" altLang="zh-CN" sz="1600" dirty="0">
                <a:latin typeface="微软雅黑" pitchFamily="34" charset="-122"/>
                <a:ea typeface="微软雅黑" pitchFamily="34" charset="-122"/>
                <a:sym typeface="微软雅黑" pitchFamily="34" charset="-122"/>
              </a:rPr>
              <a:t>10</a:t>
            </a:r>
            <a:r>
              <a:rPr lang="zh-CN" altLang="en-US" sz="1600" dirty="0" smtClean="0">
                <a:latin typeface="微软雅黑" pitchFamily="34" charset="-122"/>
                <a:ea typeface="微软雅黑" pitchFamily="34" charset="-122"/>
                <a:sym typeface="微软雅黑" pitchFamily="34" charset="-122"/>
              </a:rPr>
              <a:t>种特定疾病的</a:t>
            </a:r>
            <a:r>
              <a:rPr lang="zh-CN" altLang="en-US" sz="1600" dirty="0">
                <a:latin typeface="微软雅黑" pitchFamily="34" charset="-122"/>
                <a:ea typeface="微软雅黑" pitchFamily="34" charset="-122"/>
                <a:sym typeface="微软雅黑" pitchFamily="34" charset="-122"/>
              </a:rPr>
              <a:t>健康保障。</a:t>
            </a:r>
            <a:r>
              <a:rPr lang="en-US" altLang="zh-CN" sz="1600" dirty="0">
                <a:latin typeface="微软雅黑" pitchFamily="34" charset="-122"/>
                <a:ea typeface="微软雅黑" pitchFamily="34" charset="-122"/>
                <a:sym typeface="微软雅黑" pitchFamily="34" charset="-122"/>
              </a:rPr>
              <a:t>80</a:t>
            </a:r>
            <a:r>
              <a:rPr lang="zh-CN" altLang="en-US" sz="1600" dirty="0">
                <a:latin typeface="微软雅黑" pitchFamily="34" charset="-122"/>
                <a:ea typeface="微软雅黑" pitchFamily="34" charset="-122"/>
                <a:sym typeface="微软雅黑" pitchFamily="34" charset="-122"/>
              </a:rPr>
              <a:t>岁前还</a:t>
            </a:r>
            <a:r>
              <a:rPr lang="zh-CN" altLang="en-US" sz="1600" dirty="0" smtClean="0">
                <a:latin typeface="微软雅黑" pitchFamily="34" charset="-122"/>
                <a:ea typeface="微软雅黑" pitchFamily="34" charset="-122"/>
                <a:sym typeface="微软雅黑" pitchFamily="34" charset="-122"/>
              </a:rPr>
              <a:t>拥有重大疾病康复</a:t>
            </a:r>
            <a:r>
              <a:rPr lang="zh-CN" altLang="en-US" sz="1600" dirty="0">
                <a:latin typeface="微软雅黑" pitchFamily="34" charset="-122"/>
                <a:ea typeface="微软雅黑" pitchFamily="34" charset="-122"/>
                <a:sym typeface="微软雅黑" pitchFamily="34" charset="-122"/>
              </a:rPr>
              <a:t>基金保障，让你理财放心，生活更舒心。</a:t>
            </a:r>
            <a:endParaRPr lang="zh-CN" altLang="en-US" dirty="0">
              <a:latin typeface="Calibri" pitchFamily="34" charset="0"/>
            </a:endParaRPr>
          </a:p>
        </p:txBody>
      </p:sp>
      <p:sp>
        <p:nvSpPr>
          <p:cNvPr id="6148" name="矩形 6"/>
          <p:cNvSpPr>
            <a:spLocks/>
          </p:cNvSpPr>
          <p:nvPr/>
        </p:nvSpPr>
        <p:spPr bwMode="auto">
          <a:xfrm>
            <a:off x="684213" y="987425"/>
            <a:ext cx="3240087" cy="471488"/>
          </a:xfrm>
          <a:prstGeom prst="rect">
            <a:avLst/>
          </a:prstGeom>
          <a:solidFill>
            <a:srgbClr val="C00000"/>
          </a:solidFill>
          <a:ln w="9525">
            <a:noFill/>
            <a:bevel/>
            <a:headEnd/>
            <a:tailEnd/>
          </a:ln>
        </p:spPr>
        <p:txBody>
          <a:bodyPr/>
          <a:lstStyle/>
          <a:p>
            <a:endParaRPr lang="zh-CN" altLang="zh-CN">
              <a:solidFill>
                <a:srgbClr val="000000"/>
              </a:solidFill>
              <a:latin typeface="Calibri" pitchFamily="34" charset="0"/>
              <a:sym typeface="Arial" charset="0"/>
            </a:endParaRPr>
          </a:p>
        </p:txBody>
      </p:sp>
      <p:sp>
        <p:nvSpPr>
          <p:cNvPr id="6149" name="TextBox 7"/>
          <p:cNvSpPr>
            <a:spLocks noChangeArrowheads="1"/>
          </p:cNvSpPr>
          <p:nvPr/>
        </p:nvSpPr>
        <p:spPr bwMode="auto">
          <a:xfrm>
            <a:off x="714375" y="927100"/>
            <a:ext cx="3354388" cy="517525"/>
          </a:xfrm>
          <a:prstGeom prst="rect">
            <a:avLst/>
          </a:prstGeom>
          <a:noFill/>
          <a:ln w="9525">
            <a:noFill/>
            <a:miter lim="800000"/>
            <a:headEnd/>
            <a:tailEnd/>
          </a:ln>
        </p:spPr>
        <p:txBody>
          <a:bodyPr>
            <a:spAutoFit/>
          </a:bodyPr>
          <a:lstStyle/>
          <a:p>
            <a:pPr algn="ctr"/>
            <a:r>
              <a:rPr lang="zh-CN" altLang="en-US" sz="2800">
                <a:solidFill>
                  <a:srgbClr val="FFFFFF"/>
                </a:solidFill>
                <a:latin typeface="微软雅黑" pitchFamily="34" charset="-122"/>
                <a:ea typeface="微软雅黑" pitchFamily="34" charset="-122"/>
                <a:sym typeface="微软雅黑" pitchFamily="34" charset="-122"/>
              </a:rPr>
              <a:t>高端新客户市场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6148"/>
                                        </p:tgtEl>
                                        <p:attrNameLst>
                                          <p:attrName>style.visibility</p:attrName>
                                        </p:attrNameLst>
                                      </p:cBhvr>
                                      <p:to>
                                        <p:strVal val="visible"/>
                                      </p:to>
                                    </p:set>
                                    <p:animEffect>
                                      <p:cBhvr>
                                        <p:cTn id="7" dur="250"/>
                                        <p:tgtEl>
                                          <p:spTgt spid="6148"/>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6149"/>
                                        </p:tgtEl>
                                        <p:attrNameLst>
                                          <p:attrName>style.visibility</p:attrName>
                                        </p:attrNameLst>
                                      </p:cBhvr>
                                      <p:to>
                                        <p:strVal val="visible"/>
                                      </p:to>
                                    </p:set>
                                    <p:animEffect>
                                      <p:cBhvr>
                                        <p:cTn id="11" dur="250"/>
                                        <p:tgtEl>
                                          <p:spTgt spid="6149"/>
                                        </p:tgtEl>
                                      </p:cBhvr>
                                    </p:animEffect>
                                    <p:anim calcmode="lin" valueType="num">
                                      <p:cBhvr>
                                        <p:cTn id="12" dur="250" fill="hold"/>
                                        <p:tgtEl>
                                          <p:spTgt spid="6149"/>
                                        </p:tgtEl>
                                        <p:attrNameLst>
                                          <p:attrName>ppt_x</p:attrName>
                                        </p:attrNameLst>
                                      </p:cBhvr>
                                      <p:tavLst>
                                        <p:tav tm="0">
                                          <p:val>
                                            <p:strVal val="#ppt_x"/>
                                          </p:val>
                                        </p:tav>
                                        <p:tav tm="100000">
                                          <p:val>
                                            <p:strVal val="#ppt_x"/>
                                          </p:val>
                                        </p:tav>
                                      </p:tavLst>
                                    </p:anim>
                                    <p:anim calcmode="lin" valueType="num">
                                      <p:cBhvr>
                                        <p:cTn id="13" dur="250" fill="hold"/>
                                        <p:tgtEl>
                                          <p:spTgt spid="6149"/>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6146"/>
                                        </p:tgtEl>
                                        <p:attrNameLst>
                                          <p:attrName>style.visibility</p:attrName>
                                        </p:attrNameLst>
                                      </p:cBhvr>
                                      <p:to>
                                        <p:strVal val="visible"/>
                                      </p:to>
                                    </p:set>
                                    <p:animEffect>
                                      <p:cBhvr>
                                        <p:cTn id="17" dur="250"/>
                                        <p:tgtEl>
                                          <p:spTgt spid="6146"/>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6147"/>
                                        </p:tgtEl>
                                        <p:attrNameLst>
                                          <p:attrName>style.visibility</p:attrName>
                                        </p:attrNameLst>
                                      </p:cBhvr>
                                      <p:to>
                                        <p:strVal val="visible"/>
                                      </p:to>
                                    </p:set>
                                    <p:animEffect>
                                      <p:cBhvr>
                                        <p:cTn id="21"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ldLvl="0" animBg="1" autoUpdateAnimBg="0"/>
      <p:bldP spid="6147" grpId="0" bldLvl="0" autoUpdateAnimBg="0"/>
      <p:bldP spid="6148" grpId="0" bldLvl="0" animBg="1" autoUpdateAnimBg="0"/>
      <p:bldP spid="6149"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矩形 4"/>
          <p:cNvSpPr>
            <a:spLocks/>
          </p:cNvSpPr>
          <p:nvPr/>
        </p:nvSpPr>
        <p:spPr bwMode="auto">
          <a:xfrm>
            <a:off x="1071563" y="1276350"/>
            <a:ext cx="7056437" cy="3224213"/>
          </a:xfrm>
          <a:prstGeom prst="rect">
            <a:avLst/>
          </a:prstGeom>
          <a:solidFill>
            <a:srgbClr val="FFFFFF">
              <a:alpha val="58038"/>
            </a:srgbClr>
          </a:solidFill>
          <a:ln w="15875">
            <a:solidFill>
              <a:srgbClr val="C00000"/>
            </a:solidFill>
            <a:bevel/>
            <a:headEnd/>
            <a:tailEnd/>
          </a:ln>
        </p:spPr>
        <p:txBody>
          <a:bodyPr/>
          <a:lstStyle/>
          <a:p>
            <a:endParaRPr lang="zh-CN" altLang="zh-CN">
              <a:solidFill>
                <a:srgbClr val="000000"/>
              </a:solidFill>
              <a:latin typeface="Calibri" pitchFamily="34" charset="0"/>
              <a:sym typeface="Arial" charset="0"/>
            </a:endParaRPr>
          </a:p>
        </p:txBody>
      </p:sp>
      <p:sp>
        <p:nvSpPr>
          <p:cNvPr id="7171" name="TextBox 5"/>
          <p:cNvSpPr>
            <a:spLocks noChangeArrowheads="1"/>
          </p:cNvSpPr>
          <p:nvPr/>
        </p:nvSpPr>
        <p:spPr bwMode="auto">
          <a:xfrm>
            <a:off x="1143000" y="1355725"/>
            <a:ext cx="7029450" cy="3173413"/>
          </a:xfrm>
          <a:prstGeom prst="rect">
            <a:avLst/>
          </a:prstGeom>
          <a:noFill/>
          <a:ln w="9525">
            <a:noFill/>
            <a:miter lim="800000"/>
            <a:headEnd/>
            <a:tailEnd/>
          </a:ln>
        </p:spPr>
        <p:txBody>
          <a:bodyPr>
            <a:spAutoFit/>
          </a:bodyPr>
          <a:lstStyle/>
          <a:p>
            <a:pPr>
              <a:lnSpc>
                <a:spcPts val="2200"/>
              </a:lnSpc>
            </a:pPr>
            <a:r>
              <a:rPr lang="en-US" altLang="zh-CN" sz="1600">
                <a:solidFill>
                  <a:srgbClr val="FF0000"/>
                </a:solidFill>
                <a:latin typeface="微软雅黑" pitchFamily="34" charset="-122"/>
                <a:ea typeface="微软雅黑" pitchFamily="34" charset="-122"/>
                <a:sym typeface="微软雅黑" pitchFamily="34" charset="-122"/>
              </a:rPr>
              <a:t>B</a:t>
            </a:r>
            <a:r>
              <a:rPr lang="zh-CN" altLang="en-US" sz="1600">
                <a:solidFill>
                  <a:srgbClr val="FF0000"/>
                </a:solidFill>
                <a:latin typeface="微软雅黑" pitchFamily="34" charset="-122"/>
                <a:ea typeface="微软雅黑" pitchFamily="34" charset="-122"/>
                <a:sym typeface="微软雅黑" pitchFamily="34" charset="-122"/>
              </a:rPr>
              <a:t>：对你而言，</a:t>
            </a:r>
            <a:r>
              <a:rPr lang="zh-CN" altLang="en-US" sz="1600">
                <a:solidFill>
                  <a:srgbClr val="000000"/>
                </a:solidFill>
                <a:latin typeface="微软雅黑" pitchFamily="34" charset="-122"/>
                <a:ea typeface="微软雅黑" pitchFamily="34" charset="-122"/>
                <a:sym typeface="微软雅黑" pitchFamily="34" charset="-122"/>
              </a:rPr>
              <a:t>财富管理的难度就在于如何在持有的过程中实现稳健的升值，现在楼市、股市收益越来越不稳定。而通过购买这款私人订制产品，你可以利用国寿专业的资产管理运作，不受经济、政策影响，不需要花费精力去经营，规模出效益，轻松又稳定，还可以传承下一代，这是个人运作所无法实现的。最重要的是，到了你这个阶层，健康是最重要的本钱，没生病就是在赚钱，有什么投入比健康投入更划算呢，你说是吧？我们为你定制的这款产品，首创了</a:t>
            </a:r>
            <a:r>
              <a:rPr lang="en-US" altLang="zh-CN" sz="1600">
                <a:solidFill>
                  <a:srgbClr val="000000"/>
                </a:solidFill>
                <a:latin typeface="微软雅黑" pitchFamily="34" charset="-122"/>
                <a:ea typeface="微软雅黑" pitchFamily="34" charset="-122"/>
                <a:sym typeface="微软雅黑" pitchFamily="34" charset="-122"/>
              </a:rPr>
              <a:t>80</a:t>
            </a:r>
            <a:r>
              <a:rPr lang="zh-CN" altLang="en-US" sz="1600">
                <a:solidFill>
                  <a:srgbClr val="000000"/>
                </a:solidFill>
                <a:latin typeface="微软雅黑" pitchFamily="34" charset="-122"/>
                <a:ea typeface="微软雅黑" pitchFamily="34" charset="-122"/>
                <a:sym typeface="微软雅黑" pitchFamily="34" charset="-122"/>
              </a:rPr>
              <a:t>岁前确诊重大疾病连续5年给付20%保额的康复基金，你拥有了它，就拥有了最适合你的保障计划，使你的财富、健康都得到了最大的保障。</a:t>
            </a:r>
          </a:p>
          <a:p>
            <a:pPr>
              <a:lnSpc>
                <a:spcPts val="2200"/>
              </a:lnSpc>
            </a:pPr>
            <a:r>
              <a:rPr lang="en-US" altLang="zh-CN" sz="1600">
                <a:solidFill>
                  <a:srgbClr val="FF0000"/>
                </a:solidFill>
                <a:latin typeface="微软雅黑" pitchFamily="34" charset="-122"/>
                <a:ea typeface="微软雅黑" pitchFamily="34" charset="-122"/>
                <a:sym typeface="微软雅黑" pitchFamily="34" charset="-122"/>
              </a:rPr>
              <a:t>E</a:t>
            </a:r>
            <a:r>
              <a:rPr lang="zh-CN" altLang="en-US" sz="1600">
                <a:solidFill>
                  <a:srgbClr val="FF0000"/>
                </a:solidFill>
                <a:latin typeface="微软雅黑" pitchFamily="34" charset="-122"/>
                <a:ea typeface="微软雅黑" pitchFamily="34" charset="-122"/>
                <a:sym typeface="微软雅黑" pitchFamily="34" charset="-122"/>
              </a:rPr>
              <a:t>：你看</a:t>
            </a:r>
            <a:r>
              <a:rPr lang="zh-CN" altLang="en-US" sz="1600">
                <a:solidFill>
                  <a:srgbClr val="000000"/>
                </a:solidFill>
                <a:latin typeface="微软雅黑" pitchFamily="34" charset="-122"/>
                <a:ea typeface="微软雅黑" pitchFamily="34" charset="-122"/>
                <a:sym typeface="微软雅黑" pitchFamily="34" charset="-122"/>
              </a:rPr>
              <a:t>这是我专门为你制作的计划书，我详细为你讲解一下具体的收益，看看是不是已经合适你理财和健康保障的需要了</a:t>
            </a:r>
            <a:r>
              <a:rPr lang="en-US" altLang="zh-CN" sz="1600">
                <a:solidFill>
                  <a:srgbClr val="000000"/>
                </a:solidFill>
                <a:latin typeface="微软雅黑" pitchFamily="34" charset="-122"/>
                <a:ea typeface="微软雅黑" pitchFamily="34" charset="-122"/>
                <a:sym typeface="微软雅黑" pitchFamily="34" charset="-122"/>
              </a:rPr>
              <a:t>......</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7172" name="矩形 6"/>
          <p:cNvSpPr>
            <a:spLocks/>
          </p:cNvSpPr>
          <p:nvPr/>
        </p:nvSpPr>
        <p:spPr bwMode="auto">
          <a:xfrm>
            <a:off x="642938" y="808038"/>
            <a:ext cx="3133725" cy="471487"/>
          </a:xfrm>
          <a:prstGeom prst="rect">
            <a:avLst/>
          </a:prstGeom>
          <a:solidFill>
            <a:srgbClr val="C00000"/>
          </a:solidFill>
          <a:ln w="9525">
            <a:noFill/>
            <a:bevel/>
            <a:headEnd/>
            <a:tailEnd/>
          </a:ln>
        </p:spPr>
        <p:txBody>
          <a:bodyPr/>
          <a:lstStyle/>
          <a:p>
            <a:endParaRPr lang="zh-CN" altLang="zh-CN">
              <a:solidFill>
                <a:srgbClr val="000000"/>
              </a:solidFill>
              <a:latin typeface="Calibri" pitchFamily="34" charset="0"/>
              <a:sym typeface="Arial" charset="0"/>
            </a:endParaRPr>
          </a:p>
        </p:txBody>
      </p:sp>
      <p:sp>
        <p:nvSpPr>
          <p:cNvPr id="7173" name="TextBox 7"/>
          <p:cNvSpPr>
            <a:spLocks noChangeArrowheads="1"/>
          </p:cNvSpPr>
          <p:nvPr/>
        </p:nvSpPr>
        <p:spPr bwMode="auto">
          <a:xfrm>
            <a:off x="642938" y="785813"/>
            <a:ext cx="3095625" cy="517525"/>
          </a:xfrm>
          <a:prstGeom prst="rect">
            <a:avLst/>
          </a:prstGeom>
          <a:noFill/>
          <a:ln w="9525">
            <a:noFill/>
            <a:miter lim="800000"/>
            <a:headEnd/>
            <a:tailEnd/>
          </a:ln>
        </p:spPr>
        <p:txBody>
          <a:bodyPr>
            <a:spAutoFit/>
          </a:bodyPr>
          <a:lstStyle/>
          <a:p>
            <a:pPr algn="ctr"/>
            <a:r>
              <a:rPr lang="zh-CN" altLang="en-US" sz="2800">
                <a:solidFill>
                  <a:srgbClr val="FFFFFF"/>
                </a:solidFill>
                <a:latin typeface="微软雅黑" pitchFamily="34" charset="-122"/>
                <a:ea typeface="微软雅黑" pitchFamily="34" charset="-122"/>
                <a:sym typeface="微软雅黑" pitchFamily="34" charset="-122"/>
              </a:rPr>
              <a:t>高端新客户市场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172"/>
                                        </p:tgtEl>
                                        <p:attrNameLst>
                                          <p:attrName>style.visibility</p:attrName>
                                        </p:attrNameLst>
                                      </p:cBhvr>
                                      <p:to>
                                        <p:strVal val="visible"/>
                                      </p:to>
                                    </p:set>
                                    <p:animEffect>
                                      <p:cBhvr>
                                        <p:cTn id="7" dur="250"/>
                                        <p:tgtEl>
                                          <p:spTgt spid="7172"/>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7173"/>
                                        </p:tgtEl>
                                        <p:attrNameLst>
                                          <p:attrName>style.visibility</p:attrName>
                                        </p:attrNameLst>
                                      </p:cBhvr>
                                      <p:to>
                                        <p:strVal val="visible"/>
                                      </p:to>
                                    </p:set>
                                    <p:animEffect>
                                      <p:cBhvr>
                                        <p:cTn id="11" dur="250"/>
                                        <p:tgtEl>
                                          <p:spTgt spid="7173"/>
                                        </p:tgtEl>
                                      </p:cBhvr>
                                    </p:animEffect>
                                    <p:anim calcmode="lin" valueType="num">
                                      <p:cBhvr>
                                        <p:cTn id="12" dur="250" fill="hold"/>
                                        <p:tgtEl>
                                          <p:spTgt spid="7173"/>
                                        </p:tgtEl>
                                        <p:attrNameLst>
                                          <p:attrName>ppt_x</p:attrName>
                                        </p:attrNameLst>
                                      </p:cBhvr>
                                      <p:tavLst>
                                        <p:tav tm="0">
                                          <p:val>
                                            <p:strVal val="#ppt_x"/>
                                          </p:val>
                                        </p:tav>
                                        <p:tav tm="100000">
                                          <p:val>
                                            <p:strVal val="#ppt_x"/>
                                          </p:val>
                                        </p:tav>
                                      </p:tavLst>
                                    </p:anim>
                                    <p:anim calcmode="lin" valueType="num">
                                      <p:cBhvr>
                                        <p:cTn id="13" dur="250" fill="hold"/>
                                        <p:tgtEl>
                                          <p:spTgt spid="7173"/>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7170"/>
                                        </p:tgtEl>
                                        <p:attrNameLst>
                                          <p:attrName>style.visibility</p:attrName>
                                        </p:attrNameLst>
                                      </p:cBhvr>
                                      <p:to>
                                        <p:strVal val="visible"/>
                                      </p:to>
                                    </p:set>
                                    <p:animEffect>
                                      <p:cBhvr>
                                        <p:cTn id="17" dur="250"/>
                                        <p:tgtEl>
                                          <p:spTgt spid="7170"/>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7171"/>
                                        </p:tgtEl>
                                        <p:attrNameLst>
                                          <p:attrName>style.visibility</p:attrName>
                                        </p:attrNameLst>
                                      </p:cBhvr>
                                      <p:to>
                                        <p:strVal val="visible"/>
                                      </p:to>
                                    </p:set>
                                    <p:animEffect>
                                      <p:cBhvr>
                                        <p:cTn id="21"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ldLvl="0" animBg="1" autoUpdateAnimBg="0"/>
      <p:bldP spid="7171" grpId="0" bldLvl="0" autoUpdateAnimBg="0"/>
      <p:bldP spid="7172" grpId="0" bldLvl="0" animBg="1" autoUpdateAnimBg="0"/>
      <p:bldP spid="7173"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4"/>
          <p:cNvSpPr>
            <a:spLocks/>
          </p:cNvSpPr>
          <p:nvPr/>
        </p:nvSpPr>
        <p:spPr bwMode="auto">
          <a:xfrm>
            <a:off x="1071563" y="1428750"/>
            <a:ext cx="7056437" cy="2857500"/>
          </a:xfrm>
          <a:prstGeom prst="rect">
            <a:avLst/>
          </a:prstGeom>
          <a:solidFill>
            <a:srgbClr val="FFFFFF">
              <a:alpha val="58038"/>
            </a:srgbClr>
          </a:solidFill>
          <a:ln w="15875">
            <a:solidFill>
              <a:srgbClr val="C00000"/>
            </a:solidFill>
            <a:miter lim="800000"/>
            <a:headEnd/>
            <a:tailEnd/>
          </a:ln>
        </p:spPr>
        <p:txBody>
          <a:bodyPr/>
          <a:lstStyle/>
          <a:p>
            <a:endParaRPr lang="zh-CN" altLang="zh-CN">
              <a:solidFill>
                <a:srgbClr val="000000"/>
              </a:solidFill>
              <a:latin typeface="Calibri" pitchFamily="34" charset="0"/>
              <a:sym typeface="Arial" charset="0"/>
            </a:endParaRPr>
          </a:p>
        </p:txBody>
      </p:sp>
      <p:sp>
        <p:nvSpPr>
          <p:cNvPr id="8195" name="TextBox 5"/>
          <p:cNvSpPr>
            <a:spLocks noChangeArrowheads="1"/>
          </p:cNvSpPr>
          <p:nvPr/>
        </p:nvSpPr>
        <p:spPr bwMode="auto">
          <a:xfrm>
            <a:off x="1143000" y="1571625"/>
            <a:ext cx="6823075" cy="2725738"/>
          </a:xfrm>
          <a:prstGeom prst="rect">
            <a:avLst/>
          </a:prstGeom>
          <a:noFill/>
          <a:ln w="9525">
            <a:noFill/>
            <a:miter lim="800000"/>
            <a:headEnd/>
            <a:tailEnd/>
          </a:ln>
        </p:spPr>
        <p:txBody>
          <a:bodyPr>
            <a:spAutoFit/>
          </a:bodyPr>
          <a:lstStyle/>
          <a:p>
            <a:pPr algn="just">
              <a:lnSpc>
                <a:spcPct val="120000"/>
              </a:lnSpc>
            </a:pPr>
            <a:r>
              <a:rPr lang="en-US" altLang="zh-CN" sz="1600" dirty="0">
                <a:solidFill>
                  <a:srgbClr val="FF0000"/>
                </a:solidFill>
                <a:latin typeface="微软雅黑" pitchFamily="34" charset="-122"/>
                <a:ea typeface="微软雅黑" pitchFamily="34" charset="-122"/>
                <a:sym typeface="微软雅黑" pitchFamily="34" charset="-122"/>
              </a:rPr>
              <a:t>F</a:t>
            </a:r>
            <a:r>
              <a:rPr lang="zh-CN" altLang="en-US" sz="1600" dirty="0">
                <a:solidFill>
                  <a:srgbClr val="FF0000"/>
                </a:solidFill>
                <a:latin typeface="微软雅黑" pitchFamily="34" charset="-122"/>
                <a:ea typeface="微软雅黑" pitchFamily="34" charset="-122"/>
                <a:sym typeface="微软雅黑" pitchFamily="34" charset="-122"/>
              </a:rPr>
              <a:t>：这是</a:t>
            </a:r>
            <a:r>
              <a:rPr lang="zh-CN" altLang="en-US" sz="1600" dirty="0">
                <a:solidFill>
                  <a:srgbClr val="000000"/>
                </a:solidFill>
                <a:latin typeface="微软雅黑" pitchFamily="34" charset="-122"/>
                <a:ea typeface="微软雅黑" pitchFamily="34" charset="-122"/>
                <a:sym typeface="微软雅黑" pitchFamily="34" charset="-122"/>
              </a:rPr>
              <a:t>一款中国人寿最新为VIP客户推出的私人订制升级套餐，同时具备了金鑫尊的理财保障和新康宁的健康保障优势，新增了康复基金保障，真正做到了终身理财有收入，终身健康有保障。</a:t>
            </a:r>
          </a:p>
          <a:p>
            <a:pPr algn="just">
              <a:lnSpc>
                <a:spcPct val="120000"/>
              </a:lnSpc>
            </a:pPr>
            <a:r>
              <a:rPr lang="en-US" altLang="zh-CN" sz="1600" dirty="0">
                <a:solidFill>
                  <a:srgbClr val="FF0000"/>
                </a:solidFill>
                <a:latin typeface="微软雅黑" pitchFamily="34" charset="-122"/>
                <a:ea typeface="微软雅黑" pitchFamily="34" charset="-122"/>
                <a:sym typeface="微软雅黑" pitchFamily="34" charset="-122"/>
              </a:rPr>
              <a:t>A</a:t>
            </a:r>
            <a:r>
              <a:rPr lang="zh-CN" altLang="en-US" sz="1600" dirty="0">
                <a:solidFill>
                  <a:srgbClr val="FF0000"/>
                </a:solidFill>
                <a:latin typeface="微软雅黑" pitchFamily="34" charset="-122"/>
                <a:ea typeface="微软雅黑" pitchFamily="34" charset="-122"/>
                <a:sym typeface="微软雅黑" pitchFamily="34" charset="-122"/>
              </a:rPr>
              <a:t>：它</a:t>
            </a:r>
            <a:r>
              <a:rPr lang="zh-CN" altLang="en-US" sz="1600" dirty="0" smtClean="0">
                <a:latin typeface="微软雅黑" pitchFamily="34" charset="-122"/>
                <a:ea typeface="微软雅黑" pitchFamily="34" charset="-122"/>
                <a:sym typeface="微软雅黑" pitchFamily="34" charset="-122"/>
              </a:rPr>
              <a:t>可以前期每</a:t>
            </a:r>
            <a:r>
              <a:rPr lang="en-US" altLang="zh-CN" sz="1600" dirty="0" smtClean="0">
                <a:latin typeface="微软雅黑" pitchFamily="34" charset="-122"/>
                <a:ea typeface="微软雅黑" pitchFamily="34" charset="-122"/>
                <a:sym typeface="微软雅黑" pitchFamily="34" charset="-122"/>
              </a:rPr>
              <a:t>3</a:t>
            </a:r>
            <a:r>
              <a:rPr lang="zh-CN" altLang="en-US" sz="1600" dirty="0" smtClean="0">
                <a:latin typeface="微软雅黑" pitchFamily="34" charset="-122"/>
                <a:ea typeface="微软雅黑" pitchFamily="34" charset="-122"/>
                <a:sym typeface="微软雅黑" pitchFamily="34" charset="-122"/>
              </a:rPr>
              <a:t>年领取</a:t>
            </a:r>
            <a:r>
              <a:rPr lang="zh-CN" altLang="en-US" sz="1600" dirty="0">
                <a:latin typeface="微软雅黑" pitchFamily="34" charset="-122"/>
                <a:ea typeface="微软雅黑" pitchFamily="34" charset="-122"/>
                <a:sym typeface="微软雅黑" pitchFamily="34" charset="-122"/>
              </a:rPr>
              <a:t>一次生存金，最早</a:t>
            </a:r>
            <a:r>
              <a:rPr lang="en-US" altLang="zh-CN" sz="1600" dirty="0">
                <a:latin typeface="微软雅黑" pitchFamily="34" charset="-122"/>
                <a:ea typeface="微软雅黑" pitchFamily="34" charset="-122"/>
                <a:sym typeface="微软雅黑" pitchFamily="34" charset="-122"/>
              </a:rPr>
              <a:t>60</a:t>
            </a:r>
            <a:r>
              <a:rPr lang="zh-CN" altLang="en-US" sz="1600" dirty="0">
                <a:latin typeface="微软雅黑" pitchFamily="34" charset="-122"/>
                <a:ea typeface="微软雅黑" pitchFamily="34" charset="-122"/>
                <a:sym typeface="微软雅黑" pitchFamily="34" charset="-122"/>
              </a:rPr>
              <a:t>岁便可领回所交保费，</a:t>
            </a:r>
            <a:r>
              <a:rPr lang="en-US" altLang="zh-CN" sz="1600" dirty="0">
                <a:latin typeface="微软雅黑" pitchFamily="34" charset="-122"/>
                <a:ea typeface="微软雅黑" pitchFamily="34" charset="-122"/>
                <a:sym typeface="微软雅黑" pitchFamily="34" charset="-122"/>
              </a:rPr>
              <a:t>60</a:t>
            </a:r>
            <a:r>
              <a:rPr lang="zh-CN" altLang="en-US" sz="1600" dirty="0">
                <a:latin typeface="微软雅黑" pitchFamily="34" charset="-122"/>
                <a:ea typeface="微软雅黑" pitchFamily="34" charset="-122"/>
                <a:sym typeface="微软雅黑" pitchFamily="34" charset="-122"/>
              </a:rPr>
              <a:t>岁以后每年还可以领取基本保额的10%直至终身。每年还可以参与我公司红利分配，生存金、祝寿金和红利金都转入你个人专属的金账户进行管理，保证收益，实现理财增值，养老无忧。同时，这款产品在终身保障40种重疾</a:t>
            </a:r>
            <a:r>
              <a:rPr lang="zh-CN" altLang="en-US" sz="1600" dirty="0" smtClean="0">
                <a:latin typeface="微软雅黑" pitchFamily="34" charset="-122"/>
                <a:ea typeface="微软雅黑" pitchFamily="34" charset="-122"/>
                <a:sym typeface="微软雅黑" pitchFamily="34" charset="-122"/>
              </a:rPr>
              <a:t>和</a:t>
            </a:r>
            <a:r>
              <a:rPr lang="en-US" altLang="zh-CN" sz="1600" dirty="0" smtClean="0">
                <a:latin typeface="微软雅黑" pitchFamily="34" charset="-122"/>
                <a:ea typeface="微软雅黑" pitchFamily="34" charset="-122"/>
                <a:sym typeface="微软雅黑" pitchFamily="34" charset="-122"/>
              </a:rPr>
              <a:t>10</a:t>
            </a:r>
            <a:r>
              <a:rPr lang="zh-CN" altLang="en-US" sz="1600" dirty="0" smtClean="0">
                <a:latin typeface="微软雅黑" pitchFamily="34" charset="-122"/>
                <a:ea typeface="微软雅黑" pitchFamily="34" charset="-122"/>
                <a:sym typeface="微软雅黑" pitchFamily="34" charset="-122"/>
              </a:rPr>
              <a:t>种特定疾病保障</a:t>
            </a:r>
            <a:r>
              <a:rPr lang="zh-CN" altLang="en-US" sz="1600" dirty="0">
                <a:latin typeface="微软雅黑" pitchFamily="34" charset="-122"/>
                <a:ea typeface="微软雅黑" pitchFamily="34" charset="-122"/>
                <a:sym typeface="微软雅黑" pitchFamily="34" charset="-122"/>
              </a:rPr>
              <a:t>的基础上，</a:t>
            </a:r>
            <a:r>
              <a:rPr lang="en-US" altLang="zh-CN" sz="1600" dirty="0">
                <a:latin typeface="微软雅黑" pitchFamily="34" charset="-122"/>
                <a:ea typeface="微软雅黑" pitchFamily="34" charset="-122"/>
                <a:sym typeface="微软雅黑" pitchFamily="34" charset="-122"/>
              </a:rPr>
              <a:t>80</a:t>
            </a:r>
            <a:r>
              <a:rPr lang="zh-CN" altLang="en-US" sz="1600" dirty="0">
                <a:latin typeface="微软雅黑" pitchFamily="34" charset="-122"/>
                <a:ea typeface="微软雅黑" pitchFamily="34" charset="-122"/>
                <a:sym typeface="微软雅黑" pitchFamily="34" charset="-122"/>
              </a:rPr>
              <a:t>岁前还提供连续</a:t>
            </a:r>
            <a:r>
              <a:rPr lang="en-US" altLang="zh-CN" sz="1600" dirty="0">
                <a:latin typeface="微软雅黑" pitchFamily="34" charset="-122"/>
                <a:ea typeface="微软雅黑" pitchFamily="34" charset="-122"/>
                <a:sym typeface="微软雅黑" pitchFamily="34" charset="-122"/>
              </a:rPr>
              <a:t>5</a:t>
            </a:r>
            <a:r>
              <a:rPr lang="zh-CN" altLang="en-US" sz="1600" dirty="0">
                <a:latin typeface="微软雅黑" pitchFamily="34" charset="-122"/>
                <a:ea typeface="微软雅黑" pitchFamily="34" charset="-122"/>
                <a:sym typeface="微软雅黑" pitchFamily="34" charset="-122"/>
              </a:rPr>
              <a:t>年</a:t>
            </a:r>
            <a:r>
              <a:rPr lang="zh-CN" altLang="en-US" sz="1600" dirty="0" smtClean="0">
                <a:latin typeface="微软雅黑" pitchFamily="34" charset="-122"/>
                <a:ea typeface="微软雅黑" pitchFamily="34" charset="-122"/>
                <a:sym typeface="微软雅黑" pitchFamily="34" charset="-122"/>
              </a:rPr>
              <a:t>的重大疾病康复</a:t>
            </a:r>
            <a:r>
              <a:rPr lang="zh-CN" altLang="en-US" sz="1600" dirty="0">
                <a:latin typeface="微软雅黑" pitchFamily="34" charset="-122"/>
                <a:ea typeface="微软雅黑" pitchFamily="34" charset="-122"/>
                <a:sym typeface="微软雅黑" pitchFamily="34" charset="-122"/>
              </a:rPr>
              <a:t>基金，使你的保障得到全方位的升级。</a:t>
            </a:r>
          </a:p>
        </p:txBody>
      </p:sp>
      <p:sp>
        <p:nvSpPr>
          <p:cNvPr id="8196" name="矩形 6"/>
          <p:cNvSpPr>
            <a:spLocks/>
          </p:cNvSpPr>
          <p:nvPr/>
        </p:nvSpPr>
        <p:spPr bwMode="auto">
          <a:xfrm>
            <a:off x="684213" y="987425"/>
            <a:ext cx="3240087" cy="471488"/>
          </a:xfrm>
          <a:prstGeom prst="rect">
            <a:avLst/>
          </a:prstGeom>
          <a:solidFill>
            <a:srgbClr val="C00000"/>
          </a:solidFill>
          <a:ln w="9525">
            <a:noFill/>
            <a:miter lim="800000"/>
            <a:headEnd/>
            <a:tailEnd/>
          </a:ln>
        </p:spPr>
        <p:txBody>
          <a:bodyPr/>
          <a:lstStyle/>
          <a:p>
            <a:endParaRPr lang="zh-CN" altLang="zh-CN">
              <a:solidFill>
                <a:srgbClr val="000000"/>
              </a:solidFill>
              <a:latin typeface="Calibri" pitchFamily="34" charset="0"/>
              <a:sym typeface="Arial" charset="0"/>
            </a:endParaRPr>
          </a:p>
        </p:txBody>
      </p:sp>
      <p:sp>
        <p:nvSpPr>
          <p:cNvPr id="8197" name="TextBox 7"/>
          <p:cNvSpPr>
            <a:spLocks noChangeArrowheads="1"/>
          </p:cNvSpPr>
          <p:nvPr/>
        </p:nvSpPr>
        <p:spPr bwMode="auto">
          <a:xfrm>
            <a:off x="714375" y="927100"/>
            <a:ext cx="3354388" cy="517525"/>
          </a:xfrm>
          <a:prstGeom prst="rect">
            <a:avLst/>
          </a:prstGeom>
          <a:noFill/>
          <a:ln w="9525">
            <a:noFill/>
            <a:miter lim="800000"/>
            <a:headEnd/>
            <a:tailEnd/>
          </a:ln>
        </p:spPr>
        <p:txBody>
          <a:bodyPr>
            <a:spAutoFit/>
          </a:bodyPr>
          <a:lstStyle/>
          <a:p>
            <a:pPr algn="ctr"/>
            <a:r>
              <a:rPr lang="zh-CN" altLang="en-US" sz="2800">
                <a:solidFill>
                  <a:srgbClr val="FFFFFF"/>
                </a:solidFill>
                <a:latin typeface="微软雅黑" pitchFamily="34" charset="-122"/>
                <a:ea typeface="微软雅黑" pitchFamily="34" charset="-122"/>
                <a:sym typeface="微软雅黑" pitchFamily="34" charset="-122"/>
              </a:rPr>
              <a:t>高端老客户市场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8196"/>
                                        </p:tgtEl>
                                        <p:attrNameLst>
                                          <p:attrName>style.visibility</p:attrName>
                                        </p:attrNameLst>
                                      </p:cBhvr>
                                      <p:to>
                                        <p:strVal val="visible"/>
                                      </p:to>
                                    </p:set>
                                    <p:animEffect>
                                      <p:cBhvr>
                                        <p:cTn id="7" dur="250"/>
                                        <p:tgtEl>
                                          <p:spTgt spid="8196"/>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8197"/>
                                        </p:tgtEl>
                                        <p:attrNameLst>
                                          <p:attrName>style.visibility</p:attrName>
                                        </p:attrNameLst>
                                      </p:cBhvr>
                                      <p:to>
                                        <p:strVal val="visible"/>
                                      </p:to>
                                    </p:set>
                                    <p:animEffect>
                                      <p:cBhvr>
                                        <p:cTn id="11" dur="250"/>
                                        <p:tgtEl>
                                          <p:spTgt spid="8197"/>
                                        </p:tgtEl>
                                      </p:cBhvr>
                                    </p:animEffect>
                                    <p:anim calcmode="lin" valueType="num">
                                      <p:cBhvr>
                                        <p:cTn id="12" dur="250" fill="hold"/>
                                        <p:tgtEl>
                                          <p:spTgt spid="8197"/>
                                        </p:tgtEl>
                                        <p:attrNameLst>
                                          <p:attrName>ppt_x</p:attrName>
                                        </p:attrNameLst>
                                      </p:cBhvr>
                                      <p:tavLst>
                                        <p:tav tm="0">
                                          <p:val>
                                            <p:strVal val="#ppt_x"/>
                                          </p:val>
                                        </p:tav>
                                        <p:tav tm="100000">
                                          <p:val>
                                            <p:strVal val="#ppt_x"/>
                                          </p:val>
                                        </p:tav>
                                      </p:tavLst>
                                    </p:anim>
                                    <p:anim calcmode="lin" valueType="num">
                                      <p:cBhvr>
                                        <p:cTn id="13" dur="250" fill="hold"/>
                                        <p:tgtEl>
                                          <p:spTgt spid="8197"/>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8194"/>
                                        </p:tgtEl>
                                        <p:attrNameLst>
                                          <p:attrName>style.visibility</p:attrName>
                                        </p:attrNameLst>
                                      </p:cBhvr>
                                      <p:to>
                                        <p:strVal val="visible"/>
                                      </p:to>
                                    </p:set>
                                    <p:animEffect>
                                      <p:cBhvr>
                                        <p:cTn id="17" dur="250"/>
                                        <p:tgtEl>
                                          <p:spTgt spid="8194"/>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8195"/>
                                        </p:tgtEl>
                                        <p:attrNameLst>
                                          <p:attrName>style.visibility</p:attrName>
                                        </p:attrNameLst>
                                      </p:cBhvr>
                                      <p:to>
                                        <p:strVal val="visible"/>
                                      </p:to>
                                    </p:set>
                                    <p:animEffect>
                                      <p:cBhvr>
                                        <p:cTn id="21"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bldLvl="0" animBg="1" autoUpdateAnimBg="0"/>
      <p:bldP spid="8195" grpId="0" bldLvl="0" autoUpdateAnimBg="0"/>
      <p:bldP spid="8196" grpId="0" bldLvl="0" animBg="1" autoUpdateAnimBg="0"/>
      <p:bldP spid="8197"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4"/>
          <p:cNvSpPr>
            <a:spLocks/>
          </p:cNvSpPr>
          <p:nvPr/>
        </p:nvSpPr>
        <p:spPr bwMode="auto">
          <a:xfrm>
            <a:off x="1071563" y="1276350"/>
            <a:ext cx="7056437" cy="3009900"/>
          </a:xfrm>
          <a:prstGeom prst="rect">
            <a:avLst/>
          </a:prstGeom>
          <a:solidFill>
            <a:srgbClr val="FFFFFF">
              <a:alpha val="58038"/>
            </a:srgbClr>
          </a:solidFill>
          <a:ln w="15875">
            <a:solidFill>
              <a:srgbClr val="C00000"/>
            </a:solidFill>
            <a:miter lim="800000"/>
            <a:headEnd/>
            <a:tailEnd/>
          </a:ln>
        </p:spPr>
        <p:txBody>
          <a:bodyPr/>
          <a:lstStyle/>
          <a:p>
            <a:endParaRPr lang="zh-CN" altLang="zh-CN">
              <a:solidFill>
                <a:srgbClr val="000000"/>
              </a:solidFill>
              <a:latin typeface="Calibri" pitchFamily="34" charset="0"/>
              <a:sym typeface="Arial" charset="0"/>
            </a:endParaRPr>
          </a:p>
        </p:txBody>
      </p:sp>
      <p:sp>
        <p:nvSpPr>
          <p:cNvPr id="9219" name="TextBox 5"/>
          <p:cNvSpPr>
            <a:spLocks noChangeArrowheads="1"/>
          </p:cNvSpPr>
          <p:nvPr/>
        </p:nvSpPr>
        <p:spPr bwMode="auto">
          <a:xfrm>
            <a:off x="1143000" y="1355725"/>
            <a:ext cx="7029450" cy="2606675"/>
          </a:xfrm>
          <a:prstGeom prst="rect">
            <a:avLst/>
          </a:prstGeom>
          <a:noFill/>
          <a:ln w="9525">
            <a:noFill/>
            <a:miter lim="800000"/>
            <a:headEnd/>
            <a:tailEnd/>
          </a:ln>
        </p:spPr>
        <p:txBody>
          <a:bodyPr>
            <a:spAutoFit/>
          </a:bodyPr>
          <a:lstStyle/>
          <a:p>
            <a:pPr>
              <a:lnSpc>
                <a:spcPts val="2200"/>
              </a:lnSpc>
            </a:pPr>
            <a:r>
              <a:rPr lang="en-US" altLang="zh-CN" sz="1600" dirty="0">
                <a:solidFill>
                  <a:srgbClr val="FF0000"/>
                </a:solidFill>
                <a:latin typeface="微软雅黑" pitchFamily="34" charset="-122"/>
                <a:ea typeface="微软雅黑" pitchFamily="34" charset="-122"/>
                <a:sym typeface="微软雅黑" pitchFamily="34" charset="-122"/>
              </a:rPr>
              <a:t>B</a:t>
            </a:r>
            <a:r>
              <a:rPr lang="zh-CN" altLang="en-US" sz="1600" dirty="0">
                <a:solidFill>
                  <a:srgbClr val="FF0000"/>
                </a:solidFill>
                <a:latin typeface="微软雅黑" pitchFamily="34" charset="-122"/>
                <a:ea typeface="微软雅黑" pitchFamily="34" charset="-122"/>
                <a:sym typeface="微软雅黑" pitchFamily="34" charset="-122"/>
              </a:rPr>
              <a:t>：对你而言，</a:t>
            </a:r>
            <a:r>
              <a:rPr lang="zh-CN" altLang="en-US" sz="1600" dirty="0">
                <a:solidFill>
                  <a:srgbClr val="000000"/>
                </a:solidFill>
                <a:latin typeface="微软雅黑" pitchFamily="34" charset="-122"/>
                <a:ea typeface="微软雅黑" pitchFamily="34" charset="-122"/>
                <a:sym typeface="微软雅黑" pitchFamily="34" charset="-122"/>
              </a:rPr>
              <a:t>面对越来越多的保险产品，可能你也觉得很难做出选择。我们这款产品在全面升级之后，是为不同的客户进行一对一私人定制的，首创了</a:t>
            </a:r>
            <a:r>
              <a:rPr lang="en-US" altLang="zh-CN" sz="1600" dirty="0">
                <a:solidFill>
                  <a:srgbClr val="000000"/>
                </a:solidFill>
                <a:latin typeface="微软雅黑" pitchFamily="34" charset="-122"/>
                <a:ea typeface="微软雅黑" pitchFamily="34" charset="-122"/>
                <a:sym typeface="微软雅黑" pitchFamily="34" charset="-122"/>
              </a:rPr>
              <a:t>80</a:t>
            </a:r>
            <a:r>
              <a:rPr lang="zh-CN" altLang="en-US" sz="1600" dirty="0">
                <a:solidFill>
                  <a:srgbClr val="000000"/>
                </a:solidFill>
                <a:latin typeface="微软雅黑" pitchFamily="34" charset="-122"/>
                <a:ea typeface="微软雅黑" pitchFamily="34" charset="-122"/>
                <a:sym typeface="微软雅黑" pitchFamily="34" charset="-122"/>
              </a:rPr>
              <a:t>岁前生病后连续5年给付20%保额</a:t>
            </a:r>
            <a:r>
              <a:rPr lang="zh-CN" altLang="en-US" sz="1600" dirty="0" smtClean="0">
                <a:solidFill>
                  <a:srgbClr val="000000"/>
                </a:solidFill>
                <a:latin typeface="微软雅黑" pitchFamily="34" charset="-122"/>
                <a:ea typeface="微软雅黑" pitchFamily="34" charset="-122"/>
                <a:sym typeface="微软雅黑" pitchFamily="34" charset="-122"/>
              </a:rPr>
              <a:t>的重大疾病康复</a:t>
            </a:r>
            <a:r>
              <a:rPr lang="zh-CN" altLang="en-US" sz="1600" dirty="0">
                <a:solidFill>
                  <a:srgbClr val="000000"/>
                </a:solidFill>
                <a:latin typeface="微软雅黑" pitchFamily="34" charset="-122"/>
                <a:ea typeface="微软雅黑" pitchFamily="34" charset="-122"/>
                <a:sym typeface="微软雅黑" pitchFamily="34" charset="-122"/>
              </a:rPr>
              <a:t>基金，你拥有了它，就拥有了最适合你的保障计划，使你的财富、健康都得到了最大的保障。</a:t>
            </a:r>
          </a:p>
          <a:p>
            <a:pPr>
              <a:lnSpc>
                <a:spcPts val="2200"/>
              </a:lnSpc>
            </a:pPr>
            <a:r>
              <a:rPr lang="en-US" altLang="zh-CN" sz="1600" dirty="0">
                <a:solidFill>
                  <a:srgbClr val="FF0000"/>
                </a:solidFill>
                <a:latin typeface="微软雅黑" pitchFamily="34" charset="-122"/>
                <a:ea typeface="微软雅黑" pitchFamily="34" charset="-122"/>
                <a:sym typeface="微软雅黑" pitchFamily="34" charset="-122"/>
              </a:rPr>
              <a:t>E</a:t>
            </a:r>
            <a:r>
              <a:rPr lang="zh-CN" altLang="en-US" sz="1600" dirty="0">
                <a:solidFill>
                  <a:srgbClr val="FF0000"/>
                </a:solidFill>
                <a:latin typeface="微软雅黑" pitchFamily="34" charset="-122"/>
                <a:ea typeface="微软雅黑" pitchFamily="34" charset="-122"/>
                <a:sym typeface="微软雅黑" pitchFamily="34" charset="-122"/>
              </a:rPr>
              <a:t>：你看今年</a:t>
            </a:r>
            <a:r>
              <a:rPr lang="zh-CN" altLang="en-US" sz="1600" dirty="0">
                <a:solidFill>
                  <a:srgbClr val="000000"/>
                </a:solidFill>
                <a:latin typeface="微软雅黑" pitchFamily="34" charset="-122"/>
                <a:ea typeface="微软雅黑" pitchFamily="34" charset="-122"/>
                <a:sym typeface="微软雅黑" pitchFamily="34" charset="-122"/>
              </a:rPr>
              <a:t>我们公司的金鑫尊和新康终保单都超过10万件了，我们客户都很认同中国人寿的产品，现在这款升级产品推出来之后，我首先为自己私人定制了一份理财保障计划，和你的情况差不多，真的很适合我们，我详细为你讲解一下具体的收益，如果合适的话，我也为你设计一份投保的计划书，看看是不是已经能够满足你理财和健康保障的需要了.......</a:t>
            </a:r>
          </a:p>
        </p:txBody>
      </p:sp>
      <p:sp>
        <p:nvSpPr>
          <p:cNvPr id="9220" name="矩形 6"/>
          <p:cNvSpPr>
            <a:spLocks/>
          </p:cNvSpPr>
          <p:nvPr/>
        </p:nvSpPr>
        <p:spPr bwMode="auto">
          <a:xfrm>
            <a:off x="717550" y="850900"/>
            <a:ext cx="3133725" cy="471488"/>
          </a:xfrm>
          <a:prstGeom prst="rect">
            <a:avLst/>
          </a:prstGeom>
          <a:solidFill>
            <a:srgbClr val="C00000"/>
          </a:solidFill>
          <a:ln w="9525">
            <a:noFill/>
            <a:miter lim="800000"/>
            <a:headEnd/>
            <a:tailEnd/>
          </a:ln>
        </p:spPr>
        <p:txBody>
          <a:bodyPr/>
          <a:lstStyle/>
          <a:p>
            <a:endParaRPr lang="zh-CN" altLang="zh-CN">
              <a:solidFill>
                <a:srgbClr val="000000"/>
              </a:solidFill>
              <a:latin typeface="Calibri" pitchFamily="34" charset="0"/>
              <a:sym typeface="Arial" charset="0"/>
            </a:endParaRPr>
          </a:p>
        </p:txBody>
      </p:sp>
      <p:sp>
        <p:nvSpPr>
          <p:cNvPr id="9221" name="TextBox 7"/>
          <p:cNvSpPr>
            <a:spLocks noChangeArrowheads="1"/>
          </p:cNvSpPr>
          <p:nvPr/>
        </p:nvSpPr>
        <p:spPr bwMode="auto">
          <a:xfrm>
            <a:off x="684213" y="839788"/>
            <a:ext cx="3095625" cy="517525"/>
          </a:xfrm>
          <a:prstGeom prst="rect">
            <a:avLst/>
          </a:prstGeom>
          <a:noFill/>
          <a:ln w="9525">
            <a:noFill/>
            <a:miter lim="800000"/>
            <a:headEnd/>
            <a:tailEnd/>
          </a:ln>
        </p:spPr>
        <p:txBody>
          <a:bodyPr>
            <a:spAutoFit/>
          </a:bodyPr>
          <a:lstStyle/>
          <a:p>
            <a:pPr algn="ctr"/>
            <a:r>
              <a:rPr lang="zh-CN" altLang="en-US" sz="2800">
                <a:solidFill>
                  <a:srgbClr val="FFFFFF"/>
                </a:solidFill>
                <a:latin typeface="微软雅黑" pitchFamily="34" charset="-122"/>
                <a:ea typeface="微软雅黑" pitchFamily="34" charset="-122"/>
                <a:sym typeface="微软雅黑" pitchFamily="34" charset="-122"/>
              </a:rPr>
              <a:t>高端老客户市场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9220"/>
                                        </p:tgtEl>
                                        <p:attrNameLst>
                                          <p:attrName>style.visibility</p:attrName>
                                        </p:attrNameLst>
                                      </p:cBhvr>
                                      <p:to>
                                        <p:strVal val="visible"/>
                                      </p:to>
                                    </p:set>
                                    <p:animEffect>
                                      <p:cBhvr>
                                        <p:cTn id="7" dur="250"/>
                                        <p:tgtEl>
                                          <p:spTgt spid="9220"/>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9221"/>
                                        </p:tgtEl>
                                        <p:attrNameLst>
                                          <p:attrName>style.visibility</p:attrName>
                                        </p:attrNameLst>
                                      </p:cBhvr>
                                      <p:to>
                                        <p:strVal val="visible"/>
                                      </p:to>
                                    </p:set>
                                    <p:animEffect>
                                      <p:cBhvr>
                                        <p:cTn id="11" dur="250"/>
                                        <p:tgtEl>
                                          <p:spTgt spid="9221"/>
                                        </p:tgtEl>
                                      </p:cBhvr>
                                    </p:animEffect>
                                    <p:anim calcmode="lin" valueType="num">
                                      <p:cBhvr>
                                        <p:cTn id="12" dur="250" fill="hold"/>
                                        <p:tgtEl>
                                          <p:spTgt spid="9221"/>
                                        </p:tgtEl>
                                        <p:attrNameLst>
                                          <p:attrName>ppt_x</p:attrName>
                                        </p:attrNameLst>
                                      </p:cBhvr>
                                      <p:tavLst>
                                        <p:tav tm="0">
                                          <p:val>
                                            <p:strVal val="#ppt_x"/>
                                          </p:val>
                                        </p:tav>
                                        <p:tav tm="100000">
                                          <p:val>
                                            <p:strVal val="#ppt_x"/>
                                          </p:val>
                                        </p:tav>
                                      </p:tavLst>
                                    </p:anim>
                                    <p:anim calcmode="lin" valueType="num">
                                      <p:cBhvr>
                                        <p:cTn id="13" dur="250" fill="hold"/>
                                        <p:tgtEl>
                                          <p:spTgt spid="9221"/>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9218"/>
                                        </p:tgtEl>
                                        <p:attrNameLst>
                                          <p:attrName>style.visibility</p:attrName>
                                        </p:attrNameLst>
                                      </p:cBhvr>
                                      <p:to>
                                        <p:strVal val="visible"/>
                                      </p:to>
                                    </p:set>
                                    <p:animEffect>
                                      <p:cBhvr>
                                        <p:cTn id="17" dur="250"/>
                                        <p:tgtEl>
                                          <p:spTgt spid="9218"/>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9219"/>
                                        </p:tgtEl>
                                        <p:attrNameLst>
                                          <p:attrName>style.visibility</p:attrName>
                                        </p:attrNameLst>
                                      </p:cBhvr>
                                      <p:to>
                                        <p:strVal val="visible"/>
                                      </p:to>
                                    </p:set>
                                    <p:animEffect>
                                      <p:cBhvr>
                                        <p:cTn id="21"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bldLvl="0" animBg="1" autoUpdateAnimBg="0"/>
      <p:bldP spid="9219" grpId="0" bldLvl="0" autoUpdateAnimBg="0"/>
      <p:bldP spid="9220" grpId="0" bldLvl="0" animBg="1" autoUpdateAnimBg="0"/>
      <p:bldP spid="9221"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矩形 15"/>
          <p:cNvSpPr>
            <a:spLocks/>
          </p:cNvSpPr>
          <p:nvPr/>
        </p:nvSpPr>
        <p:spPr bwMode="auto">
          <a:xfrm>
            <a:off x="1042988" y="1395413"/>
            <a:ext cx="7056437" cy="2667000"/>
          </a:xfrm>
          <a:prstGeom prst="rect">
            <a:avLst/>
          </a:prstGeom>
          <a:solidFill>
            <a:srgbClr val="FFFFFF">
              <a:alpha val="58038"/>
            </a:srgbClr>
          </a:solidFill>
          <a:ln w="15875">
            <a:solidFill>
              <a:srgbClr val="C00000"/>
            </a:solidFill>
            <a:bevel/>
            <a:headEnd/>
            <a:tailEnd/>
          </a:ln>
        </p:spPr>
        <p:txBody>
          <a:bodyPr/>
          <a:lstStyle/>
          <a:p>
            <a:endParaRPr lang="zh-CN" altLang="zh-CN">
              <a:solidFill>
                <a:srgbClr val="000000"/>
              </a:solidFill>
              <a:latin typeface="Calibri" pitchFamily="34" charset="0"/>
              <a:sym typeface="Arial" charset="0"/>
            </a:endParaRPr>
          </a:p>
        </p:txBody>
      </p:sp>
      <p:sp>
        <p:nvSpPr>
          <p:cNvPr id="5123" name="TextBox 16"/>
          <p:cNvSpPr>
            <a:spLocks noChangeArrowheads="1"/>
          </p:cNvSpPr>
          <p:nvPr/>
        </p:nvSpPr>
        <p:spPr bwMode="auto">
          <a:xfrm>
            <a:off x="1249363" y="1808163"/>
            <a:ext cx="6643687" cy="417512"/>
          </a:xfrm>
          <a:prstGeom prst="rect">
            <a:avLst/>
          </a:prstGeom>
          <a:noFill/>
          <a:ln w="9525">
            <a:noFill/>
            <a:miter lim="800000"/>
            <a:headEnd/>
            <a:tailEnd/>
          </a:ln>
        </p:spPr>
        <p:txBody>
          <a:bodyPr>
            <a:spAutoFit/>
          </a:bodyPr>
          <a:lstStyle/>
          <a:p>
            <a:pPr algn="just">
              <a:lnSpc>
                <a:spcPct val="150000"/>
              </a:lnSpc>
            </a:pPr>
            <a:r>
              <a:rPr lang="zh-CN" altLang="en-US" sz="1600">
                <a:solidFill>
                  <a:srgbClr val="0C0C0C"/>
                </a:solidFill>
                <a:latin typeface="微软雅黑" pitchFamily="34" charset="-122"/>
                <a:ea typeface="微软雅黑" pitchFamily="34" charset="-122"/>
                <a:sym typeface="微软雅黑" pitchFamily="34" charset="-122"/>
              </a:rPr>
              <a:t>以</a:t>
            </a:r>
            <a:r>
              <a:rPr lang="en-US" altLang="zh-CN" sz="1600">
                <a:solidFill>
                  <a:srgbClr val="0C0C0C"/>
                </a:solidFill>
                <a:latin typeface="微软雅黑" pitchFamily="34" charset="-122"/>
                <a:ea typeface="微软雅黑" pitchFamily="34" charset="-122"/>
                <a:sym typeface="微软雅黑" pitchFamily="34" charset="-122"/>
              </a:rPr>
              <a:t>FABE</a:t>
            </a:r>
            <a:r>
              <a:rPr lang="zh-CN" altLang="en-US" sz="1600">
                <a:solidFill>
                  <a:srgbClr val="0C0C0C"/>
                </a:solidFill>
                <a:latin typeface="微软雅黑" pitchFamily="34" charset="-122"/>
                <a:ea typeface="微软雅黑" pitchFamily="34" charset="-122"/>
                <a:sym typeface="微软雅黑" pitchFamily="34" charset="-122"/>
              </a:rPr>
              <a:t>训练模式进行新产品的职场训练，具体有以下话术：</a:t>
            </a:r>
            <a:endParaRPr lang="en-US" sz="1600">
              <a:solidFill>
                <a:srgbClr val="0C0C0C"/>
              </a:solidFill>
              <a:latin typeface="微软雅黑" pitchFamily="34" charset="-122"/>
              <a:ea typeface="微软雅黑" pitchFamily="34" charset="-122"/>
              <a:sym typeface="微软雅黑" pitchFamily="34" charset="-122"/>
            </a:endParaRPr>
          </a:p>
        </p:txBody>
      </p:sp>
      <p:sp>
        <p:nvSpPr>
          <p:cNvPr id="5124" name="矩形 10"/>
          <p:cNvSpPr>
            <a:spLocks/>
          </p:cNvSpPr>
          <p:nvPr/>
        </p:nvSpPr>
        <p:spPr bwMode="auto">
          <a:xfrm>
            <a:off x="1403350" y="998538"/>
            <a:ext cx="2447925" cy="471487"/>
          </a:xfrm>
          <a:prstGeom prst="rect">
            <a:avLst/>
          </a:prstGeom>
          <a:solidFill>
            <a:srgbClr val="C00000"/>
          </a:solidFill>
          <a:ln w="9525">
            <a:noFill/>
            <a:bevel/>
            <a:headEnd/>
            <a:tailEnd/>
          </a:ln>
        </p:spPr>
        <p:txBody>
          <a:bodyPr/>
          <a:lstStyle/>
          <a:p>
            <a:endParaRPr lang="zh-CN" altLang="zh-CN">
              <a:solidFill>
                <a:srgbClr val="000000"/>
              </a:solidFill>
              <a:latin typeface="Calibri" pitchFamily="34" charset="0"/>
              <a:sym typeface="Arial" charset="0"/>
            </a:endParaRPr>
          </a:p>
        </p:txBody>
      </p:sp>
      <p:sp>
        <p:nvSpPr>
          <p:cNvPr id="5125" name="TextBox 12"/>
          <p:cNvSpPr>
            <a:spLocks noChangeArrowheads="1"/>
          </p:cNvSpPr>
          <p:nvPr/>
        </p:nvSpPr>
        <p:spPr bwMode="auto">
          <a:xfrm>
            <a:off x="1328738" y="998538"/>
            <a:ext cx="2522537" cy="523875"/>
          </a:xfrm>
          <a:prstGeom prst="rect">
            <a:avLst/>
          </a:prstGeom>
          <a:noFill/>
          <a:ln w="9525">
            <a:noFill/>
            <a:miter lim="800000"/>
            <a:headEnd/>
            <a:tailEnd/>
          </a:ln>
        </p:spPr>
        <p:txBody>
          <a:bodyPr>
            <a:spAutoFit/>
          </a:bodyPr>
          <a:lstStyle/>
          <a:p>
            <a:pPr algn="ctr"/>
            <a:r>
              <a:rPr lang="zh-CN" altLang="en-US" sz="2800">
                <a:solidFill>
                  <a:srgbClr val="FFFFFF"/>
                </a:solidFill>
                <a:latin typeface="微软雅黑" pitchFamily="34" charset="-122"/>
                <a:ea typeface="微软雅黑" pitchFamily="34" charset="-122"/>
                <a:sym typeface="微软雅黑" pitchFamily="34" charset="-122"/>
              </a:rPr>
              <a:t>放鑫保</a:t>
            </a:r>
            <a:endParaRPr lang="zh-CN" altLang="en-US">
              <a:latin typeface="Calibri" pitchFamily="34" charset="0"/>
            </a:endParaRPr>
          </a:p>
        </p:txBody>
      </p:sp>
      <p:sp>
        <p:nvSpPr>
          <p:cNvPr id="5126" name="椭圆 7"/>
          <p:cNvSpPr>
            <a:spLocks noChangeArrowheads="1"/>
          </p:cNvSpPr>
          <p:nvPr/>
        </p:nvSpPr>
        <p:spPr bwMode="auto">
          <a:xfrm>
            <a:off x="5141913" y="822325"/>
            <a:ext cx="1131887" cy="1017588"/>
          </a:xfrm>
          <a:prstGeom prst="ellipse">
            <a:avLst/>
          </a:prstGeom>
          <a:blipFill dpi="0" rotWithShape="1">
            <a:blip r:embed="rId2"/>
            <a:srcRect/>
            <a:stretch>
              <a:fillRect/>
            </a:stretch>
          </a:blipFill>
          <a:ln w="15875">
            <a:solidFill>
              <a:srgbClr val="C00000"/>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5127" name="椭圆 8"/>
          <p:cNvSpPr>
            <a:spLocks noChangeArrowheads="1"/>
          </p:cNvSpPr>
          <p:nvPr/>
        </p:nvSpPr>
        <p:spPr bwMode="auto">
          <a:xfrm>
            <a:off x="6443663" y="952500"/>
            <a:ext cx="1008062" cy="866775"/>
          </a:xfrm>
          <a:prstGeom prst="ellipse">
            <a:avLst/>
          </a:prstGeom>
          <a:blipFill dpi="0" rotWithShape="1">
            <a:blip r:embed="rId3"/>
            <a:srcRect/>
            <a:stretch>
              <a:fillRect/>
            </a:stretch>
          </a:blipFill>
          <a:ln w="15875">
            <a:solidFill>
              <a:srgbClr val="C00000"/>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5128" name="TextBox 9"/>
          <p:cNvSpPr>
            <a:spLocks noChangeArrowheads="1"/>
          </p:cNvSpPr>
          <p:nvPr/>
        </p:nvSpPr>
        <p:spPr bwMode="auto">
          <a:xfrm>
            <a:off x="1812925" y="2286000"/>
            <a:ext cx="2330450" cy="830263"/>
          </a:xfrm>
          <a:prstGeom prst="rect">
            <a:avLst/>
          </a:prstGeom>
          <a:noFill/>
          <a:ln w="9525">
            <a:noFill/>
            <a:miter lim="800000"/>
            <a:headEnd/>
            <a:tailEnd/>
          </a:ln>
        </p:spPr>
        <p:txBody>
          <a:bodyPr>
            <a:spAutoFit/>
          </a:bodyPr>
          <a:lstStyle/>
          <a:p>
            <a:pPr algn="just">
              <a:lnSpc>
                <a:spcPct val="150000"/>
              </a:lnSpc>
            </a:pPr>
            <a:r>
              <a:rPr lang="zh-CN" altLang="en-US" sz="1600">
                <a:solidFill>
                  <a:srgbClr val="0C0C0C"/>
                </a:solidFill>
                <a:latin typeface="微软雅黑" pitchFamily="34" charset="-122"/>
                <a:ea typeface="微软雅黑" pitchFamily="34" charset="-122"/>
                <a:sym typeface="微软雅黑" pitchFamily="34" charset="-122"/>
              </a:rPr>
              <a:t>高端客户市场</a:t>
            </a:r>
            <a:endParaRPr lang="en-US" sz="1600">
              <a:solidFill>
                <a:srgbClr val="0C0C0C"/>
              </a:solidFill>
              <a:latin typeface="微软雅黑" pitchFamily="34" charset="-122"/>
              <a:ea typeface="微软雅黑" pitchFamily="34" charset="-122"/>
              <a:sym typeface="微软雅黑" pitchFamily="34" charset="-122"/>
            </a:endParaRPr>
          </a:p>
          <a:p>
            <a:pPr algn="just">
              <a:lnSpc>
                <a:spcPct val="150000"/>
              </a:lnSpc>
            </a:pPr>
            <a:endParaRPr lang="en-US" sz="1600">
              <a:solidFill>
                <a:srgbClr val="0C0C0C"/>
              </a:solidFill>
              <a:latin typeface="微软雅黑" pitchFamily="34" charset="-122"/>
              <a:ea typeface="微软雅黑" pitchFamily="34" charset="-122"/>
              <a:sym typeface="微软雅黑" pitchFamily="34" charset="-122"/>
            </a:endParaRPr>
          </a:p>
        </p:txBody>
      </p:sp>
    </p:spTree>
  </p:cSld>
  <p:clrMapOvr>
    <a:masterClrMapping/>
  </p:clrMapOvr>
  <p:transition spd="med"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5124"/>
                                        </p:tgtEl>
                                        <p:attrNameLst>
                                          <p:attrName>style.visibility</p:attrName>
                                        </p:attrNameLst>
                                      </p:cBhvr>
                                      <p:to>
                                        <p:strVal val="visible"/>
                                      </p:to>
                                    </p:set>
                                    <p:animEffect>
                                      <p:cBhvr>
                                        <p:cTn id="7" dur="250"/>
                                        <p:tgtEl>
                                          <p:spTgt spid="5124"/>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5125"/>
                                        </p:tgtEl>
                                        <p:attrNameLst>
                                          <p:attrName>style.visibility</p:attrName>
                                        </p:attrNameLst>
                                      </p:cBhvr>
                                      <p:to>
                                        <p:strVal val="visible"/>
                                      </p:to>
                                    </p:set>
                                    <p:animEffect>
                                      <p:cBhvr>
                                        <p:cTn id="11" dur="250"/>
                                        <p:tgtEl>
                                          <p:spTgt spid="5125"/>
                                        </p:tgtEl>
                                      </p:cBhvr>
                                    </p:animEffect>
                                    <p:anim calcmode="lin" valueType="num">
                                      <p:cBhvr>
                                        <p:cTn id="12" dur="250" fill="hold"/>
                                        <p:tgtEl>
                                          <p:spTgt spid="5125"/>
                                        </p:tgtEl>
                                        <p:attrNameLst>
                                          <p:attrName>ppt_x</p:attrName>
                                        </p:attrNameLst>
                                      </p:cBhvr>
                                      <p:tavLst>
                                        <p:tav tm="0">
                                          <p:val>
                                            <p:strVal val="#ppt_x"/>
                                          </p:val>
                                        </p:tav>
                                        <p:tav tm="100000">
                                          <p:val>
                                            <p:strVal val="#ppt_x"/>
                                          </p:val>
                                        </p:tav>
                                      </p:tavLst>
                                    </p:anim>
                                    <p:anim calcmode="lin" valueType="num">
                                      <p:cBhvr>
                                        <p:cTn id="13" dur="250" fill="hold"/>
                                        <p:tgtEl>
                                          <p:spTgt spid="5125"/>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5122"/>
                                        </p:tgtEl>
                                        <p:attrNameLst>
                                          <p:attrName>style.visibility</p:attrName>
                                        </p:attrNameLst>
                                      </p:cBhvr>
                                      <p:to>
                                        <p:strVal val="visible"/>
                                      </p:to>
                                    </p:set>
                                    <p:animEffect>
                                      <p:cBhvr>
                                        <p:cTn id="17" dur="250"/>
                                        <p:tgtEl>
                                          <p:spTgt spid="5122"/>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5123"/>
                                        </p:tgtEl>
                                        <p:attrNameLst>
                                          <p:attrName>style.visibility</p:attrName>
                                        </p:attrNameLst>
                                      </p:cBhvr>
                                      <p:to>
                                        <p:strVal val="visible"/>
                                      </p:to>
                                    </p:set>
                                    <p:animEffect>
                                      <p:cBhvr>
                                        <p:cTn id="21" dur="500"/>
                                        <p:tgtEl>
                                          <p:spTgt spid="5123"/>
                                        </p:tgtEl>
                                      </p:cBhvr>
                                    </p:animEffect>
                                  </p:childTnLst>
                                </p:cTn>
                              </p:par>
                            </p:childTnLst>
                          </p:cTn>
                        </p:par>
                        <p:par>
                          <p:cTn id="22" fill="hold">
                            <p:stCondLst>
                              <p:cond delay="1250"/>
                            </p:stCondLst>
                            <p:childTnLst>
                              <p:par>
                                <p:cTn id="23" presetID="52" presetClass="entr" presetSubtype="0" fill="hold" grpId="0" nodeType="afterEffect">
                                  <p:stCondLst>
                                    <p:cond delay="0"/>
                                  </p:stCondLst>
                                  <p:childTnLst>
                                    <p:set>
                                      <p:cBhvr>
                                        <p:cTn id="24" dur="1" fill="hold">
                                          <p:stCondLst>
                                            <p:cond delay="0"/>
                                          </p:stCondLst>
                                        </p:cTn>
                                        <p:tgtEl>
                                          <p:spTgt spid="5126"/>
                                        </p:tgtEl>
                                        <p:attrNameLst>
                                          <p:attrName>style.visibility</p:attrName>
                                        </p:attrNameLst>
                                      </p:cBhvr>
                                      <p:to>
                                        <p:strVal val="visible"/>
                                      </p:to>
                                    </p:set>
                                    <p:animScale>
                                      <p:cBhvr>
                                        <p:cTn id="25" dur="250" decel="50000" fill="hold">
                                          <p:stCondLst>
                                            <p:cond delay="0"/>
                                          </p:stCondLst>
                                        </p:cTn>
                                        <p:tgtEl>
                                          <p:spTgt spid="51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250" decel="50000" fill="hold">
                                          <p:stCondLst>
                                            <p:cond delay="0"/>
                                          </p:stCondLst>
                                        </p:cTn>
                                        <p:tgtEl>
                                          <p:spTgt spid="5126"/>
                                        </p:tgtEl>
                                        <p:attrNameLst>
                                          <p:attrName>ppt_x,ppt_y</p:attrName>
                                        </p:attrNameLst>
                                      </p:cBhvr>
                                      <p:rCtr x="0" y="0"/>
                                    </p:animMotion>
                                    <p:animEffect>
                                      <p:cBhvr>
                                        <p:cTn id="27" dur="250"/>
                                        <p:tgtEl>
                                          <p:spTgt spid="5126"/>
                                        </p:tgtEl>
                                      </p:cBhvr>
                                    </p:animEffect>
                                  </p:childTnLst>
                                </p:cTn>
                              </p:par>
                              <p:par>
                                <p:cTn id="28" presetID="52" presetClass="entr" presetSubtype="0" fill="hold" grpId="0" nodeType="withEffect">
                                  <p:stCondLst>
                                    <p:cond delay="250"/>
                                  </p:stCondLst>
                                  <p:childTnLst>
                                    <p:set>
                                      <p:cBhvr>
                                        <p:cTn id="29" dur="1" fill="hold">
                                          <p:stCondLst>
                                            <p:cond delay="0"/>
                                          </p:stCondLst>
                                        </p:cTn>
                                        <p:tgtEl>
                                          <p:spTgt spid="5127"/>
                                        </p:tgtEl>
                                        <p:attrNameLst>
                                          <p:attrName>style.visibility</p:attrName>
                                        </p:attrNameLst>
                                      </p:cBhvr>
                                      <p:to>
                                        <p:strVal val="visible"/>
                                      </p:to>
                                    </p:set>
                                    <p:animScale>
                                      <p:cBhvr>
                                        <p:cTn id="30" dur="250" decel="50000" fill="hold">
                                          <p:stCondLst>
                                            <p:cond delay="0"/>
                                          </p:stCondLst>
                                        </p:cTn>
                                        <p:tgtEl>
                                          <p:spTgt spid="51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250" decel="50000" fill="hold">
                                          <p:stCondLst>
                                            <p:cond delay="0"/>
                                          </p:stCondLst>
                                        </p:cTn>
                                        <p:tgtEl>
                                          <p:spTgt spid="5127"/>
                                        </p:tgtEl>
                                        <p:attrNameLst>
                                          <p:attrName>ppt_x,ppt_y</p:attrName>
                                        </p:attrNameLst>
                                      </p:cBhvr>
                                      <p:rCtr x="0" y="0"/>
                                    </p:animMotion>
                                    <p:animEffect>
                                      <p:cBhvr>
                                        <p:cTn id="32" dur="250"/>
                                        <p:tgtEl>
                                          <p:spTgt spid="5127"/>
                                        </p:tgtEl>
                                      </p:cBhvr>
                                    </p:animEffect>
                                  </p:childTnLst>
                                </p:cTn>
                              </p:par>
                            </p:childTnLst>
                          </p:cTn>
                        </p:par>
                        <p:par>
                          <p:cTn id="33" fill="hold">
                            <p:stCondLst>
                              <p:cond delay="1750"/>
                            </p:stCondLst>
                            <p:childTnLst>
                              <p:par>
                                <p:cTn id="34" presetID="14" presetClass="entr" presetSubtype="10" fill="hold" grpId="0" nodeType="afterEffect">
                                  <p:stCondLst>
                                    <p:cond delay="0"/>
                                  </p:stCondLst>
                                  <p:childTnLst>
                                    <p:set>
                                      <p:cBhvr>
                                        <p:cTn id="35" dur="1" fill="hold">
                                          <p:stCondLst>
                                            <p:cond delay="0"/>
                                          </p:stCondLst>
                                        </p:cTn>
                                        <p:tgtEl>
                                          <p:spTgt spid="5128"/>
                                        </p:tgtEl>
                                        <p:attrNameLst>
                                          <p:attrName>style.visibility</p:attrName>
                                        </p:attrNameLst>
                                      </p:cBhvr>
                                      <p:to>
                                        <p:strVal val="visible"/>
                                      </p:to>
                                    </p:set>
                                    <p:animEffect>
                                      <p:cBhvr>
                                        <p:cTn id="36" dur="500"/>
                                        <p:tgtEl>
                                          <p:spTgt spid="5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bldLvl="0" animBg="1" autoUpdateAnimBg="0"/>
      <p:bldP spid="5123" grpId="0" bldLvl="0" autoUpdateAnimBg="0"/>
      <p:bldP spid="5124" grpId="0" bldLvl="0" animBg="1" autoUpdateAnimBg="0"/>
      <p:bldP spid="5125" grpId="0" bldLvl="0" autoUpdateAnimBg="0"/>
      <p:bldP spid="5126" grpId="0" bldLvl="0" animBg="1" autoUpdateAnimBg="0"/>
      <p:bldP spid="5127" grpId="0" bldLvl="0" animBg="1" autoUpdateAnimBg="0"/>
      <p:bldP spid="5128"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rrowheads="1"/>
          </p:cNvSpPr>
          <p:nvPr/>
        </p:nvSpPr>
        <p:spPr bwMode="auto">
          <a:xfrm>
            <a:off x="1042988" y="1395413"/>
            <a:ext cx="7058025" cy="2962275"/>
          </a:xfrm>
          <a:prstGeom prst="rect">
            <a:avLst/>
          </a:prstGeom>
          <a:solidFill>
            <a:schemeClr val="bg1">
              <a:alpha val="58038"/>
            </a:schemeClr>
          </a:solidFill>
          <a:ln w="15875" algn="ctr">
            <a:solidFill>
              <a:srgbClr val="C00000"/>
            </a:solidFill>
            <a:round/>
            <a:headEnd/>
            <a:tailEnd/>
          </a:ln>
        </p:spPr>
        <p:txBody>
          <a:bodyPr/>
          <a:lstStyle/>
          <a:p>
            <a:endParaRPr lang="zh-CN" altLang="en-US">
              <a:solidFill>
                <a:srgbClr val="000000"/>
              </a:solidFill>
            </a:endParaRPr>
          </a:p>
        </p:txBody>
      </p:sp>
      <p:sp>
        <p:nvSpPr>
          <p:cNvPr id="6" name="TextBox 5"/>
          <p:cNvSpPr txBox="1">
            <a:spLocks noChangeArrowheads="1"/>
          </p:cNvSpPr>
          <p:nvPr/>
        </p:nvSpPr>
        <p:spPr bwMode="auto">
          <a:xfrm>
            <a:off x="1249363" y="1571625"/>
            <a:ext cx="6645275" cy="2336800"/>
          </a:xfrm>
          <a:prstGeom prst="rect">
            <a:avLst/>
          </a:prstGeom>
          <a:noFill/>
          <a:ln w="9525">
            <a:noFill/>
            <a:miter lim="800000"/>
            <a:headEnd/>
            <a:tailEnd/>
          </a:ln>
        </p:spPr>
        <p:txBody>
          <a:bodyPr>
            <a:spAutoFit/>
          </a:bodyPr>
          <a:lstStyle/>
          <a:p>
            <a:pPr algn="just">
              <a:lnSpc>
                <a:spcPts val="2500"/>
              </a:lnSpc>
            </a:pPr>
            <a:r>
              <a:rPr lang="en-US" altLang="zh-CN">
                <a:solidFill>
                  <a:srgbClr val="FF0000"/>
                </a:solidFill>
                <a:latin typeface="微软雅黑" pitchFamily="34" charset="-122"/>
                <a:ea typeface="微软雅黑" pitchFamily="34" charset="-122"/>
              </a:rPr>
              <a:t>F</a:t>
            </a:r>
            <a:r>
              <a:rPr lang="zh-CN" altLang="en-US">
                <a:solidFill>
                  <a:srgbClr val="FF0000"/>
                </a:solidFill>
                <a:latin typeface="微软雅黑" pitchFamily="34" charset="-122"/>
                <a:ea typeface="微软雅黑" pitchFamily="34" charset="-122"/>
              </a:rPr>
              <a:t>：这是</a:t>
            </a:r>
            <a:r>
              <a:rPr lang="zh-CN" altLang="en-US">
                <a:latin typeface="微软雅黑" pitchFamily="34" charset="-122"/>
                <a:ea typeface="微软雅黑" pitchFamily="34" charset="-122"/>
              </a:rPr>
              <a:t>我们公司专门针对您这样的精英人士推出的私人定制专属产品，他拥有资产保全、安全稳健的特征，是您身份和身价的象征。</a:t>
            </a:r>
            <a:endParaRPr lang="en-US" altLang="zh-CN">
              <a:latin typeface="微软雅黑" pitchFamily="34" charset="-122"/>
              <a:ea typeface="微软雅黑" pitchFamily="34" charset="-122"/>
            </a:endParaRPr>
          </a:p>
          <a:p>
            <a:pPr algn="just">
              <a:lnSpc>
                <a:spcPts val="2500"/>
              </a:lnSpc>
            </a:pPr>
            <a:r>
              <a:rPr lang="en-US" altLang="zh-CN">
                <a:solidFill>
                  <a:srgbClr val="FF0000"/>
                </a:solidFill>
                <a:latin typeface="微软雅黑" pitchFamily="34" charset="-122"/>
                <a:ea typeface="微软雅黑" pitchFamily="34" charset="-122"/>
              </a:rPr>
              <a:t>A</a:t>
            </a:r>
            <a:r>
              <a:rPr lang="zh-CN" altLang="en-US">
                <a:solidFill>
                  <a:srgbClr val="FF0000"/>
                </a:solidFill>
                <a:latin typeface="微软雅黑" pitchFamily="34" charset="-122"/>
                <a:ea typeface="微软雅黑" pitchFamily="34" charset="-122"/>
              </a:rPr>
              <a:t>：它可以</a:t>
            </a:r>
            <a:r>
              <a:rPr lang="zh-CN" altLang="en-US">
                <a:latin typeface="微软雅黑" pitchFamily="34" charset="-122"/>
                <a:ea typeface="微软雅黑" pitchFamily="34" charset="-122"/>
              </a:rPr>
              <a:t>为您进行财富保障，财富传承，合理避税，还能为您的健康保驾护航。这款产品</a:t>
            </a:r>
            <a:r>
              <a:rPr lang="en-US" altLang="zh-CN">
                <a:latin typeface="微软雅黑" pitchFamily="34" charset="-122"/>
                <a:ea typeface="微软雅黑" pitchFamily="34" charset="-122"/>
              </a:rPr>
              <a:t>60</a:t>
            </a:r>
            <a:r>
              <a:rPr lang="zh-CN" altLang="en-US">
                <a:latin typeface="微软雅黑" pitchFamily="34" charset="-122"/>
                <a:ea typeface="微软雅黑" pitchFamily="34" charset="-122"/>
              </a:rPr>
              <a:t>岁可领回所有保费同时还有高额利息，</a:t>
            </a:r>
            <a:r>
              <a:rPr lang="en-US" altLang="zh-CN">
                <a:latin typeface="微软雅黑" pitchFamily="34" charset="-122"/>
                <a:ea typeface="微软雅黑" pitchFamily="34" charset="-122"/>
              </a:rPr>
              <a:t>60</a:t>
            </a:r>
            <a:r>
              <a:rPr lang="zh-CN" altLang="en-US">
                <a:latin typeface="微软雅黑" pitchFamily="34" charset="-122"/>
                <a:ea typeface="微软雅黑" pitchFamily="34" charset="-122"/>
              </a:rPr>
              <a:t>岁前可以每隔两年领取一次生存金，</a:t>
            </a:r>
            <a:r>
              <a:rPr lang="en-US" altLang="zh-CN">
                <a:latin typeface="微软雅黑" pitchFamily="34" charset="-122"/>
                <a:ea typeface="微软雅黑" pitchFamily="34" charset="-122"/>
              </a:rPr>
              <a:t>60</a:t>
            </a:r>
            <a:r>
              <a:rPr lang="zh-CN" altLang="en-US">
                <a:latin typeface="微软雅黑" pitchFamily="34" charset="-122"/>
                <a:ea typeface="微软雅黑" pitchFamily="34" charset="-122"/>
              </a:rPr>
              <a:t>岁后每年领取基本保险金额的</a:t>
            </a:r>
            <a:r>
              <a:rPr lang="en-US" altLang="en-US">
                <a:latin typeface="微软雅黑" pitchFamily="34" charset="-122"/>
                <a:ea typeface="微软雅黑" pitchFamily="34" charset="-122"/>
              </a:rPr>
              <a:t>10%</a:t>
            </a:r>
            <a:r>
              <a:rPr lang="zh-CN" altLang="en-US">
                <a:latin typeface="微软雅黑" pitchFamily="34" charset="-122"/>
                <a:ea typeface="微软雅黑" pitchFamily="34" charset="-122"/>
              </a:rPr>
              <a:t>作为养老金，直至终身。</a:t>
            </a:r>
          </a:p>
        </p:txBody>
      </p:sp>
      <p:sp>
        <p:nvSpPr>
          <p:cNvPr id="7" name="矩形 6"/>
          <p:cNvSpPr>
            <a:spLocks noChangeArrowheads="1"/>
          </p:cNvSpPr>
          <p:nvPr/>
        </p:nvSpPr>
        <p:spPr bwMode="auto">
          <a:xfrm>
            <a:off x="717550" y="998538"/>
            <a:ext cx="2447925" cy="471487"/>
          </a:xfrm>
          <a:prstGeom prst="rect">
            <a:avLst/>
          </a:prstGeom>
          <a:solidFill>
            <a:srgbClr val="C00000"/>
          </a:solidFill>
          <a:ln w="9525" algn="ctr">
            <a:noFill/>
            <a:round/>
            <a:headEnd/>
            <a:tailEnd/>
          </a:ln>
        </p:spPr>
        <p:txBody>
          <a:bodyPr/>
          <a:lstStyle/>
          <a:p>
            <a:endParaRPr lang="zh-CN" altLang="en-US">
              <a:solidFill>
                <a:srgbClr val="000000"/>
              </a:solidFill>
            </a:endParaRPr>
          </a:p>
        </p:txBody>
      </p:sp>
      <p:sp>
        <p:nvSpPr>
          <p:cNvPr id="8" name="TextBox 7"/>
          <p:cNvSpPr txBox="1"/>
          <p:nvPr/>
        </p:nvSpPr>
        <p:spPr bwMode="auto">
          <a:xfrm>
            <a:off x="642938" y="998538"/>
            <a:ext cx="2522537" cy="523875"/>
          </a:xfrm>
          <a:prstGeom prst="rect">
            <a:avLst/>
          </a:prstGeom>
          <a:noFill/>
        </p:spPr>
        <p:txBody>
          <a:bodyPr>
            <a:spAutoFit/>
          </a:bodyPr>
          <a:lstStyle/>
          <a:p>
            <a:pPr algn="ctr" fontAlgn="auto">
              <a:spcBef>
                <a:spcPts val="0"/>
              </a:spcBef>
              <a:spcAft>
                <a:spcPts val="0"/>
              </a:spcAft>
              <a:defRPr/>
            </a:pPr>
            <a:r>
              <a:rPr lang="zh-CN" altLang="en-US" sz="2800" kern="0" spc="-150" dirty="0">
                <a:ln w="1905">
                  <a:noFill/>
                </a:ln>
                <a:solidFill>
                  <a:prstClr val="white"/>
                </a:solidFill>
                <a:latin typeface="微软雅黑" panose="020B0503020204020204" pitchFamily="34" charset="-122"/>
                <a:ea typeface="微软雅黑" panose="020B0503020204020204" pitchFamily="34" charset="-122"/>
              </a:rPr>
              <a:t>放鑫保－高端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250"/>
                                        <p:tgtEl>
                                          <p:spTgt spid="7"/>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50"/>
                                        <p:tgtEl>
                                          <p:spTgt spid="8"/>
                                        </p:tgtEl>
                                      </p:cBhvr>
                                    </p:animEffect>
                                    <p:anim calcmode="lin" valueType="num">
                                      <p:cBhvr>
                                        <p:cTn id="12" dur="250" fill="hold"/>
                                        <p:tgtEl>
                                          <p:spTgt spid="8"/>
                                        </p:tgtEl>
                                        <p:attrNameLst>
                                          <p:attrName>ppt_x</p:attrName>
                                        </p:attrNameLst>
                                      </p:cBhvr>
                                      <p:tavLst>
                                        <p:tav tm="0">
                                          <p:val>
                                            <p:strVal val="#ppt_x"/>
                                          </p:val>
                                        </p:tav>
                                        <p:tav tm="100000">
                                          <p:val>
                                            <p:strVal val="#ppt_x"/>
                                          </p:val>
                                        </p:tav>
                                      </p:tavLst>
                                    </p:anim>
                                    <p:anim calcmode="lin" valueType="num">
                                      <p:cBhvr>
                                        <p:cTn id="13" dur="25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right)">
                                      <p:cBhvr>
                                        <p:cTn id="17" dur="250"/>
                                        <p:tgtEl>
                                          <p:spTgt spid="5"/>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rrowheads="1"/>
          </p:cNvSpPr>
          <p:nvPr/>
        </p:nvSpPr>
        <p:spPr bwMode="auto">
          <a:xfrm>
            <a:off x="1042988" y="1395413"/>
            <a:ext cx="7458075" cy="2819400"/>
          </a:xfrm>
          <a:prstGeom prst="rect">
            <a:avLst/>
          </a:prstGeom>
          <a:solidFill>
            <a:schemeClr val="bg1">
              <a:alpha val="58038"/>
            </a:schemeClr>
          </a:solidFill>
          <a:ln w="15875" algn="ctr">
            <a:solidFill>
              <a:srgbClr val="C00000"/>
            </a:solidFill>
            <a:round/>
            <a:headEnd/>
            <a:tailEnd/>
          </a:ln>
        </p:spPr>
        <p:txBody>
          <a:bodyPr/>
          <a:lstStyle/>
          <a:p>
            <a:endParaRPr lang="zh-CN" altLang="en-US">
              <a:solidFill>
                <a:srgbClr val="000000"/>
              </a:solidFill>
            </a:endParaRPr>
          </a:p>
        </p:txBody>
      </p:sp>
      <p:sp>
        <p:nvSpPr>
          <p:cNvPr id="6" name="TextBox 5"/>
          <p:cNvSpPr txBox="1">
            <a:spLocks noChangeArrowheads="1"/>
          </p:cNvSpPr>
          <p:nvPr/>
        </p:nvSpPr>
        <p:spPr bwMode="auto">
          <a:xfrm>
            <a:off x="1249363" y="1571625"/>
            <a:ext cx="7108825" cy="2657475"/>
          </a:xfrm>
          <a:prstGeom prst="rect">
            <a:avLst/>
          </a:prstGeom>
          <a:noFill/>
          <a:ln w="9525">
            <a:noFill/>
            <a:miter lim="800000"/>
            <a:headEnd/>
            <a:tailEnd/>
          </a:ln>
        </p:spPr>
        <p:txBody>
          <a:bodyPr>
            <a:spAutoFit/>
          </a:bodyPr>
          <a:lstStyle/>
          <a:p>
            <a:pPr>
              <a:lnSpc>
                <a:spcPts val="2500"/>
              </a:lnSpc>
            </a:pPr>
            <a:r>
              <a:rPr lang="en-US" altLang="zh-CN">
                <a:solidFill>
                  <a:srgbClr val="FF0000"/>
                </a:solidFill>
                <a:latin typeface="微软雅黑" pitchFamily="34" charset="-122"/>
                <a:ea typeface="微软雅黑" pitchFamily="34" charset="-122"/>
              </a:rPr>
              <a:t>A</a:t>
            </a:r>
            <a:r>
              <a:rPr lang="zh-CN" altLang="en-US">
                <a:solidFill>
                  <a:srgbClr val="FF0000"/>
                </a:solidFill>
                <a:latin typeface="微软雅黑" pitchFamily="34" charset="-122"/>
                <a:ea typeface="微软雅黑" pitchFamily="34" charset="-122"/>
              </a:rPr>
              <a:t>：</a:t>
            </a:r>
            <a:r>
              <a:rPr lang="zh-CN" altLang="en-US">
                <a:latin typeface="微软雅黑" pitchFamily="34" charset="-122"/>
                <a:ea typeface="微软雅黑" pitchFamily="34" charset="-122"/>
              </a:rPr>
              <a:t>当然，每年领取的金额对于您来说如果不急用，在投保时可以选择将所有的返还自动转入我们公司为您建立的超级金账户进行月复利的滚存，实现再次增值，收益会大幅增加，抬高了您的身价。同时在您</a:t>
            </a:r>
            <a:r>
              <a:rPr lang="en-US" altLang="zh-CN">
                <a:latin typeface="微软雅黑" pitchFamily="34" charset="-122"/>
                <a:ea typeface="微软雅黑" pitchFamily="34" charset="-122"/>
              </a:rPr>
              <a:t>70</a:t>
            </a:r>
            <a:r>
              <a:rPr lang="zh-CN" altLang="en-US">
                <a:latin typeface="微软雅黑" pitchFamily="34" charset="-122"/>
                <a:ea typeface="微软雅黑" pitchFamily="34" charset="-122"/>
              </a:rPr>
              <a:t>岁之前我们还为您提供总金额高达？万元的专项疾病保障，而且还连续</a:t>
            </a:r>
            <a:r>
              <a:rPr lang="en-US" altLang="zh-CN">
                <a:latin typeface="微软雅黑" pitchFamily="34" charset="-122"/>
                <a:ea typeface="微软雅黑" pitchFamily="34" charset="-122"/>
              </a:rPr>
              <a:t>5</a:t>
            </a:r>
            <a:r>
              <a:rPr lang="zh-CN" altLang="en-US">
                <a:latin typeface="微软雅黑" pitchFamily="34" charset="-122"/>
                <a:ea typeface="微软雅黑" pitchFamily="34" charset="-122"/>
              </a:rPr>
              <a:t>年享有康复金，在资产保全的同时也充实了您的健康保障。</a:t>
            </a:r>
            <a:endParaRPr lang="en-US" altLang="zh-CN">
              <a:latin typeface="微软雅黑" pitchFamily="34" charset="-122"/>
              <a:ea typeface="微软雅黑" pitchFamily="34" charset="-122"/>
            </a:endParaRPr>
          </a:p>
          <a:p>
            <a:pPr>
              <a:lnSpc>
                <a:spcPts val="2500"/>
              </a:lnSpc>
            </a:pPr>
            <a:r>
              <a:rPr lang="zh-CN" altLang="en-US">
                <a:latin typeface="微软雅黑" pitchFamily="34" charset="-122"/>
                <a:ea typeface="微软雅黑" pitchFamily="34" charset="-122"/>
              </a:rPr>
              <a:t>       除此之外，我公司还为客户提供优质的健康管理服务，包括</a:t>
            </a:r>
            <a:r>
              <a:rPr lang="en-US" altLang="zh-CN">
                <a:latin typeface="微软雅黑" pitchFamily="34" charset="-122"/>
                <a:ea typeface="微软雅黑" pitchFamily="34" charset="-122"/>
              </a:rPr>
              <a:t>VIP</a:t>
            </a:r>
            <a:r>
              <a:rPr lang="zh-CN" altLang="en-US">
                <a:latin typeface="微软雅黑" pitchFamily="34" charset="-122"/>
                <a:ea typeface="微软雅黑" pitchFamily="34" charset="-122"/>
              </a:rPr>
              <a:t>就医绿通、高端体栓、</a:t>
            </a:r>
            <a:r>
              <a:rPr lang="en-US" altLang="zh-CN">
                <a:latin typeface="微软雅黑" pitchFamily="34" charset="-122"/>
                <a:ea typeface="微软雅黑" pitchFamily="34" charset="-122"/>
              </a:rPr>
              <a:t>24</a:t>
            </a:r>
            <a:r>
              <a:rPr lang="zh-CN" altLang="en-US">
                <a:latin typeface="微软雅黑" pitchFamily="34" charset="-122"/>
                <a:ea typeface="微软雅黑" pitchFamily="34" charset="-122"/>
              </a:rPr>
              <a:t>小时电话医生、健康讲座、健康资读等多种增值服务，真正为您的健康做好全面规划。</a:t>
            </a:r>
          </a:p>
        </p:txBody>
      </p:sp>
      <p:sp>
        <p:nvSpPr>
          <p:cNvPr id="7" name="矩形 6"/>
          <p:cNvSpPr>
            <a:spLocks noChangeArrowheads="1"/>
          </p:cNvSpPr>
          <p:nvPr/>
        </p:nvSpPr>
        <p:spPr bwMode="auto">
          <a:xfrm>
            <a:off x="717550" y="998538"/>
            <a:ext cx="2447925" cy="471487"/>
          </a:xfrm>
          <a:prstGeom prst="rect">
            <a:avLst/>
          </a:prstGeom>
          <a:solidFill>
            <a:srgbClr val="C00000"/>
          </a:solidFill>
          <a:ln w="9525" algn="ctr">
            <a:noFill/>
            <a:round/>
            <a:headEnd/>
            <a:tailEnd/>
          </a:ln>
        </p:spPr>
        <p:txBody>
          <a:bodyPr/>
          <a:lstStyle/>
          <a:p>
            <a:endParaRPr lang="zh-CN" altLang="en-US">
              <a:solidFill>
                <a:srgbClr val="000000"/>
              </a:solidFill>
            </a:endParaRPr>
          </a:p>
        </p:txBody>
      </p:sp>
      <p:sp>
        <p:nvSpPr>
          <p:cNvPr id="8" name="TextBox 7"/>
          <p:cNvSpPr txBox="1"/>
          <p:nvPr/>
        </p:nvSpPr>
        <p:spPr bwMode="auto">
          <a:xfrm>
            <a:off x="642938" y="998538"/>
            <a:ext cx="2522537" cy="523875"/>
          </a:xfrm>
          <a:prstGeom prst="rect">
            <a:avLst/>
          </a:prstGeom>
          <a:noFill/>
        </p:spPr>
        <p:txBody>
          <a:bodyPr>
            <a:spAutoFit/>
          </a:bodyPr>
          <a:lstStyle/>
          <a:p>
            <a:pPr algn="ctr" fontAlgn="auto">
              <a:spcBef>
                <a:spcPts val="0"/>
              </a:spcBef>
              <a:spcAft>
                <a:spcPts val="0"/>
              </a:spcAft>
              <a:defRPr/>
            </a:pPr>
            <a:r>
              <a:rPr lang="zh-CN" altLang="en-US" sz="2800" kern="0" spc="-150" dirty="0">
                <a:ln w="1905">
                  <a:noFill/>
                </a:ln>
                <a:solidFill>
                  <a:prstClr val="white"/>
                </a:solidFill>
                <a:latin typeface="微软雅黑" panose="020B0503020204020204" pitchFamily="34" charset="-122"/>
                <a:ea typeface="微软雅黑" panose="020B0503020204020204" pitchFamily="34" charset="-122"/>
              </a:rPr>
              <a:t>放鑫保－高端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250"/>
                                        <p:tgtEl>
                                          <p:spTgt spid="7"/>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50"/>
                                        <p:tgtEl>
                                          <p:spTgt spid="8"/>
                                        </p:tgtEl>
                                      </p:cBhvr>
                                    </p:animEffect>
                                    <p:anim calcmode="lin" valueType="num">
                                      <p:cBhvr>
                                        <p:cTn id="12" dur="250" fill="hold"/>
                                        <p:tgtEl>
                                          <p:spTgt spid="8"/>
                                        </p:tgtEl>
                                        <p:attrNameLst>
                                          <p:attrName>ppt_x</p:attrName>
                                        </p:attrNameLst>
                                      </p:cBhvr>
                                      <p:tavLst>
                                        <p:tav tm="0">
                                          <p:val>
                                            <p:strVal val="#ppt_x"/>
                                          </p:val>
                                        </p:tav>
                                        <p:tav tm="100000">
                                          <p:val>
                                            <p:strVal val="#ppt_x"/>
                                          </p:val>
                                        </p:tav>
                                      </p:tavLst>
                                    </p:anim>
                                    <p:anim calcmode="lin" valueType="num">
                                      <p:cBhvr>
                                        <p:cTn id="13" dur="25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right)">
                                      <p:cBhvr>
                                        <p:cTn id="17" dur="250"/>
                                        <p:tgtEl>
                                          <p:spTgt spid="5"/>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rrowheads="1"/>
          </p:cNvSpPr>
          <p:nvPr/>
        </p:nvSpPr>
        <p:spPr bwMode="auto">
          <a:xfrm>
            <a:off x="1042988" y="1395413"/>
            <a:ext cx="7058025" cy="2667000"/>
          </a:xfrm>
          <a:prstGeom prst="rect">
            <a:avLst/>
          </a:prstGeom>
          <a:solidFill>
            <a:schemeClr val="bg1">
              <a:alpha val="58038"/>
            </a:schemeClr>
          </a:solidFill>
          <a:ln w="15875" algn="ctr">
            <a:solidFill>
              <a:srgbClr val="C00000"/>
            </a:solidFill>
            <a:round/>
            <a:headEnd/>
            <a:tailEnd/>
          </a:ln>
        </p:spPr>
        <p:txBody>
          <a:bodyPr/>
          <a:lstStyle/>
          <a:p>
            <a:endParaRPr lang="zh-CN" altLang="en-US">
              <a:solidFill>
                <a:srgbClr val="000000"/>
              </a:solidFill>
            </a:endParaRPr>
          </a:p>
        </p:txBody>
      </p:sp>
      <p:sp>
        <p:nvSpPr>
          <p:cNvPr id="6" name="TextBox 5"/>
          <p:cNvSpPr txBox="1">
            <a:spLocks noChangeArrowheads="1"/>
          </p:cNvSpPr>
          <p:nvPr/>
        </p:nvSpPr>
        <p:spPr bwMode="auto">
          <a:xfrm>
            <a:off x="1249363" y="1643063"/>
            <a:ext cx="6645275" cy="2613025"/>
          </a:xfrm>
          <a:prstGeom prst="rect">
            <a:avLst/>
          </a:prstGeom>
          <a:noFill/>
          <a:ln w="9525">
            <a:noFill/>
            <a:miter lim="800000"/>
            <a:headEnd/>
            <a:tailEnd/>
          </a:ln>
        </p:spPr>
        <p:txBody>
          <a:bodyPr>
            <a:spAutoFit/>
          </a:bodyPr>
          <a:lstStyle/>
          <a:p>
            <a:pPr>
              <a:lnSpc>
                <a:spcPts val="2500"/>
              </a:lnSpc>
            </a:pPr>
            <a:r>
              <a:rPr lang="en-US" altLang="zh-CN">
                <a:solidFill>
                  <a:srgbClr val="FF0000"/>
                </a:solidFill>
                <a:latin typeface="微软雅黑" pitchFamily="34" charset="-122"/>
                <a:ea typeface="微软雅黑" pitchFamily="34" charset="-122"/>
              </a:rPr>
              <a:t>B</a:t>
            </a:r>
            <a:r>
              <a:rPr lang="zh-CN" altLang="en-US">
                <a:solidFill>
                  <a:srgbClr val="FF0000"/>
                </a:solidFill>
                <a:latin typeface="微软雅黑" pitchFamily="34" charset="-122"/>
                <a:ea typeface="微软雅黑" pitchFamily="34" charset="-122"/>
              </a:rPr>
              <a:t>：对您而言</a:t>
            </a:r>
            <a:r>
              <a:rPr lang="zh-CN" altLang="en-US">
                <a:latin typeface="微软雅黑" pitchFamily="34" charset="-122"/>
                <a:ea typeface="微软雅黑" pitchFamily="34" charset="-122"/>
              </a:rPr>
              <a:t>，这就是资产的传承和健康的保障。我们要利用保险工具将家庭财富与企资产分开，建立安全独立的专属资产，守护您的家庭财富。保险所返还的所有保险金完全归您所有，可以灵活支配。在</a:t>
            </a:r>
            <a:r>
              <a:rPr lang="en-US" altLang="en-US">
                <a:latin typeface="微软雅黑" pitchFamily="34" charset="-122"/>
                <a:ea typeface="微软雅黑" pitchFamily="34" charset="-122"/>
              </a:rPr>
              <a:t>70</a:t>
            </a:r>
            <a:r>
              <a:rPr lang="zh-CN" altLang="en-US">
                <a:latin typeface="微软雅黑" pitchFamily="34" charset="-122"/>
                <a:ea typeface="微软雅黑" pitchFamily="34" charset="-122"/>
              </a:rPr>
              <a:t>岁之前您还有高额保障，可以说一旦拥有，一生无忧。</a:t>
            </a:r>
            <a:endParaRPr lang="en-US" altLang="zh-CN">
              <a:latin typeface="微软雅黑" pitchFamily="34" charset="-122"/>
              <a:ea typeface="微软雅黑" pitchFamily="34" charset="-122"/>
            </a:endParaRPr>
          </a:p>
          <a:p>
            <a:pPr>
              <a:lnSpc>
                <a:spcPts val="2500"/>
              </a:lnSpc>
            </a:pPr>
            <a:r>
              <a:rPr lang="en-US" altLang="zh-CN">
                <a:solidFill>
                  <a:srgbClr val="FF0000"/>
                </a:solidFill>
                <a:latin typeface="微软雅黑" pitchFamily="34" charset="-122"/>
                <a:ea typeface="微软雅黑" pitchFamily="34" charset="-122"/>
              </a:rPr>
              <a:t>E</a:t>
            </a:r>
            <a:r>
              <a:rPr lang="zh-CN" altLang="en-US">
                <a:solidFill>
                  <a:srgbClr val="FF0000"/>
                </a:solidFill>
                <a:latin typeface="微软雅黑" pitchFamily="34" charset="-122"/>
                <a:ea typeface="微软雅黑" pitchFamily="34" charset="-122"/>
              </a:rPr>
              <a:t>：您看</a:t>
            </a:r>
            <a:r>
              <a:rPr lang="zh-CN" altLang="en-US">
                <a:latin typeface="微软雅黑" pitchFamily="34" charset="-122"/>
                <a:ea typeface="微软雅黑" pitchFamily="34" charset="-122"/>
              </a:rPr>
              <a:t>您的朋友张总也选择了我们的产品，拥有</a:t>
            </a:r>
            <a:r>
              <a:rPr lang="en-US" altLang="en-US">
                <a:latin typeface="微软雅黑" pitchFamily="34" charset="-122"/>
                <a:ea typeface="微软雅黑" pitchFamily="34" charset="-122"/>
              </a:rPr>
              <a:t>XXX</a:t>
            </a:r>
            <a:r>
              <a:rPr lang="zh-CN" altLang="en-US">
                <a:latin typeface="微软雅黑" pitchFamily="34" charset="-122"/>
                <a:ea typeface="微软雅黑" pitchFamily="34" charset="-122"/>
              </a:rPr>
              <a:t>万的高额身价保障。</a:t>
            </a:r>
          </a:p>
          <a:p>
            <a:endParaRPr lang="zh-CN" altLang="en-US">
              <a:latin typeface="微软雅黑" pitchFamily="34" charset="-122"/>
              <a:ea typeface="微软雅黑" pitchFamily="34" charset="-122"/>
            </a:endParaRPr>
          </a:p>
        </p:txBody>
      </p:sp>
      <p:sp>
        <p:nvSpPr>
          <p:cNvPr id="7" name="矩形 6"/>
          <p:cNvSpPr>
            <a:spLocks noChangeArrowheads="1"/>
          </p:cNvSpPr>
          <p:nvPr/>
        </p:nvSpPr>
        <p:spPr bwMode="auto">
          <a:xfrm>
            <a:off x="766763" y="998538"/>
            <a:ext cx="2447925" cy="471487"/>
          </a:xfrm>
          <a:prstGeom prst="rect">
            <a:avLst/>
          </a:prstGeom>
          <a:solidFill>
            <a:srgbClr val="C00000"/>
          </a:solidFill>
          <a:ln w="9525" algn="ctr">
            <a:noFill/>
            <a:round/>
            <a:headEnd/>
            <a:tailEnd/>
          </a:ln>
        </p:spPr>
        <p:txBody>
          <a:bodyPr/>
          <a:lstStyle/>
          <a:p>
            <a:endParaRPr lang="zh-CN" altLang="en-US">
              <a:solidFill>
                <a:srgbClr val="000000"/>
              </a:solidFill>
            </a:endParaRPr>
          </a:p>
        </p:txBody>
      </p:sp>
      <p:sp>
        <p:nvSpPr>
          <p:cNvPr id="8" name="TextBox 7"/>
          <p:cNvSpPr txBox="1"/>
          <p:nvPr/>
        </p:nvSpPr>
        <p:spPr bwMode="auto">
          <a:xfrm>
            <a:off x="692150" y="998538"/>
            <a:ext cx="2522538" cy="523875"/>
          </a:xfrm>
          <a:prstGeom prst="rect">
            <a:avLst/>
          </a:prstGeom>
          <a:noFill/>
        </p:spPr>
        <p:txBody>
          <a:bodyPr>
            <a:spAutoFit/>
          </a:bodyPr>
          <a:lstStyle/>
          <a:p>
            <a:pPr algn="ctr" fontAlgn="auto">
              <a:spcBef>
                <a:spcPts val="0"/>
              </a:spcBef>
              <a:spcAft>
                <a:spcPts val="0"/>
              </a:spcAft>
              <a:defRPr/>
            </a:pPr>
            <a:r>
              <a:rPr lang="zh-CN" altLang="en-US" sz="2800" kern="0" spc="-150" dirty="0">
                <a:ln w="1905">
                  <a:noFill/>
                </a:ln>
                <a:solidFill>
                  <a:prstClr val="white"/>
                </a:solidFill>
                <a:latin typeface="微软雅黑" panose="020B0503020204020204" pitchFamily="34" charset="-122"/>
                <a:ea typeface="微软雅黑" panose="020B0503020204020204" pitchFamily="34" charset="-122"/>
              </a:rPr>
              <a:t>放鑫保－高端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250"/>
                                        <p:tgtEl>
                                          <p:spTgt spid="7"/>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50"/>
                                        <p:tgtEl>
                                          <p:spTgt spid="8"/>
                                        </p:tgtEl>
                                      </p:cBhvr>
                                    </p:animEffect>
                                    <p:anim calcmode="lin" valueType="num">
                                      <p:cBhvr>
                                        <p:cTn id="12" dur="250" fill="hold"/>
                                        <p:tgtEl>
                                          <p:spTgt spid="8"/>
                                        </p:tgtEl>
                                        <p:attrNameLst>
                                          <p:attrName>ppt_x</p:attrName>
                                        </p:attrNameLst>
                                      </p:cBhvr>
                                      <p:tavLst>
                                        <p:tav tm="0">
                                          <p:val>
                                            <p:strVal val="#ppt_x"/>
                                          </p:val>
                                        </p:tav>
                                        <p:tav tm="100000">
                                          <p:val>
                                            <p:strVal val="#ppt_x"/>
                                          </p:val>
                                        </p:tav>
                                      </p:tavLst>
                                    </p:anim>
                                    <p:anim calcmode="lin" valueType="num">
                                      <p:cBhvr>
                                        <p:cTn id="13" dur="25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right)">
                                      <p:cBhvr>
                                        <p:cTn id="17" dur="250"/>
                                        <p:tgtEl>
                                          <p:spTgt spid="5"/>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5"/>
          <p:cNvSpPr>
            <a:spLocks/>
          </p:cNvSpPr>
          <p:nvPr/>
        </p:nvSpPr>
        <p:spPr bwMode="auto">
          <a:xfrm>
            <a:off x="1042988" y="1395413"/>
            <a:ext cx="7056437" cy="2667000"/>
          </a:xfrm>
          <a:prstGeom prst="rect">
            <a:avLst/>
          </a:prstGeom>
          <a:solidFill>
            <a:srgbClr val="FFFFFF">
              <a:alpha val="58038"/>
            </a:srgbClr>
          </a:solidFill>
          <a:ln w="15875">
            <a:solidFill>
              <a:srgbClr val="C00000"/>
            </a:solidFill>
            <a:bevel/>
            <a:headEnd/>
            <a:tailEnd/>
          </a:ln>
        </p:spPr>
        <p:txBody>
          <a:bodyPr/>
          <a:lstStyle/>
          <a:p>
            <a:endParaRPr lang="zh-CN" altLang="zh-CN">
              <a:solidFill>
                <a:srgbClr val="000000"/>
              </a:solidFill>
              <a:latin typeface="Calibri" pitchFamily="34" charset="0"/>
              <a:sym typeface="Arial" charset="0"/>
            </a:endParaRPr>
          </a:p>
        </p:txBody>
      </p:sp>
      <p:sp>
        <p:nvSpPr>
          <p:cNvPr id="10243" name="TextBox 16"/>
          <p:cNvSpPr>
            <a:spLocks noChangeArrowheads="1"/>
          </p:cNvSpPr>
          <p:nvPr/>
        </p:nvSpPr>
        <p:spPr bwMode="auto">
          <a:xfrm>
            <a:off x="1249363" y="1808163"/>
            <a:ext cx="6643687" cy="417512"/>
          </a:xfrm>
          <a:prstGeom prst="rect">
            <a:avLst/>
          </a:prstGeom>
          <a:noFill/>
          <a:ln w="9525">
            <a:noFill/>
            <a:miter lim="800000"/>
            <a:headEnd/>
            <a:tailEnd/>
          </a:ln>
        </p:spPr>
        <p:txBody>
          <a:bodyPr>
            <a:spAutoFit/>
          </a:bodyPr>
          <a:lstStyle/>
          <a:p>
            <a:pPr algn="just">
              <a:lnSpc>
                <a:spcPct val="150000"/>
              </a:lnSpc>
            </a:pPr>
            <a:r>
              <a:rPr lang="zh-CN" altLang="en-US" sz="1600">
                <a:solidFill>
                  <a:srgbClr val="0C0C0C"/>
                </a:solidFill>
                <a:latin typeface="微软雅黑" pitchFamily="34" charset="-122"/>
                <a:ea typeface="微软雅黑" pitchFamily="34" charset="-122"/>
                <a:sym typeface="微软雅黑" pitchFamily="34" charset="-122"/>
              </a:rPr>
              <a:t>以</a:t>
            </a:r>
            <a:r>
              <a:rPr lang="en-US" altLang="zh-CN" sz="1600">
                <a:solidFill>
                  <a:srgbClr val="0C0C0C"/>
                </a:solidFill>
                <a:latin typeface="微软雅黑" pitchFamily="34" charset="-122"/>
                <a:ea typeface="微软雅黑" pitchFamily="34" charset="-122"/>
                <a:sym typeface="微软雅黑" pitchFamily="34" charset="-122"/>
              </a:rPr>
              <a:t>FABE</a:t>
            </a:r>
            <a:r>
              <a:rPr lang="zh-CN" altLang="en-US" sz="1600">
                <a:solidFill>
                  <a:srgbClr val="0C0C0C"/>
                </a:solidFill>
                <a:latin typeface="微软雅黑" pitchFamily="34" charset="-122"/>
                <a:ea typeface="微软雅黑" pitchFamily="34" charset="-122"/>
                <a:sym typeface="微软雅黑" pitchFamily="34" charset="-122"/>
              </a:rPr>
              <a:t>训练模式进行新产品的职场训练，具体有以下话术：</a:t>
            </a:r>
            <a:endParaRPr lang="en-US" sz="1600">
              <a:solidFill>
                <a:srgbClr val="0C0C0C"/>
              </a:solidFill>
              <a:latin typeface="微软雅黑" pitchFamily="34" charset="-122"/>
              <a:ea typeface="微软雅黑" pitchFamily="34" charset="-122"/>
              <a:sym typeface="微软雅黑" pitchFamily="34" charset="-122"/>
            </a:endParaRPr>
          </a:p>
        </p:txBody>
      </p:sp>
      <p:sp>
        <p:nvSpPr>
          <p:cNvPr id="10244" name="矩形 10"/>
          <p:cNvSpPr>
            <a:spLocks/>
          </p:cNvSpPr>
          <p:nvPr/>
        </p:nvSpPr>
        <p:spPr bwMode="auto">
          <a:xfrm>
            <a:off x="1403350" y="998538"/>
            <a:ext cx="2447925" cy="471487"/>
          </a:xfrm>
          <a:prstGeom prst="rect">
            <a:avLst/>
          </a:prstGeom>
          <a:solidFill>
            <a:srgbClr val="C00000"/>
          </a:solidFill>
          <a:ln w="9525">
            <a:noFill/>
            <a:bevel/>
            <a:headEnd/>
            <a:tailEnd/>
          </a:ln>
        </p:spPr>
        <p:txBody>
          <a:bodyPr/>
          <a:lstStyle/>
          <a:p>
            <a:endParaRPr lang="zh-CN" altLang="zh-CN">
              <a:solidFill>
                <a:srgbClr val="000000"/>
              </a:solidFill>
              <a:latin typeface="Calibri" pitchFamily="34" charset="0"/>
              <a:sym typeface="Arial" charset="0"/>
            </a:endParaRPr>
          </a:p>
        </p:txBody>
      </p:sp>
      <p:sp>
        <p:nvSpPr>
          <p:cNvPr id="10245" name="TextBox 12"/>
          <p:cNvSpPr>
            <a:spLocks noChangeArrowheads="1"/>
          </p:cNvSpPr>
          <p:nvPr/>
        </p:nvSpPr>
        <p:spPr bwMode="auto">
          <a:xfrm>
            <a:off x="1328738" y="998538"/>
            <a:ext cx="2522537" cy="523875"/>
          </a:xfrm>
          <a:prstGeom prst="rect">
            <a:avLst/>
          </a:prstGeom>
          <a:noFill/>
          <a:ln w="9525">
            <a:noFill/>
            <a:miter lim="800000"/>
            <a:headEnd/>
            <a:tailEnd/>
          </a:ln>
        </p:spPr>
        <p:txBody>
          <a:bodyPr>
            <a:spAutoFit/>
          </a:bodyPr>
          <a:lstStyle/>
          <a:p>
            <a:pPr algn="ctr"/>
            <a:r>
              <a:rPr lang="zh-CN" altLang="en-US" sz="2800">
                <a:solidFill>
                  <a:srgbClr val="FFFFFF"/>
                </a:solidFill>
                <a:latin typeface="微软雅黑" pitchFamily="34" charset="-122"/>
                <a:ea typeface="微软雅黑" pitchFamily="34" charset="-122"/>
                <a:sym typeface="微软雅黑" pitchFamily="34" charset="-122"/>
              </a:rPr>
              <a:t>幸福双康</a:t>
            </a:r>
          </a:p>
        </p:txBody>
      </p:sp>
      <p:sp>
        <p:nvSpPr>
          <p:cNvPr id="10246" name="椭圆 7"/>
          <p:cNvSpPr>
            <a:spLocks noChangeArrowheads="1"/>
          </p:cNvSpPr>
          <p:nvPr/>
        </p:nvSpPr>
        <p:spPr bwMode="auto">
          <a:xfrm>
            <a:off x="5141913" y="822325"/>
            <a:ext cx="1131887" cy="1017588"/>
          </a:xfrm>
          <a:prstGeom prst="ellipse">
            <a:avLst/>
          </a:prstGeom>
          <a:blipFill dpi="0" rotWithShape="1">
            <a:blip r:embed="rId2"/>
            <a:srcRect/>
            <a:stretch>
              <a:fillRect/>
            </a:stretch>
          </a:blipFill>
          <a:ln w="15875">
            <a:solidFill>
              <a:srgbClr val="C00000"/>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0247" name="椭圆 8"/>
          <p:cNvSpPr>
            <a:spLocks noChangeArrowheads="1"/>
          </p:cNvSpPr>
          <p:nvPr/>
        </p:nvSpPr>
        <p:spPr bwMode="auto">
          <a:xfrm>
            <a:off x="6443663" y="952500"/>
            <a:ext cx="1008062" cy="866775"/>
          </a:xfrm>
          <a:prstGeom prst="ellipse">
            <a:avLst/>
          </a:prstGeom>
          <a:blipFill dpi="0" rotWithShape="1">
            <a:blip r:embed="rId3"/>
            <a:srcRect/>
            <a:stretch>
              <a:fillRect/>
            </a:stretch>
          </a:blipFill>
          <a:ln w="15875">
            <a:solidFill>
              <a:srgbClr val="C00000"/>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0248" name="TextBox 9"/>
          <p:cNvSpPr>
            <a:spLocks noChangeArrowheads="1"/>
          </p:cNvSpPr>
          <p:nvPr/>
        </p:nvSpPr>
        <p:spPr bwMode="auto">
          <a:xfrm>
            <a:off x="1812925" y="2286000"/>
            <a:ext cx="2330450" cy="830263"/>
          </a:xfrm>
          <a:prstGeom prst="rect">
            <a:avLst/>
          </a:prstGeom>
          <a:noFill/>
          <a:ln w="9525">
            <a:noFill/>
            <a:miter lim="800000"/>
            <a:headEnd/>
            <a:tailEnd/>
          </a:ln>
        </p:spPr>
        <p:txBody>
          <a:bodyPr>
            <a:spAutoFit/>
          </a:bodyPr>
          <a:lstStyle/>
          <a:p>
            <a:pPr algn="just">
              <a:lnSpc>
                <a:spcPct val="150000"/>
              </a:lnSpc>
            </a:pPr>
            <a:r>
              <a:rPr lang="en-US" altLang="zh-CN" sz="1600">
                <a:solidFill>
                  <a:srgbClr val="0C0C0C"/>
                </a:solidFill>
                <a:latin typeface="微软雅黑" pitchFamily="34" charset="-122"/>
                <a:ea typeface="微软雅黑" pitchFamily="34" charset="-122"/>
                <a:sym typeface="微软雅黑" pitchFamily="34" charset="-122"/>
              </a:rPr>
              <a:t>1</a:t>
            </a:r>
            <a:r>
              <a:rPr lang="zh-CN" altLang="en-US" sz="1600">
                <a:solidFill>
                  <a:srgbClr val="0C0C0C"/>
                </a:solidFill>
                <a:latin typeface="微软雅黑" pitchFamily="34" charset="-122"/>
                <a:ea typeface="微软雅黑" pitchFamily="34" charset="-122"/>
                <a:sym typeface="微软雅黑" pitchFamily="34" charset="-122"/>
              </a:rPr>
              <a:t>、新客户市场</a:t>
            </a:r>
            <a:endParaRPr lang="en-US" sz="1600">
              <a:solidFill>
                <a:srgbClr val="0C0C0C"/>
              </a:solidFill>
              <a:latin typeface="微软雅黑" pitchFamily="34" charset="-122"/>
              <a:ea typeface="微软雅黑" pitchFamily="34" charset="-122"/>
              <a:sym typeface="微软雅黑" pitchFamily="34" charset="-122"/>
            </a:endParaRPr>
          </a:p>
          <a:p>
            <a:pPr algn="just">
              <a:lnSpc>
                <a:spcPct val="150000"/>
              </a:lnSpc>
            </a:pPr>
            <a:r>
              <a:rPr lang="en-US" altLang="zh-CN" sz="1600">
                <a:solidFill>
                  <a:srgbClr val="0C0C0C"/>
                </a:solidFill>
                <a:latin typeface="微软雅黑" pitchFamily="34" charset="-122"/>
                <a:ea typeface="微软雅黑" pitchFamily="34" charset="-122"/>
                <a:sym typeface="微软雅黑" pitchFamily="34" charset="-122"/>
              </a:rPr>
              <a:t>2</a:t>
            </a:r>
            <a:r>
              <a:rPr lang="zh-CN" altLang="en-US" sz="1600">
                <a:solidFill>
                  <a:srgbClr val="0C0C0C"/>
                </a:solidFill>
                <a:latin typeface="微软雅黑" pitchFamily="34" charset="-122"/>
                <a:ea typeface="微软雅黑" pitchFamily="34" charset="-122"/>
                <a:sym typeface="微软雅黑" pitchFamily="34" charset="-122"/>
              </a:rPr>
              <a:t>、老客户市场</a:t>
            </a:r>
          </a:p>
        </p:txBody>
      </p:sp>
    </p:spTree>
  </p:cSld>
  <p:clrMapOvr>
    <a:masterClrMapping/>
  </p:clrMapOvr>
  <p:transition spd="med"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0244"/>
                                        </p:tgtEl>
                                        <p:attrNameLst>
                                          <p:attrName>style.visibility</p:attrName>
                                        </p:attrNameLst>
                                      </p:cBhvr>
                                      <p:to>
                                        <p:strVal val="visible"/>
                                      </p:to>
                                    </p:set>
                                    <p:animEffect>
                                      <p:cBhvr>
                                        <p:cTn id="7" dur="250"/>
                                        <p:tgtEl>
                                          <p:spTgt spid="10244"/>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10245"/>
                                        </p:tgtEl>
                                        <p:attrNameLst>
                                          <p:attrName>style.visibility</p:attrName>
                                        </p:attrNameLst>
                                      </p:cBhvr>
                                      <p:to>
                                        <p:strVal val="visible"/>
                                      </p:to>
                                    </p:set>
                                    <p:animEffect>
                                      <p:cBhvr>
                                        <p:cTn id="11" dur="250"/>
                                        <p:tgtEl>
                                          <p:spTgt spid="10245"/>
                                        </p:tgtEl>
                                      </p:cBhvr>
                                    </p:animEffect>
                                    <p:anim calcmode="lin" valueType="num">
                                      <p:cBhvr>
                                        <p:cTn id="12" dur="250" fill="hold"/>
                                        <p:tgtEl>
                                          <p:spTgt spid="10245"/>
                                        </p:tgtEl>
                                        <p:attrNameLst>
                                          <p:attrName>ppt_x</p:attrName>
                                        </p:attrNameLst>
                                      </p:cBhvr>
                                      <p:tavLst>
                                        <p:tav tm="0">
                                          <p:val>
                                            <p:strVal val="#ppt_x"/>
                                          </p:val>
                                        </p:tav>
                                        <p:tav tm="100000">
                                          <p:val>
                                            <p:strVal val="#ppt_x"/>
                                          </p:val>
                                        </p:tav>
                                      </p:tavLst>
                                    </p:anim>
                                    <p:anim calcmode="lin" valueType="num">
                                      <p:cBhvr>
                                        <p:cTn id="13" dur="250" fill="hold"/>
                                        <p:tgtEl>
                                          <p:spTgt spid="10245"/>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10242"/>
                                        </p:tgtEl>
                                        <p:attrNameLst>
                                          <p:attrName>style.visibility</p:attrName>
                                        </p:attrNameLst>
                                      </p:cBhvr>
                                      <p:to>
                                        <p:strVal val="visible"/>
                                      </p:to>
                                    </p:set>
                                    <p:animEffect>
                                      <p:cBhvr>
                                        <p:cTn id="17" dur="250"/>
                                        <p:tgtEl>
                                          <p:spTgt spid="10242"/>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10243"/>
                                        </p:tgtEl>
                                        <p:attrNameLst>
                                          <p:attrName>style.visibility</p:attrName>
                                        </p:attrNameLst>
                                      </p:cBhvr>
                                      <p:to>
                                        <p:strVal val="visible"/>
                                      </p:to>
                                    </p:set>
                                    <p:animEffect>
                                      <p:cBhvr>
                                        <p:cTn id="21" dur="500"/>
                                        <p:tgtEl>
                                          <p:spTgt spid="10243"/>
                                        </p:tgtEl>
                                      </p:cBhvr>
                                    </p:animEffect>
                                  </p:childTnLst>
                                </p:cTn>
                              </p:par>
                            </p:childTnLst>
                          </p:cTn>
                        </p:par>
                        <p:par>
                          <p:cTn id="22" fill="hold">
                            <p:stCondLst>
                              <p:cond delay="1250"/>
                            </p:stCondLst>
                            <p:childTnLst>
                              <p:par>
                                <p:cTn id="23" presetID="52" presetClass="entr" presetSubtype="0" fill="hold" grpId="0" nodeType="afterEffect">
                                  <p:stCondLst>
                                    <p:cond delay="0"/>
                                  </p:stCondLst>
                                  <p:childTnLst>
                                    <p:set>
                                      <p:cBhvr>
                                        <p:cTn id="24" dur="1" fill="hold">
                                          <p:stCondLst>
                                            <p:cond delay="0"/>
                                          </p:stCondLst>
                                        </p:cTn>
                                        <p:tgtEl>
                                          <p:spTgt spid="10246"/>
                                        </p:tgtEl>
                                        <p:attrNameLst>
                                          <p:attrName>style.visibility</p:attrName>
                                        </p:attrNameLst>
                                      </p:cBhvr>
                                      <p:to>
                                        <p:strVal val="visible"/>
                                      </p:to>
                                    </p:set>
                                    <p:animScale>
                                      <p:cBhvr>
                                        <p:cTn id="25" dur="250" decel="50000" fill="hold">
                                          <p:stCondLst>
                                            <p:cond delay="0"/>
                                          </p:stCondLst>
                                        </p:cTn>
                                        <p:tgtEl>
                                          <p:spTgt spid="102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250" decel="50000" fill="hold">
                                          <p:stCondLst>
                                            <p:cond delay="0"/>
                                          </p:stCondLst>
                                        </p:cTn>
                                        <p:tgtEl>
                                          <p:spTgt spid="10246"/>
                                        </p:tgtEl>
                                        <p:attrNameLst>
                                          <p:attrName>ppt_x,ppt_y</p:attrName>
                                        </p:attrNameLst>
                                      </p:cBhvr>
                                      <p:rCtr x="0" y="0"/>
                                    </p:animMotion>
                                    <p:animEffect>
                                      <p:cBhvr>
                                        <p:cTn id="27" dur="250"/>
                                        <p:tgtEl>
                                          <p:spTgt spid="10246"/>
                                        </p:tgtEl>
                                      </p:cBhvr>
                                    </p:animEffect>
                                  </p:childTnLst>
                                </p:cTn>
                              </p:par>
                              <p:par>
                                <p:cTn id="28" presetID="52" presetClass="entr" presetSubtype="0" fill="hold" grpId="0" nodeType="withEffect">
                                  <p:stCondLst>
                                    <p:cond delay="250"/>
                                  </p:stCondLst>
                                  <p:childTnLst>
                                    <p:set>
                                      <p:cBhvr>
                                        <p:cTn id="29" dur="1" fill="hold">
                                          <p:stCondLst>
                                            <p:cond delay="0"/>
                                          </p:stCondLst>
                                        </p:cTn>
                                        <p:tgtEl>
                                          <p:spTgt spid="10247"/>
                                        </p:tgtEl>
                                        <p:attrNameLst>
                                          <p:attrName>style.visibility</p:attrName>
                                        </p:attrNameLst>
                                      </p:cBhvr>
                                      <p:to>
                                        <p:strVal val="visible"/>
                                      </p:to>
                                    </p:set>
                                    <p:animScale>
                                      <p:cBhvr>
                                        <p:cTn id="30" dur="250" decel="50000" fill="hold">
                                          <p:stCondLst>
                                            <p:cond delay="0"/>
                                          </p:stCondLst>
                                        </p:cTn>
                                        <p:tgtEl>
                                          <p:spTgt spid="102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250" decel="50000" fill="hold">
                                          <p:stCondLst>
                                            <p:cond delay="0"/>
                                          </p:stCondLst>
                                        </p:cTn>
                                        <p:tgtEl>
                                          <p:spTgt spid="10247"/>
                                        </p:tgtEl>
                                        <p:attrNameLst>
                                          <p:attrName>ppt_x,ppt_y</p:attrName>
                                        </p:attrNameLst>
                                      </p:cBhvr>
                                      <p:rCtr x="0" y="0"/>
                                    </p:animMotion>
                                    <p:animEffect>
                                      <p:cBhvr>
                                        <p:cTn id="32" dur="250"/>
                                        <p:tgtEl>
                                          <p:spTgt spid="10247"/>
                                        </p:tgtEl>
                                      </p:cBhvr>
                                    </p:animEffect>
                                  </p:childTnLst>
                                </p:cTn>
                              </p:par>
                            </p:childTnLst>
                          </p:cTn>
                        </p:par>
                        <p:par>
                          <p:cTn id="33" fill="hold">
                            <p:stCondLst>
                              <p:cond delay="1750"/>
                            </p:stCondLst>
                            <p:childTnLst>
                              <p:par>
                                <p:cTn id="34" presetID="14" presetClass="entr" presetSubtype="10" fill="hold" grpId="0" nodeType="afterEffect">
                                  <p:stCondLst>
                                    <p:cond delay="0"/>
                                  </p:stCondLst>
                                  <p:childTnLst>
                                    <p:set>
                                      <p:cBhvr>
                                        <p:cTn id="35" dur="1" fill="hold">
                                          <p:stCondLst>
                                            <p:cond delay="0"/>
                                          </p:stCondLst>
                                        </p:cTn>
                                        <p:tgtEl>
                                          <p:spTgt spid="10248"/>
                                        </p:tgtEl>
                                        <p:attrNameLst>
                                          <p:attrName>style.visibility</p:attrName>
                                        </p:attrNameLst>
                                      </p:cBhvr>
                                      <p:to>
                                        <p:strVal val="visible"/>
                                      </p:to>
                                    </p:set>
                                    <p:animEffect>
                                      <p:cBhvr>
                                        <p:cTn id="36" dur="5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ldLvl="0" animBg="1" autoUpdateAnimBg="0"/>
      <p:bldP spid="10243" grpId="0" bldLvl="0" autoUpdateAnimBg="0"/>
      <p:bldP spid="10244" grpId="0" bldLvl="0" animBg="1" autoUpdateAnimBg="0"/>
      <p:bldP spid="10245" grpId="0" bldLvl="0" autoUpdateAnimBg="0"/>
      <p:bldP spid="10246" grpId="0" bldLvl="0" animBg="1" autoUpdateAnimBg="0"/>
      <p:bldP spid="10247" grpId="0" bldLvl="0" animBg="1" autoUpdateAnimBg="0"/>
      <p:bldP spid="10248"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4"/>
          <p:cNvSpPr>
            <a:spLocks/>
          </p:cNvSpPr>
          <p:nvPr/>
        </p:nvSpPr>
        <p:spPr bwMode="auto">
          <a:xfrm>
            <a:off x="1071563" y="1428750"/>
            <a:ext cx="7358062" cy="3214688"/>
          </a:xfrm>
          <a:prstGeom prst="rect">
            <a:avLst/>
          </a:prstGeom>
          <a:solidFill>
            <a:srgbClr val="FFFFFF">
              <a:alpha val="58038"/>
            </a:srgbClr>
          </a:solidFill>
          <a:ln w="15875">
            <a:solidFill>
              <a:srgbClr val="C00000"/>
            </a:solidFill>
            <a:bevel/>
            <a:headEnd/>
            <a:tailEnd/>
          </a:ln>
        </p:spPr>
        <p:txBody>
          <a:bodyPr/>
          <a:lstStyle/>
          <a:p>
            <a:endParaRPr lang="zh-CN" altLang="zh-CN">
              <a:solidFill>
                <a:srgbClr val="000000"/>
              </a:solidFill>
              <a:latin typeface="Calibri" pitchFamily="34" charset="0"/>
              <a:sym typeface="Arial" charset="0"/>
            </a:endParaRPr>
          </a:p>
        </p:txBody>
      </p:sp>
      <p:sp>
        <p:nvSpPr>
          <p:cNvPr id="11267" name="TextBox 5"/>
          <p:cNvSpPr>
            <a:spLocks noChangeArrowheads="1"/>
          </p:cNvSpPr>
          <p:nvPr/>
        </p:nvSpPr>
        <p:spPr bwMode="auto">
          <a:xfrm>
            <a:off x="1143000" y="1428750"/>
            <a:ext cx="7215188" cy="3165475"/>
          </a:xfrm>
          <a:prstGeom prst="rect">
            <a:avLst/>
          </a:prstGeom>
          <a:noFill/>
          <a:ln w="9525">
            <a:noFill/>
            <a:miter lim="800000"/>
            <a:headEnd/>
            <a:tailEnd/>
          </a:ln>
        </p:spPr>
        <p:txBody>
          <a:bodyPr>
            <a:spAutoFit/>
          </a:bodyPr>
          <a:lstStyle/>
          <a:p>
            <a:pPr algn="just">
              <a:lnSpc>
                <a:spcPts val="2200"/>
              </a:lnSpc>
            </a:pPr>
            <a:r>
              <a:rPr lang="en-US" altLang="zh-CN" sz="1600">
                <a:solidFill>
                  <a:srgbClr val="FF0000"/>
                </a:solidFill>
                <a:latin typeface="微软雅黑" pitchFamily="34" charset="-122"/>
                <a:ea typeface="微软雅黑" pitchFamily="34" charset="-122"/>
                <a:sym typeface="微软雅黑" pitchFamily="34" charset="-122"/>
              </a:rPr>
              <a:t>F</a:t>
            </a:r>
            <a:r>
              <a:rPr lang="zh-CN" altLang="en-US" sz="1600">
                <a:solidFill>
                  <a:srgbClr val="FF0000"/>
                </a:solidFill>
                <a:latin typeface="微软雅黑" pitchFamily="34" charset="-122"/>
                <a:ea typeface="微软雅黑" pitchFamily="34" charset="-122"/>
                <a:sym typeface="微软雅黑" pitchFamily="34" charset="-122"/>
              </a:rPr>
              <a:t>：这是</a:t>
            </a:r>
            <a:r>
              <a:rPr lang="zh-CN" altLang="en-US" sz="1600">
                <a:solidFill>
                  <a:srgbClr val="000000"/>
                </a:solidFill>
                <a:latin typeface="微软雅黑" pitchFamily="34" charset="-122"/>
                <a:ea typeface="微软雅黑" pitchFamily="34" charset="-122"/>
                <a:sym typeface="微软雅黑" pitchFamily="34" charset="-122"/>
              </a:rPr>
              <a:t>一款在市场上带来全新革命，专门根据我们老百姓特点设计的健康保障产品，</a:t>
            </a:r>
          </a:p>
          <a:p>
            <a:pPr algn="just">
              <a:lnSpc>
                <a:spcPts val="2200"/>
              </a:lnSpc>
            </a:pPr>
            <a:r>
              <a:rPr lang="en-US" altLang="zh-CN" sz="1600">
                <a:solidFill>
                  <a:srgbClr val="FF0000"/>
                </a:solidFill>
                <a:latin typeface="微软雅黑" pitchFamily="34" charset="-122"/>
                <a:ea typeface="微软雅黑" pitchFamily="34" charset="-122"/>
                <a:sym typeface="微软雅黑" pitchFamily="34" charset="-122"/>
              </a:rPr>
              <a:t>A</a:t>
            </a:r>
            <a:r>
              <a:rPr lang="zh-CN" altLang="en-US" sz="1600">
                <a:solidFill>
                  <a:srgbClr val="FF0000"/>
                </a:solidFill>
                <a:latin typeface="微软雅黑" pitchFamily="34" charset="-122"/>
                <a:ea typeface="微软雅黑" pitchFamily="34" charset="-122"/>
                <a:sym typeface="微软雅黑" pitchFamily="34" charset="-122"/>
              </a:rPr>
              <a:t>：</a:t>
            </a:r>
            <a:r>
              <a:rPr lang="zh-CN" altLang="en-US" sz="1600">
                <a:solidFill>
                  <a:srgbClr val="000000"/>
                </a:solidFill>
                <a:latin typeface="微软雅黑" pitchFamily="34" charset="-122"/>
                <a:ea typeface="微软雅黑" pitchFamily="34" charset="-122"/>
                <a:sym typeface="微软雅黑" pitchFamily="34" charset="-122"/>
              </a:rPr>
              <a:t>它不但终身为你提供</a:t>
            </a:r>
            <a:r>
              <a:rPr lang="en-US" altLang="zh-CN" sz="1600">
                <a:solidFill>
                  <a:srgbClr val="000000"/>
                </a:solidFill>
                <a:latin typeface="微软雅黑" pitchFamily="34" charset="-122"/>
                <a:ea typeface="微软雅黑" pitchFamily="34" charset="-122"/>
                <a:sym typeface="微软雅黑" pitchFamily="34" charset="-122"/>
              </a:rPr>
              <a:t>40</a:t>
            </a:r>
            <a:r>
              <a:rPr lang="zh-CN" altLang="en-US" sz="1600">
                <a:solidFill>
                  <a:srgbClr val="000000"/>
                </a:solidFill>
                <a:latin typeface="微软雅黑" pitchFamily="34" charset="-122"/>
                <a:ea typeface="微软雅黑" pitchFamily="34" charset="-122"/>
                <a:sym typeface="微软雅黑" pitchFamily="34" charset="-122"/>
              </a:rPr>
              <a:t>种重大疾病的健康保障，</a:t>
            </a:r>
            <a:r>
              <a:rPr lang="en-US" altLang="zh-CN" sz="1600">
                <a:solidFill>
                  <a:srgbClr val="000000"/>
                </a:solidFill>
                <a:latin typeface="微软雅黑" pitchFamily="34" charset="-122"/>
                <a:ea typeface="微软雅黑" pitchFamily="34" charset="-122"/>
                <a:sym typeface="微软雅黑" pitchFamily="34" charset="-122"/>
              </a:rPr>
              <a:t>10</a:t>
            </a:r>
            <a:r>
              <a:rPr lang="zh-CN" altLang="en-US" sz="1600">
                <a:solidFill>
                  <a:srgbClr val="000000"/>
                </a:solidFill>
                <a:latin typeface="微软雅黑" pitchFamily="34" charset="-122"/>
                <a:ea typeface="微软雅黑" pitchFamily="34" charset="-122"/>
                <a:sym typeface="微软雅黑" pitchFamily="34" charset="-122"/>
              </a:rPr>
              <a:t>种轻症给付，</a:t>
            </a:r>
            <a:r>
              <a:rPr lang="en-US" altLang="zh-CN" sz="1600">
                <a:solidFill>
                  <a:srgbClr val="000000"/>
                </a:solidFill>
                <a:latin typeface="微软雅黑" pitchFamily="34" charset="-122"/>
                <a:ea typeface="微软雅黑" pitchFamily="34" charset="-122"/>
                <a:sym typeface="微软雅黑" pitchFamily="34" charset="-122"/>
              </a:rPr>
              <a:t>80</a:t>
            </a:r>
            <a:r>
              <a:rPr lang="zh-CN" altLang="en-US" sz="1600">
                <a:solidFill>
                  <a:srgbClr val="000000"/>
                </a:solidFill>
                <a:latin typeface="微软雅黑" pitchFamily="34" charset="-122"/>
                <a:ea typeface="微软雅黑" pitchFamily="34" charset="-122"/>
                <a:sym typeface="微软雅黑" pitchFamily="34" charset="-122"/>
              </a:rPr>
              <a:t>岁前还为你提供了更为全面的疾病康复基金，体现了更为人性化的关怀。</a:t>
            </a:r>
          </a:p>
          <a:p>
            <a:pPr algn="just">
              <a:lnSpc>
                <a:spcPts val="2200"/>
              </a:lnSpc>
            </a:pPr>
            <a:r>
              <a:rPr lang="en-US" altLang="zh-CN" sz="1600">
                <a:solidFill>
                  <a:srgbClr val="FF0000"/>
                </a:solidFill>
                <a:latin typeface="微软雅黑" pitchFamily="34" charset="-122"/>
                <a:ea typeface="微软雅黑" pitchFamily="34" charset="-122"/>
                <a:sym typeface="微软雅黑" pitchFamily="34" charset="-122"/>
              </a:rPr>
              <a:t>B</a:t>
            </a:r>
            <a:r>
              <a:rPr lang="zh-CN" altLang="en-US" sz="1600">
                <a:solidFill>
                  <a:srgbClr val="FF0000"/>
                </a:solidFill>
                <a:latin typeface="微软雅黑" pitchFamily="34" charset="-122"/>
                <a:ea typeface="微软雅黑" pitchFamily="34" charset="-122"/>
                <a:sym typeface="微软雅黑" pitchFamily="34" charset="-122"/>
              </a:rPr>
              <a:t>：对你而言</a:t>
            </a:r>
            <a:r>
              <a:rPr lang="zh-CN" altLang="en-US" sz="1600">
                <a:solidFill>
                  <a:srgbClr val="000000"/>
                </a:solidFill>
                <a:latin typeface="微软雅黑" pitchFamily="34" charset="-122"/>
                <a:ea typeface="微软雅黑" pitchFamily="34" charset="-122"/>
                <a:sym typeface="微软雅黑" pitchFamily="34" charset="-122"/>
              </a:rPr>
              <a:t>，健康是最重要的本钱，我们都希望我们的人生能够平安、健康。据有关统计资料显示，人们一生当中患重疾的可能性高达</a:t>
            </a:r>
            <a:r>
              <a:rPr lang="en-US" altLang="zh-CN" sz="1600">
                <a:solidFill>
                  <a:srgbClr val="000000"/>
                </a:solidFill>
                <a:latin typeface="微软雅黑" pitchFamily="34" charset="-122"/>
                <a:ea typeface="微软雅黑" pitchFamily="34" charset="-122"/>
                <a:sym typeface="微软雅黑" pitchFamily="34" charset="-122"/>
              </a:rPr>
              <a:t>72%</a:t>
            </a:r>
            <a:r>
              <a:rPr lang="zh-CN" altLang="en-US" sz="1600">
                <a:solidFill>
                  <a:srgbClr val="000000"/>
                </a:solidFill>
                <a:latin typeface="微软雅黑" pitchFamily="34" charset="-122"/>
                <a:ea typeface="微软雅黑" pitchFamily="34" charset="-122"/>
                <a:sym typeface="微软雅黑" pitchFamily="34" charset="-122"/>
              </a:rPr>
              <a:t>以上。疾病已经不是意外，而是人生必须计算的成本！失去了健康，我们就失去了收入，失去了生活的主动权，有什么投入比健康投入更划算呢？面对这款市场上全新的健康险产品，他一定能够让你从容应对健康风险。</a:t>
            </a:r>
          </a:p>
          <a:p>
            <a:pPr algn="just">
              <a:lnSpc>
                <a:spcPts val="2200"/>
              </a:lnSpc>
            </a:pPr>
            <a:r>
              <a:rPr lang="en-US" altLang="zh-CN" sz="1600">
                <a:solidFill>
                  <a:srgbClr val="FF0000"/>
                </a:solidFill>
                <a:latin typeface="微软雅黑" pitchFamily="34" charset="-122"/>
                <a:ea typeface="微软雅黑" pitchFamily="34" charset="-122"/>
                <a:sym typeface="微软雅黑" pitchFamily="34" charset="-122"/>
              </a:rPr>
              <a:t>E</a:t>
            </a:r>
            <a:r>
              <a:rPr lang="zh-CN" altLang="en-US" sz="1600">
                <a:solidFill>
                  <a:srgbClr val="FF0000"/>
                </a:solidFill>
                <a:latin typeface="微软雅黑" pitchFamily="34" charset="-122"/>
                <a:ea typeface="微软雅黑" pitchFamily="34" charset="-122"/>
                <a:sym typeface="微软雅黑" pitchFamily="34" charset="-122"/>
              </a:rPr>
              <a:t>：你看</a:t>
            </a:r>
            <a:r>
              <a:rPr lang="zh-CN" altLang="en-US" sz="1600">
                <a:solidFill>
                  <a:srgbClr val="000000"/>
                </a:solidFill>
                <a:latin typeface="微软雅黑" pitchFamily="34" charset="-122"/>
                <a:ea typeface="微软雅黑" pitchFamily="34" charset="-122"/>
                <a:sym typeface="微软雅黑" pitchFamily="34" charset="-122"/>
              </a:rPr>
              <a:t>这是我专门为你制作的计划书，我详细为你讲解一下具体的健康保障，看看是不是已经合适你对健康保障的需要了</a:t>
            </a:r>
            <a:r>
              <a:rPr lang="en-US" altLang="zh-CN" sz="1600">
                <a:solidFill>
                  <a:srgbClr val="000000"/>
                </a:solidFill>
                <a:latin typeface="微软雅黑" pitchFamily="34" charset="-122"/>
                <a:ea typeface="微软雅黑" pitchFamily="34" charset="-122"/>
                <a:sym typeface="微软雅黑" pitchFamily="34" charset="-122"/>
              </a:rPr>
              <a:t>.......</a:t>
            </a:r>
            <a:endParaRPr lang="zh-CN" altLang="en-US">
              <a:latin typeface="Calibri" pitchFamily="34" charset="0"/>
            </a:endParaRPr>
          </a:p>
        </p:txBody>
      </p:sp>
      <p:sp>
        <p:nvSpPr>
          <p:cNvPr id="11268" name="矩形 6"/>
          <p:cNvSpPr>
            <a:spLocks/>
          </p:cNvSpPr>
          <p:nvPr/>
        </p:nvSpPr>
        <p:spPr bwMode="auto">
          <a:xfrm>
            <a:off x="717550" y="998538"/>
            <a:ext cx="2447925" cy="471487"/>
          </a:xfrm>
          <a:prstGeom prst="rect">
            <a:avLst/>
          </a:prstGeom>
          <a:solidFill>
            <a:srgbClr val="C00000"/>
          </a:solidFill>
          <a:ln w="9525">
            <a:noFill/>
            <a:bevel/>
            <a:headEnd/>
            <a:tailEnd/>
          </a:ln>
        </p:spPr>
        <p:txBody>
          <a:bodyPr/>
          <a:lstStyle/>
          <a:p>
            <a:endParaRPr lang="zh-CN" altLang="zh-CN">
              <a:solidFill>
                <a:srgbClr val="000000"/>
              </a:solidFill>
              <a:latin typeface="Calibri" pitchFamily="34" charset="0"/>
              <a:sym typeface="Arial" charset="0"/>
            </a:endParaRPr>
          </a:p>
        </p:txBody>
      </p:sp>
      <p:sp>
        <p:nvSpPr>
          <p:cNvPr id="11269" name="TextBox 7"/>
          <p:cNvSpPr>
            <a:spLocks noChangeArrowheads="1"/>
          </p:cNvSpPr>
          <p:nvPr/>
        </p:nvSpPr>
        <p:spPr bwMode="auto">
          <a:xfrm>
            <a:off x="642938" y="998538"/>
            <a:ext cx="2522537" cy="523875"/>
          </a:xfrm>
          <a:prstGeom prst="rect">
            <a:avLst/>
          </a:prstGeom>
          <a:noFill/>
          <a:ln w="9525">
            <a:noFill/>
            <a:miter lim="800000"/>
            <a:headEnd/>
            <a:tailEnd/>
          </a:ln>
        </p:spPr>
        <p:txBody>
          <a:bodyPr>
            <a:spAutoFit/>
          </a:bodyPr>
          <a:lstStyle/>
          <a:p>
            <a:pPr algn="ctr"/>
            <a:r>
              <a:rPr lang="zh-CN" altLang="en-US" sz="2800">
                <a:solidFill>
                  <a:srgbClr val="FFFFFF"/>
                </a:solidFill>
                <a:latin typeface="微软雅黑" pitchFamily="34" charset="-122"/>
                <a:ea typeface="微软雅黑" pitchFamily="34" charset="-122"/>
                <a:sym typeface="微软雅黑" pitchFamily="34" charset="-122"/>
              </a:rPr>
              <a:t>新客户市场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1268"/>
                                        </p:tgtEl>
                                        <p:attrNameLst>
                                          <p:attrName>style.visibility</p:attrName>
                                        </p:attrNameLst>
                                      </p:cBhvr>
                                      <p:to>
                                        <p:strVal val="visible"/>
                                      </p:to>
                                    </p:set>
                                    <p:animEffect>
                                      <p:cBhvr>
                                        <p:cTn id="7" dur="250"/>
                                        <p:tgtEl>
                                          <p:spTgt spid="11268"/>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11269"/>
                                        </p:tgtEl>
                                        <p:attrNameLst>
                                          <p:attrName>style.visibility</p:attrName>
                                        </p:attrNameLst>
                                      </p:cBhvr>
                                      <p:to>
                                        <p:strVal val="visible"/>
                                      </p:to>
                                    </p:set>
                                    <p:animEffect>
                                      <p:cBhvr>
                                        <p:cTn id="11" dur="250"/>
                                        <p:tgtEl>
                                          <p:spTgt spid="11269"/>
                                        </p:tgtEl>
                                      </p:cBhvr>
                                    </p:animEffect>
                                    <p:anim calcmode="lin" valueType="num">
                                      <p:cBhvr>
                                        <p:cTn id="12" dur="250" fill="hold"/>
                                        <p:tgtEl>
                                          <p:spTgt spid="11269"/>
                                        </p:tgtEl>
                                        <p:attrNameLst>
                                          <p:attrName>ppt_x</p:attrName>
                                        </p:attrNameLst>
                                      </p:cBhvr>
                                      <p:tavLst>
                                        <p:tav tm="0">
                                          <p:val>
                                            <p:strVal val="#ppt_x"/>
                                          </p:val>
                                        </p:tav>
                                        <p:tav tm="100000">
                                          <p:val>
                                            <p:strVal val="#ppt_x"/>
                                          </p:val>
                                        </p:tav>
                                      </p:tavLst>
                                    </p:anim>
                                    <p:anim calcmode="lin" valueType="num">
                                      <p:cBhvr>
                                        <p:cTn id="13" dur="250" fill="hold"/>
                                        <p:tgtEl>
                                          <p:spTgt spid="11269"/>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11266"/>
                                        </p:tgtEl>
                                        <p:attrNameLst>
                                          <p:attrName>style.visibility</p:attrName>
                                        </p:attrNameLst>
                                      </p:cBhvr>
                                      <p:to>
                                        <p:strVal val="visible"/>
                                      </p:to>
                                    </p:set>
                                    <p:animEffect>
                                      <p:cBhvr>
                                        <p:cTn id="17" dur="250"/>
                                        <p:tgtEl>
                                          <p:spTgt spid="11266"/>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11267"/>
                                        </p:tgtEl>
                                        <p:attrNameLst>
                                          <p:attrName>style.visibility</p:attrName>
                                        </p:attrNameLst>
                                      </p:cBhvr>
                                      <p:to>
                                        <p:strVal val="visible"/>
                                      </p:to>
                                    </p:set>
                                    <p:animEffect>
                                      <p:cBhvr>
                                        <p:cTn id="21"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animBg="1" autoUpdateAnimBg="0"/>
      <p:bldP spid="11267" grpId="0" bldLvl="0" autoUpdateAnimBg="0"/>
      <p:bldP spid="11268" grpId="0" bldLvl="0" animBg="1" autoUpdateAnimBg="0"/>
      <p:bldP spid="11269"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4"/>
          <p:cNvSpPr>
            <a:spLocks/>
          </p:cNvSpPr>
          <p:nvPr/>
        </p:nvSpPr>
        <p:spPr bwMode="auto">
          <a:xfrm>
            <a:off x="1071563" y="1428750"/>
            <a:ext cx="7056437" cy="3357563"/>
          </a:xfrm>
          <a:prstGeom prst="rect">
            <a:avLst/>
          </a:prstGeom>
          <a:solidFill>
            <a:srgbClr val="FFFFFF">
              <a:alpha val="58038"/>
            </a:srgbClr>
          </a:solidFill>
          <a:ln w="15875">
            <a:solidFill>
              <a:srgbClr val="C00000"/>
            </a:solidFill>
            <a:bevel/>
            <a:headEnd/>
            <a:tailEnd/>
          </a:ln>
        </p:spPr>
        <p:txBody>
          <a:bodyPr/>
          <a:lstStyle/>
          <a:p>
            <a:endParaRPr lang="zh-CN" altLang="zh-CN">
              <a:solidFill>
                <a:srgbClr val="000000"/>
              </a:solidFill>
              <a:latin typeface="Calibri" pitchFamily="34" charset="0"/>
              <a:sym typeface="Arial" charset="0"/>
            </a:endParaRPr>
          </a:p>
        </p:txBody>
      </p:sp>
      <p:sp>
        <p:nvSpPr>
          <p:cNvPr id="12291" name="TextBox 5"/>
          <p:cNvSpPr>
            <a:spLocks noChangeArrowheads="1"/>
          </p:cNvSpPr>
          <p:nvPr/>
        </p:nvSpPr>
        <p:spPr bwMode="auto">
          <a:xfrm>
            <a:off x="1143000" y="1500188"/>
            <a:ext cx="6929438" cy="3292475"/>
          </a:xfrm>
          <a:prstGeom prst="rect">
            <a:avLst/>
          </a:prstGeom>
          <a:noFill/>
          <a:ln w="9525">
            <a:noFill/>
            <a:miter lim="800000"/>
            <a:headEnd/>
            <a:tailEnd/>
          </a:ln>
        </p:spPr>
        <p:txBody>
          <a:bodyPr>
            <a:spAutoFit/>
          </a:bodyPr>
          <a:lstStyle/>
          <a:p>
            <a:r>
              <a:rPr lang="en-US" altLang="zh-CN" sz="1600">
                <a:solidFill>
                  <a:srgbClr val="FF0000"/>
                </a:solidFill>
                <a:latin typeface="微软雅黑" pitchFamily="34" charset="-122"/>
                <a:ea typeface="微软雅黑" pitchFamily="34" charset="-122"/>
                <a:sym typeface="微软雅黑" pitchFamily="34" charset="-122"/>
              </a:rPr>
              <a:t>F</a:t>
            </a:r>
            <a:r>
              <a:rPr lang="zh-CN" altLang="en-US" sz="1600">
                <a:solidFill>
                  <a:srgbClr val="FF0000"/>
                </a:solidFill>
                <a:latin typeface="微软雅黑" pitchFamily="34" charset="-122"/>
                <a:ea typeface="微软雅黑" pitchFamily="34" charset="-122"/>
                <a:sym typeface="微软雅黑" pitchFamily="34" charset="-122"/>
              </a:rPr>
              <a:t>：这是</a:t>
            </a:r>
            <a:r>
              <a:rPr lang="zh-CN" altLang="en-US" sz="1600">
                <a:solidFill>
                  <a:srgbClr val="000000"/>
                </a:solidFill>
                <a:latin typeface="微软雅黑" pitchFamily="34" charset="-122"/>
                <a:ea typeface="微软雅黑" pitchFamily="34" charset="-122"/>
                <a:sym typeface="微软雅黑" pitchFamily="34" charset="-122"/>
              </a:rPr>
              <a:t>中国人寿最畅销的康宁保险升级版，同时具备了重大疾病保障和康复基金保障优势。</a:t>
            </a:r>
          </a:p>
          <a:p>
            <a:r>
              <a:rPr lang="en-US" altLang="zh-CN" sz="1600">
                <a:solidFill>
                  <a:srgbClr val="FF0000"/>
                </a:solidFill>
                <a:latin typeface="微软雅黑" pitchFamily="34" charset="-122"/>
                <a:ea typeface="微软雅黑" pitchFamily="34" charset="-122"/>
                <a:sym typeface="微软雅黑" pitchFamily="34" charset="-122"/>
              </a:rPr>
              <a:t>A</a:t>
            </a:r>
            <a:r>
              <a:rPr lang="zh-CN" altLang="en-US" sz="1600">
                <a:solidFill>
                  <a:srgbClr val="FF0000"/>
                </a:solidFill>
                <a:latin typeface="微软雅黑" pitchFamily="34" charset="-122"/>
                <a:ea typeface="微软雅黑" pitchFamily="34" charset="-122"/>
                <a:sym typeface="微软雅黑" pitchFamily="34" charset="-122"/>
              </a:rPr>
              <a:t>：它可以</a:t>
            </a:r>
            <a:r>
              <a:rPr lang="zh-CN" altLang="en-US" sz="1600">
                <a:solidFill>
                  <a:srgbClr val="000000"/>
                </a:solidFill>
                <a:latin typeface="微软雅黑" pitchFamily="34" charset="-122"/>
                <a:ea typeface="微软雅黑" pitchFamily="34" charset="-122"/>
                <a:sym typeface="微软雅黑" pitchFamily="34" charset="-122"/>
              </a:rPr>
              <a:t>终身为你提供</a:t>
            </a:r>
            <a:r>
              <a:rPr lang="en-US" altLang="zh-CN" sz="1600">
                <a:solidFill>
                  <a:srgbClr val="000000"/>
                </a:solidFill>
                <a:latin typeface="微软雅黑" pitchFamily="34" charset="-122"/>
                <a:ea typeface="微软雅黑" pitchFamily="34" charset="-122"/>
                <a:sym typeface="微软雅黑" pitchFamily="34" charset="-122"/>
              </a:rPr>
              <a:t>40</a:t>
            </a:r>
            <a:r>
              <a:rPr lang="zh-CN" altLang="en-US" sz="1600">
                <a:solidFill>
                  <a:srgbClr val="000000"/>
                </a:solidFill>
                <a:latin typeface="微软雅黑" pitchFamily="34" charset="-122"/>
                <a:ea typeface="微软雅黑" pitchFamily="34" charset="-122"/>
                <a:sym typeface="微软雅黑" pitchFamily="34" charset="-122"/>
              </a:rPr>
              <a:t>种重大疾病的健康保障，</a:t>
            </a:r>
            <a:r>
              <a:rPr lang="en-US" altLang="zh-CN" sz="1600">
                <a:solidFill>
                  <a:srgbClr val="000000"/>
                </a:solidFill>
                <a:latin typeface="微软雅黑" pitchFamily="34" charset="-122"/>
                <a:ea typeface="微软雅黑" pitchFamily="34" charset="-122"/>
                <a:sym typeface="微软雅黑" pitchFamily="34" charset="-122"/>
              </a:rPr>
              <a:t>10</a:t>
            </a:r>
            <a:r>
              <a:rPr lang="zh-CN" altLang="en-US" sz="1600">
                <a:solidFill>
                  <a:srgbClr val="000000"/>
                </a:solidFill>
                <a:latin typeface="微软雅黑" pitchFamily="34" charset="-122"/>
                <a:ea typeface="微软雅黑" pitchFamily="34" charset="-122"/>
                <a:sym typeface="微软雅黑" pitchFamily="34" charset="-122"/>
              </a:rPr>
              <a:t>种轻症给付，</a:t>
            </a:r>
            <a:r>
              <a:rPr lang="en-US" altLang="zh-CN" sz="1600">
                <a:solidFill>
                  <a:srgbClr val="000000"/>
                </a:solidFill>
                <a:latin typeface="微软雅黑" pitchFamily="34" charset="-122"/>
                <a:ea typeface="微软雅黑" pitchFamily="34" charset="-122"/>
                <a:sym typeface="微软雅黑" pitchFamily="34" charset="-122"/>
              </a:rPr>
              <a:t>80</a:t>
            </a:r>
            <a:r>
              <a:rPr lang="zh-CN" altLang="en-US" sz="1600">
                <a:solidFill>
                  <a:srgbClr val="000000"/>
                </a:solidFill>
                <a:latin typeface="微软雅黑" pitchFamily="34" charset="-122"/>
                <a:ea typeface="微软雅黑" pitchFamily="34" charset="-122"/>
                <a:sym typeface="微软雅黑" pitchFamily="34" charset="-122"/>
              </a:rPr>
              <a:t>岁之前还为你提供更为全面的康复基金，体现了中国人寿对老客户更为人性化的关怀。</a:t>
            </a:r>
          </a:p>
          <a:p>
            <a:r>
              <a:rPr lang="en-US" altLang="zh-CN" sz="1600">
                <a:solidFill>
                  <a:srgbClr val="FF0000"/>
                </a:solidFill>
                <a:latin typeface="微软雅黑" pitchFamily="34" charset="-122"/>
                <a:ea typeface="微软雅黑" pitchFamily="34" charset="-122"/>
                <a:sym typeface="微软雅黑" pitchFamily="34" charset="-122"/>
              </a:rPr>
              <a:t>B</a:t>
            </a:r>
            <a:r>
              <a:rPr lang="zh-CN" altLang="en-US" sz="1600">
                <a:solidFill>
                  <a:srgbClr val="FF0000"/>
                </a:solidFill>
                <a:latin typeface="微软雅黑" pitchFamily="34" charset="-122"/>
                <a:ea typeface="微软雅黑" pitchFamily="34" charset="-122"/>
                <a:sym typeface="微软雅黑" pitchFamily="34" charset="-122"/>
              </a:rPr>
              <a:t>：对你而言</a:t>
            </a:r>
            <a:r>
              <a:rPr lang="zh-CN" altLang="en-US" sz="1600">
                <a:solidFill>
                  <a:srgbClr val="000000"/>
                </a:solidFill>
                <a:latin typeface="微软雅黑" pitchFamily="34" charset="-122"/>
                <a:ea typeface="微软雅黑" pitchFamily="34" charset="-122"/>
                <a:sym typeface="微软雅黑" pitchFamily="34" charset="-122"/>
              </a:rPr>
              <a:t>，你的疾病保障已经得到了一定程度的保证，但是疾病康复后经济压力更值得我们关注。我们都希望一辈子可以健康、幸福，但万一疾病意外降临，我们能做的，就是在来临之前做足更充分的准备。多一份保障，少一份担忧，升级后的双康组合，更值得你拥有。</a:t>
            </a:r>
          </a:p>
          <a:p>
            <a:r>
              <a:rPr lang="en-US" altLang="zh-CN" sz="1600">
                <a:solidFill>
                  <a:srgbClr val="FF0000"/>
                </a:solidFill>
                <a:latin typeface="微软雅黑" pitchFamily="34" charset="-122"/>
                <a:ea typeface="微软雅黑" pitchFamily="34" charset="-122"/>
                <a:sym typeface="微软雅黑" pitchFamily="34" charset="-122"/>
              </a:rPr>
              <a:t>E</a:t>
            </a:r>
            <a:r>
              <a:rPr lang="zh-CN" altLang="en-US" sz="1600">
                <a:solidFill>
                  <a:srgbClr val="FF0000"/>
                </a:solidFill>
                <a:latin typeface="微软雅黑" pitchFamily="34" charset="-122"/>
                <a:ea typeface="微软雅黑" pitchFamily="34" charset="-122"/>
                <a:sym typeface="微软雅黑" pitchFamily="34" charset="-122"/>
              </a:rPr>
              <a:t>：你看</a:t>
            </a:r>
            <a:r>
              <a:rPr lang="zh-CN" altLang="en-US" sz="1600">
                <a:solidFill>
                  <a:srgbClr val="000000"/>
                </a:solidFill>
                <a:latin typeface="微软雅黑" pitchFamily="34" charset="-122"/>
                <a:ea typeface="微软雅黑" pitchFamily="34" charset="-122"/>
                <a:sym typeface="微软雅黑" pitchFamily="34" charset="-122"/>
              </a:rPr>
              <a:t>，截至目前，新康宁已经累计销售突破</a:t>
            </a:r>
            <a:r>
              <a:rPr lang="en-US" altLang="zh-CN" sz="1600">
                <a:solidFill>
                  <a:srgbClr val="000000"/>
                </a:solidFill>
                <a:latin typeface="微软雅黑" pitchFamily="34" charset="-122"/>
                <a:ea typeface="微软雅黑" pitchFamily="34" charset="-122"/>
                <a:sym typeface="微软雅黑" pitchFamily="34" charset="-122"/>
              </a:rPr>
              <a:t>10</a:t>
            </a:r>
            <a:r>
              <a:rPr lang="zh-CN" altLang="en-US" sz="1600">
                <a:solidFill>
                  <a:srgbClr val="000000"/>
                </a:solidFill>
                <a:latin typeface="微软雅黑" pitchFamily="34" charset="-122"/>
                <a:ea typeface="微软雅黑" pitchFamily="34" charset="-122"/>
                <a:sym typeface="微软雅黑" pitchFamily="34" charset="-122"/>
              </a:rPr>
              <a:t>亿元，很多像你一样的老客户都高度认同新康宁产品。现在双康组合推出来后，又再次掀起了新康宁销售旋风。老王和你一样是新康宁的忠实客户，已经加保了</a:t>
            </a:r>
            <a:r>
              <a:rPr lang="en-US" altLang="zh-CN" sz="1600">
                <a:solidFill>
                  <a:srgbClr val="000000"/>
                </a:solidFill>
                <a:latin typeface="微软雅黑" pitchFamily="34" charset="-122"/>
                <a:ea typeface="微软雅黑" pitchFamily="34" charset="-122"/>
                <a:sym typeface="微软雅黑" pitchFamily="34" charset="-122"/>
              </a:rPr>
              <a:t>20</a:t>
            </a:r>
            <a:r>
              <a:rPr lang="zh-CN" altLang="en-US" sz="1600">
                <a:solidFill>
                  <a:srgbClr val="000000"/>
                </a:solidFill>
                <a:latin typeface="微软雅黑" pitchFamily="34" charset="-122"/>
                <a:ea typeface="微软雅黑" pitchFamily="34" charset="-122"/>
                <a:sym typeface="微软雅黑" pitchFamily="34" charset="-122"/>
              </a:rPr>
              <a:t>万保额，每年康复金达到</a:t>
            </a:r>
            <a:r>
              <a:rPr lang="en-US" altLang="zh-CN" sz="1600">
                <a:solidFill>
                  <a:srgbClr val="000000"/>
                </a:solidFill>
                <a:latin typeface="微软雅黑" pitchFamily="34" charset="-122"/>
                <a:ea typeface="微软雅黑" pitchFamily="34" charset="-122"/>
                <a:sym typeface="微软雅黑" pitchFamily="34" charset="-122"/>
              </a:rPr>
              <a:t>4</a:t>
            </a:r>
            <a:r>
              <a:rPr lang="zh-CN" altLang="en-US" sz="1600">
                <a:solidFill>
                  <a:srgbClr val="000000"/>
                </a:solidFill>
                <a:latin typeface="微软雅黑" pitchFamily="34" charset="-122"/>
                <a:ea typeface="微软雅黑" pitchFamily="34" charset="-122"/>
                <a:sym typeface="微软雅黑" pitchFamily="34" charset="-122"/>
              </a:rPr>
              <a:t>万元。你看是不是也要加保一点，让你的保障更加全面？</a:t>
            </a:r>
          </a:p>
        </p:txBody>
      </p:sp>
      <p:sp>
        <p:nvSpPr>
          <p:cNvPr id="12292" name="矩形 6"/>
          <p:cNvSpPr>
            <a:spLocks/>
          </p:cNvSpPr>
          <p:nvPr/>
        </p:nvSpPr>
        <p:spPr bwMode="auto">
          <a:xfrm>
            <a:off x="717550" y="998538"/>
            <a:ext cx="2447925" cy="471487"/>
          </a:xfrm>
          <a:prstGeom prst="rect">
            <a:avLst/>
          </a:prstGeom>
          <a:solidFill>
            <a:srgbClr val="C00000"/>
          </a:solidFill>
          <a:ln w="9525">
            <a:noFill/>
            <a:bevel/>
            <a:headEnd/>
            <a:tailEnd/>
          </a:ln>
        </p:spPr>
        <p:txBody>
          <a:bodyPr/>
          <a:lstStyle/>
          <a:p>
            <a:endParaRPr lang="zh-CN" altLang="zh-CN">
              <a:solidFill>
                <a:srgbClr val="000000"/>
              </a:solidFill>
              <a:latin typeface="Calibri" pitchFamily="34" charset="0"/>
              <a:sym typeface="Arial" charset="0"/>
            </a:endParaRPr>
          </a:p>
        </p:txBody>
      </p:sp>
      <p:sp>
        <p:nvSpPr>
          <p:cNvPr id="12293" name="TextBox 7"/>
          <p:cNvSpPr>
            <a:spLocks noChangeArrowheads="1"/>
          </p:cNvSpPr>
          <p:nvPr/>
        </p:nvSpPr>
        <p:spPr bwMode="auto">
          <a:xfrm>
            <a:off x="642938" y="998538"/>
            <a:ext cx="2522537" cy="523875"/>
          </a:xfrm>
          <a:prstGeom prst="rect">
            <a:avLst/>
          </a:prstGeom>
          <a:noFill/>
          <a:ln w="9525">
            <a:noFill/>
            <a:miter lim="800000"/>
            <a:headEnd/>
            <a:tailEnd/>
          </a:ln>
        </p:spPr>
        <p:txBody>
          <a:bodyPr>
            <a:spAutoFit/>
          </a:bodyPr>
          <a:lstStyle/>
          <a:p>
            <a:pPr algn="ctr"/>
            <a:r>
              <a:rPr lang="zh-CN" altLang="en-US" sz="2800">
                <a:solidFill>
                  <a:srgbClr val="FFFFFF"/>
                </a:solidFill>
                <a:latin typeface="微软雅黑" pitchFamily="34" charset="-122"/>
                <a:ea typeface="微软雅黑" pitchFamily="34" charset="-122"/>
                <a:sym typeface="微软雅黑" pitchFamily="34" charset="-122"/>
              </a:rPr>
              <a:t>老客户市场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2292"/>
                                        </p:tgtEl>
                                        <p:attrNameLst>
                                          <p:attrName>style.visibility</p:attrName>
                                        </p:attrNameLst>
                                      </p:cBhvr>
                                      <p:to>
                                        <p:strVal val="visible"/>
                                      </p:to>
                                    </p:set>
                                    <p:animEffect>
                                      <p:cBhvr>
                                        <p:cTn id="7" dur="250"/>
                                        <p:tgtEl>
                                          <p:spTgt spid="12292"/>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12293"/>
                                        </p:tgtEl>
                                        <p:attrNameLst>
                                          <p:attrName>style.visibility</p:attrName>
                                        </p:attrNameLst>
                                      </p:cBhvr>
                                      <p:to>
                                        <p:strVal val="visible"/>
                                      </p:to>
                                    </p:set>
                                    <p:animEffect>
                                      <p:cBhvr>
                                        <p:cTn id="11" dur="250"/>
                                        <p:tgtEl>
                                          <p:spTgt spid="12293"/>
                                        </p:tgtEl>
                                      </p:cBhvr>
                                    </p:animEffect>
                                    <p:anim calcmode="lin" valueType="num">
                                      <p:cBhvr>
                                        <p:cTn id="12" dur="250" fill="hold"/>
                                        <p:tgtEl>
                                          <p:spTgt spid="12293"/>
                                        </p:tgtEl>
                                        <p:attrNameLst>
                                          <p:attrName>ppt_x</p:attrName>
                                        </p:attrNameLst>
                                      </p:cBhvr>
                                      <p:tavLst>
                                        <p:tav tm="0">
                                          <p:val>
                                            <p:strVal val="#ppt_x"/>
                                          </p:val>
                                        </p:tav>
                                        <p:tav tm="100000">
                                          <p:val>
                                            <p:strVal val="#ppt_x"/>
                                          </p:val>
                                        </p:tav>
                                      </p:tavLst>
                                    </p:anim>
                                    <p:anim calcmode="lin" valueType="num">
                                      <p:cBhvr>
                                        <p:cTn id="13" dur="250" fill="hold"/>
                                        <p:tgtEl>
                                          <p:spTgt spid="12293"/>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12290"/>
                                        </p:tgtEl>
                                        <p:attrNameLst>
                                          <p:attrName>style.visibility</p:attrName>
                                        </p:attrNameLst>
                                      </p:cBhvr>
                                      <p:to>
                                        <p:strVal val="visible"/>
                                      </p:to>
                                    </p:set>
                                    <p:animEffect>
                                      <p:cBhvr>
                                        <p:cTn id="17" dur="250"/>
                                        <p:tgtEl>
                                          <p:spTgt spid="12290"/>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12291"/>
                                        </p:tgtEl>
                                        <p:attrNameLst>
                                          <p:attrName>style.visibility</p:attrName>
                                        </p:attrNameLst>
                                      </p:cBhvr>
                                      <p:to>
                                        <p:strVal val="visible"/>
                                      </p:to>
                                    </p:set>
                                    <p:animEffect>
                                      <p:cBhvr>
                                        <p:cTn id="21"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ldLvl="0" animBg="1" autoUpdateAnimBg="0"/>
      <p:bldP spid="12291" grpId="0" bldLvl="0" autoUpdateAnimBg="0"/>
      <p:bldP spid="12292" grpId="0" bldLvl="0" animBg="1" autoUpdateAnimBg="0"/>
      <p:bldP spid="12293" grpId="0" bldLvl="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5"/>
          <p:cNvSpPr>
            <a:spLocks/>
          </p:cNvSpPr>
          <p:nvPr/>
        </p:nvSpPr>
        <p:spPr bwMode="auto">
          <a:xfrm>
            <a:off x="1042988" y="1395413"/>
            <a:ext cx="7458075" cy="3033712"/>
          </a:xfrm>
          <a:prstGeom prst="rect">
            <a:avLst/>
          </a:prstGeom>
          <a:solidFill>
            <a:srgbClr val="FFFFFF">
              <a:alpha val="58038"/>
            </a:srgbClr>
          </a:solidFill>
          <a:ln w="15875">
            <a:solidFill>
              <a:srgbClr val="C00000"/>
            </a:solidFill>
            <a:bevel/>
            <a:headEnd/>
            <a:tailEnd/>
          </a:ln>
        </p:spPr>
        <p:txBody>
          <a:bodyPr/>
          <a:lstStyle/>
          <a:p>
            <a:endParaRPr lang="zh-CN" altLang="zh-CN">
              <a:solidFill>
                <a:srgbClr val="000000"/>
              </a:solidFill>
              <a:latin typeface="Calibri" pitchFamily="34" charset="0"/>
              <a:sym typeface="Arial" charset="0"/>
            </a:endParaRPr>
          </a:p>
        </p:txBody>
      </p:sp>
      <p:sp>
        <p:nvSpPr>
          <p:cNvPr id="10243" name="TextBox 16"/>
          <p:cNvSpPr>
            <a:spLocks noChangeArrowheads="1"/>
          </p:cNvSpPr>
          <p:nvPr/>
        </p:nvSpPr>
        <p:spPr bwMode="auto">
          <a:xfrm>
            <a:off x="1214438" y="1797050"/>
            <a:ext cx="7215187" cy="3025775"/>
          </a:xfrm>
          <a:prstGeom prst="rect">
            <a:avLst/>
          </a:prstGeom>
          <a:noFill/>
          <a:ln w="9525">
            <a:noFill/>
            <a:miter lim="800000"/>
            <a:headEnd/>
            <a:tailEnd/>
          </a:ln>
        </p:spPr>
        <p:txBody>
          <a:bodyPr>
            <a:spAutoFit/>
          </a:bodyPr>
          <a:lstStyle/>
          <a:p>
            <a:pPr algn="just">
              <a:lnSpc>
                <a:spcPts val="2500"/>
              </a:lnSpc>
            </a:pPr>
            <a:r>
              <a:rPr lang="en-US" altLang="zh-CN" sz="1600">
                <a:solidFill>
                  <a:srgbClr val="FF0000"/>
                </a:solidFill>
                <a:latin typeface="微软雅黑" pitchFamily="34" charset="-122"/>
                <a:ea typeface="微软雅黑" pitchFamily="34" charset="-122"/>
              </a:rPr>
              <a:t>F</a:t>
            </a:r>
            <a:r>
              <a:rPr lang="zh-CN" altLang="en-US" sz="1600">
                <a:solidFill>
                  <a:srgbClr val="FF0000"/>
                </a:solidFill>
                <a:latin typeface="微软雅黑" pitchFamily="34" charset="-122"/>
                <a:ea typeface="微软雅黑" pitchFamily="34" charset="-122"/>
              </a:rPr>
              <a:t>：这是</a:t>
            </a:r>
            <a:r>
              <a:rPr lang="zh-CN" altLang="en-US" sz="1600">
                <a:latin typeface="微软雅黑" pitchFamily="34" charset="-122"/>
                <a:ea typeface="微软雅黑" pitchFamily="34" charset="-122"/>
              </a:rPr>
              <a:t>一款交费不多但能带来长期稳定收益和超高身价保障的产品</a:t>
            </a:r>
            <a:endParaRPr lang="en-US" altLang="zh-CN" sz="1600">
              <a:latin typeface="微软雅黑" pitchFamily="34" charset="-122"/>
              <a:ea typeface="微软雅黑" pitchFamily="34" charset="-122"/>
            </a:endParaRPr>
          </a:p>
          <a:p>
            <a:pPr algn="just">
              <a:lnSpc>
                <a:spcPts val="2500"/>
              </a:lnSpc>
            </a:pPr>
            <a:r>
              <a:rPr lang="en-US" altLang="zh-CN" sz="1600">
                <a:solidFill>
                  <a:srgbClr val="FF0000"/>
                </a:solidFill>
                <a:latin typeface="微软雅黑" pitchFamily="34" charset="-122"/>
                <a:ea typeface="微软雅黑" pitchFamily="34" charset="-122"/>
              </a:rPr>
              <a:t>A</a:t>
            </a:r>
            <a:r>
              <a:rPr lang="zh-CN" altLang="en-US" sz="1600">
                <a:solidFill>
                  <a:srgbClr val="FF0000"/>
                </a:solidFill>
                <a:latin typeface="微软雅黑" pitchFamily="34" charset="-122"/>
                <a:ea typeface="微软雅黑" pitchFamily="34" charset="-122"/>
              </a:rPr>
              <a:t>：它可以</a:t>
            </a:r>
            <a:r>
              <a:rPr lang="zh-CN" altLang="en-US" sz="1600">
                <a:latin typeface="微软雅黑" pitchFamily="34" charset="-122"/>
                <a:ea typeface="微软雅黑" pitchFamily="34" charset="-122"/>
              </a:rPr>
              <a:t>在确保资金安全的前提下快速返还，灵活领取时还享有超高保障。他是一张保单，三个账户，一个生存金万能账户、一个分红账户，一个超额保障账户。双账理财，收益倍增，专门保障，身价呵护。他每隔一年都会返还</a:t>
            </a:r>
            <a:r>
              <a:rPr lang="en-US" altLang="zh-CN" sz="1600">
                <a:latin typeface="微软雅黑" pitchFamily="34" charset="-122"/>
                <a:ea typeface="微软雅黑" pitchFamily="34" charset="-122"/>
              </a:rPr>
              <a:t>10%</a:t>
            </a:r>
            <a:r>
              <a:rPr lang="zh-CN" altLang="en-US" sz="1600">
                <a:latin typeface="微软雅黑" pitchFamily="34" charset="-122"/>
                <a:ea typeface="微软雅黑" pitchFamily="34" charset="-122"/>
              </a:rPr>
              <a:t>生存金，每年还享有公司分红收益权，满期还会返还保费，直至满期都有高达</a:t>
            </a:r>
            <a:r>
              <a:rPr lang="en-US" altLang="zh-CN" sz="1600">
                <a:latin typeface="微软雅黑" pitchFamily="34" charset="-122"/>
                <a:ea typeface="微软雅黑" pitchFamily="34" charset="-122"/>
              </a:rPr>
              <a:t>XX</a:t>
            </a:r>
            <a:r>
              <a:rPr lang="zh-CN" altLang="en-US" sz="1600">
                <a:latin typeface="微软雅黑" pitchFamily="34" charset="-122"/>
                <a:ea typeface="微软雅黑" pitchFamily="34" charset="-122"/>
              </a:rPr>
              <a:t>万元的身份保障，减少了您的后顾之忧。我们还建议您，现在年龄不大，返还的生存金暂时不用的话，放到我们公司的超级金账户里面还可以月复利生息，收益更高。等到五六十岁退休的时候按需领取，当做养老金使用。</a:t>
            </a:r>
            <a:endParaRPr lang="en-US" altLang="zh-CN" sz="1600">
              <a:latin typeface="微软雅黑" pitchFamily="34" charset="-122"/>
              <a:ea typeface="微软雅黑" pitchFamily="34" charset="-122"/>
            </a:endParaRPr>
          </a:p>
          <a:p>
            <a:pPr algn="just">
              <a:lnSpc>
                <a:spcPct val="150000"/>
              </a:lnSpc>
            </a:pPr>
            <a:endParaRPr lang="en-US" sz="1600">
              <a:solidFill>
                <a:srgbClr val="0C0C0C"/>
              </a:solidFill>
              <a:latin typeface="微软雅黑" pitchFamily="34" charset="-122"/>
              <a:ea typeface="微软雅黑" pitchFamily="34" charset="-122"/>
              <a:sym typeface="微软雅黑" pitchFamily="34" charset="-122"/>
            </a:endParaRPr>
          </a:p>
        </p:txBody>
      </p:sp>
      <p:sp>
        <p:nvSpPr>
          <p:cNvPr id="10244" name="矩形 10"/>
          <p:cNvSpPr>
            <a:spLocks/>
          </p:cNvSpPr>
          <p:nvPr/>
        </p:nvSpPr>
        <p:spPr bwMode="auto">
          <a:xfrm>
            <a:off x="1403350" y="998538"/>
            <a:ext cx="2447925" cy="471487"/>
          </a:xfrm>
          <a:prstGeom prst="rect">
            <a:avLst/>
          </a:prstGeom>
          <a:solidFill>
            <a:srgbClr val="C00000"/>
          </a:solidFill>
          <a:ln w="9525">
            <a:noFill/>
            <a:bevel/>
            <a:headEnd/>
            <a:tailEnd/>
          </a:ln>
        </p:spPr>
        <p:txBody>
          <a:bodyPr/>
          <a:lstStyle/>
          <a:p>
            <a:endParaRPr lang="zh-CN" altLang="zh-CN">
              <a:solidFill>
                <a:srgbClr val="000000"/>
              </a:solidFill>
              <a:latin typeface="Calibri" pitchFamily="34" charset="0"/>
              <a:sym typeface="Arial" charset="0"/>
            </a:endParaRPr>
          </a:p>
        </p:txBody>
      </p:sp>
      <p:sp>
        <p:nvSpPr>
          <p:cNvPr id="10245" name="TextBox 12"/>
          <p:cNvSpPr>
            <a:spLocks noChangeArrowheads="1"/>
          </p:cNvSpPr>
          <p:nvPr/>
        </p:nvSpPr>
        <p:spPr bwMode="auto">
          <a:xfrm>
            <a:off x="1328738" y="998538"/>
            <a:ext cx="2522537" cy="523875"/>
          </a:xfrm>
          <a:prstGeom prst="rect">
            <a:avLst/>
          </a:prstGeom>
          <a:noFill/>
          <a:ln w="9525">
            <a:noFill/>
            <a:miter lim="800000"/>
            <a:headEnd/>
            <a:tailEnd/>
          </a:ln>
        </p:spPr>
        <p:txBody>
          <a:bodyPr>
            <a:spAutoFit/>
          </a:bodyPr>
          <a:lstStyle/>
          <a:p>
            <a:pPr algn="ctr" fontAlgn="auto">
              <a:spcBef>
                <a:spcPts val="0"/>
              </a:spcBef>
              <a:spcAft>
                <a:spcPts val="0"/>
              </a:spcAft>
              <a:defRPr/>
            </a:pPr>
            <a:r>
              <a:rPr lang="zh-CN" altLang="en-US" sz="2800" dirty="0">
                <a:solidFill>
                  <a:srgbClr val="FFFFFF"/>
                </a:solidFill>
                <a:latin typeface="微软雅黑" pitchFamily="34" charset="-122"/>
                <a:ea typeface="微软雅黑" pitchFamily="34" charset="-122"/>
                <a:sym typeface="微软雅黑" pitchFamily="34" charset="-122"/>
              </a:rPr>
              <a:t>喜庆</a:t>
            </a:r>
            <a:r>
              <a:rPr lang="zh-CN" altLang="en-US" sz="2800" kern="0" spc="-150" dirty="0">
                <a:ln w="1905">
                  <a:noFill/>
                </a:ln>
                <a:solidFill>
                  <a:prstClr val="white"/>
                </a:solidFill>
                <a:latin typeface="微软雅黑" panose="020B0503020204020204" pitchFamily="34" charset="-122"/>
                <a:ea typeface="微软雅黑" panose="020B0503020204020204" pitchFamily="34" charset="-122"/>
              </a:rPr>
              <a:t>祥和</a:t>
            </a:r>
            <a:endParaRPr lang="zh-CN" altLang="en-US" sz="2800" dirty="0">
              <a:solidFill>
                <a:srgbClr val="FFFFFF"/>
              </a:solidFill>
              <a:latin typeface="微软雅黑" pitchFamily="34" charset="-122"/>
              <a:ea typeface="微软雅黑" pitchFamily="34" charset="-122"/>
              <a:sym typeface="微软雅黑" pitchFamily="34" charset="-122"/>
            </a:endParaRPr>
          </a:p>
        </p:txBody>
      </p:sp>
      <p:sp>
        <p:nvSpPr>
          <p:cNvPr id="10246" name="椭圆 7"/>
          <p:cNvSpPr>
            <a:spLocks noChangeArrowheads="1"/>
          </p:cNvSpPr>
          <p:nvPr/>
        </p:nvSpPr>
        <p:spPr bwMode="auto">
          <a:xfrm>
            <a:off x="5141913" y="822325"/>
            <a:ext cx="1131887" cy="1017588"/>
          </a:xfrm>
          <a:prstGeom prst="ellipse">
            <a:avLst/>
          </a:prstGeom>
          <a:blipFill dpi="0" rotWithShape="1">
            <a:blip r:embed="rId2"/>
            <a:srcRect/>
            <a:stretch>
              <a:fillRect/>
            </a:stretch>
          </a:blipFill>
          <a:ln w="15875">
            <a:solidFill>
              <a:srgbClr val="C00000"/>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
        <p:nvSpPr>
          <p:cNvPr id="10247" name="椭圆 8"/>
          <p:cNvSpPr>
            <a:spLocks noChangeArrowheads="1"/>
          </p:cNvSpPr>
          <p:nvPr/>
        </p:nvSpPr>
        <p:spPr bwMode="auto">
          <a:xfrm>
            <a:off x="6443663" y="952500"/>
            <a:ext cx="1008062" cy="866775"/>
          </a:xfrm>
          <a:prstGeom prst="ellipse">
            <a:avLst/>
          </a:prstGeom>
          <a:blipFill dpi="0" rotWithShape="1">
            <a:blip r:embed="rId3"/>
            <a:srcRect/>
            <a:stretch>
              <a:fillRect/>
            </a:stretch>
          </a:blipFill>
          <a:ln w="15875">
            <a:solidFill>
              <a:srgbClr val="C00000"/>
            </a:solidFill>
            <a:bevel/>
            <a:headEnd/>
            <a:tailEnd/>
          </a:ln>
        </p:spPr>
        <p:txBody>
          <a:bodyPr anchor="ctr"/>
          <a:lstStyle/>
          <a:p>
            <a:pPr algn="ctr"/>
            <a:endParaRPr lang="zh-CN" altLang="zh-CN">
              <a:solidFill>
                <a:srgbClr val="FFFFFF"/>
              </a:solidFill>
              <a:latin typeface="宋体" pitchFamily="2" charset="-122"/>
              <a:sym typeface="宋体" pitchFamily="2" charset="-122"/>
            </a:endParaRPr>
          </a:p>
        </p:txBody>
      </p:sp>
    </p:spTree>
  </p:cSld>
  <p:clrMapOvr>
    <a:masterClrMapping/>
  </p:clrMapOvr>
  <p:transition spd="med" advClick="0"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0244"/>
                                        </p:tgtEl>
                                        <p:attrNameLst>
                                          <p:attrName>style.visibility</p:attrName>
                                        </p:attrNameLst>
                                      </p:cBhvr>
                                      <p:to>
                                        <p:strVal val="visible"/>
                                      </p:to>
                                    </p:set>
                                    <p:animEffect>
                                      <p:cBhvr>
                                        <p:cTn id="7" dur="250"/>
                                        <p:tgtEl>
                                          <p:spTgt spid="10244"/>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10245"/>
                                        </p:tgtEl>
                                        <p:attrNameLst>
                                          <p:attrName>style.visibility</p:attrName>
                                        </p:attrNameLst>
                                      </p:cBhvr>
                                      <p:to>
                                        <p:strVal val="visible"/>
                                      </p:to>
                                    </p:set>
                                    <p:animEffect>
                                      <p:cBhvr>
                                        <p:cTn id="11" dur="250"/>
                                        <p:tgtEl>
                                          <p:spTgt spid="10245"/>
                                        </p:tgtEl>
                                      </p:cBhvr>
                                    </p:animEffect>
                                    <p:anim calcmode="lin" valueType="num">
                                      <p:cBhvr>
                                        <p:cTn id="12" dur="250" fill="hold"/>
                                        <p:tgtEl>
                                          <p:spTgt spid="10245"/>
                                        </p:tgtEl>
                                        <p:attrNameLst>
                                          <p:attrName>ppt_x</p:attrName>
                                        </p:attrNameLst>
                                      </p:cBhvr>
                                      <p:tavLst>
                                        <p:tav tm="0">
                                          <p:val>
                                            <p:strVal val="#ppt_x"/>
                                          </p:val>
                                        </p:tav>
                                        <p:tav tm="100000">
                                          <p:val>
                                            <p:strVal val="#ppt_x"/>
                                          </p:val>
                                        </p:tav>
                                      </p:tavLst>
                                    </p:anim>
                                    <p:anim calcmode="lin" valueType="num">
                                      <p:cBhvr>
                                        <p:cTn id="13" dur="250" fill="hold"/>
                                        <p:tgtEl>
                                          <p:spTgt spid="10245"/>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10242"/>
                                        </p:tgtEl>
                                        <p:attrNameLst>
                                          <p:attrName>style.visibility</p:attrName>
                                        </p:attrNameLst>
                                      </p:cBhvr>
                                      <p:to>
                                        <p:strVal val="visible"/>
                                      </p:to>
                                    </p:set>
                                    <p:animEffect>
                                      <p:cBhvr>
                                        <p:cTn id="17" dur="250"/>
                                        <p:tgtEl>
                                          <p:spTgt spid="10242"/>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10243"/>
                                        </p:tgtEl>
                                        <p:attrNameLst>
                                          <p:attrName>style.visibility</p:attrName>
                                        </p:attrNameLst>
                                      </p:cBhvr>
                                      <p:to>
                                        <p:strVal val="visible"/>
                                      </p:to>
                                    </p:set>
                                    <p:animEffect>
                                      <p:cBhvr>
                                        <p:cTn id="21" dur="500"/>
                                        <p:tgtEl>
                                          <p:spTgt spid="10243"/>
                                        </p:tgtEl>
                                      </p:cBhvr>
                                    </p:animEffect>
                                  </p:childTnLst>
                                </p:cTn>
                              </p:par>
                            </p:childTnLst>
                          </p:cTn>
                        </p:par>
                        <p:par>
                          <p:cTn id="22" fill="hold">
                            <p:stCondLst>
                              <p:cond delay="1250"/>
                            </p:stCondLst>
                            <p:childTnLst>
                              <p:par>
                                <p:cTn id="23" presetID="52" presetClass="entr" presetSubtype="0" fill="hold" grpId="0" nodeType="afterEffect">
                                  <p:stCondLst>
                                    <p:cond delay="0"/>
                                  </p:stCondLst>
                                  <p:childTnLst>
                                    <p:set>
                                      <p:cBhvr>
                                        <p:cTn id="24" dur="1" fill="hold">
                                          <p:stCondLst>
                                            <p:cond delay="0"/>
                                          </p:stCondLst>
                                        </p:cTn>
                                        <p:tgtEl>
                                          <p:spTgt spid="10246"/>
                                        </p:tgtEl>
                                        <p:attrNameLst>
                                          <p:attrName>style.visibility</p:attrName>
                                        </p:attrNameLst>
                                      </p:cBhvr>
                                      <p:to>
                                        <p:strVal val="visible"/>
                                      </p:to>
                                    </p:set>
                                    <p:animScale>
                                      <p:cBhvr>
                                        <p:cTn id="25" dur="250" decel="50000" fill="hold">
                                          <p:stCondLst>
                                            <p:cond delay="0"/>
                                          </p:stCondLst>
                                        </p:cTn>
                                        <p:tgtEl>
                                          <p:spTgt spid="102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250" decel="50000" fill="hold">
                                          <p:stCondLst>
                                            <p:cond delay="0"/>
                                          </p:stCondLst>
                                        </p:cTn>
                                        <p:tgtEl>
                                          <p:spTgt spid="10246"/>
                                        </p:tgtEl>
                                        <p:attrNameLst>
                                          <p:attrName>ppt_x,ppt_y</p:attrName>
                                        </p:attrNameLst>
                                      </p:cBhvr>
                                      <p:rCtr x="0" y="0"/>
                                    </p:animMotion>
                                    <p:animEffect>
                                      <p:cBhvr>
                                        <p:cTn id="27" dur="250"/>
                                        <p:tgtEl>
                                          <p:spTgt spid="10246"/>
                                        </p:tgtEl>
                                      </p:cBhvr>
                                    </p:animEffect>
                                  </p:childTnLst>
                                </p:cTn>
                              </p:par>
                              <p:par>
                                <p:cTn id="28" presetID="52" presetClass="entr" presetSubtype="0" fill="hold" grpId="0" nodeType="withEffect">
                                  <p:stCondLst>
                                    <p:cond delay="250"/>
                                  </p:stCondLst>
                                  <p:childTnLst>
                                    <p:set>
                                      <p:cBhvr>
                                        <p:cTn id="29" dur="1" fill="hold">
                                          <p:stCondLst>
                                            <p:cond delay="0"/>
                                          </p:stCondLst>
                                        </p:cTn>
                                        <p:tgtEl>
                                          <p:spTgt spid="10247"/>
                                        </p:tgtEl>
                                        <p:attrNameLst>
                                          <p:attrName>style.visibility</p:attrName>
                                        </p:attrNameLst>
                                      </p:cBhvr>
                                      <p:to>
                                        <p:strVal val="visible"/>
                                      </p:to>
                                    </p:set>
                                    <p:animScale>
                                      <p:cBhvr>
                                        <p:cTn id="30" dur="250" decel="50000" fill="hold">
                                          <p:stCondLst>
                                            <p:cond delay="0"/>
                                          </p:stCondLst>
                                        </p:cTn>
                                        <p:tgtEl>
                                          <p:spTgt spid="102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250" decel="50000" fill="hold">
                                          <p:stCondLst>
                                            <p:cond delay="0"/>
                                          </p:stCondLst>
                                        </p:cTn>
                                        <p:tgtEl>
                                          <p:spTgt spid="10247"/>
                                        </p:tgtEl>
                                        <p:attrNameLst>
                                          <p:attrName>ppt_x,ppt_y</p:attrName>
                                        </p:attrNameLst>
                                      </p:cBhvr>
                                      <p:rCtr x="0" y="0"/>
                                    </p:animMotion>
                                    <p:animEffect>
                                      <p:cBhvr>
                                        <p:cTn id="32" dur="25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ldLvl="0" animBg="1" autoUpdateAnimBg="0"/>
      <p:bldP spid="10243" grpId="0" bldLvl="0" autoUpdateAnimBg="0"/>
      <p:bldP spid="10244" grpId="0" bldLvl="0" animBg="1" autoUpdateAnimBg="0"/>
      <p:bldP spid="10245" grpId="0" bldLvl="0" autoUpdateAnimBg="0"/>
      <p:bldP spid="10246" grpId="0" bldLvl="0" animBg="1" autoUpdateAnimBg="0"/>
      <p:bldP spid="10247" grpId="0" bldLvl="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rrowheads="1"/>
          </p:cNvSpPr>
          <p:nvPr/>
        </p:nvSpPr>
        <p:spPr bwMode="auto">
          <a:xfrm>
            <a:off x="1042988" y="1395413"/>
            <a:ext cx="7058025" cy="2667000"/>
          </a:xfrm>
          <a:prstGeom prst="rect">
            <a:avLst/>
          </a:prstGeom>
          <a:solidFill>
            <a:schemeClr val="bg1">
              <a:alpha val="58038"/>
            </a:schemeClr>
          </a:solidFill>
          <a:ln w="15875" algn="ctr">
            <a:solidFill>
              <a:srgbClr val="C00000"/>
            </a:solidFill>
            <a:round/>
            <a:headEnd/>
            <a:tailEnd/>
          </a:ln>
        </p:spPr>
        <p:txBody>
          <a:bodyPr/>
          <a:lstStyle/>
          <a:p>
            <a:endParaRPr lang="zh-CN" altLang="en-US">
              <a:solidFill>
                <a:srgbClr val="000000"/>
              </a:solidFill>
            </a:endParaRPr>
          </a:p>
        </p:txBody>
      </p:sp>
      <p:sp>
        <p:nvSpPr>
          <p:cNvPr id="6" name="TextBox 5"/>
          <p:cNvSpPr txBox="1">
            <a:spLocks noChangeArrowheads="1"/>
          </p:cNvSpPr>
          <p:nvPr/>
        </p:nvSpPr>
        <p:spPr bwMode="auto">
          <a:xfrm>
            <a:off x="1249363" y="1643063"/>
            <a:ext cx="6645275" cy="1971675"/>
          </a:xfrm>
          <a:prstGeom prst="rect">
            <a:avLst/>
          </a:prstGeom>
          <a:noFill/>
          <a:ln w="9525">
            <a:noFill/>
            <a:miter lim="800000"/>
            <a:headEnd/>
            <a:tailEnd/>
          </a:ln>
        </p:spPr>
        <p:txBody>
          <a:bodyPr>
            <a:spAutoFit/>
          </a:bodyPr>
          <a:lstStyle/>
          <a:p>
            <a:pPr algn="just">
              <a:lnSpc>
                <a:spcPts val="2500"/>
              </a:lnSpc>
            </a:pPr>
            <a:r>
              <a:rPr lang="en-US" altLang="zh-CN">
                <a:solidFill>
                  <a:srgbClr val="FF0000"/>
                </a:solidFill>
                <a:latin typeface="微软雅黑" pitchFamily="34" charset="-122"/>
                <a:ea typeface="微软雅黑" pitchFamily="34" charset="-122"/>
              </a:rPr>
              <a:t>B</a:t>
            </a:r>
            <a:r>
              <a:rPr lang="zh-CN" altLang="en-US">
                <a:solidFill>
                  <a:srgbClr val="FF0000"/>
                </a:solidFill>
                <a:latin typeface="微软雅黑" pitchFamily="34" charset="-122"/>
                <a:ea typeface="微软雅黑" pitchFamily="34" charset="-122"/>
              </a:rPr>
              <a:t>：对您而言</a:t>
            </a:r>
            <a:r>
              <a:rPr lang="zh-CN" altLang="en-US">
                <a:latin typeface="微软雅黑" pitchFamily="34" charset="-122"/>
                <a:ea typeface="微软雅黑" pitchFamily="34" charset="-122"/>
              </a:rPr>
              <a:t>，这款产品就是体现人生最大价值、给予自己最好呵护的最佳选择。超高保障，超低交费，帮你构建全面的保障体系。他为您的财富、保障全面呵护，两全其美 。</a:t>
            </a:r>
            <a:endParaRPr lang="en-US" altLang="zh-CN">
              <a:latin typeface="微软雅黑" pitchFamily="34" charset="-122"/>
              <a:ea typeface="微软雅黑" pitchFamily="34" charset="-122"/>
            </a:endParaRPr>
          </a:p>
          <a:p>
            <a:pPr>
              <a:lnSpc>
                <a:spcPts val="2500"/>
              </a:lnSpc>
            </a:pPr>
            <a:r>
              <a:rPr lang="en-US" altLang="zh-CN">
                <a:solidFill>
                  <a:srgbClr val="FF0000"/>
                </a:solidFill>
                <a:latin typeface="微软雅黑" pitchFamily="34" charset="-122"/>
                <a:ea typeface="微软雅黑" pitchFamily="34" charset="-122"/>
              </a:rPr>
              <a:t>E</a:t>
            </a:r>
            <a:r>
              <a:rPr lang="zh-CN" altLang="en-US">
                <a:solidFill>
                  <a:srgbClr val="FF0000"/>
                </a:solidFill>
                <a:latin typeface="微软雅黑" pitchFamily="34" charset="-122"/>
                <a:ea typeface="微软雅黑" pitchFamily="34" charset="-122"/>
              </a:rPr>
              <a:t>：您看</a:t>
            </a:r>
            <a:r>
              <a:rPr lang="zh-CN" altLang="en-US">
                <a:latin typeface="微软雅黑" pitchFamily="34" charset="-122"/>
                <a:ea typeface="微软雅黑" pitchFamily="34" charset="-122"/>
              </a:rPr>
              <a:t>现在社保养老压力这么大，我们又不能为下一代增加负担，选 择一款产品，保障一生。</a:t>
            </a:r>
          </a:p>
          <a:p>
            <a:endParaRPr lang="zh-CN" altLang="en-US">
              <a:latin typeface="微软雅黑" pitchFamily="34" charset="-122"/>
              <a:ea typeface="微软雅黑" pitchFamily="34" charset="-122"/>
            </a:endParaRPr>
          </a:p>
        </p:txBody>
      </p:sp>
      <p:sp>
        <p:nvSpPr>
          <p:cNvPr id="7" name="矩形 6"/>
          <p:cNvSpPr>
            <a:spLocks noChangeArrowheads="1"/>
          </p:cNvSpPr>
          <p:nvPr/>
        </p:nvSpPr>
        <p:spPr bwMode="auto">
          <a:xfrm>
            <a:off x="766763" y="998538"/>
            <a:ext cx="2447925" cy="471487"/>
          </a:xfrm>
          <a:prstGeom prst="rect">
            <a:avLst/>
          </a:prstGeom>
          <a:solidFill>
            <a:srgbClr val="C00000"/>
          </a:solidFill>
          <a:ln w="9525" algn="ctr">
            <a:noFill/>
            <a:round/>
            <a:headEnd/>
            <a:tailEnd/>
          </a:ln>
        </p:spPr>
        <p:txBody>
          <a:bodyPr/>
          <a:lstStyle/>
          <a:p>
            <a:endParaRPr lang="zh-CN" altLang="en-US">
              <a:solidFill>
                <a:srgbClr val="000000"/>
              </a:solidFill>
            </a:endParaRPr>
          </a:p>
        </p:txBody>
      </p:sp>
      <p:sp>
        <p:nvSpPr>
          <p:cNvPr id="8" name="TextBox 7"/>
          <p:cNvSpPr txBox="1"/>
          <p:nvPr/>
        </p:nvSpPr>
        <p:spPr bwMode="auto">
          <a:xfrm>
            <a:off x="692150" y="998538"/>
            <a:ext cx="2522538" cy="523875"/>
          </a:xfrm>
          <a:prstGeom prst="rect">
            <a:avLst/>
          </a:prstGeom>
          <a:noFill/>
        </p:spPr>
        <p:txBody>
          <a:bodyPr>
            <a:spAutoFit/>
          </a:bodyPr>
          <a:lstStyle/>
          <a:p>
            <a:pPr algn="ctr" fontAlgn="auto">
              <a:spcBef>
                <a:spcPts val="0"/>
              </a:spcBef>
              <a:spcAft>
                <a:spcPts val="0"/>
              </a:spcAft>
              <a:defRPr/>
            </a:pPr>
            <a:r>
              <a:rPr lang="zh-CN" altLang="en-US" sz="2800" kern="0" spc="-150" dirty="0">
                <a:ln w="1905">
                  <a:noFill/>
                </a:ln>
                <a:solidFill>
                  <a:prstClr val="white"/>
                </a:solidFill>
                <a:latin typeface="微软雅黑" panose="020B0503020204020204" pitchFamily="34" charset="-122"/>
                <a:ea typeface="微软雅黑" panose="020B0503020204020204" pitchFamily="34" charset="-122"/>
              </a:rPr>
              <a:t>喜庆祥和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250"/>
                                        <p:tgtEl>
                                          <p:spTgt spid="7"/>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50"/>
                                        <p:tgtEl>
                                          <p:spTgt spid="8"/>
                                        </p:tgtEl>
                                      </p:cBhvr>
                                    </p:animEffect>
                                    <p:anim calcmode="lin" valueType="num">
                                      <p:cBhvr>
                                        <p:cTn id="12" dur="250" fill="hold"/>
                                        <p:tgtEl>
                                          <p:spTgt spid="8"/>
                                        </p:tgtEl>
                                        <p:attrNameLst>
                                          <p:attrName>ppt_x</p:attrName>
                                        </p:attrNameLst>
                                      </p:cBhvr>
                                      <p:tavLst>
                                        <p:tav tm="0">
                                          <p:val>
                                            <p:strVal val="#ppt_x"/>
                                          </p:val>
                                        </p:tav>
                                        <p:tav tm="100000">
                                          <p:val>
                                            <p:strVal val="#ppt_x"/>
                                          </p:val>
                                        </p:tav>
                                      </p:tavLst>
                                    </p:anim>
                                    <p:anim calcmode="lin" valueType="num">
                                      <p:cBhvr>
                                        <p:cTn id="13" dur="25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500"/>
                            </p:stCondLst>
                            <p:childTnLst>
                              <p:par>
                                <p:cTn id="15" presetID="2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right)">
                                      <p:cBhvr>
                                        <p:cTn id="17" dur="250"/>
                                        <p:tgtEl>
                                          <p:spTgt spid="5"/>
                                        </p:tgtEl>
                                      </p:cBhvr>
                                    </p:animEffect>
                                  </p:childTnLst>
                                </p:cTn>
                              </p:par>
                            </p:childTnLst>
                          </p:cTn>
                        </p:par>
                        <p:par>
                          <p:cTn id="18" fill="hold">
                            <p:stCondLst>
                              <p:cond delay="750"/>
                            </p:stCondLst>
                            <p:childTnLst>
                              <p:par>
                                <p:cTn id="19" presetID="14" presetClass="entr" presetSubtype="1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Lst>
  </p:timing>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dpi="0" rotWithShape="1">
          <a:blip xmlns:r="http://schemas.openxmlformats.org/officeDocument/2006/relationships" r:embed="rId1"/>
          <a:srcRect/>
          <a:stretch>
            <a:fillRect l="-13000" r="-5000"/>
          </a:stretch>
        </a:blipFill>
        <a:ln w="15875">
          <a:solidFill>
            <a:srgbClr val="C00000"/>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442</TotalTime>
  <Words>2499</Words>
  <Application>Microsoft Office PowerPoint</Application>
  <PresentationFormat>全屏显示(16:9)</PresentationFormat>
  <Paragraphs>129</Paragraphs>
  <Slides>20</Slides>
  <Notes>4</Notes>
  <HiddenSlides>0</HiddenSlides>
  <MMClips>0</MMClips>
  <ScaleCrop>false</ScaleCrop>
  <HeadingPairs>
    <vt:vector size="6" baseType="variant">
      <vt:variant>
        <vt:lpstr>已用的字体</vt:lpstr>
      </vt:variant>
      <vt:variant>
        <vt:i4>5</vt:i4>
      </vt:variant>
      <vt:variant>
        <vt:lpstr>主题</vt:lpstr>
      </vt:variant>
      <vt:variant>
        <vt:i4>2</vt:i4>
      </vt:variant>
      <vt:variant>
        <vt:lpstr>幻灯片标题</vt:lpstr>
      </vt:variant>
      <vt:variant>
        <vt:i4>20</vt:i4>
      </vt:variant>
    </vt:vector>
  </HeadingPairs>
  <TitlesOfParts>
    <vt:vector size="27" baseType="lpstr">
      <vt:lpstr>Arial</vt:lpstr>
      <vt:lpstr>宋体</vt:lpstr>
      <vt:lpstr>Calibri</vt:lpstr>
      <vt:lpstr>微软雅黑</vt:lpstr>
      <vt:lpstr>楷体_GB2312</vt:lpstr>
      <vt:lpstr>1_Office 主题</vt:lpstr>
      <vt:lpstr>2_Office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vector>
  </TitlesOfParts>
  <Company>Lenovo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aa</dc:creator>
  <cp:lastModifiedBy>Chinalife</cp:lastModifiedBy>
  <cp:revision>63</cp:revision>
  <dcterms:created xsi:type="dcterms:W3CDTF">2014-03-06T01:23:51Z</dcterms:created>
  <dcterms:modified xsi:type="dcterms:W3CDTF">2014-04-14T09:18:21Z</dcterms:modified>
</cp:coreProperties>
</file>