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93" r:id="rId3"/>
    <p:sldId id="393" r:id="rId4"/>
    <p:sldId id="297" r:id="rId5"/>
    <p:sldId id="394" r:id="rId6"/>
    <p:sldId id="396" r:id="rId7"/>
    <p:sldId id="395" r:id="rId8"/>
    <p:sldId id="397" r:id="rId9"/>
    <p:sldId id="398" r:id="rId10"/>
    <p:sldId id="399" r:id="rId11"/>
    <p:sldId id="401" r:id="rId12"/>
    <p:sldId id="400" r:id="rId13"/>
    <p:sldId id="402" r:id="rId14"/>
    <p:sldId id="403" r:id="rId15"/>
    <p:sldId id="404" r:id="rId16"/>
    <p:sldId id="405" r:id="rId17"/>
    <p:sldId id="408" r:id="rId18"/>
    <p:sldId id="406" r:id="rId19"/>
    <p:sldId id="409" r:id="rId20"/>
    <p:sldId id="410" r:id="rId21"/>
    <p:sldId id="411" r:id="rId22"/>
    <p:sldId id="412" r:id="rId23"/>
    <p:sldId id="416" r:id="rId24"/>
    <p:sldId id="413" r:id="rId25"/>
    <p:sldId id="414" r:id="rId26"/>
    <p:sldId id="417" r:id="rId27"/>
    <p:sldId id="415" r:id="rId28"/>
    <p:sldId id="418" r:id="rId29"/>
    <p:sldId id="419" r:id="rId30"/>
    <p:sldId id="315" r:id="rId3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00"/>
    <a:srgbClr val="CC0000"/>
    <a:srgbClr val="0033CC"/>
    <a:srgbClr val="9A0000"/>
    <a:srgbClr val="000000"/>
    <a:srgbClr val="FFFF99"/>
    <a:srgbClr val="F1BB23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00" autoAdjust="0"/>
    <p:restoredTop sz="92537" autoAdjust="0"/>
  </p:normalViewPr>
  <p:slideViewPr>
    <p:cSldViewPr>
      <p:cViewPr>
        <p:scale>
          <a:sx n="68" d="100"/>
          <a:sy n="68" d="100"/>
        </p:scale>
        <p:origin x="-1110" y="-72"/>
      </p:cViewPr>
      <p:guideLst>
        <p:guide orient="horz" pos="1616"/>
        <p:guide pos="11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E777F9CB-C460-4A7C-A34D-0980E7CC9FDB}" type="datetimeFigureOut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97608CA0-B997-415F-83CA-C8EE51B635E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90431E0-60D6-479C-B184-E4B976111B38}" type="datetimeFigureOut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3125017-8A7F-44FD-A383-4969C71210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4A2C3-FB38-4E3F-9409-76FB451951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>
            <a:grpSpLocks/>
          </p:cNvGrpSpPr>
          <p:nvPr userDrawn="1"/>
        </p:nvGrpSpPr>
        <p:grpSpPr bwMode="auto">
          <a:xfrm>
            <a:off x="900113" y="482600"/>
            <a:ext cx="8243887" cy="785813"/>
            <a:chOff x="900766" y="332656"/>
            <a:chExt cx="8243234" cy="786222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2209800" y="900336"/>
              <a:ext cx="6934200" cy="152400"/>
              <a:chOff x="0" y="0"/>
              <a:chExt cx="4368" cy="96"/>
            </a:xfrm>
          </p:grpSpPr>
          <p:sp>
            <p:nvSpPr>
              <p:cNvPr id="5" name="Rectangle 1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68" cy="96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x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" name="Rectangle 15"/>
              <p:cNvSpPr>
                <a:spLocks noChangeArrowheads="1"/>
              </p:cNvSpPr>
              <p:nvPr/>
            </p:nvSpPr>
            <p:spPr bwMode="auto">
              <a:xfrm>
                <a:off x="0" y="60"/>
                <a:ext cx="4368" cy="36"/>
              </a:xfrm>
              <a:prstGeom prst="rect">
                <a:avLst/>
              </a:prstGeom>
              <a:solidFill>
                <a:srgbClr val="CC0000"/>
              </a:solidFill>
              <a:ln>
                <a:noFill/>
              </a:ln>
              <a:ex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  <p:pic>
          <p:nvPicPr>
            <p:cNvPr id="4" name="Picture 9" descr="树"/>
            <p:cNvPicPr>
              <a:picLocks noChangeAspect="1" noChangeArrowheads="1"/>
            </p:cNvPicPr>
            <p:nvPr/>
          </p:nvPicPr>
          <p:blipFill>
            <a:blip r:embed="rId2"/>
            <a:srcRect b="12228"/>
            <a:stretch>
              <a:fillRect/>
            </a:stretch>
          </p:blipFill>
          <p:spPr bwMode="auto">
            <a:xfrm>
              <a:off x="900766" y="332656"/>
              <a:ext cx="1200132" cy="786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00011-7FAC-4F9B-B1AE-A05A7A03584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75AD3-B710-491E-8C43-09EB34DE92E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91F71-4077-4AB4-A088-60BDE8C923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36938-7512-4ED9-AC79-BD1A5DA6D4F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7264C-F892-434D-8375-31579757F86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0D9C0-30EE-4BD8-AE67-05EA4C8A1C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EB931-DD69-40EF-BF88-4F44DCF17C4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A87BA-34CB-4126-B6B4-4A9F69126F9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1FE2E-FB64-45B9-9549-190EA820F1E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D7BAAE6-21A1-4D8C-B4B7-AF6809BB1D1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4"/>
          <p:cNvSpPr txBox="1">
            <a:spLocks noChangeArrowheads="1"/>
          </p:cNvSpPr>
          <p:nvPr/>
        </p:nvSpPr>
        <p:spPr bwMode="auto">
          <a:xfrm>
            <a:off x="0" y="5516563"/>
            <a:ext cx="9144000" cy="3113087"/>
          </a:xfrm>
          <a:prstGeom prst="rect">
            <a:avLst/>
          </a:prstGeom>
          <a:solidFill>
            <a:srgbClr val="9A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altLang="zh-CN" b="1">
              <a:latin typeface="Calibri" pitchFamily="34" charset="0"/>
            </a:endParaRPr>
          </a:p>
          <a:p>
            <a:endParaRPr lang="en-US" altLang="zh-CN" b="1">
              <a:latin typeface="Calibri" pitchFamily="34" charset="0"/>
            </a:endParaRPr>
          </a:p>
          <a:p>
            <a:endParaRPr lang="en-US" altLang="zh-CN" b="1">
              <a:latin typeface="Calibri" pitchFamily="34" charset="0"/>
            </a:endParaRPr>
          </a:p>
          <a:p>
            <a:endParaRPr lang="en-US" altLang="zh-CN" b="1">
              <a:latin typeface="Calibri" pitchFamily="34" charset="0"/>
            </a:endParaRPr>
          </a:p>
          <a:p>
            <a:endParaRPr lang="en-US" altLang="zh-CN" b="1">
              <a:latin typeface="Calibri" pitchFamily="34" charset="0"/>
            </a:endParaRPr>
          </a:p>
          <a:p>
            <a:endParaRPr lang="en-US" altLang="zh-CN" b="1">
              <a:latin typeface="Calibri" pitchFamily="34" charset="0"/>
            </a:endParaRPr>
          </a:p>
          <a:p>
            <a:endParaRPr lang="en-US" altLang="zh-CN" b="1">
              <a:latin typeface="Calibri" pitchFamily="34" charset="0"/>
            </a:endParaRPr>
          </a:p>
          <a:p>
            <a:endParaRPr lang="en-US" altLang="zh-CN" b="1">
              <a:latin typeface="Calibri" pitchFamily="34" charset="0"/>
            </a:endParaRPr>
          </a:p>
          <a:p>
            <a:endParaRPr lang="en-US" altLang="zh-CN" b="1">
              <a:latin typeface="Calibri" pitchFamily="34" charset="0"/>
            </a:endParaRPr>
          </a:p>
          <a:p>
            <a:endParaRPr lang="en-US" altLang="zh-CN" b="1">
              <a:latin typeface="Calibri" pitchFamily="34" charset="0"/>
            </a:endParaRPr>
          </a:p>
          <a:p>
            <a:endParaRPr lang="zh-CN" altLang="en-US" b="1">
              <a:latin typeface="Calibri" pitchFamily="34" charset="0"/>
            </a:endParaRPr>
          </a:p>
        </p:txBody>
      </p:sp>
      <p:pic>
        <p:nvPicPr>
          <p:cNvPr id="15362" name="Picture 9" descr="树"/>
          <p:cNvPicPr>
            <a:picLocks noChangeAspect="1" noChangeArrowheads="1"/>
          </p:cNvPicPr>
          <p:nvPr/>
        </p:nvPicPr>
        <p:blipFill>
          <a:blip r:embed="rId2"/>
          <a:srcRect b="12228"/>
          <a:stretch>
            <a:fillRect/>
          </a:stretch>
        </p:blipFill>
        <p:spPr bwMode="auto">
          <a:xfrm>
            <a:off x="2555875" y="3208338"/>
            <a:ext cx="4159250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323850" y="908050"/>
            <a:ext cx="8351838" cy="31845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/>
            <a:r>
              <a:rPr lang="zh-CN" altLang="zh-CN" sz="6600" b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行为事件访谈法</a:t>
            </a:r>
            <a:endParaRPr lang="zh-CN" altLang="en-US" sz="6600" b="1"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80000"/>
              </a:lnSpc>
            </a:pP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（</a:t>
            </a: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Behavioral Event Interview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）</a:t>
            </a:r>
            <a:r>
              <a:rPr lang="zh-CN" altLang="en-US" sz="2000"/>
              <a:t> </a:t>
            </a:r>
            <a:endParaRPr lang="en-US" altLang="zh-CN" sz="7200" b="1"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endParaRPr lang="zh-CN" altLang="en-US" sz="7200" b="1"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64" name="矩形 5"/>
          <p:cNvSpPr>
            <a:spLocks noChangeArrowheads="1"/>
          </p:cNvSpPr>
          <p:nvPr/>
        </p:nvSpPr>
        <p:spPr bwMode="auto">
          <a:xfrm>
            <a:off x="5903913" y="6351588"/>
            <a:ext cx="32051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Calibri" pitchFamily="34" charset="0"/>
              </a:rPr>
              <a:t>郑荣禄</a:t>
            </a:r>
            <a:endParaRPr lang="en-US" altLang="zh-CN" sz="2400" b="1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54150" y="44450"/>
            <a:ext cx="6357938" cy="10064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>
              <a:lnSpc>
                <a:spcPct val="150000"/>
              </a:lnSpc>
              <a:spcBef>
                <a:spcPct val="20000"/>
              </a:spcBef>
              <a:spcAft>
                <a:spcPts val="1200"/>
              </a:spcAft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目   录 </a:t>
            </a:r>
            <a:endParaRPr lang="en-US" altLang="zh-CN" sz="40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6386" name="矩形 2"/>
          <p:cNvSpPr>
            <a:spLocks noChangeArrowheads="1"/>
          </p:cNvSpPr>
          <p:nvPr/>
        </p:nvSpPr>
        <p:spPr bwMode="auto">
          <a:xfrm>
            <a:off x="1258888" y="1484313"/>
            <a:ext cx="7500937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210000"/>
              </a:lnSpc>
              <a:buFont typeface="Wingdings" pitchFamily="2" charset="2"/>
              <a:buNone/>
            </a:pPr>
            <a:r>
              <a:rPr lang="zh-CN" altLang="en-US" sz="4000" b="1">
                <a:latin typeface="Arial Unicode MS"/>
                <a:ea typeface="微软雅黑" pitchFamily="34" charset="-122"/>
              </a:rPr>
              <a:t>一、</a:t>
            </a:r>
            <a:r>
              <a:rPr lang="zh-CN" altLang="en-US" sz="4000" b="1">
                <a:latin typeface="Arial Black" pitchFamily="34" charset="0"/>
                <a:ea typeface="微软雅黑" pitchFamily="34" charset="-122"/>
              </a:rPr>
              <a:t>行为事件访谈法的定义</a:t>
            </a:r>
            <a:endParaRPr lang="zh-CN" altLang="en-US" sz="2800" b="1">
              <a:latin typeface="Arial Black" pitchFamily="34" charset="0"/>
              <a:ea typeface="微软雅黑" pitchFamily="34" charset="-122"/>
            </a:endParaRPr>
          </a:p>
          <a:p>
            <a:pPr>
              <a:lnSpc>
                <a:spcPct val="210000"/>
              </a:lnSpc>
              <a:buFont typeface="Wingdings" pitchFamily="2" charset="2"/>
              <a:buNone/>
            </a:pPr>
            <a:r>
              <a:rPr lang="zh-CN" altLang="en-US" sz="4000" b="1">
                <a:latin typeface="Arial Black" pitchFamily="34" charset="0"/>
                <a:ea typeface="微软雅黑" pitchFamily="34" charset="-122"/>
              </a:rPr>
              <a:t>二、行为事件访谈</a:t>
            </a:r>
            <a:r>
              <a:rPr lang="en-US" altLang="zh-CN" sz="4000" b="1">
                <a:latin typeface="Arial Black" pitchFamily="34" charset="0"/>
                <a:ea typeface="微软雅黑" pitchFamily="34" charset="-122"/>
              </a:rPr>
              <a:t>5</a:t>
            </a:r>
            <a:r>
              <a:rPr lang="zh-CN" altLang="en-US" sz="4000" b="1">
                <a:ea typeface="微软雅黑" pitchFamily="34" charset="-122"/>
              </a:rPr>
              <a:t>步法</a:t>
            </a:r>
            <a:endParaRPr lang="zh-CN" altLang="en-US" sz="2800" b="1">
              <a:ea typeface="微软雅黑" pitchFamily="34" charset="-122"/>
            </a:endParaRPr>
          </a:p>
          <a:p>
            <a:pPr>
              <a:lnSpc>
                <a:spcPct val="210000"/>
              </a:lnSpc>
              <a:buFont typeface="Wingdings" pitchFamily="2" charset="2"/>
              <a:buNone/>
            </a:pPr>
            <a:r>
              <a:rPr lang="zh-CN" altLang="en-US" sz="4000" b="1">
                <a:ea typeface="微软雅黑" pitchFamily="34" charset="-122"/>
              </a:rPr>
              <a:t>三、</a:t>
            </a:r>
            <a:r>
              <a:rPr lang="en-US" altLang="zh-CN" sz="4000" b="1">
                <a:latin typeface="Arial Black" pitchFamily="34" charset="0"/>
                <a:ea typeface="微软雅黑" pitchFamily="34" charset="-122"/>
              </a:rPr>
              <a:t>STAR—</a:t>
            </a:r>
            <a:r>
              <a:rPr lang="zh-CN" altLang="en-US" sz="4000" b="1">
                <a:latin typeface="Arial Black" pitchFamily="34" charset="0"/>
                <a:ea typeface="微软雅黑" pitchFamily="34" charset="-122"/>
              </a:rPr>
              <a:t>行为事件访谈利器</a:t>
            </a:r>
            <a:endParaRPr lang="zh-CN" altLang="en-US" sz="3600" b="1">
              <a:latin typeface="Arial Black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6613" y="260350"/>
            <a:ext cx="7650162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一、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行为事件访谈法的定义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349500"/>
            <a:ext cx="81375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365125">
              <a:lnSpc>
                <a:spcPct val="195000"/>
              </a:lnSpc>
              <a:spcBef>
                <a:spcPct val="30000"/>
              </a:spcBef>
              <a:buFont typeface="Wingdings" pitchFamily="2" charset="2"/>
              <a:buChar char="p"/>
            </a:pPr>
            <a:r>
              <a:rPr lang="zh-CN" altLang="en-US" sz="3100" b="1">
                <a:latin typeface="微软雅黑" pitchFamily="34" charset="-122"/>
                <a:ea typeface="微软雅黑" pitchFamily="34" charset="-122"/>
              </a:rPr>
              <a:t>行为事件访谈法，是一种</a:t>
            </a:r>
            <a:r>
              <a:rPr lang="zh-CN" altLang="en-US" sz="31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开放式</a:t>
            </a:r>
            <a:r>
              <a:rPr lang="zh-CN" altLang="en-US" sz="3100" b="1">
                <a:latin typeface="微软雅黑" pitchFamily="34" charset="-122"/>
                <a:ea typeface="微软雅黑" pitchFamily="34" charset="-122"/>
              </a:rPr>
              <a:t>的行为回顾式探索技术，是</a:t>
            </a:r>
            <a:r>
              <a:rPr lang="zh-CN" altLang="en-US" sz="31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揭示胜任特征</a:t>
            </a:r>
            <a:r>
              <a:rPr lang="zh-CN" altLang="en-US" sz="3100" b="1">
                <a:latin typeface="微软雅黑" pitchFamily="34" charset="-122"/>
                <a:ea typeface="微软雅黑" pitchFamily="34" charset="-122"/>
              </a:rPr>
              <a:t>的主要工具</a:t>
            </a:r>
          </a:p>
          <a:p>
            <a:pPr marL="365125" indent="-365125">
              <a:lnSpc>
                <a:spcPct val="195000"/>
              </a:lnSpc>
              <a:spcBef>
                <a:spcPct val="30000"/>
              </a:spcBef>
              <a:buFont typeface="Wingdings" pitchFamily="2" charset="2"/>
              <a:buChar char="p"/>
            </a:pPr>
            <a:r>
              <a:rPr lang="zh-CN" altLang="en-US" sz="3100" b="1">
                <a:latin typeface="微软雅黑" pitchFamily="34" charset="-122"/>
                <a:ea typeface="微软雅黑" pitchFamily="34" charset="-122"/>
              </a:rPr>
              <a:t>行为事件访谈法是</a:t>
            </a:r>
            <a:r>
              <a:rPr lang="zh-CN" altLang="en-US" sz="31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构建素质模型</a:t>
            </a:r>
            <a:r>
              <a:rPr lang="zh-CN" altLang="en-US" sz="3100" b="1">
                <a:latin typeface="微软雅黑" pitchFamily="34" charset="-122"/>
                <a:ea typeface="微软雅黑" pitchFamily="34" charset="-122"/>
              </a:rPr>
              <a:t>的主要方法</a:t>
            </a:r>
          </a:p>
        </p:txBody>
      </p:sp>
      <p:sp>
        <p:nvSpPr>
          <p:cNvPr id="4" name="矩形 3"/>
          <p:cNvSpPr/>
          <p:nvPr/>
        </p:nvSpPr>
        <p:spPr>
          <a:xfrm>
            <a:off x="798513" y="1590675"/>
            <a:ext cx="8780462" cy="7794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行为事件访谈法的定义：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6613" y="260350"/>
            <a:ext cx="7650162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一、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行为事件访谈法的定义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276475"/>
            <a:ext cx="7848600" cy="340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3050" indent="-273050">
              <a:lnSpc>
                <a:spcPct val="165000"/>
              </a:lnSpc>
              <a:spcBef>
                <a:spcPct val="2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以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目标岗位的任职者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为访谈对象</a:t>
            </a:r>
          </a:p>
          <a:p>
            <a:pPr marL="273050" indent="-273050">
              <a:lnSpc>
                <a:spcPct val="165000"/>
              </a:lnSpc>
              <a:spcBef>
                <a:spcPct val="2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通过对访谈对象深入访谈，收集其在任职期间所做的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成功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不成功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事件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描述，挖掘出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影响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目标岗位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绩效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细节行为</a:t>
            </a:r>
          </a:p>
        </p:txBody>
      </p:sp>
      <p:sp>
        <p:nvSpPr>
          <p:cNvPr id="4" name="矩形 3"/>
          <p:cNvSpPr/>
          <p:nvPr/>
        </p:nvSpPr>
        <p:spPr>
          <a:xfrm>
            <a:off x="798513" y="1557338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构建素质模型的基本流程 </a:t>
            </a:r>
            <a:endParaRPr lang="en-US" altLang="zh-CN" sz="32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6613" y="260350"/>
            <a:ext cx="7650162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一、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行为事件访谈法的定义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276475"/>
            <a:ext cx="7848600" cy="396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55000"/>
              </a:lnSpc>
              <a:spcBef>
                <a:spcPct val="2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对收集到的具体事件和行为进行汇总、分析和编码</a:t>
            </a:r>
          </a:p>
          <a:p>
            <a:pPr marL="371475" indent="-371475">
              <a:lnSpc>
                <a:spcPct val="155000"/>
              </a:lnSpc>
              <a:spcBef>
                <a:spcPct val="2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在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不同的被访谈群体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（绩效优秀群体和绩效普通群体）之间进行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对比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，找出目标岗位的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核心素质</a:t>
            </a:r>
          </a:p>
        </p:txBody>
      </p:sp>
      <p:sp>
        <p:nvSpPr>
          <p:cNvPr id="4" name="矩形 3"/>
          <p:cNvSpPr/>
          <p:nvPr/>
        </p:nvSpPr>
        <p:spPr>
          <a:xfrm>
            <a:off x="798513" y="1497013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构建素质模型的基本流程 </a:t>
            </a:r>
            <a:endParaRPr lang="en-US" altLang="zh-CN" sz="32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6613" y="260350"/>
            <a:ext cx="7650162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一、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行为事件访谈法的定义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000250"/>
            <a:ext cx="78486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一般可采用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问卷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面谈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相结合的方式</a:t>
            </a:r>
          </a:p>
          <a:p>
            <a:pPr marL="371475" indent="-371475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访谈者事先不知道访谈对象属于优秀组或一般组，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避免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造成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先入为主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的误差</a:t>
            </a:r>
          </a:p>
          <a:p>
            <a:pPr marL="371475" indent="-371475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访谈者在访谈时应尽量让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访谈对象用自己的话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详尽地描述他们成功或失败的工作经历，他们是如何做的、感想又如何</a:t>
            </a:r>
          </a:p>
        </p:txBody>
      </p:sp>
      <p:sp>
        <p:nvSpPr>
          <p:cNvPr id="4" name="矩形 3"/>
          <p:cNvSpPr/>
          <p:nvPr/>
        </p:nvSpPr>
        <p:spPr>
          <a:xfrm>
            <a:off x="798513" y="1220788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要点提示</a:t>
            </a:r>
            <a:endParaRPr lang="en-US" altLang="zh-CN" sz="32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6613" y="260350"/>
            <a:ext cx="7650162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二、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5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步法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192338"/>
            <a:ext cx="7848600" cy="423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应以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轻松的口吻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作自我介绍，并向被访者说明访谈的目的与访谈程序，以便创造融洽和谐的谈话氛围</a:t>
            </a:r>
          </a:p>
          <a:p>
            <a:pPr marL="371475" indent="-371475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有时需要对访谈的目的和保密等方面作一些补充说明，以帮助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消除被访者的疑虑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，避免产生紧张情绪</a:t>
            </a:r>
          </a:p>
        </p:txBody>
      </p:sp>
      <p:sp>
        <p:nvSpPr>
          <p:cNvPr id="4" name="矩形 3"/>
          <p:cNvSpPr/>
          <p:nvPr/>
        </p:nvSpPr>
        <p:spPr>
          <a:xfrm>
            <a:off x="798513" y="1412875"/>
            <a:ext cx="8780462" cy="7794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1.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介绍和解释</a:t>
            </a:r>
            <a:endParaRPr lang="en-US" altLang="zh-CN" sz="36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6613" y="260350"/>
            <a:ext cx="7650162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二、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5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步法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192338"/>
            <a:ext cx="7848600" cy="423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请被访者描述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最重要的几项工作职责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，了解其在职位上实际做些什么，与什么人员共事等</a:t>
            </a:r>
          </a:p>
          <a:p>
            <a:pPr marL="371475" indent="-371475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若被访者在归纳主要职责上有困难，可通过让他描述具体例子，以便从具体细节中做出判断，帮助其归纳</a:t>
            </a:r>
          </a:p>
        </p:txBody>
      </p:sp>
      <p:sp>
        <p:nvSpPr>
          <p:cNvPr id="4" name="矩形 3"/>
          <p:cNvSpPr/>
          <p:nvPr/>
        </p:nvSpPr>
        <p:spPr>
          <a:xfrm>
            <a:off x="798513" y="1412875"/>
            <a:ext cx="8780462" cy="7794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2.</a:t>
            </a:r>
            <a:r>
              <a:rPr lang="zh-CN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了解工作职责</a:t>
            </a:r>
            <a:endParaRPr lang="en-US" altLang="zh-CN" sz="36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6613" y="260350"/>
            <a:ext cx="7650162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二、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5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步法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192338"/>
            <a:ext cx="7848600" cy="325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这是行为事件访谈的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核心步骤</a:t>
            </a:r>
          </a:p>
          <a:p>
            <a:pPr marL="371475" indent="-371475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通过请被访者</a:t>
            </a:r>
            <a:r>
              <a:rPr lang="en-US" altLang="zh-CN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"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讲故事</a:t>
            </a:r>
            <a:r>
              <a:rPr lang="en-US" altLang="zh-CN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"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 ，采集其在职位上经历过的典型或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关键事件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3200" b="1">
                <a:latin typeface="微软雅黑" pitchFamily="34" charset="-122"/>
                <a:ea typeface="微软雅黑" pitchFamily="34" charset="-122"/>
              </a:rPr>
              <a:t>2~3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个成功事例及</a:t>
            </a:r>
            <a:r>
              <a:rPr lang="en-US" altLang="zh-CN" sz="3200" b="1">
                <a:latin typeface="微软雅黑" pitchFamily="34" charset="-122"/>
                <a:ea typeface="微软雅黑" pitchFamily="34" charset="-122"/>
              </a:rPr>
              <a:t>2~3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个失败事例）的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详细资料</a:t>
            </a:r>
          </a:p>
        </p:txBody>
      </p:sp>
      <p:sp>
        <p:nvSpPr>
          <p:cNvPr id="4" name="矩形 3"/>
          <p:cNvSpPr/>
          <p:nvPr/>
        </p:nvSpPr>
        <p:spPr>
          <a:xfrm>
            <a:off x="798513" y="1412875"/>
            <a:ext cx="8780462" cy="7794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3.</a:t>
            </a:r>
            <a:r>
              <a:rPr lang="zh-CN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行为事件描述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  <a:endParaRPr lang="en-US" altLang="zh-CN" sz="36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6613" y="260350"/>
            <a:ext cx="7650162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二、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5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步法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1989138"/>
            <a:ext cx="7848600" cy="462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通常需被访者不断回答下列问题：</a:t>
            </a:r>
          </a:p>
          <a:p>
            <a:pPr marL="811213" lvl="1" indent="-354013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当时出了什么事情？</a:t>
            </a:r>
          </a:p>
          <a:p>
            <a:pPr marL="811213" lvl="1" indent="-354013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为什么会出现这样的事情？</a:t>
            </a:r>
          </a:p>
          <a:p>
            <a:pPr marL="811213" lvl="1" indent="-354013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当时您是怎么想的，您打算怎么做？</a:t>
            </a:r>
          </a:p>
          <a:p>
            <a:pPr marL="811213" lvl="1" indent="-354013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您实际上是怎么做的？</a:t>
            </a:r>
          </a:p>
          <a:p>
            <a:pPr marL="811213" lvl="1" indent="-354013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您与哪些人一起处理这件事情？</a:t>
            </a:r>
          </a:p>
          <a:p>
            <a:pPr marL="811213" lvl="1" indent="-354013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最后结果如何？</a:t>
            </a:r>
          </a:p>
        </p:txBody>
      </p:sp>
      <p:sp>
        <p:nvSpPr>
          <p:cNvPr id="4" name="矩形 3"/>
          <p:cNvSpPr/>
          <p:nvPr/>
        </p:nvSpPr>
        <p:spPr>
          <a:xfrm>
            <a:off x="798513" y="1268413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3.</a:t>
            </a:r>
            <a:r>
              <a:rPr lang="zh-CN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行为事件描述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  <a:endParaRPr lang="en-US" altLang="zh-CN" sz="36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6613" y="260350"/>
            <a:ext cx="7650162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二、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5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步法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1989138"/>
            <a:ext cx="7848600" cy="458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常见问题</a:t>
            </a:r>
          </a:p>
          <a:p>
            <a:pPr marL="811213" lvl="1" indent="-354013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被访者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想不出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描述哪些行为事件，或者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描述过于简单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，甚至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跑题</a:t>
            </a:r>
          </a:p>
          <a:p>
            <a:pPr marL="371475" indent="-371475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处理方法</a:t>
            </a:r>
          </a:p>
          <a:p>
            <a:pPr marL="811213" lvl="1" indent="-354013">
              <a:lnSpc>
                <a:spcPct val="14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通过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有目的的提问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，帮助被访者整理思绪，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引导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其谈真正体现任职特征的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关键事件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，并有针对性的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持续追问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，直到获得所需信息 </a:t>
            </a:r>
          </a:p>
        </p:txBody>
      </p:sp>
      <p:sp>
        <p:nvSpPr>
          <p:cNvPr id="4" name="矩形 3"/>
          <p:cNvSpPr/>
          <p:nvPr/>
        </p:nvSpPr>
        <p:spPr>
          <a:xfrm>
            <a:off x="798513" y="1268413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3.</a:t>
            </a:r>
            <a:r>
              <a:rPr lang="zh-CN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行为事件描述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  <a:endParaRPr lang="en-US" altLang="zh-CN" sz="36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6613" y="260350"/>
            <a:ext cx="7650162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二、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5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步法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192338"/>
            <a:ext cx="7848600" cy="437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专业而有效的追问示例</a:t>
            </a:r>
            <a:endParaRPr lang="en-US" altLang="zh-CN" sz="3200" b="1">
              <a:solidFill>
                <a:srgbClr val="CC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811213" lvl="1" indent="-354013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ea typeface="微软雅黑" pitchFamily="34" charset="-122"/>
              </a:rPr>
              <a:t>被访者说道：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2800" b="1">
                <a:ea typeface="微软雅黑" pitchFamily="34" charset="-122"/>
              </a:rPr>
              <a:t>我要定期收集一些信息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”</a:t>
            </a:r>
            <a:endParaRPr lang="zh-CN" altLang="en-US" sz="2800" b="1">
              <a:ea typeface="微软雅黑" pitchFamily="34" charset="-122"/>
            </a:endParaRPr>
          </a:p>
          <a:p>
            <a:pPr marL="811213" lvl="1" indent="-354013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ea typeface="微软雅黑" pitchFamily="34" charset="-122"/>
              </a:rPr>
              <a:t>需要马上追问：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2800" b="1">
                <a:ea typeface="微软雅黑" pitchFamily="34" charset="-122"/>
              </a:rPr>
              <a:t>是上级</a:t>
            </a:r>
            <a:r>
              <a:rPr lang="zh-CN" altLang="en-US" sz="2800" b="1">
                <a:solidFill>
                  <a:srgbClr val="CC0000"/>
                </a:solidFill>
                <a:ea typeface="微软雅黑" pitchFamily="34" charset="-122"/>
              </a:rPr>
              <a:t>要求</a:t>
            </a:r>
            <a:r>
              <a:rPr lang="zh-CN" altLang="en-US" sz="2800" b="1">
                <a:ea typeface="微软雅黑" pitchFamily="34" charset="-122"/>
              </a:rPr>
              <a:t>您定期收集信息还是您自己</a:t>
            </a:r>
            <a:r>
              <a:rPr lang="zh-CN" altLang="en-US" sz="2800" b="1">
                <a:solidFill>
                  <a:srgbClr val="CC0000"/>
                </a:solidFill>
                <a:ea typeface="微软雅黑" pitchFamily="34" charset="-122"/>
              </a:rPr>
              <a:t>主动</a:t>
            </a:r>
            <a:r>
              <a:rPr lang="zh-CN" altLang="en-US" sz="2800" b="1">
                <a:ea typeface="微软雅黑" pitchFamily="34" charset="-122"/>
              </a:rPr>
              <a:t>收集的？需要</a:t>
            </a:r>
            <a:r>
              <a:rPr lang="zh-CN" altLang="en-US" sz="2800" b="1">
                <a:solidFill>
                  <a:srgbClr val="CC0000"/>
                </a:solidFill>
                <a:ea typeface="微软雅黑" pitchFamily="34" charset="-122"/>
              </a:rPr>
              <a:t>收集哪些</a:t>
            </a:r>
            <a:r>
              <a:rPr lang="zh-CN" altLang="en-US" sz="2800" b="1">
                <a:ea typeface="微软雅黑" pitchFamily="34" charset="-122"/>
              </a:rPr>
              <a:t>信息？您一般会通过</a:t>
            </a:r>
            <a:r>
              <a:rPr lang="zh-CN" altLang="en-US" sz="2800" b="1">
                <a:solidFill>
                  <a:srgbClr val="CC0000"/>
                </a:solidFill>
                <a:ea typeface="微软雅黑" pitchFamily="34" charset="-122"/>
              </a:rPr>
              <a:t>哪些渠道</a:t>
            </a:r>
            <a:r>
              <a:rPr lang="zh-CN" altLang="en-US" sz="2800" b="1">
                <a:ea typeface="微软雅黑" pitchFamily="34" charset="-122"/>
              </a:rPr>
              <a:t>去获得您所需要的信息</a:t>
            </a:r>
            <a:r>
              <a:rPr lang="en-US" altLang="zh-CN" sz="2800" b="1"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2800" b="1"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98513" y="1412875"/>
            <a:ext cx="8780462" cy="7794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3.</a:t>
            </a:r>
            <a:r>
              <a:rPr lang="zh-CN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行为事件描述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  <a:endParaRPr lang="en-US" altLang="zh-CN" sz="36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6613" y="260350"/>
            <a:ext cx="7650162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二、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5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步法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192338"/>
            <a:ext cx="7848600" cy="382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请被访者归纳胜任该职位所需的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素质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知识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技能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等特征</a:t>
            </a:r>
          </a:p>
          <a:p>
            <a:pPr marL="742950" lvl="1" indent="-285750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对前一步骤的事件描述进行某种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检验和确认</a:t>
            </a:r>
          </a:p>
          <a:p>
            <a:pPr marL="742950" lvl="1" indent="-285750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使被访者感到他的专业意见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受到尊重</a:t>
            </a:r>
          </a:p>
          <a:p>
            <a:pPr marL="742950" lvl="1" indent="-285750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对访谈进行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回顾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拾遗补漏</a:t>
            </a:r>
          </a:p>
        </p:txBody>
      </p:sp>
      <p:sp>
        <p:nvSpPr>
          <p:cNvPr id="4" name="矩形 3"/>
          <p:cNvSpPr/>
          <p:nvPr/>
        </p:nvSpPr>
        <p:spPr>
          <a:xfrm>
            <a:off x="798513" y="1412875"/>
            <a:ext cx="8780462" cy="7794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4.</a:t>
            </a:r>
            <a:r>
              <a:rPr lang="zh-CN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总结归纳</a:t>
            </a:r>
            <a:endParaRPr lang="en-US" altLang="zh-CN" sz="32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6613" y="260350"/>
            <a:ext cx="7650162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二、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5</a:t>
            </a:r>
            <a:r>
              <a:rPr lang="zh-CN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步法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192338"/>
            <a:ext cx="7848600" cy="429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5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向被访者真诚致谢</a:t>
            </a:r>
          </a:p>
          <a:p>
            <a:pPr marL="371475" indent="-371475">
              <a:lnSpc>
                <a:spcPct val="15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随后整理访谈记录，撰写访谈纪要</a:t>
            </a:r>
          </a:p>
          <a:p>
            <a:pPr marL="742950" lvl="1" indent="-285750">
              <a:lnSpc>
                <a:spcPct val="15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详细记录所获信息，尽可能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保留被访者原话</a:t>
            </a:r>
          </a:p>
          <a:p>
            <a:pPr marL="742950" lvl="1" indent="-285750">
              <a:lnSpc>
                <a:spcPct val="15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记录被访者的外在形象、谈吐风格以至于他的工作场所的特点</a:t>
            </a:r>
          </a:p>
          <a:p>
            <a:pPr marL="742950" lvl="1" indent="-285750">
              <a:lnSpc>
                <a:spcPct val="15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访谈纪要是后续方案设计重要的“原材料”</a:t>
            </a:r>
          </a:p>
        </p:txBody>
      </p:sp>
      <p:sp>
        <p:nvSpPr>
          <p:cNvPr id="4" name="矩形 3"/>
          <p:cNvSpPr/>
          <p:nvPr/>
        </p:nvSpPr>
        <p:spPr>
          <a:xfrm>
            <a:off x="798513" y="1412875"/>
            <a:ext cx="8780462" cy="7794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5.</a:t>
            </a:r>
            <a:r>
              <a:rPr lang="zh-CN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访谈尾声</a:t>
            </a:r>
            <a:endParaRPr lang="en-US" altLang="zh-CN" sz="36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192338"/>
            <a:ext cx="7848600" cy="326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21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那是一个怎么样的情境？</a:t>
            </a:r>
          </a:p>
          <a:p>
            <a:pPr marL="371475" indent="-371475">
              <a:lnSpc>
                <a:spcPct val="21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什么样的因素导致这样的情境？</a:t>
            </a:r>
          </a:p>
          <a:p>
            <a:pPr marL="371475" indent="-371475">
              <a:lnSpc>
                <a:spcPct val="21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在这个情境中有谁参与？</a:t>
            </a:r>
          </a:p>
        </p:txBody>
      </p:sp>
      <p:sp>
        <p:nvSpPr>
          <p:cNvPr id="4" name="矩形 3"/>
          <p:cNvSpPr/>
          <p:nvPr/>
        </p:nvSpPr>
        <p:spPr>
          <a:xfrm>
            <a:off x="827088" y="1497013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1. </a:t>
            </a:r>
            <a:r>
              <a:rPr lang="zh-CN" altLang="zh-CN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S</a:t>
            </a:r>
            <a:r>
              <a:rPr lang="zh-CN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</a:t>
            </a:r>
            <a:r>
              <a:rPr lang="zh-CN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ituation）</a:t>
            </a:r>
            <a:r>
              <a:rPr lang="zh-CN" altLang="zh-CN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情境</a:t>
            </a:r>
            <a:endParaRPr lang="en-US" altLang="zh-CN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492375"/>
            <a:ext cx="7848600" cy="218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21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面临的主要任务是什么？</a:t>
            </a:r>
          </a:p>
          <a:p>
            <a:pPr marL="371475" indent="-371475">
              <a:lnSpc>
                <a:spcPct val="21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为了达到什么样的目标？</a:t>
            </a:r>
          </a:p>
        </p:txBody>
      </p:sp>
      <p:sp>
        <p:nvSpPr>
          <p:cNvPr id="4" name="矩形 3"/>
          <p:cNvSpPr/>
          <p:nvPr/>
        </p:nvSpPr>
        <p:spPr>
          <a:xfrm>
            <a:off x="827088" y="1697038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2. </a:t>
            </a: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T</a:t>
            </a:r>
            <a:r>
              <a:rPr lang="zh-CN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（Task）</a:t>
            </a: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任务</a:t>
            </a:r>
            <a:endParaRPr lang="en-US" altLang="zh-CN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1958975"/>
            <a:ext cx="7848600" cy="422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7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在那样的情境下，被访谈人当时心中的想法、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感觉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想要采取的行为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是什么？</a:t>
            </a:r>
          </a:p>
          <a:p>
            <a:pPr marL="742950" lvl="1" indent="-285750">
              <a:lnSpc>
                <a:spcPct val="17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了解其对于情境的认知和事例的关注点</a:t>
            </a:r>
          </a:p>
          <a:p>
            <a:pPr marL="371475" indent="-371475">
              <a:lnSpc>
                <a:spcPct val="17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被访谈人如何看待其他的人（例如，肯定或是否定）或情境？</a:t>
            </a:r>
          </a:p>
        </p:txBody>
      </p:sp>
      <p:sp>
        <p:nvSpPr>
          <p:cNvPr id="4" name="矩形 3"/>
          <p:cNvSpPr/>
          <p:nvPr/>
        </p:nvSpPr>
        <p:spPr>
          <a:xfrm>
            <a:off x="827088" y="1314450"/>
            <a:ext cx="8780462" cy="7794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3. </a:t>
            </a: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A</a:t>
            </a:r>
            <a:r>
              <a:rPr lang="zh-CN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（Action）</a:t>
            </a: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 </a:t>
            </a:r>
            <a:endParaRPr lang="en-US" altLang="zh-CN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1958975"/>
            <a:ext cx="7848600" cy="428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7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被访谈人的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感受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是什么（例如，害怕、信心、兴奋）？</a:t>
            </a:r>
          </a:p>
          <a:p>
            <a:pPr marL="371475" indent="-371475">
              <a:lnSpc>
                <a:spcPct val="17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被访谈人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内心想要做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的什么？什么想法激励他们（例如，想把事情做得更好，让领导印象深刻）？</a:t>
            </a:r>
          </a:p>
        </p:txBody>
      </p:sp>
      <p:sp>
        <p:nvSpPr>
          <p:cNvPr id="4" name="矩形 3"/>
          <p:cNvSpPr/>
          <p:nvPr/>
        </p:nvSpPr>
        <p:spPr>
          <a:xfrm>
            <a:off x="827088" y="1314450"/>
            <a:ext cx="8780462" cy="7794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3. </a:t>
            </a: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A</a:t>
            </a:r>
            <a:r>
              <a:rPr lang="zh-CN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（Action）</a:t>
            </a: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 </a:t>
            </a:r>
            <a:endParaRPr lang="en-US" altLang="zh-CN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492375"/>
            <a:ext cx="7848600" cy="218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21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最后的结果是什么？</a:t>
            </a:r>
          </a:p>
          <a:p>
            <a:pPr marL="371475" indent="-371475">
              <a:lnSpc>
                <a:spcPct val="21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过程中又发生了什么？</a:t>
            </a:r>
          </a:p>
        </p:txBody>
      </p:sp>
      <p:sp>
        <p:nvSpPr>
          <p:cNvPr id="4" name="矩形 3"/>
          <p:cNvSpPr/>
          <p:nvPr/>
        </p:nvSpPr>
        <p:spPr>
          <a:xfrm>
            <a:off x="827088" y="1697038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4. </a:t>
            </a:r>
            <a:r>
              <a:rPr lang="en-US" altLang="zh-CN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R</a:t>
            </a:r>
            <a:r>
              <a:rPr lang="zh-CN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（result）</a:t>
            </a: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结果</a:t>
            </a:r>
            <a:endParaRPr lang="en-US" altLang="zh-CN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041525"/>
            <a:ext cx="7848600" cy="413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从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正向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的事件开始</a:t>
            </a:r>
          </a:p>
          <a:p>
            <a:pPr marL="371475" indent="-371475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遵循事件本身的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时间顺序</a:t>
            </a:r>
          </a:p>
          <a:p>
            <a:pPr marL="371475" indent="-371475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探究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相关的时间、地点和心情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，通常有助被访谈人回忆起当时的情节</a:t>
            </a:r>
          </a:p>
          <a:p>
            <a:pPr marL="371475" indent="-371475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强化被访谈者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多说有用的素材</a:t>
            </a:r>
          </a:p>
        </p:txBody>
      </p:sp>
      <p:sp>
        <p:nvSpPr>
          <p:cNvPr id="4" name="矩形 3"/>
          <p:cNvSpPr/>
          <p:nvPr/>
        </p:nvSpPr>
        <p:spPr>
          <a:xfrm>
            <a:off x="827088" y="1281113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运用</a:t>
            </a: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STAR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提问关键点 </a:t>
            </a:r>
            <a:endParaRPr lang="zh-CN" altLang="en-US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041525"/>
            <a:ext cx="7848600" cy="412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7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了解掌握访谈过程中被访谈人可能会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引发情绪的反应</a:t>
            </a:r>
          </a:p>
          <a:p>
            <a:pPr marL="371475" indent="-371475">
              <a:lnSpc>
                <a:spcPct val="17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一次只描述一个情况，探究其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行为模式</a:t>
            </a:r>
            <a:endParaRPr lang="zh-CN" altLang="en-US" sz="3200" b="1">
              <a:latin typeface="微软雅黑" pitchFamily="34" charset="-122"/>
              <a:ea typeface="微软雅黑" pitchFamily="34" charset="-122"/>
            </a:endParaRPr>
          </a:p>
          <a:p>
            <a:pPr marL="742950" lvl="1" indent="-285750">
              <a:lnSpc>
                <a:spcPct val="17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探究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思想上的起因</a:t>
            </a:r>
            <a:r>
              <a:rPr lang="en-US" altLang="zh-CN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S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行为过程</a:t>
            </a:r>
            <a:r>
              <a:rPr lang="en-US" altLang="zh-CN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，即实例中技术问题的解决模式和策略规划的思考程序</a:t>
            </a:r>
          </a:p>
        </p:txBody>
      </p:sp>
      <p:sp>
        <p:nvSpPr>
          <p:cNvPr id="4" name="矩形 3"/>
          <p:cNvSpPr/>
          <p:nvPr/>
        </p:nvSpPr>
        <p:spPr>
          <a:xfrm>
            <a:off x="827088" y="1281113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运用</a:t>
            </a: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STAR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提问关键点 </a:t>
            </a:r>
            <a:endParaRPr lang="zh-CN" altLang="en-US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141538"/>
            <a:ext cx="7848600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20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在提问时，若被访谈者进入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理论化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或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泛泛而谈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，要及时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礼貌地打断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对方，使其回到具体事件的访谈中</a:t>
            </a:r>
          </a:p>
        </p:txBody>
      </p:sp>
      <p:sp>
        <p:nvSpPr>
          <p:cNvPr id="4" name="矩形 3"/>
          <p:cNvSpPr/>
          <p:nvPr/>
        </p:nvSpPr>
        <p:spPr>
          <a:xfrm>
            <a:off x="827088" y="1433513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运用</a:t>
            </a: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STAR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提问注意事项</a:t>
            </a:r>
            <a:endParaRPr lang="en-US" altLang="zh-CN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081213"/>
            <a:ext cx="7848600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90000"/>
              </a:lnSpc>
              <a:spcBef>
                <a:spcPct val="10000"/>
              </a:spcBef>
              <a:buFont typeface="Wingdings" pitchFamily="2" charset="2"/>
              <a:buChar char="p"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当询问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意图问题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后，要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继续跟进</a:t>
            </a:r>
          </a:p>
          <a:p>
            <a:pPr marL="742950" lvl="1" indent="-285750">
              <a:lnSpc>
                <a:spcPct val="19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您实际上做了什么？</a:t>
            </a:r>
          </a:p>
          <a:p>
            <a:pPr marL="742950" lvl="1" indent="-285750">
              <a:lnSpc>
                <a:spcPct val="19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整个计划中，什么是特别重要的步骤？</a:t>
            </a:r>
          </a:p>
          <a:p>
            <a:pPr marL="742950" lvl="1" indent="-285750">
              <a:lnSpc>
                <a:spcPct val="19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有哪些是您最难忘的事情？</a:t>
            </a:r>
          </a:p>
        </p:txBody>
      </p:sp>
      <p:sp>
        <p:nvSpPr>
          <p:cNvPr id="4" name="矩形 3"/>
          <p:cNvSpPr/>
          <p:nvPr/>
        </p:nvSpPr>
        <p:spPr>
          <a:xfrm>
            <a:off x="827088" y="1373188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运用</a:t>
            </a: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STAR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提问注意事项</a:t>
            </a:r>
            <a:endParaRPr lang="en-US" altLang="zh-CN" sz="36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039938"/>
            <a:ext cx="7848600" cy="441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60000"/>
              </a:lnSpc>
              <a:spcBef>
                <a:spcPct val="10000"/>
              </a:spcBef>
              <a:buClr>
                <a:schemeClr val="tx1"/>
              </a:buClr>
              <a:buFont typeface="Wingdings" pitchFamily="2" charset="2"/>
              <a:buChar char="p"/>
            </a:pP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避免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问题转向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绝对化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抽象化</a:t>
            </a:r>
          </a:p>
          <a:p>
            <a:pPr marL="742950" lvl="1" indent="-285750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访谈核心是了解被访谈人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过去实际做过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的事</a:t>
            </a:r>
          </a:p>
          <a:p>
            <a:pPr marL="742950" lvl="1" indent="-285750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一般情况下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不要使用“为什么”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，“为什么”经常会诱发一个人陷入描述情境的理论模式，而非谈出他实际做的行为</a:t>
            </a:r>
          </a:p>
          <a:p>
            <a:pPr marL="742950" lvl="1" indent="-285750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正确提问：当时是什么情况促使您这样做？</a:t>
            </a:r>
          </a:p>
        </p:txBody>
      </p:sp>
      <p:sp>
        <p:nvSpPr>
          <p:cNvPr id="4" name="矩形 3"/>
          <p:cNvSpPr/>
          <p:nvPr/>
        </p:nvSpPr>
        <p:spPr>
          <a:xfrm>
            <a:off x="827088" y="1331913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运用</a:t>
            </a: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STAR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提问注意事项</a:t>
            </a:r>
            <a:endParaRPr lang="en-US" altLang="zh-CN" sz="36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144713"/>
            <a:ext cx="7848600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90000"/>
              </a:lnSpc>
              <a:spcBef>
                <a:spcPct val="10000"/>
              </a:spcBef>
              <a:buClr>
                <a:schemeClr val="tx1"/>
              </a:buClr>
              <a:buFont typeface="Wingdings" pitchFamily="2" charset="2"/>
              <a:buChar char="p"/>
            </a:pP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避免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使用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现在式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未来式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的问法，这种问法容易导致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假设性的答案</a:t>
            </a:r>
          </a:p>
          <a:p>
            <a:pPr marL="742950" lvl="1" indent="-285750">
              <a:lnSpc>
                <a:spcPct val="19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例如：在这样的情况下，您会做什么？</a:t>
            </a:r>
          </a:p>
        </p:txBody>
      </p:sp>
      <p:sp>
        <p:nvSpPr>
          <p:cNvPr id="4" name="矩形 3"/>
          <p:cNvSpPr/>
          <p:nvPr/>
        </p:nvSpPr>
        <p:spPr>
          <a:xfrm>
            <a:off x="827088" y="1436688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运用</a:t>
            </a: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STAR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提问注意事项</a:t>
            </a:r>
            <a:endParaRPr lang="en-US" altLang="zh-CN" sz="36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154238"/>
            <a:ext cx="7848600" cy="365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90000"/>
              </a:lnSpc>
              <a:spcBef>
                <a:spcPct val="10000"/>
              </a:spcBef>
              <a:buClr>
                <a:schemeClr val="tx1"/>
              </a:buClr>
              <a:buFont typeface="Wingdings" pitchFamily="2" charset="2"/>
              <a:buChar char="p"/>
            </a:pP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避免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使用问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假设性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问题，否则对方容易回答他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想采取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的而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不是实际采取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的措施</a:t>
            </a:r>
          </a:p>
          <a:p>
            <a:pPr marL="742950" lvl="1" indent="-285750">
              <a:lnSpc>
                <a:spcPct val="19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错误问法：您当时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觉得该如何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去做？</a:t>
            </a:r>
          </a:p>
          <a:p>
            <a:pPr marL="742950" lvl="1" indent="-285750">
              <a:lnSpc>
                <a:spcPct val="19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正确问法：您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当时做了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些什么？</a:t>
            </a:r>
          </a:p>
        </p:txBody>
      </p:sp>
      <p:sp>
        <p:nvSpPr>
          <p:cNvPr id="4" name="矩形 3"/>
          <p:cNvSpPr/>
          <p:nvPr/>
        </p:nvSpPr>
        <p:spPr>
          <a:xfrm>
            <a:off x="827088" y="1446213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运用</a:t>
            </a: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STAR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提问注意事项</a:t>
            </a:r>
            <a:endParaRPr lang="en-US" altLang="zh-CN" sz="36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190750"/>
            <a:ext cx="7848600" cy="347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80000"/>
              </a:lnSpc>
              <a:spcBef>
                <a:spcPct val="10000"/>
              </a:spcBef>
              <a:buClr>
                <a:schemeClr val="tx1"/>
              </a:buClr>
              <a:buFont typeface="Wingdings" pitchFamily="2" charset="2"/>
              <a:buChar char="p"/>
            </a:pP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避免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问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一般性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的问题，这容易把对方带入一般性的或理论性的做法</a:t>
            </a:r>
          </a:p>
          <a:p>
            <a:pPr marL="742950" lvl="1" indent="-285750">
              <a:lnSpc>
                <a:spcPct val="18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通常会如何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做？</a:t>
            </a:r>
          </a:p>
          <a:p>
            <a:pPr marL="742950" lvl="1" indent="-285750">
              <a:lnSpc>
                <a:spcPct val="18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当时情况下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您做了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什么？</a:t>
            </a:r>
          </a:p>
        </p:txBody>
      </p:sp>
      <p:sp>
        <p:nvSpPr>
          <p:cNvPr id="4" name="矩形 3"/>
          <p:cNvSpPr/>
          <p:nvPr/>
        </p:nvSpPr>
        <p:spPr>
          <a:xfrm>
            <a:off x="827088" y="1482725"/>
            <a:ext cx="8780462" cy="7794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运用</a:t>
            </a: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STAR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提问注意事项</a:t>
            </a:r>
            <a:endParaRPr lang="en-US" altLang="zh-CN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227263"/>
            <a:ext cx="8066087" cy="437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60000"/>
              </a:lnSpc>
              <a:spcBef>
                <a:spcPct val="10000"/>
              </a:spcBef>
              <a:buClr>
                <a:schemeClr val="tx1"/>
              </a:buClr>
              <a:buFont typeface="Wingdings" pitchFamily="2" charset="2"/>
              <a:buChar char="p"/>
            </a:pP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避免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使用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引导型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问题或</a:t>
            </a: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直接跳向事件结论</a:t>
            </a:r>
          </a:p>
          <a:p>
            <a:pPr marL="742950" lvl="1" indent="-285750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引导性问题会把被访谈人带入理论探讨，或者一般性的叙述中（例：您经常培训下属吗）</a:t>
            </a:r>
            <a:endParaRPr lang="zh-CN" altLang="en-US" sz="3200" b="1">
              <a:latin typeface="微软雅黑" pitchFamily="34" charset="-122"/>
              <a:ea typeface="微软雅黑" pitchFamily="34" charset="-122"/>
            </a:endParaRPr>
          </a:p>
          <a:p>
            <a:pPr marL="742950" lvl="1" indent="-285750">
              <a:lnSpc>
                <a:spcPct val="160000"/>
              </a:lnSpc>
              <a:spcBef>
                <a:spcPct val="10000"/>
              </a:spcBef>
              <a:buFont typeface="Wingdings" pitchFamily="2" charset="2"/>
              <a:buChar char="n"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当问及</a:t>
            </a:r>
            <a:r>
              <a:rPr lang="zh-CN" altLang="en-US" sz="28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成功事例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时，被访谈人往往会脱口而出，因为一个成功业绩会凝结他的心血，对他的印象是极深刻的</a:t>
            </a:r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27088" y="1484313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运用</a:t>
            </a: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STAR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提问注意事项</a:t>
            </a:r>
            <a:endParaRPr lang="en-US" altLang="zh-CN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150" y="206375"/>
            <a:ext cx="7650163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STAR—</a:t>
            </a:r>
            <a:r>
              <a:rPr lang="zh-CN" altLang="en-US" sz="4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行为事件访谈利器</a:t>
            </a:r>
            <a:endParaRPr lang="en-US" altLang="zh-CN" sz="4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27088" y="2205038"/>
            <a:ext cx="7848600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1475" indent="-371475">
              <a:lnSpc>
                <a:spcPct val="190000"/>
              </a:lnSpc>
              <a:spcBef>
                <a:spcPct val="10000"/>
              </a:spcBef>
              <a:buClr>
                <a:schemeClr val="tx1"/>
              </a:buClr>
              <a:buFont typeface="Wingdings" pitchFamily="2" charset="2"/>
              <a:buChar char="p"/>
            </a:pPr>
            <a:r>
              <a:rPr lang="zh-CN" altLang="en-US" sz="32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不揣测和诱导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被访谈者说的内容，避免探究那些会限制被访谈者思路的领域</a:t>
            </a:r>
          </a:p>
          <a:p>
            <a:pPr marL="371475" indent="-371475">
              <a:lnSpc>
                <a:spcPct val="190000"/>
              </a:lnSpc>
              <a:spcBef>
                <a:spcPct val="10000"/>
              </a:spcBef>
              <a:buFont typeface="Wingdings" pitchFamily="2" charset="2"/>
              <a:buChar char="p"/>
            </a:pPr>
            <a:endParaRPr lang="zh-CN" altLang="en-US" sz="28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27088" y="1427163"/>
            <a:ext cx="8780462" cy="779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运用</a:t>
            </a:r>
            <a:r>
              <a:rPr lang="en-US" altLang="zh-CN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STAR</a:t>
            </a: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微软雅黑" pitchFamily="34" charset="-122"/>
              </a:rPr>
              <a:t>提问注意事项</a:t>
            </a:r>
            <a:endParaRPr lang="en-US" altLang="zh-CN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404938" y="2420938"/>
            <a:ext cx="669448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999999"/>
            </a:outerShdw>
          </a:effectLst>
        </p:spPr>
        <p:txBody>
          <a:bodyPr lIns="91431" tIns="45716" rIns="91431" bIns="45716">
            <a:spAutoFit/>
          </a:bodyPr>
          <a:lstStyle/>
          <a:p>
            <a:pPr algn="ctr">
              <a:defRPr/>
            </a:pPr>
            <a:r>
              <a:rPr lang="zh-CN" altLang="en-US" sz="8000" b="1">
                <a:solidFill>
                  <a:srgbClr val="CC0000"/>
                </a:solidFill>
                <a:latin typeface="微软雅黑" pitchFamily="34" charset="-122"/>
                <a:ea typeface="微软雅黑" pitchFamily="34" charset="-122"/>
              </a:rPr>
              <a:t>谢  谢</a:t>
            </a:r>
            <a:endParaRPr lang="en-US" altLang="zh-CN" sz="8000" b="1">
              <a:solidFill>
                <a:srgbClr val="CC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3178</TotalTime>
  <Words>2199</Words>
  <Application>Microsoft Office PowerPoint</Application>
  <PresentationFormat>全屏显示(4:3)</PresentationFormat>
  <Paragraphs>149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演示文稿设计模板</vt:lpstr>
      </vt:variant>
      <vt:variant>
        <vt:i4>2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Arial</vt:lpstr>
      <vt:lpstr>宋体</vt:lpstr>
      <vt:lpstr>Calibri</vt:lpstr>
      <vt:lpstr>微软雅黑</vt:lpstr>
      <vt:lpstr>Arial Unicode MS</vt:lpstr>
      <vt:lpstr>Arial Black</vt:lpstr>
      <vt:lpstr>Wingdings</vt:lpstr>
      <vt:lpstr>黑体</vt:lpstr>
      <vt:lpstr>Office 主题</vt:lpstr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lili</dc:creator>
  <cp:lastModifiedBy>tplife</cp:lastModifiedBy>
  <cp:revision>248</cp:revision>
  <dcterms:created xsi:type="dcterms:W3CDTF">2012-08-16T22:30:55Z</dcterms:created>
  <dcterms:modified xsi:type="dcterms:W3CDTF">2013-11-06T08:13:10Z</dcterms:modified>
</cp:coreProperties>
</file>