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9"/>
  </p:notesMasterIdLst>
  <p:sldIdLst>
    <p:sldId id="257" r:id="rId3"/>
    <p:sldId id="278" r:id="rId4"/>
    <p:sldId id="261" r:id="rId5"/>
    <p:sldId id="272" r:id="rId6"/>
    <p:sldId id="274" r:id="rId7"/>
    <p:sldId id="277" r:id="rId8"/>
    <p:sldId id="265" r:id="rId9"/>
    <p:sldId id="264" r:id="rId10"/>
    <p:sldId id="273" r:id="rId11"/>
    <p:sldId id="266" r:id="rId12"/>
    <p:sldId id="269" r:id="rId13"/>
    <p:sldId id="270" r:id="rId14"/>
    <p:sldId id="275" r:id="rId15"/>
    <p:sldId id="276" r:id="rId16"/>
    <p:sldId id="279" r:id="rId17"/>
    <p:sldId id="280" r:id="rId18"/>
  </p:sldIdLst>
  <p:sldSz cx="9144000" cy="5143500" type="screen16x9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5" d="100"/>
          <a:sy n="75" d="100"/>
        </p:scale>
        <p:origin x="-936" y="-33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FAF8E61-31F6-4CD0-8E47-47E3D328DE2C}" type="datetimeFigureOut">
              <a:rPr lang="zh-CN" altLang="en-US"/>
              <a:pPr>
                <a:defRPr/>
              </a:pPr>
              <a:t>2014-4-14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8D628571-7091-485C-BE2D-F9E7CE689EF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8916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55B3A92-AB0D-4D08-A23A-EC1A40C61336}" type="slidenum">
              <a:rPr lang="zh-CN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 altLang="zh-CN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4036" name="灯片编号占位符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591E3C87-7198-4DE5-BC0C-3B09B49D467D}" type="slidenum">
              <a:rPr lang="zh-CN" altLang="en-US" sz="1200">
                <a:solidFill>
                  <a:srgbClr val="000000"/>
                </a:solidFill>
              </a:rPr>
              <a:pPr algn="r"/>
              <a:t>2</a:t>
            </a:fld>
            <a:endParaRPr lang="en-US" altLang="zh-CN" sz="12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9940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35A12AD-3BD7-475D-8254-D1BC1E9CFE44}" type="slidenum">
              <a:rPr lang="zh-CN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n-US" altLang="zh-CN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0964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27A4B55-C646-4863-BA1E-58E1738E3BE7}" type="slidenum">
              <a:rPr lang="zh-CN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en-US" altLang="zh-CN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1988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B65F5A1-A09D-47F6-9AEF-FB0D82A90752}" type="slidenum">
              <a:rPr lang="zh-CN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US" altLang="zh-CN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3012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0362E0-3219-47B0-B759-90B9A25BA039}" type="slidenum">
              <a:rPr lang="zh-CN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US" altLang="zh-CN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2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02D5394-6DAA-49FE-B8A6-5CBD1D1ABB3D}" type="datetimeFigureOut">
              <a:rPr lang="zh-CN" altLang="en-US"/>
              <a:pPr>
                <a:defRPr/>
              </a:pPr>
              <a:t>2014-4-14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FCBEF21-3D30-43D1-9559-DF1A1545B50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CFA38CD-070D-4870-8D1C-E9541F01962E}" type="datetimeFigureOut">
              <a:rPr lang="zh-CN" altLang="en-US"/>
              <a:pPr>
                <a:defRPr/>
              </a:pPr>
              <a:t>2014-4-14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9D8959FD-85B4-4FA0-9E6A-EA6EB6499A2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7"/>
            <a:ext cx="7772400" cy="1021557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F9A134C-65FD-4C21-BDEE-4E4708E4F50F}" type="datetimeFigureOut">
              <a:rPr lang="zh-CN" altLang="en-US"/>
              <a:pPr>
                <a:defRPr/>
              </a:pPr>
              <a:t>2014-4-14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C3A33C4-2F88-4A36-9CA0-8AE3D807AF4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A073A4F-A9D9-45F3-876E-A948C30B3569}" type="datetimeFigureOut">
              <a:rPr lang="zh-CN" altLang="en-US"/>
              <a:pPr>
                <a:defRPr/>
              </a:pPr>
              <a:t>2014-4-14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508D291-01FE-41D5-AE58-DB33B4877A1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1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1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E9B748A-D2F2-4331-AAC9-314FE29287ED}" type="datetimeFigureOut">
              <a:rPr lang="zh-CN" altLang="en-US"/>
              <a:pPr>
                <a:defRPr/>
              </a:pPr>
              <a:t>2014-4-14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797DDBA-82B9-46F3-A77B-E99C6C0E4D1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AC9AD47-679B-4762-B99F-9EA1041FA12A}" type="datetimeFigureOut">
              <a:rPr lang="zh-CN" altLang="en-US"/>
              <a:pPr>
                <a:defRPr/>
              </a:pPr>
              <a:t>2014-4-14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5E98FF7-FACE-42A6-BE95-38C534AB9F3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1130537-8D87-42E6-86BB-88BCFE81A4F9}" type="datetimeFigureOut">
              <a:rPr lang="zh-CN" altLang="en-US"/>
              <a:pPr>
                <a:defRPr/>
              </a:pPr>
              <a:t>2014-4-14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90A92877-7CBD-4D80-9E06-538C9ED0BE2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6" y="204790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6" y="1076328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FCDE521-0562-4BB5-ADB3-3C2837DA3FEA}" type="datetimeFigureOut">
              <a:rPr lang="zh-CN" altLang="en-US"/>
              <a:pPr>
                <a:defRPr/>
              </a:pPr>
              <a:t>2014-4-14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936173D0-B3EC-4230-A55F-A49C5172243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096FB212-2B90-4C1D-8030-099A2583D959}" type="datetimeFigureOut">
              <a:rPr lang="zh-CN" altLang="en-US"/>
              <a:pPr>
                <a:defRPr/>
              </a:pPr>
              <a:t>2014-4-14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4323500-A867-48A8-9B8B-F4EABB125AE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2161AB5-B1D9-4C89-B67D-64D015DAE951}" type="datetimeFigureOut">
              <a:rPr lang="zh-CN" altLang="en-US"/>
              <a:pPr>
                <a:defRPr/>
              </a:pPr>
              <a:t>2014-4-14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931BACFE-B4D8-4BC9-82D8-FD48FB5CA9E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3E69833-5EB0-4DC2-ABD3-BABE27447A44}" type="datetimeFigureOut">
              <a:rPr lang="zh-CN" altLang="en-US"/>
              <a:pPr>
                <a:defRPr/>
              </a:pPr>
              <a:t>2014-4-14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41950ED-616E-463A-A982-583E57CF4AB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2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E1DAF83-714C-4ACB-A966-DF0CE429F3D9}" type="datetimeFigureOut">
              <a:rPr lang="zh-CN" altLang="en-US"/>
              <a:pPr>
                <a:defRPr/>
              </a:pPr>
              <a:t>2014-4-14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91B76898-1F5C-4B20-8AB9-9032F5BB76B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1F2BDC1-0594-47A0-9627-BB95F8DC5782}" type="datetimeFigureOut">
              <a:rPr lang="zh-CN" altLang="en-US"/>
              <a:pPr>
                <a:defRPr/>
              </a:pPr>
              <a:t>2014-4-14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99713319-EA00-4952-BB77-978B28F5BDE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7"/>
            <a:ext cx="7772400" cy="1021557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7F18594-B339-42B3-967D-ECF983451246}" type="datetimeFigureOut">
              <a:rPr lang="zh-CN" altLang="en-US"/>
              <a:pPr>
                <a:defRPr/>
              </a:pPr>
              <a:t>2014-4-14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48A3A1A-7981-4B35-ABE2-5323F0E8322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8885003-91B3-449F-B0D7-D65E70952D87}" type="datetimeFigureOut">
              <a:rPr lang="zh-CN" altLang="en-US"/>
              <a:pPr>
                <a:defRPr/>
              </a:pPr>
              <a:t>2014-4-14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2F045353-0BF7-4EF4-848E-E4C28E1FCAE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1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1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67521CD-FDAB-460B-A84D-B6AD7CBCCDB1}" type="datetimeFigureOut">
              <a:rPr lang="zh-CN" altLang="en-US"/>
              <a:pPr>
                <a:defRPr/>
              </a:pPr>
              <a:t>2014-4-14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F2A8D87-B3A2-4B2B-8B77-6088F4CA08B0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99913964-FA19-466E-A67B-2422390558CA}" type="datetimeFigureOut">
              <a:rPr lang="zh-CN" altLang="en-US"/>
              <a:pPr>
                <a:defRPr/>
              </a:pPr>
              <a:t>2014-4-14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0EC906A-E94D-4E03-B5F5-C9CFECB99BC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04FA179-C60B-4E69-BBF2-E240E53C3D3A}" type="datetimeFigureOut">
              <a:rPr lang="zh-CN" altLang="en-US"/>
              <a:pPr>
                <a:defRPr/>
              </a:pPr>
              <a:t>2014-4-14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D12A699-562F-469E-8992-B8CE612955F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6" y="204790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6" y="1076328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06B8A59-29F9-4FB9-B34B-BB85BFC19442}" type="datetimeFigureOut">
              <a:rPr lang="zh-CN" altLang="en-US"/>
              <a:pPr>
                <a:defRPr/>
              </a:pPr>
              <a:t>2014-4-14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6C07E73-CBA8-4930-AD87-C3E9C34752A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6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10B7454-1F11-4C91-88E7-A497542FF06B}" type="datetimeFigureOut">
              <a:rPr lang="zh-CN" altLang="en-US"/>
              <a:pPr>
                <a:defRPr/>
              </a:pPr>
              <a:t>2014-4-14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70B5432-32C5-4B12-8E3E-101BEFBC59B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6654243-9165-4402-A374-0A8E052599BB}" type="datetimeFigureOut">
              <a:rPr lang="zh-CN" altLang="en-US"/>
              <a:pPr>
                <a:defRPr/>
              </a:pPr>
              <a:t>2014-4-14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86FACDE8-1BF1-4E42-A5E5-AB2583048BD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308BFC4-0A43-4F13-A482-BDDAEFF4BE52}" type="datetimeFigureOut">
              <a:rPr lang="zh-CN" altLang="en-US"/>
              <a:pPr>
                <a:defRPr/>
              </a:pPr>
              <a:t>2014-4-14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>
                    <a:tint val="75000"/>
                  </a:prst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0EC1700-9526-4FB4-BC4C-CC51F914EA5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chemeClr val="bg1">
                <a:lumMod val="99000"/>
              </a:schemeClr>
            </a:gs>
            <a:gs pos="99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1588" y="1588"/>
            <a:ext cx="9140825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5" descr="C:\Users\bgadmin\Desktop\未标题-1.png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-65088" y="0"/>
            <a:ext cx="1979613" cy="595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chemeClr val="bg1">
                <a:lumMod val="99000"/>
              </a:schemeClr>
            </a:gs>
            <a:gs pos="99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13"/>
          <a:srcRect/>
          <a:stretch>
            <a:fillRect/>
          </a:stretch>
        </p:blipFill>
        <p:spPr bwMode="auto">
          <a:xfrm>
            <a:off x="1588" y="1588"/>
            <a:ext cx="9140825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5" descr="C:\Users\bgadmin\Desktop\未标题-1.png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22225" y="7938"/>
            <a:ext cx="1978025" cy="59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bg1">
                <a:lumMod val="95000"/>
              </a:schemeClr>
            </a:gs>
            <a:gs pos="100000">
              <a:schemeClr val="tx1">
                <a:lumMod val="65000"/>
                <a:lumOff val="35000"/>
                <a:alpha val="18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8" y="1588"/>
            <a:ext cx="9140825" cy="514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62713" y="2132013"/>
            <a:ext cx="2586037" cy="133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/>
          <p:nvPr/>
        </p:nvSpPr>
        <p:spPr>
          <a:xfrm>
            <a:off x="3059838" y="1023204"/>
            <a:ext cx="5438301" cy="1569660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8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李旭科书法" panose="02000603000000000000" pitchFamily="2" charset="-122"/>
                <a:ea typeface="李旭科书法" panose="02000603000000000000" pitchFamily="2" charset="-122"/>
              </a:rPr>
              <a:t>双喜</a:t>
            </a:r>
            <a:r>
              <a:rPr lang="en-US" altLang="zh-CN" sz="48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李旭科书法" panose="02000603000000000000" pitchFamily="2" charset="-122"/>
                <a:ea typeface="李旭科书法" panose="02000603000000000000" pitchFamily="2" charset="-122"/>
              </a:rPr>
              <a:t>+</a:t>
            </a:r>
            <a:r>
              <a:rPr lang="zh-CN" altLang="en-US" sz="48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李旭科书法" panose="02000603000000000000" pitchFamily="2" charset="-122"/>
                <a:ea typeface="李旭科书法" panose="02000603000000000000" pitchFamily="2" charset="-122"/>
              </a:rPr>
              <a:t>祥和</a:t>
            </a:r>
            <a:endParaRPr lang="en-US" altLang="zh-CN" sz="48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李旭科书法" panose="02000603000000000000" pitchFamily="2" charset="-122"/>
              <a:ea typeface="李旭科书法" panose="02000603000000000000" pitchFamily="2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李旭科书法" panose="02000603000000000000" pitchFamily="2" charset="-122"/>
                <a:ea typeface="李旭科书法" panose="02000603000000000000" pitchFamily="2" charset="-122"/>
              </a:rPr>
              <a:t>     </a:t>
            </a:r>
            <a:r>
              <a:rPr lang="zh-CN" altLang="en-US" sz="48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李旭科书法" panose="02000603000000000000" pitchFamily="2" charset="-122"/>
                <a:ea typeface="李旭科书法" panose="02000603000000000000" pitchFamily="2" charset="-122"/>
              </a:rPr>
              <a:t>人生双保险</a:t>
            </a:r>
            <a:endParaRPr lang="en-US" altLang="zh-CN" sz="48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李旭科书法" panose="02000603000000000000" pitchFamily="2" charset="-122"/>
              <a:ea typeface="李旭科书法" panose="02000603000000000000" pitchFamily="2" charset="-122"/>
            </a:endParaRPr>
          </a:p>
        </p:txBody>
      </p:sp>
      <p:sp>
        <p:nvSpPr>
          <p:cNvPr id="25605" name="TextBox 2"/>
          <p:cNvSpPr txBox="1">
            <a:spLocks noChangeArrowheads="1"/>
          </p:cNvSpPr>
          <p:nvPr/>
        </p:nvSpPr>
        <p:spPr bwMode="auto">
          <a:xfrm>
            <a:off x="1571625" y="3627438"/>
            <a:ext cx="557053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6000" b="1">
                <a:solidFill>
                  <a:schemeClr val="bg1"/>
                </a:solidFill>
                <a:latin typeface="华文隶书" pitchFamily="2" charset="-122"/>
                <a:ea typeface="华文隶书" pitchFamily="2" charset="-122"/>
              </a:rPr>
              <a:t>行业保障第一险</a:t>
            </a:r>
          </a:p>
        </p:txBody>
      </p:sp>
      <p:sp>
        <p:nvSpPr>
          <p:cNvPr id="6" name="TextBox 11"/>
          <p:cNvSpPr txBox="1"/>
          <p:nvPr/>
        </p:nvSpPr>
        <p:spPr>
          <a:xfrm>
            <a:off x="0" y="4603750"/>
            <a:ext cx="5643563" cy="577850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zh-CN" altLang="en-US" sz="1050" dirty="0" smtClean="0">
                <a:solidFill>
                  <a:srgbClr val="FFFFFF"/>
                </a:solidFill>
                <a:latin typeface="楷体_GB2312" pitchFamily="49" charset="-122"/>
                <a:ea typeface="楷体_GB2312" pitchFamily="49" charset="-122"/>
              </a:rPr>
              <a:t>备注：本专题仅供内部管理干部培训宣导使用，不作为对外宣传资料，严禁转发。</a:t>
            </a:r>
            <a:endParaRPr lang="en-US" altLang="zh-CN" sz="1050" dirty="0" smtClean="0">
              <a:solidFill>
                <a:srgbClr val="FFFFFF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150000"/>
              </a:lnSpc>
              <a:defRPr/>
            </a:pPr>
            <a:r>
              <a:rPr lang="zh-CN" altLang="en-US" sz="1050" dirty="0" smtClean="0">
                <a:solidFill>
                  <a:srgbClr val="FFFFFF"/>
                </a:solidFill>
                <a:latin typeface="楷体_GB2312" pitchFamily="49" charset="-122"/>
                <a:ea typeface="楷体_GB2312" pitchFamily="49" charset="-122"/>
              </a:rPr>
              <a:t>提示：国寿福禄双喜两全保险（分红型）为分红保险，其红利分配是不确定的。</a:t>
            </a:r>
            <a:endParaRPr lang="zh-CN" altLang="en-US" sz="1050" dirty="0">
              <a:solidFill>
                <a:srgbClr val="FFFFFF"/>
              </a:solidFill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med" advClick="0" advTm="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1042988" y="1330325"/>
            <a:ext cx="7058025" cy="2667000"/>
          </a:xfrm>
          <a:prstGeom prst="rect">
            <a:avLst/>
          </a:prstGeom>
          <a:solidFill>
            <a:schemeClr val="bg1">
              <a:alpha val="58038"/>
            </a:schemeClr>
          </a:solidFill>
          <a:ln w="15875" algn="ctr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1249363" y="1839913"/>
            <a:ext cx="66452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 dirty="0"/>
              <a:t>1999</a:t>
            </a:r>
            <a:r>
              <a:rPr lang="zh-CN" altLang="en-US" sz="2000" dirty="0"/>
              <a:t>年  祥和定期上市销售</a:t>
            </a:r>
          </a:p>
          <a:p>
            <a:r>
              <a:rPr lang="en-US" altLang="zh-CN" sz="2000" dirty="0"/>
              <a:t>2006</a:t>
            </a:r>
            <a:r>
              <a:rPr lang="zh-CN" altLang="en-US" sz="2000" dirty="0"/>
              <a:t>年  通过销售祥和定期</a:t>
            </a:r>
            <a:r>
              <a:rPr lang="zh-CN" altLang="en-US" sz="2000" dirty="0" smtClean="0"/>
              <a:t>全国营销</a:t>
            </a:r>
            <a:r>
              <a:rPr lang="zh-CN" altLang="en-US" sz="2000" dirty="0"/>
              <a:t>人员累计为（）万客户提供保险保障，保障突破（）亿。祥和创造了中国人寿史上最佳定期寿险的产品标签。</a:t>
            </a:r>
          </a:p>
          <a:p>
            <a:r>
              <a:rPr lang="en-US" altLang="zh-CN" sz="2000" dirty="0"/>
              <a:t>2006</a:t>
            </a:r>
            <a:r>
              <a:rPr lang="zh-CN" altLang="en-US" sz="2000" dirty="0"/>
              <a:t>年  祥和停售</a:t>
            </a:r>
          </a:p>
          <a:p>
            <a:r>
              <a:rPr lang="en-US" altLang="zh-CN" sz="2000" dirty="0"/>
              <a:t>2014</a:t>
            </a:r>
            <a:r>
              <a:rPr lang="zh-CN" altLang="en-US" sz="2000" dirty="0"/>
              <a:t>年  销售队伍一直在期盼能有一款与祥和相当的产品</a:t>
            </a: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403350" y="998538"/>
            <a:ext cx="2251075" cy="471487"/>
          </a:xfrm>
          <a:prstGeom prst="rect">
            <a:avLst/>
          </a:prstGeom>
          <a:solidFill>
            <a:srgbClr val="C00000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1379538" y="971550"/>
            <a:ext cx="23177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zh-CN" altLang="en-US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记忆中的祥和</a:t>
            </a:r>
          </a:p>
        </p:txBody>
      </p:sp>
      <p:sp>
        <p:nvSpPr>
          <p:cNvPr id="2" name="椭圆 1"/>
          <p:cNvSpPr/>
          <p:nvPr/>
        </p:nvSpPr>
        <p:spPr>
          <a:xfrm>
            <a:off x="5141913" y="822325"/>
            <a:ext cx="1130300" cy="1017588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158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6444214" y="951571"/>
            <a:ext cx="1008113" cy="867999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 l="-13000" r="-5000"/>
            </a:stretch>
          </a:blipFill>
          <a:ln w="158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1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1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1" grpId="0" animBg="1"/>
      <p:bldP spid="13" grpId="0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82000"/>
                <a:lumOff val="18000"/>
              </a:schemeClr>
            </a:gs>
            <a:gs pos="99000">
              <a:schemeClr val="bg1">
                <a:lumMod val="8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1042988" y="1330325"/>
            <a:ext cx="7058025" cy="2667000"/>
          </a:xfrm>
          <a:prstGeom prst="rect">
            <a:avLst/>
          </a:prstGeom>
          <a:solidFill>
            <a:schemeClr val="bg1">
              <a:alpha val="58038"/>
            </a:schemeClr>
          </a:solidFill>
          <a:ln w="15875" algn="ctr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1249363" y="1839913"/>
            <a:ext cx="6645275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/>
              <a:t>如果你曾经与祥和擦肩而过</a:t>
            </a:r>
          </a:p>
          <a:p>
            <a:r>
              <a:rPr lang="zh-CN" altLang="en-US" sz="2000"/>
              <a:t>如果你曾经遗憾保障不够</a:t>
            </a:r>
          </a:p>
          <a:p>
            <a:r>
              <a:rPr lang="zh-CN" altLang="en-US" sz="2000"/>
              <a:t>如果你曾经期待再次选择</a:t>
            </a:r>
          </a:p>
          <a:p>
            <a:r>
              <a:rPr lang="zh-CN" altLang="en-US" sz="2000"/>
              <a:t>如果</a:t>
            </a:r>
          </a:p>
          <a:p>
            <a:r>
              <a:rPr lang="en-US" altLang="zh-CN" sz="2000"/>
              <a:t>……….</a:t>
            </a:r>
            <a:r>
              <a:rPr lang="zh-CN" altLang="en-US" sz="2000"/>
              <a:t>没有如果</a:t>
            </a: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403350" y="998538"/>
            <a:ext cx="2251075" cy="471487"/>
          </a:xfrm>
          <a:prstGeom prst="rect">
            <a:avLst/>
          </a:prstGeom>
          <a:solidFill>
            <a:srgbClr val="C00000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1555750" y="971550"/>
            <a:ext cx="1966913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kern="0" spc="-150" dirty="0">
                <a:ln w="1905">
                  <a:noFill/>
                </a:ln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r>
              <a:rPr lang="zh-CN" altLang="en-US" sz="2800" kern="0" spc="-150" dirty="0">
                <a:ln w="1905">
                  <a:noFill/>
                </a:ln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版祥和</a:t>
            </a:r>
          </a:p>
        </p:txBody>
      </p:sp>
      <p:sp>
        <p:nvSpPr>
          <p:cNvPr id="2" name="椭圆 1"/>
          <p:cNvSpPr/>
          <p:nvPr/>
        </p:nvSpPr>
        <p:spPr>
          <a:xfrm>
            <a:off x="5141913" y="822325"/>
            <a:ext cx="1130300" cy="1017588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158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6444214" y="951571"/>
            <a:ext cx="1008113" cy="867999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 l="-13000" r="-5000"/>
            </a:stretch>
          </a:blipFill>
          <a:ln w="158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7658" name="WordArt 4"/>
          <p:cNvSpPr>
            <a:spLocks noChangeArrowheads="1" noChangeShapeType="1" noTextEdit="1"/>
          </p:cNvSpPr>
          <p:nvPr/>
        </p:nvSpPr>
        <p:spPr bwMode="auto">
          <a:xfrm>
            <a:off x="3779838" y="2852738"/>
            <a:ext cx="4781550" cy="115252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4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zh-CN" altLang="en-US" sz="3600" b="1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黑体"/>
                <a:ea typeface="黑体"/>
              </a:rPr>
              <a:t>祥和回来啦！</a:t>
            </a:r>
          </a:p>
        </p:txBody>
      </p:sp>
    </p:spTree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1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1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1" grpId="0" animBg="1"/>
      <p:bldP spid="13" grpId="0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1042988" y="1635125"/>
            <a:ext cx="7058025" cy="2667000"/>
          </a:xfrm>
          <a:prstGeom prst="rect">
            <a:avLst/>
          </a:prstGeom>
          <a:solidFill>
            <a:schemeClr val="bg1">
              <a:alpha val="58038"/>
            </a:schemeClr>
          </a:solidFill>
          <a:ln w="15875" algn="ctr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1249363" y="1851025"/>
            <a:ext cx="66452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dirty="0"/>
              <a:t>超低的交费、超高的保障（年交</a:t>
            </a:r>
            <a:r>
              <a:rPr lang="en-US" altLang="zh-CN" sz="2000" dirty="0"/>
              <a:t>1000</a:t>
            </a:r>
            <a:r>
              <a:rPr lang="zh-CN" altLang="en-US" sz="2000" dirty="0"/>
              <a:t>元，</a:t>
            </a:r>
            <a:r>
              <a:rPr lang="en-US" altLang="zh-CN" sz="2000" dirty="0"/>
              <a:t>3</a:t>
            </a:r>
            <a:r>
              <a:rPr lang="zh-CN" altLang="en-US" sz="2000" dirty="0"/>
              <a:t>元</a:t>
            </a:r>
            <a:r>
              <a:rPr lang="en-US" altLang="zh-CN" sz="2000" dirty="0"/>
              <a:t>/</a:t>
            </a:r>
            <a:r>
              <a:rPr lang="zh-CN" altLang="en-US" sz="2000" dirty="0"/>
              <a:t>天）</a:t>
            </a:r>
            <a:endParaRPr lang="en-US" altLang="zh-CN" sz="2000" dirty="0"/>
          </a:p>
          <a:p>
            <a:r>
              <a:rPr lang="zh-CN" altLang="en-US" sz="2000" dirty="0"/>
              <a:t>绝对“零拒绝”的产品</a:t>
            </a:r>
          </a:p>
          <a:p>
            <a:r>
              <a:rPr lang="zh-CN" altLang="en-US" sz="2000" dirty="0"/>
              <a:t>快速拉近与客户的距离和接触（高身价体现）</a:t>
            </a:r>
            <a:endParaRPr lang="en-US" altLang="zh-CN" sz="2000" dirty="0"/>
          </a:p>
          <a:p>
            <a:r>
              <a:rPr lang="zh-CN" altLang="en-US" sz="2000" dirty="0"/>
              <a:t>直线降低销售难度（简单好讲）</a:t>
            </a:r>
            <a:endParaRPr lang="en-US" altLang="zh-CN" sz="2000" dirty="0"/>
          </a:p>
          <a:p>
            <a:r>
              <a:rPr lang="zh-CN" altLang="en-US" sz="2000" dirty="0"/>
              <a:t>回归真正意义的保险</a:t>
            </a:r>
            <a:r>
              <a:rPr lang="zh-CN" altLang="en-US" sz="2000" dirty="0" smtClean="0"/>
              <a:t>本质</a:t>
            </a:r>
            <a:endParaRPr lang="en-US" altLang="zh-CN" sz="2000" dirty="0"/>
          </a:p>
          <a:p>
            <a:endParaRPr lang="zh-CN" altLang="en-US" sz="2000" dirty="0"/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403350" y="998538"/>
            <a:ext cx="2251075" cy="471487"/>
          </a:xfrm>
          <a:prstGeom prst="rect">
            <a:avLst/>
          </a:prstGeom>
          <a:solidFill>
            <a:srgbClr val="C00000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1555750" y="971550"/>
            <a:ext cx="1966913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kern="0" spc="-150" dirty="0">
                <a:ln w="1905">
                  <a:noFill/>
                </a:ln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r>
              <a:rPr lang="zh-CN" altLang="en-US" sz="2800" kern="0" spc="-150" dirty="0">
                <a:ln w="1905">
                  <a:noFill/>
                </a:ln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版祥和</a:t>
            </a:r>
          </a:p>
        </p:txBody>
      </p:sp>
      <p:sp>
        <p:nvSpPr>
          <p:cNvPr id="2" name="椭圆 1"/>
          <p:cNvSpPr/>
          <p:nvPr/>
        </p:nvSpPr>
        <p:spPr>
          <a:xfrm>
            <a:off x="5141913" y="822325"/>
            <a:ext cx="1130300" cy="1017588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158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6444214" y="951571"/>
            <a:ext cx="1008113" cy="867999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 l="-13000" r="-5000"/>
            </a:stretch>
          </a:blipFill>
          <a:ln w="158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8682" name="TextBox 2"/>
          <p:cNvSpPr txBox="1">
            <a:spLocks noChangeArrowheads="1"/>
          </p:cNvSpPr>
          <p:nvPr/>
        </p:nvSpPr>
        <p:spPr bwMode="auto">
          <a:xfrm>
            <a:off x="3924300" y="3436938"/>
            <a:ext cx="37750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超低价高调回归</a:t>
            </a:r>
          </a:p>
        </p:txBody>
      </p:sp>
    </p:spTree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1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1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1" grpId="0" animBg="1"/>
      <p:bldP spid="13" grpId="0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1042988" y="1635125"/>
            <a:ext cx="7058025" cy="2667000"/>
          </a:xfrm>
          <a:prstGeom prst="rect">
            <a:avLst/>
          </a:prstGeom>
          <a:solidFill>
            <a:schemeClr val="bg1">
              <a:alpha val="58038"/>
            </a:schemeClr>
          </a:solidFill>
          <a:ln w="15875" algn="ctr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1249363" y="1851025"/>
            <a:ext cx="66452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lnSpc>
                <a:spcPct val="150000"/>
              </a:lnSpc>
              <a:buFont typeface="Arial" charset="0"/>
              <a:buChar char="•"/>
            </a:pPr>
            <a:r>
              <a:rPr lang="zh-CN" altLang="en-US" sz="2000"/>
              <a:t>创行业领先，标志性定期寿险</a:t>
            </a:r>
            <a:endParaRPr lang="en-US" altLang="zh-CN" sz="2000"/>
          </a:p>
          <a:p>
            <a:pPr marL="342900" indent="-342900">
              <a:lnSpc>
                <a:spcPct val="150000"/>
              </a:lnSpc>
              <a:buFont typeface="Arial" charset="0"/>
              <a:buChar char="•"/>
            </a:pPr>
            <a:r>
              <a:rPr lang="zh-CN" altLang="en-US" sz="2000"/>
              <a:t>低价高保障，王牌产品再回归</a:t>
            </a:r>
            <a:endParaRPr lang="en-US" altLang="zh-CN" sz="2000"/>
          </a:p>
          <a:p>
            <a:pPr marL="342900" indent="-342900">
              <a:lnSpc>
                <a:spcPct val="150000"/>
              </a:lnSpc>
              <a:buFont typeface="Arial" charset="0"/>
              <a:buChar char="•"/>
            </a:pPr>
            <a:r>
              <a:rPr lang="zh-CN" altLang="en-US" sz="2000"/>
              <a:t>客户大拜访，零压力销售流程</a:t>
            </a:r>
            <a:endParaRPr lang="en-US" altLang="zh-CN" sz="2000"/>
          </a:p>
          <a:p>
            <a:pPr marL="342900" indent="-342900">
              <a:lnSpc>
                <a:spcPct val="150000"/>
              </a:lnSpc>
              <a:buFont typeface="Arial" charset="0"/>
              <a:buChar char="•"/>
            </a:pPr>
            <a:endParaRPr lang="zh-CN" altLang="en-US" sz="2000"/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403350" y="998538"/>
            <a:ext cx="2251075" cy="471487"/>
          </a:xfrm>
          <a:prstGeom prst="rect">
            <a:avLst/>
          </a:prstGeom>
          <a:solidFill>
            <a:srgbClr val="C00000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3" name="TextBox 12"/>
          <p:cNvSpPr txBox="1"/>
          <p:nvPr/>
        </p:nvSpPr>
        <p:spPr bwMode="auto">
          <a:xfrm>
            <a:off x="1555750" y="971550"/>
            <a:ext cx="1966913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kern="0" spc="-150" dirty="0">
                <a:ln w="1905">
                  <a:noFill/>
                </a:ln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r>
              <a:rPr lang="zh-CN" altLang="en-US" sz="2800" kern="0" spc="-150" dirty="0">
                <a:ln w="1905">
                  <a:noFill/>
                </a:ln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版祥和</a:t>
            </a:r>
          </a:p>
        </p:txBody>
      </p:sp>
      <p:sp>
        <p:nvSpPr>
          <p:cNvPr id="2" name="椭圆 1"/>
          <p:cNvSpPr/>
          <p:nvPr/>
        </p:nvSpPr>
        <p:spPr>
          <a:xfrm>
            <a:off x="5141913" y="822325"/>
            <a:ext cx="1130300" cy="1017588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158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6444214" y="951571"/>
            <a:ext cx="1008113" cy="867999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 l="-13000" r="-5000"/>
            </a:stretch>
          </a:blipFill>
          <a:ln w="158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9706" name="TextBox 8"/>
          <p:cNvSpPr txBox="1">
            <a:spLocks noChangeArrowheads="1"/>
          </p:cNvSpPr>
          <p:nvPr/>
        </p:nvSpPr>
        <p:spPr bwMode="auto">
          <a:xfrm>
            <a:off x="5657850" y="3436938"/>
            <a:ext cx="22367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广而告之</a:t>
            </a:r>
          </a:p>
        </p:txBody>
      </p:sp>
    </p:spTree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1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1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1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1" grpId="0" animBg="1"/>
      <p:bldP spid="13" grpId="0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842963"/>
            <a:ext cx="8229600" cy="173196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zh-CN" altLang="en-US" sz="3600" b="1" dirty="0" smtClean="0">
                <a:solidFill>
                  <a:srgbClr val="FF0000"/>
                </a:solidFill>
                <a:ea typeface="黑体" pitchFamily="2" charset="-122"/>
              </a:rPr>
              <a:t>适合人群：</a:t>
            </a:r>
            <a:r>
              <a:rPr lang="zh-CN" altLang="en-US" sz="2800" b="1" dirty="0" smtClean="0">
                <a:solidFill>
                  <a:srgbClr val="FF0000"/>
                </a:solidFill>
                <a:ea typeface="黑体" pitchFamily="2" charset="-122"/>
              </a:rPr>
              <a:t>所有需要保障和个人和家庭</a:t>
            </a:r>
          </a:p>
          <a:p>
            <a:pPr eaLnBrk="1" hangingPunct="1"/>
            <a:r>
              <a:rPr lang="zh-CN" altLang="en-US" sz="2400" dirty="0" smtClean="0"/>
              <a:t>高端客户：与分红险组合，保障财富的同时体现更高身价</a:t>
            </a:r>
          </a:p>
          <a:p>
            <a:pPr eaLnBrk="1" hangingPunct="1"/>
            <a:r>
              <a:rPr lang="zh-CN" altLang="en-US" sz="2400" dirty="0" smtClean="0"/>
              <a:t>中端客户：与健康险组合，构建最全面的保障体系</a:t>
            </a:r>
          </a:p>
          <a:p>
            <a:pPr eaLnBrk="1" hangingPunct="1"/>
            <a:endParaRPr lang="zh-CN" altLang="en-US" sz="2400" dirty="0" smtClean="0"/>
          </a:p>
          <a:p>
            <a:pPr eaLnBrk="1" hangingPunct="1"/>
            <a:endParaRPr lang="zh-CN" altLang="en-US" sz="2400" dirty="0" smtClean="0"/>
          </a:p>
          <a:p>
            <a:pPr eaLnBrk="1" hangingPunct="1"/>
            <a:endParaRPr lang="en-US" altLang="zh-CN" sz="2400" dirty="0" smtClean="0"/>
          </a:p>
        </p:txBody>
      </p:sp>
      <p:sp>
        <p:nvSpPr>
          <p:cNvPr id="30723" name="Text Box 4"/>
          <p:cNvSpPr txBox="1">
            <a:spLocks noChangeArrowheads="1"/>
          </p:cNvSpPr>
          <p:nvPr/>
        </p:nvSpPr>
        <p:spPr bwMode="auto">
          <a:xfrm>
            <a:off x="1619250" y="3651250"/>
            <a:ext cx="69405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ea typeface="华文隶书" pitchFamily="2" charset="-122"/>
              </a:rPr>
              <a:t>价位更低、保障更高、简单易讲、更易销售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348038" y="3363913"/>
            <a:ext cx="5924550" cy="85725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zh-CN" altLang="en-US" b="1" smtClean="0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新祥和的加倍呵护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zh-CN" altLang="en-US" dirty="0" smtClean="0"/>
              <a:t>遇见</a:t>
            </a:r>
            <a:r>
              <a:rPr lang="zh-CN" altLang="en-US" dirty="0" smtClean="0"/>
              <a:t>保障高的</a:t>
            </a:r>
            <a:r>
              <a:rPr lang="zh-CN" altLang="en-US" dirty="0" smtClean="0"/>
              <a:t>产品</a:t>
            </a:r>
          </a:p>
          <a:p>
            <a:pPr eaLnBrk="1" hangingPunct="1"/>
            <a:r>
              <a:rPr lang="zh-CN" altLang="en-US" dirty="0" smtClean="0"/>
              <a:t>体现</a:t>
            </a:r>
            <a:r>
              <a:rPr lang="zh-CN" altLang="en-US" dirty="0" smtClean="0"/>
              <a:t>人生大</a:t>
            </a:r>
            <a:r>
              <a:rPr lang="zh-CN" altLang="en-US" dirty="0" smtClean="0"/>
              <a:t>的价值</a:t>
            </a:r>
          </a:p>
          <a:p>
            <a:pPr eaLnBrk="1" hangingPunct="1"/>
            <a:r>
              <a:rPr lang="zh-CN" altLang="en-US" dirty="0" smtClean="0"/>
              <a:t>给予</a:t>
            </a:r>
            <a:r>
              <a:rPr lang="zh-CN" altLang="en-US" dirty="0" smtClean="0"/>
              <a:t>家人好的</a:t>
            </a:r>
            <a:r>
              <a:rPr lang="zh-CN" altLang="en-US" dirty="0" smtClean="0"/>
              <a:t>呵护</a:t>
            </a:r>
          </a:p>
          <a:p>
            <a:pPr eaLnBrk="1" hangingPunct="1"/>
            <a:endParaRPr lang="en-US" altLang="zh-CN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555625"/>
            <a:ext cx="8229600" cy="85725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zh-CN" altLang="en-US" sz="4800" b="1" u="sng" smtClean="0">
                <a:solidFill>
                  <a:srgbClr val="FF0000"/>
                </a:solidFill>
              </a:rPr>
              <a:t>新</a:t>
            </a:r>
            <a:r>
              <a:rPr lang="zh-CN" altLang="en-US" sz="4000" smtClean="0"/>
              <a:t>祥和定期产品介绍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85720" y="1428742"/>
            <a:ext cx="8532843" cy="23749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zh-CN" altLang="en-US" sz="2400" dirty="0" smtClean="0"/>
              <a:t>投保范围</a:t>
            </a:r>
            <a:r>
              <a:rPr lang="zh-CN" altLang="en-US" sz="2400" dirty="0" smtClean="0"/>
              <a:t>：</a:t>
            </a:r>
            <a:r>
              <a:rPr lang="en-US" altLang="zh-CN" sz="2400" dirty="0" smtClean="0"/>
              <a:t>0-65</a:t>
            </a:r>
            <a:r>
              <a:rPr lang="zh-CN" altLang="en-US" sz="2400" dirty="0" smtClean="0"/>
              <a:t>岁</a:t>
            </a:r>
          </a:p>
          <a:p>
            <a:pPr eaLnBrk="1" hangingPunct="1"/>
            <a:r>
              <a:rPr lang="zh-CN" altLang="en-US" sz="2400" dirty="0" smtClean="0"/>
              <a:t>保险期间</a:t>
            </a:r>
            <a:r>
              <a:rPr lang="zh-CN" altLang="en-US" sz="2400" dirty="0" smtClean="0"/>
              <a:t>：</a:t>
            </a:r>
            <a:r>
              <a:rPr lang="zh-CN" altLang="en-US" sz="2000" dirty="0" smtClean="0"/>
              <a:t>十年、二十年、至</a:t>
            </a:r>
            <a:r>
              <a:rPr lang="en-US" sz="2000" dirty="0" smtClean="0"/>
              <a:t>60</a:t>
            </a:r>
            <a:r>
              <a:rPr lang="zh-CN" altLang="en-US" sz="2000" dirty="0" smtClean="0"/>
              <a:t>岁、</a:t>
            </a:r>
            <a:r>
              <a:rPr lang="en-US" sz="2000" dirty="0" smtClean="0"/>
              <a:t>65</a:t>
            </a:r>
            <a:r>
              <a:rPr lang="zh-CN" altLang="en-US" sz="2000" dirty="0" smtClean="0"/>
              <a:t>岁、</a:t>
            </a:r>
            <a:r>
              <a:rPr lang="en-US" sz="2000" dirty="0" smtClean="0"/>
              <a:t>70</a:t>
            </a:r>
            <a:r>
              <a:rPr lang="zh-CN" altLang="en-US" sz="2000" dirty="0" smtClean="0"/>
              <a:t>岁、</a:t>
            </a:r>
            <a:r>
              <a:rPr lang="en-US" sz="2000" dirty="0" smtClean="0"/>
              <a:t>75</a:t>
            </a:r>
            <a:r>
              <a:rPr lang="zh-CN" altLang="en-US" sz="2000" dirty="0" smtClean="0"/>
              <a:t>岁及</a:t>
            </a:r>
            <a:r>
              <a:rPr lang="en-US" sz="2000" dirty="0" smtClean="0"/>
              <a:t>80</a:t>
            </a:r>
            <a:r>
              <a:rPr lang="zh-CN" altLang="en-US" sz="2000" dirty="0" smtClean="0"/>
              <a:t>岁。</a:t>
            </a:r>
            <a:endParaRPr lang="zh-CN" altLang="en-US" sz="2400" dirty="0" smtClean="0"/>
          </a:p>
          <a:p>
            <a:pPr eaLnBrk="1" hangingPunct="1"/>
            <a:r>
              <a:rPr lang="zh-CN" altLang="en-US" sz="2400" dirty="0" smtClean="0"/>
              <a:t>交费期间：趸交和年交，年交保险费的交费期间为本合同的保险期间。</a:t>
            </a:r>
          </a:p>
          <a:p>
            <a:pPr eaLnBrk="1" hangingPunct="1"/>
            <a:r>
              <a:rPr lang="zh-CN" altLang="en-US" sz="2400" dirty="0" smtClean="0"/>
              <a:t>保险责任</a:t>
            </a:r>
            <a:r>
              <a:rPr lang="zh-CN" altLang="en-US" sz="2400" dirty="0" smtClean="0"/>
              <a:t>：</a:t>
            </a:r>
            <a:r>
              <a:rPr lang="en-US" sz="2400" dirty="0" smtClean="0"/>
              <a:t>18</a:t>
            </a:r>
            <a:r>
              <a:rPr lang="zh-CN" altLang="en-US" sz="2400" dirty="0" smtClean="0"/>
              <a:t>岁前身故返还所交保险费（不计利息）；</a:t>
            </a:r>
            <a:r>
              <a:rPr lang="en-US" sz="2400" dirty="0" smtClean="0"/>
              <a:t>18</a:t>
            </a:r>
            <a:r>
              <a:rPr lang="zh-CN" altLang="en-US" sz="2400" dirty="0" smtClean="0"/>
              <a:t>岁后于生效日起</a:t>
            </a:r>
            <a:r>
              <a:rPr lang="en-US" sz="2400" dirty="0" smtClean="0"/>
              <a:t>180</a:t>
            </a:r>
            <a:r>
              <a:rPr lang="zh-CN" altLang="en-US" sz="2400" dirty="0" smtClean="0"/>
              <a:t>日内因疾病身故，返还所交保险费（不计利息），</a:t>
            </a:r>
            <a:r>
              <a:rPr lang="en-US" sz="2400" dirty="0" smtClean="0"/>
              <a:t>18</a:t>
            </a:r>
            <a:r>
              <a:rPr lang="zh-CN" altLang="en-US" sz="2400" dirty="0" smtClean="0"/>
              <a:t>岁后因前述以外情形身故，给付保险金额。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格 3"/>
          <p:cNvGraphicFramePr>
            <a:graphicFrameLocks noGrp="1"/>
          </p:cNvGraphicFramePr>
          <p:nvPr/>
        </p:nvGraphicFramePr>
        <p:xfrm>
          <a:off x="250825" y="1492250"/>
          <a:ext cx="8568954" cy="18002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900880"/>
                <a:gridCol w="1459957"/>
                <a:gridCol w="1573889"/>
                <a:gridCol w="1661328"/>
                <a:gridCol w="1486450"/>
                <a:gridCol w="1486450"/>
              </a:tblGrid>
              <a:tr h="450050"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solidFill>
                            <a:schemeClr val="tx1"/>
                          </a:solidFill>
                        </a:rPr>
                        <a:t>年龄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solidFill>
                            <a:schemeClr val="tx1"/>
                          </a:solidFill>
                        </a:rPr>
                        <a:t>缴费期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solidFill>
                            <a:schemeClr val="tx1"/>
                          </a:solidFill>
                        </a:rPr>
                        <a:t>保障期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solidFill>
                            <a:schemeClr val="tx1"/>
                          </a:solidFill>
                        </a:rPr>
                        <a:t>交费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solidFill>
                            <a:schemeClr val="tx1"/>
                          </a:solidFill>
                        </a:rPr>
                        <a:t>总交费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dirty="0" smtClean="0">
                          <a:solidFill>
                            <a:schemeClr val="tx1"/>
                          </a:solidFill>
                        </a:rPr>
                        <a:t>保额</a:t>
                      </a:r>
                      <a:endParaRPr lang="zh-CN" alt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50050"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30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10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10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1000</a:t>
                      </a:r>
                      <a:r>
                        <a:rPr lang="zh-CN" altLang="en-US" dirty="0" smtClean="0"/>
                        <a:t>元</a:t>
                      </a:r>
                      <a:r>
                        <a:rPr lang="en-US" altLang="zh-CN" dirty="0" smtClean="0"/>
                        <a:t>/</a:t>
                      </a:r>
                      <a:r>
                        <a:rPr lang="zh-CN" altLang="en-US" dirty="0" smtClean="0"/>
                        <a:t>年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10000</a:t>
                      </a:r>
                      <a:r>
                        <a:rPr lang="zh-CN" altLang="en-US" dirty="0" smtClean="0"/>
                        <a:t>元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800" dirty="0" smtClean="0"/>
                        <a:t>51.28</a:t>
                      </a:r>
                      <a:r>
                        <a:rPr lang="zh-CN" altLang="en-US" sz="1800" dirty="0" smtClean="0"/>
                        <a:t>万元</a:t>
                      </a:r>
                      <a:endParaRPr lang="zh-CN" altLang="en-US" dirty="0"/>
                    </a:p>
                  </a:txBody>
                  <a:tcPr/>
                </a:tc>
              </a:tr>
              <a:tr h="450050"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40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20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20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1000</a:t>
                      </a:r>
                      <a:r>
                        <a:rPr lang="zh-CN" altLang="en-US" dirty="0" smtClean="0"/>
                        <a:t>元</a:t>
                      </a:r>
                      <a:r>
                        <a:rPr lang="en-US" altLang="zh-CN" dirty="0" smtClean="0"/>
                        <a:t>/</a:t>
                      </a:r>
                      <a:r>
                        <a:rPr lang="zh-CN" altLang="en-US" dirty="0" smtClean="0"/>
                        <a:t>年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dirty="0" smtClean="0"/>
                        <a:t>20000</a:t>
                      </a:r>
                      <a:r>
                        <a:rPr lang="zh-CN" altLang="en-US" dirty="0" smtClean="0"/>
                        <a:t>元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800" dirty="0" smtClean="0"/>
                        <a:t>16.42</a:t>
                      </a:r>
                      <a:r>
                        <a:rPr lang="zh-CN" altLang="en-US" sz="1800" dirty="0" smtClean="0"/>
                        <a:t>万元</a:t>
                      </a:r>
                      <a:endParaRPr lang="zh-CN" altLang="en-US" dirty="0"/>
                    </a:p>
                  </a:txBody>
                  <a:tcPr/>
                </a:tc>
              </a:tr>
              <a:tr h="450050">
                <a:tc gridSpan="6">
                  <a:txBody>
                    <a:bodyPr/>
                    <a:lstStyle/>
                    <a:p>
                      <a:pPr algn="ctr"/>
                      <a:r>
                        <a:rPr lang="zh-CN" altLang="en-US" sz="2000" b="1" dirty="0" smtClean="0">
                          <a:solidFill>
                            <a:srgbClr val="FF0000"/>
                          </a:solidFill>
                        </a:rPr>
                        <a:t>爱自己、爱家人、爱生活</a:t>
                      </a:r>
                      <a:endParaRPr lang="zh-CN" altLang="en-US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zh-CN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38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555625"/>
            <a:ext cx="8229600" cy="85725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eaLnBrk="1" hangingPunct="1"/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产品利益</a:t>
            </a:r>
            <a:r>
              <a:rPr lang="zh-CN" altLang="en-US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演示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（男性）</a:t>
            </a:r>
            <a:endParaRPr lang="zh-CN" altLang="en-US" b="1" dirty="0" smtClean="0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33827" name="Text Box 36"/>
          <p:cNvSpPr txBox="1">
            <a:spLocks noChangeArrowheads="1"/>
          </p:cNvSpPr>
          <p:nvPr/>
        </p:nvSpPr>
        <p:spPr bwMode="auto">
          <a:xfrm>
            <a:off x="3563938" y="3651250"/>
            <a:ext cx="407352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 dirty="0" smtClean="0"/>
              <a:t>具体以下发条款为准                </a:t>
            </a:r>
            <a:endParaRPr lang="en-US" altLang="zh-CN" sz="2400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15988"/>
            <a:ext cx="8229600" cy="20875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CN" altLang="en-US" sz="2800" dirty="0"/>
              <a:t>祥和保障</a:t>
            </a:r>
            <a:r>
              <a:rPr lang="en-US" altLang="zh-CN" sz="2800" dirty="0"/>
              <a:t>N+1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CN" altLang="en-US" sz="2800" dirty="0" smtClean="0"/>
              <a:t>公司指定的任意</a:t>
            </a:r>
            <a:r>
              <a:rPr lang="zh-CN" altLang="en-US" sz="2800" dirty="0"/>
              <a:t>一款产品都可以选择附加祥和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zh-CN" altLang="en-US" sz="2800" dirty="0"/>
              <a:t>你想得到的我们都能够做得到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altLang="zh-CN" sz="2800" dirty="0"/>
          </a:p>
        </p:txBody>
      </p:sp>
      <p:sp>
        <p:nvSpPr>
          <p:cNvPr id="3481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843213" y="3219450"/>
            <a:ext cx="5926137" cy="85725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zh-CN" altLang="en-US" b="1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随心所选、加倍保障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​​ 13"/>
          <p:cNvSpPr/>
          <p:nvPr/>
        </p:nvSpPr>
        <p:spPr>
          <a:xfrm>
            <a:off x="1733550" y="2952750"/>
            <a:ext cx="5638800" cy="1096963"/>
          </a:xfrm>
          <a:prstGeom prst="ellipse">
            <a:avLst/>
          </a:prstGeom>
          <a:gradFill flip="none" rotWithShape="1">
            <a:gsLst>
              <a:gs pos="0">
                <a:srgbClr val="FFFFFF">
                  <a:lumMod val="95000"/>
                </a:srgbClr>
              </a:gs>
              <a:gs pos="13000">
                <a:srgbClr val="FFFFFF">
                  <a:lumMod val="85000"/>
                </a:srgbClr>
              </a:gs>
              <a:gs pos="100000">
                <a:srgbClr val="FFFFFF">
                  <a:lumMod val="95000"/>
                </a:srgbClr>
              </a:gs>
            </a:gsLst>
            <a:lin ang="16200000" scaled="0"/>
            <a:tileRect/>
          </a:gradFill>
          <a:ln w="3175" cap="flat" cmpd="sng" algn="ctr">
            <a:solidFill>
              <a:srgbClr val="FFFFFF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+mn-lt"/>
              <a:ea typeface="+mn-ea"/>
            </a:endParaRPr>
          </a:p>
        </p:txBody>
      </p:sp>
      <p:sp>
        <p:nvSpPr>
          <p:cNvPr id="5" name="椭圆​​ 8"/>
          <p:cNvSpPr/>
          <p:nvPr/>
        </p:nvSpPr>
        <p:spPr>
          <a:xfrm>
            <a:off x="2159000" y="2979738"/>
            <a:ext cx="4840288" cy="933450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65000"/>
                </a:schemeClr>
              </a:gs>
              <a:gs pos="13000">
                <a:schemeClr val="tx1">
                  <a:lumMod val="50000"/>
                  <a:lumOff val="50000"/>
                </a:schemeClr>
              </a:gs>
              <a:gs pos="100000">
                <a:srgbClr val="FFFFFF">
                  <a:lumMod val="95000"/>
                </a:srgbClr>
              </a:gs>
            </a:gsLst>
            <a:lin ang="16200000" scaled="0"/>
            <a:tileRect/>
          </a:gradFill>
          <a:ln w="3175" cap="flat" cmpd="sng" algn="ctr">
            <a:solidFill>
              <a:srgbClr val="FFFFFF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+mn-lt"/>
              <a:ea typeface="+mn-ea"/>
            </a:endParaRPr>
          </a:p>
        </p:txBody>
      </p:sp>
      <p:sp>
        <p:nvSpPr>
          <p:cNvPr id="6" name="椭圆​​ 9"/>
          <p:cNvSpPr/>
          <p:nvPr/>
        </p:nvSpPr>
        <p:spPr>
          <a:xfrm>
            <a:off x="2635250" y="2974975"/>
            <a:ext cx="3990975" cy="766763"/>
          </a:xfrm>
          <a:prstGeom prst="ellipse">
            <a:avLst/>
          </a:prstGeom>
          <a:solidFill>
            <a:srgbClr val="FFFFFF"/>
          </a:solidFill>
          <a:ln w="25400" cap="flat" cmpd="sng" algn="ctr">
            <a:solidFill>
              <a:srgbClr val="FFFFFF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+mn-lt"/>
              <a:ea typeface="+mn-ea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22313" y="1993900"/>
            <a:ext cx="2246312" cy="765175"/>
          </a:xfrm>
          <a:prstGeom prst="roundRect">
            <a:avLst/>
          </a:prstGeom>
          <a:solidFill>
            <a:srgbClr val="C00000"/>
          </a:solidFill>
          <a:ln w="9525">
            <a:solidFill>
              <a:srgbClr val="C00000"/>
            </a:solidFill>
            <a:prstDash val="dash"/>
          </a:ln>
        </p:spPr>
        <p:txBody>
          <a:bodyPr tIns="144000" bIns="72000" anchor="b"/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zh-CN" altLang="en-US" sz="3200" b="1" kern="0" dirty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福禄双喜</a:t>
            </a:r>
            <a:endParaRPr lang="en-US" altLang="zh-CN" sz="3200" b="1" kern="0" dirty="0">
              <a:solidFill>
                <a:srgbClr val="FFFF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椭圆​​ 24"/>
          <p:cNvSpPr/>
          <p:nvPr/>
        </p:nvSpPr>
        <p:spPr>
          <a:xfrm>
            <a:off x="935038" y="1760538"/>
            <a:ext cx="487362" cy="439737"/>
          </a:xfrm>
          <a:prstGeom prst="ellipse">
            <a:avLst/>
          </a:prstGeom>
          <a:gradFill flip="none" rotWithShape="1">
            <a:gsLst>
              <a:gs pos="0">
                <a:schemeClr val="bg1">
                  <a:lumMod val="65000"/>
                </a:schemeClr>
              </a:gs>
              <a:gs pos="16700">
                <a:schemeClr val="bg1">
                  <a:lumMod val="50000"/>
                </a:schemeClr>
              </a:gs>
              <a:gs pos="100000">
                <a:schemeClr val="bg1">
                  <a:lumMod val="85000"/>
                </a:schemeClr>
              </a:gs>
            </a:gsLst>
            <a:lin ang="16200000" scaled="0"/>
            <a:tileRect/>
          </a:gradFill>
          <a:ln w="1905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zh-CN" sz="1600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16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178550" y="1993900"/>
            <a:ext cx="2247900" cy="765175"/>
          </a:xfrm>
          <a:prstGeom prst="roundRect">
            <a:avLst/>
          </a:prstGeom>
          <a:solidFill>
            <a:srgbClr val="C00000"/>
          </a:solidFill>
          <a:ln w="9525">
            <a:solidFill>
              <a:srgbClr val="FFFFFF">
                <a:lumMod val="65000"/>
              </a:srgbClr>
            </a:solidFill>
            <a:prstDash val="dash"/>
          </a:ln>
        </p:spPr>
        <p:txBody>
          <a:bodyPr tIns="144000" bIns="72000" anchor="b"/>
          <a:lstStyle/>
          <a:p>
            <a:pPr marL="342900" indent="-342900">
              <a:buFont typeface="Arial" pitchFamily="34" charset="0"/>
              <a:buChar char="•"/>
              <a:defRPr/>
            </a:pPr>
            <a:r>
              <a:rPr lang="zh-CN" altLang="en-US" sz="3200" b="1" kern="0" dirty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祥和定期</a:t>
            </a:r>
            <a:endParaRPr lang="en-US" altLang="zh-CN" sz="3200" b="1" kern="0" dirty="0">
              <a:solidFill>
                <a:srgbClr val="FFFF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椭圆​​ 26"/>
          <p:cNvSpPr/>
          <p:nvPr/>
        </p:nvSpPr>
        <p:spPr>
          <a:xfrm>
            <a:off x="6373813" y="1760538"/>
            <a:ext cx="487362" cy="439737"/>
          </a:xfrm>
          <a:prstGeom prst="ellipse">
            <a:avLst/>
          </a:prstGeom>
          <a:gradFill flip="none" rotWithShape="1">
            <a:gsLst>
              <a:gs pos="0">
                <a:srgbClr val="FF0000"/>
              </a:gs>
              <a:gs pos="16700">
                <a:srgbClr val="C00000"/>
              </a:gs>
              <a:gs pos="100000">
                <a:srgbClr val="FFC000"/>
              </a:gs>
            </a:gsLst>
            <a:lin ang="16200000" scaled="0"/>
            <a:tileRect/>
          </a:gra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altLang="zh-CN" sz="1600" kern="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1600" kern="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28"/>
          <p:cNvSpPr txBox="1">
            <a:spLocks noChangeArrowheads="1"/>
          </p:cNvSpPr>
          <p:nvPr/>
        </p:nvSpPr>
        <p:spPr bwMode="auto">
          <a:xfrm>
            <a:off x="3475038" y="1560513"/>
            <a:ext cx="755650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8000">
                <a:solidFill>
                  <a:srgbClr val="00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1</a:t>
            </a:r>
            <a:endParaRPr lang="zh-CN" altLang="en-US" sz="8000">
              <a:solidFill>
                <a:srgbClr val="000000"/>
              </a:solidFill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12" name="TextBox 29"/>
          <p:cNvSpPr txBox="1">
            <a:spLocks noChangeArrowheads="1"/>
          </p:cNvSpPr>
          <p:nvPr/>
        </p:nvSpPr>
        <p:spPr bwMode="auto">
          <a:xfrm>
            <a:off x="4802188" y="1779588"/>
            <a:ext cx="755650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8000">
                <a:solidFill>
                  <a:srgbClr val="000000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2</a:t>
            </a:r>
            <a:endParaRPr lang="zh-CN" altLang="en-US" sz="8000">
              <a:solidFill>
                <a:srgbClr val="000000"/>
              </a:solidFill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grpSp>
        <p:nvGrpSpPr>
          <p:cNvPr id="2" name="组合 12"/>
          <p:cNvGrpSpPr>
            <a:grpSpLocks/>
          </p:cNvGrpSpPr>
          <p:nvPr/>
        </p:nvGrpSpPr>
        <p:grpSpPr bwMode="auto">
          <a:xfrm>
            <a:off x="3146425" y="1016000"/>
            <a:ext cx="1789113" cy="2638425"/>
            <a:chOff x="2786422" y="1322067"/>
            <a:chExt cx="1788844" cy="2930801"/>
          </a:xfrm>
        </p:grpSpPr>
        <p:sp>
          <p:nvSpPr>
            <p:cNvPr id="14" name="椭圆​​ 11"/>
            <p:cNvSpPr/>
            <p:nvPr/>
          </p:nvSpPr>
          <p:spPr>
            <a:xfrm>
              <a:off x="3353891" y="4159518"/>
              <a:ext cx="1221375" cy="93350"/>
            </a:xfrm>
            <a:prstGeom prst="ellipse">
              <a:avLst/>
            </a:prstGeom>
            <a:gradFill flip="none" rotWithShape="1">
              <a:gsLst>
                <a:gs pos="35000">
                  <a:srgbClr val="FFFFFF">
                    <a:lumMod val="50000"/>
                    <a:alpha val="72000"/>
                  </a:srgbClr>
                </a:gs>
                <a:gs pos="100000">
                  <a:srgbClr val="FFFFFF">
                    <a:lumMod val="95000"/>
                    <a:alpha val="0"/>
                  </a:srgbClr>
                </a:gs>
                <a:gs pos="0">
                  <a:srgbClr val="000000">
                    <a:lumMod val="50000"/>
                    <a:lumOff val="50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kern="0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grpSp>
          <p:nvGrpSpPr>
            <p:cNvPr id="35867" name="组合 14"/>
            <p:cNvGrpSpPr>
              <a:grpSpLocks/>
            </p:cNvGrpSpPr>
            <p:nvPr/>
          </p:nvGrpSpPr>
          <p:grpSpPr bwMode="auto">
            <a:xfrm>
              <a:off x="2786422" y="1322067"/>
              <a:ext cx="1761070" cy="2874428"/>
              <a:chOff x="2786422" y="1322067"/>
              <a:chExt cx="1761070" cy="2874428"/>
            </a:xfrm>
          </p:grpSpPr>
          <p:sp>
            <p:nvSpPr>
              <p:cNvPr id="16" name="椭圆​​ 2"/>
              <p:cNvSpPr/>
              <p:nvPr/>
            </p:nvSpPr>
            <p:spPr>
              <a:xfrm rot="3835836">
                <a:off x="2168263" y="1940226"/>
                <a:ext cx="2874371" cy="1638054"/>
              </a:xfrm>
              <a:custGeom>
                <a:avLst/>
                <a:gdLst/>
                <a:ahLst/>
                <a:cxnLst/>
                <a:rect l="l" t="t" r="r" b="b"/>
                <a:pathLst>
                  <a:path w="3744416" h="2134150">
                    <a:moveTo>
                      <a:pt x="84171" y="639414"/>
                    </a:moveTo>
                    <a:cubicBezTo>
                      <a:pt x="197779" y="414638"/>
                      <a:pt x="420227" y="219371"/>
                      <a:pt x="714046" y="77920"/>
                    </a:cubicBezTo>
                    <a:cubicBezTo>
                      <a:pt x="474787" y="243624"/>
                      <a:pt x="329830" y="463502"/>
                      <a:pt x="329830" y="704482"/>
                    </a:cubicBezTo>
                    <a:cubicBezTo>
                      <a:pt x="329830" y="1225515"/>
                      <a:pt x="1007482" y="1647896"/>
                      <a:pt x="1843407" y="1647896"/>
                    </a:cubicBezTo>
                    <a:cubicBezTo>
                      <a:pt x="2679332" y="1647897"/>
                      <a:pt x="3356984" y="1225515"/>
                      <a:pt x="3356984" y="704483"/>
                    </a:cubicBezTo>
                    <a:cubicBezTo>
                      <a:pt x="3356984" y="423811"/>
                      <a:pt x="3160343" y="171766"/>
                      <a:pt x="2847667" y="0"/>
                    </a:cubicBezTo>
                    <a:cubicBezTo>
                      <a:pt x="3385726" y="201094"/>
                      <a:pt x="3744416" y="565780"/>
                      <a:pt x="3744416" y="982022"/>
                    </a:cubicBezTo>
                    <a:cubicBezTo>
                      <a:pt x="3744416" y="1618325"/>
                      <a:pt x="2906200" y="2134150"/>
                      <a:pt x="1872208" y="2134150"/>
                    </a:cubicBezTo>
                    <a:cubicBezTo>
                      <a:pt x="838216" y="2134150"/>
                      <a:pt x="0" y="1618325"/>
                      <a:pt x="0" y="982022"/>
                    </a:cubicBezTo>
                    <a:cubicBezTo>
                      <a:pt x="0" y="862715"/>
                      <a:pt x="29468" y="747644"/>
                      <a:pt x="84171" y="639414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16700">
                    <a:schemeClr val="tx1">
                      <a:lumMod val="65000"/>
                      <a:lumOff val="3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0"/>
                <a:tileRect/>
              </a:gradFill>
              <a:ln w="1905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zh-CN" altLang="en-US" sz="1600" ker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7" name="流程图: 摘录 16"/>
              <p:cNvSpPr/>
              <p:nvPr/>
            </p:nvSpPr>
            <p:spPr>
              <a:xfrm rot="19330531" flipH="1" flipV="1">
                <a:off x="3648305" y="1516043"/>
                <a:ext cx="328563" cy="160472"/>
              </a:xfrm>
              <a:prstGeom prst="flowChartExtract">
                <a:avLst/>
              </a:prstGeom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16700">
                    <a:schemeClr val="bg1">
                      <a:lumMod val="50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0"/>
                <a:tileRect/>
              </a:gradFill>
              <a:ln w="1905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zh-CN" altLang="en-US" sz="1600" ker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8" name="新月形 17"/>
              <p:cNvSpPr/>
              <p:nvPr/>
            </p:nvSpPr>
            <p:spPr>
              <a:xfrm rot="17489873">
                <a:off x="3457493" y="2969447"/>
                <a:ext cx="646005" cy="1533992"/>
              </a:xfrm>
              <a:prstGeom prst="moon">
                <a:avLst>
                  <a:gd name="adj" fmla="val 43279"/>
                </a:avLst>
              </a:prstGeom>
              <a:gradFill flip="none" rotWithShape="1">
                <a:gsLst>
                  <a:gs pos="69000">
                    <a:srgbClr val="FFFFFF">
                      <a:alpha val="38000"/>
                    </a:srgbClr>
                  </a:gs>
                  <a:gs pos="0">
                    <a:srgbClr val="FFFFFF">
                      <a:alpha val="0"/>
                      <a:lumMod val="91000"/>
                      <a:lumOff val="9000"/>
                    </a:srgbClr>
                  </a:gs>
                  <a:gs pos="35000">
                    <a:srgbClr val="FFFFFF">
                      <a:lumMod val="96000"/>
                      <a:alpha val="7000"/>
                    </a:srgbClr>
                  </a:gs>
                </a:gsLst>
                <a:lin ang="10800000" scaled="0"/>
                <a:tileRect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zh-CN" altLang="en-US" kern="0">
                  <a:solidFill>
                    <a:srgbClr val="FFFFFF"/>
                  </a:solidFill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13" name="组合 18"/>
          <p:cNvGrpSpPr>
            <a:grpSpLocks/>
          </p:cNvGrpSpPr>
          <p:nvPr/>
        </p:nvGrpSpPr>
        <p:grpSpPr bwMode="auto">
          <a:xfrm>
            <a:off x="4321175" y="1281113"/>
            <a:ext cx="1814513" cy="2085975"/>
            <a:chOff x="3961674" y="1615522"/>
            <a:chExt cx="1814681" cy="2317917"/>
          </a:xfrm>
        </p:grpSpPr>
        <p:sp>
          <p:nvSpPr>
            <p:cNvPr id="20" name="椭圆​​ 10"/>
            <p:cNvSpPr/>
            <p:nvPr/>
          </p:nvSpPr>
          <p:spPr>
            <a:xfrm>
              <a:off x="4336662" y="3823403"/>
              <a:ext cx="1439693" cy="110036"/>
            </a:xfrm>
            <a:prstGeom prst="ellipse">
              <a:avLst/>
            </a:prstGeom>
            <a:gradFill flip="none" rotWithShape="1">
              <a:gsLst>
                <a:gs pos="35000">
                  <a:srgbClr val="FFFFFF">
                    <a:lumMod val="50000"/>
                    <a:alpha val="72000"/>
                  </a:srgbClr>
                </a:gs>
                <a:gs pos="100000">
                  <a:srgbClr val="FFFFFF">
                    <a:lumMod val="95000"/>
                    <a:alpha val="0"/>
                  </a:srgbClr>
                </a:gs>
                <a:gs pos="0">
                  <a:srgbClr val="000000">
                    <a:lumMod val="50000"/>
                    <a:lumOff val="5000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zh-CN" altLang="en-US" kern="0">
                <a:solidFill>
                  <a:srgbClr val="FFFFFF"/>
                </a:solidFill>
                <a:latin typeface="+mn-lt"/>
                <a:ea typeface="+mn-ea"/>
              </a:endParaRPr>
            </a:p>
          </p:txBody>
        </p:sp>
        <p:grpSp>
          <p:nvGrpSpPr>
            <p:cNvPr id="35857" name="组合 20"/>
            <p:cNvGrpSpPr>
              <a:grpSpLocks/>
            </p:cNvGrpSpPr>
            <p:nvPr/>
          </p:nvGrpSpPr>
          <p:grpSpPr bwMode="auto">
            <a:xfrm>
              <a:off x="3961674" y="1615522"/>
              <a:ext cx="1643348" cy="2296107"/>
              <a:chOff x="3961674" y="1615522"/>
              <a:chExt cx="1643348" cy="2296107"/>
            </a:xfrm>
          </p:grpSpPr>
          <p:sp>
            <p:nvSpPr>
              <p:cNvPr id="22" name="流程图: 摘录 21"/>
              <p:cNvSpPr/>
              <p:nvPr/>
            </p:nvSpPr>
            <p:spPr>
              <a:xfrm rot="8127063" flipH="1" flipV="1">
                <a:off x="4512588" y="3649432"/>
                <a:ext cx="328642" cy="160526"/>
              </a:xfrm>
              <a:prstGeom prst="flowChartExtract">
                <a:avLst/>
              </a:prstGeom>
              <a:gradFill flip="none" rotWithShape="1">
                <a:gsLst>
                  <a:gs pos="0">
                    <a:srgbClr val="FFC000"/>
                  </a:gs>
                  <a:gs pos="16700">
                    <a:srgbClr val="EE9012"/>
                  </a:gs>
                  <a:gs pos="100000">
                    <a:srgbClr val="FFC000"/>
                  </a:gs>
                </a:gsLst>
                <a:lin ang="16200000" scaled="0"/>
                <a:tileRect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algn="ctr">
                  <a:defRPr/>
                </a:pPr>
                <a:endParaRPr lang="zh-CN" altLang="en-US" sz="1600" kern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grpSp>
            <p:nvGrpSpPr>
              <p:cNvPr id="35859" name="组合 22"/>
              <p:cNvGrpSpPr>
                <a:grpSpLocks/>
              </p:cNvGrpSpPr>
              <p:nvPr/>
            </p:nvGrpSpPr>
            <p:grpSpPr bwMode="auto">
              <a:xfrm>
                <a:off x="3961674" y="1615522"/>
                <a:ext cx="1643348" cy="2296107"/>
                <a:chOff x="4395788" y="1903413"/>
                <a:chExt cx="1822450" cy="2546350"/>
              </a:xfrm>
            </p:grpSpPr>
            <p:sp>
              <p:nvSpPr>
                <p:cNvPr id="24" name="椭圆​​ 4"/>
                <p:cNvSpPr/>
                <p:nvPr/>
              </p:nvSpPr>
              <p:spPr>
                <a:xfrm rot="14453685">
                  <a:off x="4033408" y="2265793"/>
                  <a:ext cx="2547062" cy="182230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329483" h="2048912">
                      <a:moveTo>
                        <a:pt x="3254639" y="1329098"/>
                      </a:moveTo>
                      <a:cubicBezTo>
                        <a:pt x="3043864" y="1746122"/>
                        <a:pt x="2411763" y="2048912"/>
                        <a:pt x="1664742" y="2048912"/>
                      </a:cubicBezTo>
                      <a:cubicBezTo>
                        <a:pt x="745331" y="2048912"/>
                        <a:pt x="0" y="1590247"/>
                        <a:pt x="0" y="1024456"/>
                      </a:cubicBezTo>
                      <a:cubicBezTo>
                        <a:pt x="0" y="688506"/>
                        <a:pt x="262776" y="390325"/>
                        <a:pt x="669301" y="204720"/>
                      </a:cubicBezTo>
                      <a:cubicBezTo>
                        <a:pt x="380839" y="357953"/>
                        <a:pt x="198258" y="586400"/>
                        <a:pt x="198259" y="841427"/>
                      </a:cubicBezTo>
                      <a:cubicBezTo>
                        <a:pt x="198258" y="1304722"/>
                        <a:pt x="800816" y="1680297"/>
                        <a:pt x="1544110" y="1680297"/>
                      </a:cubicBezTo>
                      <a:cubicBezTo>
                        <a:pt x="2287403" y="1680297"/>
                        <a:pt x="2889961" y="1304722"/>
                        <a:pt x="2889961" y="841427"/>
                      </a:cubicBezTo>
                      <a:cubicBezTo>
                        <a:pt x="2889961" y="382098"/>
                        <a:pt x="2297677" y="8995"/>
                        <a:pt x="1563167" y="3156"/>
                      </a:cubicBezTo>
                      <a:cubicBezTo>
                        <a:pt x="1596734" y="632"/>
                        <a:pt x="1630618" y="0"/>
                        <a:pt x="1664742" y="0"/>
                      </a:cubicBezTo>
                      <a:cubicBezTo>
                        <a:pt x="2584153" y="0"/>
                        <a:pt x="3329483" y="458665"/>
                        <a:pt x="3329483" y="1024456"/>
                      </a:cubicBezTo>
                      <a:cubicBezTo>
                        <a:pt x="3329483" y="1130542"/>
                        <a:pt x="3303280" y="1232862"/>
                        <a:pt x="3254639" y="1329098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0000"/>
                    </a:gs>
                    <a:gs pos="16700">
                      <a:srgbClr val="C00000"/>
                    </a:gs>
                    <a:gs pos="100000">
                      <a:srgbClr val="FFC000"/>
                    </a:gs>
                  </a:gsLst>
                  <a:lin ang="16200000" scaled="0"/>
                  <a:tileRect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>
                    <a:defRPr/>
                  </a:pPr>
                  <a:endParaRPr lang="zh-CN" altLang="en-US" sz="1600" kern="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  <p:sp>
              <p:nvSpPr>
                <p:cNvPr id="25" name="新月形 24"/>
                <p:cNvSpPr/>
                <p:nvPr/>
              </p:nvSpPr>
              <p:spPr>
                <a:xfrm rot="6728137">
                  <a:off x="4949599" y="1481840"/>
                  <a:ext cx="716410" cy="1775797"/>
                </a:xfrm>
                <a:prstGeom prst="moon">
                  <a:avLst>
                    <a:gd name="adj" fmla="val 27473"/>
                  </a:avLst>
                </a:prstGeom>
                <a:gradFill flip="none" rotWithShape="1">
                  <a:gsLst>
                    <a:gs pos="69000">
                      <a:srgbClr val="FFFFFF">
                        <a:alpha val="38000"/>
                      </a:srgbClr>
                    </a:gs>
                    <a:gs pos="0">
                      <a:srgbClr val="FFFFFF">
                        <a:alpha val="0"/>
                        <a:lumMod val="91000"/>
                        <a:lumOff val="9000"/>
                      </a:srgbClr>
                    </a:gs>
                    <a:gs pos="35000">
                      <a:srgbClr val="FFFFFF">
                        <a:lumMod val="96000"/>
                        <a:alpha val="7000"/>
                      </a:srgbClr>
                    </a:gs>
                  </a:gsLst>
                  <a:lin ang="10800000" scaled="0"/>
                  <a:tileRect/>
                </a:gradFill>
                <a:ln w="25400" cap="flat" cmpd="sng" algn="ctr">
                  <a:noFill/>
                  <a:prstDash val="solid"/>
                </a:ln>
                <a:effectLst/>
              </p:spPr>
              <p:txBody>
                <a:bodyPr anchor="ctr"/>
                <a:lstStyle/>
                <a:p>
                  <a:pPr algn="ctr">
                    <a:defRPr/>
                  </a:pPr>
                  <a:endParaRPr lang="zh-CN" altLang="en-US" kern="0">
                    <a:solidFill>
                      <a:srgbClr val="FFFFFF"/>
                    </a:solidFill>
                    <a:latin typeface="+mn-lt"/>
                    <a:ea typeface="+mn-ea"/>
                  </a:endParaRPr>
                </a:p>
              </p:txBody>
            </p:sp>
          </p:grpSp>
        </p:grpSp>
      </p:grpSp>
      <p:sp>
        <p:nvSpPr>
          <p:cNvPr id="35853" name="Rectangle 2"/>
          <p:cNvSpPr txBox="1">
            <a:spLocks noChangeArrowheads="1"/>
          </p:cNvSpPr>
          <p:nvPr/>
        </p:nvSpPr>
        <p:spPr bwMode="auto">
          <a:xfrm>
            <a:off x="1187450" y="3940175"/>
            <a:ext cx="6983413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给家庭“财富</a:t>
            </a:r>
            <a:r>
              <a:rPr lang="en-US" altLang="zh-CN" sz="32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+</a:t>
            </a:r>
            <a:r>
              <a:rPr lang="zh-CN" altLang="en-US" sz="3200" b="1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保障”最好的呵护</a:t>
            </a:r>
          </a:p>
        </p:txBody>
      </p:sp>
    </p:spTree>
  </p:cSld>
  <p:clrMapOvr>
    <a:masterClrMapping/>
  </p:clrMapOvr>
  <p:transition spd="med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5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125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26" presetClass="emph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5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125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8" grpId="1" animBg="1"/>
      <p:bldP spid="9" grpId="0" animBg="1"/>
      <p:bldP spid="10" grpId="0" animBg="1"/>
      <p:bldP spid="10" grpId="1" animBg="1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700088"/>
            <a:ext cx="8229600" cy="20875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altLang="zh-CN" sz="2800" b="1" dirty="0" smtClean="0"/>
              <a:t>30</a:t>
            </a:r>
            <a:r>
              <a:rPr lang="zh-CN" altLang="en-US" sz="2800" b="1" dirty="0" smtClean="0"/>
              <a:t>岁男性，双喜</a:t>
            </a:r>
            <a:r>
              <a:rPr lang="en-US" altLang="zh-CN" sz="2800" b="1" dirty="0" smtClean="0"/>
              <a:t>1</a:t>
            </a:r>
            <a:r>
              <a:rPr lang="zh-CN" altLang="en-US" sz="2800" b="1" dirty="0" smtClean="0"/>
              <a:t>万</a:t>
            </a:r>
            <a:r>
              <a:rPr lang="en-US" altLang="zh-CN" sz="2800" b="1" dirty="0" smtClean="0"/>
              <a:t>/10</a:t>
            </a:r>
            <a:r>
              <a:rPr lang="zh-CN" altLang="en-US" sz="2800" b="1" dirty="0" smtClean="0"/>
              <a:t>年</a:t>
            </a:r>
            <a:r>
              <a:rPr lang="en-US" altLang="zh-CN" sz="2800" b="1" dirty="0" smtClean="0"/>
              <a:t>+</a:t>
            </a:r>
            <a:r>
              <a:rPr lang="zh-CN" altLang="en-US" sz="2800" b="1" dirty="0" smtClean="0"/>
              <a:t>祥和</a:t>
            </a:r>
            <a:r>
              <a:rPr lang="en-US" altLang="zh-CN" sz="2800" b="1" dirty="0" smtClean="0"/>
              <a:t>1000</a:t>
            </a:r>
            <a:r>
              <a:rPr lang="zh-CN" altLang="en-US" sz="2800" b="1" dirty="0" smtClean="0"/>
              <a:t>元</a:t>
            </a:r>
            <a:r>
              <a:rPr lang="en-US" altLang="zh-CN" sz="2800" b="1" dirty="0" smtClean="0"/>
              <a:t>/10</a:t>
            </a:r>
            <a:r>
              <a:rPr lang="zh-CN" altLang="en-US" sz="2800" b="1" dirty="0" smtClean="0"/>
              <a:t>年。</a:t>
            </a:r>
            <a:endParaRPr lang="zh-CN" altLang="en-US" sz="2800" b="1" dirty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altLang="zh-CN" sz="2800" b="1" dirty="0"/>
          </a:p>
        </p:txBody>
      </p:sp>
      <p:graphicFrame>
        <p:nvGraphicFramePr>
          <p:cNvPr id="34849" name="Group 33"/>
          <p:cNvGraphicFramePr>
            <a:graphicFrameLocks noGrp="1"/>
          </p:cNvGraphicFramePr>
          <p:nvPr/>
        </p:nvGraphicFramePr>
        <p:xfrm>
          <a:off x="179388" y="1419225"/>
          <a:ext cx="8640762" cy="2014538"/>
        </p:xfrm>
        <a:graphic>
          <a:graphicData uri="http://schemas.openxmlformats.org/drawingml/2006/table">
            <a:tbl>
              <a:tblPr/>
              <a:tblGrid>
                <a:gridCol w="1235075"/>
                <a:gridCol w="1371600"/>
                <a:gridCol w="1096962"/>
                <a:gridCol w="1233488"/>
                <a:gridCol w="1235075"/>
                <a:gridCol w="1235075"/>
                <a:gridCol w="1233487"/>
              </a:tblGrid>
              <a:tr h="11128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每</a:t>
                      </a:r>
                      <a:r>
                        <a:rPr kumimoji="0" lang="en-US" altLang="zh-CN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2</a:t>
                      </a:r>
                      <a:r>
                        <a:rPr kumimoji="0" lang="zh-CN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年固定返还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生存金累计至</a:t>
                      </a: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75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周岁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满期金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红利累积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综合收益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金账户至</a:t>
                      </a: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75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岁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金账户至</a:t>
                      </a:r>
                      <a:r>
                        <a:rPr kumimoji="0" lang="en-US" altLang="zh-CN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85</a:t>
                      </a:r>
                      <a:r>
                        <a:rPr kumimoji="0" lang="zh-CN" alt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岁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79646"/>
                    </a:solidFill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3125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141194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100000</a:t>
                      </a: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DC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宋体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CDDCF"/>
                    </a:solidFill>
                  </a:tcPr>
                </a:tc>
              </a:tr>
              <a:tr h="450850"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期间</a:t>
                      </a:r>
                      <a:r>
                        <a:rPr kumimoji="0" lang="zh-CN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享受（   ）元</a:t>
                      </a:r>
                      <a:r>
                        <a:rPr kumimoji="0" lang="zh-CN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宋体" pitchFamily="2" charset="-122"/>
                        </a:rPr>
                        <a:t>的保险保障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EFE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6895" name="TextBox 1"/>
          <p:cNvSpPr txBox="1">
            <a:spLocks noChangeArrowheads="1"/>
          </p:cNvSpPr>
          <p:nvPr/>
        </p:nvSpPr>
        <p:spPr bwMode="auto">
          <a:xfrm>
            <a:off x="2484438" y="3714750"/>
            <a:ext cx="6391275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400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给双喜一份加强版保障！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Box 3"/>
          <p:cNvSpPr txBox="1">
            <a:spLocks noChangeArrowheads="1"/>
          </p:cNvSpPr>
          <p:nvPr/>
        </p:nvSpPr>
        <p:spPr bwMode="auto">
          <a:xfrm>
            <a:off x="684213" y="1052513"/>
            <a:ext cx="4800600" cy="10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6000" b="1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祥和遇见双喜</a:t>
            </a:r>
          </a:p>
        </p:txBody>
      </p:sp>
      <p:sp>
        <p:nvSpPr>
          <p:cNvPr id="37891" name="TextBox 4"/>
          <p:cNvSpPr txBox="1">
            <a:spLocks noChangeArrowheads="1"/>
          </p:cNvSpPr>
          <p:nvPr/>
        </p:nvSpPr>
        <p:spPr bwMode="auto">
          <a:xfrm>
            <a:off x="3203575" y="2203450"/>
            <a:ext cx="480218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6000" b="1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保障点击财富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Box 3"/>
          <p:cNvSpPr txBox="1">
            <a:spLocks noChangeArrowheads="1"/>
          </p:cNvSpPr>
          <p:nvPr/>
        </p:nvSpPr>
        <p:spPr bwMode="auto">
          <a:xfrm>
            <a:off x="395288" y="627063"/>
            <a:ext cx="53149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祥和</a:t>
            </a:r>
            <a:r>
              <a:rPr lang="en-US" altLang="zh-CN" sz="4000" b="1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——</a:t>
            </a:r>
            <a:r>
              <a:rPr lang="zh-CN" altLang="en-US" sz="4000" b="1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行业地标产品</a:t>
            </a:r>
          </a:p>
        </p:txBody>
      </p:sp>
      <p:sp>
        <p:nvSpPr>
          <p:cNvPr id="38915" name="TextBox 4"/>
          <p:cNvSpPr txBox="1">
            <a:spLocks noChangeArrowheads="1"/>
          </p:cNvSpPr>
          <p:nvPr/>
        </p:nvSpPr>
        <p:spPr bwMode="auto">
          <a:xfrm>
            <a:off x="395288" y="1419225"/>
            <a:ext cx="54625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4000" b="1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祥和</a:t>
            </a:r>
            <a:r>
              <a:rPr lang="en-US" altLang="zh-CN" sz="4000" b="1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+</a:t>
            </a:r>
            <a:r>
              <a:rPr lang="zh-CN" altLang="en-US" sz="4000" b="1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双喜</a:t>
            </a:r>
            <a:r>
              <a:rPr lang="en-US" altLang="zh-CN" sz="4000" b="1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= </a:t>
            </a:r>
            <a:r>
              <a:rPr lang="zh-CN" altLang="en-US" sz="4000" b="1">
                <a:solidFill>
                  <a:srgbClr val="FF0000"/>
                </a:solidFill>
                <a:latin typeface="华文隶书" pitchFamily="2" charset="-122"/>
                <a:ea typeface="华文隶书" pitchFamily="2" charset="-122"/>
              </a:rPr>
              <a:t>新五好产品</a:t>
            </a:r>
          </a:p>
        </p:txBody>
      </p:sp>
      <p:sp>
        <p:nvSpPr>
          <p:cNvPr id="38916" name="TextBox 1"/>
          <p:cNvSpPr txBox="1">
            <a:spLocks noChangeArrowheads="1"/>
          </p:cNvSpPr>
          <p:nvPr/>
        </p:nvSpPr>
        <p:spPr bwMode="auto">
          <a:xfrm>
            <a:off x="3348038" y="2211388"/>
            <a:ext cx="5327650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zh-CN" altLang="en-US" sz="2400" b="1"/>
              <a:t>好记</a:t>
            </a:r>
            <a:r>
              <a:rPr lang="en-US" altLang="zh-CN" sz="2400" b="1"/>
              <a:t>——</a:t>
            </a:r>
            <a:r>
              <a:rPr lang="zh-CN" altLang="en-US" sz="2400" b="1"/>
              <a:t>责任简单</a:t>
            </a:r>
            <a:endParaRPr lang="en-US" altLang="zh-CN" sz="2400" b="1"/>
          </a:p>
          <a:p>
            <a:pPr marL="342900" indent="-342900">
              <a:buFont typeface="Arial" charset="0"/>
              <a:buChar char="•"/>
            </a:pPr>
            <a:r>
              <a:rPr lang="zh-CN" altLang="en-US" sz="2400" b="1"/>
              <a:t>好讲</a:t>
            </a:r>
            <a:r>
              <a:rPr lang="en-US" altLang="zh-CN" sz="2400" b="1"/>
              <a:t>——</a:t>
            </a:r>
            <a:r>
              <a:rPr lang="zh-CN" altLang="en-US" sz="2400" b="1"/>
              <a:t>人人都需要</a:t>
            </a:r>
            <a:endParaRPr lang="en-US" altLang="zh-CN" sz="2400" b="1"/>
          </a:p>
          <a:p>
            <a:pPr marL="342900" indent="-342900">
              <a:buFont typeface="Arial" charset="0"/>
              <a:buChar char="•"/>
            </a:pPr>
            <a:r>
              <a:rPr lang="zh-CN" altLang="en-US" sz="2400" b="1"/>
              <a:t>好卖</a:t>
            </a:r>
            <a:r>
              <a:rPr lang="en-US" altLang="zh-CN" sz="2400" b="1"/>
              <a:t>——</a:t>
            </a:r>
            <a:r>
              <a:rPr lang="zh-CN" altLang="en-US" sz="2400" b="1"/>
              <a:t>低交费高保障</a:t>
            </a:r>
            <a:endParaRPr lang="en-US" altLang="zh-CN" sz="2400" b="1"/>
          </a:p>
          <a:p>
            <a:pPr marL="342900" indent="-342900">
              <a:buFont typeface="Arial" charset="0"/>
              <a:buChar char="•"/>
            </a:pPr>
            <a:r>
              <a:rPr lang="zh-CN" altLang="en-US" sz="2400" b="1"/>
              <a:t>好配</a:t>
            </a:r>
            <a:r>
              <a:rPr lang="en-US" altLang="zh-CN" sz="2400" b="1"/>
              <a:t>——</a:t>
            </a:r>
            <a:r>
              <a:rPr lang="zh-CN" altLang="en-US" sz="2400" b="1"/>
              <a:t>任意组合</a:t>
            </a:r>
            <a:r>
              <a:rPr lang="en-US" altLang="zh-CN" sz="2400" b="1"/>
              <a:t>N+1</a:t>
            </a:r>
          </a:p>
          <a:p>
            <a:pPr marL="342900" indent="-342900">
              <a:buFont typeface="Arial" charset="0"/>
              <a:buChar char="•"/>
            </a:pPr>
            <a:r>
              <a:rPr lang="zh-CN" altLang="en-US" sz="2400" b="1"/>
              <a:t>好评</a:t>
            </a:r>
            <a:r>
              <a:rPr lang="en-US" altLang="zh-CN" sz="2400" b="1"/>
              <a:t>——</a:t>
            </a:r>
            <a:r>
              <a:rPr lang="zh-CN" altLang="en-US" sz="2400" b="1"/>
              <a:t>行业地标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矩形 15"/>
          <p:cNvSpPr>
            <a:spLocks/>
          </p:cNvSpPr>
          <p:nvPr/>
        </p:nvSpPr>
        <p:spPr bwMode="auto">
          <a:xfrm>
            <a:off x="1042988" y="1395413"/>
            <a:ext cx="7458075" cy="3033712"/>
          </a:xfrm>
          <a:prstGeom prst="rect">
            <a:avLst/>
          </a:prstGeom>
          <a:solidFill>
            <a:srgbClr val="FFFFFF">
              <a:alpha val="58038"/>
            </a:srgbClr>
          </a:solidFill>
          <a:ln w="15875">
            <a:solidFill>
              <a:srgbClr val="C00000"/>
            </a:solidFill>
            <a:bevel/>
            <a:headEnd/>
            <a:tailEnd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Arial" charset="0"/>
            </a:endParaRPr>
          </a:p>
        </p:txBody>
      </p:sp>
      <p:sp>
        <p:nvSpPr>
          <p:cNvPr id="10243" name="TextBox 16"/>
          <p:cNvSpPr>
            <a:spLocks noChangeArrowheads="1"/>
          </p:cNvSpPr>
          <p:nvPr/>
        </p:nvSpPr>
        <p:spPr bwMode="auto">
          <a:xfrm>
            <a:off x="1214438" y="1797050"/>
            <a:ext cx="7215187" cy="302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ts val="2500"/>
              </a:lnSpc>
            </a:pPr>
            <a:r>
              <a:rPr lang="en-US" altLang="zh-CN" sz="16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F</a:t>
            </a:r>
            <a:r>
              <a:rPr lang="zh-CN" altLang="en-US" sz="16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：这是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一款交费不多但能带来长期稳定收益和超高身价保障的产品</a:t>
            </a:r>
            <a:endParaRPr lang="en-US" altLang="zh-CN" sz="1600">
              <a:latin typeface="微软雅黑" pitchFamily="34" charset="-122"/>
              <a:ea typeface="微软雅黑" pitchFamily="34" charset="-122"/>
            </a:endParaRPr>
          </a:p>
          <a:p>
            <a:pPr algn="just">
              <a:lnSpc>
                <a:spcPts val="2500"/>
              </a:lnSpc>
            </a:pPr>
            <a:r>
              <a:rPr lang="en-US" altLang="zh-CN" sz="16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A</a:t>
            </a:r>
            <a:r>
              <a:rPr lang="zh-CN" altLang="en-US" sz="16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：它可以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在确保资金安全的前提下快速返还，灵活领取时还享有超高保障。他是一张保单，三个账户，一个生存金万能账户、一个分红账户，一个超额保障账户。双账理财，收益倍增，专门保障，身价呵护。他每隔一年都会返还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10%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生存金，每年还享有公司分红收益，满期还会返还保费，直至满期都有高达</a:t>
            </a:r>
            <a:r>
              <a:rPr lang="en-US" altLang="zh-CN" sz="1600">
                <a:latin typeface="微软雅黑" pitchFamily="34" charset="-122"/>
                <a:ea typeface="微软雅黑" pitchFamily="34" charset="-122"/>
              </a:rPr>
              <a:t>XX</a:t>
            </a:r>
            <a:r>
              <a:rPr lang="zh-CN" altLang="en-US" sz="1600">
                <a:latin typeface="微软雅黑" pitchFamily="34" charset="-122"/>
                <a:ea typeface="微软雅黑" pitchFamily="34" charset="-122"/>
              </a:rPr>
              <a:t>万元的身份保障，减少了您的后顾之忧。我们还建议您，现在年龄不大，返还的生存金暂时不用的话，放到我们公司的超级金账户里面还可以月复利生息，收益更高。等到五六十岁退休的时候按需领取，当做养老金使用。</a:t>
            </a:r>
            <a:endParaRPr lang="en-US" altLang="zh-CN" sz="1600">
              <a:latin typeface="微软雅黑" pitchFamily="34" charset="-122"/>
              <a:ea typeface="微软雅黑" pitchFamily="34" charset="-122"/>
            </a:endParaRPr>
          </a:p>
          <a:p>
            <a:pPr algn="just">
              <a:lnSpc>
                <a:spcPct val="150000"/>
              </a:lnSpc>
            </a:pPr>
            <a:endParaRPr lang="en-US" sz="1600">
              <a:solidFill>
                <a:srgbClr val="0C0C0C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244" name="矩形 10"/>
          <p:cNvSpPr>
            <a:spLocks/>
          </p:cNvSpPr>
          <p:nvPr/>
        </p:nvSpPr>
        <p:spPr bwMode="auto">
          <a:xfrm>
            <a:off x="1403350" y="998538"/>
            <a:ext cx="2447925" cy="471487"/>
          </a:xfrm>
          <a:prstGeom prst="rect">
            <a:avLst/>
          </a:prstGeom>
          <a:solidFill>
            <a:srgbClr val="C00000"/>
          </a:solidFill>
          <a:ln w="9525">
            <a:noFill/>
            <a:bevel/>
            <a:headEnd/>
            <a:tailEnd/>
          </a:ln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Arial" charset="0"/>
            </a:endParaRPr>
          </a:p>
        </p:txBody>
      </p:sp>
      <p:sp>
        <p:nvSpPr>
          <p:cNvPr id="10245" name="TextBox 12"/>
          <p:cNvSpPr>
            <a:spLocks noChangeArrowheads="1"/>
          </p:cNvSpPr>
          <p:nvPr/>
        </p:nvSpPr>
        <p:spPr bwMode="auto">
          <a:xfrm>
            <a:off x="1328738" y="998538"/>
            <a:ext cx="25225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双喜</a:t>
            </a:r>
            <a:r>
              <a:rPr lang="en-US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+</a:t>
            </a:r>
            <a:r>
              <a:rPr lang="zh-CN" altLang="en-US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祥和</a:t>
            </a:r>
            <a:endParaRPr lang="zh-CN" altLang="en-US" sz="2800">
              <a:solidFill>
                <a:srgbClr val="FFFFFF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246" name="椭圆 7"/>
          <p:cNvSpPr>
            <a:spLocks noChangeArrowheads="1"/>
          </p:cNvSpPr>
          <p:nvPr/>
        </p:nvSpPr>
        <p:spPr bwMode="auto">
          <a:xfrm>
            <a:off x="5141913" y="822325"/>
            <a:ext cx="1131887" cy="1017588"/>
          </a:xfrm>
          <a:prstGeom prst="ellipse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15875">
            <a:solidFill>
              <a:srgbClr val="C00000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247" name="椭圆 8"/>
          <p:cNvSpPr>
            <a:spLocks noChangeArrowheads="1"/>
          </p:cNvSpPr>
          <p:nvPr/>
        </p:nvSpPr>
        <p:spPr bwMode="auto">
          <a:xfrm>
            <a:off x="6443663" y="952500"/>
            <a:ext cx="1008062" cy="866775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15875">
            <a:solidFill>
              <a:srgbClr val="C00000"/>
            </a:solidFill>
            <a:bevel/>
            <a:headEnd/>
            <a:tailEnd/>
          </a:ln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</p:spTree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25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1" dur="25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7" dur="25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1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"/>
                            </p:stCondLst>
                            <p:childTnLst>
                              <p:par>
                                <p:cTn id="2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26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>
                                      <p:cBhvr>
                                        <p:cTn id="27" dur="25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31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>
                                      <p:cBhvr>
                                        <p:cTn id="32" dur="25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bldLvl="0" animBg="1" autoUpdateAnimBg="0"/>
      <p:bldP spid="10243" grpId="0" bldLvl="0" autoUpdateAnimBg="0"/>
      <p:bldP spid="10244" grpId="0" bldLvl="0" animBg="1" autoUpdateAnimBg="0"/>
      <p:bldP spid="10245" grpId="0" bldLvl="0" autoUpdateAnimBg="0"/>
      <p:bldP spid="10246" grpId="0" bldLvl="0" animBg="1" autoUpdateAnimBg="0"/>
      <p:bldP spid="10247" grpId="0" bldLvl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042988" y="1395413"/>
            <a:ext cx="7058025" cy="2667000"/>
          </a:xfrm>
          <a:prstGeom prst="rect">
            <a:avLst/>
          </a:prstGeom>
          <a:solidFill>
            <a:schemeClr val="bg1">
              <a:alpha val="58038"/>
            </a:schemeClr>
          </a:solidFill>
          <a:ln w="15875" algn="ctr">
            <a:solidFill>
              <a:srgbClr val="C00000"/>
            </a:solidFill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249363" y="1643063"/>
            <a:ext cx="6645275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lnSpc>
                <a:spcPts val="2500"/>
              </a:lnSpc>
            </a:pPr>
            <a:r>
              <a:rPr lang="en-US" altLang="zh-CN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：对您而言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，这款产品就是体现人生最大价值、给予自己最好呵护的最佳选择。超高保障，超低交费，帮你构建全面的保障体系。他为您的财富、保障全面呵护，两全其美 。</a:t>
            </a:r>
            <a:endParaRPr lang="en-US" altLang="zh-CN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ts val="2500"/>
              </a:lnSpc>
            </a:pPr>
            <a:r>
              <a:rPr lang="en-US" altLang="zh-CN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E</a:t>
            </a:r>
            <a:r>
              <a:rPr lang="zh-CN" altLang="en-US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：您看</a:t>
            </a:r>
            <a:r>
              <a:rPr lang="zh-CN" altLang="en-US" dirty="0">
                <a:latin typeface="微软雅黑" pitchFamily="34" charset="-122"/>
                <a:ea typeface="微软雅黑" pitchFamily="34" charset="-122"/>
              </a:rPr>
              <a:t>现在社保养老压力这么大，我们又不能为下一代增加负担，选 择一款产品，保障一生。</a:t>
            </a:r>
          </a:p>
          <a:p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766763" y="998538"/>
            <a:ext cx="2447925" cy="471487"/>
          </a:xfrm>
          <a:prstGeom prst="rect">
            <a:avLst/>
          </a:prstGeom>
          <a:solidFill>
            <a:srgbClr val="C00000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692150" y="998538"/>
            <a:ext cx="25225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双喜</a:t>
            </a:r>
            <a:r>
              <a:rPr lang="en-US" altLang="zh-CN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+</a:t>
            </a:r>
            <a:r>
              <a:rPr lang="zh-CN" altLang="en-US" sz="280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祥和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5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  <p:bldP spid="8" grpId="0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dpi="0" rotWithShape="1">
          <a:blip xmlns:r="http://schemas.openxmlformats.org/officeDocument/2006/relationships" r:embed="rId1"/>
          <a:srcRect/>
          <a:stretch>
            <a:fillRect l="-13000" r="-5000"/>
          </a:stretch>
        </a:blipFill>
        <a:ln w="15875">
          <a:solidFill>
            <a:srgbClr val="C00000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</TotalTime>
  <Words>900</Words>
  <Application>Microsoft Office PowerPoint</Application>
  <PresentationFormat>全屏显示(16:9)</PresentationFormat>
  <Paragraphs>109</Paragraphs>
  <Slides>16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16</vt:i4>
      </vt:variant>
    </vt:vector>
  </HeadingPairs>
  <TitlesOfParts>
    <vt:vector size="26" baseType="lpstr">
      <vt:lpstr>Calibri</vt:lpstr>
      <vt:lpstr>宋体</vt:lpstr>
      <vt:lpstr>Arial</vt:lpstr>
      <vt:lpstr>华文隶书</vt:lpstr>
      <vt:lpstr>楷体_GB2312</vt:lpstr>
      <vt:lpstr>微软雅黑</vt:lpstr>
      <vt:lpstr>黑体</vt:lpstr>
      <vt:lpstr>Arial Unicode MS</vt:lpstr>
      <vt:lpstr>1_Office 主题</vt:lpstr>
      <vt:lpstr>2_Office 主题</vt:lpstr>
      <vt:lpstr>幻灯片 1</vt:lpstr>
      <vt:lpstr>幻灯片 2</vt:lpstr>
      <vt:lpstr>幻灯片 3</vt:lpstr>
      <vt:lpstr>幻灯片 4</vt:lpstr>
      <vt:lpstr>幻灯片 5</vt:lpstr>
      <vt:lpstr>幻灯片 6</vt:lpstr>
      <vt:lpstr>新祥和的加倍呵护</vt:lpstr>
      <vt:lpstr>新祥和定期产品介绍</vt:lpstr>
      <vt:lpstr>产品利益演示（男性）</vt:lpstr>
      <vt:lpstr>随心所选、加倍保障</vt:lpstr>
      <vt:lpstr>幻灯片 11</vt:lpstr>
      <vt:lpstr>幻灯片 12</vt:lpstr>
      <vt:lpstr>幻灯片 13</vt:lpstr>
      <vt:lpstr>幻灯片 14</vt:lpstr>
      <vt:lpstr>幻灯片 15</vt:lpstr>
      <vt:lpstr>幻灯片 16</vt:lpstr>
    </vt:vector>
  </TitlesOfParts>
  <Company>Lenovo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aa</dc:creator>
  <cp:lastModifiedBy>Chinalife</cp:lastModifiedBy>
  <cp:revision>29</cp:revision>
  <dcterms:created xsi:type="dcterms:W3CDTF">2014-03-06T01:23:51Z</dcterms:created>
  <dcterms:modified xsi:type="dcterms:W3CDTF">2014-04-14T10:02:46Z</dcterms:modified>
</cp:coreProperties>
</file>