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pn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4.jpe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5.jpe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6.jpe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7.jpe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8.jpeg" Type="http://schemas.openxmlformats.org/officeDocument/2006/relationships/image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9.jpeg" Type="http://schemas.openxmlformats.org/officeDocument/2006/relationships/image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0.jpeg" Type="http://schemas.openxmlformats.org/officeDocument/2006/relationships/image"/><Relationship Id="rId4" Target="../media/image11.jpeg" Type="http://schemas.openxmlformats.org/officeDocument/2006/relationships/image"/><Relationship Id="rId5" Target="../media/image12.jpeg" Type="http://schemas.openxmlformats.org/officeDocument/2006/relationships/image"/></Relationships>
</file>

<file path=ppt/slides/_rels/slide1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1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3.jpeg" Type="http://schemas.openxmlformats.org/officeDocument/2006/relationships/image"/></Relationships>
</file>

<file path=ppt/slides/_rels/slide1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1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4.jpeg" Type="http://schemas.openxmlformats.org/officeDocument/2006/relationships/image"/></Relationships>
</file>

<file path=ppt/slides/_rels/slide1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2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399341" y="788618"/>
            <a:ext cx="1393317" cy="996791"/>
            <a:chOff x="5399341" y="788618"/>
            <a:chExt cx="1393317" cy="996791"/>
          </a:xfrm>
        </p:grpSpPr>
        <p:sp>
          <p:nvSpPr>
            <p:cNvPr name="Freeform 3" id="3"/>
            <p:cNvSpPr/>
            <p:nvPr/>
          </p:nvSpPr>
          <p:spPr>
            <a:xfrm rot="0">
              <a:off x="5399341" y="788618"/>
              <a:ext cx="1393317" cy="996791"/>
            </a:xfrm>
            <a:custGeom>
              <a:avLst/>
              <a:gdLst/>
              <a:ahLst/>
              <a:cxnLst/>
              <a:rect r="r" b="b" t="t" l="l"/>
              <a:pathLst>
                <a:path h="21600" w="21600">
                  <a:moveTo>
                    <a:pt x="21600" y="7243"/>
                  </a:moveTo>
                  <a:lnTo>
                    <a:pt x="10709" y="0"/>
                  </a:lnTo>
                  <a:lnTo>
                    <a:pt x="0" y="7423"/>
                  </a:lnTo>
                  <a:lnTo>
                    <a:pt x="4822" y="10765"/>
                  </a:lnTo>
                  <a:lnTo>
                    <a:pt x="4822" y="18595"/>
                  </a:lnTo>
                  <a:lnTo>
                    <a:pt x="5062" y="18853"/>
                  </a:lnTo>
                  <a:cubicBezTo>
                    <a:pt x="5162" y="18960"/>
                    <a:pt x="7552" y="21484"/>
                    <a:pt x="10775" y="21597"/>
                  </a:cubicBezTo>
                  <a:cubicBezTo>
                    <a:pt x="10843" y="21599"/>
                    <a:pt x="10911" y="21600"/>
                    <a:pt x="10979" y="21600"/>
                  </a:cubicBezTo>
                  <a:cubicBezTo>
                    <a:pt x="14134" y="21600"/>
                    <a:pt x="16170" y="19022"/>
                    <a:pt x="16257" y="18909"/>
                  </a:cubicBezTo>
                  <a:lnTo>
                    <a:pt x="16454" y="18655"/>
                  </a:lnTo>
                  <a:lnTo>
                    <a:pt x="16454" y="10840"/>
                  </a:lnTo>
                  <a:lnTo>
                    <a:pt x="21600" y="7243"/>
                  </a:lnTo>
                  <a:close/>
                  <a:moveTo>
                    <a:pt x="10720" y="1902"/>
                  </a:moveTo>
                  <a:lnTo>
                    <a:pt x="18808" y="7282"/>
                  </a:lnTo>
                  <a:lnTo>
                    <a:pt x="10713" y="12939"/>
                  </a:lnTo>
                  <a:lnTo>
                    <a:pt x="2756" y="7423"/>
                  </a:lnTo>
                  <a:lnTo>
                    <a:pt x="10720" y="1902"/>
                  </a:lnTo>
                  <a:close/>
                  <a:moveTo>
                    <a:pt x="15230" y="17877"/>
                  </a:moveTo>
                  <a:cubicBezTo>
                    <a:pt x="14687" y="18459"/>
                    <a:pt x="13035" y="19957"/>
                    <a:pt x="10807" y="19885"/>
                  </a:cubicBezTo>
                  <a:cubicBezTo>
                    <a:pt x="8535" y="19806"/>
                    <a:pt x="6686" y="18311"/>
                    <a:pt x="6046" y="17725"/>
                  </a:cubicBezTo>
                  <a:lnTo>
                    <a:pt x="6046" y="11614"/>
                  </a:lnTo>
                  <a:lnTo>
                    <a:pt x="10716" y="14851"/>
                  </a:lnTo>
                  <a:lnTo>
                    <a:pt x="15230" y="11696"/>
                  </a:lnTo>
                  <a:lnTo>
                    <a:pt x="15230" y="17877"/>
                  </a:lnTo>
                  <a:close/>
                </a:path>
              </a:pathLst>
            </a:custGeom>
            <a:solidFill>
              <a:srgbClr val="2F5D62">
                <a:alpha val="100000"/>
              </a:srgbClr>
            </a:solidFill>
            <a:ln/>
          </p:spPr>
        </p:sp>
        <p:sp>
          <p:nvSpPr>
            <p:cNvPr name="Freeform 4" id="4"/>
            <p:cNvSpPr/>
            <p:nvPr/>
          </p:nvSpPr>
          <p:spPr>
            <a:xfrm rot="0">
              <a:off x="5448776" y="980928"/>
              <a:ext cx="991743" cy="656177"/>
            </a:xfrm>
            <a:custGeom>
              <a:avLst/>
              <a:gdLst/>
              <a:ahLst/>
              <a:cxnLst/>
              <a:rect r="r" b="b" t="t" l="l"/>
              <a:pathLst>
                <a:path h="21600" w="21600">
                  <a:moveTo>
                    <a:pt x="0" y="11688"/>
                  </a:moveTo>
                  <a:lnTo>
                    <a:pt x="1720" y="11688"/>
                  </a:lnTo>
                  <a:lnTo>
                    <a:pt x="1720" y="21600"/>
                  </a:lnTo>
                  <a:lnTo>
                    <a:pt x="0" y="21600"/>
                  </a:lnTo>
                  <a:lnTo>
                    <a:pt x="0" y="11688"/>
                  </a:lnTo>
                  <a:close/>
                  <a:moveTo>
                    <a:pt x="19715" y="3250"/>
                  </a:moveTo>
                  <a:lnTo>
                    <a:pt x="15307" y="0"/>
                  </a:lnTo>
                  <a:lnTo>
                    <a:pt x="14931" y="1168"/>
                  </a:lnTo>
                  <a:lnTo>
                    <a:pt x="19339" y="4418"/>
                  </a:lnTo>
                  <a:close/>
                  <a:moveTo>
                    <a:pt x="20740" y="4064"/>
                  </a:moveTo>
                  <a:lnTo>
                    <a:pt x="21600" y="4714"/>
                  </a:lnTo>
                  <a:lnTo>
                    <a:pt x="21215" y="5877"/>
                  </a:lnTo>
                  <a:lnTo>
                    <a:pt x="20355" y="5227"/>
                  </a:lnTo>
                  <a:lnTo>
                    <a:pt x="20740" y="4064"/>
                  </a:lnTo>
                  <a:close/>
                </a:path>
              </a:pathLst>
            </a:custGeom>
            <a:solidFill>
              <a:srgbClr val="2F5D62">
                <a:alpha val="100000"/>
              </a:srgbClr>
            </a:solidFill>
            <a:ln/>
          </p:spPr>
        </p:sp>
      </p:grpSp>
      <p:sp>
        <p:nvSpPr>
          <p:cNvPr name="TextBox 5" id="5"/>
          <p:cNvSpPr txBox="true"/>
          <p:nvPr/>
        </p:nvSpPr>
        <p:spPr>
          <a:xfrm rot="0">
            <a:off x="2036035" y="1961768"/>
            <a:ext cx="8119929" cy="2627671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US" b="true" sz="495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拜访保险客户的六个步骤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744867" y="4955458"/>
            <a:ext cx="3135630" cy="516864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625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汇报人：你名字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6354744" y="4955458"/>
            <a:ext cx="3135630" cy="516864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2024-10-01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0">
            <a:off x="0" y="0"/>
            <a:ext cx="12192000" cy="6858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1441268" y="1002853"/>
            <a:ext cx="1945005" cy="1166155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US" b="true" sz="555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目录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589164" y="2029524"/>
            <a:ext cx="3649213" cy="557380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77000"/>
              </a:lnSpc>
              <a:spcBef>
                <a:spcPct val="0"/>
              </a:spcBef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CONTENTS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631986" y="944024"/>
            <a:ext cx="6612681" cy="4969951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Autofit/>
          </a:bodyPr>
          <a:lstStyle/>
          <a:p>
            <a:pPr lvl="0" indent="-203200" marL="203200" algn="l">
              <a:lnSpc>
                <a:spcPct val="15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拜访流程概览</a:t>
            </a:r>
          </a:p>
          <a:p>
            <a:pPr lvl="0" indent="-203200" marL="203200" algn="l">
              <a:lnSpc>
                <a:spcPct val="15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准备拜访</a:t>
            </a:r>
          </a:p>
          <a:p>
            <a:pPr lvl="0" indent="-203200" marL="203200" algn="l">
              <a:lnSpc>
                <a:spcPct val="15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约访客户</a:t>
            </a:r>
          </a:p>
          <a:p>
            <a:pPr lvl="0" indent="-203200" marL="203200" algn="l">
              <a:lnSpc>
                <a:spcPct val="15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引导期望</a:t>
            </a:r>
          </a:p>
          <a:p>
            <a:pPr lvl="0" indent="-203200" marL="203200" algn="l">
              <a:lnSpc>
                <a:spcPct val="15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连接优势</a:t>
            </a:r>
          </a:p>
          <a:p>
            <a:pPr lvl="0" indent="-203200" marL="203200" algn="l">
              <a:lnSpc>
                <a:spcPct val="15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获取承诺目标</a:t>
            </a:r>
          </a:p>
          <a:p>
            <a:pPr lvl="0" indent="-203200" marL="203200" algn="l">
              <a:lnSpc>
                <a:spcPct val="150000"/>
              </a:lnSpc>
              <a:spcBef>
                <a:spcPts val="375"/>
              </a:spcBef>
              <a:buFont typeface="Arial"/>
              <a:buChar char="•"/>
            </a:pPr>
            <a:r>
              <a:rPr lang="en-US" sz="24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拜访评估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429225" y="2285831"/>
            <a:ext cx="2079712" cy="703487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l">
              <a:lnSpc>
                <a:spcPct val="100000"/>
              </a:lnSpc>
              <a:spcBef>
                <a:spcPts val="375"/>
              </a:spcBef>
            </a:pPr>
            <a:r>
              <a:rPr lang="en-US" b="true" sz="36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22464" y="3125809"/>
            <a:ext cx="7347073" cy="1587780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b="true" sz="45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拜访流程概览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349513" y="2285831"/>
            <a:ext cx="2079712" cy="703487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r">
              <a:lnSpc>
                <a:spcPct val="100000"/>
              </a:lnSpc>
              <a:spcBef>
                <a:spcPts val="375"/>
              </a:spcBef>
            </a:pPr>
            <a:r>
              <a:rPr lang="en-US" b="true" sz="36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>
            <a:alphaModFix amt="100000"/>
          </a:blip>
          <a:srcRect t="250" b="250"/>
          <a:stretch>
            <a:fillRect/>
          </a:stretch>
        </p:blipFill>
        <p:spPr>
          <a:xfrm rot="0">
            <a:off x="476023" y="1726817"/>
            <a:ext cx="4434841" cy="4434841"/>
          </a:xfrm>
          <a:prstGeom prst="round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562187" y="4881292"/>
            <a:ext cx="6000750" cy="711336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拜访闭环与签单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5267801" y="5523753"/>
            <a:ext cx="6477000" cy="91440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拜访的六个步骤组成一个闭环，第一步和最后一步衔接在一起，形成循环。每个循环为下次拜访做好充足准备，最终达成业务目标——签单。</a:t>
            </a:r>
          </a:p>
        </p:txBody>
      </p:sp>
      <p:sp>
        <p:nvSpPr>
          <p:cNvPr name="AutoShape 5" id="5"/>
          <p:cNvSpPr/>
          <p:nvPr/>
        </p:nvSpPr>
        <p:spPr>
          <a:xfrm rot="0">
            <a:off x="5267801" y="1835975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TextBox 6" id="6"/>
          <p:cNvSpPr txBox="true"/>
          <p:nvPr/>
        </p:nvSpPr>
        <p:spPr>
          <a:xfrm rot="0">
            <a:off x="5562187" y="1621998"/>
            <a:ext cx="6000750" cy="666079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拜访流程六步曲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267801" y="2234038"/>
            <a:ext cx="6477000" cy="91440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拜访过程包括准备拜访、约访客户、开发期望、建立优势、获取承诺和评估拜访六个步骤，每个步骤都至关重要。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562187" y="3262274"/>
            <a:ext cx="6000750" cy="697555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销售任务与技巧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267801" y="3896612"/>
            <a:ext cx="6477000" cy="914400"/>
          </a:xfrm>
          <a:prstGeom prst="rect">
            <a:avLst/>
          </a:prstGeom>
          <a:ln/>
        </p:spPr>
        <p:txBody>
          <a:bodyPr anchor="t" rtlCol="false" lIns="0" rIns="0" tIns="0" bIns="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在拜访过程中，销售需要达成开发期望、引导目标、获取承诺、处理顾虑、消除异议等任务目标，需要掌握相应的方法、技巧和话术。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拜访流程概览</a:t>
            </a:r>
          </a:p>
        </p:txBody>
      </p:sp>
      <p:sp>
        <p:nvSpPr>
          <p:cNvPr name="AutoShape 11" id="11"/>
          <p:cNvSpPr/>
          <p:nvPr/>
        </p:nvSpPr>
        <p:spPr>
          <a:xfrm rot="0">
            <a:off x="5267801" y="3491989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12" id="12"/>
          <p:cNvSpPr/>
          <p:nvPr/>
        </p:nvSpPr>
        <p:spPr>
          <a:xfrm rot="0">
            <a:off x="5267801" y="5117897"/>
            <a:ext cx="238125" cy="238125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429225" y="2285831"/>
            <a:ext cx="2079712" cy="703487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l">
              <a:lnSpc>
                <a:spcPct val="100000"/>
              </a:lnSpc>
              <a:spcBef>
                <a:spcPts val="375"/>
              </a:spcBef>
            </a:pPr>
            <a:r>
              <a:rPr lang="en-US" b="true" sz="36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22464" y="3125809"/>
            <a:ext cx="7347073" cy="1587780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b="true" sz="45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准备拜访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349513" y="2285831"/>
            <a:ext cx="2079712" cy="703487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r">
              <a:lnSpc>
                <a:spcPct val="100000"/>
              </a:lnSpc>
              <a:spcBef>
                <a:spcPts val="375"/>
              </a:spcBef>
            </a:pPr>
            <a:r>
              <a:rPr lang="en-US" b="true" sz="36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>
            <a:alphaModFix amt="100000"/>
          </a:blip>
          <a:srcRect/>
          <a:stretch>
            <a:fillRect/>
          </a:stretch>
        </p:blipFill>
        <p:spPr>
          <a:xfrm rot="0">
            <a:off x="6203747" y="1487175"/>
            <a:ext cx="5238701" cy="4637054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1482606" y="1947878"/>
            <a:ext cx="4238625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客户期望是业务的核心，它决定了客户需求和动机，而动机是业务服务方案要满足的核心。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482606" y="1370655"/>
            <a:ext cx="4219575" cy="738707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理解客户期望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482606" y="3712973"/>
            <a:ext cx="4238625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没有承诺目标不要去见客户，“无承诺不见客户”这是业务拜访的基本原则。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482606" y="3116450"/>
            <a:ext cx="4219575" cy="736876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设计承诺目标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482606" y="5377103"/>
            <a:ext cx="4238625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礼品、故事、案例等都是信任手段，连接客户期望与业务承诺目标，构成完整拜访地图。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82606" y="4799881"/>
            <a:ext cx="4219575" cy="749453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准备信任手段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准备拜访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542238" y="1676264"/>
            <a:ext cx="849630" cy="481965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42238" y="3414840"/>
            <a:ext cx="849630" cy="481965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42238" y="5136121"/>
            <a:ext cx="849630" cy="481965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name="AutoShape 13" id="13"/>
          <p:cNvSpPr/>
          <p:nvPr/>
        </p:nvSpPr>
        <p:spPr>
          <a:xfrm rot="0">
            <a:off x="647738" y="1597932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name="AutoShape 14" id="14"/>
          <p:cNvSpPr/>
          <p:nvPr/>
        </p:nvSpPr>
        <p:spPr>
          <a:xfrm rot="0">
            <a:off x="647738" y="3327861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name="AutoShape 15" id="15"/>
          <p:cNvSpPr/>
          <p:nvPr/>
        </p:nvSpPr>
        <p:spPr>
          <a:xfrm rot="0">
            <a:off x="647738" y="5057789"/>
            <a:ext cx="638629" cy="638629"/>
          </a:xfrm>
          <a:prstGeom prst="rect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429225" y="2285831"/>
            <a:ext cx="2079712" cy="703487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l">
              <a:lnSpc>
                <a:spcPct val="100000"/>
              </a:lnSpc>
              <a:spcBef>
                <a:spcPts val="375"/>
              </a:spcBef>
            </a:pPr>
            <a:r>
              <a:rPr lang="en-US" b="true" sz="36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22464" y="3125809"/>
            <a:ext cx="7347073" cy="1587780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b="true" sz="45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约访客户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349513" y="2285831"/>
            <a:ext cx="2079712" cy="703487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r">
              <a:lnSpc>
                <a:spcPct val="100000"/>
              </a:lnSpc>
              <a:spcBef>
                <a:spcPts val="375"/>
              </a:spcBef>
            </a:pPr>
            <a:r>
              <a:rPr lang="en-US" b="true" sz="36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0">
            <a:off x="4462463" y="2088071"/>
            <a:ext cx="3267075" cy="3267075"/>
          </a:xfrm>
          <a:prstGeom prst="ellipse">
            <a:avLst/>
          </a:prstGeom>
          <a:ln w="57150">
            <a:solidFill>
              <a:schemeClr val="accent1"/>
            </a:solidFill>
            <a:prstDash val="solid"/>
          </a:ln>
        </p:spPr>
      </p:pic>
      <p:sp>
        <p:nvSpPr>
          <p:cNvPr name="TextBox 3" id="3"/>
          <p:cNvSpPr txBox="true"/>
          <p:nvPr/>
        </p:nvSpPr>
        <p:spPr>
          <a:xfrm rot="0">
            <a:off x="539110" y="2972036"/>
            <a:ext cx="3314231" cy="64799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约访核心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8059848" y="1716027"/>
            <a:ext cx="3314231" cy="1580007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约访需备五手段，认真准备、适宜回应、强调价值、降低成本、控制谈话。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059848" y="1097369"/>
            <a:ext cx="3314231" cy="62295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96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约访手段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059848" y="4019931"/>
            <a:ext cx="3314231" cy="547835"/>
          </a:xfrm>
          <a:prstGeom prst="rect">
            <a:avLst/>
          </a:prstGeom>
          <a:ln/>
        </p:spPr>
        <p:txBody>
          <a:bodyPr anchor="b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谈话控制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8059848" y="4565142"/>
            <a:ext cx="3314231" cy="1580007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约访中，控制谈话至关重要，多提问，语气柔和，语速缓慢，引导客户思路。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39110" y="3620031"/>
            <a:ext cx="3314231" cy="1580007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约访是价值约见，非销售，客户因价值而见，非产品推销，B2B销售尤需重视。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约访客户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429225" y="2285831"/>
            <a:ext cx="2079712" cy="703487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l">
              <a:lnSpc>
                <a:spcPct val="100000"/>
              </a:lnSpc>
              <a:spcBef>
                <a:spcPts val="375"/>
              </a:spcBef>
            </a:pPr>
            <a:r>
              <a:rPr lang="en-US" b="true" sz="36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04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22464" y="3125809"/>
            <a:ext cx="7347073" cy="1587780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b="true" sz="45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引导期望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349513" y="2285831"/>
            <a:ext cx="2079712" cy="703487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r">
              <a:lnSpc>
                <a:spcPct val="100000"/>
              </a:lnSpc>
              <a:spcBef>
                <a:spcPts val="375"/>
              </a:spcBef>
            </a:pPr>
            <a:r>
              <a:rPr lang="en-US" b="true" sz="36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rot="0">
            <a:off x="4819333" y="3720618"/>
            <a:ext cx="2167467" cy="2120348"/>
          </a:xfrm>
          <a:custGeom>
            <a:avLst/>
            <a:gdLst/>
            <a:ahLst/>
            <a:cxnLst/>
            <a:rect r="r" b="b" t="t" l="l"/>
            <a:pathLst>
              <a:path h="1905000" w="1905000">
                <a:moveTo>
                  <a:pt x="0" y="0"/>
                </a:moveTo>
                <a:lnTo>
                  <a:pt x="952500" y="1647825"/>
                </a:lnTo>
                <a:lnTo>
                  <a:pt x="1905000" y="0"/>
                </a:lnTo>
                <a:close/>
              </a:path>
            </a:pathLst>
          </a:custGeom>
          <a:solidFill>
            <a:schemeClr val="accent1">
              <a:alpha val="24000"/>
            </a:schemeClr>
          </a:solidFill>
          <a:ln/>
        </p:spPr>
      </p:sp>
      <p:sp>
        <p:nvSpPr>
          <p:cNvPr name="AutoShape 3" id="3"/>
          <p:cNvSpPr/>
          <p:nvPr/>
        </p:nvSpPr>
        <p:spPr>
          <a:xfrm rot="0">
            <a:off x="6056764" y="3865013"/>
            <a:ext cx="2167467" cy="1826280"/>
          </a:xfrm>
          <a:prstGeom prst="triangl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4" id="4"/>
          <p:cNvSpPr/>
          <p:nvPr/>
        </p:nvSpPr>
        <p:spPr>
          <a:xfrm rot="0">
            <a:off x="3583984" y="3865013"/>
            <a:ext cx="2167467" cy="1826280"/>
          </a:xfrm>
          <a:prstGeom prst="triangl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5" id="5"/>
          <p:cNvSpPr/>
          <p:nvPr/>
        </p:nvSpPr>
        <p:spPr>
          <a:xfrm rot="0">
            <a:off x="4819333" y="1711093"/>
            <a:ext cx="2167467" cy="1826280"/>
          </a:xfrm>
          <a:prstGeom prst="triangl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Freeform 6" id="6"/>
          <p:cNvSpPr/>
          <p:nvPr/>
        </p:nvSpPr>
        <p:spPr>
          <a:xfrm rot="0">
            <a:off x="5550854" y="3017181"/>
            <a:ext cx="704427" cy="520192"/>
          </a:xfrm>
          <a:custGeom>
            <a:avLst/>
            <a:gdLst/>
            <a:ahLst/>
            <a:cxnLst/>
            <a:rect r="r" b="b" t="t" l="l"/>
            <a:pathLst>
              <a:path h="1905000" w="1905000">
                <a:moveTo>
                  <a:pt x="952500" y="0"/>
                </a:moveTo>
                <a:lnTo>
                  <a:pt x="0" y="952500"/>
                </a:lnTo>
                <a:lnTo>
                  <a:pt x="476250" y="952500"/>
                </a:lnTo>
                <a:lnTo>
                  <a:pt x="476250" y="1905000"/>
                </a:lnTo>
                <a:lnTo>
                  <a:pt x="1428750" y="1905000"/>
                </a:lnTo>
                <a:lnTo>
                  <a:pt x="1428750" y="952500"/>
                </a:lnTo>
                <a:lnTo>
                  <a:pt x="1905000" y="952500"/>
                </a:lnTo>
                <a:lnTo>
                  <a:pt x="952500" y="0"/>
                </a:lnTo>
                <a:close/>
              </a:path>
            </a:pathLst>
          </a:custGeom>
          <a:solidFill>
            <a:schemeClr val="lt1">
              <a:alpha val="100000"/>
            </a:schemeClr>
          </a:solidFill>
          <a:ln/>
        </p:spPr>
      </p:sp>
      <p:sp>
        <p:nvSpPr>
          <p:cNvPr name="Freeform 7" id="7"/>
          <p:cNvSpPr/>
          <p:nvPr/>
        </p:nvSpPr>
        <p:spPr>
          <a:xfrm rot="7259206">
            <a:off x="6451177" y="4674355"/>
            <a:ext cx="704427" cy="520192"/>
          </a:xfrm>
          <a:custGeom>
            <a:avLst/>
            <a:gdLst/>
            <a:ahLst/>
            <a:cxnLst/>
            <a:rect r="r" b="b" t="t" l="l"/>
            <a:pathLst>
              <a:path h="1905000" w="1905000">
                <a:moveTo>
                  <a:pt x="952500" y="0"/>
                </a:moveTo>
                <a:lnTo>
                  <a:pt x="0" y="952500"/>
                </a:lnTo>
                <a:lnTo>
                  <a:pt x="476250" y="952500"/>
                </a:lnTo>
                <a:lnTo>
                  <a:pt x="476250" y="1905000"/>
                </a:lnTo>
                <a:lnTo>
                  <a:pt x="1428750" y="1905000"/>
                </a:lnTo>
                <a:lnTo>
                  <a:pt x="1428750" y="952500"/>
                </a:lnTo>
                <a:lnTo>
                  <a:pt x="1905000" y="952500"/>
                </a:lnTo>
                <a:lnTo>
                  <a:pt x="952500" y="0"/>
                </a:lnTo>
                <a:close/>
              </a:path>
            </a:pathLst>
          </a:custGeom>
          <a:solidFill>
            <a:schemeClr val="lt1">
              <a:alpha val="100000"/>
            </a:schemeClr>
          </a:solidFill>
          <a:ln/>
        </p:spPr>
      </p:sp>
      <p:sp>
        <p:nvSpPr>
          <p:cNvPr name="Freeform 8" id="8"/>
          <p:cNvSpPr/>
          <p:nvPr/>
        </p:nvSpPr>
        <p:spPr>
          <a:xfrm rot="-7221168">
            <a:off x="4654295" y="4664343"/>
            <a:ext cx="704427" cy="520192"/>
          </a:xfrm>
          <a:custGeom>
            <a:avLst/>
            <a:gdLst/>
            <a:ahLst/>
            <a:cxnLst/>
            <a:rect r="r" b="b" t="t" l="l"/>
            <a:pathLst>
              <a:path h="1905000" w="1905000">
                <a:moveTo>
                  <a:pt x="952500" y="0"/>
                </a:moveTo>
                <a:lnTo>
                  <a:pt x="0" y="952500"/>
                </a:lnTo>
                <a:lnTo>
                  <a:pt x="476250" y="952500"/>
                </a:lnTo>
                <a:lnTo>
                  <a:pt x="476250" y="1905000"/>
                </a:lnTo>
                <a:lnTo>
                  <a:pt x="1428750" y="1905000"/>
                </a:lnTo>
                <a:lnTo>
                  <a:pt x="1428750" y="952500"/>
                </a:lnTo>
                <a:lnTo>
                  <a:pt x="1905000" y="952500"/>
                </a:lnTo>
                <a:lnTo>
                  <a:pt x="952500" y="0"/>
                </a:lnTo>
                <a:close/>
              </a:path>
            </a:pathLst>
          </a:custGeom>
          <a:solidFill>
            <a:schemeClr val="lt1">
              <a:alpha val="100000"/>
            </a:schemeClr>
          </a:solidFill>
          <a:ln/>
        </p:spPr>
      </p:sp>
      <p:sp>
        <p:nvSpPr>
          <p:cNvPr name="TextBox 9" id="9"/>
          <p:cNvSpPr txBox="true"/>
          <p:nvPr/>
        </p:nvSpPr>
        <p:spPr>
          <a:xfrm rot="0">
            <a:off x="7051447" y="1512420"/>
            <a:ext cx="3905250" cy="704850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PPP关键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051447" y="2015490"/>
            <a:ext cx="3486150" cy="1211905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开场过程中，PPP极其重要，是对客户谈话内容的一种控制，导入销售人员希望谈的内容。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8367663" y="3984485"/>
            <a:ext cx="3486150" cy="704850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了解客户期望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367663" y="4482277"/>
            <a:ext cx="3486150" cy="1198124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PPP步骤对了解客户期望至关重要，销售人员应善于运用PPP来引导和控制谈话内容。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76073" y="2606043"/>
            <a:ext cx="3486150" cy="704850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开场四件事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76073" y="3214235"/>
            <a:ext cx="3486150" cy="1209675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自我介绍与公司介绍、暖场、PPP；若非初次见面，还需回顾上一次拜访内容。</a:t>
            </a:r>
          </a:p>
        </p:txBody>
      </p:sp>
      <p:sp>
        <p:nvSpPr>
          <p:cNvPr name="Freeform 15" id="15"/>
          <p:cNvSpPr/>
          <p:nvPr/>
        </p:nvSpPr>
        <p:spPr>
          <a:xfrm rot="0">
            <a:off x="5593478" y="3999944"/>
            <a:ext cx="661803" cy="661803"/>
          </a:xfrm>
          <a:custGeom>
            <a:avLst/>
            <a:gdLst/>
            <a:ahLst/>
            <a:cxnLst/>
            <a:rect r="r" b="b" t="t" l="l"/>
            <a:pathLst>
              <a:path h="304800" w="304800">
                <a:moveTo>
                  <a:pt x="0" y="209550"/>
                </a:moveTo>
                <a:lnTo>
                  <a:pt x="152410" y="247650"/>
                </a:lnTo>
                <a:lnTo>
                  <a:pt x="304800" y="209550"/>
                </a:lnTo>
                <a:lnTo>
                  <a:pt x="304800" y="247650"/>
                </a:lnTo>
                <a:lnTo>
                  <a:pt x="152410" y="285750"/>
                </a:lnTo>
                <a:lnTo>
                  <a:pt x="0" y="247650"/>
                </a:lnTo>
                <a:close/>
                <a:moveTo>
                  <a:pt x="0" y="133350"/>
                </a:moveTo>
                <a:lnTo>
                  <a:pt x="152410" y="171450"/>
                </a:lnTo>
                <a:lnTo>
                  <a:pt x="304800" y="133350"/>
                </a:lnTo>
                <a:lnTo>
                  <a:pt x="304800" y="171450"/>
                </a:lnTo>
                <a:lnTo>
                  <a:pt x="152410" y="209550"/>
                </a:lnTo>
                <a:lnTo>
                  <a:pt x="0" y="171450"/>
                </a:lnTo>
                <a:close/>
                <a:moveTo>
                  <a:pt x="0" y="57150"/>
                </a:moveTo>
                <a:lnTo>
                  <a:pt x="152410" y="19050"/>
                </a:lnTo>
                <a:lnTo>
                  <a:pt x="304800" y="57150"/>
                </a:lnTo>
                <a:lnTo>
                  <a:pt x="304800" y="95250"/>
                </a:lnTo>
                <a:lnTo>
                  <a:pt x="152410" y="133350"/>
                </a:lnTo>
                <a:lnTo>
                  <a:pt x="0" y="9525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  <p:sp>
        <p:nvSpPr>
          <p:cNvPr name="TextBox 16" id="16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开场白要点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3873355" y="1664304"/>
            <a:ext cx="638131" cy="638131"/>
          </a:xfrm>
          <a:prstGeom prst="ellipse">
            <a:avLst/>
          </a:prstGeom>
          <a:solidFill>
            <a:schemeClr val="accent1">
              <a:alpha val="20000"/>
            </a:schemeClr>
          </a:solidFill>
          <a:ln/>
        </p:spPr>
      </p:sp>
      <p:sp>
        <p:nvSpPr>
          <p:cNvPr name="AutoShape 3" id="3"/>
          <p:cNvSpPr/>
          <p:nvPr/>
        </p:nvSpPr>
        <p:spPr>
          <a:xfrm rot="0">
            <a:off x="4008100" y="1799048"/>
            <a:ext cx="368642" cy="36864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TextBox 4" id="4"/>
          <p:cNvSpPr txBox="true"/>
          <p:nvPr/>
        </p:nvSpPr>
        <p:spPr>
          <a:xfrm rot="0">
            <a:off x="4636726" y="1463721"/>
            <a:ext cx="6886575" cy="765904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引导期望关键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636726" y="2046214"/>
            <a:ext cx="6891292" cy="982033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引导期望是拜访闭环六步中最关键的一步，一切从期望出发，为销售人员建立三维销售空间。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3">
            <a:alphaModFix amt="100000"/>
          </a:blip>
          <a:srcRect/>
          <a:stretch>
            <a:fillRect/>
          </a:stretch>
        </p:blipFill>
        <p:spPr>
          <a:xfrm rot="0">
            <a:off x="-1061158" y="1741145"/>
            <a:ext cx="4421505" cy="4421505"/>
          </a:xfrm>
          <a:prstGeom prst="ellipse">
            <a:avLst/>
          </a:prstGeom>
        </p:spPr>
      </p:pic>
      <p:sp>
        <p:nvSpPr>
          <p:cNvPr name="AutoShape 7" id="7"/>
          <p:cNvSpPr/>
          <p:nvPr/>
        </p:nvSpPr>
        <p:spPr>
          <a:xfrm rot="0">
            <a:off x="3873355" y="3384629"/>
            <a:ext cx="638131" cy="638131"/>
          </a:xfrm>
          <a:prstGeom prst="ellipse">
            <a:avLst/>
          </a:prstGeom>
          <a:solidFill>
            <a:schemeClr val="accent1">
              <a:alpha val="20000"/>
            </a:schemeClr>
          </a:solidFill>
          <a:ln/>
        </p:spPr>
      </p:sp>
      <p:sp>
        <p:nvSpPr>
          <p:cNvPr name="AutoShape 8" id="8"/>
          <p:cNvSpPr/>
          <p:nvPr/>
        </p:nvSpPr>
        <p:spPr>
          <a:xfrm rot="0">
            <a:off x="4008100" y="3519373"/>
            <a:ext cx="368642" cy="36864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TextBox 9" id="9"/>
          <p:cNvSpPr txBox="true"/>
          <p:nvPr/>
        </p:nvSpPr>
        <p:spPr>
          <a:xfrm rot="0">
            <a:off x="4636726" y="3182098"/>
            <a:ext cx="6886575" cy="769800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一维销售局限</a:t>
            </a:r>
          </a:p>
        </p:txBody>
      </p:sp>
      <p:sp>
        <p:nvSpPr>
          <p:cNvPr name="AutoShape 10" id="10"/>
          <p:cNvSpPr/>
          <p:nvPr/>
        </p:nvSpPr>
        <p:spPr>
          <a:xfrm rot="0">
            <a:off x="3873355" y="5104954"/>
            <a:ext cx="638131" cy="638131"/>
          </a:xfrm>
          <a:prstGeom prst="ellipse">
            <a:avLst/>
          </a:prstGeom>
          <a:solidFill>
            <a:schemeClr val="accent1">
              <a:alpha val="20000"/>
            </a:schemeClr>
          </a:solidFill>
          <a:ln/>
        </p:spPr>
      </p:sp>
      <p:sp>
        <p:nvSpPr>
          <p:cNvPr name="AutoShape 11" id="11"/>
          <p:cNvSpPr/>
          <p:nvPr/>
        </p:nvSpPr>
        <p:spPr>
          <a:xfrm rot="0">
            <a:off x="4008100" y="5239698"/>
            <a:ext cx="368642" cy="36864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TextBox 12" id="12"/>
          <p:cNvSpPr txBox="true"/>
          <p:nvPr/>
        </p:nvSpPr>
        <p:spPr>
          <a:xfrm rot="0">
            <a:off x="4636726" y="4920230"/>
            <a:ext cx="6886575" cy="734184"/>
          </a:xfrm>
          <a:prstGeom prst="rect">
            <a:avLst/>
          </a:prstGeom>
          <a:ln/>
        </p:spPr>
        <p:txBody>
          <a:bodyPr anchor="b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二维销售空间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引导期望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636726" y="3789081"/>
            <a:ext cx="6891292" cy="982033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大部分销售人员仅在一维空间内行事，如同药店导购，缺乏根据客户期望定制化销售策略的能力。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636726" y="5471644"/>
            <a:ext cx="6891292" cy="982033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销售人员可由期望进入需求的二维销售空间，通过与客户互动认知和引导期望，制定更有效的销售策略。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54963" y="2034175"/>
            <a:ext cx="5829300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最佳路径为由需求进入动机的三维销售空间，在此空间内设计销售手段，直接打动客户，提升销售效果。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54963" y="1575832"/>
            <a:ext cx="5829300" cy="40005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三维销售优势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54963" y="3530045"/>
            <a:ext cx="5829300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将三维销售空间细分为目标、问题、措施三部分，有助于更系统地规划销售策略，实现高效转化。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54963" y="3071702"/>
            <a:ext cx="5829300" cy="40005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三维销售空间划分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54963" y="5118981"/>
            <a:ext cx="5829300" cy="78105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在销售过程中，需巧妙地植入客户认可且对我们有利的目标，并引导客户发现并解决问题，以增强销售效果。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54963" y="4660638"/>
            <a:ext cx="5829300" cy="400050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>
              <a:lnSpc>
                <a:spcPct val="77000"/>
              </a:lnSpc>
            </a:pPr>
            <a:r>
              <a:rPr lang="en-US" b="true" sz="20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植入目标与障碍</a:t>
            </a:r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0">
            <a:off x="6738931" y="1450035"/>
            <a:ext cx="4792980" cy="4792980"/>
          </a:xfrm>
          <a:prstGeom prst="ellipse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引导期望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751642" y="4006380"/>
            <a:ext cx="7813795" cy="1827334"/>
          </a:xfrm>
          <a:prstGeom prst="roundRect">
            <a:avLst>
              <a:gd fmla="val 16667" name="adj"/>
            </a:avLst>
          </a:prstGeom>
          <a:solidFill>
            <a:schemeClr val="lt2">
              <a:alpha val="80000"/>
            </a:schemeClr>
          </a:solidFill>
          <a:ln/>
        </p:spPr>
      </p:sp>
      <p:sp>
        <p:nvSpPr>
          <p:cNvPr name="AutoShape 3" id="3"/>
          <p:cNvSpPr/>
          <p:nvPr/>
        </p:nvSpPr>
        <p:spPr>
          <a:xfrm rot="0">
            <a:off x="751642" y="1920540"/>
            <a:ext cx="7813795" cy="1827334"/>
          </a:xfrm>
          <a:prstGeom prst="roundRect">
            <a:avLst>
              <a:gd fmla="val 16667" name="adj"/>
            </a:avLst>
          </a:prstGeom>
          <a:solidFill>
            <a:schemeClr val="lt2">
              <a:alpha val="80000"/>
            </a:schemeClr>
          </a:solidFill>
          <a:ln/>
        </p:spPr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3">
            <a:alphaModFix amt="100000"/>
          </a:blip>
          <a:srcRect l="21875" r="21875"/>
          <a:stretch>
            <a:fillRect/>
          </a:stretch>
        </p:blipFill>
        <p:spPr>
          <a:xfrm rot="0">
            <a:off x="7804006" y="1329783"/>
            <a:ext cx="3831201" cy="5108268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030579" y="2089154"/>
            <a:ext cx="6238875" cy="637972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措施与优势植入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30579" y="2610429"/>
            <a:ext cx="6238875" cy="950067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通过制定详细措施，利用我们的优势解决问题，实现客户与我们的双赢，进一步提升客户满意度与忠诚度。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30579" y="4183053"/>
            <a:ext cx="6238875" cy="637972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让客户参与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30579" y="4712439"/>
            <a:ext cx="6238875" cy="936429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通过让客户说、选、认等方式，让客户深度参与目标设定、问题识别与解决方案制定过程，增强客户参与感与支持力度。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引导期望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rcRect l="30365" r="30365" t="0"/>
          <a:stretch>
            <a:fillRect/>
          </a:stretch>
        </p:blipFill>
        <p:spPr>
          <a:xfrm rot="0">
            <a:off x="875314" y="2169726"/>
            <a:ext cx="2050689" cy="3916435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4"/>
          <a:srcRect l="32550" r="32550"/>
          <a:stretch>
            <a:fillRect/>
          </a:stretch>
        </p:blipFill>
        <p:spPr>
          <a:xfrm rot="0">
            <a:off x="5430979" y="2169726"/>
            <a:ext cx="2050689" cy="3916435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5"/>
          <a:srcRect l="34292" r="34292" t="0"/>
          <a:stretch>
            <a:fillRect/>
          </a:stretch>
        </p:blipFill>
        <p:spPr>
          <a:xfrm rot="0">
            <a:off x="3153146" y="1697364"/>
            <a:ext cx="2050689" cy="3916435"/>
          </a:xfrm>
          <a:prstGeom prst="rect">
            <a:avLst/>
          </a:prstGeom>
        </p:spPr>
      </p:pic>
      <p:sp>
        <p:nvSpPr>
          <p:cNvPr name="AutoShape 5" id="5"/>
          <p:cNvSpPr/>
          <p:nvPr/>
        </p:nvSpPr>
        <p:spPr>
          <a:xfrm rot="0">
            <a:off x="7851998" y="2723144"/>
            <a:ext cx="3834950" cy="1465716"/>
          </a:xfrm>
          <a:prstGeom prst="rect">
            <a:avLst/>
          </a:prstGeom>
          <a:noFill/>
          <a:ln/>
        </p:spPr>
        <p:txBody>
          <a:bodyPr anchor="t" rtlCol="false" tIns="45720" lIns="91440" bIns="45720" rIns="91440" anchorCtr="false" vert="horz" wrap="square">
            <a:noAutofit/>
          </a:bodyPr>
          <a:lstStyle/>
          <a:p>
            <a:pPr algn="l">
              <a:lnSpc>
                <a:spcPct val="140000"/>
              </a:lnSpc>
              <a:defRPr/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在销售过程中，回顾与互动是至关重要的环节；通过回顾，可以巩固与客户之间的关系，增强客户信任感。</a:t>
            </a:r>
            <a:endParaRPr lang="en-US" sz="1100"/>
          </a:p>
        </p:txBody>
      </p:sp>
      <p:sp>
        <p:nvSpPr>
          <p:cNvPr name="AutoShape 6" id="6"/>
          <p:cNvSpPr/>
          <p:nvPr/>
        </p:nvSpPr>
        <p:spPr>
          <a:xfrm rot="0">
            <a:off x="7851998" y="2087040"/>
            <a:ext cx="3606165" cy="575781"/>
          </a:xfrm>
          <a:prstGeom prst="rect">
            <a:avLst/>
          </a:prstGeom>
          <a:noFill/>
          <a:ln/>
        </p:spPr>
        <p:txBody>
          <a:bodyPr anchor="b" rtlCol="false" tIns="45720" lIns="91440" bIns="45720" rIns="91440" anchorCtr="false" vert="horz" wrap="square">
            <a:normAutofit/>
          </a:bodyPr>
          <a:lstStyle/>
          <a:p>
            <a:pPr algn="l">
              <a:lnSpc>
                <a:spcPct val="120000"/>
              </a:lnSpc>
              <a:defRPr/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回顾与互动</a:t>
            </a:r>
            <a:endParaRPr lang="en-US" sz="1100"/>
          </a:p>
        </p:txBody>
      </p:sp>
      <p:sp>
        <p:nvSpPr>
          <p:cNvPr name="AutoShape 7" id="7"/>
          <p:cNvSpPr/>
          <p:nvPr/>
        </p:nvSpPr>
        <p:spPr>
          <a:xfrm rot="0">
            <a:off x="7851998" y="4826443"/>
            <a:ext cx="3834950" cy="1451935"/>
          </a:xfrm>
          <a:prstGeom prst="rect">
            <a:avLst/>
          </a:prstGeom>
          <a:noFill/>
          <a:ln/>
        </p:spPr>
        <p:txBody>
          <a:bodyPr anchor="t" rtlCol="false" tIns="45720" lIns="91440" bIns="45720" rIns="91440" anchorCtr="false" vert="horz" wrap="square">
            <a:noAutofit/>
          </a:bodyPr>
          <a:lstStyle/>
          <a:p>
            <a:pPr algn="l">
              <a:lnSpc>
                <a:spcPct val="140000"/>
              </a:lnSpc>
              <a:defRPr/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互动则有助于更深入地了解客户需求与期望，为后续销售策略的制定提供有力支持，提升销售效率与成交率。</a:t>
            </a:r>
            <a:endParaRPr lang="en-US" sz="1100"/>
          </a:p>
        </p:txBody>
      </p:sp>
      <p:sp>
        <p:nvSpPr>
          <p:cNvPr name="AutoShape 8" id="8"/>
          <p:cNvSpPr/>
          <p:nvPr/>
        </p:nvSpPr>
        <p:spPr>
          <a:xfrm rot="0">
            <a:off x="7851998" y="4125420"/>
            <a:ext cx="3606329" cy="640699"/>
          </a:xfrm>
          <a:prstGeom prst="rect">
            <a:avLst/>
          </a:prstGeom>
          <a:noFill/>
          <a:ln/>
        </p:spPr>
        <p:txBody>
          <a:bodyPr anchor="b" rtlCol="false" tIns="45720" lIns="91440" bIns="45720" rIns="91440" anchorCtr="false" vert="horz" wrap="square">
            <a:noAutofit/>
          </a:bodyPr>
          <a:lstStyle/>
          <a:p>
            <a:pPr algn="l">
              <a:lnSpc>
                <a:spcPct val="120000"/>
              </a:lnSpc>
              <a:defRPr/>
            </a:pPr>
            <a:r>
              <a:rPr lang="en-US" b="true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互动促进了解</a:t>
            </a:r>
            <a:endParaRPr lang="en-US" sz="1100"/>
          </a:p>
        </p:txBody>
      </p:sp>
      <p:sp>
        <p:nvSpPr>
          <p:cNvPr name="TextBox 9" id="9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回顾与互动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429225" y="2285831"/>
            <a:ext cx="2079712" cy="703487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l">
              <a:lnSpc>
                <a:spcPct val="100000"/>
              </a:lnSpc>
              <a:spcBef>
                <a:spcPts val="375"/>
              </a:spcBef>
            </a:pPr>
            <a:r>
              <a:rPr lang="en-US" b="true" sz="36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05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22464" y="3125809"/>
            <a:ext cx="7347073" cy="1587780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b="true" sz="45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连接优势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349513" y="2285831"/>
            <a:ext cx="2079712" cy="703487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r">
              <a:lnSpc>
                <a:spcPct val="100000"/>
              </a:lnSpc>
              <a:spcBef>
                <a:spcPts val="375"/>
              </a:spcBef>
            </a:pPr>
            <a:r>
              <a:rPr lang="en-US" b="true" sz="36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4489734" y="4197309"/>
            <a:ext cx="3273285" cy="690150"/>
          </a:xfrm>
          <a:prstGeom prst="roundRect">
            <a:avLst>
              <a:gd fmla="val 28095" name="adj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3" id="3"/>
          <p:cNvSpPr/>
          <p:nvPr/>
        </p:nvSpPr>
        <p:spPr>
          <a:xfrm rot="0">
            <a:off x="650433" y="4197309"/>
            <a:ext cx="3273285" cy="690150"/>
          </a:xfrm>
          <a:prstGeom prst="roundRect">
            <a:avLst>
              <a:gd fmla="val 28095" name="adj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4" id="4"/>
          <p:cNvSpPr/>
          <p:nvPr/>
        </p:nvSpPr>
        <p:spPr>
          <a:xfrm rot="0">
            <a:off x="4489734" y="1474577"/>
            <a:ext cx="3273285" cy="690150"/>
          </a:xfrm>
          <a:prstGeom prst="roundRect">
            <a:avLst>
              <a:gd fmla="val 28095" name="adj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AutoShape 5" id="5"/>
          <p:cNvSpPr/>
          <p:nvPr/>
        </p:nvSpPr>
        <p:spPr>
          <a:xfrm rot="0">
            <a:off x="650433" y="1474577"/>
            <a:ext cx="3273285" cy="690150"/>
          </a:xfrm>
          <a:prstGeom prst="roundRect">
            <a:avLst>
              <a:gd fmla="val 28095" name="adj"/>
            </a:avLst>
          </a:prstGeom>
          <a:solidFill>
            <a:schemeClr val="accent1">
              <a:alpha val="100000"/>
            </a:schemeClr>
          </a:solidFill>
          <a:ln/>
        </p:spPr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3">
            <a:alphaModFix amt="100000"/>
          </a:blip>
          <a:srcRect l="32257" r="32257"/>
          <a:stretch>
            <a:fillRect/>
          </a:stretch>
        </p:blipFill>
        <p:spPr>
          <a:xfrm rot="0">
            <a:off x="8293144" y="1482730"/>
            <a:ext cx="3422379" cy="4563172"/>
          </a:xfrm>
          <a:prstGeom prst="round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570176" y="2177640"/>
            <a:ext cx="3433799" cy="1259772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真正的优势不是来自于产品，产品同质化严重，太难创造差异性了，更多的是来自于销售人本身。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4409477" y="2177640"/>
            <a:ext cx="3433799" cy="1259772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销售人员要记住一句话，你就是差异，在展示产品的时候，展示的核心就是价值，除此之外。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70176" y="4915720"/>
            <a:ext cx="3433799" cy="1262987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呈现优势，还有两个产品是产品和方案，另外一个是公司，销售要把公司产品化，两个产品一起交付给客户。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407114" y="4915720"/>
            <a:ext cx="3438525" cy="1262987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在知道客户期望之前或者在引导客户期望之前，是不能掏产品的，不管你认为自己有多大的优势。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连接优势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838067" y="1502085"/>
            <a:ext cx="2898018" cy="635136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b="true" sz="24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销售差异策略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677367" y="1502085"/>
            <a:ext cx="2898018" cy="635136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b="true" sz="24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销售差异理念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38067" y="4224817"/>
            <a:ext cx="2898018" cy="635136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b="true" sz="24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销售公司双产品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677367" y="4224817"/>
            <a:ext cx="2898018" cy="635136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b="true" sz="24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引导客户期望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429225" y="2285831"/>
            <a:ext cx="2079712" cy="703487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l">
              <a:lnSpc>
                <a:spcPct val="100000"/>
              </a:lnSpc>
              <a:spcBef>
                <a:spcPts val="375"/>
              </a:spcBef>
            </a:pPr>
            <a:r>
              <a:rPr lang="en-US" b="true" sz="36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06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22464" y="3125809"/>
            <a:ext cx="7347073" cy="1587780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b="true" sz="45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获取承诺目标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349513" y="2285831"/>
            <a:ext cx="2079712" cy="703487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r">
              <a:lnSpc>
                <a:spcPct val="100000"/>
              </a:lnSpc>
              <a:spcBef>
                <a:spcPts val="375"/>
              </a:spcBef>
            </a:pPr>
            <a:r>
              <a:rPr lang="en-US" b="true" sz="36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0">
            <a:off x="4070039" y="1545914"/>
            <a:ext cx="3861422" cy="3861422"/>
          </a:xfrm>
          <a:prstGeom prst="diamond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t" rtlCol="false" lIns="123825" rIns="57150" tIns="123825" bIns="123825" anchorCtr="false" vert="horz"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获取承诺目标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16800" y="2235958"/>
            <a:ext cx="3905833" cy="1129392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rm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获取承诺目标可能有两个结果，第一个是成功获取，第二个是未能获取，未获取的原因是因为客户有顾虑。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16800" y="1629875"/>
            <a:ext cx="3905833" cy="502799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b="true" sz="21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承诺目标获取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027972" y="2207383"/>
            <a:ext cx="3905833" cy="1129392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获取承诺目标是业务的关键，获得承诺目标其实是个小概率事件，要不到才是大概率事件，核心是因为客户有顾虑。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7988535" y="5255554"/>
            <a:ext cx="3905833" cy="1143173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获取承诺目标一定要有方法，懂技巧，销售人员需要掌握有效的沟通技巧和方法，以便更好地了解客户需求和要求。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988535" y="1629875"/>
            <a:ext cx="3905833" cy="502799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b="true" sz="21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获取承诺目标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56774" y="5284129"/>
            <a:ext cx="3905833" cy="1143173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rmAutofit/>
          </a:bodyPr>
          <a:lstStyle/>
          <a:p>
            <a:pPr algn="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销售人员不能忽略顾虑，必须挖掘顾虑，不能与客户争辩，而是与客户一起讨论如何剔除客户的担忧、满足利益。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7362" y="4706621"/>
            <a:ext cx="3905833" cy="502799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en-US" b="true" sz="21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处理客户顾虑</a:t>
            </a:r>
          </a:p>
        </p:txBody>
      </p:sp>
      <p:sp>
        <p:nvSpPr>
          <p:cNvPr name="AutoShape 11" id="11"/>
          <p:cNvSpPr/>
          <p:nvPr/>
        </p:nvSpPr>
        <p:spPr>
          <a:xfrm rot="0">
            <a:off x="4364358" y="1629875"/>
            <a:ext cx="682752" cy="682752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name="TextBox 12" id="12"/>
          <p:cNvSpPr txBox="true"/>
          <p:nvPr/>
        </p:nvSpPr>
        <p:spPr>
          <a:xfrm rot="0">
            <a:off x="4170154" y="1730269"/>
            <a:ext cx="1059180" cy="481965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01</a:t>
            </a:r>
          </a:p>
        </p:txBody>
      </p:sp>
      <p:sp>
        <p:nvSpPr>
          <p:cNvPr name="AutoShape 13" id="13"/>
          <p:cNvSpPr/>
          <p:nvPr/>
        </p:nvSpPr>
        <p:spPr>
          <a:xfrm rot="0">
            <a:off x="7178908" y="1629875"/>
            <a:ext cx="682752" cy="682752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name="TextBox 14" id="14"/>
          <p:cNvSpPr txBox="true"/>
          <p:nvPr/>
        </p:nvSpPr>
        <p:spPr>
          <a:xfrm rot="0">
            <a:off x="6984704" y="1730269"/>
            <a:ext cx="1059180" cy="481965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02</a:t>
            </a:r>
          </a:p>
        </p:txBody>
      </p:sp>
      <p:sp>
        <p:nvSpPr>
          <p:cNvPr name="AutoShape 15" id="15"/>
          <p:cNvSpPr/>
          <p:nvPr/>
        </p:nvSpPr>
        <p:spPr>
          <a:xfrm rot="0">
            <a:off x="7139471" y="4678046"/>
            <a:ext cx="682752" cy="682752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name="TextBox 16" id="16"/>
          <p:cNvSpPr txBox="true"/>
          <p:nvPr/>
        </p:nvSpPr>
        <p:spPr>
          <a:xfrm rot="0">
            <a:off x="6945267" y="4778440"/>
            <a:ext cx="1059180" cy="481965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04</a:t>
            </a:r>
          </a:p>
        </p:txBody>
      </p:sp>
      <p:sp>
        <p:nvSpPr>
          <p:cNvPr name="AutoShape 17" id="17"/>
          <p:cNvSpPr/>
          <p:nvPr/>
        </p:nvSpPr>
        <p:spPr>
          <a:xfrm rot="0">
            <a:off x="4324921" y="4678046"/>
            <a:ext cx="682752" cy="682752"/>
          </a:xfrm>
          <a:prstGeom prst="ellipse">
            <a:avLst/>
          </a:prstGeom>
          <a:noFill/>
          <a:ln w="19050">
            <a:solidFill>
              <a:schemeClr val="accent1">
                <a:alpha val="100000"/>
              </a:schemeClr>
            </a:solidFill>
            <a:prstDash val="solid"/>
          </a:ln>
        </p:spPr>
      </p:sp>
      <p:sp>
        <p:nvSpPr>
          <p:cNvPr name="TextBox 18" id="18"/>
          <p:cNvSpPr txBox="true"/>
          <p:nvPr/>
        </p:nvSpPr>
        <p:spPr>
          <a:xfrm rot="0">
            <a:off x="4130717" y="4778440"/>
            <a:ext cx="1059180" cy="481965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sp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sz="24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7988535" y="4801871"/>
            <a:ext cx="3905833" cy="502799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l">
              <a:lnSpc>
                <a:spcPct val="120000"/>
              </a:lnSpc>
            </a:pPr>
            <a:r>
              <a:rPr lang="en-US" b="true" sz="21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承诺目标方法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429225" y="2285831"/>
            <a:ext cx="2079712" cy="703487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l">
              <a:lnSpc>
                <a:spcPct val="100000"/>
              </a:lnSpc>
              <a:spcBef>
                <a:spcPts val="375"/>
              </a:spcBef>
            </a:pPr>
            <a:r>
              <a:rPr lang="en-US" b="true" sz="36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07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422464" y="3125809"/>
            <a:ext cx="7347073" cy="1587780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en-US" b="true" sz="45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拜访评估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349513" y="2285831"/>
            <a:ext cx="2079712" cy="703487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r">
              <a:lnSpc>
                <a:spcPct val="100000"/>
              </a:lnSpc>
              <a:spcBef>
                <a:spcPts val="375"/>
              </a:spcBef>
            </a:pPr>
            <a:r>
              <a:rPr lang="en-US" b="true" sz="3600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PART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rot="0">
            <a:off x="209005" y="3234448"/>
            <a:ext cx="937130" cy="788288"/>
          </a:xfrm>
          <a:custGeom>
            <a:avLst/>
            <a:gdLst/>
            <a:ahLst/>
            <a:cxnLst/>
            <a:rect r="r" b="b" t="t" l="l"/>
            <a:pathLst>
              <a:path h="1905000" w="1905000">
                <a:moveTo>
                  <a:pt x="0" y="0"/>
                </a:moveTo>
                <a:lnTo>
                  <a:pt x="1143000" y="0"/>
                </a:lnTo>
                <a:lnTo>
                  <a:pt x="1905000" y="952500"/>
                </a:lnTo>
                <a:lnTo>
                  <a:pt x="1143000" y="1905000"/>
                </a:lnTo>
                <a:lnTo>
                  <a:pt x="0" y="1905000"/>
                </a:lnTo>
                <a:lnTo>
                  <a:pt x="762000" y="9525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/>
        </p:spPr>
      </p:sp>
      <p:cxnSp>
        <p:nvCxnSpPr>
          <p:cNvPr name="Connector 3" id="3"/>
          <p:cNvCxnSpPr/>
          <p:nvPr/>
        </p:nvCxnSpPr>
        <p:spPr>
          <a:xfrm>
            <a:off x="2250101" y="4321454"/>
            <a:ext cx="0" cy="466005"/>
          </a:xfrm>
          <a:prstGeom prst="line">
            <a:avLst/>
          </a:prstGeom>
          <a:ln w="9525">
            <a:solidFill>
              <a:schemeClr val="accent1"/>
            </a:solidFill>
            <a:prstDash val="solid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name="AutoShape 4" id="4"/>
          <p:cNvSpPr/>
          <p:nvPr/>
        </p:nvSpPr>
        <p:spPr>
          <a:xfrm rot="0">
            <a:off x="2180060" y="4237548"/>
            <a:ext cx="134112" cy="13411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Freeform 5" id="5"/>
          <p:cNvSpPr/>
          <p:nvPr/>
        </p:nvSpPr>
        <p:spPr>
          <a:xfrm rot="0">
            <a:off x="929966" y="3234448"/>
            <a:ext cx="937130" cy="788288"/>
          </a:xfrm>
          <a:custGeom>
            <a:avLst/>
            <a:gdLst/>
            <a:ahLst/>
            <a:cxnLst/>
            <a:rect r="r" b="b" t="t" l="l"/>
            <a:pathLst>
              <a:path h="1905000" w="1905000">
                <a:moveTo>
                  <a:pt x="0" y="0"/>
                </a:moveTo>
                <a:lnTo>
                  <a:pt x="1143000" y="0"/>
                </a:lnTo>
                <a:lnTo>
                  <a:pt x="1905000" y="952500"/>
                </a:lnTo>
                <a:lnTo>
                  <a:pt x="1143000" y="1905000"/>
                </a:lnTo>
                <a:lnTo>
                  <a:pt x="0" y="1905000"/>
                </a:lnTo>
                <a:lnTo>
                  <a:pt x="762000" y="9525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  <p:sp>
        <p:nvSpPr>
          <p:cNvPr name="AutoShape 6" id="6"/>
          <p:cNvSpPr/>
          <p:nvPr/>
        </p:nvSpPr>
        <p:spPr>
          <a:xfrm rot="0">
            <a:off x="1387779" y="3234448"/>
            <a:ext cx="2267776" cy="788288"/>
          </a:xfrm>
          <a:prstGeom prst="homePlate">
            <a:avLst>
              <a:gd fmla="val 48923" name="adj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Freeform 7" id="7"/>
          <p:cNvSpPr/>
          <p:nvPr/>
        </p:nvSpPr>
        <p:spPr>
          <a:xfrm rot="0">
            <a:off x="3461693" y="3234448"/>
            <a:ext cx="937130" cy="788288"/>
          </a:xfrm>
          <a:custGeom>
            <a:avLst/>
            <a:gdLst/>
            <a:ahLst/>
            <a:cxnLst/>
            <a:rect r="r" b="b" t="t" l="l"/>
            <a:pathLst>
              <a:path h="1905000" w="1905000">
                <a:moveTo>
                  <a:pt x="0" y="0"/>
                </a:moveTo>
                <a:lnTo>
                  <a:pt x="1143000" y="0"/>
                </a:lnTo>
                <a:lnTo>
                  <a:pt x="1905000" y="952500"/>
                </a:lnTo>
                <a:lnTo>
                  <a:pt x="1143000" y="1905000"/>
                </a:lnTo>
                <a:lnTo>
                  <a:pt x="0" y="1905000"/>
                </a:lnTo>
                <a:lnTo>
                  <a:pt x="762000" y="9525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  <p:sp>
        <p:nvSpPr>
          <p:cNvPr name="AutoShape 8" id="8"/>
          <p:cNvSpPr/>
          <p:nvPr/>
        </p:nvSpPr>
        <p:spPr>
          <a:xfrm rot="0">
            <a:off x="3919506" y="3234448"/>
            <a:ext cx="2267776" cy="788288"/>
          </a:xfrm>
          <a:prstGeom prst="homePlate">
            <a:avLst>
              <a:gd fmla="val 48923" name="adj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Freeform 9" id="9"/>
          <p:cNvSpPr/>
          <p:nvPr/>
        </p:nvSpPr>
        <p:spPr>
          <a:xfrm rot="0">
            <a:off x="5993913" y="3234448"/>
            <a:ext cx="937130" cy="788288"/>
          </a:xfrm>
          <a:custGeom>
            <a:avLst/>
            <a:gdLst/>
            <a:ahLst/>
            <a:cxnLst/>
            <a:rect r="r" b="b" t="t" l="l"/>
            <a:pathLst>
              <a:path h="1905000" w="1905000">
                <a:moveTo>
                  <a:pt x="0" y="0"/>
                </a:moveTo>
                <a:lnTo>
                  <a:pt x="1143000" y="0"/>
                </a:lnTo>
                <a:lnTo>
                  <a:pt x="1905000" y="952500"/>
                </a:lnTo>
                <a:lnTo>
                  <a:pt x="1143000" y="1905000"/>
                </a:lnTo>
                <a:lnTo>
                  <a:pt x="0" y="1905000"/>
                </a:lnTo>
                <a:lnTo>
                  <a:pt x="762000" y="9525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  <p:sp>
        <p:nvSpPr>
          <p:cNvPr name="AutoShape 10" id="10"/>
          <p:cNvSpPr/>
          <p:nvPr/>
        </p:nvSpPr>
        <p:spPr>
          <a:xfrm rot="0">
            <a:off x="6451726" y="3234448"/>
            <a:ext cx="2267776" cy="788288"/>
          </a:xfrm>
          <a:prstGeom prst="homePlate">
            <a:avLst>
              <a:gd fmla="val 48923" name="adj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Freeform 11" id="11"/>
          <p:cNvSpPr/>
          <p:nvPr/>
        </p:nvSpPr>
        <p:spPr>
          <a:xfrm rot="0">
            <a:off x="8536622" y="3234448"/>
            <a:ext cx="937130" cy="788288"/>
          </a:xfrm>
          <a:custGeom>
            <a:avLst/>
            <a:gdLst/>
            <a:ahLst/>
            <a:cxnLst/>
            <a:rect r="r" b="b" t="t" l="l"/>
            <a:pathLst>
              <a:path h="1905000" w="1905000">
                <a:moveTo>
                  <a:pt x="0" y="0"/>
                </a:moveTo>
                <a:lnTo>
                  <a:pt x="1143000" y="0"/>
                </a:lnTo>
                <a:lnTo>
                  <a:pt x="1905000" y="952500"/>
                </a:lnTo>
                <a:lnTo>
                  <a:pt x="1143000" y="1905000"/>
                </a:lnTo>
                <a:lnTo>
                  <a:pt x="0" y="1905000"/>
                </a:lnTo>
                <a:lnTo>
                  <a:pt x="762000" y="9525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/>
        </p:spPr>
      </p:sp>
      <p:sp>
        <p:nvSpPr>
          <p:cNvPr name="AutoShape 12" id="12"/>
          <p:cNvSpPr/>
          <p:nvPr/>
        </p:nvSpPr>
        <p:spPr>
          <a:xfrm rot="0">
            <a:off x="8994435" y="3234448"/>
            <a:ext cx="2267776" cy="788288"/>
          </a:xfrm>
          <a:prstGeom prst="homePlate">
            <a:avLst>
              <a:gd fmla="val 48923" name="adj"/>
            </a:avLst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TextBox 13" id="13"/>
          <p:cNvSpPr txBox="true"/>
          <p:nvPr/>
        </p:nvSpPr>
        <p:spPr>
          <a:xfrm rot="0">
            <a:off x="1146135" y="3423804"/>
            <a:ext cx="2409807" cy="409575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b="true" sz="24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评估构成</a:t>
            </a:r>
          </a:p>
        </p:txBody>
      </p:sp>
      <p:cxnSp>
        <p:nvCxnSpPr>
          <p:cNvPr name="Connector 14" id="14"/>
          <p:cNvCxnSpPr/>
          <p:nvPr/>
        </p:nvCxnSpPr>
        <p:spPr>
          <a:xfrm>
            <a:off x="7270496" y="4301578"/>
            <a:ext cx="0" cy="466005"/>
          </a:xfrm>
          <a:prstGeom prst="line">
            <a:avLst/>
          </a:prstGeom>
          <a:ln w="9525">
            <a:solidFill>
              <a:schemeClr val="accent1"/>
            </a:solidFill>
            <a:prstDash val="solid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name="AutoShape 15" id="15"/>
          <p:cNvSpPr/>
          <p:nvPr/>
        </p:nvSpPr>
        <p:spPr>
          <a:xfrm rot="0">
            <a:off x="7200455" y="4217672"/>
            <a:ext cx="134112" cy="13411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cxnSp>
        <p:nvCxnSpPr>
          <p:cNvPr name="Connector 16" id="16"/>
          <p:cNvCxnSpPr/>
          <p:nvPr/>
        </p:nvCxnSpPr>
        <p:spPr>
          <a:xfrm>
            <a:off x="9809141" y="2540511"/>
            <a:ext cx="0" cy="466005"/>
          </a:xfrm>
          <a:prstGeom prst="line">
            <a:avLst/>
          </a:prstGeom>
          <a:ln w="9525">
            <a:solidFill>
              <a:schemeClr val="accent1"/>
            </a:solidFill>
            <a:prstDash val="solid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name="AutoShape 17" id="17"/>
          <p:cNvSpPr/>
          <p:nvPr/>
        </p:nvSpPr>
        <p:spPr>
          <a:xfrm rot="0">
            <a:off x="9739100" y="2955122"/>
            <a:ext cx="134112" cy="13411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cxnSp>
        <p:nvCxnSpPr>
          <p:cNvPr name="Connector 18" id="18"/>
          <p:cNvCxnSpPr/>
          <p:nvPr/>
        </p:nvCxnSpPr>
        <p:spPr>
          <a:xfrm>
            <a:off x="4776899" y="2540511"/>
            <a:ext cx="0" cy="466005"/>
          </a:xfrm>
          <a:prstGeom prst="line">
            <a:avLst/>
          </a:prstGeom>
          <a:ln w="9525">
            <a:solidFill>
              <a:schemeClr val="accent1"/>
            </a:solidFill>
            <a:prstDash val="solid"/>
            <a:headEnd type="none"/>
            <a:tailEnd type="none"/>
          </a:ln>
        </p:spPr>
        <p:style>
          <a:lnRef idx="0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name="AutoShape 19" id="19"/>
          <p:cNvSpPr/>
          <p:nvPr/>
        </p:nvSpPr>
        <p:spPr>
          <a:xfrm rot="0">
            <a:off x="4706858" y="2955122"/>
            <a:ext cx="134112" cy="134112"/>
          </a:xfrm>
          <a:prstGeom prst="ellipse">
            <a:avLst/>
          </a:prstGeom>
          <a:solidFill>
            <a:schemeClr val="accent1">
              <a:alpha val="100000"/>
            </a:schemeClr>
          </a:solidFill>
          <a:ln/>
        </p:spPr>
      </p:sp>
      <p:sp>
        <p:nvSpPr>
          <p:cNvPr name="TextBox 20" id="20"/>
          <p:cNvSpPr txBox="true"/>
          <p:nvPr/>
        </p:nvSpPr>
        <p:spPr>
          <a:xfrm rot="0">
            <a:off x="3107462" y="1156882"/>
            <a:ext cx="3352800" cy="144780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评估不仅是对本次拜访的总结，更是为下次拜访做了充足准备，形成了有效的闭环机制，确保了业务活动的连贯性和进步。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3716515" y="3423804"/>
            <a:ext cx="2409807" cy="40957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b="true" sz="24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评估作用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220648" y="3423804"/>
            <a:ext cx="2409807" cy="40957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b="true" sz="24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成功与失败</a:t>
            </a:r>
          </a:p>
        </p:txBody>
      </p:sp>
      <p:sp>
        <p:nvSpPr>
          <p:cNvPr name="Freeform 23" id="23"/>
          <p:cNvSpPr/>
          <p:nvPr/>
        </p:nvSpPr>
        <p:spPr>
          <a:xfrm rot="0">
            <a:off x="11063949" y="3234448"/>
            <a:ext cx="937130" cy="788288"/>
          </a:xfrm>
          <a:custGeom>
            <a:avLst/>
            <a:gdLst/>
            <a:ahLst/>
            <a:cxnLst/>
            <a:rect r="r" b="b" t="t" l="l"/>
            <a:pathLst>
              <a:path h="1905000" w="1905000">
                <a:moveTo>
                  <a:pt x="0" y="0"/>
                </a:moveTo>
                <a:lnTo>
                  <a:pt x="1143000" y="0"/>
                </a:lnTo>
                <a:lnTo>
                  <a:pt x="1905000" y="952500"/>
                </a:lnTo>
                <a:lnTo>
                  <a:pt x="1143000" y="1905000"/>
                </a:lnTo>
                <a:lnTo>
                  <a:pt x="0" y="1905000"/>
                </a:lnTo>
                <a:lnTo>
                  <a:pt x="762000" y="9525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40000"/>
            </a:schemeClr>
          </a:solidFill>
          <a:ln/>
        </p:spPr>
      </p:sp>
      <p:sp>
        <p:nvSpPr>
          <p:cNvPr name="TextBox 24" id="24"/>
          <p:cNvSpPr txBox="true"/>
          <p:nvPr/>
        </p:nvSpPr>
        <p:spPr>
          <a:xfrm rot="0">
            <a:off x="575049" y="4794931"/>
            <a:ext cx="3352800" cy="144780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评估过程在拜访步骤中扮演着关键角色，它通过检查和前置两个环节，确保了拜访的完整性和准备充分性。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8195704" y="1156882"/>
            <a:ext cx="3352800" cy="144780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遵循拜访闭环模式，每次拜访都目标明确、问题清晰、答案准备，通过不断总结和铺垫，逐步将订单推向成功签单的终点。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5650171" y="4794931"/>
            <a:ext cx="3352800" cy="1447800"/>
          </a:xfrm>
          <a:prstGeom prst="rect">
            <a:avLst/>
          </a:prstGeom>
          <a:ln/>
        </p:spPr>
        <p:txBody>
          <a:bodyPr anchor="t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40000"/>
              </a:lnSpc>
            </a:pPr>
            <a:r>
              <a:rPr lang="en-US" sz="15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一次拜访的成功并不直接等同于获得订单，但一次拜访的失败则可能意味着订单的终结，突显了每一次拜访的重要性。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476023" y="265328"/>
            <a:ext cx="11239500" cy="914400"/>
          </a:xfrm>
          <a:prstGeom prst="rect">
            <a:avLst/>
          </a:prstGeom>
          <a:ln/>
        </p:spPr>
        <p:txBody>
          <a:bodyPr anchor="ctr" rtlCol="false" lIns="123825" rIns="57150" tIns="123825" bIns="123825" anchorCtr="false" vert="horz" wrap="square">
            <a:noAutofit/>
          </a:bodyPr>
          <a:lstStyle/>
          <a:p>
            <a:pPr>
              <a:lnSpc>
                <a:spcPct val="140000"/>
              </a:lnSpc>
            </a:pPr>
            <a:r>
              <a:rPr lang="en-US" b="true" sz="3000">
                <a:solidFill>
                  <a:schemeClr val="dk2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拜访评估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8719502" y="3423804"/>
            <a:ext cx="2409807" cy="409575"/>
          </a:xfrm>
          <a:prstGeom prst="rect">
            <a:avLst/>
          </a:prstGeom>
          <a:ln/>
        </p:spPr>
        <p:txBody>
          <a:bodyPr anchor="ctr" rtlCol="false" lIns="114300" rIns="114300" tIns="57150" bIns="57150" anchorCtr="false" vert="horz" wrap="square">
            <a:noAutofit/>
          </a:bodyPr>
          <a:lstStyle/>
          <a:p>
            <a:pPr algn="ctr">
              <a:lnSpc>
                <a:spcPct val="120000"/>
              </a:lnSpc>
            </a:pPr>
            <a:r>
              <a:rPr lang="en-US" b="true" sz="2400">
                <a:solidFill>
                  <a:srgbClr val="FFFFF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循环推进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blipFill dpi="0" rotWithShape="true">
          <a:blip r:embed="rId2">
            <a:alphaModFix amt="100000"/>
          </a:blip>
          <a:srcRect/>
          <a:stretch>
            <a:fillRect b="0" t="0" l="0" r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601782" y="2704072"/>
            <a:ext cx="6988435" cy="1649151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96000"/>
              </a:lnSpc>
            </a:pPr>
            <a:r>
              <a:rPr lang="en-US" b="true" sz="9675">
                <a:solidFill>
                  <a:schemeClr val="accent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THANKS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534135" y="4291542"/>
            <a:ext cx="3123730" cy="716174"/>
          </a:xfrm>
          <a:prstGeom prst="rect">
            <a:avLst/>
          </a:prstGeom>
          <a:ln/>
        </p:spPr>
        <p:txBody>
          <a:bodyPr anchor="ctr" rtlCol="false" lIns="91440" rIns="91440" tIns="45720" bIns="45720" anchorCtr="false" vert="horz" wrap="square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b="true" sz="3000">
                <a:solidFill>
                  <a:schemeClr val="dk1">
                    <a:alpha val="100000"/>
                  </a:schemeClr>
                </a:solidFill>
                <a:latin typeface="Microsoft Yahei"/>
                <a:ea typeface="Microsoft Yahei"/>
                <a:cs typeface="Microsoft Yahei"/>
              </a:rPr>
              <a:t>感谢观看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5399341" y="1709928"/>
            <a:ext cx="1393317" cy="996791"/>
            <a:chOff x="5399341" y="1709928"/>
            <a:chExt cx="1393317" cy="996791"/>
          </a:xfrm>
        </p:grpSpPr>
        <p:sp>
          <p:nvSpPr>
            <p:cNvPr name="Freeform 5" id="5"/>
            <p:cNvSpPr/>
            <p:nvPr/>
          </p:nvSpPr>
          <p:spPr>
            <a:xfrm rot="0">
              <a:off x="5399341" y="1709928"/>
              <a:ext cx="1393317" cy="996791"/>
            </a:xfrm>
            <a:custGeom>
              <a:avLst/>
              <a:gdLst/>
              <a:ahLst/>
              <a:cxnLst/>
              <a:rect r="r" b="b" t="t" l="l"/>
              <a:pathLst>
                <a:path h="21600" w="21600">
                  <a:moveTo>
                    <a:pt x="21600" y="7243"/>
                  </a:moveTo>
                  <a:lnTo>
                    <a:pt x="10709" y="0"/>
                  </a:lnTo>
                  <a:lnTo>
                    <a:pt x="0" y="7423"/>
                  </a:lnTo>
                  <a:lnTo>
                    <a:pt x="4822" y="10765"/>
                  </a:lnTo>
                  <a:lnTo>
                    <a:pt x="4822" y="18595"/>
                  </a:lnTo>
                  <a:lnTo>
                    <a:pt x="5062" y="18853"/>
                  </a:lnTo>
                  <a:cubicBezTo>
                    <a:pt x="5162" y="18960"/>
                    <a:pt x="7552" y="21484"/>
                    <a:pt x="10775" y="21597"/>
                  </a:cubicBezTo>
                  <a:cubicBezTo>
                    <a:pt x="10843" y="21599"/>
                    <a:pt x="10911" y="21600"/>
                    <a:pt x="10979" y="21600"/>
                  </a:cubicBezTo>
                  <a:cubicBezTo>
                    <a:pt x="14134" y="21600"/>
                    <a:pt x="16170" y="19022"/>
                    <a:pt x="16257" y="18909"/>
                  </a:cubicBezTo>
                  <a:lnTo>
                    <a:pt x="16454" y="18655"/>
                  </a:lnTo>
                  <a:lnTo>
                    <a:pt x="16454" y="10840"/>
                  </a:lnTo>
                  <a:lnTo>
                    <a:pt x="21600" y="7243"/>
                  </a:lnTo>
                  <a:close/>
                  <a:moveTo>
                    <a:pt x="10720" y="1902"/>
                  </a:moveTo>
                  <a:lnTo>
                    <a:pt x="18808" y="7282"/>
                  </a:lnTo>
                  <a:lnTo>
                    <a:pt x="10713" y="12939"/>
                  </a:lnTo>
                  <a:lnTo>
                    <a:pt x="2756" y="7423"/>
                  </a:lnTo>
                  <a:lnTo>
                    <a:pt x="10720" y="1902"/>
                  </a:lnTo>
                  <a:close/>
                  <a:moveTo>
                    <a:pt x="15230" y="17877"/>
                  </a:moveTo>
                  <a:cubicBezTo>
                    <a:pt x="14687" y="18459"/>
                    <a:pt x="13035" y="19957"/>
                    <a:pt x="10807" y="19885"/>
                  </a:cubicBezTo>
                  <a:cubicBezTo>
                    <a:pt x="8535" y="19806"/>
                    <a:pt x="6686" y="18311"/>
                    <a:pt x="6046" y="17725"/>
                  </a:cubicBezTo>
                  <a:lnTo>
                    <a:pt x="6046" y="11614"/>
                  </a:lnTo>
                  <a:lnTo>
                    <a:pt x="10716" y="14851"/>
                  </a:lnTo>
                  <a:lnTo>
                    <a:pt x="15230" y="11696"/>
                  </a:lnTo>
                  <a:lnTo>
                    <a:pt x="15230" y="17877"/>
                  </a:lnTo>
                  <a:close/>
                </a:path>
              </a:pathLst>
            </a:custGeom>
            <a:solidFill>
              <a:srgbClr val="2F5D62">
                <a:alpha val="100000"/>
              </a:srgbClr>
            </a:solidFill>
            <a:ln/>
          </p:spPr>
        </p:sp>
        <p:sp>
          <p:nvSpPr>
            <p:cNvPr name="Freeform 6" id="6"/>
            <p:cNvSpPr/>
            <p:nvPr/>
          </p:nvSpPr>
          <p:spPr>
            <a:xfrm rot="0">
              <a:off x="5448776" y="1902238"/>
              <a:ext cx="991743" cy="656177"/>
            </a:xfrm>
            <a:custGeom>
              <a:avLst/>
              <a:gdLst/>
              <a:ahLst/>
              <a:cxnLst/>
              <a:rect r="r" b="b" t="t" l="l"/>
              <a:pathLst>
                <a:path h="21600" w="21600">
                  <a:moveTo>
                    <a:pt x="0" y="11688"/>
                  </a:moveTo>
                  <a:lnTo>
                    <a:pt x="1720" y="11688"/>
                  </a:lnTo>
                  <a:lnTo>
                    <a:pt x="1720" y="21600"/>
                  </a:lnTo>
                  <a:lnTo>
                    <a:pt x="0" y="21600"/>
                  </a:lnTo>
                  <a:lnTo>
                    <a:pt x="0" y="11688"/>
                  </a:lnTo>
                  <a:close/>
                  <a:moveTo>
                    <a:pt x="19715" y="3250"/>
                  </a:moveTo>
                  <a:lnTo>
                    <a:pt x="15307" y="0"/>
                  </a:lnTo>
                  <a:lnTo>
                    <a:pt x="14931" y="1168"/>
                  </a:lnTo>
                  <a:lnTo>
                    <a:pt x="19339" y="4418"/>
                  </a:lnTo>
                  <a:close/>
                  <a:moveTo>
                    <a:pt x="20740" y="4064"/>
                  </a:moveTo>
                  <a:lnTo>
                    <a:pt x="21600" y="4714"/>
                  </a:lnTo>
                  <a:lnTo>
                    <a:pt x="21215" y="5877"/>
                  </a:lnTo>
                  <a:lnTo>
                    <a:pt x="20355" y="5227"/>
                  </a:lnTo>
                  <a:lnTo>
                    <a:pt x="20740" y="4064"/>
                  </a:lnTo>
                  <a:close/>
                </a:path>
              </a:pathLst>
            </a:custGeom>
            <a:solidFill>
              <a:srgbClr val="2F5D62">
                <a:alpha val="100000"/>
              </a:srgbClr>
            </a:solidFill>
            <a:ln/>
          </p:spPr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EFF3F2"/>
      </a:lt1>
      <a:dk2>
        <a:srgbClr val="2E5D62"/>
      </a:dk2>
      <a:lt2>
        <a:srgbClr val="CEDEDC"/>
      </a:lt2>
      <a:accent1>
        <a:srgbClr val="2F5D62"/>
      </a:accent1>
      <a:accent2>
        <a:srgbClr val="2F5D62"/>
      </a:accent2>
      <a:accent3>
        <a:srgbClr val="3A6C71"/>
      </a:accent3>
      <a:accent4>
        <a:srgbClr val="48797E"/>
      </a:accent4>
      <a:accent5>
        <a:srgbClr val="5E8B90"/>
      </a:accent5>
      <a:accent6>
        <a:srgbClr val="629499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