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notesSlides/notesSlide3.xml" ContentType="application/vnd.openxmlformats-officedocument.presentationml.notesSlide+xml"/>
  <Override PartName="/ppt/theme/themeOverride2.xml" ContentType="application/vnd.openxmlformats-officedocument.themeOverride+xml"/>
  <Override PartName="/ppt/notesSlides/notesSlide4.xml" ContentType="application/vnd.openxmlformats-officedocument.presentationml.notesSlide+xml"/>
  <Override PartName="/ppt/theme/themeOverride3.xml" ContentType="application/vnd.openxmlformats-officedocument.themeOverride+xml"/>
  <Override PartName="/ppt/notesSlides/notesSlide5.xml" ContentType="application/vnd.openxmlformats-officedocument.presentationml.notesSlide+xml"/>
  <Override PartName="/ppt/theme/themeOverride4.xml" ContentType="application/vnd.openxmlformats-officedocument.themeOverride+xml"/>
  <Override PartName="/ppt/notesSlides/notesSlide6.xml" ContentType="application/vnd.openxmlformats-officedocument.presentationml.notesSlide+xml"/>
  <Override PartName="/ppt/theme/themeOverride5.xml" ContentType="application/vnd.openxmlformats-officedocument.themeOverride+xml"/>
  <Override PartName="/ppt/notesSlides/notesSlide7.xml" ContentType="application/vnd.openxmlformats-officedocument.presentationml.notesSlide+xml"/>
  <Override PartName="/ppt/theme/themeOverride6.xml" ContentType="application/vnd.openxmlformats-officedocument.themeOverride+xml"/>
  <Override PartName="/ppt/notesSlides/notesSlide8.xml" ContentType="application/vnd.openxmlformats-officedocument.presentationml.notesSlide+xml"/>
  <Override PartName="/ppt/theme/themeOverride7.xml" ContentType="application/vnd.openxmlformats-officedocument.themeOverr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338" r:id="rId3"/>
    <p:sldId id="339" r:id="rId4"/>
    <p:sldId id="340" r:id="rId5"/>
    <p:sldId id="341" r:id="rId6"/>
    <p:sldId id="342" r:id="rId7"/>
    <p:sldId id="343" r:id="rId8"/>
    <p:sldId id="344" r:id="rId9"/>
    <p:sldId id="345" r:id="rId10"/>
    <p:sldId id="346" r:id="rId11"/>
    <p:sldId id="347" r:id="rId12"/>
    <p:sldId id="348" r:id="rId13"/>
    <p:sldId id="349" r:id="rId14"/>
    <p:sldId id="350" r:id="rId15"/>
    <p:sldId id="351" r:id="rId16"/>
    <p:sldId id="352" r:id="rId17"/>
    <p:sldId id="353" r:id="rId18"/>
    <p:sldId id="354" r:id="rId19"/>
    <p:sldId id="355" r:id="rId20"/>
    <p:sldId id="356" r:id="rId21"/>
    <p:sldId id="357" r:id="rId22"/>
    <p:sldId id="358" r:id="rId23"/>
    <p:sldId id="359" r:id="rId24"/>
    <p:sldId id="360" r:id="rId25"/>
    <p:sldId id="361" r:id="rId26"/>
    <p:sldId id="362" r:id="rId27"/>
    <p:sldId id="363" r:id="rId28"/>
    <p:sldId id="364" r:id="rId29"/>
    <p:sldId id="365" r:id="rId30"/>
    <p:sldId id="366" r:id="rId31"/>
    <p:sldId id="367" r:id="rId32"/>
    <p:sldId id="368" r:id="rId33"/>
    <p:sldId id="369" r:id="rId34"/>
    <p:sldId id="290" r:id="rId35"/>
  </p:sldIdLst>
  <p:sldSz cx="14401800" cy="810101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519" autoAdjust="0"/>
    <p:restoredTop sz="94660"/>
  </p:normalViewPr>
  <p:slideViewPr>
    <p:cSldViewPr>
      <p:cViewPr>
        <p:scale>
          <a:sx n="50" d="100"/>
          <a:sy n="50" d="100"/>
        </p:scale>
        <p:origin x="900" y="-558"/>
      </p:cViewPr>
      <p:guideLst>
        <p:guide orient="horz" pos="2552"/>
        <p:guide pos="4537"/>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D8EC983-12E2-402D-9371-6835DBCFFD64}" type="datetimeFigureOut">
              <a:rPr lang="zh-CN" altLang="en-US" smtClean="0"/>
              <a:pPr/>
              <a:t>2014/7/9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E7C02E-DC43-4398-8852-B67ADB6AB963}" type="slidenum">
              <a:rPr lang="zh-CN" altLang="en-US" smtClean="0"/>
              <a:pPr/>
              <a:t>‹#›</a:t>
            </a:fld>
            <a:endParaRPr lang="zh-CN" altLang="en-US"/>
          </a:p>
        </p:txBody>
      </p:sp>
    </p:spTree>
    <p:extLst>
      <p:ext uri="{BB962C8B-B14F-4D97-AF65-F5344CB8AC3E}">
        <p14:creationId xmlns:p14="http://schemas.microsoft.com/office/powerpoint/2010/main" val="722368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15.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3.xml.rels><?xml version="1.0" encoding="UTF-8" standalone="yes"?>
<Relationships xmlns="http://schemas.openxmlformats.org/package/2006/relationships"><Relationship Id="rId3" Type="http://schemas.openxmlformats.org/officeDocument/2006/relationships/slide" Target="../slides/slide16.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4.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themeOverride" Target="../theme/themeOverride3.xml"/></Relationships>
</file>

<file path=ppt/notesSlides/_rels/notesSlide5.xml.rels><?xml version="1.0" encoding="UTF-8" standalone="yes"?>
<Relationships xmlns="http://schemas.openxmlformats.org/package/2006/relationships"><Relationship Id="rId3" Type="http://schemas.openxmlformats.org/officeDocument/2006/relationships/slide" Target="../slides/slide18.xml"/><Relationship Id="rId2" Type="http://schemas.openxmlformats.org/officeDocument/2006/relationships/notesMaster" Target="../notesMasters/notesMaster1.xml"/><Relationship Id="rId1" Type="http://schemas.openxmlformats.org/officeDocument/2006/relationships/themeOverride" Target="../theme/themeOverride4.xml"/></Relationships>
</file>

<file path=ppt/notesSlides/_rels/notesSlide6.xml.rels><?xml version="1.0" encoding="UTF-8" standalone="yes"?>
<Relationships xmlns="http://schemas.openxmlformats.org/package/2006/relationships"><Relationship Id="rId3" Type="http://schemas.openxmlformats.org/officeDocument/2006/relationships/slide" Target="../slides/slide19.xml"/><Relationship Id="rId2" Type="http://schemas.openxmlformats.org/officeDocument/2006/relationships/notesMaster" Target="../notesMasters/notesMaster1.xml"/><Relationship Id="rId1" Type="http://schemas.openxmlformats.org/officeDocument/2006/relationships/themeOverride" Target="../theme/themeOverride5.xml"/></Relationships>
</file>

<file path=ppt/notesSlides/_rels/notesSlide7.xml.rels><?xml version="1.0" encoding="UTF-8" standalone="yes"?>
<Relationships xmlns="http://schemas.openxmlformats.org/package/2006/relationships"><Relationship Id="rId3" Type="http://schemas.openxmlformats.org/officeDocument/2006/relationships/slide" Target="../slides/slide20.xml"/><Relationship Id="rId2" Type="http://schemas.openxmlformats.org/officeDocument/2006/relationships/notesMaster" Target="../notesMasters/notesMaster1.xml"/><Relationship Id="rId1" Type="http://schemas.openxmlformats.org/officeDocument/2006/relationships/themeOverride" Target="../theme/themeOverride6.xml"/></Relationships>
</file>

<file path=ppt/notesSlides/_rels/notesSlide8.xml.rels><?xml version="1.0" encoding="UTF-8" standalone="yes"?>
<Relationships xmlns="http://schemas.openxmlformats.org/package/2006/relationships"><Relationship Id="rId3" Type="http://schemas.openxmlformats.org/officeDocument/2006/relationships/slide" Target="../slides/slide21.xml"/><Relationship Id="rId2" Type="http://schemas.openxmlformats.org/officeDocument/2006/relationships/notesMaster" Target="../notesMasters/notesMaster1.xml"/><Relationship Id="rId1" Type="http://schemas.openxmlformats.org/officeDocument/2006/relationships/themeOverride" Target="../theme/themeOverride7.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p:txBody>
          <a:bodyPr/>
          <a:lstStyle/>
          <a:p>
            <a:pPr>
              <a:defRPr/>
            </a:pPr>
            <a:fld id="{F7E5E396-DD0B-412E-8A59-B14E61511696}" type="slidenum">
              <a:rPr lang="en-US" altLang="zh-CN" smtClean="0"/>
              <a:pPr>
                <a:defRPr/>
              </a:pPr>
              <a:t>11</a:t>
            </a:fld>
            <a:endParaRPr lang="en-US" altLang="zh-CN" smtClean="0"/>
          </a:p>
        </p:txBody>
      </p:sp>
      <p:sp>
        <p:nvSpPr>
          <p:cNvPr id="97283" name="幻灯片图像占位符 1"/>
          <p:cNvSpPr>
            <a:spLocks noGrp="1" noRot="1" noChangeAspect="1" noTextEdit="1"/>
          </p:cNvSpPr>
          <p:nvPr>
            <p:ph type="sldImg"/>
          </p:nvPr>
        </p:nvSpPr>
        <p:spPr bwMode="auto">
          <a:noFill/>
          <a:ln>
            <a:solidFill>
              <a:srgbClr val="000000"/>
            </a:solidFill>
            <a:miter lim="800000"/>
            <a:headEnd/>
            <a:tailEnd/>
          </a:ln>
        </p:spPr>
      </p:sp>
      <p:sp>
        <p:nvSpPr>
          <p:cNvPr id="97284" name="备注占位符 2"/>
          <p:cNvSpPr>
            <a:spLocks noGrp="1"/>
          </p:cNvSpPr>
          <p:nvPr>
            <p:ph type="body" idx="1"/>
          </p:nvPr>
        </p:nvSpPr>
        <p:spPr bwMode="auto">
          <a:noFill/>
        </p:spPr>
        <p:txBody>
          <a:bodyPr wrap="square" numCol="1" anchor="ctr" anchorCtr="0" compatLnSpc="1">
            <a:prstTxWarp prst="textNoShape">
              <a:avLst/>
            </a:prstTxWarp>
          </a:bodyPr>
          <a:lstStyle/>
          <a:p>
            <a:pPr eaLnBrk="1" hangingPunct="1"/>
            <a:endParaRPr lang="zh-CN" altLang="zh-CN" smtClean="0"/>
          </a:p>
        </p:txBody>
      </p:sp>
      <p:sp>
        <p:nvSpPr>
          <p:cNvPr id="97285" name="灯片编号占位符 3"/>
          <p:cNvSpPr txBox="1">
            <a:spLocks noGrp="1"/>
          </p:cNvSpPr>
          <p:nvPr/>
        </p:nvSpPr>
        <p:spPr bwMode="auto">
          <a:xfrm>
            <a:off x="3883025" y="8685213"/>
            <a:ext cx="2973388" cy="457200"/>
          </a:xfrm>
          <a:prstGeom prst="rect">
            <a:avLst/>
          </a:prstGeom>
          <a:noFill/>
          <a:ln w="9525">
            <a:noFill/>
            <a:miter lim="800000"/>
            <a:headEnd/>
            <a:tailEnd/>
          </a:ln>
        </p:spPr>
        <p:txBody>
          <a:bodyPr anchor="b"/>
          <a:lstStyle/>
          <a:p>
            <a:pPr algn="r"/>
            <a:fld id="{D552A513-4A9E-44DC-BA36-4D592CF6DD9A}" type="slidenum">
              <a:rPr lang="en-US" altLang="zh-CN" sz="1200"/>
              <a:pPr algn="r"/>
              <a:t>11</a:t>
            </a:fld>
            <a:endParaRPr lang="en-US" altLang="zh-CN"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98306" name="幻灯片图像占位符 1"/>
          <p:cNvSpPr>
            <a:spLocks noGrp="1" noRot="1" noChangeAspect="1" noTextEdit="1"/>
          </p:cNvSpPr>
          <p:nvPr>
            <p:ph type="sldImg"/>
          </p:nvPr>
        </p:nvSpPr>
        <p:spPr bwMode="auto">
          <a:noFill/>
          <a:ln>
            <a:solidFill>
              <a:srgbClr val="000000"/>
            </a:solidFill>
            <a:miter lim="800000"/>
            <a:headEnd/>
            <a:tailEnd/>
          </a:ln>
        </p:spPr>
      </p:sp>
      <p:sp>
        <p:nvSpPr>
          <p:cNvPr id="9830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mtClean="0"/>
              <a:t>1502406.72</a:t>
            </a:r>
            <a:endParaRPr lang="zh-CN" altLang="en-US" smtClean="0"/>
          </a:p>
        </p:txBody>
      </p:sp>
      <p:sp>
        <p:nvSpPr>
          <p:cNvPr id="98308" name="灯片编号占位符 3"/>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15F33FCE-C7DD-4C82-B91F-00050DECFED8}" type="slidenum">
              <a:rPr lang="zh-CN" altLang="en-US" sz="1200">
                <a:solidFill>
                  <a:srgbClr val="000000"/>
                </a:solidFill>
                <a:latin typeface="Calibri" pitchFamily="34" charset="0"/>
              </a:rPr>
              <a:pPr algn="r"/>
              <a:t>15</a:t>
            </a:fld>
            <a:endParaRPr lang="zh-CN" altLang="en-US"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99330" name="幻灯片图像占位符 1"/>
          <p:cNvSpPr>
            <a:spLocks noGrp="1" noRot="1" noChangeAspect="1" noTextEdit="1"/>
          </p:cNvSpPr>
          <p:nvPr>
            <p:ph type="sldImg"/>
          </p:nvPr>
        </p:nvSpPr>
        <p:spPr bwMode="auto">
          <a:noFill/>
          <a:ln>
            <a:solidFill>
              <a:srgbClr val="000000"/>
            </a:solidFill>
            <a:miter lim="800000"/>
            <a:headEnd/>
            <a:tailEnd/>
          </a:ln>
        </p:spPr>
      </p:sp>
      <p:sp>
        <p:nvSpPr>
          <p:cNvPr id="99331"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mtClean="0"/>
              <a:t>1502406.72</a:t>
            </a:r>
            <a:endParaRPr lang="zh-CN" altLang="en-US" smtClean="0"/>
          </a:p>
        </p:txBody>
      </p:sp>
      <p:sp>
        <p:nvSpPr>
          <p:cNvPr id="99332" name="灯片编号占位符 3"/>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FCD7F968-984E-4027-AD88-A3DD3C360807}" type="slidenum">
              <a:rPr lang="zh-CN" altLang="en-US" sz="1200">
                <a:solidFill>
                  <a:srgbClr val="000000"/>
                </a:solidFill>
                <a:latin typeface="Calibri" pitchFamily="34" charset="0"/>
              </a:rPr>
              <a:pPr algn="r"/>
              <a:t>16</a:t>
            </a:fld>
            <a:endParaRPr lang="zh-CN" altLang="en-US"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00354" name="幻灯片图像占位符 1"/>
          <p:cNvSpPr>
            <a:spLocks noGrp="1" noRot="1" noChangeAspect="1" noTextEdit="1"/>
          </p:cNvSpPr>
          <p:nvPr>
            <p:ph type="sldImg"/>
          </p:nvPr>
        </p:nvSpPr>
        <p:spPr bwMode="auto">
          <a:noFill/>
          <a:ln>
            <a:solidFill>
              <a:srgbClr val="000000"/>
            </a:solidFill>
            <a:miter lim="800000"/>
            <a:headEnd/>
            <a:tailEnd/>
          </a:ln>
        </p:spPr>
      </p:sp>
      <p:sp>
        <p:nvSpPr>
          <p:cNvPr id="10035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mtClean="0"/>
              <a:t>1502406.72</a:t>
            </a:r>
            <a:endParaRPr lang="zh-CN" altLang="en-US" smtClean="0"/>
          </a:p>
        </p:txBody>
      </p:sp>
      <p:sp>
        <p:nvSpPr>
          <p:cNvPr id="100356" name="灯片编号占位符 3"/>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180E608C-2327-4F3D-8D87-7E29436CF05E}" type="slidenum">
              <a:rPr lang="zh-CN" altLang="en-US" sz="1200">
                <a:solidFill>
                  <a:srgbClr val="000000"/>
                </a:solidFill>
                <a:latin typeface="Calibri" pitchFamily="34" charset="0"/>
              </a:rPr>
              <a:pPr algn="r"/>
              <a:t>17</a:t>
            </a:fld>
            <a:endParaRPr lang="zh-CN" altLang="en-US"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01378" name="幻灯片图像占位符 1"/>
          <p:cNvSpPr>
            <a:spLocks noGrp="1" noRot="1" noChangeAspect="1" noTextEdit="1"/>
          </p:cNvSpPr>
          <p:nvPr>
            <p:ph type="sldImg"/>
          </p:nvPr>
        </p:nvSpPr>
        <p:spPr bwMode="auto">
          <a:noFill/>
          <a:ln>
            <a:solidFill>
              <a:srgbClr val="000000"/>
            </a:solidFill>
            <a:miter lim="800000"/>
            <a:headEnd/>
            <a:tailEnd/>
          </a:ln>
        </p:spPr>
      </p:sp>
      <p:sp>
        <p:nvSpPr>
          <p:cNvPr id="101379"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mtClean="0"/>
              <a:t>1502406.72</a:t>
            </a:r>
            <a:endParaRPr lang="zh-CN" altLang="en-US" smtClean="0"/>
          </a:p>
        </p:txBody>
      </p:sp>
      <p:sp>
        <p:nvSpPr>
          <p:cNvPr id="101380" name="灯片编号占位符 3"/>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3A1950-B7AA-4720-B076-FCB5A4FE86C1}" type="slidenum">
              <a:rPr lang="zh-CN" altLang="en-US" sz="1200">
                <a:solidFill>
                  <a:srgbClr val="000000"/>
                </a:solidFill>
                <a:latin typeface="Calibri" pitchFamily="34" charset="0"/>
              </a:rPr>
              <a:pPr algn="r"/>
              <a:t>18</a:t>
            </a:fld>
            <a:endParaRPr lang="zh-CN" altLang="en-US"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02402" name="幻灯片图像占位符 1"/>
          <p:cNvSpPr>
            <a:spLocks noGrp="1" noRot="1" noChangeAspect="1" noTextEdit="1"/>
          </p:cNvSpPr>
          <p:nvPr>
            <p:ph type="sldImg"/>
          </p:nvPr>
        </p:nvSpPr>
        <p:spPr bwMode="auto">
          <a:noFill/>
          <a:ln>
            <a:solidFill>
              <a:srgbClr val="000000"/>
            </a:solidFill>
            <a:miter lim="800000"/>
            <a:headEnd/>
            <a:tailEnd/>
          </a:ln>
        </p:spPr>
      </p:sp>
      <p:sp>
        <p:nvSpPr>
          <p:cNvPr id="10240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mtClean="0"/>
              <a:t>1502406.72</a:t>
            </a:r>
            <a:endParaRPr lang="zh-CN" altLang="en-US" smtClean="0"/>
          </a:p>
        </p:txBody>
      </p:sp>
      <p:sp>
        <p:nvSpPr>
          <p:cNvPr id="102404" name="灯片编号占位符 3"/>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9E8C2603-5B5B-4F8B-BD32-EEF4AC9D9979}" type="slidenum">
              <a:rPr lang="zh-CN" altLang="en-US" sz="1200">
                <a:solidFill>
                  <a:srgbClr val="000000"/>
                </a:solidFill>
                <a:latin typeface="Calibri" pitchFamily="34" charset="0"/>
              </a:rPr>
              <a:pPr algn="r"/>
              <a:t>19</a:t>
            </a:fld>
            <a:endParaRPr lang="zh-CN" altLang="en-US"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03426" name="幻灯片图像占位符 1"/>
          <p:cNvSpPr>
            <a:spLocks noGrp="1" noRot="1" noChangeAspect="1" noTextEdit="1"/>
          </p:cNvSpPr>
          <p:nvPr>
            <p:ph type="sldImg"/>
          </p:nvPr>
        </p:nvSpPr>
        <p:spPr bwMode="auto">
          <a:noFill/>
          <a:ln>
            <a:solidFill>
              <a:srgbClr val="000000"/>
            </a:solidFill>
            <a:miter lim="800000"/>
            <a:headEnd/>
            <a:tailEnd/>
          </a:ln>
        </p:spPr>
      </p:sp>
      <p:sp>
        <p:nvSpPr>
          <p:cNvPr id="103427"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mtClean="0">
                <a:latin typeface="Arial" pitchFamily="34" charset="0"/>
              </a:rPr>
              <a:t>1502406.72</a:t>
            </a:r>
            <a:endParaRPr lang="zh-CN" altLang="en-US" smtClean="0">
              <a:latin typeface="Arial" pitchFamily="34" charset="0"/>
            </a:endParaRPr>
          </a:p>
        </p:txBody>
      </p:sp>
      <p:sp>
        <p:nvSpPr>
          <p:cNvPr id="103428" name="灯片编号占位符 3"/>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45138626-D614-4253-BE86-1A67DB924F1E}" type="slidenum">
              <a:rPr lang="zh-CN" altLang="en-US" sz="1200">
                <a:solidFill>
                  <a:srgbClr val="000000"/>
                </a:solidFill>
                <a:latin typeface="Calibri" pitchFamily="34" charset="0"/>
              </a:rPr>
              <a:pPr algn="r"/>
              <a:t>20</a:t>
            </a:fld>
            <a:endParaRPr lang="zh-CN" altLang="en-US"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104450" name="幻灯片图像占位符 1"/>
          <p:cNvSpPr>
            <a:spLocks noGrp="1" noRot="1" noChangeAspect="1" noTextEdit="1"/>
          </p:cNvSpPr>
          <p:nvPr>
            <p:ph type="sldImg"/>
          </p:nvPr>
        </p:nvSpPr>
        <p:spPr bwMode="auto">
          <a:noFill/>
          <a:ln>
            <a:solidFill>
              <a:srgbClr val="000000"/>
            </a:solidFill>
            <a:miter lim="800000"/>
            <a:headEnd/>
            <a:tailEnd/>
          </a:ln>
        </p:spPr>
      </p:sp>
      <p:sp>
        <p:nvSpPr>
          <p:cNvPr id="104451"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mtClean="0"/>
              <a:t>1502406.72</a:t>
            </a:r>
            <a:endParaRPr lang="zh-CN" altLang="en-US" smtClean="0"/>
          </a:p>
        </p:txBody>
      </p:sp>
      <p:sp>
        <p:nvSpPr>
          <p:cNvPr id="104452" name="灯片编号占位符 3"/>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87C81B71-56DB-4489-AFE9-651C652AAF41}" type="slidenum">
              <a:rPr lang="zh-CN" altLang="en-US" sz="1200">
                <a:solidFill>
                  <a:srgbClr val="000000"/>
                </a:solidFill>
                <a:latin typeface="Calibri" pitchFamily="34" charset="0"/>
              </a:rPr>
              <a:pPr algn="r"/>
              <a:t>21</a:t>
            </a:fld>
            <a:endParaRPr lang="zh-CN" altLang="en-US" sz="1200">
              <a:solidFill>
                <a:srgbClr val="000000"/>
              </a:solidFill>
              <a:latin typeface="Calibri" pitchFamily="34" charset="0"/>
            </a:endParaRPr>
          </a:p>
        </p:txBody>
      </p:sp>
    </p:spTree>
  </p:cSld>
  <p:clrMapOvr>
    <a:overrideClrMapping bg1="lt1" tx1="dk1" bg2="lt2" tx2="dk2" accent1="accent1" accent2="accent2" accent3="accent3" accent4="accent4" accent5="accent5" accent6="accent6" hlink="hlink" folHlink="folHlink"/>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spect="1" noTextEdit="1"/>
          </p:cNvSpPr>
          <p:nvPr>
            <p:ph type="sldImg"/>
          </p:nvPr>
        </p:nvSpPr>
        <p:spPr bwMode="auto">
          <a:noFill/>
          <a:ln>
            <a:solidFill>
              <a:srgbClr val="000000"/>
            </a:solidFill>
            <a:miter lim="800000"/>
            <a:headEnd/>
            <a:tailEnd/>
          </a:ln>
        </p:spPr>
      </p:sp>
      <p:sp>
        <p:nvSpPr>
          <p:cNvPr id="10547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zh-CN" altLang="en-US" b="1" smtClean="0">
                <a:solidFill>
                  <a:srgbClr val="FF0000"/>
                </a:solidFill>
                <a:sym typeface="造字工房悦黑演示版常规体"/>
              </a:rPr>
              <a:t>每月一二百，</a:t>
            </a:r>
          </a:p>
          <a:p>
            <a:pPr eaLnBrk="1" hangingPunct="1">
              <a:spcBef>
                <a:spcPct val="0"/>
              </a:spcBef>
            </a:pPr>
            <a:r>
              <a:rPr lang="zh-CN" altLang="en-US" b="1" smtClean="0">
                <a:solidFill>
                  <a:srgbClr val="FF0000"/>
                </a:solidFill>
                <a:sym typeface="造字工房悦黑演示版常规体"/>
              </a:rPr>
              <a:t>二三十万保障撑起一片天</a:t>
            </a:r>
          </a:p>
          <a:p>
            <a:pPr eaLnBrk="1" hangingPunct="1">
              <a:spcBef>
                <a:spcPct val="0"/>
              </a:spcBef>
            </a:pPr>
            <a:endParaRPr lang="zh-CN"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080136" y="2516565"/>
            <a:ext cx="12241530" cy="1736467"/>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2160271" y="4590574"/>
            <a:ext cx="10081260" cy="207025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1C72FBAF-0C1F-4D57-8D45-A7C660D80D8B}" type="datetimeFigureOut">
              <a:rPr lang="zh-CN" altLang="en-US" smtClean="0"/>
              <a:pPr/>
              <a:t>2014/7/9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C72FBAF-0C1F-4D57-8D45-A7C660D80D8B}" type="datetimeFigureOut">
              <a:rPr lang="zh-CN" altLang="en-US" smtClean="0"/>
              <a:pPr/>
              <a:t>2014/7/9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1137643" y="5205652"/>
            <a:ext cx="12241530" cy="1608951"/>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37643" y="3433556"/>
            <a:ext cx="12241530" cy="177209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1C72FBAF-0C1F-4D57-8D45-A7C660D80D8B}" type="datetimeFigureOut">
              <a:rPr lang="zh-CN" altLang="en-US" smtClean="0"/>
              <a:pPr/>
              <a:t>2014/7/9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37581" y="3969872"/>
            <a:ext cx="5620702" cy="112270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498315" y="3969872"/>
            <a:ext cx="5623201" cy="112270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1C72FBAF-0C1F-4D57-8D45-A7C660D80D8B}" type="datetimeFigureOut">
              <a:rPr lang="zh-CN" altLang="en-US" smtClean="0"/>
              <a:pPr/>
              <a:t>2014/7/9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720090" y="324416"/>
            <a:ext cx="12961621" cy="1350169"/>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0090" y="1813352"/>
            <a:ext cx="6363296" cy="75571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720090" y="2569071"/>
            <a:ext cx="6363296" cy="466745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7315916" y="1813352"/>
            <a:ext cx="6365795" cy="75571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7315916" y="2569071"/>
            <a:ext cx="6365795" cy="466745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1C72FBAF-0C1F-4D57-8D45-A7C660D80D8B}" type="datetimeFigureOut">
              <a:rPr lang="zh-CN" altLang="en-US" smtClean="0"/>
              <a:pPr/>
              <a:t>2014/7/9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1C72FBAF-0C1F-4D57-8D45-A7C660D80D8B}" type="datetimeFigureOut">
              <a:rPr lang="zh-CN" altLang="en-US" smtClean="0"/>
              <a:pPr/>
              <a:t>2014/7/9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C72FBAF-0C1F-4D57-8D45-A7C660D80D8B}" type="datetimeFigureOut">
              <a:rPr lang="zh-CN" altLang="en-US" smtClean="0"/>
              <a:pPr/>
              <a:t>2014/7/9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720092" y="322540"/>
            <a:ext cx="4738092" cy="1372672"/>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630704" y="322541"/>
            <a:ext cx="8051006" cy="69139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720092" y="1695213"/>
            <a:ext cx="4738092" cy="55413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C72FBAF-0C1F-4D57-8D45-A7C660D80D8B}" type="datetimeFigureOut">
              <a:rPr lang="zh-CN" altLang="en-US" smtClean="0"/>
              <a:pPr/>
              <a:t>2014/7/9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822853" y="5670709"/>
            <a:ext cx="8641080" cy="669459"/>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822853" y="723841"/>
            <a:ext cx="8641080" cy="486060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822853" y="6340169"/>
            <a:ext cx="8641080" cy="95074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1C72FBAF-0C1F-4D57-8D45-A7C660D80D8B}" type="datetimeFigureOut">
              <a:rPr lang="zh-CN" altLang="en-US" smtClean="0"/>
              <a:pPr/>
              <a:t>2014/7/9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C72FBAF-0C1F-4D57-8D45-A7C660D80D8B}" type="datetimeFigureOut">
              <a:rPr lang="zh-CN" altLang="en-US" smtClean="0"/>
              <a:pPr/>
              <a:t>2014/7/9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251158" y="680711"/>
            <a:ext cx="2870359" cy="1451619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37580" y="680711"/>
            <a:ext cx="8373546" cy="1451619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1C72FBAF-0C1F-4D57-8D45-A7C660D80D8B}" type="datetimeFigureOut">
              <a:rPr lang="zh-CN" altLang="en-US" smtClean="0"/>
              <a:pPr/>
              <a:t>2014/7/9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6A9DA2B-D518-4A13-9C44-CA0B81F14947}"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20090" y="324416"/>
            <a:ext cx="12961621" cy="1350169"/>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0090" y="1890237"/>
            <a:ext cx="12961621" cy="534629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720091" y="7508440"/>
            <a:ext cx="3360419" cy="431304"/>
          </a:xfrm>
          <a:prstGeom prst="rect">
            <a:avLst/>
          </a:prstGeom>
        </p:spPr>
        <p:txBody>
          <a:bodyPr vert="horz" lIns="91440" tIns="45720" rIns="91440" bIns="45720" rtlCol="0" anchor="ctr"/>
          <a:lstStyle>
            <a:lvl1pPr algn="l">
              <a:defRPr sz="1200">
                <a:solidFill>
                  <a:schemeClr val="tx1">
                    <a:tint val="75000"/>
                  </a:schemeClr>
                </a:solidFill>
              </a:defRPr>
            </a:lvl1pPr>
          </a:lstStyle>
          <a:p>
            <a:fld id="{1C72FBAF-0C1F-4D57-8D45-A7C660D80D8B}" type="datetimeFigureOut">
              <a:rPr lang="zh-CN" altLang="en-US" smtClean="0"/>
              <a:pPr/>
              <a:t>2014/7/9</a:t>
            </a:fld>
            <a:endParaRPr lang="zh-CN" altLang="en-US"/>
          </a:p>
        </p:txBody>
      </p:sp>
      <p:sp>
        <p:nvSpPr>
          <p:cNvPr id="5" name="页脚占位符 4"/>
          <p:cNvSpPr>
            <a:spLocks noGrp="1"/>
          </p:cNvSpPr>
          <p:nvPr>
            <p:ph type="ftr" sz="quarter" idx="3"/>
          </p:nvPr>
        </p:nvSpPr>
        <p:spPr>
          <a:xfrm>
            <a:off x="4920616" y="7508440"/>
            <a:ext cx="4560570" cy="43130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10321290" y="7508440"/>
            <a:ext cx="3360419" cy="431304"/>
          </a:xfrm>
          <a:prstGeom prst="rect">
            <a:avLst/>
          </a:prstGeom>
        </p:spPr>
        <p:txBody>
          <a:bodyPr vert="horz" lIns="91440" tIns="45720" rIns="91440" bIns="45720" rtlCol="0" anchor="ctr"/>
          <a:lstStyle>
            <a:lvl1pPr algn="r">
              <a:defRPr sz="1200">
                <a:solidFill>
                  <a:schemeClr val="tx1">
                    <a:tint val="75000"/>
                  </a:schemeClr>
                </a:solidFill>
              </a:defRPr>
            </a:lvl1pPr>
          </a:lstStyle>
          <a:p>
            <a:fld id="{16A9DA2B-D518-4A13-9C44-CA0B81F14947}" type="slidenum">
              <a:rPr lang="zh-CN" altLang="en-US" smtClean="0"/>
              <a:pPr/>
              <a:t>‹#›</a:t>
            </a:fld>
            <a:endParaRPr lang="zh-CN" altLang="en-US"/>
          </a:p>
        </p:txBody>
      </p:sp>
      <p:pic>
        <p:nvPicPr>
          <p:cNvPr id="7" name="图片 6"/>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0" y="130"/>
            <a:ext cx="14401800" cy="8100752"/>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0"/>
            <a:ext cx="14401800" cy="8100752"/>
          </a:xfrm>
          <a:prstGeom prst="rect">
            <a:avLst/>
          </a:prstGeom>
        </p:spPr>
      </p:pic>
      <p:sp>
        <p:nvSpPr>
          <p:cNvPr id="3" name="矩形 2"/>
          <p:cNvSpPr/>
          <p:nvPr/>
        </p:nvSpPr>
        <p:spPr>
          <a:xfrm>
            <a:off x="4464596" y="5994722"/>
            <a:ext cx="8082332" cy="1299389"/>
          </a:xfrm>
          <a:prstGeom prst="rect">
            <a:avLst/>
          </a:prstGeom>
          <a:noFill/>
        </p:spPr>
        <p:txBody>
          <a:bodyPr wrap="none" lIns="128583" tIns="64291" rIns="128583" bIns="64291">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zh-CN" altLang="en-US" sz="7600" b="1" dirty="0">
                <a:solidFill>
                  <a:srgbClr val="FF0000"/>
                </a:solidFill>
                <a:latin typeface="华文行楷" pitchFamily="2" charset="-122"/>
                <a:ea typeface="华文行楷" pitchFamily="2" charset="-122"/>
              </a:rPr>
              <a:t>国</a:t>
            </a:r>
            <a:r>
              <a:rPr lang="zh-CN" altLang="en-US" sz="7600" b="1" dirty="0" smtClean="0">
                <a:solidFill>
                  <a:srgbClr val="FF0000"/>
                </a:solidFill>
                <a:latin typeface="华文行楷" pitchFamily="2" charset="-122"/>
                <a:ea typeface="华文行楷" pitchFamily="2" charset="-122"/>
              </a:rPr>
              <a:t>寿防癌疾病保险</a:t>
            </a:r>
            <a:endParaRPr lang="zh-CN" altLang="en-US" sz="7600" b="1" dirty="0">
              <a:solidFill>
                <a:srgbClr val="FF0000"/>
              </a:solidFill>
              <a:latin typeface="华文行楷" pitchFamily="2" charset="-122"/>
              <a:ea typeface="华文行楷"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cstate="print"/>
          <a:srcRect/>
          <a:stretch>
            <a:fillRect/>
          </a:stretch>
        </p:blipFill>
        <p:spPr bwMode="auto">
          <a:xfrm>
            <a:off x="431800" y="2552700"/>
            <a:ext cx="10650538" cy="1744663"/>
          </a:xfrm>
          <a:prstGeom prst="rect">
            <a:avLst/>
          </a:prstGeom>
          <a:noFill/>
          <a:ln w="9525">
            <a:noFill/>
            <a:miter lim="800000"/>
            <a:headEnd/>
            <a:tailEnd/>
          </a:ln>
        </p:spPr>
      </p:pic>
      <p:pic>
        <p:nvPicPr>
          <p:cNvPr id="12291" name="Picture 3"/>
          <p:cNvPicPr>
            <a:picLocks noChangeAspect="1" noChangeArrowheads="1"/>
          </p:cNvPicPr>
          <p:nvPr/>
        </p:nvPicPr>
        <p:blipFill>
          <a:blip r:embed="rId3" cstate="print"/>
          <a:srcRect r="44894" b="73340"/>
          <a:stretch>
            <a:fillRect/>
          </a:stretch>
        </p:blipFill>
        <p:spPr bwMode="auto">
          <a:xfrm>
            <a:off x="0" y="4770438"/>
            <a:ext cx="10915650" cy="2178050"/>
          </a:xfrm>
          <a:prstGeom prst="rect">
            <a:avLst/>
          </a:prstGeom>
          <a:noFill/>
          <a:ln w="9525">
            <a:noFill/>
            <a:miter lim="800000"/>
            <a:headEnd/>
            <a:tailEnd/>
          </a:ln>
        </p:spPr>
      </p:pic>
      <p:sp>
        <p:nvSpPr>
          <p:cNvPr id="6" name="矩形 5"/>
          <p:cNvSpPr/>
          <p:nvPr/>
        </p:nvSpPr>
        <p:spPr>
          <a:xfrm>
            <a:off x="576164" y="1105520"/>
            <a:ext cx="9060163" cy="1299389"/>
          </a:xfrm>
          <a:prstGeom prst="rect">
            <a:avLst/>
          </a:prstGeom>
          <a:noFill/>
        </p:spPr>
        <p:txBody>
          <a:bodyPr wrap="none" lIns="128583" tIns="64291" rIns="128583" bIns="64291">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zh-CN" altLang="en-US" sz="7600" b="1" dirty="0">
                <a:solidFill>
                  <a:srgbClr val="FF0000"/>
                </a:solidFill>
                <a:latin typeface="微软雅黑" panose="020B0503020204020204" pitchFamily="34" charset="-122"/>
                <a:ea typeface="微软雅黑" panose="020B0503020204020204" pitchFamily="34" charset="-122"/>
              </a:rPr>
              <a:t>国寿防癌第一组合险</a:t>
            </a:r>
          </a:p>
        </p:txBody>
      </p:sp>
      <p:pic>
        <p:nvPicPr>
          <p:cNvPr id="7" name="Picture 2" descr="C:\Users\chinalife\Desktop\中国人寿惠民防癌针对外部宣传的全套支持工具-慧丰张涛13875895904\中国人寿惠民防癌针对外部宣传的全套支持工具-慧丰张涛13875895904\慧丰文化-防癌工具\国寿防癌海报-慧丰张涛13875895904 副本.jpg"/>
          <p:cNvPicPr>
            <a:picLocks noChangeAspect="1" noChangeArrowheads="1"/>
          </p:cNvPicPr>
          <p:nvPr/>
        </p:nvPicPr>
        <p:blipFill>
          <a:blip r:embed="rId4" cstate="print">
            <a:extLst/>
          </a:blip>
          <a:srcRect/>
          <a:stretch>
            <a:fillRect/>
          </a:stretch>
        </p:blipFill>
        <p:spPr bwMode="auto">
          <a:xfrm>
            <a:off x="10402200" y="1072480"/>
            <a:ext cx="3981244" cy="6750891"/>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1000"/>
                                        <p:tgtEl>
                                          <p:spTgt spid="12291"/>
                                        </p:tgtEl>
                                      </p:cBhvr>
                                    </p:animEffect>
                                    <p:anim calcmode="lin" valueType="num">
                                      <p:cBhvr>
                                        <p:cTn id="8" dur="1000" fill="hold"/>
                                        <p:tgtEl>
                                          <p:spTgt spid="12291"/>
                                        </p:tgtEl>
                                        <p:attrNameLst>
                                          <p:attrName>ppt_x</p:attrName>
                                        </p:attrNameLst>
                                      </p:cBhvr>
                                      <p:tavLst>
                                        <p:tav tm="0">
                                          <p:val>
                                            <p:strVal val="#ppt_x"/>
                                          </p:val>
                                        </p:tav>
                                        <p:tav tm="100000">
                                          <p:val>
                                            <p:strVal val="#ppt_x"/>
                                          </p:val>
                                        </p:tav>
                                      </p:tavLst>
                                    </p:anim>
                                    <p:anim calcmode="lin" valueType="num">
                                      <p:cBhvr>
                                        <p:cTn id="9" dur="1000" fill="hold"/>
                                        <p:tgtEl>
                                          <p:spTgt spid="1229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441450" y="2309813"/>
            <a:ext cx="3527425" cy="4768850"/>
            <a:chOff x="644" y="1232"/>
            <a:chExt cx="1579" cy="2543"/>
          </a:xfrm>
        </p:grpSpPr>
        <p:sp>
          <p:nvSpPr>
            <p:cNvPr id="21536" name="AutoShape 4"/>
            <p:cNvSpPr>
              <a:spLocks noChangeArrowheads="1"/>
            </p:cNvSpPr>
            <p:nvPr/>
          </p:nvSpPr>
          <p:spPr bwMode="auto">
            <a:xfrm>
              <a:off x="644" y="2335"/>
              <a:ext cx="1579" cy="1440"/>
            </a:xfrm>
            <a:prstGeom prst="roundRect">
              <a:avLst>
                <a:gd name="adj" fmla="val 13745"/>
              </a:avLst>
            </a:prstGeom>
            <a:noFill/>
            <a:ln w="38100">
              <a:solidFill>
                <a:srgbClr val="808080"/>
              </a:solidFill>
              <a:round/>
              <a:headEnd/>
              <a:tailEnd/>
            </a:ln>
          </p:spPr>
          <p:txBody>
            <a:bodyPr anchor="ctr"/>
            <a:lstStyle/>
            <a:p>
              <a:pPr algn="ctr" eaLnBrk="0" hangingPunct="0"/>
              <a:r>
                <a:rPr lang="zh-CN" altLang="en-US" sz="3700" b="1">
                  <a:latin typeface="微软雅黑" pitchFamily="34" charset="-122"/>
                  <a:ea typeface="微软雅黑" pitchFamily="34" charset="-122"/>
                </a:rPr>
                <a:t>凡出生</a:t>
              </a:r>
              <a:r>
                <a:rPr lang="zh-CN" altLang="en-US" sz="3700" b="1">
                  <a:solidFill>
                    <a:srgbClr val="0000CC"/>
                  </a:solidFill>
                  <a:latin typeface="微软雅黑" pitchFamily="34" charset="-122"/>
                  <a:ea typeface="微软雅黑" pitchFamily="34" charset="-122"/>
                </a:rPr>
                <a:t>二十八日</a:t>
              </a:r>
              <a:r>
                <a:rPr lang="en-US" altLang="zh-CN" sz="3700" b="1">
                  <a:solidFill>
                    <a:srgbClr val="0000CC"/>
                  </a:solidFill>
                  <a:latin typeface="微软雅黑" pitchFamily="34" charset="-122"/>
                  <a:ea typeface="微软雅黑" pitchFamily="34" charset="-122"/>
                </a:rPr>
                <a:t>---</a:t>
              </a:r>
              <a:r>
                <a:rPr lang="zh-CN" altLang="en-US" sz="3700" b="1">
                  <a:solidFill>
                    <a:srgbClr val="0000CC"/>
                  </a:solidFill>
                  <a:latin typeface="微软雅黑" pitchFamily="34" charset="-122"/>
                  <a:ea typeface="微软雅黑" pitchFamily="34" charset="-122"/>
                </a:rPr>
                <a:t>六十周岁</a:t>
              </a:r>
              <a:r>
                <a:rPr lang="zh-CN" altLang="en-US" sz="3700" b="1">
                  <a:latin typeface="微软雅黑" pitchFamily="34" charset="-122"/>
                  <a:ea typeface="微软雅黑" pitchFamily="34" charset="-122"/>
                </a:rPr>
                <a:t>以下，身体健康者</a:t>
              </a:r>
              <a:endParaRPr lang="en-US" altLang="zh-CN" sz="3700" b="1">
                <a:solidFill>
                  <a:srgbClr val="FF0000"/>
                </a:solidFill>
                <a:latin typeface="微软雅黑" pitchFamily="34" charset="-122"/>
                <a:ea typeface="微软雅黑" pitchFamily="34" charset="-122"/>
              </a:endParaRPr>
            </a:p>
          </p:txBody>
        </p:sp>
        <p:sp>
          <p:nvSpPr>
            <p:cNvPr id="56" name="Oval 13"/>
            <p:cNvSpPr>
              <a:spLocks noChangeArrowheads="1"/>
            </p:cNvSpPr>
            <p:nvPr/>
          </p:nvSpPr>
          <p:spPr bwMode="auto">
            <a:xfrm>
              <a:off x="886" y="1232"/>
              <a:ext cx="116" cy="277"/>
            </a:xfrm>
            <a:prstGeom prst="ellipse">
              <a:avLst/>
            </a:prstGeom>
            <a:gradFill rotWithShape="1">
              <a:gsLst>
                <a:gs pos="0">
                  <a:srgbClr val="99CC00"/>
                </a:gs>
                <a:gs pos="50000">
                  <a:srgbClr val="FFFFFF"/>
                </a:gs>
                <a:gs pos="100000">
                  <a:srgbClr val="99CC00"/>
                </a:gs>
              </a:gsLst>
              <a:lin ang="18900000" scaled="1"/>
            </a:gradFill>
            <a:ln w="9525">
              <a:noFill/>
              <a:round/>
              <a:headEnd/>
              <a:tailEnd/>
            </a:ln>
          </p:spPr>
          <p:txBody>
            <a:bodyPr wrap="none" anchor="ctr">
              <a:spAutoFit/>
            </a:bodyP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57" name="Oval 14"/>
            <p:cNvSpPr>
              <a:spLocks noChangeArrowheads="1"/>
            </p:cNvSpPr>
            <p:nvPr/>
          </p:nvSpPr>
          <p:spPr bwMode="auto">
            <a:xfrm>
              <a:off x="886" y="1232"/>
              <a:ext cx="116" cy="277"/>
            </a:xfrm>
            <a:prstGeom prst="ellipse">
              <a:avLst/>
            </a:prstGeom>
            <a:gradFill rotWithShape="1">
              <a:gsLst>
                <a:gs pos="0">
                  <a:srgbClr val="99CC00">
                    <a:alpha val="31999"/>
                  </a:srgbClr>
                </a:gs>
                <a:gs pos="100000">
                  <a:srgbClr val="000000">
                    <a:alpha val="89999"/>
                  </a:srgbClr>
                </a:gs>
              </a:gsLst>
              <a:lin ang="18900000" scaled="1"/>
            </a:gradFill>
            <a:ln w="9525">
              <a:noFill/>
              <a:round/>
              <a:headEnd/>
              <a:tailEnd/>
            </a:ln>
          </p:spPr>
          <p:txBody>
            <a:bodyPr wrap="none" anchor="ctr">
              <a:spAutoFit/>
            </a:bodyP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58" name="Oval 15"/>
            <p:cNvSpPr>
              <a:spLocks noChangeArrowheads="1"/>
            </p:cNvSpPr>
            <p:nvPr/>
          </p:nvSpPr>
          <p:spPr bwMode="auto">
            <a:xfrm>
              <a:off x="948" y="1301"/>
              <a:ext cx="1045" cy="277"/>
            </a:xfrm>
            <a:prstGeom prst="ellipse">
              <a:avLst/>
            </a:prstGeom>
            <a:gradFill rotWithShape="1">
              <a:gsLst>
                <a:gs pos="0">
                  <a:srgbClr val="99CC00"/>
                </a:gs>
                <a:gs pos="50000">
                  <a:srgbClr val="536E00"/>
                </a:gs>
                <a:gs pos="100000">
                  <a:srgbClr val="99CC00"/>
                </a:gs>
              </a:gsLst>
              <a:lin ang="2700000" scaled="1"/>
            </a:gradFill>
            <a:ln w="9525">
              <a:noFill/>
              <a:round/>
              <a:headEnd/>
              <a:tailEnd/>
            </a:ln>
          </p:spPr>
          <p:txBody>
            <a:bodyPr anchor="ctr">
              <a:spAutoFit/>
            </a:bodyP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59" name="Oval 16"/>
            <p:cNvSpPr>
              <a:spLocks noChangeArrowheads="1"/>
            </p:cNvSpPr>
            <p:nvPr/>
          </p:nvSpPr>
          <p:spPr bwMode="auto">
            <a:xfrm>
              <a:off x="949" y="1303"/>
              <a:ext cx="1045" cy="277"/>
            </a:xfrm>
            <a:prstGeom prst="ellipse">
              <a:avLst/>
            </a:prstGeom>
            <a:gradFill rotWithShape="1">
              <a:gsLst>
                <a:gs pos="0">
                  <a:srgbClr val="618200"/>
                </a:gs>
                <a:gs pos="100000">
                  <a:srgbClr val="99CC00">
                    <a:alpha val="0"/>
                  </a:srgbClr>
                </a:gs>
              </a:gsLst>
              <a:lin ang="18900000" scaled="1"/>
            </a:gradFill>
            <a:ln w="9525">
              <a:noFill/>
              <a:round/>
              <a:headEnd/>
              <a:tailEnd/>
            </a:ln>
          </p:spPr>
          <p:txBody>
            <a:bodyPr anchor="ctr">
              <a:spAutoFit/>
            </a:bodyP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60" name="Oval 17"/>
            <p:cNvSpPr>
              <a:spLocks noChangeArrowheads="1"/>
            </p:cNvSpPr>
            <p:nvPr/>
          </p:nvSpPr>
          <p:spPr bwMode="auto">
            <a:xfrm>
              <a:off x="1001" y="1348"/>
              <a:ext cx="940" cy="277"/>
            </a:xfrm>
            <a:prstGeom prst="ellipse">
              <a:avLst/>
            </a:prstGeom>
            <a:solidFill>
              <a:srgbClr val="333333"/>
            </a:solidFill>
            <a:ln w="9525">
              <a:noFill/>
              <a:round/>
              <a:headEnd/>
              <a:tailEnd/>
            </a:ln>
          </p:spPr>
          <p:txBody>
            <a:bodyPr anchor="ctr">
              <a:spAutoFit/>
            </a:bodyP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grpSp>
          <p:nvGrpSpPr>
            <p:cNvPr id="3" name="Group 18"/>
            <p:cNvGrpSpPr>
              <a:grpSpLocks/>
            </p:cNvGrpSpPr>
            <p:nvPr/>
          </p:nvGrpSpPr>
          <p:grpSpPr bwMode="auto">
            <a:xfrm>
              <a:off x="1015" y="1311"/>
              <a:ext cx="910" cy="805"/>
              <a:chOff x="0" y="0"/>
              <a:chExt cx="1252" cy="1252"/>
            </a:xfrm>
          </p:grpSpPr>
          <p:sp>
            <p:nvSpPr>
              <p:cNvPr id="80" name="Oval 19"/>
              <p:cNvSpPr>
                <a:spLocks noChangeArrowheads="1"/>
              </p:cNvSpPr>
              <p:nvPr/>
            </p:nvSpPr>
            <p:spPr bwMode="auto">
              <a:xfrm>
                <a:off x="0" y="0"/>
                <a:ext cx="1252" cy="1252"/>
              </a:xfrm>
              <a:prstGeom prst="ellipse">
                <a:avLst/>
              </a:prstGeom>
              <a:gradFill rotWithShape="1">
                <a:gsLst>
                  <a:gs pos="0">
                    <a:srgbClr val="636869"/>
                  </a:gs>
                  <a:gs pos="100000">
                    <a:srgbClr val="D6E1E2"/>
                  </a:gs>
                </a:gsLst>
                <a:lin ang="5400000" scaled="1"/>
              </a:gradFill>
              <a:ln w="9525">
                <a:noFill/>
                <a:round/>
                <a:headEnd/>
                <a:tailEnd/>
              </a:ln>
            </p:spPr>
            <p:txBody>
              <a:bodyPr vert="eaVert" wrap="none" anchor="ct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81" name="Oval 20"/>
              <p:cNvSpPr>
                <a:spLocks noChangeArrowheads="1"/>
              </p:cNvSpPr>
              <p:nvPr/>
            </p:nvSpPr>
            <p:spPr bwMode="auto">
              <a:xfrm>
                <a:off x="16" y="6"/>
                <a:ext cx="1233" cy="1223"/>
              </a:xfrm>
              <a:prstGeom prst="ellipse">
                <a:avLst/>
              </a:prstGeom>
              <a:gradFill rotWithShape="1">
                <a:gsLst>
                  <a:gs pos="0">
                    <a:srgbClr val="D6E1E2">
                      <a:alpha val="0"/>
                    </a:srgbClr>
                  </a:gs>
                  <a:gs pos="100000">
                    <a:srgbClr val="F1F5F5"/>
                  </a:gs>
                </a:gsLst>
                <a:lin ang="5400000" scaled="1"/>
              </a:gradFill>
              <a:ln w="9525">
                <a:noFill/>
                <a:round/>
                <a:headEnd/>
                <a:tailEnd/>
              </a:ln>
            </p:spPr>
            <p:txBody>
              <a:bodyPr vert="eaVert" wrap="none" anchor="ct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82" name="Oval 21"/>
              <p:cNvSpPr>
                <a:spLocks noChangeArrowheads="1"/>
              </p:cNvSpPr>
              <p:nvPr/>
            </p:nvSpPr>
            <p:spPr bwMode="auto">
              <a:xfrm>
                <a:off x="29" y="18"/>
                <a:ext cx="1161" cy="1143"/>
              </a:xfrm>
              <a:prstGeom prst="ellipse">
                <a:avLst/>
              </a:prstGeom>
              <a:gradFill rotWithShape="1">
                <a:gsLst>
                  <a:gs pos="0">
                    <a:srgbClr val="AAB2B3"/>
                  </a:gs>
                  <a:gs pos="100000">
                    <a:srgbClr val="D6E1E2">
                      <a:alpha val="48000"/>
                    </a:srgbClr>
                  </a:gs>
                </a:gsLst>
                <a:lin ang="5400000" scaled="1"/>
              </a:gradFill>
              <a:ln w="9525">
                <a:noFill/>
                <a:round/>
                <a:headEnd/>
                <a:tailEnd/>
              </a:ln>
            </p:spPr>
            <p:txBody>
              <a:bodyPr vert="eaVert" wrap="none" anchor="ct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83" name="Oval 22"/>
              <p:cNvSpPr>
                <a:spLocks noChangeArrowheads="1"/>
              </p:cNvSpPr>
              <p:nvPr/>
            </p:nvSpPr>
            <p:spPr bwMode="auto">
              <a:xfrm>
                <a:off x="96" y="51"/>
                <a:ext cx="1033" cy="924"/>
              </a:xfrm>
              <a:prstGeom prst="ellipse">
                <a:avLst/>
              </a:prstGeom>
              <a:gradFill rotWithShape="1">
                <a:gsLst>
                  <a:gs pos="0">
                    <a:srgbClr val="FFFFFF"/>
                  </a:gs>
                  <a:gs pos="100000">
                    <a:srgbClr val="D6E1E2">
                      <a:alpha val="37999"/>
                    </a:srgbClr>
                  </a:gs>
                </a:gsLst>
                <a:lin ang="5400000" scaled="1"/>
              </a:gradFill>
              <a:ln w="9525">
                <a:noFill/>
                <a:round/>
                <a:headEnd/>
                <a:tailEnd/>
              </a:ln>
            </p:spPr>
            <p:txBody>
              <a:bodyPr vert="eaVert" wrap="none" anchor="ct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grpSp>
        <p:sp>
          <p:nvSpPr>
            <p:cNvPr id="21543" name="Text Box 38"/>
            <p:cNvSpPr txBox="1">
              <a:spLocks noChangeArrowheads="1"/>
            </p:cNvSpPr>
            <p:nvPr/>
          </p:nvSpPr>
          <p:spPr bwMode="auto">
            <a:xfrm>
              <a:off x="998" y="1546"/>
              <a:ext cx="863" cy="328"/>
            </a:xfrm>
            <a:prstGeom prst="rect">
              <a:avLst/>
            </a:prstGeom>
            <a:noFill/>
            <a:ln w="9525">
              <a:noFill/>
              <a:miter lim="800000"/>
              <a:headEnd/>
              <a:tailEnd/>
            </a:ln>
          </p:spPr>
          <p:txBody>
            <a:bodyPr wrap="none">
              <a:spAutoFit/>
            </a:bodyPr>
            <a:lstStyle/>
            <a:p>
              <a:pPr algn="ctr" eaLnBrk="0" hangingPunct="0"/>
              <a:r>
                <a:rPr lang="zh-CN" altLang="en-US" sz="3400" b="1">
                  <a:solidFill>
                    <a:srgbClr val="FF0000"/>
                  </a:solidFill>
                  <a:latin typeface="微软雅黑" pitchFamily="34" charset="-122"/>
                  <a:ea typeface="微软雅黑" pitchFamily="34" charset="-122"/>
                </a:rPr>
                <a:t>投保范围</a:t>
              </a:r>
              <a:endParaRPr lang="en-US" altLang="zh-CN" sz="3400" b="1">
                <a:solidFill>
                  <a:srgbClr val="FF0000"/>
                </a:solidFill>
                <a:latin typeface="微软雅黑" pitchFamily="34" charset="-122"/>
                <a:ea typeface="微软雅黑" pitchFamily="34" charset="-122"/>
              </a:endParaRPr>
            </a:p>
          </p:txBody>
        </p:sp>
      </p:grpSp>
      <p:grpSp>
        <p:nvGrpSpPr>
          <p:cNvPr id="4" name="Group 15"/>
          <p:cNvGrpSpPr>
            <a:grpSpLocks/>
          </p:cNvGrpSpPr>
          <p:nvPr/>
        </p:nvGrpSpPr>
        <p:grpSpPr bwMode="auto">
          <a:xfrm>
            <a:off x="4868863" y="2316163"/>
            <a:ext cx="4052887" cy="4794250"/>
            <a:chOff x="2177" y="1235"/>
            <a:chExt cx="1813" cy="2557"/>
          </a:xfrm>
        </p:grpSpPr>
        <p:sp>
          <p:nvSpPr>
            <p:cNvPr id="21523" name="AutoShape 3"/>
            <p:cNvSpPr>
              <a:spLocks noChangeArrowheads="1"/>
            </p:cNvSpPr>
            <p:nvPr/>
          </p:nvSpPr>
          <p:spPr bwMode="auto">
            <a:xfrm>
              <a:off x="2512" y="2352"/>
              <a:ext cx="1478" cy="1440"/>
            </a:xfrm>
            <a:prstGeom prst="roundRect">
              <a:avLst>
                <a:gd name="adj" fmla="val 13745"/>
              </a:avLst>
            </a:prstGeom>
            <a:noFill/>
            <a:ln w="38100">
              <a:solidFill>
                <a:srgbClr val="808080"/>
              </a:solidFill>
              <a:round/>
              <a:headEnd/>
              <a:tailEnd/>
            </a:ln>
          </p:spPr>
          <p:txBody>
            <a:bodyPr anchor="ctr"/>
            <a:lstStyle/>
            <a:p>
              <a:pPr algn="ctr" eaLnBrk="0" hangingPunct="0">
                <a:lnSpc>
                  <a:spcPct val="130000"/>
                </a:lnSpc>
              </a:pPr>
              <a:r>
                <a:rPr lang="zh-CN" altLang="en-US" sz="3700" b="1">
                  <a:solidFill>
                    <a:srgbClr val="0000CC"/>
                  </a:solidFill>
                  <a:latin typeface="微软雅黑" pitchFamily="34" charset="-122"/>
                  <a:ea typeface="微软雅黑" pitchFamily="34" charset="-122"/>
                </a:rPr>
                <a:t>三、五、十、二十</a:t>
              </a:r>
              <a:endParaRPr lang="en-US" altLang="zh-CN" sz="3700" b="1">
                <a:solidFill>
                  <a:srgbClr val="FF0000"/>
                </a:solidFill>
                <a:latin typeface="微软雅黑" pitchFamily="34" charset="-122"/>
                <a:ea typeface="微软雅黑" pitchFamily="34" charset="-122"/>
              </a:endParaRPr>
            </a:p>
          </p:txBody>
        </p:sp>
        <p:sp>
          <p:nvSpPr>
            <p:cNvPr id="49" name="AutoShape 6"/>
            <p:cNvSpPr>
              <a:spLocks noChangeArrowheads="1"/>
            </p:cNvSpPr>
            <p:nvPr/>
          </p:nvSpPr>
          <p:spPr bwMode="auto">
            <a:xfrm>
              <a:off x="2177" y="1576"/>
              <a:ext cx="282" cy="283"/>
            </a:xfrm>
            <a:prstGeom prst="chevron">
              <a:avLst>
                <a:gd name="adj" fmla="val 52514"/>
              </a:avLst>
            </a:prstGeom>
            <a:solidFill>
              <a:srgbClr val="BBE0E3"/>
            </a:solidFill>
            <a:ln w="9525">
              <a:noFill/>
              <a:miter lim="800000"/>
              <a:headEnd/>
              <a:tailEnd/>
            </a:ln>
          </p:spPr>
          <p:txBody>
            <a:bodyPr wrap="none" anchor="ctr"/>
            <a:lstStyle/>
            <a:p>
              <a:pPr algn="ct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62" name="Oval 23"/>
            <p:cNvSpPr>
              <a:spLocks noChangeArrowheads="1"/>
            </p:cNvSpPr>
            <p:nvPr/>
          </p:nvSpPr>
          <p:spPr bwMode="auto">
            <a:xfrm>
              <a:off x="2623" y="1235"/>
              <a:ext cx="116" cy="277"/>
            </a:xfrm>
            <a:prstGeom prst="ellipse">
              <a:avLst/>
            </a:prstGeom>
            <a:gradFill rotWithShape="1">
              <a:gsLst>
                <a:gs pos="0">
                  <a:srgbClr val="BBE0E3"/>
                </a:gs>
                <a:gs pos="50000">
                  <a:srgbClr val="FFFFFF"/>
                </a:gs>
                <a:gs pos="100000">
                  <a:srgbClr val="BBE0E3"/>
                </a:gs>
              </a:gsLst>
              <a:lin ang="18900000" scaled="1"/>
            </a:gradFill>
            <a:ln w="9525">
              <a:noFill/>
              <a:round/>
              <a:headEnd/>
              <a:tailEnd/>
            </a:ln>
          </p:spPr>
          <p:txBody>
            <a:bodyPr wrap="none" anchor="ctr">
              <a:spAutoFit/>
            </a:bodyPr>
            <a:lstStyle/>
            <a:p>
              <a:pPr algn="ct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63" name="Oval 24"/>
            <p:cNvSpPr>
              <a:spLocks noChangeArrowheads="1"/>
            </p:cNvSpPr>
            <p:nvPr/>
          </p:nvSpPr>
          <p:spPr bwMode="auto">
            <a:xfrm>
              <a:off x="2623" y="1235"/>
              <a:ext cx="116" cy="277"/>
            </a:xfrm>
            <a:prstGeom prst="ellipse">
              <a:avLst/>
            </a:prstGeom>
            <a:gradFill rotWithShape="1">
              <a:gsLst>
                <a:gs pos="0">
                  <a:srgbClr val="BBE0E3">
                    <a:alpha val="31999"/>
                  </a:srgbClr>
                </a:gs>
                <a:gs pos="100000">
                  <a:srgbClr val="576869"/>
                </a:gs>
              </a:gsLst>
              <a:lin ang="18900000" scaled="1"/>
            </a:gradFill>
            <a:ln w="9525">
              <a:noFill/>
              <a:round/>
              <a:headEnd/>
              <a:tailEnd/>
            </a:ln>
          </p:spPr>
          <p:txBody>
            <a:bodyPr wrap="none" anchor="ctr">
              <a:spAutoFit/>
            </a:bodyPr>
            <a:lstStyle/>
            <a:p>
              <a:pPr algn="ct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64" name="Oval 25"/>
            <p:cNvSpPr>
              <a:spLocks noChangeArrowheads="1"/>
            </p:cNvSpPr>
            <p:nvPr/>
          </p:nvSpPr>
          <p:spPr bwMode="auto">
            <a:xfrm>
              <a:off x="2684" y="1305"/>
              <a:ext cx="1047" cy="277"/>
            </a:xfrm>
            <a:prstGeom prst="ellipse">
              <a:avLst/>
            </a:prstGeom>
            <a:gradFill rotWithShape="1">
              <a:gsLst>
                <a:gs pos="0">
                  <a:srgbClr val="BBE0E3"/>
                </a:gs>
                <a:gs pos="50000">
                  <a:srgbClr val="65797B"/>
                </a:gs>
                <a:gs pos="100000">
                  <a:srgbClr val="BBE0E3"/>
                </a:gs>
              </a:gsLst>
              <a:lin ang="2700000" scaled="1"/>
            </a:gradFill>
            <a:ln w="9525">
              <a:noFill/>
              <a:round/>
              <a:headEnd/>
              <a:tailEnd/>
            </a:ln>
          </p:spPr>
          <p:txBody>
            <a:bodyPr anchor="ctr">
              <a:spAutoFit/>
            </a:bodyPr>
            <a:lstStyle/>
            <a:p>
              <a:pPr algn="ct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65" name="Oval 26"/>
            <p:cNvSpPr>
              <a:spLocks noChangeArrowheads="1"/>
            </p:cNvSpPr>
            <p:nvPr/>
          </p:nvSpPr>
          <p:spPr bwMode="auto">
            <a:xfrm>
              <a:off x="2685" y="1306"/>
              <a:ext cx="1046" cy="277"/>
            </a:xfrm>
            <a:prstGeom prst="ellipse">
              <a:avLst/>
            </a:prstGeom>
            <a:gradFill rotWithShape="1">
              <a:gsLst>
                <a:gs pos="0">
                  <a:srgbClr val="778E90"/>
                </a:gs>
                <a:gs pos="100000">
                  <a:srgbClr val="BBE0E3">
                    <a:alpha val="0"/>
                  </a:srgbClr>
                </a:gs>
              </a:gsLst>
              <a:lin ang="18900000" scaled="1"/>
            </a:gradFill>
            <a:ln w="9525">
              <a:noFill/>
              <a:round/>
              <a:headEnd/>
              <a:tailEnd/>
            </a:ln>
          </p:spPr>
          <p:txBody>
            <a:bodyPr anchor="ctr">
              <a:spAutoFit/>
            </a:bodyPr>
            <a:lstStyle/>
            <a:p>
              <a:pPr algn="ct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66" name="Oval 27"/>
            <p:cNvSpPr>
              <a:spLocks noChangeArrowheads="1"/>
            </p:cNvSpPr>
            <p:nvPr/>
          </p:nvSpPr>
          <p:spPr bwMode="auto">
            <a:xfrm>
              <a:off x="2736" y="1350"/>
              <a:ext cx="937" cy="277"/>
            </a:xfrm>
            <a:prstGeom prst="ellipse">
              <a:avLst/>
            </a:prstGeom>
            <a:solidFill>
              <a:srgbClr val="333333"/>
            </a:solidFill>
            <a:ln w="9525">
              <a:noFill/>
              <a:round/>
              <a:headEnd/>
              <a:tailEnd/>
            </a:ln>
          </p:spPr>
          <p:txBody>
            <a:bodyPr anchor="ctr">
              <a:spAutoFit/>
            </a:bodyPr>
            <a:lstStyle/>
            <a:p>
              <a:pPr algn="ct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grpSp>
          <p:nvGrpSpPr>
            <p:cNvPr id="5" name="Group 28"/>
            <p:cNvGrpSpPr>
              <a:grpSpLocks/>
            </p:cNvGrpSpPr>
            <p:nvPr/>
          </p:nvGrpSpPr>
          <p:grpSpPr bwMode="auto">
            <a:xfrm>
              <a:off x="2751" y="1311"/>
              <a:ext cx="910" cy="805"/>
              <a:chOff x="0" y="0"/>
              <a:chExt cx="1252" cy="1252"/>
            </a:xfrm>
          </p:grpSpPr>
          <p:sp>
            <p:nvSpPr>
              <p:cNvPr id="76" name="Oval 29"/>
              <p:cNvSpPr>
                <a:spLocks noChangeArrowheads="1"/>
              </p:cNvSpPr>
              <p:nvPr/>
            </p:nvSpPr>
            <p:spPr bwMode="auto">
              <a:xfrm>
                <a:off x="1" y="0"/>
                <a:ext cx="1255" cy="1252"/>
              </a:xfrm>
              <a:prstGeom prst="ellipse">
                <a:avLst/>
              </a:prstGeom>
              <a:gradFill rotWithShape="1">
                <a:gsLst>
                  <a:gs pos="0">
                    <a:srgbClr val="636869"/>
                  </a:gs>
                  <a:gs pos="100000">
                    <a:srgbClr val="D6E1E2"/>
                  </a:gs>
                </a:gsLst>
                <a:lin ang="5400000" scaled="1"/>
              </a:gradFill>
              <a:ln w="9525">
                <a:noFill/>
                <a:round/>
                <a:headEnd/>
                <a:tailEnd/>
              </a:ln>
            </p:spPr>
            <p:txBody>
              <a:bodyPr vert="eaVert" wrap="none" anchor="ctr"/>
              <a:lstStyle/>
              <a:p>
                <a:pPr algn="ct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77" name="Oval 30"/>
              <p:cNvSpPr>
                <a:spLocks noChangeArrowheads="1"/>
              </p:cNvSpPr>
              <p:nvPr/>
            </p:nvSpPr>
            <p:spPr bwMode="auto">
              <a:xfrm>
                <a:off x="9" y="8"/>
                <a:ext cx="1236" cy="1222"/>
              </a:xfrm>
              <a:prstGeom prst="ellipse">
                <a:avLst/>
              </a:prstGeom>
              <a:gradFill rotWithShape="1">
                <a:gsLst>
                  <a:gs pos="0">
                    <a:srgbClr val="D6E1E2">
                      <a:alpha val="0"/>
                    </a:srgbClr>
                  </a:gs>
                  <a:gs pos="100000">
                    <a:srgbClr val="F1F5F5"/>
                  </a:gs>
                </a:gsLst>
                <a:lin ang="5400000" scaled="1"/>
              </a:gradFill>
              <a:ln w="9525">
                <a:noFill/>
                <a:round/>
                <a:headEnd/>
                <a:tailEnd/>
              </a:ln>
            </p:spPr>
            <p:txBody>
              <a:bodyPr vert="eaVert" wrap="none" anchor="ctr"/>
              <a:lstStyle/>
              <a:p>
                <a:pPr algn="ct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78" name="Oval 31"/>
              <p:cNvSpPr>
                <a:spLocks noChangeArrowheads="1"/>
              </p:cNvSpPr>
              <p:nvPr/>
            </p:nvSpPr>
            <p:spPr bwMode="auto">
              <a:xfrm>
                <a:off x="30" y="19"/>
                <a:ext cx="1170" cy="1144"/>
              </a:xfrm>
              <a:prstGeom prst="ellipse">
                <a:avLst/>
              </a:prstGeom>
              <a:gradFill rotWithShape="1">
                <a:gsLst>
                  <a:gs pos="0">
                    <a:srgbClr val="AAB2B3"/>
                  </a:gs>
                  <a:gs pos="100000">
                    <a:srgbClr val="D6E1E2">
                      <a:alpha val="48000"/>
                    </a:srgbClr>
                  </a:gs>
                </a:gsLst>
                <a:lin ang="5400000" scaled="1"/>
              </a:gradFill>
              <a:ln w="9525">
                <a:noFill/>
                <a:round/>
                <a:headEnd/>
                <a:tailEnd/>
              </a:ln>
            </p:spPr>
            <p:txBody>
              <a:bodyPr vert="eaVert" wrap="none" anchor="ctr"/>
              <a:lstStyle/>
              <a:p>
                <a:pPr algn="ct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79" name="Oval 32"/>
              <p:cNvSpPr>
                <a:spLocks noChangeArrowheads="1"/>
              </p:cNvSpPr>
              <p:nvPr/>
            </p:nvSpPr>
            <p:spPr bwMode="auto">
              <a:xfrm>
                <a:off x="94" y="52"/>
                <a:ext cx="1042" cy="924"/>
              </a:xfrm>
              <a:prstGeom prst="ellipse">
                <a:avLst/>
              </a:prstGeom>
              <a:gradFill rotWithShape="1">
                <a:gsLst>
                  <a:gs pos="0">
                    <a:srgbClr val="FFFFFF"/>
                  </a:gs>
                  <a:gs pos="100000">
                    <a:srgbClr val="D6E1E2">
                      <a:alpha val="37999"/>
                    </a:srgbClr>
                  </a:gs>
                </a:gsLst>
                <a:lin ang="5400000" scaled="1"/>
              </a:gradFill>
              <a:ln w="9525">
                <a:noFill/>
                <a:round/>
                <a:headEnd/>
                <a:tailEnd/>
              </a:ln>
            </p:spPr>
            <p:txBody>
              <a:bodyPr vert="eaVert" wrap="none" anchor="ctr"/>
              <a:lstStyle/>
              <a:p>
                <a:pPr algn="ct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grpSp>
        <p:sp>
          <p:nvSpPr>
            <p:cNvPr id="21531" name="Text Box 39"/>
            <p:cNvSpPr txBox="1">
              <a:spLocks noChangeArrowheads="1"/>
            </p:cNvSpPr>
            <p:nvPr/>
          </p:nvSpPr>
          <p:spPr bwMode="auto">
            <a:xfrm>
              <a:off x="2770" y="1546"/>
              <a:ext cx="868" cy="328"/>
            </a:xfrm>
            <a:prstGeom prst="rect">
              <a:avLst/>
            </a:prstGeom>
            <a:noFill/>
            <a:ln w="9525">
              <a:noFill/>
              <a:miter lim="800000"/>
              <a:headEnd/>
              <a:tailEnd/>
            </a:ln>
          </p:spPr>
          <p:txBody>
            <a:bodyPr wrap="none">
              <a:spAutoFit/>
            </a:bodyPr>
            <a:lstStyle/>
            <a:p>
              <a:pPr algn="ctr" eaLnBrk="0" hangingPunct="0"/>
              <a:r>
                <a:rPr lang="zh-CN" altLang="en-US" sz="3400" b="1">
                  <a:solidFill>
                    <a:srgbClr val="FF0000"/>
                  </a:solidFill>
                  <a:latin typeface="微软雅黑" pitchFamily="34" charset="-122"/>
                  <a:ea typeface="微软雅黑" pitchFamily="34" charset="-122"/>
                </a:rPr>
                <a:t>交费方式</a:t>
              </a:r>
              <a:endParaRPr lang="en-US" altLang="zh-CN" sz="3400" b="1">
                <a:solidFill>
                  <a:srgbClr val="FF0000"/>
                </a:solidFill>
                <a:latin typeface="微软雅黑" pitchFamily="34" charset="-122"/>
                <a:ea typeface="微软雅黑" pitchFamily="34" charset="-122"/>
              </a:endParaRPr>
            </a:p>
          </p:txBody>
        </p:sp>
      </p:grpSp>
      <p:grpSp>
        <p:nvGrpSpPr>
          <p:cNvPr id="6" name="Group 29"/>
          <p:cNvGrpSpPr>
            <a:grpSpLocks/>
          </p:cNvGrpSpPr>
          <p:nvPr/>
        </p:nvGrpSpPr>
        <p:grpSpPr bwMode="auto">
          <a:xfrm>
            <a:off x="8748713" y="2316163"/>
            <a:ext cx="4473575" cy="4794250"/>
            <a:chOff x="3913" y="1235"/>
            <a:chExt cx="2001" cy="2557"/>
          </a:xfrm>
        </p:grpSpPr>
        <p:sp>
          <p:nvSpPr>
            <p:cNvPr id="21510" name="AutoShape 5"/>
            <p:cNvSpPr>
              <a:spLocks noChangeArrowheads="1"/>
            </p:cNvSpPr>
            <p:nvPr/>
          </p:nvSpPr>
          <p:spPr bwMode="auto">
            <a:xfrm>
              <a:off x="4251" y="2352"/>
              <a:ext cx="1663" cy="1440"/>
            </a:xfrm>
            <a:prstGeom prst="roundRect">
              <a:avLst>
                <a:gd name="adj" fmla="val 13745"/>
              </a:avLst>
            </a:prstGeom>
            <a:noFill/>
            <a:ln w="38100">
              <a:solidFill>
                <a:srgbClr val="808080"/>
              </a:solidFill>
              <a:round/>
              <a:headEnd/>
              <a:tailEnd/>
            </a:ln>
          </p:spPr>
          <p:txBody>
            <a:bodyPr anchor="ctr"/>
            <a:lstStyle/>
            <a:p>
              <a:pPr algn="ctr" eaLnBrk="0" hangingPunct="0"/>
              <a:r>
                <a:rPr lang="zh-CN" altLang="en-US" sz="3700" b="1">
                  <a:solidFill>
                    <a:srgbClr val="000000"/>
                  </a:solidFill>
                  <a:latin typeface="微软雅黑" pitchFamily="34" charset="-122"/>
                  <a:ea typeface="微软雅黑" pitchFamily="34" charset="-122"/>
                </a:rPr>
                <a:t>满期年龄有：</a:t>
              </a:r>
              <a:r>
                <a:rPr lang="zh-CN" altLang="en-US" sz="3700" b="1">
                  <a:solidFill>
                    <a:srgbClr val="0000CC"/>
                  </a:solidFill>
                  <a:latin typeface="微软雅黑" pitchFamily="34" charset="-122"/>
                  <a:ea typeface="微软雅黑" pitchFamily="34" charset="-122"/>
                </a:rPr>
                <a:t>六十、七十、八十周岁</a:t>
              </a:r>
              <a:r>
                <a:rPr lang="zh-CN" altLang="en-US" sz="3700" b="1">
                  <a:solidFill>
                    <a:srgbClr val="000000"/>
                  </a:solidFill>
                  <a:latin typeface="微软雅黑" pitchFamily="34" charset="-122"/>
                  <a:ea typeface="微软雅黑" pitchFamily="34" charset="-122"/>
                </a:rPr>
                <a:t>三种选择</a:t>
              </a:r>
              <a:endParaRPr lang="en-US" altLang="zh-CN" sz="3700" b="1">
                <a:solidFill>
                  <a:srgbClr val="FF0000"/>
                </a:solidFill>
                <a:latin typeface="微软雅黑" pitchFamily="34" charset="-122"/>
                <a:ea typeface="微软雅黑" pitchFamily="34" charset="-122"/>
              </a:endParaRPr>
            </a:p>
          </p:txBody>
        </p:sp>
        <p:sp>
          <p:nvSpPr>
            <p:cNvPr id="50" name="AutoShape 7"/>
            <p:cNvSpPr>
              <a:spLocks noChangeArrowheads="1"/>
            </p:cNvSpPr>
            <p:nvPr/>
          </p:nvSpPr>
          <p:spPr bwMode="auto">
            <a:xfrm>
              <a:off x="3913" y="1576"/>
              <a:ext cx="280" cy="283"/>
            </a:xfrm>
            <a:prstGeom prst="chevron">
              <a:avLst>
                <a:gd name="adj" fmla="val 52514"/>
              </a:avLst>
            </a:prstGeom>
            <a:solidFill>
              <a:srgbClr val="009999"/>
            </a:solidFill>
            <a:ln w="9525">
              <a:noFill/>
              <a:miter lim="800000"/>
              <a:headEnd/>
              <a:tailEnd/>
            </a:ln>
          </p:spPr>
          <p:txBody>
            <a:bodyPr wrap="none" anchor="ct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51" name="Oval 8"/>
            <p:cNvSpPr>
              <a:spLocks noChangeArrowheads="1"/>
            </p:cNvSpPr>
            <p:nvPr/>
          </p:nvSpPr>
          <p:spPr bwMode="auto">
            <a:xfrm>
              <a:off x="4359" y="1235"/>
              <a:ext cx="116" cy="277"/>
            </a:xfrm>
            <a:prstGeom prst="ellipse">
              <a:avLst/>
            </a:prstGeom>
            <a:gradFill rotWithShape="1">
              <a:gsLst>
                <a:gs pos="0">
                  <a:srgbClr val="009999"/>
                </a:gs>
                <a:gs pos="50000">
                  <a:srgbClr val="FFFFFF"/>
                </a:gs>
                <a:gs pos="100000">
                  <a:srgbClr val="009999"/>
                </a:gs>
              </a:gsLst>
              <a:lin ang="18900000" scaled="1"/>
            </a:gradFill>
            <a:ln w="9525">
              <a:noFill/>
              <a:round/>
              <a:headEnd/>
              <a:tailEnd/>
            </a:ln>
          </p:spPr>
          <p:txBody>
            <a:bodyPr wrap="none" anchor="ctr">
              <a:spAutoFit/>
            </a:bodyP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52" name="Oval 9"/>
            <p:cNvSpPr>
              <a:spLocks noChangeArrowheads="1"/>
            </p:cNvSpPr>
            <p:nvPr/>
          </p:nvSpPr>
          <p:spPr bwMode="auto">
            <a:xfrm>
              <a:off x="4341" y="1235"/>
              <a:ext cx="1201" cy="277"/>
            </a:xfrm>
            <a:prstGeom prst="ellipse">
              <a:avLst/>
            </a:prstGeom>
            <a:gradFill rotWithShape="1">
              <a:gsLst>
                <a:gs pos="0">
                  <a:srgbClr val="009999">
                    <a:alpha val="31999"/>
                  </a:srgbClr>
                </a:gs>
                <a:gs pos="100000">
                  <a:srgbClr val="000000">
                    <a:alpha val="89999"/>
                  </a:srgbClr>
                </a:gs>
              </a:gsLst>
              <a:lin ang="18900000" scaled="1"/>
            </a:gradFill>
            <a:ln w="9525">
              <a:noFill/>
              <a:round/>
              <a:headEnd/>
              <a:tailEnd/>
            </a:ln>
          </p:spPr>
          <p:txBody>
            <a:bodyPr anchor="ctr">
              <a:spAutoFit/>
            </a:bodyP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53" name="Oval 10"/>
            <p:cNvSpPr>
              <a:spLocks noChangeArrowheads="1"/>
            </p:cNvSpPr>
            <p:nvPr/>
          </p:nvSpPr>
          <p:spPr bwMode="auto">
            <a:xfrm>
              <a:off x="4418" y="1305"/>
              <a:ext cx="1046" cy="277"/>
            </a:xfrm>
            <a:prstGeom prst="ellipse">
              <a:avLst/>
            </a:prstGeom>
            <a:gradFill rotWithShape="1">
              <a:gsLst>
                <a:gs pos="0">
                  <a:srgbClr val="009999"/>
                </a:gs>
                <a:gs pos="50000">
                  <a:srgbClr val="005353"/>
                </a:gs>
                <a:gs pos="100000">
                  <a:srgbClr val="009999"/>
                </a:gs>
              </a:gsLst>
              <a:lin ang="2700000" scaled="1"/>
            </a:gradFill>
            <a:ln w="9525">
              <a:noFill/>
              <a:round/>
              <a:headEnd/>
              <a:tailEnd/>
            </a:ln>
          </p:spPr>
          <p:txBody>
            <a:bodyPr anchor="ctr">
              <a:spAutoFit/>
            </a:bodyP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54" name="Oval 11"/>
            <p:cNvSpPr>
              <a:spLocks noChangeArrowheads="1"/>
            </p:cNvSpPr>
            <p:nvPr/>
          </p:nvSpPr>
          <p:spPr bwMode="auto">
            <a:xfrm>
              <a:off x="4438" y="1310"/>
              <a:ext cx="1049" cy="277"/>
            </a:xfrm>
            <a:prstGeom prst="ellipse">
              <a:avLst/>
            </a:prstGeom>
            <a:gradFill rotWithShape="1">
              <a:gsLst>
                <a:gs pos="0">
                  <a:srgbClr val="006161"/>
                </a:gs>
                <a:gs pos="100000">
                  <a:srgbClr val="009999">
                    <a:alpha val="0"/>
                  </a:srgbClr>
                </a:gs>
              </a:gsLst>
              <a:lin ang="18900000" scaled="1"/>
            </a:gradFill>
            <a:ln w="9525">
              <a:noFill/>
              <a:round/>
              <a:headEnd/>
              <a:tailEnd/>
            </a:ln>
          </p:spPr>
          <p:txBody>
            <a:bodyPr anchor="ctr">
              <a:spAutoFit/>
            </a:bodyP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55" name="Oval 12"/>
            <p:cNvSpPr>
              <a:spLocks noChangeArrowheads="1"/>
            </p:cNvSpPr>
            <p:nvPr/>
          </p:nvSpPr>
          <p:spPr bwMode="auto">
            <a:xfrm>
              <a:off x="4476" y="1350"/>
              <a:ext cx="945" cy="277"/>
            </a:xfrm>
            <a:prstGeom prst="ellipse">
              <a:avLst/>
            </a:prstGeom>
            <a:solidFill>
              <a:srgbClr val="333333"/>
            </a:solidFill>
            <a:ln w="9525">
              <a:noFill/>
              <a:round/>
              <a:headEnd/>
              <a:tailEnd/>
            </a:ln>
          </p:spPr>
          <p:txBody>
            <a:bodyPr anchor="ctr">
              <a:spAutoFit/>
            </a:bodyP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grpSp>
          <p:nvGrpSpPr>
            <p:cNvPr id="7" name="Group 33"/>
            <p:cNvGrpSpPr>
              <a:grpSpLocks/>
            </p:cNvGrpSpPr>
            <p:nvPr/>
          </p:nvGrpSpPr>
          <p:grpSpPr bwMode="auto">
            <a:xfrm>
              <a:off x="4492" y="1311"/>
              <a:ext cx="911" cy="805"/>
              <a:chOff x="0" y="0"/>
              <a:chExt cx="1252" cy="1252"/>
            </a:xfrm>
          </p:grpSpPr>
          <p:sp>
            <p:nvSpPr>
              <p:cNvPr id="72" name="Oval 34"/>
              <p:cNvSpPr>
                <a:spLocks noChangeArrowheads="1"/>
              </p:cNvSpPr>
              <p:nvPr/>
            </p:nvSpPr>
            <p:spPr bwMode="auto">
              <a:xfrm>
                <a:off x="-1" y="0"/>
                <a:ext cx="1253" cy="1252"/>
              </a:xfrm>
              <a:prstGeom prst="ellipse">
                <a:avLst/>
              </a:prstGeom>
              <a:gradFill rotWithShape="1">
                <a:gsLst>
                  <a:gs pos="0">
                    <a:srgbClr val="636869"/>
                  </a:gs>
                  <a:gs pos="100000">
                    <a:srgbClr val="D6E1E2"/>
                  </a:gs>
                </a:gsLst>
                <a:lin ang="5400000" scaled="1"/>
              </a:gradFill>
              <a:ln w="9525">
                <a:noFill/>
                <a:round/>
                <a:headEnd/>
                <a:tailEnd/>
              </a:ln>
            </p:spPr>
            <p:txBody>
              <a:bodyPr vert="eaVert" wrap="none" anchor="ct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73" name="Oval 35"/>
              <p:cNvSpPr>
                <a:spLocks noChangeArrowheads="1"/>
              </p:cNvSpPr>
              <p:nvPr/>
            </p:nvSpPr>
            <p:spPr bwMode="auto">
              <a:xfrm>
                <a:off x="5" y="8"/>
                <a:ext cx="1233" cy="1222"/>
              </a:xfrm>
              <a:prstGeom prst="ellipse">
                <a:avLst/>
              </a:prstGeom>
              <a:gradFill rotWithShape="1">
                <a:gsLst>
                  <a:gs pos="0">
                    <a:srgbClr val="D6E1E2">
                      <a:alpha val="0"/>
                    </a:srgbClr>
                  </a:gs>
                  <a:gs pos="100000">
                    <a:srgbClr val="F1F5F5"/>
                  </a:gs>
                </a:gsLst>
                <a:lin ang="5400000" scaled="1"/>
              </a:gradFill>
              <a:ln w="9525">
                <a:noFill/>
                <a:round/>
                <a:headEnd/>
                <a:tailEnd/>
              </a:ln>
            </p:spPr>
            <p:txBody>
              <a:bodyPr vert="eaVert" wrap="none" anchor="ct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74" name="Oval 36"/>
              <p:cNvSpPr>
                <a:spLocks noChangeArrowheads="1"/>
              </p:cNvSpPr>
              <p:nvPr/>
            </p:nvSpPr>
            <p:spPr bwMode="auto">
              <a:xfrm>
                <a:off x="28" y="19"/>
                <a:ext cx="1153" cy="1144"/>
              </a:xfrm>
              <a:prstGeom prst="ellipse">
                <a:avLst/>
              </a:prstGeom>
              <a:gradFill rotWithShape="1">
                <a:gsLst>
                  <a:gs pos="0">
                    <a:srgbClr val="AAB2B3"/>
                  </a:gs>
                  <a:gs pos="100000">
                    <a:srgbClr val="D6E1E2">
                      <a:alpha val="48000"/>
                    </a:srgbClr>
                  </a:gs>
                </a:gsLst>
                <a:lin ang="5400000" scaled="1"/>
              </a:gradFill>
              <a:ln w="9525">
                <a:noFill/>
                <a:round/>
                <a:headEnd/>
                <a:tailEnd/>
              </a:ln>
            </p:spPr>
            <p:txBody>
              <a:bodyPr vert="eaVert" wrap="none" anchor="ct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sp>
            <p:nvSpPr>
              <p:cNvPr id="75" name="Oval 37"/>
              <p:cNvSpPr>
                <a:spLocks noChangeArrowheads="1"/>
              </p:cNvSpPr>
              <p:nvPr/>
            </p:nvSpPr>
            <p:spPr bwMode="auto">
              <a:xfrm>
                <a:off x="86" y="52"/>
                <a:ext cx="1033" cy="924"/>
              </a:xfrm>
              <a:prstGeom prst="ellipse">
                <a:avLst/>
              </a:prstGeom>
              <a:gradFill rotWithShape="1">
                <a:gsLst>
                  <a:gs pos="0">
                    <a:srgbClr val="FFFFFF"/>
                  </a:gs>
                  <a:gs pos="100000">
                    <a:srgbClr val="D6E1E2">
                      <a:alpha val="37999"/>
                    </a:srgbClr>
                  </a:gs>
                </a:gsLst>
                <a:lin ang="5400000" scaled="1"/>
              </a:gradFill>
              <a:ln w="9525">
                <a:noFill/>
                <a:round/>
                <a:headEnd/>
                <a:tailEnd/>
              </a:ln>
            </p:spPr>
            <p:txBody>
              <a:bodyPr vert="eaVert" wrap="none" anchor="ctr"/>
              <a:lstStyle/>
              <a:p>
                <a:pPr fontAlgn="auto">
                  <a:spcBef>
                    <a:spcPts val="0"/>
                  </a:spcBef>
                  <a:spcAft>
                    <a:spcPts val="0"/>
                  </a:spcAft>
                  <a:defRPr/>
                </a:pPr>
                <a:endParaRPr lang="zh-CN" altLang="en-US" b="1" kern="0">
                  <a:solidFill>
                    <a:srgbClr val="FF0000"/>
                  </a:solidFill>
                  <a:latin typeface="微软雅黑" pitchFamily="34" charset="-122"/>
                  <a:ea typeface="微软雅黑" pitchFamily="34" charset="-122"/>
                </a:endParaRPr>
              </a:p>
            </p:txBody>
          </p:sp>
        </p:grpSp>
        <p:sp>
          <p:nvSpPr>
            <p:cNvPr id="21518" name="Text Box 40"/>
            <p:cNvSpPr txBox="1">
              <a:spLocks noChangeArrowheads="1"/>
            </p:cNvSpPr>
            <p:nvPr/>
          </p:nvSpPr>
          <p:spPr bwMode="auto">
            <a:xfrm>
              <a:off x="4509" y="1546"/>
              <a:ext cx="863" cy="328"/>
            </a:xfrm>
            <a:prstGeom prst="rect">
              <a:avLst/>
            </a:prstGeom>
            <a:noFill/>
            <a:ln w="9525">
              <a:noFill/>
              <a:miter lim="800000"/>
              <a:headEnd/>
              <a:tailEnd/>
            </a:ln>
          </p:spPr>
          <p:txBody>
            <a:bodyPr wrap="none">
              <a:spAutoFit/>
            </a:bodyPr>
            <a:lstStyle/>
            <a:p>
              <a:pPr algn="ctr" eaLnBrk="0" hangingPunct="0"/>
              <a:r>
                <a:rPr lang="zh-CN" altLang="en-US" sz="3400" b="1">
                  <a:solidFill>
                    <a:srgbClr val="FF0000"/>
                  </a:solidFill>
                  <a:latin typeface="微软雅黑" pitchFamily="34" charset="-122"/>
                  <a:ea typeface="微软雅黑" pitchFamily="34" charset="-122"/>
                </a:rPr>
                <a:t>保险期间</a:t>
              </a:r>
              <a:endParaRPr lang="en-US" altLang="zh-CN" sz="3400" b="1">
                <a:solidFill>
                  <a:srgbClr val="FF0000"/>
                </a:solidFill>
                <a:latin typeface="微软雅黑" pitchFamily="34" charset="-122"/>
                <a:ea typeface="微软雅黑" pitchFamily="34" charset="-122"/>
              </a:endParaRPr>
            </a:p>
          </p:txBody>
        </p:sp>
      </p:grpSp>
      <p:sp>
        <p:nvSpPr>
          <p:cNvPr id="21509" name="标题 1"/>
          <p:cNvSpPr>
            <a:spLocks/>
          </p:cNvSpPr>
          <p:nvPr/>
        </p:nvSpPr>
        <p:spPr bwMode="auto">
          <a:xfrm>
            <a:off x="2952750" y="954088"/>
            <a:ext cx="9293225" cy="1042987"/>
          </a:xfrm>
          <a:prstGeom prst="rect">
            <a:avLst/>
          </a:prstGeom>
          <a:noFill/>
          <a:ln w="9525">
            <a:noFill/>
            <a:miter lim="800000"/>
            <a:headEnd/>
            <a:tailEnd/>
          </a:ln>
        </p:spPr>
        <p:txBody>
          <a:bodyPr lIns="128583" tIns="64291" rIns="128583" bIns="64291" anchor="ctr"/>
          <a:lstStyle/>
          <a:p>
            <a:pPr algn="ctr"/>
            <a:r>
              <a:rPr lang="zh-CN" altLang="en-US" sz="5100" b="1">
                <a:solidFill>
                  <a:srgbClr val="FF0000"/>
                </a:solidFill>
                <a:latin typeface="微软雅黑" pitchFamily="34" charset="-122"/>
                <a:ea typeface="微软雅黑" pitchFamily="34" charset="-122"/>
              </a:rPr>
              <a:t>国寿防癌第一组合险基本要素</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矩形 2"/>
          <p:cNvSpPr>
            <a:spLocks noChangeArrowheads="1"/>
          </p:cNvSpPr>
          <p:nvPr/>
        </p:nvSpPr>
        <p:spPr bwMode="auto">
          <a:xfrm>
            <a:off x="503238" y="1136650"/>
            <a:ext cx="3973512" cy="631825"/>
          </a:xfrm>
          <a:prstGeom prst="rect">
            <a:avLst/>
          </a:prstGeom>
          <a:noFill/>
          <a:ln w="9525">
            <a:noFill/>
            <a:miter lim="800000"/>
            <a:headEnd/>
            <a:tailEnd/>
          </a:ln>
        </p:spPr>
        <p:txBody>
          <a:bodyPr wrap="none" lIns="138477" tIns="69238" rIns="138477" bIns="69238">
            <a:spAutoFit/>
          </a:bodyPr>
          <a:lstStyle/>
          <a:p>
            <a:r>
              <a:rPr lang="zh-CN" altLang="zh-CN" sz="3200" b="1">
                <a:latin typeface="微软雅黑" pitchFamily="34" charset="-122"/>
                <a:ea typeface="微软雅黑" pitchFamily="34" charset="-122"/>
              </a:rPr>
              <a:t>一、癌症确诊保险金</a:t>
            </a:r>
          </a:p>
        </p:txBody>
      </p:sp>
      <p:sp>
        <p:nvSpPr>
          <p:cNvPr id="22531" name="矩形 3"/>
          <p:cNvSpPr>
            <a:spLocks noChangeArrowheads="1"/>
          </p:cNvSpPr>
          <p:nvPr/>
        </p:nvSpPr>
        <p:spPr bwMode="auto">
          <a:xfrm>
            <a:off x="461963" y="1973263"/>
            <a:ext cx="13542962" cy="2725737"/>
          </a:xfrm>
          <a:prstGeom prst="rect">
            <a:avLst/>
          </a:prstGeom>
          <a:noFill/>
          <a:ln w="9525">
            <a:noFill/>
            <a:miter lim="800000"/>
            <a:headEnd/>
            <a:tailEnd/>
          </a:ln>
        </p:spPr>
        <p:txBody>
          <a:bodyPr lIns="138477" tIns="69238" rIns="138477" bIns="69238">
            <a:spAutoFit/>
          </a:bodyPr>
          <a:lstStyle/>
          <a:p>
            <a:r>
              <a:rPr lang="zh-CN" altLang="zh-CN" sz="2800">
                <a:latin typeface="微软雅黑" pitchFamily="34" charset="-122"/>
                <a:ea typeface="微软雅黑" pitchFamily="34" charset="-122"/>
              </a:rPr>
              <a:t>被保险人于本合同生效（或最后复效）之日起一年内，因首次发生并经确诊的疾病导致被保险人初次发生并经专科医生明确诊断患本合同所指的癌症，本合同终止，本公司按照本合同所交保险费（不计利息）给付癌症确诊保险金；被保险人于本合同生效（或最后复效）之日起一年后，因首次发生并经确诊的疾病导致被保险人初次发生并经专科医生明确诊断</a:t>
            </a:r>
            <a:r>
              <a:rPr lang="zh-CN" altLang="zh-CN" sz="2800" b="1">
                <a:solidFill>
                  <a:srgbClr val="FF0000"/>
                </a:solidFill>
                <a:latin typeface="微软雅黑" pitchFamily="34" charset="-122"/>
                <a:ea typeface="微软雅黑" pitchFamily="34" charset="-122"/>
              </a:rPr>
              <a:t>患本合同所指的癌症，本公司按照本合同基本保险金额的</a:t>
            </a:r>
            <a:r>
              <a:rPr lang="en-US" altLang="zh-CN" sz="2800" b="1">
                <a:solidFill>
                  <a:srgbClr val="FF0000"/>
                </a:solidFill>
                <a:latin typeface="微软雅黑" pitchFamily="34" charset="-122"/>
                <a:ea typeface="微软雅黑" pitchFamily="34" charset="-122"/>
              </a:rPr>
              <a:t>100%</a:t>
            </a:r>
            <a:r>
              <a:rPr lang="zh-CN" altLang="zh-CN" sz="2800" b="1">
                <a:solidFill>
                  <a:srgbClr val="FF0000"/>
                </a:solidFill>
                <a:latin typeface="微软雅黑" pitchFamily="34" charset="-122"/>
                <a:ea typeface="微软雅黑" pitchFamily="34" charset="-122"/>
              </a:rPr>
              <a:t>给付癌症确诊保险金，本合同继续有效。该项责任的给付以一次为限。</a:t>
            </a:r>
          </a:p>
        </p:txBody>
      </p:sp>
      <p:sp>
        <p:nvSpPr>
          <p:cNvPr id="2" name="矩形 1"/>
          <p:cNvSpPr/>
          <p:nvPr/>
        </p:nvSpPr>
        <p:spPr>
          <a:xfrm>
            <a:off x="663575" y="5059363"/>
            <a:ext cx="13465175" cy="2246312"/>
          </a:xfrm>
          <a:prstGeom prst="rect">
            <a:avLst/>
          </a:prstGeom>
        </p:spPr>
        <p:txBody>
          <a:bodyPr>
            <a:spAutoFit/>
          </a:bodyPr>
          <a:lstStyle/>
          <a:p>
            <a:pPr>
              <a:defRPr/>
            </a:pPr>
            <a:r>
              <a:rPr lang="zh-CN" altLang="zh-CN" sz="2800" b="1" u="sng" dirty="0">
                <a:solidFill>
                  <a:srgbClr val="FF0000"/>
                </a:solidFill>
                <a:latin typeface="微软雅黑" panose="020B0503020204020204" pitchFamily="34" charset="-122"/>
                <a:ea typeface="微软雅黑" panose="020B0503020204020204" pitchFamily="34" charset="-122"/>
              </a:rPr>
              <a:t>癌症</a:t>
            </a:r>
            <a:r>
              <a:rPr lang="zh-CN" altLang="zh-CN" sz="2800" b="1" dirty="0">
                <a:solidFill>
                  <a:srgbClr val="FF0000"/>
                </a:solidFill>
                <a:latin typeface="微软雅黑" panose="020B0503020204020204" pitchFamily="34" charset="-122"/>
                <a:ea typeface="微软雅黑" panose="020B0503020204020204" pitchFamily="34" charset="-122"/>
              </a:rPr>
              <a:t>：</a:t>
            </a:r>
            <a:r>
              <a:rPr lang="zh-CN" altLang="zh-CN" sz="2800" b="1" dirty="0">
                <a:solidFill>
                  <a:schemeClr val="accent1">
                    <a:lumMod val="75000"/>
                  </a:schemeClr>
                </a:solidFill>
                <a:latin typeface="微软雅黑" panose="020B0503020204020204" pitchFamily="34" charset="-122"/>
                <a:ea typeface="微软雅黑" panose="020B0503020204020204" pitchFamily="34" charset="-122"/>
              </a:rPr>
              <a:t>采用中国保险行业协会制定的《重大疾病保险的疾病定义使用规范》中列明的恶性肿瘤的定义，指恶性细胞不受控制的进行性增长和扩散，浸润和破坏周围正常组织，可以经血管、淋巴管和体腔扩散转移到身体其它部位的疾病。经病理学检查结果明确诊断，临床诊断属于世界卫生组织《疾病和有关健康问题的国际统计分类》（</a:t>
            </a:r>
            <a:r>
              <a:rPr lang="en-US" altLang="zh-CN" sz="2800" b="1" dirty="0">
                <a:solidFill>
                  <a:schemeClr val="accent1">
                    <a:lumMod val="75000"/>
                  </a:schemeClr>
                </a:solidFill>
                <a:latin typeface="微软雅黑" panose="020B0503020204020204" pitchFamily="34" charset="-122"/>
                <a:ea typeface="微软雅黑" panose="020B0503020204020204" pitchFamily="34" charset="-122"/>
              </a:rPr>
              <a:t>ICD-10</a:t>
            </a:r>
            <a:r>
              <a:rPr lang="zh-CN" altLang="zh-CN" sz="2800" b="1" dirty="0">
                <a:solidFill>
                  <a:schemeClr val="accent1">
                    <a:lumMod val="75000"/>
                  </a:schemeClr>
                </a:solidFill>
                <a:latin typeface="微软雅黑" panose="020B0503020204020204" pitchFamily="34" charset="-122"/>
                <a:ea typeface="微软雅黑" panose="020B0503020204020204" pitchFamily="34" charset="-122"/>
              </a:rPr>
              <a:t>）的恶性肿瘤范畴。</a:t>
            </a:r>
            <a:r>
              <a:rPr lang="zh-CN" altLang="en-US" sz="2800" b="1" dirty="0">
                <a:solidFill>
                  <a:srgbClr val="FF0000"/>
                </a:solidFill>
                <a:latin typeface="微软雅黑" panose="020B0503020204020204" pitchFamily="34" charset="-122"/>
                <a:ea typeface="微软雅黑" panose="020B0503020204020204" pitchFamily="34" charset="-122"/>
              </a:rPr>
              <a:t>（有</a:t>
            </a:r>
            <a:r>
              <a:rPr lang="en-US" altLang="zh-CN" sz="2800" b="1" dirty="0">
                <a:solidFill>
                  <a:srgbClr val="FF0000"/>
                </a:solidFill>
                <a:latin typeface="微软雅黑" panose="020B0503020204020204" pitchFamily="34" charset="-122"/>
                <a:ea typeface="微软雅黑" panose="020B0503020204020204" pitchFamily="34" charset="-122"/>
              </a:rPr>
              <a:t>6</a:t>
            </a:r>
            <a:r>
              <a:rPr lang="zh-CN" altLang="en-US" sz="2800" b="1" dirty="0">
                <a:solidFill>
                  <a:srgbClr val="FF0000"/>
                </a:solidFill>
                <a:latin typeface="微软雅黑" panose="020B0503020204020204" pitchFamily="34" charset="-122"/>
                <a:ea typeface="微软雅黑" panose="020B0503020204020204" pitchFamily="34" charset="-122"/>
              </a:rPr>
              <a:t>种癌症不属于此范畴）</a:t>
            </a:r>
            <a:endParaRPr lang="zh-CN" altLang="zh-CN" sz="2800" b="1"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4"/>
          <p:cNvSpPr>
            <a:spLocks noChangeArrowheads="1"/>
          </p:cNvSpPr>
          <p:nvPr/>
        </p:nvSpPr>
        <p:spPr bwMode="auto">
          <a:xfrm>
            <a:off x="438150" y="1241425"/>
            <a:ext cx="5614988" cy="631825"/>
          </a:xfrm>
          <a:prstGeom prst="rect">
            <a:avLst/>
          </a:prstGeom>
          <a:noFill/>
          <a:ln w="9525">
            <a:noFill/>
            <a:miter lim="800000"/>
            <a:headEnd/>
            <a:tailEnd/>
          </a:ln>
        </p:spPr>
        <p:txBody>
          <a:bodyPr wrap="none" lIns="138477" tIns="69238" rIns="138477" bIns="69238">
            <a:spAutoFit/>
          </a:bodyPr>
          <a:lstStyle/>
          <a:p>
            <a:r>
              <a:rPr lang="zh-CN" altLang="zh-CN" sz="3200" b="1">
                <a:latin typeface="微软雅黑" pitchFamily="34" charset="-122"/>
                <a:ea typeface="微软雅黑" pitchFamily="34" charset="-122"/>
              </a:rPr>
              <a:t>二、特定癌症额外给付保险金</a:t>
            </a:r>
          </a:p>
        </p:txBody>
      </p:sp>
      <p:sp>
        <p:nvSpPr>
          <p:cNvPr id="23555" name="矩形 5"/>
          <p:cNvSpPr>
            <a:spLocks noChangeArrowheads="1"/>
          </p:cNvSpPr>
          <p:nvPr/>
        </p:nvSpPr>
        <p:spPr bwMode="auto">
          <a:xfrm>
            <a:off x="438150" y="1931988"/>
            <a:ext cx="13542963" cy="1863725"/>
          </a:xfrm>
          <a:prstGeom prst="rect">
            <a:avLst/>
          </a:prstGeom>
          <a:noFill/>
          <a:ln w="9525">
            <a:noFill/>
            <a:miter lim="800000"/>
            <a:headEnd/>
            <a:tailEnd/>
          </a:ln>
        </p:spPr>
        <p:txBody>
          <a:bodyPr lIns="138477" tIns="69238" rIns="138477" bIns="69238">
            <a:spAutoFit/>
          </a:bodyPr>
          <a:lstStyle/>
          <a:p>
            <a:r>
              <a:rPr lang="zh-CN" altLang="zh-CN" sz="2800">
                <a:latin typeface="微软雅黑" pitchFamily="34" charset="-122"/>
                <a:ea typeface="微软雅黑" pitchFamily="34" charset="-122"/>
              </a:rPr>
              <a:t>被保险人于本合同生效（或最后复效）之日起一年后，本公司按上述第一款的约定按照本合同基本保险金额的</a:t>
            </a:r>
            <a:r>
              <a:rPr lang="en-US" altLang="zh-CN" sz="2800">
                <a:latin typeface="微软雅黑" pitchFamily="34" charset="-122"/>
                <a:ea typeface="微软雅黑" pitchFamily="34" charset="-122"/>
              </a:rPr>
              <a:t>100%</a:t>
            </a:r>
            <a:r>
              <a:rPr lang="zh-CN" altLang="zh-CN" sz="2800">
                <a:latin typeface="微软雅黑" pitchFamily="34" charset="-122"/>
                <a:ea typeface="微软雅黑" pitchFamily="34" charset="-122"/>
              </a:rPr>
              <a:t>给付癌症确诊保险金时，若该被保险人所患本合同所指的癌症同时也为本合同所指的</a:t>
            </a:r>
            <a:r>
              <a:rPr lang="zh-CN" altLang="zh-CN" sz="2800" b="1">
                <a:solidFill>
                  <a:srgbClr val="FF0000"/>
                </a:solidFill>
                <a:latin typeface="微软雅黑" pitchFamily="34" charset="-122"/>
                <a:ea typeface="微软雅黑" pitchFamily="34" charset="-122"/>
              </a:rPr>
              <a:t>特定癌症，本公司再按本合同基本保险金额的</a:t>
            </a:r>
            <a:r>
              <a:rPr lang="en-US" altLang="zh-CN" sz="2800" b="1">
                <a:solidFill>
                  <a:srgbClr val="FF0000"/>
                </a:solidFill>
                <a:latin typeface="微软雅黑" pitchFamily="34" charset="-122"/>
                <a:ea typeface="微软雅黑" pitchFamily="34" charset="-122"/>
              </a:rPr>
              <a:t>30%</a:t>
            </a:r>
            <a:r>
              <a:rPr lang="zh-CN" altLang="zh-CN" sz="2800" b="1">
                <a:solidFill>
                  <a:srgbClr val="FF0000"/>
                </a:solidFill>
                <a:latin typeface="微软雅黑" pitchFamily="34" charset="-122"/>
                <a:ea typeface="微软雅黑" pitchFamily="34" charset="-122"/>
              </a:rPr>
              <a:t>给付特定癌症额外给付保险金，本合同继续有效。该项责任的给付以一次为限。</a:t>
            </a:r>
            <a:endParaRPr lang="zh-CN" altLang="en-US" sz="2800" b="1">
              <a:solidFill>
                <a:srgbClr val="FF0000"/>
              </a:solidFill>
              <a:latin typeface="微软雅黑" pitchFamily="34" charset="-122"/>
              <a:ea typeface="微软雅黑" pitchFamily="34" charset="-122"/>
            </a:endParaRPr>
          </a:p>
        </p:txBody>
      </p:sp>
      <p:sp>
        <p:nvSpPr>
          <p:cNvPr id="23556" name="Rectangle 2"/>
          <p:cNvSpPr>
            <a:spLocks noChangeArrowheads="1"/>
          </p:cNvSpPr>
          <p:nvPr/>
        </p:nvSpPr>
        <p:spPr bwMode="auto">
          <a:xfrm>
            <a:off x="26988" y="3756025"/>
            <a:ext cx="12714287" cy="3376613"/>
          </a:xfrm>
          <a:prstGeom prst="rect">
            <a:avLst/>
          </a:prstGeom>
          <a:noFill/>
          <a:ln w="9525">
            <a:noFill/>
            <a:miter lim="800000"/>
            <a:headEnd/>
            <a:tailEnd/>
          </a:ln>
        </p:spPr>
        <p:txBody>
          <a:bodyPr lIns="138477" tIns="69238" rIns="138477" bIns="69238" anchor="ctr">
            <a:spAutoFit/>
          </a:bodyPr>
          <a:lstStyle/>
          <a:p>
            <a:pPr indent="403225" eaLnBrk="0" hangingPunct="0">
              <a:lnSpc>
                <a:spcPts val="4300"/>
              </a:lnSpc>
            </a:pPr>
            <a:r>
              <a:rPr lang="zh-CN" sz="2400">
                <a:cs typeface="Times New Roman" pitchFamily="18" charset="0"/>
              </a:rPr>
              <a:t>（</a:t>
            </a:r>
            <a:r>
              <a:rPr lang="en-US" altLang="zh-CN" sz="2400">
                <a:cs typeface="Times New Roman" pitchFamily="18" charset="0"/>
              </a:rPr>
              <a:t>1</a:t>
            </a:r>
            <a:r>
              <a:rPr lang="zh-CN" altLang="en-US" sz="2400">
                <a:cs typeface="Times New Roman" pitchFamily="18" charset="0"/>
              </a:rPr>
              <a:t>）</a:t>
            </a:r>
            <a:r>
              <a:rPr lang="zh-CN" altLang="en-US" sz="2400" b="1">
                <a:cs typeface="Times New Roman" pitchFamily="18" charset="0"/>
              </a:rPr>
              <a:t>特定年龄</a:t>
            </a:r>
            <a:r>
              <a:rPr lang="zh-CN" altLang="en-US" sz="2400" b="1" u="sng">
                <a:solidFill>
                  <a:srgbClr val="FF0000"/>
                </a:solidFill>
                <a:cs typeface="Times New Roman" pitchFamily="18" charset="0"/>
              </a:rPr>
              <a:t>前列腺癌</a:t>
            </a:r>
            <a:r>
              <a:rPr lang="zh-CN" altLang="en-US" sz="2400">
                <a:cs typeface="Times New Roman" pitchFamily="18" charset="0"/>
              </a:rPr>
              <a:t>：</a:t>
            </a:r>
            <a:r>
              <a:rPr lang="zh-CN" altLang="en-US" sz="2400" b="1">
                <a:cs typeface="Times New Roman" pitchFamily="18" charset="0"/>
              </a:rPr>
              <a:t>仅限发生于年满</a:t>
            </a:r>
            <a:r>
              <a:rPr lang="en-US" altLang="zh-CN" sz="2400" b="1">
                <a:cs typeface="Times New Roman" pitchFamily="18" charset="0"/>
              </a:rPr>
              <a:t>18</a:t>
            </a:r>
            <a:r>
              <a:rPr lang="zh-CN" altLang="en-US" sz="2400" b="1">
                <a:cs typeface="Times New Roman" pitchFamily="18" charset="0"/>
              </a:rPr>
              <a:t>周岁后的男性被保险人</a:t>
            </a:r>
            <a:endParaRPr lang="zh-CN" altLang="en-US" sz="2400"/>
          </a:p>
          <a:p>
            <a:pPr indent="403225" eaLnBrk="0" hangingPunct="0">
              <a:lnSpc>
                <a:spcPts val="4300"/>
              </a:lnSpc>
            </a:pPr>
            <a:r>
              <a:rPr lang="zh-CN" altLang="en-US" sz="2400">
                <a:cs typeface="Times New Roman" pitchFamily="18" charset="0"/>
              </a:rPr>
              <a:t>（</a:t>
            </a:r>
            <a:r>
              <a:rPr lang="en-US" altLang="zh-CN" sz="2400">
                <a:cs typeface="Times New Roman" pitchFamily="18" charset="0"/>
              </a:rPr>
              <a:t>2</a:t>
            </a:r>
            <a:r>
              <a:rPr lang="zh-CN" altLang="en-US" sz="2400">
                <a:cs typeface="Times New Roman" pitchFamily="18" charset="0"/>
              </a:rPr>
              <a:t>）</a:t>
            </a:r>
            <a:r>
              <a:rPr lang="zh-CN" altLang="en-US" sz="2400" b="1">
                <a:cs typeface="Times New Roman" pitchFamily="18" charset="0"/>
              </a:rPr>
              <a:t>特定年龄</a:t>
            </a:r>
            <a:r>
              <a:rPr lang="zh-CN" altLang="en-US" sz="2400" b="1" u="sng">
                <a:solidFill>
                  <a:srgbClr val="FF0000"/>
                </a:solidFill>
                <a:cs typeface="Times New Roman" pitchFamily="18" charset="0"/>
              </a:rPr>
              <a:t>肺癌</a:t>
            </a:r>
            <a:r>
              <a:rPr lang="zh-CN" altLang="en-US" sz="2400">
                <a:cs typeface="Times New Roman" pitchFamily="18" charset="0"/>
              </a:rPr>
              <a:t>：</a:t>
            </a:r>
            <a:r>
              <a:rPr lang="zh-CN" altLang="en-US" sz="2400" b="1">
                <a:cs typeface="Times New Roman" pitchFamily="18" charset="0"/>
              </a:rPr>
              <a:t>仅限发生于年满</a:t>
            </a:r>
            <a:r>
              <a:rPr lang="en-US" altLang="zh-CN" sz="2400" b="1">
                <a:cs typeface="Times New Roman" pitchFamily="18" charset="0"/>
              </a:rPr>
              <a:t>18</a:t>
            </a:r>
            <a:r>
              <a:rPr lang="zh-CN" altLang="en-US" sz="2400" b="1">
                <a:cs typeface="Times New Roman" pitchFamily="18" charset="0"/>
              </a:rPr>
              <a:t>周岁后的男性被保险人</a:t>
            </a:r>
          </a:p>
          <a:p>
            <a:pPr indent="403225" eaLnBrk="0" hangingPunct="0">
              <a:lnSpc>
                <a:spcPts val="4300"/>
              </a:lnSpc>
            </a:pPr>
            <a:r>
              <a:rPr lang="zh-CN" altLang="en-US" sz="2400">
                <a:cs typeface="Times New Roman" pitchFamily="18" charset="0"/>
              </a:rPr>
              <a:t>（</a:t>
            </a:r>
            <a:r>
              <a:rPr lang="en-US" altLang="zh-CN" sz="2400">
                <a:cs typeface="Times New Roman" pitchFamily="18" charset="0"/>
              </a:rPr>
              <a:t>3</a:t>
            </a:r>
            <a:r>
              <a:rPr lang="zh-CN" altLang="en-US" sz="2400">
                <a:cs typeface="Times New Roman" pitchFamily="18" charset="0"/>
              </a:rPr>
              <a:t>）</a:t>
            </a:r>
            <a:r>
              <a:rPr lang="zh-CN" altLang="en-US" sz="2400" b="1">
                <a:cs typeface="Times New Roman" pitchFamily="18" charset="0"/>
              </a:rPr>
              <a:t>特定年龄</a:t>
            </a:r>
            <a:r>
              <a:rPr lang="zh-CN" altLang="en-US" sz="2400" b="1" u="sng">
                <a:solidFill>
                  <a:srgbClr val="FF0000"/>
                </a:solidFill>
                <a:cs typeface="Times New Roman" pitchFamily="18" charset="0"/>
              </a:rPr>
              <a:t>乳腺癌</a:t>
            </a:r>
            <a:r>
              <a:rPr lang="zh-CN" altLang="en-US" sz="2400">
                <a:cs typeface="Times New Roman" pitchFamily="18" charset="0"/>
              </a:rPr>
              <a:t>：</a:t>
            </a:r>
            <a:r>
              <a:rPr lang="zh-CN" altLang="en-US" sz="2400" b="1">
                <a:cs typeface="Times New Roman" pitchFamily="18" charset="0"/>
              </a:rPr>
              <a:t>仅限发生于年满</a:t>
            </a:r>
            <a:r>
              <a:rPr lang="en-US" altLang="zh-CN" sz="2400" b="1">
                <a:cs typeface="Times New Roman" pitchFamily="18" charset="0"/>
              </a:rPr>
              <a:t>18</a:t>
            </a:r>
            <a:r>
              <a:rPr lang="zh-CN" altLang="en-US" sz="2400" b="1">
                <a:cs typeface="Times New Roman" pitchFamily="18" charset="0"/>
              </a:rPr>
              <a:t>周岁后的女性被保险人</a:t>
            </a:r>
          </a:p>
          <a:p>
            <a:pPr indent="403225" eaLnBrk="0" hangingPunct="0">
              <a:lnSpc>
                <a:spcPts val="4300"/>
              </a:lnSpc>
            </a:pPr>
            <a:r>
              <a:rPr lang="zh-CN" altLang="en-US" sz="2400">
                <a:cs typeface="Times New Roman" pitchFamily="18" charset="0"/>
              </a:rPr>
              <a:t>（</a:t>
            </a:r>
            <a:r>
              <a:rPr lang="en-US" altLang="zh-CN" sz="2400">
                <a:cs typeface="Times New Roman" pitchFamily="18" charset="0"/>
              </a:rPr>
              <a:t>4</a:t>
            </a:r>
            <a:r>
              <a:rPr lang="zh-CN" altLang="en-US" sz="2400">
                <a:cs typeface="Times New Roman" pitchFamily="18" charset="0"/>
              </a:rPr>
              <a:t>）</a:t>
            </a:r>
            <a:r>
              <a:rPr lang="zh-CN" altLang="en-US" sz="2400" b="1">
                <a:cs typeface="Times New Roman" pitchFamily="18" charset="0"/>
              </a:rPr>
              <a:t>特定年龄</a:t>
            </a:r>
            <a:r>
              <a:rPr lang="zh-CN" altLang="en-US" sz="2400" b="1" u="sng">
                <a:solidFill>
                  <a:srgbClr val="FF0000"/>
                </a:solidFill>
                <a:cs typeface="Times New Roman" pitchFamily="18" charset="0"/>
              </a:rPr>
              <a:t>宫颈癌</a:t>
            </a:r>
            <a:r>
              <a:rPr lang="zh-CN" altLang="en-US" sz="2400">
                <a:cs typeface="Times New Roman" pitchFamily="18" charset="0"/>
              </a:rPr>
              <a:t>：</a:t>
            </a:r>
            <a:r>
              <a:rPr lang="zh-CN" altLang="en-US" sz="2400" b="1">
                <a:cs typeface="Times New Roman" pitchFamily="18" charset="0"/>
              </a:rPr>
              <a:t>仅限发生于年满</a:t>
            </a:r>
            <a:r>
              <a:rPr lang="en-US" altLang="zh-CN" sz="2400" b="1">
                <a:cs typeface="Times New Roman" pitchFamily="18" charset="0"/>
              </a:rPr>
              <a:t>18</a:t>
            </a:r>
            <a:r>
              <a:rPr lang="zh-CN" altLang="en-US" sz="2400" b="1">
                <a:cs typeface="Times New Roman" pitchFamily="18" charset="0"/>
              </a:rPr>
              <a:t>周岁后的女性被保险人</a:t>
            </a:r>
          </a:p>
          <a:p>
            <a:pPr indent="403225" eaLnBrk="0" hangingPunct="0">
              <a:lnSpc>
                <a:spcPts val="4300"/>
              </a:lnSpc>
            </a:pPr>
            <a:r>
              <a:rPr lang="zh-CN" altLang="en-US" sz="2400">
                <a:cs typeface="Times New Roman" pitchFamily="18" charset="0"/>
              </a:rPr>
              <a:t>（</a:t>
            </a:r>
            <a:r>
              <a:rPr lang="en-US" altLang="zh-CN" sz="2400">
                <a:cs typeface="Times New Roman" pitchFamily="18" charset="0"/>
              </a:rPr>
              <a:t>5</a:t>
            </a:r>
            <a:r>
              <a:rPr lang="zh-CN" altLang="en-US" sz="2400">
                <a:cs typeface="Times New Roman" pitchFamily="18" charset="0"/>
              </a:rPr>
              <a:t>）</a:t>
            </a:r>
            <a:r>
              <a:rPr lang="zh-CN" altLang="en-US" sz="2400" b="1">
                <a:cs typeface="Times New Roman" pitchFamily="18" charset="0"/>
              </a:rPr>
              <a:t>特定年龄</a:t>
            </a:r>
            <a:r>
              <a:rPr lang="zh-CN" altLang="en-US" sz="2400" b="1" u="sng">
                <a:solidFill>
                  <a:srgbClr val="FF0000"/>
                </a:solidFill>
                <a:cs typeface="Times New Roman" pitchFamily="18" charset="0"/>
              </a:rPr>
              <a:t>白血病</a:t>
            </a:r>
            <a:r>
              <a:rPr lang="zh-CN" altLang="en-US" sz="2400">
                <a:cs typeface="Times New Roman" pitchFamily="18" charset="0"/>
              </a:rPr>
              <a:t>：</a:t>
            </a:r>
            <a:r>
              <a:rPr lang="zh-CN" altLang="en-US" sz="2400" b="1">
                <a:cs typeface="Times New Roman" pitchFamily="18" charset="0"/>
              </a:rPr>
              <a:t>仅限发生于年满</a:t>
            </a:r>
            <a:r>
              <a:rPr lang="en-US" altLang="zh-CN" sz="2400" b="1">
                <a:cs typeface="Times New Roman" pitchFamily="18" charset="0"/>
              </a:rPr>
              <a:t>18</a:t>
            </a:r>
            <a:r>
              <a:rPr lang="zh-CN" altLang="en-US" sz="2400" b="1">
                <a:cs typeface="Times New Roman" pitchFamily="18" charset="0"/>
              </a:rPr>
              <a:t>周岁前的被保险人（不区分性别）</a:t>
            </a:r>
          </a:p>
          <a:p>
            <a:pPr indent="403225" eaLnBrk="0" hangingPunct="0">
              <a:lnSpc>
                <a:spcPts val="4300"/>
              </a:lnSpc>
            </a:pPr>
            <a:r>
              <a:rPr lang="zh-CN" altLang="en-US" sz="2400">
                <a:cs typeface="Times New Roman" pitchFamily="18" charset="0"/>
              </a:rPr>
              <a:t>（</a:t>
            </a:r>
            <a:r>
              <a:rPr lang="en-US" altLang="zh-CN" sz="2400">
                <a:cs typeface="Times New Roman" pitchFamily="18" charset="0"/>
              </a:rPr>
              <a:t>6</a:t>
            </a:r>
            <a:r>
              <a:rPr lang="zh-CN" altLang="en-US" sz="2400">
                <a:cs typeface="Times New Roman" pitchFamily="18" charset="0"/>
              </a:rPr>
              <a:t>）</a:t>
            </a:r>
            <a:r>
              <a:rPr lang="zh-CN" altLang="en-US" sz="2400" b="1">
                <a:cs typeface="Times New Roman" pitchFamily="18" charset="0"/>
              </a:rPr>
              <a:t>特定年龄</a:t>
            </a:r>
            <a:r>
              <a:rPr lang="zh-CN" altLang="en-US" sz="2400" b="1" u="sng">
                <a:solidFill>
                  <a:srgbClr val="FF0000"/>
                </a:solidFill>
                <a:cs typeface="Times New Roman" pitchFamily="18" charset="0"/>
              </a:rPr>
              <a:t>骨癌</a:t>
            </a:r>
            <a:r>
              <a:rPr lang="zh-CN" altLang="en-US" sz="2400">
                <a:cs typeface="Times New Roman" pitchFamily="18" charset="0"/>
              </a:rPr>
              <a:t>：</a:t>
            </a:r>
            <a:r>
              <a:rPr lang="zh-CN" altLang="en-US" sz="2400" b="1">
                <a:cs typeface="Times New Roman" pitchFamily="18" charset="0"/>
              </a:rPr>
              <a:t>仅限发生于年满</a:t>
            </a:r>
            <a:r>
              <a:rPr lang="en-US" altLang="zh-CN" sz="2400" b="1">
                <a:cs typeface="Times New Roman" pitchFamily="18" charset="0"/>
              </a:rPr>
              <a:t>18</a:t>
            </a:r>
            <a:r>
              <a:rPr lang="zh-CN" altLang="en-US" sz="2400" b="1">
                <a:cs typeface="Times New Roman" pitchFamily="18" charset="0"/>
              </a:rPr>
              <a:t>周岁前的被保险人（不区分性别） </a:t>
            </a:r>
          </a:p>
        </p:txBody>
      </p:sp>
      <p:sp>
        <p:nvSpPr>
          <p:cNvPr id="8" name="左箭头 7"/>
          <p:cNvSpPr/>
          <p:nvPr/>
        </p:nvSpPr>
        <p:spPr>
          <a:xfrm>
            <a:off x="10354890" y="3712139"/>
            <a:ext cx="3600475" cy="1518951"/>
          </a:xfrm>
          <a:prstGeom prst="leftArrow">
            <a:avLst/>
          </a:prstGeom>
        </p:spPr>
        <p:style>
          <a:lnRef idx="0">
            <a:schemeClr val="accent1"/>
          </a:lnRef>
          <a:fillRef idx="3">
            <a:schemeClr val="accent1"/>
          </a:fillRef>
          <a:effectRef idx="3">
            <a:schemeClr val="accent1"/>
          </a:effectRef>
          <a:fontRef idx="minor">
            <a:schemeClr val="lt1"/>
          </a:fontRef>
        </p:style>
        <p:txBody>
          <a:bodyPr lIns="138477" tIns="69238" rIns="138477" bIns="69238" anchor="ctr"/>
          <a:lstStyle/>
          <a:p>
            <a:pPr algn="ctr">
              <a:defRPr/>
            </a:pPr>
            <a:r>
              <a:rPr lang="zh-CN" altLang="en-US" sz="3000" dirty="0">
                <a:effectLst>
                  <a:outerShdw blurRad="38100" dist="38100" dir="2700000" algn="tl">
                    <a:srgbClr val="000000">
                      <a:alpha val="43137"/>
                    </a:srgbClr>
                  </a:outerShdw>
                </a:effectLst>
                <a:latin typeface="方正粗倩简体" pitchFamily="65" charset="-122"/>
                <a:ea typeface="方正粗倩简体" pitchFamily="65" charset="-122"/>
              </a:rPr>
              <a:t>男人的特别关爱</a:t>
            </a:r>
          </a:p>
        </p:txBody>
      </p:sp>
      <p:sp>
        <p:nvSpPr>
          <p:cNvPr id="9" name="左箭头 8"/>
          <p:cNvSpPr/>
          <p:nvPr/>
        </p:nvSpPr>
        <p:spPr>
          <a:xfrm>
            <a:off x="10403705" y="4684737"/>
            <a:ext cx="3600475" cy="1518951"/>
          </a:xfrm>
          <a:prstGeom prst="leftArrow">
            <a:avLst/>
          </a:prstGeom>
        </p:spPr>
        <p:style>
          <a:lnRef idx="0">
            <a:schemeClr val="accent2"/>
          </a:lnRef>
          <a:fillRef idx="3">
            <a:schemeClr val="accent2"/>
          </a:fillRef>
          <a:effectRef idx="3">
            <a:schemeClr val="accent2"/>
          </a:effectRef>
          <a:fontRef idx="minor">
            <a:schemeClr val="lt1"/>
          </a:fontRef>
        </p:style>
        <p:txBody>
          <a:bodyPr lIns="138477" tIns="69238" rIns="138477" bIns="69238" anchor="ctr"/>
          <a:lstStyle/>
          <a:p>
            <a:pPr algn="ctr">
              <a:defRPr/>
            </a:pPr>
            <a:r>
              <a:rPr lang="zh-CN" altLang="en-US" sz="3000" dirty="0">
                <a:effectLst>
                  <a:outerShdw blurRad="38100" dist="38100" dir="2700000" algn="tl">
                    <a:srgbClr val="000000">
                      <a:alpha val="43137"/>
                    </a:srgbClr>
                  </a:outerShdw>
                </a:effectLst>
                <a:latin typeface="方正粗倩简体" pitchFamily="65" charset="-122"/>
                <a:ea typeface="方正粗倩简体" pitchFamily="65" charset="-122"/>
              </a:rPr>
              <a:t>女人的特别关爱</a:t>
            </a:r>
          </a:p>
        </p:txBody>
      </p:sp>
      <p:sp>
        <p:nvSpPr>
          <p:cNvPr id="10" name="左箭头 9"/>
          <p:cNvSpPr/>
          <p:nvPr/>
        </p:nvSpPr>
        <p:spPr>
          <a:xfrm>
            <a:off x="10403706" y="5922714"/>
            <a:ext cx="3600475" cy="1518951"/>
          </a:xfrm>
          <a:prstGeom prst="leftArrow">
            <a:avLst/>
          </a:prstGeom>
          <a:solidFill>
            <a:srgbClr val="FF6600"/>
          </a:solidFill>
        </p:spPr>
        <p:style>
          <a:lnRef idx="0">
            <a:schemeClr val="accent2"/>
          </a:lnRef>
          <a:fillRef idx="3">
            <a:schemeClr val="accent2"/>
          </a:fillRef>
          <a:effectRef idx="3">
            <a:schemeClr val="accent2"/>
          </a:effectRef>
          <a:fontRef idx="minor">
            <a:schemeClr val="lt1"/>
          </a:fontRef>
        </p:style>
        <p:txBody>
          <a:bodyPr lIns="138477" tIns="69238" rIns="138477" bIns="69238" anchor="ctr"/>
          <a:lstStyle/>
          <a:p>
            <a:pPr algn="ctr">
              <a:defRPr/>
            </a:pPr>
            <a:r>
              <a:rPr lang="zh-CN" altLang="en-US" sz="3000" dirty="0">
                <a:effectLst>
                  <a:outerShdw blurRad="38100" dist="38100" dir="2700000" algn="tl">
                    <a:srgbClr val="000000">
                      <a:alpha val="43137"/>
                    </a:srgbClr>
                  </a:outerShdw>
                </a:effectLst>
                <a:latin typeface="方正粗倩简体" pitchFamily="65" charset="-122"/>
                <a:ea typeface="方正粗倩简体" pitchFamily="65" charset="-122"/>
              </a:rPr>
              <a:t>孩子的特别关爱</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矩形 6"/>
          <p:cNvSpPr>
            <a:spLocks noChangeArrowheads="1"/>
          </p:cNvSpPr>
          <p:nvPr/>
        </p:nvSpPr>
        <p:spPr bwMode="auto">
          <a:xfrm>
            <a:off x="509588" y="1314450"/>
            <a:ext cx="4794250" cy="631825"/>
          </a:xfrm>
          <a:prstGeom prst="rect">
            <a:avLst/>
          </a:prstGeom>
          <a:noFill/>
          <a:ln w="9525">
            <a:noFill/>
            <a:miter lim="800000"/>
            <a:headEnd/>
            <a:tailEnd/>
          </a:ln>
        </p:spPr>
        <p:txBody>
          <a:bodyPr wrap="none" lIns="138477" tIns="69238" rIns="138477" bIns="69238">
            <a:spAutoFit/>
          </a:bodyPr>
          <a:lstStyle/>
          <a:p>
            <a:r>
              <a:rPr lang="zh-CN" altLang="zh-CN" sz="3200" b="1">
                <a:latin typeface="微软雅黑" pitchFamily="34" charset="-122"/>
                <a:ea typeface="微软雅黑" pitchFamily="34" charset="-122"/>
              </a:rPr>
              <a:t>三、轻症癌症确诊保险金</a:t>
            </a:r>
            <a:endParaRPr lang="zh-CN" altLang="zh-CN" sz="3200">
              <a:latin typeface="微软雅黑" pitchFamily="34" charset="-122"/>
              <a:ea typeface="微软雅黑" pitchFamily="34" charset="-122"/>
            </a:endParaRPr>
          </a:p>
        </p:txBody>
      </p:sp>
      <p:sp>
        <p:nvSpPr>
          <p:cNvPr id="8" name="矩形 7"/>
          <p:cNvSpPr/>
          <p:nvPr/>
        </p:nvSpPr>
        <p:spPr>
          <a:xfrm>
            <a:off x="441325" y="2033588"/>
            <a:ext cx="13520738" cy="4017962"/>
          </a:xfrm>
          <a:prstGeom prst="rect">
            <a:avLst/>
          </a:prstGeom>
        </p:spPr>
        <p:txBody>
          <a:bodyPr lIns="138477" tIns="69238" rIns="138477" bIns="69238">
            <a:spAutoFit/>
          </a:bodyPr>
          <a:lstStyle/>
          <a:p>
            <a:pPr>
              <a:defRPr/>
            </a:pPr>
            <a:r>
              <a:rPr lang="zh-CN" altLang="zh-CN" sz="2800" dirty="0">
                <a:latin typeface="微软雅黑" panose="020B0503020204020204" pitchFamily="34" charset="-122"/>
                <a:ea typeface="微软雅黑" panose="020B0503020204020204" pitchFamily="34" charset="-122"/>
              </a:rPr>
              <a:t>被保险人于本合同生效（或最后复效）之日起一年内，因首次发生并经确诊的疾病导致被保险人初次发生并经专科医生明确诊断患本合同所指的轻症癌症，本合同终止，本公司按照本合同所交保险费（不计利息）给付轻症癌症确诊保险金；被保险人于本合同生效（或最后复效）之日起一年后，因首次发生并经确诊的疾病导致被保险人初次发生并经专科医生明确诊断患本合同所指的</a:t>
            </a:r>
            <a:r>
              <a:rPr lang="zh-CN" altLang="zh-CN" sz="2800" b="1" dirty="0">
                <a:solidFill>
                  <a:srgbClr val="FF0000"/>
                </a:solidFill>
                <a:latin typeface="微软雅黑" panose="020B0503020204020204" pitchFamily="34" charset="-122"/>
                <a:ea typeface="微软雅黑" panose="020B0503020204020204" pitchFamily="34" charset="-122"/>
              </a:rPr>
              <a:t>轻症癌症，本公司按本合同基本保险金额的</a:t>
            </a:r>
            <a:r>
              <a:rPr lang="en-US" altLang="zh-CN" sz="2800" b="1" dirty="0">
                <a:solidFill>
                  <a:srgbClr val="FF0000"/>
                </a:solidFill>
                <a:latin typeface="微软雅黑" panose="020B0503020204020204" pitchFamily="34" charset="-122"/>
                <a:ea typeface="微软雅黑" panose="020B0503020204020204" pitchFamily="34" charset="-122"/>
              </a:rPr>
              <a:t>30%</a:t>
            </a:r>
            <a:r>
              <a:rPr lang="zh-CN" altLang="zh-CN" sz="2800" b="1" dirty="0">
                <a:solidFill>
                  <a:srgbClr val="FF0000"/>
                </a:solidFill>
                <a:latin typeface="微软雅黑" panose="020B0503020204020204" pitchFamily="34" charset="-122"/>
                <a:ea typeface="微软雅黑" panose="020B0503020204020204" pitchFamily="34" charset="-122"/>
              </a:rPr>
              <a:t>给付轻症癌症确诊保险金，本合同继续有效。该项责任的给付以一次为限，给付金额最高为人民币</a:t>
            </a:r>
            <a:r>
              <a:rPr lang="en-US" altLang="zh-CN" sz="2800" b="1" dirty="0">
                <a:solidFill>
                  <a:srgbClr val="FF0000"/>
                </a:solidFill>
                <a:latin typeface="微软雅黑" panose="020B0503020204020204" pitchFamily="34" charset="-122"/>
                <a:ea typeface="微软雅黑" panose="020B0503020204020204" pitchFamily="34" charset="-122"/>
              </a:rPr>
              <a:t>10</a:t>
            </a:r>
            <a:r>
              <a:rPr lang="zh-CN" altLang="zh-CN" sz="2800" b="1" dirty="0">
                <a:solidFill>
                  <a:srgbClr val="FF0000"/>
                </a:solidFill>
                <a:latin typeface="微软雅黑" panose="020B0503020204020204" pitchFamily="34" charset="-122"/>
                <a:ea typeface="微软雅黑" panose="020B0503020204020204" pitchFamily="34" charset="-122"/>
              </a:rPr>
              <a:t>万元。</a:t>
            </a:r>
            <a:endParaRPr lang="en-US" altLang="zh-CN" sz="2800" b="1" dirty="0">
              <a:solidFill>
                <a:srgbClr val="FF0000"/>
              </a:solidFill>
              <a:latin typeface="微软雅黑" panose="020B0503020204020204" pitchFamily="34" charset="-122"/>
              <a:ea typeface="微软雅黑" panose="020B0503020204020204" pitchFamily="34" charset="-122"/>
            </a:endParaRPr>
          </a:p>
          <a:p>
            <a:pPr>
              <a:defRPr/>
            </a:pPr>
            <a:r>
              <a:rPr lang="zh-CN" altLang="zh-CN" sz="2800" b="1" dirty="0">
                <a:solidFill>
                  <a:schemeClr val="accent1">
                    <a:lumMod val="75000"/>
                  </a:schemeClr>
                </a:solidFill>
                <a:latin typeface="微软雅黑" panose="020B0503020204020204" pitchFamily="34" charset="-122"/>
                <a:ea typeface="微软雅黑" panose="020B0503020204020204" pitchFamily="34" charset="-122"/>
              </a:rPr>
              <a:t>若本公司已经给付或应给付癌症确诊保险金，不再承担给付轻症癌症确诊保险金的责任。</a:t>
            </a:r>
            <a:endParaRPr lang="zh-CN" altLang="en-US" sz="2800" dirty="0">
              <a:solidFill>
                <a:schemeClr val="accent1">
                  <a:lumMod val="75000"/>
                </a:schemeClr>
              </a:solidFill>
              <a:latin typeface="微软雅黑" panose="020B0503020204020204" pitchFamily="34" charset="-122"/>
              <a:ea typeface="微软雅黑" panose="020B0503020204020204" pitchFamily="34" charset="-122"/>
            </a:endParaRPr>
          </a:p>
        </p:txBody>
      </p:sp>
      <p:sp>
        <p:nvSpPr>
          <p:cNvPr id="24580" name="矩形 1"/>
          <p:cNvSpPr>
            <a:spLocks noChangeArrowheads="1"/>
          </p:cNvSpPr>
          <p:nvPr/>
        </p:nvSpPr>
        <p:spPr bwMode="auto">
          <a:xfrm>
            <a:off x="647700" y="6057900"/>
            <a:ext cx="12817475" cy="1570038"/>
          </a:xfrm>
          <a:prstGeom prst="rect">
            <a:avLst/>
          </a:prstGeom>
          <a:noFill/>
          <a:ln w="9525">
            <a:noFill/>
            <a:miter lim="800000"/>
            <a:headEnd/>
            <a:tailEnd/>
          </a:ln>
        </p:spPr>
        <p:txBody>
          <a:bodyPr>
            <a:spAutoFit/>
          </a:bodyPr>
          <a:lstStyle/>
          <a:p>
            <a:r>
              <a:rPr lang="zh-CN" altLang="zh-CN" sz="2400" b="1" u="sng">
                <a:latin typeface="微软雅黑" pitchFamily="34" charset="-122"/>
                <a:ea typeface="微软雅黑" pitchFamily="34" charset="-122"/>
              </a:rPr>
              <a:t>轻症癌症</a:t>
            </a:r>
            <a:r>
              <a:rPr lang="zh-CN" altLang="zh-CN" sz="2400" b="1">
                <a:latin typeface="微软雅黑" pitchFamily="34" charset="-122"/>
                <a:ea typeface="微软雅黑" pitchFamily="34" charset="-122"/>
              </a:rPr>
              <a:t>：不属于本合同所指的癌症，但</a:t>
            </a:r>
            <a:r>
              <a:rPr lang="zh-CN" altLang="zh-CN" sz="2400">
                <a:latin typeface="微软雅黑" pitchFamily="34" charset="-122"/>
                <a:ea typeface="微软雅黑" pitchFamily="34" charset="-122"/>
              </a:rPr>
              <a:t>经病理学检查结果明确诊断，临床诊断属于世界卫生组织《疾病和有关健康问题的国际统计分类》（</a:t>
            </a:r>
            <a:r>
              <a:rPr lang="en-US" altLang="zh-CN" sz="2400">
                <a:latin typeface="微软雅黑" pitchFamily="34" charset="-122"/>
                <a:ea typeface="微软雅黑" pitchFamily="34" charset="-122"/>
              </a:rPr>
              <a:t>ICD-10</a:t>
            </a:r>
            <a:r>
              <a:rPr lang="zh-CN" altLang="zh-CN" sz="2400">
                <a:latin typeface="微软雅黑" pitchFamily="34" charset="-122"/>
                <a:ea typeface="微软雅黑" pitchFamily="34" charset="-122"/>
              </a:rPr>
              <a:t>）的下列恶性病变：</a:t>
            </a:r>
          </a:p>
          <a:p>
            <a:r>
              <a:rPr lang="zh-CN" altLang="zh-CN" sz="2400">
                <a:latin typeface="微软雅黑" pitchFamily="34" charset="-122"/>
                <a:ea typeface="微软雅黑" pitchFamily="34" charset="-122"/>
              </a:rPr>
              <a:t>（</a:t>
            </a:r>
            <a:r>
              <a:rPr lang="en-US" altLang="zh-CN" sz="2400">
                <a:latin typeface="微软雅黑" pitchFamily="34" charset="-122"/>
                <a:ea typeface="微软雅黑" pitchFamily="34" charset="-122"/>
              </a:rPr>
              <a:t>1</a:t>
            </a:r>
            <a:r>
              <a:rPr lang="zh-CN" altLang="zh-CN" sz="2400">
                <a:latin typeface="微软雅黑" pitchFamily="34" charset="-122"/>
                <a:ea typeface="微软雅黑" pitchFamily="34" charset="-122"/>
              </a:rPr>
              <a:t>）原位癌；</a:t>
            </a:r>
          </a:p>
          <a:p>
            <a:r>
              <a:rPr lang="zh-CN" altLang="zh-CN" sz="2400">
                <a:latin typeface="微软雅黑" pitchFamily="34" charset="-122"/>
                <a:ea typeface="微软雅黑" pitchFamily="34" charset="-122"/>
              </a:rPr>
              <a:t>（</a:t>
            </a:r>
            <a:r>
              <a:rPr lang="en-US" altLang="zh-CN" sz="2400">
                <a:latin typeface="微软雅黑" pitchFamily="34" charset="-122"/>
                <a:ea typeface="微软雅黑" pitchFamily="34" charset="-122"/>
              </a:rPr>
              <a:t>2</a:t>
            </a:r>
            <a:r>
              <a:rPr lang="zh-CN" altLang="zh-CN" sz="2400">
                <a:latin typeface="微软雅黑" pitchFamily="34" charset="-122"/>
                <a:ea typeface="微软雅黑" pitchFamily="34" charset="-122"/>
              </a:rPr>
              <a:t>）皮肤癌（不包括恶性黑色素瘤及已发生转移的皮肤癌）。</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矩形 1"/>
          <p:cNvSpPr>
            <a:spLocks noChangeArrowheads="1"/>
          </p:cNvSpPr>
          <p:nvPr/>
        </p:nvSpPr>
        <p:spPr bwMode="auto">
          <a:xfrm>
            <a:off x="671513" y="1096963"/>
            <a:ext cx="3971925" cy="631825"/>
          </a:xfrm>
          <a:prstGeom prst="rect">
            <a:avLst/>
          </a:prstGeom>
          <a:noFill/>
          <a:ln w="9525">
            <a:noFill/>
            <a:miter lim="800000"/>
            <a:headEnd/>
            <a:tailEnd/>
          </a:ln>
        </p:spPr>
        <p:txBody>
          <a:bodyPr wrap="none" lIns="138477" tIns="69238" rIns="138477" bIns="69238">
            <a:spAutoFit/>
          </a:bodyPr>
          <a:lstStyle/>
          <a:p>
            <a:r>
              <a:rPr lang="zh-CN" altLang="zh-CN" sz="3200" b="1">
                <a:latin typeface="微软雅黑" pitchFamily="34" charset="-122"/>
                <a:ea typeface="微软雅黑" pitchFamily="34" charset="-122"/>
              </a:rPr>
              <a:t>四、癌症康复保险金</a:t>
            </a:r>
            <a:endParaRPr lang="zh-CN" altLang="en-US" sz="3200">
              <a:latin typeface="微软雅黑" pitchFamily="34" charset="-122"/>
              <a:ea typeface="微软雅黑" pitchFamily="34" charset="-122"/>
            </a:endParaRPr>
          </a:p>
        </p:txBody>
      </p:sp>
      <p:sp>
        <p:nvSpPr>
          <p:cNvPr id="25603" name="矩形 2"/>
          <p:cNvSpPr>
            <a:spLocks noChangeArrowheads="1"/>
          </p:cNvSpPr>
          <p:nvPr/>
        </p:nvSpPr>
        <p:spPr bwMode="auto">
          <a:xfrm>
            <a:off x="792163" y="1890713"/>
            <a:ext cx="13382625" cy="5310187"/>
          </a:xfrm>
          <a:prstGeom prst="rect">
            <a:avLst/>
          </a:prstGeom>
          <a:noFill/>
          <a:ln w="9525">
            <a:noFill/>
            <a:miter lim="800000"/>
            <a:headEnd/>
            <a:tailEnd/>
          </a:ln>
        </p:spPr>
        <p:txBody>
          <a:bodyPr lIns="138477" tIns="69238" rIns="138477" bIns="69238">
            <a:spAutoFit/>
          </a:bodyPr>
          <a:lstStyle/>
          <a:p>
            <a:r>
              <a:rPr lang="zh-CN" altLang="zh-CN" sz="2800">
                <a:latin typeface="微软雅黑" pitchFamily="34" charset="-122"/>
                <a:ea typeface="微软雅黑" pitchFamily="34" charset="-122"/>
              </a:rPr>
              <a:t>被保险人于本合同生效（或最后复效）之日起一年后，因首次发生并经确诊的疾病导致被保险人初次发生并经专科医生明确诊断患本合同所指的癌症，本公司按下列约定给付癌症康复保险金：被保险人于本合同癌症确诊日后</a:t>
            </a:r>
            <a:r>
              <a:rPr lang="zh-CN" altLang="zh-CN" sz="2800" b="1">
                <a:solidFill>
                  <a:srgbClr val="FF0000"/>
                </a:solidFill>
                <a:latin typeface="微软雅黑" pitchFamily="34" charset="-122"/>
                <a:ea typeface="微软雅黑" pitchFamily="34" charset="-122"/>
              </a:rPr>
              <a:t>三十日时仍然生存，本公司按照本合同基本保险金额的</a:t>
            </a:r>
            <a:r>
              <a:rPr lang="en-US" altLang="zh-CN" sz="2800" b="1">
                <a:solidFill>
                  <a:srgbClr val="FF0000"/>
                </a:solidFill>
                <a:latin typeface="微软雅黑" pitchFamily="34" charset="-122"/>
                <a:ea typeface="微软雅黑" pitchFamily="34" charset="-122"/>
              </a:rPr>
              <a:t>20%</a:t>
            </a:r>
            <a:r>
              <a:rPr lang="zh-CN" altLang="zh-CN" sz="2800" b="1">
                <a:solidFill>
                  <a:srgbClr val="FF0000"/>
                </a:solidFill>
                <a:latin typeface="微软雅黑" pitchFamily="34" charset="-122"/>
                <a:ea typeface="微软雅黑" pitchFamily="34" charset="-122"/>
              </a:rPr>
              <a:t>给付癌症康复保险金，</a:t>
            </a:r>
            <a:r>
              <a:rPr lang="zh-CN" altLang="zh-CN" sz="2800">
                <a:latin typeface="微软雅黑" pitchFamily="34" charset="-122"/>
                <a:ea typeface="微软雅黑" pitchFamily="34" charset="-122"/>
              </a:rPr>
              <a:t>本公司首次给付癌症康复保险金之后，若被保险人生存至本合同癌症确诊日的年对应日，本公司按照本合同基本保险金额的</a:t>
            </a:r>
            <a:r>
              <a:rPr lang="en-US" altLang="zh-CN" sz="2800">
                <a:latin typeface="微软雅黑" pitchFamily="34" charset="-122"/>
                <a:ea typeface="微软雅黑" pitchFamily="34" charset="-122"/>
              </a:rPr>
              <a:t>20%</a:t>
            </a:r>
            <a:r>
              <a:rPr lang="zh-CN" altLang="zh-CN" sz="2800">
                <a:latin typeface="微软雅黑" pitchFamily="34" charset="-122"/>
                <a:ea typeface="微软雅黑" pitchFamily="34" charset="-122"/>
              </a:rPr>
              <a:t>给付癌症康复保险金，</a:t>
            </a:r>
            <a:r>
              <a:rPr lang="zh-CN" altLang="zh-CN" sz="2800" b="1">
                <a:solidFill>
                  <a:srgbClr val="FF0000"/>
                </a:solidFill>
                <a:latin typeface="微软雅黑" pitchFamily="34" charset="-122"/>
                <a:ea typeface="微软雅黑" pitchFamily="34" charset="-122"/>
              </a:rPr>
              <a:t>本合同癌症康复保险金的累计给付金额以本合同基本保险金额为限。本合同癌症康复保险金的累计给付金额达到本合同基本保险金额时，本合同终止。</a:t>
            </a:r>
          </a:p>
          <a:p>
            <a:r>
              <a:rPr lang="zh-CN" altLang="zh-CN" sz="2800">
                <a:latin typeface="微软雅黑" pitchFamily="34" charset="-122"/>
                <a:ea typeface="微软雅黑" pitchFamily="34" charset="-122"/>
              </a:rPr>
              <a:t>若被保险人在本合同保险期间内被初次明确诊断患本合同所指的癌症，且保险期间届满后被保险人仍继续符合本合同约定的癌症康复保险金的给付条件，本公司将继续给付癌症康复保险金，直至本合同癌症康复保险金的累计给付金额达到本合同基本保险金额。</a:t>
            </a:r>
            <a:endParaRPr lang="zh-CN" altLang="en-US" sz="280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矩形 3"/>
          <p:cNvSpPr>
            <a:spLocks noChangeArrowheads="1"/>
          </p:cNvSpPr>
          <p:nvPr/>
        </p:nvSpPr>
        <p:spPr bwMode="auto">
          <a:xfrm>
            <a:off x="720725" y="1817688"/>
            <a:ext cx="3151188" cy="633412"/>
          </a:xfrm>
          <a:prstGeom prst="rect">
            <a:avLst/>
          </a:prstGeom>
          <a:noFill/>
          <a:ln w="9525">
            <a:noFill/>
            <a:miter lim="800000"/>
            <a:headEnd/>
            <a:tailEnd/>
          </a:ln>
        </p:spPr>
        <p:txBody>
          <a:bodyPr wrap="none" lIns="138477" tIns="69238" rIns="138477" bIns="69238">
            <a:spAutoFit/>
          </a:bodyPr>
          <a:lstStyle/>
          <a:p>
            <a:r>
              <a:rPr lang="zh-CN" altLang="zh-CN" sz="3200" b="1">
                <a:latin typeface="微软雅黑" pitchFamily="34" charset="-122"/>
                <a:ea typeface="微软雅黑" pitchFamily="34" charset="-122"/>
              </a:rPr>
              <a:t>五、豁免保险费</a:t>
            </a:r>
            <a:endParaRPr lang="zh-CN" altLang="zh-CN" sz="3200">
              <a:latin typeface="微软雅黑" pitchFamily="34" charset="-122"/>
              <a:ea typeface="微软雅黑" pitchFamily="34" charset="-122"/>
            </a:endParaRPr>
          </a:p>
        </p:txBody>
      </p:sp>
      <p:sp>
        <p:nvSpPr>
          <p:cNvPr id="26627" name="矩形 4"/>
          <p:cNvSpPr>
            <a:spLocks noChangeArrowheads="1"/>
          </p:cNvSpPr>
          <p:nvPr/>
        </p:nvSpPr>
        <p:spPr bwMode="auto">
          <a:xfrm>
            <a:off x="533400" y="2898775"/>
            <a:ext cx="13382625" cy="1863725"/>
          </a:xfrm>
          <a:prstGeom prst="rect">
            <a:avLst/>
          </a:prstGeom>
          <a:noFill/>
          <a:ln w="9525">
            <a:noFill/>
            <a:miter lim="800000"/>
            <a:headEnd/>
            <a:tailEnd/>
          </a:ln>
        </p:spPr>
        <p:txBody>
          <a:bodyPr lIns="138477" tIns="69238" rIns="138477" bIns="69238">
            <a:spAutoFit/>
          </a:bodyPr>
          <a:lstStyle/>
          <a:p>
            <a:r>
              <a:rPr lang="zh-CN" altLang="zh-CN" sz="2800">
                <a:latin typeface="微软雅黑" pitchFamily="34" charset="-122"/>
                <a:ea typeface="微软雅黑" pitchFamily="34" charset="-122"/>
              </a:rPr>
              <a:t>被保险人于本合同生效（或最后复效）之日起</a:t>
            </a:r>
            <a:r>
              <a:rPr lang="zh-CN" altLang="zh-CN" sz="2800" b="1">
                <a:solidFill>
                  <a:srgbClr val="FF0000"/>
                </a:solidFill>
                <a:latin typeface="微软雅黑" pitchFamily="34" charset="-122"/>
                <a:ea typeface="微软雅黑" pitchFamily="34" charset="-122"/>
              </a:rPr>
              <a:t>一年后</a:t>
            </a:r>
            <a:r>
              <a:rPr lang="zh-CN" altLang="zh-CN" sz="2800">
                <a:latin typeface="微软雅黑" pitchFamily="34" charset="-122"/>
                <a:ea typeface="微软雅黑" pitchFamily="34" charset="-122"/>
              </a:rPr>
              <a:t>，因首次发生并经确诊的疾病导致被保险人初次发生并经专科医生明确诊断患本合同所指的癌症，若本合同癌症确诊日在本合同交费期间内，则本公司豁免被保险人癌症确诊日以后的本合同的保险费，视同投保人交纳了癌症确诊日以后的本合同的各期保险费。</a:t>
            </a:r>
            <a:endParaRPr lang="zh-CN" altLang="en-US" sz="2800">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5"/>
          <p:cNvSpPr>
            <a:spLocks noChangeArrowheads="1"/>
          </p:cNvSpPr>
          <p:nvPr/>
        </p:nvSpPr>
        <p:spPr bwMode="auto">
          <a:xfrm>
            <a:off x="873125" y="1041400"/>
            <a:ext cx="3152775" cy="633413"/>
          </a:xfrm>
          <a:prstGeom prst="rect">
            <a:avLst/>
          </a:prstGeom>
          <a:noFill/>
          <a:ln w="9525">
            <a:noFill/>
            <a:miter lim="800000"/>
            <a:headEnd/>
            <a:tailEnd/>
          </a:ln>
        </p:spPr>
        <p:txBody>
          <a:bodyPr wrap="none" lIns="138477" tIns="69238" rIns="138477" bIns="69238">
            <a:spAutoFit/>
          </a:bodyPr>
          <a:lstStyle/>
          <a:p>
            <a:r>
              <a:rPr lang="zh-CN" altLang="zh-CN" sz="3200" b="1">
                <a:latin typeface="微软雅黑" pitchFamily="34" charset="-122"/>
                <a:ea typeface="微软雅黑" pitchFamily="34" charset="-122"/>
              </a:rPr>
              <a:t>六、身故保险金</a:t>
            </a:r>
            <a:endParaRPr lang="zh-CN" altLang="zh-CN" sz="3200">
              <a:latin typeface="微软雅黑" pitchFamily="34" charset="-122"/>
              <a:ea typeface="微软雅黑" pitchFamily="34" charset="-122"/>
            </a:endParaRPr>
          </a:p>
        </p:txBody>
      </p:sp>
      <p:sp>
        <p:nvSpPr>
          <p:cNvPr id="27651" name="矩形 6"/>
          <p:cNvSpPr>
            <a:spLocks noChangeArrowheads="1"/>
          </p:cNvSpPr>
          <p:nvPr/>
        </p:nvSpPr>
        <p:spPr bwMode="auto">
          <a:xfrm>
            <a:off x="533400" y="1890713"/>
            <a:ext cx="13382625" cy="5740400"/>
          </a:xfrm>
          <a:prstGeom prst="rect">
            <a:avLst/>
          </a:prstGeom>
          <a:noFill/>
          <a:ln w="9525">
            <a:noFill/>
            <a:miter lim="800000"/>
            <a:headEnd/>
            <a:tailEnd/>
          </a:ln>
        </p:spPr>
        <p:txBody>
          <a:bodyPr lIns="138477" tIns="69238" rIns="138477" bIns="69238">
            <a:spAutoFit/>
          </a:bodyPr>
          <a:lstStyle/>
          <a:p>
            <a:r>
              <a:rPr lang="zh-CN" altLang="zh-CN" sz="2800">
                <a:latin typeface="微软雅黑" pitchFamily="34" charset="-122"/>
                <a:ea typeface="微软雅黑" pitchFamily="34" charset="-122"/>
              </a:rPr>
              <a:t>被保险人于本合同生效（或最后复效）之日起至年满十八周岁的年生效对应日前身故，本合同终止，本公司按被保险人身故当时下列两者的较大值给付身故保险金。</a:t>
            </a:r>
          </a:p>
          <a:p>
            <a:r>
              <a:rPr lang="en-US" altLang="zh-CN" sz="2800">
                <a:latin typeface="微软雅黑" pitchFamily="34" charset="-122"/>
                <a:ea typeface="微软雅黑" pitchFamily="34" charset="-122"/>
              </a:rPr>
              <a:t>1</a:t>
            </a:r>
            <a:r>
              <a:rPr lang="zh-CN" altLang="zh-CN" sz="2800">
                <a:latin typeface="微软雅黑" pitchFamily="34" charset="-122"/>
                <a:ea typeface="微软雅黑" pitchFamily="34" charset="-122"/>
              </a:rPr>
              <a:t>．本合同所交保险费（不计利息）；</a:t>
            </a:r>
          </a:p>
          <a:p>
            <a:r>
              <a:rPr lang="en-US" altLang="zh-CN" sz="2800">
                <a:latin typeface="微软雅黑" pitchFamily="34" charset="-122"/>
                <a:ea typeface="微软雅黑" pitchFamily="34" charset="-122"/>
              </a:rPr>
              <a:t>2</a:t>
            </a:r>
            <a:r>
              <a:rPr lang="zh-CN" altLang="zh-CN" sz="2800">
                <a:latin typeface="微软雅黑" pitchFamily="34" charset="-122"/>
                <a:ea typeface="微软雅黑" pitchFamily="34" charset="-122"/>
              </a:rPr>
              <a:t>．本合同的现金价值。</a:t>
            </a:r>
          </a:p>
          <a:p>
            <a:r>
              <a:rPr lang="zh-CN" altLang="zh-CN" sz="2800">
                <a:latin typeface="微软雅黑" pitchFamily="34" charset="-122"/>
                <a:ea typeface="微软雅黑" pitchFamily="34" charset="-122"/>
              </a:rPr>
              <a:t>被保险人于年满十八周岁的年生效对应日起身故，本公司按下列约定给付身故保险金：被保险人于本合同生效（或最后复效）之日起一年内因疾病身故，本合同终止，本公司按本合同所交保险费（不计利息）给付身故保险金；被保险人因前述以外情形身故，本合同终止，本公司按被保险人身故当时下列两者的较大值给付身故保险金。</a:t>
            </a:r>
          </a:p>
          <a:p>
            <a:r>
              <a:rPr lang="en-US" altLang="zh-CN" sz="2800">
                <a:latin typeface="微软雅黑" pitchFamily="34" charset="-122"/>
                <a:ea typeface="微软雅黑" pitchFamily="34" charset="-122"/>
              </a:rPr>
              <a:t>1</a:t>
            </a:r>
            <a:r>
              <a:rPr lang="zh-CN" altLang="zh-CN" sz="2800">
                <a:latin typeface="微软雅黑" pitchFamily="34" charset="-122"/>
                <a:ea typeface="微软雅黑" pitchFamily="34" charset="-122"/>
              </a:rPr>
              <a:t>．本合同所交保险费（不计利息）的</a:t>
            </a:r>
            <a:r>
              <a:rPr lang="en-US" altLang="zh-CN" sz="2800">
                <a:latin typeface="微软雅黑" pitchFamily="34" charset="-122"/>
                <a:ea typeface="微软雅黑" pitchFamily="34" charset="-122"/>
              </a:rPr>
              <a:t>105%</a:t>
            </a:r>
            <a:r>
              <a:rPr lang="zh-CN" altLang="zh-CN" sz="2800">
                <a:latin typeface="微软雅黑" pitchFamily="34" charset="-122"/>
                <a:ea typeface="微软雅黑" pitchFamily="34" charset="-122"/>
              </a:rPr>
              <a:t>；</a:t>
            </a:r>
          </a:p>
          <a:p>
            <a:r>
              <a:rPr lang="en-US" altLang="zh-CN" sz="2800">
                <a:latin typeface="微软雅黑" pitchFamily="34" charset="-122"/>
                <a:ea typeface="微软雅黑" pitchFamily="34" charset="-122"/>
              </a:rPr>
              <a:t>2</a:t>
            </a:r>
            <a:r>
              <a:rPr lang="zh-CN" altLang="zh-CN" sz="2800">
                <a:latin typeface="微软雅黑" pitchFamily="34" charset="-122"/>
                <a:ea typeface="微软雅黑" pitchFamily="34" charset="-122"/>
              </a:rPr>
              <a:t>．本合同的现金价值。</a:t>
            </a:r>
          </a:p>
          <a:p>
            <a:r>
              <a:rPr lang="zh-CN" altLang="zh-CN" sz="2800" b="1">
                <a:solidFill>
                  <a:srgbClr val="FF0000"/>
                </a:solidFill>
                <a:latin typeface="微软雅黑" pitchFamily="34" charset="-122"/>
                <a:ea typeface="微软雅黑" pitchFamily="34" charset="-122"/>
              </a:rPr>
              <a:t>本合同第五条第一款癌症确诊保险金和身故保险金本公司仅给付一项，并以一次为限。若本公司已经给付或应给付癌症确诊保险金，不再承担给付身故保险金的责任。</a:t>
            </a:r>
            <a:endParaRPr lang="zh-CN" altLang="en-US" sz="2800">
              <a:solidFill>
                <a:srgbClr val="FF0000"/>
              </a:solidFill>
              <a:latin typeface="微软雅黑" pitchFamily="34" charset="-122"/>
              <a:ea typeface="微软雅黑" pitchFamily="34"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矩形 5"/>
          <p:cNvSpPr>
            <a:spLocks noChangeArrowheads="1"/>
          </p:cNvSpPr>
          <p:nvPr/>
        </p:nvSpPr>
        <p:spPr bwMode="auto">
          <a:xfrm>
            <a:off x="873125" y="1666875"/>
            <a:ext cx="3152775" cy="631825"/>
          </a:xfrm>
          <a:prstGeom prst="rect">
            <a:avLst/>
          </a:prstGeom>
          <a:noFill/>
          <a:ln w="9525">
            <a:noFill/>
            <a:miter lim="800000"/>
            <a:headEnd/>
            <a:tailEnd/>
          </a:ln>
        </p:spPr>
        <p:txBody>
          <a:bodyPr wrap="none" lIns="138477" tIns="69238" rIns="138477" bIns="69238">
            <a:spAutoFit/>
          </a:bodyPr>
          <a:lstStyle/>
          <a:p>
            <a:pPr>
              <a:buFont typeface="Arial" pitchFamily="34" charset="0"/>
              <a:buNone/>
            </a:pPr>
            <a:r>
              <a:rPr lang="zh-CN" altLang="en-US" sz="3200" b="1">
                <a:latin typeface="微软雅黑" pitchFamily="34" charset="-122"/>
                <a:ea typeface="微软雅黑" pitchFamily="34" charset="-122"/>
              </a:rPr>
              <a:t>七</a:t>
            </a:r>
            <a:r>
              <a:rPr lang="zh-CN" altLang="zh-CN" sz="3200" b="1">
                <a:latin typeface="微软雅黑" pitchFamily="34" charset="-122"/>
                <a:ea typeface="微软雅黑" pitchFamily="34" charset="-122"/>
              </a:rPr>
              <a:t>、满期保险金</a:t>
            </a:r>
          </a:p>
        </p:txBody>
      </p:sp>
      <p:sp>
        <p:nvSpPr>
          <p:cNvPr id="28675" name="矩形 6"/>
          <p:cNvSpPr>
            <a:spLocks noChangeArrowheads="1"/>
          </p:cNvSpPr>
          <p:nvPr/>
        </p:nvSpPr>
        <p:spPr bwMode="auto">
          <a:xfrm>
            <a:off x="533400" y="2638425"/>
            <a:ext cx="13382625" cy="1495425"/>
          </a:xfrm>
          <a:prstGeom prst="rect">
            <a:avLst/>
          </a:prstGeom>
          <a:noFill/>
          <a:ln w="9525">
            <a:noFill/>
            <a:miter lim="800000"/>
            <a:headEnd/>
            <a:tailEnd/>
          </a:ln>
        </p:spPr>
        <p:txBody>
          <a:bodyPr lIns="138477" tIns="69238" rIns="138477" bIns="69238">
            <a:spAutoFit/>
          </a:bodyPr>
          <a:lstStyle/>
          <a:p>
            <a:pPr eaLnBrk="0" hangingPunct="0">
              <a:lnSpc>
                <a:spcPts val="3600"/>
              </a:lnSpc>
              <a:spcBef>
                <a:spcPct val="20000"/>
              </a:spcBef>
              <a:buFont typeface="Arial" pitchFamily="34" charset="0"/>
              <a:buNone/>
            </a:pPr>
            <a:r>
              <a:rPr lang="zh-CN" altLang="zh-CN" sz="2800">
                <a:latin typeface="微软雅黑" pitchFamily="34" charset="-122"/>
                <a:ea typeface="微软雅黑" pitchFamily="34" charset="-122"/>
              </a:rPr>
              <a:t>被保险人生存至保险期间届满的年生效对应日且未发生主合同约定的癌症确诊，本附加合同终止，本公司按主合同及本附加合同所交保险费（不计利息）之和给付满期保险金。</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9" name="TextBox 4"/>
          <p:cNvSpPr txBox="1">
            <a:spLocks noChangeArrowheads="1"/>
          </p:cNvSpPr>
          <p:nvPr/>
        </p:nvSpPr>
        <p:spPr bwMode="auto">
          <a:xfrm>
            <a:off x="168275" y="1176338"/>
            <a:ext cx="6415088" cy="728662"/>
          </a:xfrm>
          <a:prstGeom prst="rect">
            <a:avLst/>
          </a:prstGeom>
          <a:noFill/>
          <a:ln w="9525">
            <a:noFill/>
            <a:miter lim="800000"/>
            <a:headEnd/>
            <a:tailEnd/>
          </a:ln>
        </p:spPr>
        <p:txBody>
          <a:bodyPr lIns="128583" tIns="64291" rIns="128583" bIns="64291">
            <a:spAutoFit/>
          </a:bodyPr>
          <a:lstStyle/>
          <a:p>
            <a:pPr>
              <a:buFont typeface="Arial" pitchFamily="34" charset="0"/>
              <a:buNone/>
            </a:pPr>
            <a:r>
              <a:rPr lang="en-US" altLang="zh-CN" sz="3900" b="1">
                <a:latin typeface="微软雅黑" pitchFamily="34" charset="-122"/>
                <a:ea typeface="微软雅黑" pitchFamily="34" charset="-122"/>
              </a:rPr>
              <a:t>1</a:t>
            </a:r>
            <a:r>
              <a:rPr lang="zh-CN" altLang="en-US" sz="3900" b="1">
                <a:latin typeface="微软雅黑" pitchFamily="34" charset="-122"/>
                <a:ea typeface="微软雅黑" pitchFamily="34" charset="-122"/>
              </a:rPr>
              <a:t>、癌症确诊金（</a:t>
            </a:r>
            <a:r>
              <a:rPr lang="en-US" altLang="zh-CN" sz="3900" b="1">
                <a:latin typeface="微软雅黑" pitchFamily="34" charset="-122"/>
                <a:ea typeface="微软雅黑" pitchFamily="34" charset="-122"/>
              </a:rPr>
              <a:t>100%</a:t>
            </a:r>
            <a:r>
              <a:rPr lang="zh-CN" altLang="en-US" sz="3900" b="1">
                <a:latin typeface="微软雅黑" pitchFamily="34" charset="-122"/>
                <a:ea typeface="微软雅黑" pitchFamily="34" charset="-122"/>
              </a:rPr>
              <a:t>）</a:t>
            </a:r>
          </a:p>
        </p:txBody>
      </p:sp>
      <p:sp>
        <p:nvSpPr>
          <p:cNvPr id="36870" name="TextBox 5"/>
          <p:cNvSpPr txBox="1">
            <a:spLocks noChangeArrowheads="1"/>
          </p:cNvSpPr>
          <p:nvPr/>
        </p:nvSpPr>
        <p:spPr bwMode="auto">
          <a:xfrm>
            <a:off x="190500" y="1793875"/>
            <a:ext cx="13896975" cy="1330325"/>
          </a:xfrm>
          <a:prstGeom prst="rect">
            <a:avLst/>
          </a:prstGeom>
          <a:noFill/>
          <a:ln w="9525">
            <a:noFill/>
            <a:miter lim="800000"/>
            <a:headEnd/>
            <a:tailEnd/>
          </a:ln>
        </p:spPr>
        <p:txBody>
          <a:bodyPr lIns="128583" tIns="64291" rIns="128583" bIns="64291">
            <a:spAutoFit/>
          </a:bodyPr>
          <a:lstStyle/>
          <a:p>
            <a:pPr>
              <a:buFont typeface="Arial" pitchFamily="34" charset="0"/>
              <a:buNone/>
            </a:pPr>
            <a:r>
              <a:rPr lang="en-US" altLang="zh-CN" sz="3900" b="1" dirty="0">
                <a:latin typeface="微软雅黑" pitchFamily="34" charset="-122"/>
                <a:ea typeface="微软雅黑" pitchFamily="34" charset="-122"/>
              </a:rPr>
              <a:t>2</a:t>
            </a:r>
            <a:r>
              <a:rPr lang="zh-CN" altLang="en-US" sz="3900" b="1" dirty="0">
                <a:latin typeface="微软雅黑" pitchFamily="34" charset="-122"/>
                <a:ea typeface="微软雅黑" pitchFamily="34" charset="-122"/>
              </a:rPr>
              <a:t>、轻症癌症</a:t>
            </a:r>
            <a:r>
              <a:rPr lang="zh-CN" altLang="en-US" sz="2800" b="1" dirty="0">
                <a:latin typeface="微软雅黑" pitchFamily="34" charset="-122"/>
                <a:ea typeface="微软雅黑" pitchFamily="34" charset="-122"/>
              </a:rPr>
              <a:t>（</a:t>
            </a:r>
            <a:r>
              <a:rPr lang="en-US" altLang="zh-CN" sz="3900" b="1" dirty="0">
                <a:latin typeface="微软雅黑" pitchFamily="34" charset="-122"/>
                <a:ea typeface="微软雅黑" pitchFamily="34" charset="-122"/>
              </a:rPr>
              <a:t>+30%,</a:t>
            </a:r>
            <a:r>
              <a:rPr lang="zh-CN" altLang="en-US" sz="2800" b="1" dirty="0">
                <a:latin typeface="微软雅黑" pitchFamily="34" charset="-122"/>
                <a:ea typeface="微软雅黑" pitchFamily="34" charset="-122"/>
              </a:rPr>
              <a:t>只给付一次，</a:t>
            </a:r>
            <a:r>
              <a:rPr lang="en-US" altLang="zh-CN" sz="2800" b="1" dirty="0">
                <a:latin typeface="微软雅黑" pitchFamily="34" charset="-122"/>
                <a:ea typeface="微软雅黑" pitchFamily="34" charset="-122"/>
              </a:rPr>
              <a:t>10</a:t>
            </a:r>
            <a:r>
              <a:rPr lang="zh-CN" altLang="en-US" sz="2800" b="1" dirty="0">
                <a:latin typeface="微软雅黑" pitchFamily="34" charset="-122"/>
                <a:ea typeface="微软雅黑" pitchFamily="34" charset="-122"/>
              </a:rPr>
              <a:t>万为限）</a:t>
            </a:r>
            <a:r>
              <a:rPr lang="en-US" altLang="zh-CN" sz="2800" b="1" dirty="0">
                <a:latin typeface="微软雅黑" pitchFamily="34" charset="-122"/>
                <a:ea typeface="微软雅黑" pitchFamily="34" charset="-122"/>
              </a:rPr>
              <a:t>【</a:t>
            </a:r>
            <a:r>
              <a:rPr lang="zh-CN" altLang="en-US" sz="2800" b="1" dirty="0">
                <a:latin typeface="微软雅黑" pitchFamily="34" charset="-122"/>
                <a:ea typeface="微软雅黑" pitchFamily="34" charset="-122"/>
              </a:rPr>
              <a:t>皮肤癌、原位癌</a:t>
            </a:r>
            <a:r>
              <a:rPr lang="en-US" altLang="zh-CN" sz="2800" b="1" dirty="0">
                <a:latin typeface="微软雅黑" pitchFamily="34" charset="-122"/>
                <a:ea typeface="微软雅黑" pitchFamily="34" charset="-122"/>
              </a:rPr>
              <a:t>】</a:t>
            </a:r>
          </a:p>
          <a:p>
            <a:pPr>
              <a:buFont typeface="Arial" pitchFamily="34" charset="0"/>
              <a:buNone/>
            </a:pPr>
            <a:endParaRPr lang="en-US" altLang="zh-CN" sz="3900" b="1" dirty="0">
              <a:latin typeface="微软雅黑" pitchFamily="34" charset="-122"/>
              <a:ea typeface="微软雅黑" pitchFamily="34" charset="-122"/>
            </a:endParaRPr>
          </a:p>
        </p:txBody>
      </p:sp>
      <p:sp>
        <p:nvSpPr>
          <p:cNvPr id="36871" name="TextBox 6"/>
          <p:cNvSpPr txBox="1">
            <a:spLocks noChangeArrowheads="1"/>
          </p:cNvSpPr>
          <p:nvPr/>
        </p:nvSpPr>
        <p:spPr bwMode="auto">
          <a:xfrm>
            <a:off x="195263" y="2470150"/>
            <a:ext cx="13781087" cy="730250"/>
          </a:xfrm>
          <a:prstGeom prst="rect">
            <a:avLst/>
          </a:prstGeom>
          <a:noFill/>
          <a:ln w="9525">
            <a:noFill/>
            <a:miter lim="800000"/>
            <a:headEnd/>
            <a:tailEnd/>
          </a:ln>
        </p:spPr>
        <p:txBody>
          <a:bodyPr lIns="128583" tIns="64291" rIns="128583" bIns="64291">
            <a:spAutoFit/>
          </a:bodyPr>
          <a:lstStyle/>
          <a:p>
            <a:pPr>
              <a:buFont typeface="Arial" pitchFamily="34" charset="0"/>
              <a:buNone/>
            </a:pPr>
            <a:r>
              <a:rPr lang="en-US" altLang="zh-CN" sz="3900" b="1" dirty="0">
                <a:latin typeface="微软雅黑" pitchFamily="34" charset="-122"/>
                <a:ea typeface="微软雅黑" pitchFamily="34" charset="-122"/>
              </a:rPr>
              <a:t>3</a:t>
            </a:r>
            <a:r>
              <a:rPr lang="zh-CN" altLang="en-US" sz="3900" b="1" dirty="0">
                <a:latin typeface="微软雅黑" pitchFamily="34" charset="-122"/>
                <a:ea typeface="微软雅黑" pitchFamily="34" charset="-122"/>
              </a:rPr>
              <a:t>、特定癌症（</a:t>
            </a:r>
            <a:r>
              <a:rPr lang="en-US" altLang="zh-CN" sz="3900" b="1" dirty="0">
                <a:latin typeface="微软雅黑" pitchFamily="34" charset="-122"/>
                <a:ea typeface="微软雅黑" pitchFamily="34" charset="-122"/>
              </a:rPr>
              <a:t>+30%</a:t>
            </a:r>
            <a:r>
              <a:rPr lang="zh-CN" altLang="en-US" sz="3900" b="1" dirty="0">
                <a:latin typeface="微软雅黑" pitchFamily="34" charset="-122"/>
                <a:ea typeface="微软雅黑" pitchFamily="34" charset="-122"/>
              </a:rPr>
              <a:t>）</a:t>
            </a:r>
            <a:r>
              <a:rPr lang="en-US" altLang="zh-CN" sz="2800" b="1" dirty="0">
                <a:latin typeface="微软雅黑" pitchFamily="34" charset="-122"/>
                <a:ea typeface="微软雅黑" pitchFamily="34" charset="-122"/>
              </a:rPr>
              <a:t>【</a:t>
            </a:r>
            <a:r>
              <a:rPr lang="zh-CN" altLang="en-US" sz="2200" b="1" dirty="0">
                <a:latin typeface="微软雅黑" pitchFamily="34" charset="-122"/>
                <a:ea typeface="微软雅黑" pitchFamily="34" charset="-122"/>
              </a:rPr>
              <a:t>前列腺癌、肺癌、乳腺癌、宫颈癌、白血病、骨癌</a:t>
            </a:r>
            <a:r>
              <a:rPr lang="en-US" altLang="zh-CN" sz="2800" b="1" dirty="0">
                <a:latin typeface="微软雅黑" pitchFamily="34" charset="-122"/>
                <a:ea typeface="微软雅黑" pitchFamily="34" charset="-122"/>
              </a:rPr>
              <a:t>】</a:t>
            </a:r>
            <a:endParaRPr lang="en-US" altLang="zh-CN" sz="3900" b="1" dirty="0">
              <a:latin typeface="微软雅黑" pitchFamily="34" charset="-122"/>
              <a:ea typeface="微软雅黑" pitchFamily="34" charset="-122"/>
            </a:endParaRPr>
          </a:p>
        </p:txBody>
      </p:sp>
      <p:sp>
        <p:nvSpPr>
          <p:cNvPr id="36872" name="TextBox 7"/>
          <p:cNvSpPr txBox="1">
            <a:spLocks noChangeArrowheads="1"/>
          </p:cNvSpPr>
          <p:nvPr/>
        </p:nvSpPr>
        <p:spPr bwMode="auto">
          <a:xfrm>
            <a:off x="244475" y="3643313"/>
            <a:ext cx="14100175" cy="1160462"/>
          </a:xfrm>
          <a:prstGeom prst="rect">
            <a:avLst/>
          </a:prstGeom>
          <a:noFill/>
          <a:ln w="9525">
            <a:noFill/>
            <a:miter lim="800000"/>
            <a:headEnd/>
            <a:tailEnd/>
          </a:ln>
        </p:spPr>
        <p:txBody>
          <a:bodyPr lIns="128583" tIns="64291" rIns="128583" bIns="64291">
            <a:spAutoFit/>
          </a:bodyPr>
          <a:lstStyle/>
          <a:p>
            <a:pPr>
              <a:buFont typeface="Arial" pitchFamily="34" charset="0"/>
              <a:buNone/>
            </a:pPr>
            <a:r>
              <a:rPr lang="en-US" altLang="zh-CN" sz="3900" b="1" dirty="0">
                <a:latin typeface="微软雅黑" pitchFamily="34" charset="-122"/>
                <a:ea typeface="微软雅黑" pitchFamily="34" charset="-122"/>
              </a:rPr>
              <a:t>4</a:t>
            </a:r>
            <a:r>
              <a:rPr lang="zh-CN" altLang="en-US" sz="3900" b="1" dirty="0">
                <a:latin typeface="微软雅黑" pitchFamily="34" charset="-122"/>
                <a:ea typeface="微软雅黑" pitchFamily="34" charset="-122"/>
              </a:rPr>
              <a:t>、癌症康复金（</a:t>
            </a:r>
            <a:r>
              <a:rPr lang="en-US" altLang="zh-CN" sz="3900" b="1" dirty="0">
                <a:latin typeface="微软雅黑" pitchFamily="34" charset="-122"/>
                <a:ea typeface="微软雅黑" pitchFamily="34" charset="-122"/>
              </a:rPr>
              <a:t>20%*5</a:t>
            </a:r>
            <a:r>
              <a:rPr lang="zh-CN" altLang="en-US" sz="3900" b="1" dirty="0">
                <a:latin typeface="微软雅黑" pitchFamily="34" charset="-122"/>
                <a:ea typeface="微软雅黑" pitchFamily="34" charset="-122"/>
              </a:rPr>
              <a:t>）</a:t>
            </a:r>
            <a:r>
              <a:rPr lang="zh-CN" altLang="en-US" sz="3400" b="1" dirty="0">
                <a:latin typeface="微软雅黑" pitchFamily="34" charset="-122"/>
                <a:ea typeface="微软雅黑" pitchFamily="34" charset="-122"/>
              </a:rPr>
              <a:t>（</a:t>
            </a:r>
            <a:r>
              <a:rPr lang="zh-CN" altLang="zh-CN" sz="3400" b="1" dirty="0">
                <a:latin typeface="微软雅黑" pitchFamily="34" charset="-122"/>
                <a:ea typeface="微软雅黑" pitchFamily="34" charset="-122"/>
              </a:rPr>
              <a:t>癌症确诊日后三十日生存</a:t>
            </a:r>
            <a:r>
              <a:rPr lang="zh-CN" altLang="en-US" sz="3400" b="1" dirty="0">
                <a:latin typeface="微软雅黑" pitchFamily="34" charset="-122"/>
                <a:ea typeface="微软雅黑" pitchFamily="34" charset="-122"/>
              </a:rPr>
              <a:t>）</a:t>
            </a:r>
          </a:p>
          <a:p>
            <a:pPr>
              <a:buFont typeface="Arial" pitchFamily="34" charset="0"/>
              <a:buNone/>
            </a:pPr>
            <a:r>
              <a:rPr lang="zh-CN" altLang="en-US" b="1" dirty="0">
                <a:latin typeface="微软雅黑" pitchFamily="34" charset="-122"/>
                <a:ea typeface="微软雅黑" pitchFamily="34" charset="-122"/>
              </a:rPr>
              <a:t>         </a:t>
            </a:r>
            <a:r>
              <a:rPr lang="zh-CN" altLang="en-US" sz="2800" dirty="0">
                <a:solidFill>
                  <a:srgbClr val="008000"/>
                </a:solidFill>
                <a:latin typeface="微软雅黑" pitchFamily="34" charset="-122"/>
                <a:ea typeface="微软雅黑" pitchFamily="34" charset="-122"/>
                <a:cs typeface="宋体" pitchFamily="2" charset="-122"/>
              </a:rPr>
              <a:t>本合同癌症康复保险金的累计给付金额达到本合同基本保险金额时，本合同终止。</a:t>
            </a:r>
          </a:p>
        </p:txBody>
      </p:sp>
      <p:sp>
        <p:nvSpPr>
          <p:cNvPr id="36873" name="TextBox 8"/>
          <p:cNvSpPr txBox="1">
            <a:spLocks noChangeArrowheads="1"/>
          </p:cNvSpPr>
          <p:nvPr/>
        </p:nvSpPr>
        <p:spPr bwMode="auto">
          <a:xfrm>
            <a:off x="277813" y="4752975"/>
            <a:ext cx="6413500" cy="730250"/>
          </a:xfrm>
          <a:prstGeom prst="rect">
            <a:avLst/>
          </a:prstGeom>
          <a:noFill/>
          <a:ln w="9525">
            <a:noFill/>
            <a:miter lim="800000"/>
            <a:headEnd/>
            <a:tailEnd/>
          </a:ln>
        </p:spPr>
        <p:txBody>
          <a:bodyPr lIns="128583" tIns="64291" rIns="128583" bIns="64291">
            <a:spAutoFit/>
          </a:bodyPr>
          <a:lstStyle/>
          <a:p>
            <a:pPr>
              <a:buFont typeface="Arial" pitchFamily="34" charset="0"/>
              <a:buNone/>
            </a:pPr>
            <a:r>
              <a:rPr lang="en-US" altLang="zh-CN" sz="3900" b="1">
                <a:latin typeface="微软雅黑" pitchFamily="34" charset="-122"/>
                <a:ea typeface="微软雅黑" pitchFamily="34" charset="-122"/>
              </a:rPr>
              <a:t>5</a:t>
            </a:r>
            <a:r>
              <a:rPr lang="zh-CN" altLang="en-US" sz="3900" b="1">
                <a:latin typeface="微软雅黑" pitchFamily="34" charset="-122"/>
                <a:ea typeface="微软雅黑" pitchFamily="34" charset="-122"/>
              </a:rPr>
              <a:t>、豁免保费</a:t>
            </a:r>
          </a:p>
        </p:txBody>
      </p:sp>
      <p:sp>
        <p:nvSpPr>
          <p:cNvPr id="36874" name="TextBox 9"/>
          <p:cNvSpPr txBox="1">
            <a:spLocks noChangeArrowheads="1"/>
          </p:cNvSpPr>
          <p:nvPr/>
        </p:nvSpPr>
        <p:spPr bwMode="auto">
          <a:xfrm>
            <a:off x="274638" y="5570538"/>
            <a:ext cx="11423650" cy="1160462"/>
          </a:xfrm>
          <a:prstGeom prst="rect">
            <a:avLst/>
          </a:prstGeom>
          <a:noFill/>
          <a:ln w="9525">
            <a:noFill/>
            <a:miter lim="800000"/>
            <a:headEnd/>
            <a:tailEnd/>
          </a:ln>
        </p:spPr>
        <p:txBody>
          <a:bodyPr lIns="128583" tIns="64291" rIns="128583" bIns="64291">
            <a:spAutoFit/>
          </a:bodyPr>
          <a:lstStyle/>
          <a:p>
            <a:pPr>
              <a:buFont typeface="Arial" pitchFamily="34" charset="0"/>
              <a:buNone/>
            </a:pPr>
            <a:r>
              <a:rPr lang="en-US" altLang="zh-CN" sz="3900" b="1">
                <a:latin typeface="微软雅黑" pitchFamily="34" charset="-122"/>
                <a:ea typeface="微软雅黑" pitchFamily="34" charset="-122"/>
              </a:rPr>
              <a:t>6</a:t>
            </a:r>
            <a:r>
              <a:rPr lang="zh-CN" altLang="en-US" sz="3900" b="1">
                <a:latin typeface="微软雅黑" pitchFamily="34" charset="-122"/>
                <a:ea typeface="微软雅黑" pitchFamily="34" charset="-122"/>
              </a:rPr>
              <a:t>、身故保险金（最高所交保费</a:t>
            </a:r>
            <a:r>
              <a:rPr lang="en-US" altLang="zh-CN" sz="3900" b="1">
                <a:latin typeface="微软雅黑" pitchFamily="34" charset="-122"/>
                <a:ea typeface="微软雅黑" pitchFamily="34" charset="-122"/>
              </a:rPr>
              <a:t>105%</a:t>
            </a:r>
            <a:r>
              <a:rPr lang="zh-CN" altLang="en-US" sz="2800" b="1">
                <a:latin typeface="微软雅黑" pitchFamily="34" charset="-122"/>
                <a:ea typeface="微软雅黑" pitchFamily="34" charset="-122"/>
              </a:rPr>
              <a:t>）</a:t>
            </a:r>
          </a:p>
          <a:p>
            <a:pPr>
              <a:buFont typeface="Arial" pitchFamily="34" charset="0"/>
              <a:buNone/>
            </a:pPr>
            <a:r>
              <a:rPr lang="zh-CN" altLang="en-US" b="1">
                <a:solidFill>
                  <a:srgbClr val="008000"/>
                </a:solidFill>
                <a:latin typeface="微软雅黑" pitchFamily="34" charset="-122"/>
                <a:ea typeface="微软雅黑" pitchFamily="34" charset="-122"/>
              </a:rPr>
              <a:t>          </a:t>
            </a:r>
            <a:r>
              <a:rPr lang="zh-CN" altLang="en-US" sz="2800">
                <a:solidFill>
                  <a:srgbClr val="008000"/>
                </a:solidFill>
                <a:latin typeface="微软雅黑" pitchFamily="34" charset="-122"/>
                <a:ea typeface="微软雅黑" pitchFamily="34" charset="-122"/>
                <a:cs typeface="宋体" pitchFamily="2" charset="-122"/>
              </a:rPr>
              <a:t>癌症确诊保险金和身故保险金本公司仅给付一项</a:t>
            </a:r>
            <a:r>
              <a:rPr lang="zh-CN" altLang="en-US" b="1">
                <a:solidFill>
                  <a:srgbClr val="008000"/>
                </a:solidFill>
                <a:latin typeface="微软雅黑" pitchFamily="34" charset="-122"/>
                <a:ea typeface="微软雅黑" pitchFamily="34" charset="-122"/>
                <a:cs typeface="宋体" pitchFamily="2" charset="-122"/>
              </a:rPr>
              <a:t> </a:t>
            </a:r>
          </a:p>
        </p:txBody>
      </p:sp>
      <p:sp>
        <p:nvSpPr>
          <p:cNvPr id="36875" name="TextBox 10"/>
          <p:cNvSpPr txBox="1">
            <a:spLocks noChangeArrowheads="1"/>
          </p:cNvSpPr>
          <p:nvPr/>
        </p:nvSpPr>
        <p:spPr bwMode="auto">
          <a:xfrm>
            <a:off x="274638" y="6756400"/>
            <a:ext cx="6416675" cy="728663"/>
          </a:xfrm>
          <a:prstGeom prst="rect">
            <a:avLst/>
          </a:prstGeom>
          <a:noFill/>
          <a:ln w="9525">
            <a:noFill/>
            <a:miter lim="800000"/>
            <a:headEnd/>
            <a:tailEnd/>
          </a:ln>
        </p:spPr>
        <p:txBody>
          <a:bodyPr lIns="128583" tIns="64291" rIns="128583" bIns="64291">
            <a:spAutoFit/>
          </a:bodyPr>
          <a:lstStyle/>
          <a:p>
            <a:pPr>
              <a:buFont typeface="Arial" pitchFamily="34" charset="0"/>
              <a:buNone/>
            </a:pPr>
            <a:r>
              <a:rPr lang="en-US" altLang="zh-CN" sz="3900" b="1">
                <a:latin typeface="微软雅黑" pitchFamily="34" charset="-122"/>
                <a:ea typeface="微软雅黑" pitchFamily="34" charset="-122"/>
              </a:rPr>
              <a:t>7</a:t>
            </a:r>
            <a:r>
              <a:rPr lang="zh-CN" altLang="en-US" sz="3900" b="1">
                <a:latin typeface="微软雅黑" pitchFamily="34" charset="-122"/>
                <a:ea typeface="微软雅黑" pitchFamily="34" charset="-122"/>
              </a:rPr>
              <a:t>、满期返本（保费</a:t>
            </a:r>
            <a:r>
              <a:rPr lang="en-US" altLang="zh-CN" sz="3900" b="1">
                <a:latin typeface="微软雅黑" pitchFamily="34" charset="-122"/>
                <a:ea typeface="微软雅黑" pitchFamily="34" charset="-122"/>
              </a:rPr>
              <a:t>100%</a:t>
            </a:r>
            <a:r>
              <a:rPr lang="zh-CN" altLang="en-US" sz="3900" b="1">
                <a:latin typeface="微软雅黑" pitchFamily="34" charset="-122"/>
                <a:ea typeface="微软雅黑" pitchFamily="34" charset="-122"/>
              </a:rPr>
              <a:t>）</a:t>
            </a:r>
          </a:p>
        </p:txBody>
      </p:sp>
      <p:sp>
        <p:nvSpPr>
          <p:cNvPr id="36876" name="TextBox 4"/>
          <p:cNvSpPr txBox="1">
            <a:spLocks noChangeArrowheads="1"/>
          </p:cNvSpPr>
          <p:nvPr/>
        </p:nvSpPr>
        <p:spPr bwMode="auto">
          <a:xfrm>
            <a:off x="908050" y="3141663"/>
            <a:ext cx="13493750" cy="992187"/>
          </a:xfrm>
          <a:prstGeom prst="rect">
            <a:avLst/>
          </a:prstGeom>
          <a:noFill/>
          <a:ln w="9525">
            <a:noFill/>
            <a:miter lim="800000"/>
            <a:headEnd/>
            <a:tailEnd/>
          </a:ln>
        </p:spPr>
        <p:txBody>
          <a:bodyPr lIns="128583" tIns="64291" rIns="128583" bIns="64291">
            <a:spAutoFit/>
          </a:bodyPr>
          <a:lstStyle/>
          <a:p>
            <a:pPr>
              <a:buFont typeface="Arial" pitchFamily="34" charset="0"/>
              <a:buNone/>
            </a:pPr>
            <a:r>
              <a:rPr lang="zh-CN" altLang="en-US" sz="2800">
                <a:solidFill>
                  <a:srgbClr val="008000"/>
                </a:solidFill>
                <a:latin typeface="微软雅黑" pitchFamily="34" charset="-122"/>
                <a:ea typeface="微软雅黑" pitchFamily="34" charset="-122"/>
                <a:cs typeface="宋体" pitchFamily="2" charset="-122"/>
              </a:rPr>
              <a:t>如</a:t>
            </a:r>
            <a:r>
              <a:rPr lang="zh-CN" altLang="zh-CN" sz="2800">
                <a:solidFill>
                  <a:srgbClr val="008000"/>
                </a:solidFill>
                <a:latin typeface="微软雅黑" pitchFamily="34" charset="-122"/>
                <a:ea typeface="微软雅黑" pitchFamily="34" charset="-122"/>
                <a:cs typeface="宋体" pitchFamily="2" charset="-122"/>
              </a:rPr>
              <a:t>已经给付或应给付癌症确诊保险金，不再承担轻症癌症确诊保险金的责任。</a:t>
            </a:r>
          </a:p>
          <a:p>
            <a:pPr>
              <a:buFont typeface="Arial" pitchFamily="34" charset="0"/>
              <a:buNone/>
            </a:pPr>
            <a:endParaRPr lang="en-US" altLang="zh-CN" sz="2800">
              <a:solidFill>
                <a:srgbClr val="008000"/>
              </a:solidFill>
              <a:latin typeface="微软雅黑" pitchFamily="34" charset="-122"/>
              <a:ea typeface="微软雅黑" pitchFamily="34" charset="-122"/>
              <a:cs typeface="宋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6869"/>
                                        </p:tgtEl>
                                        <p:attrNameLst>
                                          <p:attrName>style.visibility</p:attrName>
                                        </p:attrNameLst>
                                      </p:cBhvr>
                                      <p:to>
                                        <p:strVal val="visible"/>
                                      </p:to>
                                    </p:set>
                                    <p:anim calcmode="lin" valueType="num">
                                      <p:cBhvr>
                                        <p:cTn id="7" dur="500" fill="hold"/>
                                        <p:tgtEl>
                                          <p:spTgt spid="36869"/>
                                        </p:tgtEl>
                                        <p:attrNameLst>
                                          <p:attrName>ppt_w</p:attrName>
                                        </p:attrNameLst>
                                      </p:cBhvr>
                                      <p:tavLst>
                                        <p:tav tm="0">
                                          <p:val>
                                            <p:strVal val="#ppt_w*0.70"/>
                                          </p:val>
                                        </p:tav>
                                        <p:tav tm="100000">
                                          <p:val>
                                            <p:strVal val="#ppt_w"/>
                                          </p:val>
                                        </p:tav>
                                      </p:tavLst>
                                    </p:anim>
                                    <p:anim calcmode="lin" valueType="num">
                                      <p:cBhvr>
                                        <p:cTn id="8" dur="500" fill="hold"/>
                                        <p:tgtEl>
                                          <p:spTgt spid="36869"/>
                                        </p:tgtEl>
                                        <p:attrNameLst>
                                          <p:attrName>ppt_h</p:attrName>
                                        </p:attrNameLst>
                                      </p:cBhvr>
                                      <p:tavLst>
                                        <p:tav tm="0">
                                          <p:val>
                                            <p:strVal val="#ppt_h"/>
                                          </p:val>
                                        </p:tav>
                                        <p:tav tm="100000">
                                          <p:val>
                                            <p:strVal val="#ppt_h"/>
                                          </p:val>
                                        </p:tav>
                                      </p:tavLst>
                                    </p:anim>
                                    <p:animEffect transition="in" filter="fade">
                                      <p:cBhvr>
                                        <p:cTn id="9" dur="500"/>
                                        <p:tgtEl>
                                          <p:spTgt spid="36869"/>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6870"/>
                                        </p:tgtEl>
                                        <p:attrNameLst>
                                          <p:attrName>style.visibility</p:attrName>
                                        </p:attrNameLst>
                                      </p:cBhvr>
                                      <p:to>
                                        <p:strVal val="visible"/>
                                      </p:to>
                                    </p:set>
                                    <p:anim calcmode="lin" valueType="num">
                                      <p:cBhvr>
                                        <p:cTn id="14" dur="1000" fill="hold"/>
                                        <p:tgtEl>
                                          <p:spTgt spid="36870"/>
                                        </p:tgtEl>
                                        <p:attrNameLst>
                                          <p:attrName>ppt_w</p:attrName>
                                        </p:attrNameLst>
                                      </p:cBhvr>
                                      <p:tavLst>
                                        <p:tav tm="0">
                                          <p:val>
                                            <p:strVal val="#ppt_w*0.70"/>
                                          </p:val>
                                        </p:tav>
                                        <p:tav tm="100000">
                                          <p:val>
                                            <p:strVal val="#ppt_w"/>
                                          </p:val>
                                        </p:tav>
                                      </p:tavLst>
                                    </p:anim>
                                    <p:anim calcmode="lin" valueType="num">
                                      <p:cBhvr>
                                        <p:cTn id="15" dur="1000" fill="hold"/>
                                        <p:tgtEl>
                                          <p:spTgt spid="36870"/>
                                        </p:tgtEl>
                                        <p:attrNameLst>
                                          <p:attrName>ppt_h</p:attrName>
                                        </p:attrNameLst>
                                      </p:cBhvr>
                                      <p:tavLst>
                                        <p:tav tm="0">
                                          <p:val>
                                            <p:strVal val="#ppt_h"/>
                                          </p:val>
                                        </p:tav>
                                        <p:tav tm="100000">
                                          <p:val>
                                            <p:strVal val="#ppt_h"/>
                                          </p:val>
                                        </p:tav>
                                      </p:tavLst>
                                    </p:anim>
                                    <p:animEffect transition="in" filter="fade">
                                      <p:cBhvr>
                                        <p:cTn id="16" dur="1000"/>
                                        <p:tgtEl>
                                          <p:spTgt spid="36870"/>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6871"/>
                                        </p:tgtEl>
                                        <p:attrNameLst>
                                          <p:attrName>style.visibility</p:attrName>
                                        </p:attrNameLst>
                                      </p:cBhvr>
                                      <p:to>
                                        <p:strVal val="visible"/>
                                      </p:to>
                                    </p:set>
                                    <p:anim calcmode="lin" valueType="num">
                                      <p:cBhvr>
                                        <p:cTn id="21" dur="1000" fill="hold"/>
                                        <p:tgtEl>
                                          <p:spTgt spid="36871"/>
                                        </p:tgtEl>
                                        <p:attrNameLst>
                                          <p:attrName>ppt_w</p:attrName>
                                        </p:attrNameLst>
                                      </p:cBhvr>
                                      <p:tavLst>
                                        <p:tav tm="0">
                                          <p:val>
                                            <p:strVal val="#ppt_w*0.70"/>
                                          </p:val>
                                        </p:tav>
                                        <p:tav tm="100000">
                                          <p:val>
                                            <p:strVal val="#ppt_w"/>
                                          </p:val>
                                        </p:tav>
                                      </p:tavLst>
                                    </p:anim>
                                    <p:anim calcmode="lin" valueType="num">
                                      <p:cBhvr>
                                        <p:cTn id="22" dur="1000" fill="hold"/>
                                        <p:tgtEl>
                                          <p:spTgt spid="36871"/>
                                        </p:tgtEl>
                                        <p:attrNameLst>
                                          <p:attrName>ppt_h</p:attrName>
                                        </p:attrNameLst>
                                      </p:cBhvr>
                                      <p:tavLst>
                                        <p:tav tm="0">
                                          <p:val>
                                            <p:strVal val="#ppt_h"/>
                                          </p:val>
                                        </p:tav>
                                        <p:tav tm="100000">
                                          <p:val>
                                            <p:strVal val="#ppt_h"/>
                                          </p:val>
                                        </p:tav>
                                      </p:tavLst>
                                    </p:anim>
                                    <p:animEffect transition="in" filter="fade">
                                      <p:cBhvr>
                                        <p:cTn id="23" dur="1000"/>
                                        <p:tgtEl>
                                          <p:spTgt spid="36871"/>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6876"/>
                                        </p:tgtEl>
                                        <p:attrNameLst>
                                          <p:attrName>style.visibility</p:attrName>
                                        </p:attrNameLst>
                                      </p:cBhvr>
                                      <p:to>
                                        <p:strVal val="visible"/>
                                      </p:to>
                                    </p:set>
                                    <p:anim calcmode="lin" valueType="num">
                                      <p:cBhvr>
                                        <p:cTn id="28" dur="1000" fill="hold"/>
                                        <p:tgtEl>
                                          <p:spTgt spid="36876"/>
                                        </p:tgtEl>
                                        <p:attrNameLst>
                                          <p:attrName>ppt_w</p:attrName>
                                        </p:attrNameLst>
                                      </p:cBhvr>
                                      <p:tavLst>
                                        <p:tav tm="0">
                                          <p:val>
                                            <p:strVal val="#ppt_w*0.70"/>
                                          </p:val>
                                        </p:tav>
                                        <p:tav tm="100000">
                                          <p:val>
                                            <p:strVal val="#ppt_w"/>
                                          </p:val>
                                        </p:tav>
                                      </p:tavLst>
                                    </p:anim>
                                    <p:anim calcmode="lin" valueType="num">
                                      <p:cBhvr>
                                        <p:cTn id="29" dur="1000" fill="hold"/>
                                        <p:tgtEl>
                                          <p:spTgt spid="36876"/>
                                        </p:tgtEl>
                                        <p:attrNameLst>
                                          <p:attrName>ppt_h</p:attrName>
                                        </p:attrNameLst>
                                      </p:cBhvr>
                                      <p:tavLst>
                                        <p:tav tm="0">
                                          <p:val>
                                            <p:strVal val="#ppt_h"/>
                                          </p:val>
                                        </p:tav>
                                        <p:tav tm="100000">
                                          <p:val>
                                            <p:strVal val="#ppt_h"/>
                                          </p:val>
                                        </p:tav>
                                      </p:tavLst>
                                    </p:anim>
                                    <p:animEffect transition="in" filter="fade">
                                      <p:cBhvr>
                                        <p:cTn id="30" dur="1000"/>
                                        <p:tgtEl>
                                          <p:spTgt spid="36876"/>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6872"/>
                                        </p:tgtEl>
                                        <p:attrNameLst>
                                          <p:attrName>style.visibility</p:attrName>
                                        </p:attrNameLst>
                                      </p:cBhvr>
                                      <p:to>
                                        <p:strVal val="visible"/>
                                      </p:to>
                                    </p:set>
                                    <p:anim calcmode="lin" valueType="num">
                                      <p:cBhvr>
                                        <p:cTn id="35" dur="1000" fill="hold"/>
                                        <p:tgtEl>
                                          <p:spTgt spid="36872"/>
                                        </p:tgtEl>
                                        <p:attrNameLst>
                                          <p:attrName>ppt_w</p:attrName>
                                        </p:attrNameLst>
                                      </p:cBhvr>
                                      <p:tavLst>
                                        <p:tav tm="0">
                                          <p:val>
                                            <p:strVal val="#ppt_w*0.70"/>
                                          </p:val>
                                        </p:tav>
                                        <p:tav tm="100000">
                                          <p:val>
                                            <p:strVal val="#ppt_w"/>
                                          </p:val>
                                        </p:tav>
                                      </p:tavLst>
                                    </p:anim>
                                    <p:anim calcmode="lin" valueType="num">
                                      <p:cBhvr>
                                        <p:cTn id="36" dur="1000" fill="hold"/>
                                        <p:tgtEl>
                                          <p:spTgt spid="36872"/>
                                        </p:tgtEl>
                                        <p:attrNameLst>
                                          <p:attrName>ppt_h</p:attrName>
                                        </p:attrNameLst>
                                      </p:cBhvr>
                                      <p:tavLst>
                                        <p:tav tm="0">
                                          <p:val>
                                            <p:strVal val="#ppt_h"/>
                                          </p:val>
                                        </p:tav>
                                        <p:tav tm="100000">
                                          <p:val>
                                            <p:strVal val="#ppt_h"/>
                                          </p:val>
                                        </p:tav>
                                      </p:tavLst>
                                    </p:anim>
                                    <p:animEffect transition="in" filter="fade">
                                      <p:cBhvr>
                                        <p:cTn id="37" dur="1000"/>
                                        <p:tgtEl>
                                          <p:spTgt spid="3687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36873"/>
                                        </p:tgtEl>
                                        <p:attrNameLst>
                                          <p:attrName>style.visibility</p:attrName>
                                        </p:attrNameLst>
                                      </p:cBhvr>
                                      <p:to>
                                        <p:strVal val="visible"/>
                                      </p:to>
                                    </p:set>
                                    <p:anim calcmode="lin" valueType="num">
                                      <p:cBhvr>
                                        <p:cTn id="42" dur="1000" fill="hold"/>
                                        <p:tgtEl>
                                          <p:spTgt spid="36873"/>
                                        </p:tgtEl>
                                        <p:attrNameLst>
                                          <p:attrName>ppt_w</p:attrName>
                                        </p:attrNameLst>
                                      </p:cBhvr>
                                      <p:tavLst>
                                        <p:tav tm="0">
                                          <p:val>
                                            <p:strVal val="#ppt_w*0.70"/>
                                          </p:val>
                                        </p:tav>
                                        <p:tav tm="100000">
                                          <p:val>
                                            <p:strVal val="#ppt_w"/>
                                          </p:val>
                                        </p:tav>
                                      </p:tavLst>
                                    </p:anim>
                                    <p:anim calcmode="lin" valueType="num">
                                      <p:cBhvr>
                                        <p:cTn id="43" dur="1000" fill="hold"/>
                                        <p:tgtEl>
                                          <p:spTgt spid="36873"/>
                                        </p:tgtEl>
                                        <p:attrNameLst>
                                          <p:attrName>ppt_h</p:attrName>
                                        </p:attrNameLst>
                                      </p:cBhvr>
                                      <p:tavLst>
                                        <p:tav tm="0">
                                          <p:val>
                                            <p:strVal val="#ppt_h"/>
                                          </p:val>
                                        </p:tav>
                                        <p:tav tm="100000">
                                          <p:val>
                                            <p:strVal val="#ppt_h"/>
                                          </p:val>
                                        </p:tav>
                                      </p:tavLst>
                                    </p:anim>
                                    <p:animEffect transition="in" filter="fade">
                                      <p:cBhvr>
                                        <p:cTn id="44" dur="1000"/>
                                        <p:tgtEl>
                                          <p:spTgt spid="36873"/>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36874"/>
                                        </p:tgtEl>
                                        <p:attrNameLst>
                                          <p:attrName>style.visibility</p:attrName>
                                        </p:attrNameLst>
                                      </p:cBhvr>
                                      <p:to>
                                        <p:strVal val="visible"/>
                                      </p:to>
                                    </p:set>
                                    <p:anim calcmode="lin" valueType="num">
                                      <p:cBhvr>
                                        <p:cTn id="49" dur="1000" fill="hold"/>
                                        <p:tgtEl>
                                          <p:spTgt spid="36874"/>
                                        </p:tgtEl>
                                        <p:attrNameLst>
                                          <p:attrName>ppt_w</p:attrName>
                                        </p:attrNameLst>
                                      </p:cBhvr>
                                      <p:tavLst>
                                        <p:tav tm="0">
                                          <p:val>
                                            <p:strVal val="#ppt_w*0.70"/>
                                          </p:val>
                                        </p:tav>
                                        <p:tav tm="100000">
                                          <p:val>
                                            <p:strVal val="#ppt_w"/>
                                          </p:val>
                                        </p:tav>
                                      </p:tavLst>
                                    </p:anim>
                                    <p:anim calcmode="lin" valueType="num">
                                      <p:cBhvr>
                                        <p:cTn id="50" dur="1000" fill="hold"/>
                                        <p:tgtEl>
                                          <p:spTgt spid="36874"/>
                                        </p:tgtEl>
                                        <p:attrNameLst>
                                          <p:attrName>ppt_h</p:attrName>
                                        </p:attrNameLst>
                                      </p:cBhvr>
                                      <p:tavLst>
                                        <p:tav tm="0">
                                          <p:val>
                                            <p:strVal val="#ppt_h"/>
                                          </p:val>
                                        </p:tav>
                                        <p:tav tm="100000">
                                          <p:val>
                                            <p:strVal val="#ppt_h"/>
                                          </p:val>
                                        </p:tav>
                                      </p:tavLst>
                                    </p:anim>
                                    <p:animEffect transition="in" filter="fade">
                                      <p:cBhvr>
                                        <p:cTn id="51" dur="1000"/>
                                        <p:tgtEl>
                                          <p:spTgt spid="36874"/>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5" presetClass="entr" presetSubtype="0" fill="hold" grpId="0" nodeType="clickEffect">
                                  <p:stCondLst>
                                    <p:cond delay="0"/>
                                  </p:stCondLst>
                                  <p:childTnLst>
                                    <p:set>
                                      <p:cBhvr>
                                        <p:cTn id="55" dur="1" fill="hold">
                                          <p:stCondLst>
                                            <p:cond delay="0"/>
                                          </p:stCondLst>
                                        </p:cTn>
                                        <p:tgtEl>
                                          <p:spTgt spid="36875"/>
                                        </p:tgtEl>
                                        <p:attrNameLst>
                                          <p:attrName>style.visibility</p:attrName>
                                        </p:attrNameLst>
                                      </p:cBhvr>
                                      <p:to>
                                        <p:strVal val="visible"/>
                                      </p:to>
                                    </p:set>
                                    <p:anim calcmode="lin" valueType="num">
                                      <p:cBhvr>
                                        <p:cTn id="56" dur="1000" fill="hold"/>
                                        <p:tgtEl>
                                          <p:spTgt spid="36875"/>
                                        </p:tgtEl>
                                        <p:attrNameLst>
                                          <p:attrName>ppt_w</p:attrName>
                                        </p:attrNameLst>
                                      </p:cBhvr>
                                      <p:tavLst>
                                        <p:tav tm="0">
                                          <p:val>
                                            <p:strVal val="#ppt_w*0.70"/>
                                          </p:val>
                                        </p:tav>
                                        <p:tav tm="100000">
                                          <p:val>
                                            <p:strVal val="#ppt_w"/>
                                          </p:val>
                                        </p:tav>
                                      </p:tavLst>
                                    </p:anim>
                                    <p:anim calcmode="lin" valueType="num">
                                      <p:cBhvr>
                                        <p:cTn id="57" dur="1000" fill="hold"/>
                                        <p:tgtEl>
                                          <p:spTgt spid="36875"/>
                                        </p:tgtEl>
                                        <p:attrNameLst>
                                          <p:attrName>ppt_h</p:attrName>
                                        </p:attrNameLst>
                                      </p:cBhvr>
                                      <p:tavLst>
                                        <p:tav tm="0">
                                          <p:val>
                                            <p:strVal val="#ppt_h"/>
                                          </p:val>
                                        </p:tav>
                                        <p:tav tm="100000">
                                          <p:val>
                                            <p:strVal val="#ppt_h"/>
                                          </p:val>
                                        </p:tav>
                                      </p:tavLst>
                                    </p:anim>
                                    <p:animEffect transition="in" filter="fade">
                                      <p:cBhvr>
                                        <p:cTn id="58" dur="1000"/>
                                        <p:tgtEl>
                                          <p:spTgt spid="368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p:bldP spid="36870" grpId="0"/>
      <p:bldP spid="36871" grpId="0"/>
      <p:bldP spid="36872" grpId="0"/>
      <p:bldP spid="36873" grpId="0"/>
      <p:bldP spid="36874" grpId="0"/>
      <p:bldP spid="36875" grpId="0"/>
      <p:bldP spid="3687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Box 4"/>
          <p:cNvSpPr txBox="1">
            <a:spLocks noChangeArrowheads="1"/>
          </p:cNvSpPr>
          <p:nvPr/>
        </p:nvSpPr>
        <p:spPr bwMode="auto">
          <a:xfrm>
            <a:off x="1314450" y="1674813"/>
            <a:ext cx="11161713" cy="5151437"/>
          </a:xfrm>
          <a:prstGeom prst="rect">
            <a:avLst/>
          </a:prstGeom>
          <a:noFill/>
          <a:ln w="9525">
            <a:noFill/>
            <a:miter lim="800000"/>
            <a:headEnd/>
            <a:tailEnd/>
          </a:ln>
        </p:spPr>
        <p:txBody>
          <a:bodyPr lIns="128583" tIns="64291" rIns="128583" bIns="64291">
            <a:spAutoFit/>
          </a:bodyPr>
          <a:lstStyle/>
          <a:p>
            <a:pPr>
              <a:lnSpc>
                <a:spcPct val="160000"/>
              </a:lnSpc>
              <a:buFont typeface="Arial" pitchFamily="34" charset="0"/>
              <a:buNone/>
            </a:pPr>
            <a:r>
              <a:rPr lang="en-US" altLang="zh-CN" sz="3400" dirty="0">
                <a:latin typeface="微软雅黑" pitchFamily="34" charset="-122"/>
                <a:ea typeface="微软雅黑" pitchFamily="34" charset="-122"/>
              </a:rPr>
              <a:t>1</a:t>
            </a:r>
            <a:r>
              <a:rPr lang="zh-CN" altLang="en-US" sz="3400" dirty="0">
                <a:latin typeface="微软雅黑" pitchFamily="34" charset="-122"/>
                <a:ea typeface="微软雅黑" pitchFamily="34" charset="-122"/>
              </a:rPr>
              <a:t>、最高赔付额，</a:t>
            </a:r>
            <a:r>
              <a:rPr lang="en-US" altLang="zh-CN" sz="3400" dirty="0">
                <a:latin typeface="微软雅黑" pitchFamily="34" charset="-122"/>
                <a:ea typeface="微软雅黑" pitchFamily="34" charset="-122"/>
              </a:rPr>
              <a:t>2.6</a:t>
            </a:r>
            <a:r>
              <a:rPr lang="zh-CN" altLang="en-US" sz="3400" dirty="0">
                <a:latin typeface="微软雅黑" pitchFamily="34" charset="-122"/>
                <a:ea typeface="微软雅黑" pitchFamily="34" charset="-122"/>
              </a:rPr>
              <a:t>倍基本保额</a:t>
            </a:r>
          </a:p>
          <a:p>
            <a:pPr>
              <a:lnSpc>
                <a:spcPct val="160000"/>
              </a:lnSpc>
              <a:buFont typeface="Arial" pitchFamily="34" charset="0"/>
              <a:buNone/>
            </a:pPr>
            <a:r>
              <a:rPr lang="en-US" altLang="zh-CN" sz="3400" dirty="0">
                <a:latin typeface="微软雅黑" pitchFamily="34" charset="-122"/>
                <a:ea typeface="微软雅黑" pitchFamily="34" charset="-122"/>
              </a:rPr>
              <a:t>2</a:t>
            </a:r>
            <a:r>
              <a:rPr lang="zh-CN" altLang="en-US" sz="3400" dirty="0">
                <a:latin typeface="微软雅黑" pitchFamily="34" charset="-122"/>
                <a:ea typeface="微软雅黑" pitchFamily="34" charset="-122"/>
              </a:rPr>
              <a:t>、癌症和身故保险金只能给付一项</a:t>
            </a:r>
          </a:p>
          <a:p>
            <a:pPr>
              <a:lnSpc>
                <a:spcPct val="160000"/>
              </a:lnSpc>
              <a:buFont typeface="Arial" pitchFamily="34" charset="0"/>
              <a:buNone/>
            </a:pPr>
            <a:r>
              <a:rPr lang="en-US" altLang="zh-CN" sz="3400" dirty="0">
                <a:latin typeface="微软雅黑" pitchFamily="34" charset="-122"/>
                <a:ea typeface="微软雅黑" pitchFamily="34" charset="-122"/>
              </a:rPr>
              <a:t>3</a:t>
            </a:r>
            <a:r>
              <a:rPr lang="zh-CN" altLang="en-US" sz="3400" dirty="0">
                <a:latin typeface="微软雅黑" pitchFamily="34" charset="-122"/>
                <a:ea typeface="微软雅黑" pitchFamily="34" charset="-122"/>
              </a:rPr>
              <a:t>、癌症后，不承担轻度癌症责任</a:t>
            </a:r>
          </a:p>
          <a:p>
            <a:pPr>
              <a:lnSpc>
                <a:spcPct val="160000"/>
              </a:lnSpc>
              <a:buFont typeface="Arial" pitchFamily="34" charset="0"/>
              <a:buNone/>
            </a:pPr>
            <a:r>
              <a:rPr lang="en-US" altLang="zh-CN" sz="3400" dirty="0">
                <a:latin typeface="微软雅黑" pitchFamily="34" charset="-122"/>
                <a:ea typeface="微软雅黑" pitchFamily="34" charset="-122"/>
              </a:rPr>
              <a:t>4</a:t>
            </a:r>
            <a:r>
              <a:rPr lang="zh-CN" altLang="en-US" sz="3400" dirty="0">
                <a:latin typeface="微软雅黑" pitchFamily="34" charset="-122"/>
                <a:ea typeface="微软雅黑" pitchFamily="34" charset="-122"/>
              </a:rPr>
              <a:t>、癌症后，保费豁免仅豁免主险，但附加险终止</a:t>
            </a:r>
          </a:p>
          <a:p>
            <a:pPr>
              <a:lnSpc>
                <a:spcPct val="160000"/>
              </a:lnSpc>
              <a:buFont typeface="Arial" pitchFamily="34" charset="0"/>
              <a:buNone/>
            </a:pPr>
            <a:r>
              <a:rPr lang="en-US" altLang="zh-CN" sz="3400" dirty="0">
                <a:latin typeface="微软雅黑" pitchFamily="34" charset="-122"/>
                <a:ea typeface="微软雅黑" pitchFamily="34" charset="-122"/>
              </a:rPr>
              <a:t>5</a:t>
            </a:r>
            <a:r>
              <a:rPr lang="zh-CN" altLang="en-US" sz="3400" dirty="0">
                <a:latin typeface="微软雅黑" pitchFamily="34" charset="-122"/>
                <a:ea typeface="微软雅黑" pitchFamily="34" charset="-122"/>
              </a:rPr>
              <a:t>、首笔康复</a:t>
            </a:r>
            <a:r>
              <a:rPr lang="zh-CN" altLang="en-US" sz="3400" dirty="0" smtClean="0">
                <a:latin typeface="微软雅黑" pitchFamily="34" charset="-122"/>
                <a:ea typeface="微软雅黑" pitchFamily="34" charset="-122"/>
              </a:rPr>
              <a:t>金确诊满</a:t>
            </a:r>
            <a:r>
              <a:rPr lang="en-US" altLang="zh-CN" sz="3400" dirty="0">
                <a:latin typeface="微软雅黑" pitchFamily="34" charset="-122"/>
                <a:ea typeface="微软雅黑" pitchFamily="34" charset="-122"/>
              </a:rPr>
              <a:t>30</a:t>
            </a:r>
            <a:r>
              <a:rPr lang="zh-CN" altLang="en-US" sz="3400" dirty="0">
                <a:latin typeface="微软雅黑" pitchFamily="34" charset="-122"/>
                <a:ea typeface="微软雅黑" pitchFamily="34" charset="-122"/>
              </a:rPr>
              <a:t>天后领取</a:t>
            </a:r>
            <a:r>
              <a:rPr lang="en-US" altLang="zh-CN" sz="3400" dirty="0">
                <a:latin typeface="微软雅黑" pitchFamily="34" charset="-122"/>
                <a:ea typeface="微软雅黑" pitchFamily="34" charset="-122"/>
              </a:rPr>
              <a:t>20%</a:t>
            </a:r>
            <a:r>
              <a:rPr lang="zh-CN" altLang="en-US" sz="3400" dirty="0" smtClean="0">
                <a:latin typeface="微软雅黑" pitchFamily="34" charset="-122"/>
                <a:ea typeface="微软雅黑" pitchFamily="34" charset="-122"/>
              </a:rPr>
              <a:t>，可持续</a:t>
            </a:r>
            <a:r>
              <a:rPr lang="en-US" altLang="zh-CN" sz="3400" dirty="0">
                <a:latin typeface="微软雅黑" pitchFamily="34" charset="-122"/>
                <a:ea typeface="微软雅黑" pitchFamily="34" charset="-122"/>
              </a:rPr>
              <a:t>5</a:t>
            </a:r>
            <a:r>
              <a:rPr lang="zh-CN" altLang="en-US" sz="3400" dirty="0">
                <a:latin typeface="微软雅黑" pitchFamily="34" charset="-122"/>
                <a:ea typeface="微软雅黑" pitchFamily="34" charset="-122"/>
              </a:rPr>
              <a:t>年</a:t>
            </a:r>
          </a:p>
          <a:p>
            <a:pPr>
              <a:lnSpc>
                <a:spcPct val="160000"/>
              </a:lnSpc>
              <a:buFont typeface="Arial" pitchFamily="34" charset="0"/>
              <a:buNone/>
            </a:pPr>
            <a:r>
              <a:rPr lang="en-US" altLang="zh-CN" sz="3400" dirty="0">
                <a:latin typeface="微软雅黑" pitchFamily="34" charset="-122"/>
                <a:ea typeface="微软雅黑" pitchFamily="34" charset="-122"/>
              </a:rPr>
              <a:t>6</a:t>
            </a:r>
            <a:r>
              <a:rPr lang="zh-CN" altLang="en-US" sz="3400" dirty="0">
                <a:latin typeface="微软雅黑" pitchFamily="34" charset="-122"/>
                <a:ea typeface="微软雅黑" pitchFamily="34" charset="-122"/>
              </a:rPr>
              <a:t>、等待期：一年</a:t>
            </a:r>
          </a:p>
        </p:txBody>
      </p:sp>
      <p:sp>
        <p:nvSpPr>
          <p:cNvPr id="6" name="矩形 5"/>
          <p:cNvSpPr/>
          <p:nvPr/>
        </p:nvSpPr>
        <p:spPr>
          <a:xfrm>
            <a:off x="9445521" y="360143"/>
            <a:ext cx="3475942" cy="1083945"/>
          </a:xfrm>
          <a:prstGeom prst="rect">
            <a:avLst/>
          </a:prstGeom>
          <a:noFill/>
        </p:spPr>
        <p:txBody>
          <a:bodyPr wrap="none" lIns="128583" tIns="64291" rIns="128583" bIns="64291">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buFont typeface="Arial" charset="0"/>
              <a:buNone/>
              <a:defRPr/>
            </a:pPr>
            <a:r>
              <a:rPr lang="zh-CN" altLang="en-US" sz="6200" spc="70" dirty="0">
                <a:ln w="11430"/>
                <a:solidFill>
                  <a:srgbClr val="FF0000"/>
                </a:solidFill>
                <a:effectLst>
                  <a:outerShdw blurRad="76200" dist="50800" dir="5400000" algn="tl" rotWithShape="0">
                    <a:srgbClr val="000000">
                      <a:alpha val="65000"/>
                    </a:srgbClr>
                  </a:outerShdw>
                </a:effectLst>
                <a:latin typeface="华文行楷" pitchFamily="2" charset="-122"/>
                <a:ea typeface="华文行楷" pitchFamily="2" charset="-122"/>
              </a:rPr>
              <a:t>防癌组合</a:t>
            </a:r>
          </a:p>
        </p:txBody>
      </p:sp>
      <p:sp>
        <p:nvSpPr>
          <p:cNvPr id="8" name="矩形 7"/>
          <p:cNvSpPr/>
          <p:nvPr/>
        </p:nvSpPr>
        <p:spPr>
          <a:xfrm>
            <a:off x="2908565" y="270134"/>
            <a:ext cx="7200686" cy="1083945"/>
          </a:xfrm>
          <a:prstGeom prst="rect">
            <a:avLst/>
          </a:prstGeom>
          <a:noFill/>
        </p:spPr>
        <p:txBody>
          <a:bodyPr lIns="128583" tIns="64291" rIns="128583" bIns="64291">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buFont typeface="Arial" charset="0"/>
              <a:buNone/>
              <a:defRPr/>
            </a:pPr>
            <a:r>
              <a:rPr lang="zh-CN" altLang="en-US" sz="6200" spc="7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中宋" pitchFamily="2" charset="-122"/>
                <a:ea typeface="华文中宋" pitchFamily="2" charset="-122"/>
              </a:rPr>
              <a:t>防癌主险</a:t>
            </a:r>
            <a:r>
              <a:rPr lang="en-US" altLang="zh-CN" sz="6200" spc="7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中宋" pitchFamily="2" charset="-122"/>
                <a:ea typeface="华文中宋" pitchFamily="2" charset="-122"/>
              </a:rPr>
              <a:t>+</a:t>
            </a:r>
            <a:r>
              <a:rPr lang="zh-CN" altLang="en-US" sz="6200" spc="7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华文中宋" pitchFamily="2" charset="-122"/>
                <a:ea typeface="华文中宋" pitchFamily="2" charset="-122"/>
              </a:rPr>
              <a:t>两全</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3"/>
          <p:cNvPicPr>
            <a:picLocks noChangeAspect="1" noChangeArrowheads="1"/>
          </p:cNvPicPr>
          <p:nvPr/>
        </p:nvPicPr>
        <p:blipFill>
          <a:blip r:embed="rId2" cstate="print">
            <a:clrChange>
              <a:clrFrom>
                <a:srgbClr val="FFFFFF"/>
              </a:clrFrom>
              <a:clrTo>
                <a:srgbClr val="FFFFFF">
                  <a:alpha val="0"/>
                </a:srgbClr>
              </a:clrTo>
            </a:clrChange>
          </a:blip>
          <a:srcRect b="3870"/>
          <a:stretch>
            <a:fillRect/>
          </a:stretch>
        </p:blipFill>
        <p:spPr bwMode="auto">
          <a:xfrm rot="-477125">
            <a:off x="6996113" y="3870325"/>
            <a:ext cx="7513637" cy="4105275"/>
          </a:xfrm>
          <a:prstGeom prst="rect">
            <a:avLst/>
          </a:prstGeom>
          <a:noFill/>
          <a:ln w="9525">
            <a:noFill/>
            <a:miter lim="800000"/>
            <a:headEnd/>
            <a:tailEnd/>
          </a:ln>
        </p:spPr>
      </p:pic>
      <p:sp>
        <p:nvSpPr>
          <p:cNvPr id="31747" name="TextBox 1"/>
          <p:cNvSpPr txBox="1">
            <a:spLocks noChangeArrowheads="1"/>
          </p:cNvSpPr>
          <p:nvPr/>
        </p:nvSpPr>
        <p:spPr bwMode="auto">
          <a:xfrm>
            <a:off x="1584325" y="1101725"/>
            <a:ext cx="7937500" cy="844550"/>
          </a:xfrm>
          <a:prstGeom prst="rect">
            <a:avLst/>
          </a:prstGeom>
          <a:noFill/>
          <a:ln w="9525">
            <a:noFill/>
            <a:miter lim="800000"/>
            <a:headEnd/>
            <a:tailEnd/>
          </a:ln>
        </p:spPr>
        <p:txBody>
          <a:bodyPr lIns="120362" tIns="60179" rIns="120362" bIns="60179">
            <a:spAutoFit/>
          </a:bodyPr>
          <a:lstStyle/>
          <a:p>
            <a:r>
              <a:rPr lang="zh-CN" altLang="en-US" sz="4700" b="1">
                <a:solidFill>
                  <a:srgbClr val="0070C0"/>
                </a:solidFill>
                <a:latin typeface="微软雅黑" pitchFamily="34" charset="-122"/>
                <a:ea typeface="微软雅黑" pitchFamily="34" charset="-122"/>
              </a:rPr>
              <a:t>投保举例</a:t>
            </a:r>
          </a:p>
        </p:txBody>
      </p:sp>
      <p:sp>
        <p:nvSpPr>
          <p:cNvPr id="31748" name="Rectangle 2"/>
          <p:cNvSpPr txBox="1">
            <a:spLocks noChangeArrowheads="1"/>
          </p:cNvSpPr>
          <p:nvPr/>
        </p:nvSpPr>
        <p:spPr bwMode="auto">
          <a:xfrm>
            <a:off x="1230313" y="2195513"/>
            <a:ext cx="11036300" cy="3727450"/>
          </a:xfrm>
          <a:prstGeom prst="rect">
            <a:avLst/>
          </a:prstGeom>
          <a:noFill/>
          <a:ln w="9525">
            <a:noFill/>
            <a:miter lim="800000"/>
            <a:headEnd/>
            <a:tailEnd/>
          </a:ln>
        </p:spPr>
        <p:txBody>
          <a:bodyPr lIns="120362" tIns="60179" rIns="120362" bIns="60179"/>
          <a:lstStyle/>
          <a:p>
            <a:pPr marL="341313" indent="-341313">
              <a:lnSpc>
                <a:spcPct val="120000"/>
              </a:lnSpc>
              <a:spcBef>
                <a:spcPct val="20000"/>
              </a:spcBef>
              <a:buClr>
                <a:srgbClr val="FF0000"/>
              </a:buClr>
              <a:buSzPct val="85000"/>
              <a:buFont typeface="Wingdings" pitchFamily="2" charset="2"/>
              <a:buChar char="Ø"/>
            </a:pPr>
            <a:r>
              <a:rPr lang="zh-CN" altLang="en-US" sz="3700" b="1">
                <a:latin typeface="微软雅黑" pitchFamily="34" charset="-122"/>
                <a:ea typeface="微软雅黑" pitchFamily="34" charset="-122"/>
              </a:rPr>
              <a:t>被保险人：康先生</a:t>
            </a:r>
            <a:r>
              <a:rPr lang="en-US" altLang="zh-CN" sz="3700" b="1">
                <a:latin typeface="微软雅黑" pitchFamily="34" charset="-122"/>
                <a:ea typeface="微软雅黑" pitchFamily="34" charset="-122"/>
              </a:rPr>
              <a:t>30</a:t>
            </a:r>
            <a:r>
              <a:rPr lang="zh-CN" altLang="en-US" sz="3700" b="1">
                <a:latin typeface="微软雅黑" pitchFamily="34" charset="-122"/>
                <a:ea typeface="微软雅黑" pitchFamily="34" charset="-122"/>
              </a:rPr>
              <a:t>周岁</a:t>
            </a:r>
            <a:endParaRPr lang="en-US" altLang="zh-CN" sz="3700" b="1">
              <a:latin typeface="微软雅黑" pitchFamily="34" charset="-122"/>
              <a:ea typeface="微软雅黑" pitchFamily="34" charset="-122"/>
            </a:endParaRPr>
          </a:p>
          <a:p>
            <a:pPr marL="341313" indent="-341313">
              <a:lnSpc>
                <a:spcPct val="120000"/>
              </a:lnSpc>
              <a:spcBef>
                <a:spcPct val="20000"/>
              </a:spcBef>
              <a:buClr>
                <a:srgbClr val="FF0000"/>
              </a:buClr>
              <a:buSzPct val="85000"/>
              <a:buFont typeface="Wingdings" pitchFamily="2" charset="2"/>
              <a:buChar char="Ø"/>
            </a:pPr>
            <a:r>
              <a:rPr lang="zh-CN" altLang="en-US" sz="3700" b="1">
                <a:latin typeface="微软雅黑" pitchFamily="34" charset="-122"/>
                <a:ea typeface="微软雅黑" pitchFamily="34" charset="-122"/>
              </a:rPr>
              <a:t>年缴保费：</a:t>
            </a:r>
            <a:r>
              <a:rPr lang="en-US" altLang="zh-CN" sz="3700" b="1">
                <a:latin typeface="微软雅黑" pitchFamily="34" charset="-122"/>
                <a:ea typeface="微软雅黑" pitchFamily="34" charset="-122"/>
              </a:rPr>
              <a:t>5820</a:t>
            </a:r>
            <a:r>
              <a:rPr lang="zh-CN" altLang="en-US" sz="3700" b="1">
                <a:latin typeface="微软雅黑" pitchFamily="34" charset="-122"/>
                <a:ea typeface="微软雅黑" pitchFamily="34" charset="-122"/>
              </a:rPr>
              <a:t>元</a:t>
            </a:r>
            <a:endParaRPr lang="en-US" altLang="zh-CN" sz="3700" b="1">
              <a:latin typeface="微软雅黑" pitchFamily="34" charset="-122"/>
              <a:ea typeface="微软雅黑" pitchFamily="34" charset="-122"/>
            </a:endParaRPr>
          </a:p>
          <a:p>
            <a:pPr marL="341313" indent="-341313">
              <a:lnSpc>
                <a:spcPct val="120000"/>
              </a:lnSpc>
              <a:spcBef>
                <a:spcPct val="20000"/>
              </a:spcBef>
              <a:buClr>
                <a:srgbClr val="FF0000"/>
              </a:buClr>
              <a:buSzPct val="85000"/>
              <a:buFont typeface="Wingdings" pitchFamily="2" charset="2"/>
              <a:buChar char="Ø"/>
            </a:pPr>
            <a:r>
              <a:rPr lang="zh-CN" altLang="en-US" sz="3700" b="1">
                <a:latin typeface="微软雅黑" pitchFamily="34" charset="-122"/>
                <a:ea typeface="微软雅黑" pitchFamily="34" charset="-122"/>
              </a:rPr>
              <a:t>缴  费  期：</a:t>
            </a:r>
            <a:r>
              <a:rPr lang="en-US" altLang="zh-CN" sz="3700" b="1">
                <a:latin typeface="微软雅黑" pitchFamily="34" charset="-122"/>
                <a:ea typeface="微软雅黑" pitchFamily="34" charset="-122"/>
              </a:rPr>
              <a:t>10</a:t>
            </a:r>
            <a:r>
              <a:rPr lang="zh-CN" altLang="en-US" sz="3700" b="1">
                <a:latin typeface="微软雅黑" pitchFamily="34" charset="-122"/>
                <a:ea typeface="微软雅黑" pitchFamily="34" charset="-122"/>
              </a:rPr>
              <a:t>年</a:t>
            </a:r>
            <a:endParaRPr lang="en-US" altLang="zh-CN" sz="3700" b="1">
              <a:latin typeface="微软雅黑" pitchFamily="34" charset="-122"/>
              <a:ea typeface="微软雅黑" pitchFamily="34" charset="-122"/>
            </a:endParaRPr>
          </a:p>
          <a:p>
            <a:pPr marL="341313" indent="-341313">
              <a:lnSpc>
                <a:spcPct val="120000"/>
              </a:lnSpc>
              <a:spcBef>
                <a:spcPct val="20000"/>
              </a:spcBef>
              <a:buClr>
                <a:srgbClr val="FF0000"/>
              </a:buClr>
              <a:buSzPct val="85000"/>
              <a:buFont typeface="Wingdings" pitchFamily="2" charset="2"/>
              <a:buChar char="Ø"/>
            </a:pPr>
            <a:r>
              <a:rPr lang="zh-CN" altLang="en-US" sz="3700" b="1">
                <a:latin typeface="微软雅黑" pitchFamily="34" charset="-122"/>
                <a:ea typeface="微软雅黑" pitchFamily="34" charset="-122"/>
              </a:rPr>
              <a:t>基本保额：</a:t>
            </a:r>
            <a:r>
              <a:rPr lang="en-US" altLang="zh-CN" sz="3700" b="1">
                <a:latin typeface="微软雅黑" pitchFamily="34" charset="-122"/>
                <a:ea typeface="微软雅黑" pitchFamily="34" charset="-122"/>
              </a:rPr>
              <a:t>20</a:t>
            </a:r>
            <a:r>
              <a:rPr lang="zh-CN" altLang="en-US" sz="3700" b="1">
                <a:latin typeface="微软雅黑" pitchFamily="34" charset="-122"/>
                <a:ea typeface="微软雅黑" pitchFamily="34" charset="-122"/>
              </a:rPr>
              <a:t>万</a:t>
            </a:r>
          </a:p>
        </p:txBody>
      </p:sp>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文本框 3"/>
          <p:cNvSpPr txBox="1">
            <a:spLocks noChangeArrowheads="1"/>
          </p:cNvSpPr>
          <p:nvPr/>
        </p:nvSpPr>
        <p:spPr bwMode="auto">
          <a:xfrm>
            <a:off x="2779713" y="2122488"/>
            <a:ext cx="8604250" cy="5232400"/>
          </a:xfrm>
          <a:prstGeom prst="rect">
            <a:avLst/>
          </a:prstGeom>
          <a:noFill/>
          <a:ln w="9525">
            <a:noFill/>
            <a:miter lim="800000"/>
            <a:headEnd/>
            <a:tailEnd/>
          </a:ln>
        </p:spPr>
        <p:txBody>
          <a:bodyPr lIns="152221" tIns="76108" rIns="152221" bIns="76108">
            <a:spAutoFit/>
          </a:bodyPr>
          <a:lstStyle/>
          <a:p>
            <a:pPr algn="ctr" eaLnBrk="0" hangingPunct="0"/>
            <a:r>
              <a:rPr lang="zh-CN" altLang="en-US" sz="8000" b="1">
                <a:solidFill>
                  <a:srgbClr val="FF0000"/>
                </a:solidFill>
                <a:latin typeface="微软雅黑" pitchFamily="34" charset="-122"/>
                <a:ea typeface="微软雅黑" pitchFamily="34" charset="-122"/>
              </a:rPr>
              <a:t>保费</a:t>
            </a:r>
            <a:r>
              <a:rPr lang="zh-CN" altLang="en-US" sz="11000" b="1">
                <a:solidFill>
                  <a:srgbClr val="00B0F0"/>
                </a:solidFill>
                <a:latin typeface="微软雅黑" pitchFamily="34" charset="-122"/>
                <a:ea typeface="微软雅黑" pitchFamily="34" charset="-122"/>
              </a:rPr>
              <a:t>放心</a:t>
            </a:r>
            <a:endParaRPr lang="en-US" altLang="zh-CN" sz="11000" b="1">
              <a:solidFill>
                <a:srgbClr val="00B0F0"/>
              </a:solidFill>
              <a:latin typeface="微软雅黑" pitchFamily="34" charset="-122"/>
              <a:ea typeface="微软雅黑" pitchFamily="34" charset="-122"/>
            </a:endParaRPr>
          </a:p>
          <a:p>
            <a:pPr algn="ctr" eaLnBrk="0" hangingPunct="0"/>
            <a:r>
              <a:rPr lang="zh-CN" altLang="en-US" sz="8000" b="1">
                <a:solidFill>
                  <a:srgbClr val="FF0000"/>
                </a:solidFill>
                <a:latin typeface="微软雅黑" pitchFamily="34" charset="-122"/>
                <a:ea typeface="微软雅黑" pitchFamily="34" charset="-122"/>
              </a:rPr>
              <a:t>专项</a:t>
            </a:r>
            <a:r>
              <a:rPr lang="zh-CN" altLang="en-US" sz="11000" b="1">
                <a:solidFill>
                  <a:srgbClr val="00B0F0"/>
                </a:solidFill>
                <a:latin typeface="微软雅黑" pitchFamily="34" charset="-122"/>
                <a:ea typeface="微软雅黑" pitchFamily="34" charset="-122"/>
              </a:rPr>
              <a:t>抗癌</a:t>
            </a:r>
            <a:endParaRPr lang="en-US" altLang="zh-CN" sz="8000" b="1">
              <a:solidFill>
                <a:srgbClr val="00B0F0"/>
              </a:solidFill>
              <a:latin typeface="微软雅黑" pitchFamily="34" charset="-122"/>
              <a:ea typeface="微软雅黑" pitchFamily="34" charset="-122"/>
            </a:endParaRPr>
          </a:p>
          <a:p>
            <a:pPr algn="ctr" eaLnBrk="0" hangingPunct="0"/>
            <a:r>
              <a:rPr lang="zh-CN" altLang="en-US" sz="8000" b="1">
                <a:solidFill>
                  <a:srgbClr val="FF0000"/>
                </a:solidFill>
                <a:latin typeface="微软雅黑" pitchFamily="34" charset="-122"/>
                <a:ea typeface="微软雅黑" pitchFamily="34" charset="-122"/>
              </a:rPr>
              <a:t>保障</a:t>
            </a:r>
            <a:r>
              <a:rPr lang="zh-CN" altLang="en-US" sz="11000" b="1">
                <a:solidFill>
                  <a:srgbClr val="00B0F0"/>
                </a:solidFill>
                <a:latin typeface="微软雅黑" pitchFamily="34" charset="-122"/>
                <a:ea typeface="微软雅黑" pitchFamily="34" charset="-122"/>
              </a:rPr>
              <a:t>全面</a:t>
            </a:r>
            <a:endParaRPr lang="zh-CN" altLang="en-US" sz="8000" b="1">
              <a:solidFill>
                <a:srgbClr val="00B0F0"/>
              </a:solidFill>
              <a:latin typeface="微软雅黑" pitchFamily="34" charset="-122"/>
              <a:ea typeface="微软雅黑" pitchFamily="34" charset="-122"/>
            </a:endParaRPr>
          </a:p>
        </p:txBody>
      </p:sp>
      <p:sp>
        <p:nvSpPr>
          <p:cNvPr id="32771" name="Rectangle 2"/>
          <p:cNvSpPr txBox="1">
            <a:spLocks noChangeArrowheads="1"/>
          </p:cNvSpPr>
          <p:nvPr/>
        </p:nvSpPr>
        <p:spPr bwMode="auto">
          <a:xfrm>
            <a:off x="720725" y="939800"/>
            <a:ext cx="13271500" cy="1360488"/>
          </a:xfrm>
          <a:prstGeom prst="rect">
            <a:avLst/>
          </a:prstGeom>
          <a:noFill/>
          <a:ln w="9525">
            <a:noFill/>
            <a:miter lim="800000"/>
            <a:headEnd/>
            <a:tailEnd/>
          </a:ln>
        </p:spPr>
        <p:txBody>
          <a:bodyPr lIns="142587" tIns="71291" rIns="142587" bIns="71291" anchor="ctr"/>
          <a:lstStyle/>
          <a:p>
            <a:pPr algn="ctr" eaLnBrk="0" hangingPunct="0"/>
            <a:r>
              <a:rPr lang="zh-CN" altLang="en-US" sz="5300" b="1">
                <a:solidFill>
                  <a:srgbClr val="FF0000"/>
                </a:solidFill>
                <a:latin typeface="微软雅黑" pitchFamily="34" charset="-122"/>
                <a:ea typeface="微软雅黑" pitchFamily="34" charset="-122"/>
              </a:rPr>
              <a:t>防癌险能给康先生带来什么？</a:t>
            </a:r>
            <a:endParaRPr lang="en-US" altLang="zh-CN" sz="5300" b="1">
              <a:solidFill>
                <a:srgbClr val="FF0000"/>
              </a:solidFill>
              <a:latin typeface="微软雅黑" pitchFamily="34" charset="-122"/>
              <a:ea typeface="微软雅黑" pitchFamily="34" charset="-122"/>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Text Box 7"/>
          <p:cNvSpPr txBox="1">
            <a:spLocks noChangeArrowheads="1"/>
          </p:cNvSpPr>
          <p:nvPr/>
        </p:nvSpPr>
        <p:spPr bwMode="auto">
          <a:xfrm>
            <a:off x="307975" y="6870700"/>
            <a:ext cx="14093825" cy="136525"/>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120362" tIns="60179" rIns="120362" bIns="60179">
            <a:spAutoFit/>
          </a:bodyPr>
          <a:lstStyle/>
          <a:p>
            <a:pPr fontAlgn="auto">
              <a:spcBef>
                <a:spcPct val="50000"/>
              </a:spcBef>
              <a:spcAft>
                <a:spcPts val="0"/>
              </a:spcAft>
              <a:defRPr/>
            </a:pPr>
            <a:endParaRPr lang="zh-CN" altLang="en-US" sz="100">
              <a:solidFill>
                <a:srgbClr val="2B166E"/>
              </a:solidFill>
              <a:latin typeface="Comic Sans MS" pitchFamily="66" charset="0"/>
              <a:ea typeface="+mn-ea"/>
            </a:endParaRPr>
          </a:p>
        </p:txBody>
      </p:sp>
      <p:sp>
        <p:nvSpPr>
          <p:cNvPr id="33795" name="AutoShape 8"/>
          <p:cNvSpPr>
            <a:spLocks noChangeArrowheads="1"/>
          </p:cNvSpPr>
          <p:nvPr/>
        </p:nvSpPr>
        <p:spPr bwMode="auto">
          <a:xfrm>
            <a:off x="617538" y="6665913"/>
            <a:ext cx="614362" cy="579437"/>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latin typeface="Calibri" pitchFamily="34" charset="0"/>
            </a:endParaRPr>
          </a:p>
        </p:txBody>
      </p:sp>
      <p:sp>
        <p:nvSpPr>
          <p:cNvPr id="107526" name="Text Box 5"/>
          <p:cNvSpPr txBox="1">
            <a:spLocks noChangeArrowheads="1"/>
          </p:cNvSpPr>
          <p:nvPr/>
        </p:nvSpPr>
        <p:spPr bwMode="auto">
          <a:xfrm>
            <a:off x="307975" y="7277100"/>
            <a:ext cx="2170113" cy="614363"/>
          </a:xfrm>
          <a:prstGeom prst="rect">
            <a:avLst/>
          </a:prstGeom>
          <a:noFill/>
          <a:ln w="9525">
            <a:noFill/>
            <a:miter lim="800000"/>
            <a:headEnd/>
            <a:tailEnd/>
          </a:ln>
        </p:spPr>
        <p:txBody>
          <a:bodyPr lIns="120362" tIns="60179" rIns="120362" bIns="60179">
            <a:spAutoFit/>
          </a:bodyPr>
          <a:lstStyle/>
          <a:p>
            <a:pPr fontAlgn="auto">
              <a:spcBef>
                <a:spcPts val="0"/>
              </a:spcBef>
              <a:spcAft>
                <a:spcPts val="0"/>
              </a:spcAft>
              <a:defRPr/>
            </a:pPr>
            <a:r>
              <a:rPr lang="en-US" sz="3200" b="1">
                <a:solidFill>
                  <a:srgbClr val="000000"/>
                </a:solidFill>
                <a:effectLst>
                  <a:outerShdw blurRad="38100" dist="38100" dir="2700000" algn="tl">
                    <a:srgbClr val="C0C0C0"/>
                  </a:outerShdw>
                </a:effectLst>
                <a:latin typeface="Comic Sans MS" pitchFamily="66" charset="0"/>
                <a:ea typeface="+mn-ea"/>
              </a:rPr>
              <a:t>30</a:t>
            </a:r>
            <a:r>
              <a:rPr lang="zh-CN" altLang="en-US" sz="3200" b="1">
                <a:solidFill>
                  <a:srgbClr val="000000"/>
                </a:solidFill>
                <a:effectLst>
                  <a:outerShdw blurRad="38100" dist="38100" dir="2700000" algn="tl">
                    <a:srgbClr val="C0C0C0"/>
                  </a:outerShdw>
                </a:effectLst>
                <a:latin typeface="Comic Sans MS" pitchFamily="66" charset="0"/>
                <a:ea typeface="+mn-ea"/>
              </a:rPr>
              <a:t>岁</a:t>
            </a:r>
          </a:p>
        </p:txBody>
      </p:sp>
      <p:sp>
        <p:nvSpPr>
          <p:cNvPr id="33797" name="AutoShape 9"/>
          <p:cNvSpPr>
            <a:spLocks noChangeArrowheads="1"/>
          </p:cNvSpPr>
          <p:nvPr/>
        </p:nvSpPr>
        <p:spPr bwMode="auto">
          <a:xfrm>
            <a:off x="11433175" y="6677025"/>
            <a:ext cx="679450" cy="582613"/>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latin typeface="Calibri" pitchFamily="34" charset="0"/>
            </a:endParaRPr>
          </a:p>
        </p:txBody>
      </p:sp>
      <p:sp>
        <p:nvSpPr>
          <p:cNvPr id="33798" name="TextBox 1"/>
          <p:cNvSpPr txBox="1">
            <a:spLocks noChangeArrowheads="1"/>
          </p:cNvSpPr>
          <p:nvPr/>
        </p:nvSpPr>
        <p:spPr bwMode="auto">
          <a:xfrm>
            <a:off x="306388" y="1058863"/>
            <a:ext cx="13082587" cy="1214437"/>
          </a:xfrm>
          <a:prstGeom prst="rect">
            <a:avLst/>
          </a:prstGeom>
          <a:noFill/>
          <a:ln w="9525">
            <a:noFill/>
            <a:miter lim="800000"/>
            <a:headEnd/>
            <a:tailEnd/>
          </a:ln>
        </p:spPr>
        <p:txBody>
          <a:bodyPr lIns="120362" tIns="60179" rIns="120362" bIns="60179">
            <a:spAutoFit/>
          </a:bodyPr>
          <a:lstStyle/>
          <a:p>
            <a:r>
              <a:rPr lang="zh-CN" altLang="en-US" sz="5800" b="1" i="1">
                <a:solidFill>
                  <a:srgbClr val="FF0000"/>
                </a:solidFill>
                <a:latin typeface="微软雅黑" pitchFamily="34" charset="-122"/>
                <a:ea typeface="微软雅黑" pitchFamily="34" charset="-122"/>
              </a:rPr>
              <a:t>保障责任</a:t>
            </a:r>
            <a:r>
              <a:rPr lang="en-US" altLang="zh-CN" sz="5800" b="1" i="1">
                <a:solidFill>
                  <a:srgbClr val="FF0000"/>
                </a:solidFill>
                <a:latin typeface="微软雅黑" pitchFamily="34" charset="-122"/>
                <a:ea typeface="微软雅黑" pitchFamily="34" charset="-122"/>
              </a:rPr>
              <a:t>1</a:t>
            </a:r>
            <a:r>
              <a:rPr lang="zh-CN" altLang="en-US" sz="5800" b="1" i="1">
                <a:solidFill>
                  <a:srgbClr val="FF0000"/>
                </a:solidFill>
                <a:latin typeface="微软雅黑" pitchFamily="34" charset="-122"/>
                <a:ea typeface="微软雅黑" pitchFamily="34" charset="-122"/>
              </a:rPr>
              <a:t>：</a:t>
            </a:r>
            <a:r>
              <a:rPr lang="zh-CN" altLang="en-US" sz="7100" b="1" i="1">
                <a:solidFill>
                  <a:srgbClr val="FFC000"/>
                </a:solidFill>
                <a:latin typeface="微软雅黑" pitchFamily="34" charset="-122"/>
                <a:ea typeface="微软雅黑" pitchFamily="34" charset="-122"/>
              </a:rPr>
              <a:t>癌症确诊保险金</a:t>
            </a:r>
          </a:p>
        </p:txBody>
      </p:sp>
      <p:grpSp>
        <p:nvGrpSpPr>
          <p:cNvPr id="2" name="Group 11"/>
          <p:cNvGrpSpPr>
            <a:grpSpLocks/>
          </p:cNvGrpSpPr>
          <p:nvPr/>
        </p:nvGrpSpPr>
        <p:grpSpPr bwMode="auto">
          <a:xfrm>
            <a:off x="5962650" y="2089150"/>
            <a:ext cx="6421438" cy="3649663"/>
            <a:chOff x="0" y="0"/>
            <a:chExt cx="2800310" cy="2088231"/>
          </a:xfrm>
        </p:grpSpPr>
        <p:grpSp>
          <p:nvGrpSpPr>
            <p:cNvPr id="3" name="Group 12"/>
            <p:cNvGrpSpPr>
              <a:grpSpLocks/>
            </p:cNvGrpSpPr>
            <p:nvPr/>
          </p:nvGrpSpPr>
          <p:grpSpPr bwMode="auto">
            <a:xfrm>
              <a:off x="0" y="0"/>
              <a:ext cx="2800310" cy="2088231"/>
              <a:chOff x="0" y="0"/>
              <a:chExt cx="2800310" cy="2160239"/>
            </a:xfrm>
          </p:grpSpPr>
          <p:sp>
            <p:nvSpPr>
              <p:cNvPr id="107533" name="椭圆形标注 67"/>
              <p:cNvSpPr>
                <a:spLocks noChangeArrowheads="1"/>
              </p:cNvSpPr>
              <p:nvPr/>
            </p:nvSpPr>
            <p:spPr bwMode="auto">
              <a:xfrm>
                <a:off x="0" y="0"/>
                <a:ext cx="2800310" cy="2160239"/>
              </a:xfrm>
              <a:prstGeom prst="wedgeEllipseCallout">
                <a:avLst>
                  <a:gd name="adj1" fmla="val -70342"/>
                  <a:gd name="adj2" fmla="val 31679"/>
                </a:avLst>
              </a:prstGeom>
              <a:solidFill>
                <a:schemeClr val="bg1"/>
              </a:solidFill>
              <a:ln w="3175" cmpd="sng">
                <a:solidFill>
                  <a:srgbClr val="BFBFBF"/>
                </a:solidFill>
                <a:miter lim="800000"/>
                <a:headEnd/>
                <a:tailEnd/>
              </a:ln>
              <a:effectLst>
                <a:outerShdw dist="38100" dir="2700000" algn="ctr" rotWithShape="0">
                  <a:srgbClr val="000000">
                    <a:alpha val="39000"/>
                  </a:srgbClr>
                </a:outerShdw>
              </a:effectLst>
            </p:spPr>
            <p:txBody>
              <a:bodyPr anchor="ctr"/>
              <a:lstStyle/>
              <a:p>
                <a:pPr algn="ctr" fontAlgn="auto">
                  <a:spcBef>
                    <a:spcPts val="0"/>
                  </a:spcBef>
                  <a:spcAft>
                    <a:spcPts val="0"/>
                  </a:spcAft>
                  <a:defRPr/>
                </a:pPr>
                <a:endParaRPr lang="zh-CN" altLang="en-US">
                  <a:solidFill>
                    <a:srgbClr val="FFFFFF"/>
                  </a:solidFill>
                  <a:latin typeface="Constantia" pitchFamily="18" charset="0"/>
                  <a:ea typeface="+mn-ea"/>
                </a:endParaRPr>
              </a:p>
            </p:txBody>
          </p:sp>
          <p:sp>
            <p:nvSpPr>
              <p:cNvPr id="33806" name="椭圆形标注 69"/>
              <p:cNvSpPr>
                <a:spLocks noChangeArrowheads="1"/>
              </p:cNvSpPr>
              <p:nvPr/>
            </p:nvSpPr>
            <p:spPr bwMode="auto">
              <a:xfrm>
                <a:off x="86906" y="72424"/>
                <a:ext cx="2592701" cy="2000406"/>
              </a:xfrm>
              <a:prstGeom prst="wedgeEllipseCallout">
                <a:avLst>
                  <a:gd name="adj1" fmla="val -70546"/>
                  <a:gd name="adj2" fmla="val 32352"/>
                </a:avLst>
              </a:prstGeom>
              <a:solidFill>
                <a:srgbClr val="FFFFFF"/>
              </a:solidFill>
              <a:ln w="3175">
                <a:solidFill>
                  <a:srgbClr val="BFBFBF"/>
                </a:solidFill>
                <a:prstDash val="sysDash"/>
                <a:miter lim="800000"/>
                <a:headEnd/>
                <a:tailEnd/>
              </a:ln>
            </p:spPr>
            <p:txBody>
              <a:bodyPr anchor="ctr"/>
              <a:lstStyle/>
              <a:p>
                <a:pPr algn="ctr"/>
                <a:endParaRPr lang="zh-CN" altLang="en-US">
                  <a:solidFill>
                    <a:srgbClr val="FFFFFF"/>
                  </a:solidFill>
                  <a:latin typeface="Constantia" pitchFamily="18" charset="0"/>
                </a:endParaRPr>
              </a:p>
            </p:txBody>
          </p:sp>
        </p:grpSp>
        <p:sp>
          <p:nvSpPr>
            <p:cNvPr id="33804" name="TextBox 62"/>
            <p:cNvSpPr txBox="1">
              <a:spLocks noChangeArrowheads="1"/>
            </p:cNvSpPr>
            <p:nvPr/>
          </p:nvSpPr>
          <p:spPr bwMode="auto">
            <a:xfrm>
              <a:off x="313931" y="434545"/>
              <a:ext cx="2167671" cy="1228015"/>
            </a:xfrm>
            <a:prstGeom prst="rect">
              <a:avLst/>
            </a:prstGeom>
            <a:noFill/>
            <a:ln w="9525">
              <a:noFill/>
              <a:miter lim="800000"/>
              <a:headEnd/>
              <a:tailEnd/>
            </a:ln>
          </p:spPr>
          <p:txBody>
            <a:bodyPr>
              <a:spAutoFit/>
            </a:bodyPr>
            <a:lstStyle/>
            <a:p>
              <a:r>
                <a:rPr lang="zh-CN" altLang="en-US" sz="2600" b="1">
                  <a:latin typeface="黑体" pitchFamily="2" charset="-122"/>
                  <a:ea typeface="黑体" pitchFamily="2" charset="-122"/>
                </a:rPr>
                <a:t>    投保</a:t>
              </a:r>
              <a:r>
                <a:rPr lang="en-US" altLang="zh-CN" sz="2600" b="1">
                  <a:latin typeface="黑体" pitchFamily="2" charset="-122"/>
                  <a:ea typeface="黑体" pitchFamily="2" charset="-122"/>
                </a:rPr>
                <a:t>1</a:t>
              </a:r>
              <a:r>
                <a:rPr lang="zh-CN" altLang="en-US" sz="2600" b="1">
                  <a:latin typeface="黑体" pitchFamily="2" charset="-122"/>
                  <a:ea typeface="黑体" pitchFamily="2" charset="-122"/>
                </a:rPr>
                <a:t>年后，首次发生并经确诊的合同所指的癌症，一次性领取基本保险金额</a:t>
              </a:r>
            </a:p>
            <a:p>
              <a:pPr algn="ctr"/>
              <a:r>
                <a:rPr lang="en-US" altLang="zh-CN" sz="7100" b="1">
                  <a:solidFill>
                    <a:srgbClr val="FF0000"/>
                  </a:solidFill>
                  <a:latin typeface="Constantia" pitchFamily="18" charset="0"/>
                </a:rPr>
                <a:t>200000</a:t>
              </a:r>
              <a:r>
                <a:rPr lang="zh-CN" altLang="en-US" sz="5800" b="1">
                  <a:solidFill>
                    <a:srgbClr val="FF0000"/>
                  </a:solidFill>
                  <a:latin typeface="Constantia" pitchFamily="18" charset="0"/>
                </a:rPr>
                <a:t>元</a:t>
              </a:r>
              <a:endParaRPr lang="en-US" altLang="zh-CN" sz="5800" b="1">
                <a:solidFill>
                  <a:srgbClr val="FF0000"/>
                </a:solidFill>
                <a:latin typeface="Constantia" pitchFamily="18" charset="0"/>
              </a:endParaRPr>
            </a:p>
          </p:txBody>
        </p:sp>
      </p:grpSp>
      <p:sp>
        <p:nvSpPr>
          <p:cNvPr id="107541" name="Text Box 5"/>
          <p:cNvSpPr txBox="1">
            <a:spLocks noChangeArrowheads="1"/>
          </p:cNvSpPr>
          <p:nvPr/>
        </p:nvSpPr>
        <p:spPr bwMode="auto">
          <a:xfrm>
            <a:off x="11271250" y="7342188"/>
            <a:ext cx="1690688" cy="612775"/>
          </a:xfrm>
          <a:prstGeom prst="rect">
            <a:avLst/>
          </a:prstGeom>
          <a:noFill/>
          <a:ln w="9525" cap="flat" cmpd="sng">
            <a:noFill/>
            <a:bevel/>
            <a:headEnd/>
            <a:tailEnd/>
          </a:ln>
          <a:effectLst/>
        </p:spPr>
        <p:txBody>
          <a:bodyPr lIns="120362" tIns="60179" rIns="120362" bIns="60179">
            <a:spAutoFit/>
          </a:bodyPr>
          <a:lstStyle/>
          <a:p>
            <a:pPr fontAlgn="auto">
              <a:spcBef>
                <a:spcPts val="0"/>
              </a:spcBef>
              <a:spcAft>
                <a:spcPts val="0"/>
              </a:spcAft>
              <a:defRPr/>
            </a:pPr>
            <a:r>
              <a:rPr lang="en-US" sz="3200" b="1" dirty="0">
                <a:solidFill>
                  <a:srgbClr val="000000"/>
                </a:solidFill>
                <a:effectLst>
                  <a:outerShdw blurRad="38100" dist="38100" dir="2700000" algn="tl">
                    <a:srgbClr val="C0C0C0"/>
                  </a:outerShdw>
                </a:effectLst>
                <a:latin typeface="Comic Sans MS" pitchFamily="66" charset="0"/>
                <a:ea typeface="+mn-ea"/>
              </a:rPr>
              <a:t>80</a:t>
            </a:r>
            <a:r>
              <a:rPr lang="zh-CN" altLang="en-US" sz="3200" b="1" dirty="0">
                <a:solidFill>
                  <a:srgbClr val="000000"/>
                </a:solidFill>
                <a:effectLst>
                  <a:outerShdw blurRad="38100" dist="38100" dir="2700000" algn="tl">
                    <a:srgbClr val="C0C0C0"/>
                  </a:outerShdw>
                </a:effectLst>
                <a:latin typeface="Comic Sans MS" pitchFamily="66" charset="0"/>
                <a:ea typeface="+mn-ea"/>
              </a:rPr>
              <a:t>岁</a:t>
            </a:r>
          </a:p>
        </p:txBody>
      </p:sp>
      <p:sp>
        <p:nvSpPr>
          <p:cNvPr id="23" name="右大括号 22"/>
          <p:cNvSpPr/>
          <p:nvPr/>
        </p:nvSpPr>
        <p:spPr>
          <a:xfrm rot="16200000">
            <a:off x="5849938" y="600075"/>
            <a:ext cx="900112" cy="10682288"/>
          </a:xfrm>
          <a:prstGeom prst="rightBrace">
            <a:avLst/>
          </a:prstGeom>
        </p:spPr>
        <p:style>
          <a:lnRef idx="1">
            <a:schemeClr val="accent1"/>
          </a:lnRef>
          <a:fillRef idx="0">
            <a:schemeClr val="accent1"/>
          </a:fillRef>
          <a:effectRef idx="0">
            <a:schemeClr val="accent1"/>
          </a:effectRef>
          <a:fontRef idx="minor">
            <a:schemeClr val="tx1"/>
          </a:fontRef>
        </p:style>
        <p:txBody>
          <a:bodyPr lIns="120445" tIns="60222" rIns="120445" bIns="60222" anchor="ctr"/>
          <a:lstStyle/>
          <a:p>
            <a:pPr algn="ctr" fontAlgn="auto">
              <a:spcBef>
                <a:spcPts val="0"/>
              </a:spcBef>
              <a:spcAft>
                <a:spcPts val="0"/>
              </a:spcAft>
              <a:defRPr/>
            </a:pPr>
            <a:endParaRPr lang="zh-CN" altLang="en-US"/>
          </a:p>
        </p:txBody>
      </p:sp>
      <p:sp>
        <p:nvSpPr>
          <p:cNvPr id="24" name="圆柱形 47"/>
          <p:cNvSpPr>
            <a:spLocks noChangeArrowheads="1"/>
          </p:cNvSpPr>
          <p:nvPr/>
        </p:nvSpPr>
        <p:spPr bwMode="auto">
          <a:xfrm>
            <a:off x="2730500" y="2700338"/>
            <a:ext cx="1589088" cy="3590925"/>
          </a:xfrm>
          <a:prstGeom prst="can">
            <a:avLst>
              <a:gd name="adj" fmla="val 25809"/>
            </a:avLst>
          </a:prstGeom>
          <a:solidFill>
            <a:srgbClr val="0070C0"/>
          </a:solidFill>
          <a:ln w="9525">
            <a:noFill/>
            <a:round/>
            <a:headEnd/>
            <a:tailEnd/>
          </a:ln>
        </p:spPr>
        <p:txBody>
          <a:bodyPr vert="eaVert" wrap="none" lIns="120445" tIns="60222" rIns="120445" bIns="60222" anchor="ctr"/>
          <a:lstStyle/>
          <a:p>
            <a:pPr algn="ctr" eaLnBrk="0" hangingPunct="0"/>
            <a:r>
              <a:rPr lang="en-US" altLang="zh-CN" sz="4700" b="1">
                <a:solidFill>
                  <a:srgbClr val="FFFFFF"/>
                </a:solidFill>
                <a:latin typeface="Verdana" pitchFamily="34" charset="0"/>
              </a:rPr>
              <a:t>2</a:t>
            </a:r>
            <a:r>
              <a:rPr lang="zh-CN" altLang="en-US" sz="4700" b="1">
                <a:solidFill>
                  <a:srgbClr val="FFFFFF"/>
                </a:solidFill>
                <a:latin typeface="Verdana" pitchFamily="34" charset="0"/>
              </a:rPr>
              <a:t>0</a:t>
            </a:r>
            <a:r>
              <a:rPr lang="en-US" altLang="zh-CN" sz="4700" b="1">
                <a:solidFill>
                  <a:srgbClr val="FFFFFF"/>
                </a:solidFill>
                <a:latin typeface="Verdana" pitchFamily="34" charset="0"/>
              </a:rPr>
              <a:t>0000</a:t>
            </a:r>
            <a:endParaRPr lang="zh-CN" altLang="en-US" sz="4700" b="1">
              <a:solidFill>
                <a:srgbClr val="FFFFFF"/>
              </a:solidFill>
              <a:latin typeface="Verdana"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4"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100000">
                                          <p:val>
                                            <p:strVal val="#ppt_x"/>
                                          </p:val>
                                        </p:tav>
                                      </p:tavLst>
                                    </p:anim>
                                    <p:anim calcmode="lin" valueType="num">
                                      <p:cBhvr>
                                        <p:cTn id="8" dur="500" fill="hold"/>
                                        <p:tgtEl>
                                          <p:spTgt spid="24"/>
                                        </p:tgtEl>
                                        <p:attrNameLst>
                                          <p:attrName>ppt_y</p:attrName>
                                        </p:attrNameLst>
                                      </p:cBhvr>
                                      <p:tavLst>
                                        <p:tav tm="0">
                                          <p:val>
                                            <p:strVal val="#ppt_y+#ppt_h/2"/>
                                          </p:val>
                                        </p:tav>
                                        <p:tav tm="100000">
                                          <p:val>
                                            <p:strVal val="#ppt_y"/>
                                          </p:val>
                                        </p:tav>
                                      </p:tavLst>
                                    </p:anim>
                                    <p:anim calcmode="lin" valueType="num">
                                      <p:cBhvr>
                                        <p:cTn id="9" dur="500" fill="hold"/>
                                        <p:tgtEl>
                                          <p:spTgt spid="24"/>
                                        </p:tgtEl>
                                        <p:attrNameLst>
                                          <p:attrName>ppt_w</p:attrName>
                                        </p:attrNameLst>
                                      </p:cBhvr>
                                      <p:tavLst>
                                        <p:tav tm="0">
                                          <p:val>
                                            <p:strVal val="#ppt_w"/>
                                          </p:val>
                                        </p:tav>
                                        <p:tav tm="100000">
                                          <p:val>
                                            <p:strVal val="#ppt_w"/>
                                          </p:val>
                                        </p:tav>
                                      </p:tavLst>
                                    </p:anim>
                                    <p:anim calcmode="lin" valueType="num">
                                      <p:cBhvr>
                                        <p:cTn id="10" dur="500" fill="hold"/>
                                        <p:tgtEl>
                                          <p:spTgt spid="24"/>
                                        </p:tgtEl>
                                        <p:attrNameLst>
                                          <p:attrName>ppt_h</p:attrName>
                                        </p:attrNameLst>
                                      </p:cBhvr>
                                      <p:tavLst>
                                        <p:tav tm="0">
                                          <p:val>
                                            <p:fltVal val="0"/>
                                          </p:val>
                                        </p:tav>
                                        <p:tav tm="100000">
                                          <p:val>
                                            <p:strVal val="#ppt_h"/>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4"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bldLvl="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Box 1"/>
          <p:cNvSpPr txBox="1">
            <a:spLocks noChangeArrowheads="1"/>
          </p:cNvSpPr>
          <p:nvPr/>
        </p:nvSpPr>
        <p:spPr bwMode="auto">
          <a:xfrm>
            <a:off x="290513" y="1193800"/>
            <a:ext cx="13322300" cy="1014413"/>
          </a:xfrm>
          <a:prstGeom prst="rect">
            <a:avLst/>
          </a:prstGeom>
          <a:noFill/>
          <a:ln w="9525">
            <a:noFill/>
            <a:miter lim="800000"/>
            <a:headEnd/>
            <a:tailEnd/>
          </a:ln>
        </p:spPr>
        <p:txBody>
          <a:bodyPr lIns="120362" tIns="60179" rIns="120362" bIns="60179">
            <a:spAutoFit/>
          </a:bodyPr>
          <a:lstStyle/>
          <a:p>
            <a:r>
              <a:rPr lang="zh-CN" altLang="en-US" sz="5800" b="1" i="1">
                <a:solidFill>
                  <a:srgbClr val="FF0000"/>
                </a:solidFill>
                <a:latin typeface="微软雅黑" pitchFamily="34" charset="-122"/>
                <a:ea typeface="微软雅黑" pitchFamily="34" charset="-122"/>
              </a:rPr>
              <a:t>保障责任</a:t>
            </a:r>
            <a:r>
              <a:rPr lang="en-US" altLang="zh-CN" sz="5800" b="1" i="1">
                <a:solidFill>
                  <a:srgbClr val="FF0000"/>
                </a:solidFill>
                <a:latin typeface="微软雅黑" pitchFamily="34" charset="-122"/>
                <a:ea typeface="微软雅黑" pitchFamily="34" charset="-122"/>
              </a:rPr>
              <a:t>2</a:t>
            </a:r>
            <a:r>
              <a:rPr lang="zh-CN" altLang="en-US" sz="5800" b="1" i="1">
                <a:solidFill>
                  <a:srgbClr val="FF0000"/>
                </a:solidFill>
                <a:latin typeface="微软雅黑" pitchFamily="34" charset="-122"/>
                <a:ea typeface="微软雅黑" pitchFamily="34" charset="-122"/>
              </a:rPr>
              <a:t>：</a:t>
            </a:r>
            <a:r>
              <a:rPr lang="zh-CN" altLang="en-US" sz="5800" b="1" i="1">
                <a:solidFill>
                  <a:srgbClr val="FFC000"/>
                </a:solidFill>
                <a:latin typeface="微软雅黑" pitchFamily="34" charset="-122"/>
                <a:ea typeface="微软雅黑" pitchFamily="34" charset="-122"/>
              </a:rPr>
              <a:t>特定癌症确诊保险金</a:t>
            </a:r>
            <a:endParaRPr lang="zh-CN" altLang="en-US" sz="7100" b="1" i="1">
              <a:solidFill>
                <a:srgbClr val="FFC000"/>
              </a:solidFill>
              <a:latin typeface="微软雅黑" pitchFamily="34" charset="-122"/>
              <a:ea typeface="微软雅黑" pitchFamily="34" charset="-122"/>
            </a:endParaRPr>
          </a:p>
        </p:txBody>
      </p:sp>
      <p:sp>
        <p:nvSpPr>
          <p:cNvPr id="16" name="Text Box 7"/>
          <p:cNvSpPr txBox="1">
            <a:spLocks noChangeArrowheads="1"/>
          </p:cNvSpPr>
          <p:nvPr/>
        </p:nvSpPr>
        <p:spPr bwMode="auto">
          <a:xfrm>
            <a:off x="307975" y="6870700"/>
            <a:ext cx="14093825" cy="136525"/>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120362" tIns="60179" rIns="120362" bIns="60179">
            <a:spAutoFit/>
          </a:bodyPr>
          <a:lstStyle/>
          <a:p>
            <a:pPr fontAlgn="auto">
              <a:spcBef>
                <a:spcPct val="50000"/>
              </a:spcBef>
              <a:spcAft>
                <a:spcPts val="0"/>
              </a:spcAft>
              <a:defRPr/>
            </a:pPr>
            <a:endParaRPr lang="zh-CN" altLang="en-US" sz="100">
              <a:solidFill>
                <a:srgbClr val="2B166E"/>
              </a:solidFill>
              <a:latin typeface="Comic Sans MS" pitchFamily="66" charset="0"/>
              <a:ea typeface="+mn-ea"/>
            </a:endParaRPr>
          </a:p>
        </p:txBody>
      </p:sp>
      <p:sp>
        <p:nvSpPr>
          <p:cNvPr id="34820" name="AutoShape 8"/>
          <p:cNvSpPr>
            <a:spLocks noChangeArrowheads="1"/>
          </p:cNvSpPr>
          <p:nvPr/>
        </p:nvSpPr>
        <p:spPr bwMode="auto">
          <a:xfrm>
            <a:off x="481013" y="6665913"/>
            <a:ext cx="614362" cy="579437"/>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latin typeface="Calibri" pitchFamily="34" charset="0"/>
            </a:endParaRPr>
          </a:p>
        </p:txBody>
      </p:sp>
      <p:sp>
        <p:nvSpPr>
          <p:cNvPr id="18" name="Text Box 5"/>
          <p:cNvSpPr txBox="1">
            <a:spLocks noChangeArrowheads="1"/>
          </p:cNvSpPr>
          <p:nvPr/>
        </p:nvSpPr>
        <p:spPr bwMode="auto">
          <a:xfrm>
            <a:off x="307975" y="7277100"/>
            <a:ext cx="2170113" cy="614363"/>
          </a:xfrm>
          <a:prstGeom prst="rect">
            <a:avLst/>
          </a:prstGeom>
          <a:noFill/>
          <a:ln w="9525">
            <a:noFill/>
            <a:miter lim="800000"/>
            <a:headEnd/>
            <a:tailEnd/>
          </a:ln>
        </p:spPr>
        <p:txBody>
          <a:bodyPr lIns="120362" tIns="60179" rIns="120362" bIns="60179">
            <a:spAutoFit/>
          </a:bodyPr>
          <a:lstStyle/>
          <a:p>
            <a:pPr fontAlgn="auto">
              <a:spcBef>
                <a:spcPts val="0"/>
              </a:spcBef>
              <a:spcAft>
                <a:spcPts val="0"/>
              </a:spcAft>
              <a:defRPr/>
            </a:pPr>
            <a:r>
              <a:rPr lang="en-US" sz="3200" b="1">
                <a:solidFill>
                  <a:srgbClr val="000000"/>
                </a:solidFill>
                <a:effectLst>
                  <a:outerShdw blurRad="38100" dist="38100" dir="2700000" algn="tl">
                    <a:srgbClr val="C0C0C0"/>
                  </a:outerShdw>
                </a:effectLst>
                <a:latin typeface="Comic Sans MS" pitchFamily="66" charset="0"/>
                <a:ea typeface="+mn-ea"/>
              </a:rPr>
              <a:t>30</a:t>
            </a:r>
            <a:r>
              <a:rPr lang="zh-CN" altLang="en-US" sz="3200" b="1">
                <a:solidFill>
                  <a:srgbClr val="000000"/>
                </a:solidFill>
                <a:effectLst>
                  <a:outerShdw blurRad="38100" dist="38100" dir="2700000" algn="tl">
                    <a:srgbClr val="C0C0C0"/>
                  </a:outerShdw>
                </a:effectLst>
                <a:latin typeface="Comic Sans MS" pitchFamily="66" charset="0"/>
                <a:ea typeface="+mn-ea"/>
              </a:rPr>
              <a:t>岁</a:t>
            </a:r>
          </a:p>
        </p:txBody>
      </p:sp>
      <p:sp>
        <p:nvSpPr>
          <p:cNvPr id="34822" name="AutoShape 9"/>
          <p:cNvSpPr>
            <a:spLocks noChangeArrowheads="1"/>
          </p:cNvSpPr>
          <p:nvPr/>
        </p:nvSpPr>
        <p:spPr bwMode="auto">
          <a:xfrm>
            <a:off x="11550650" y="6677025"/>
            <a:ext cx="679450" cy="582613"/>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latin typeface="Calibri" pitchFamily="34" charset="0"/>
            </a:endParaRPr>
          </a:p>
        </p:txBody>
      </p:sp>
      <p:sp>
        <p:nvSpPr>
          <p:cNvPr id="25" name="Text Box 5"/>
          <p:cNvSpPr txBox="1">
            <a:spLocks noChangeArrowheads="1"/>
          </p:cNvSpPr>
          <p:nvPr/>
        </p:nvSpPr>
        <p:spPr bwMode="auto">
          <a:xfrm>
            <a:off x="11271250" y="7291388"/>
            <a:ext cx="2171700" cy="612775"/>
          </a:xfrm>
          <a:prstGeom prst="rect">
            <a:avLst/>
          </a:prstGeom>
          <a:noFill/>
          <a:ln w="9525" cap="flat" cmpd="sng">
            <a:noFill/>
            <a:bevel/>
            <a:headEnd/>
            <a:tailEnd/>
          </a:ln>
          <a:effectLst/>
        </p:spPr>
        <p:txBody>
          <a:bodyPr lIns="120362" tIns="60179" rIns="120362" bIns="60179">
            <a:spAutoFit/>
          </a:bodyPr>
          <a:lstStyle/>
          <a:p>
            <a:pPr fontAlgn="auto">
              <a:spcBef>
                <a:spcPts val="0"/>
              </a:spcBef>
              <a:spcAft>
                <a:spcPts val="0"/>
              </a:spcAft>
              <a:defRPr/>
            </a:pPr>
            <a:r>
              <a:rPr lang="en-US" sz="3200" b="1" dirty="0">
                <a:solidFill>
                  <a:srgbClr val="000000"/>
                </a:solidFill>
                <a:effectLst>
                  <a:outerShdw blurRad="38100" dist="38100" dir="2700000" algn="tl">
                    <a:srgbClr val="C0C0C0"/>
                  </a:outerShdw>
                </a:effectLst>
                <a:latin typeface="Comic Sans MS" pitchFamily="66" charset="0"/>
                <a:ea typeface="+mn-ea"/>
              </a:rPr>
              <a:t>80</a:t>
            </a:r>
            <a:r>
              <a:rPr lang="zh-CN" altLang="en-US" sz="3200" b="1" dirty="0">
                <a:solidFill>
                  <a:srgbClr val="000000"/>
                </a:solidFill>
                <a:effectLst>
                  <a:outerShdw blurRad="38100" dist="38100" dir="2700000" algn="tl">
                    <a:srgbClr val="C0C0C0"/>
                  </a:outerShdw>
                </a:effectLst>
                <a:latin typeface="Comic Sans MS" pitchFamily="66" charset="0"/>
                <a:ea typeface="+mn-ea"/>
              </a:rPr>
              <a:t>岁</a:t>
            </a:r>
          </a:p>
        </p:txBody>
      </p:sp>
      <p:sp>
        <p:nvSpPr>
          <p:cNvPr id="34824" name="圆柱形 47"/>
          <p:cNvSpPr>
            <a:spLocks noChangeArrowheads="1"/>
          </p:cNvSpPr>
          <p:nvPr/>
        </p:nvSpPr>
        <p:spPr bwMode="auto">
          <a:xfrm>
            <a:off x="2870200" y="3159125"/>
            <a:ext cx="1196975" cy="3592513"/>
          </a:xfrm>
          <a:prstGeom prst="can">
            <a:avLst>
              <a:gd name="adj" fmla="val 25845"/>
            </a:avLst>
          </a:prstGeom>
          <a:solidFill>
            <a:srgbClr val="00B050"/>
          </a:solidFill>
          <a:ln w="9525">
            <a:noFill/>
            <a:round/>
            <a:headEnd/>
            <a:tailEnd/>
          </a:ln>
        </p:spPr>
        <p:txBody>
          <a:bodyPr vert="eaVert" wrap="none" lIns="120445" tIns="60222" rIns="120445" bIns="60222" anchor="ctr"/>
          <a:lstStyle/>
          <a:p>
            <a:pPr algn="ctr" eaLnBrk="0" hangingPunct="0"/>
            <a:r>
              <a:rPr lang="en-US" altLang="zh-CN" sz="4700" b="1">
                <a:solidFill>
                  <a:srgbClr val="FFFFFF"/>
                </a:solidFill>
                <a:latin typeface="Verdana" pitchFamily="34" charset="0"/>
              </a:rPr>
              <a:t>2</a:t>
            </a:r>
            <a:r>
              <a:rPr lang="zh-CN" altLang="en-US" sz="4700" b="1">
                <a:solidFill>
                  <a:srgbClr val="FFFFFF"/>
                </a:solidFill>
                <a:latin typeface="Verdana" pitchFamily="34" charset="0"/>
              </a:rPr>
              <a:t>0</a:t>
            </a:r>
            <a:r>
              <a:rPr lang="en-US" altLang="zh-CN" sz="4700" b="1">
                <a:solidFill>
                  <a:srgbClr val="FFFFFF"/>
                </a:solidFill>
                <a:latin typeface="Verdana" pitchFamily="34" charset="0"/>
              </a:rPr>
              <a:t>0000</a:t>
            </a:r>
            <a:endParaRPr lang="zh-CN" altLang="en-US" sz="4700" b="1">
              <a:solidFill>
                <a:srgbClr val="FFFFFF"/>
              </a:solidFill>
              <a:latin typeface="Verdana" pitchFamily="34" charset="0"/>
            </a:endParaRPr>
          </a:p>
        </p:txBody>
      </p:sp>
      <p:sp>
        <p:nvSpPr>
          <p:cNvPr id="29" name="圆柱形 47"/>
          <p:cNvSpPr>
            <a:spLocks noChangeArrowheads="1"/>
          </p:cNvSpPr>
          <p:nvPr/>
        </p:nvSpPr>
        <p:spPr bwMode="auto">
          <a:xfrm>
            <a:off x="4564063" y="3870325"/>
            <a:ext cx="1195387" cy="2871788"/>
          </a:xfrm>
          <a:prstGeom prst="can">
            <a:avLst>
              <a:gd name="adj" fmla="val 25859"/>
            </a:avLst>
          </a:prstGeom>
          <a:solidFill>
            <a:srgbClr val="0070C0"/>
          </a:solidFill>
          <a:ln w="9525">
            <a:noFill/>
            <a:round/>
            <a:headEnd/>
            <a:tailEnd/>
          </a:ln>
        </p:spPr>
        <p:txBody>
          <a:bodyPr vert="eaVert" wrap="none" lIns="120445" tIns="60222" rIns="120445" bIns="60222" anchor="ctr"/>
          <a:lstStyle/>
          <a:p>
            <a:pPr algn="ctr" eaLnBrk="0" hangingPunct="0"/>
            <a:r>
              <a:rPr lang="en-US" altLang="zh-CN" sz="4700" b="1">
                <a:solidFill>
                  <a:srgbClr val="FFFFFF"/>
                </a:solidFill>
                <a:latin typeface="Verdana" pitchFamily="34" charset="0"/>
              </a:rPr>
              <a:t>60000</a:t>
            </a:r>
            <a:endParaRPr lang="zh-CN" altLang="en-US" sz="4700" b="1">
              <a:solidFill>
                <a:srgbClr val="FFFFFF"/>
              </a:solidFill>
              <a:latin typeface="Verdana" pitchFamily="34" charset="0"/>
            </a:endParaRPr>
          </a:p>
        </p:txBody>
      </p:sp>
      <p:grpSp>
        <p:nvGrpSpPr>
          <p:cNvPr id="2" name="Group 11"/>
          <p:cNvGrpSpPr>
            <a:grpSpLocks/>
          </p:cNvGrpSpPr>
          <p:nvPr/>
        </p:nvGrpSpPr>
        <p:grpSpPr bwMode="auto">
          <a:xfrm>
            <a:off x="6951663" y="2070100"/>
            <a:ext cx="5578475" cy="3781425"/>
            <a:chOff x="0" y="0"/>
            <a:chExt cx="2800310" cy="2088231"/>
          </a:xfrm>
        </p:grpSpPr>
        <p:grpSp>
          <p:nvGrpSpPr>
            <p:cNvPr id="3" name="Group 12"/>
            <p:cNvGrpSpPr>
              <a:grpSpLocks/>
            </p:cNvGrpSpPr>
            <p:nvPr/>
          </p:nvGrpSpPr>
          <p:grpSpPr bwMode="auto">
            <a:xfrm>
              <a:off x="0" y="0"/>
              <a:ext cx="2800310" cy="2088231"/>
              <a:chOff x="0" y="0"/>
              <a:chExt cx="2800310" cy="2160239"/>
            </a:xfrm>
          </p:grpSpPr>
          <p:sp>
            <p:nvSpPr>
              <p:cNvPr id="33" name="椭圆形标注 67"/>
              <p:cNvSpPr>
                <a:spLocks noChangeArrowheads="1"/>
              </p:cNvSpPr>
              <p:nvPr/>
            </p:nvSpPr>
            <p:spPr bwMode="auto">
              <a:xfrm>
                <a:off x="0" y="0"/>
                <a:ext cx="2800310" cy="2160239"/>
              </a:xfrm>
              <a:prstGeom prst="wedgeEllipseCallout">
                <a:avLst>
                  <a:gd name="adj1" fmla="val -65494"/>
                  <a:gd name="adj2" fmla="val 13790"/>
                </a:avLst>
              </a:prstGeom>
              <a:solidFill>
                <a:schemeClr val="bg1"/>
              </a:solidFill>
              <a:ln w="3175" cmpd="sng">
                <a:solidFill>
                  <a:srgbClr val="BFBFBF"/>
                </a:solidFill>
                <a:miter lim="800000"/>
                <a:headEnd/>
                <a:tailEnd/>
              </a:ln>
              <a:effectLst>
                <a:outerShdw dist="38100" dir="2700000" algn="ctr" rotWithShape="0">
                  <a:srgbClr val="000000">
                    <a:alpha val="39000"/>
                  </a:srgbClr>
                </a:outerShdw>
              </a:effectLst>
            </p:spPr>
            <p:txBody>
              <a:bodyPr anchor="ctr"/>
              <a:lstStyle/>
              <a:p>
                <a:pPr algn="ctr" fontAlgn="auto">
                  <a:spcBef>
                    <a:spcPts val="0"/>
                  </a:spcBef>
                  <a:spcAft>
                    <a:spcPts val="0"/>
                  </a:spcAft>
                  <a:defRPr/>
                </a:pPr>
                <a:endParaRPr lang="zh-CN" altLang="en-US">
                  <a:solidFill>
                    <a:srgbClr val="FFFFFF"/>
                  </a:solidFill>
                  <a:latin typeface="Constantia" pitchFamily="18" charset="0"/>
                  <a:ea typeface="+mn-ea"/>
                </a:endParaRPr>
              </a:p>
            </p:txBody>
          </p:sp>
          <p:sp>
            <p:nvSpPr>
              <p:cNvPr id="34830" name="椭圆形标注 69"/>
              <p:cNvSpPr>
                <a:spLocks noChangeArrowheads="1"/>
              </p:cNvSpPr>
              <p:nvPr/>
            </p:nvSpPr>
            <p:spPr bwMode="auto">
              <a:xfrm>
                <a:off x="86906" y="72423"/>
                <a:ext cx="2592701" cy="2036380"/>
              </a:xfrm>
              <a:prstGeom prst="wedgeEllipseCallout">
                <a:avLst>
                  <a:gd name="adj1" fmla="val -63676"/>
                  <a:gd name="adj2" fmla="val 13056"/>
                </a:avLst>
              </a:prstGeom>
              <a:solidFill>
                <a:srgbClr val="FFFFFF"/>
              </a:solidFill>
              <a:ln w="3175">
                <a:solidFill>
                  <a:srgbClr val="BFBFBF"/>
                </a:solidFill>
                <a:prstDash val="sysDash"/>
                <a:miter lim="800000"/>
                <a:headEnd/>
                <a:tailEnd/>
              </a:ln>
            </p:spPr>
            <p:txBody>
              <a:bodyPr anchor="ctr"/>
              <a:lstStyle/>
              <a:p>
                <a:pPr algn="ctr"/>
                <a:endParaRPr lang="zh-CN" altLang="en-US">
                  <a:solidFill>
                    <a:srgbClr val="FFFFFF"/>
                  </a:solidFill>
                  <a:latin typeface="Constantia" pitchFamily="18" charset="0"/>
                </a:endParaRPr>
              </a:p>
            </p:txBody>
          </p:sp>
        </p:grpSp>
        <p:sp>
          <p:nvSpPr>
            <p:cNvPr id="34828" name="TextBox 62"/>
            <p:cNvSpPr txBox="1">
              <a:spLocks noChangeArrowheads="1"/>
            </p:cNvSpPr>
            <p:nvPr/>
          </p:nvSpPr>
          <p:spPr bwMode="auto">
            <a:xfrm>
              <a:off x="269864" y="298319"/>
              <a:ext cx="2198916" cy="1385212"/>
            </a:xfrm>
            <a:prstGeom prst="rect">
              <a:avLst/>
            </a:prstGeom>
            <a:noFill/>
            <a:ln w="9525">
              <a:noFill/>
              <a:miter lim="800000"/>
              <a:headEnd/>
              <a:tailEnd/>
            </a:ln>
          </p:spPr>
          <p:txBody>
            <a:bodyPr>
              <a:spAutoFit/>
            </a:bodyPr>
            <a:lstStyle/>
            <a:p>
              <a:r>
                <a:rPr lang="zh-CN" altLang="en-US" sz="2600" b="1" dirty="0">
                  <a:latin typeface="黑体" pitchFamily="2" charset="-122"/>
                  <a:ea typeface="黑体" pitchFamily="2" charset="-122"/>
                </a:rPr>
                <a:t>    如确诊为特定癌症</a:t>
              </a:r>
              <a:r>
                <a:rPr lang="en-US" altLang="en-US" sz="2600" b="1" dirty="0">
                  <a:solidFill>
                    <a:srgbClr val="0000CC"/>
                  </a:solidFill>
                  <a:latin typeface="微软雅黑" pitchFamily="34" charset="-122"/>
                </a:rPr>
                <a:t>(</a:t>
              </a:r>
              <a:r>
                <a:rPr lang="zh-CN" altLang="en-US" sz="2600" b="1" dirty="0">
                  <a:solidFill>
                    <a:srgbClr val="0000CC"/>
                  </a:solidFill>
                  <a:latin typeface="微软雅黑" pitchFamily="34" charset="-122"/>
                </a:rPr>
                <a:t>前列腺癌、</a:t>
              </a:r>
              <a:r>
                <a:rPr lang="zh-CN" altLang="en-US" sz="2600" b="1" dirty="0" smtClean="0">
                  <a:solidFill>
                    <a:srgbClr val="0000CC"/>
                  </a:solidFill>
                  <a:latin typeface="微软雅黑" pitchFamily="34" charset="-122"/>
                </a:rPr>
                <a:t>肺癌</a:t>
              </a:r>
              <a:r>
                <a:rPr lang="en-US" altLang="en-US" sz="2600" b="1" dirty="0" smtClean="0">
                  <a:solidFill>
                    <a:srgbClr val="0000CC"/>
                  </a:solidFill>
                  <a:latin typeface="微软雅黑" pitchFamily="34" charset="-122"/>
                </a:rPr>
                <a:t>), </a:t>
              </a:r>
              <a:r>
                <a:rPr lang="zh-CN" altLang="en-US" sz="2600" b="1" dirty="0">
                  <a:latin typeface="黑体" pitchFamily="2" charset="-122"/>
                  <a:ea typeface="黑体" pitchFamily="2" charset="-122"/>
                </a:rPr>
                <a:t>额外一次性领取基本保险金额的</a:t>
              </a:r>
              <a:r>
                <a:rPr lang="en-US" altLang="zh-CN" sz="2600" b="1" dirty="0">
                  <a:latin typeface="黑体" pitchFamily="2" charset="-122"/>
                  <a:ea typeface="黑体" pitchFamily="2" charset="-122"/>
                </a:rPr>
                <a:t>30%</a:t>
              </a:r>
              <a:r>
                <a:rPr lang="zh-CN" altLang="en-US" sz="2600" b="1" dirty="0">
                  <a:latin typeface="黑体" pitchFamily="2" charset="-122"/>
                  <a:ea typeface="黑体" pitchFamily="2" charset="-122"/>
                </a:rPr>
                <a:t>，合同继续有效。</a:t>
              </a:r>
              <a:endParaRPr lang="en-US" altLang="en-US" sz="2600" b="1" dirty="0">
                <a:latin typeface="黑体" pitchFamily="2" charset="-122"/>
                <a:ea typeface="黑体" pitchFamily="2" charset="-122"/>
              </a:endParaRPr>
            </a:p>
            <a:p>
              <a:pPr algn="ctr"/>
              <a:r>
                <a:rPr lang="en-US" altLang="zh-CN" sz="5300" b="1" dirty="0">
                  <a:solidFill>
                    <a:srgbClr val="FF0000"/>
                  </a:solidFill>
                  <a:latin typeface="Constantia" pitchFamily="18" charset="0"/>
                </a:rPr>
                <a:t>60000</a:t>
              </a:r>
              <a:r>
                <a:rPr lang="zh-CN" altLang="en-US" sz="5300" b="1" dirty="0">
                  <a:solidFill>
                    <a:srgbClr val="FF0000"/>
                  </a:solidFill>
                  <a:latin typeface="Constantia" pitchFamily="18" charset="0"/>
                </a:rPr>
                <a:t>元</a:t>
              </a:r>
              <a:endParaRPr lang="en-US" altLang="zh-CN" sz="2600" b="1" dirty="0">
                <a:latin typeface="黑体" pitchFamily="2" charset="-122"/>
                <a:ea typeface="黑体" pitchFamily="2" charset="-122"/>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3" name="Text Box 7"/>
          <p:cNvSpPr txBox="1">
            <a:spLocks noChangeArrowheads="1"/>
          </p:cNvSpPr>
          <p:nvPr/>
        </p:nvSpPr>
        <p:spPr bwMode="auto">
          <a:xfrm>
            <a:off x="307975" y="6870700"/>
            <a:ext cx="14093825" cy="136525"/>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120362" tIns="60179" rIns="120362" bIns="60179">
            <a:spAutoFit/>
          </a:bodyPr>
          <a:lstStyle/>
          <a:p>
            <a:pPr fontAlgn="auto">
              <a:spcBef>
                <a:spcPct val="50000"/>
              </a:spcBef>
              <a:spcAft>
                <a:spcPts val="0"/>
              </a:spcAft>
              <a:defRPr/>
            </a:pPr>
            <a:endParaRPr lang="zh-CN" altLang="en-US" sz="100">
              <a:solidFill>
                <a:srgbClr val="2B166E"/>
              </a:solidFill>
              <a:latin typeface="Comic Sans MS" pitchFamily="66" charset="0"/>
              <a:ea typeface="+mn-ea"/>
            </a:endParaRPr>
          </a:p>
        </p:txBody>
      </p:sp>
      <p:sp>
        <p:nvSpPr>
          <p:cNvPr id="35843" name="AutoShape 8"/>
          <p:cNvSpPr>
            <a:spLocks noChangeArrowheads="1"/>
          </p:cNvSpPr>
          <p:nvPr/>
        </p:nvSpPr>
        <p:spPr bwMode="auto">
          <a:xfrm>
            <a:off x="360363" y="6661150"/>
            <a:ext cx="614362" cy="579438"/>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latin typeface="Calibri" pitchFamily="34" charset="0"/>
            </a:endParaRPr>
          </a:p>
        </p:txBody>
      </p:sp>
      <p:sp>
        <p:nvSpPr>
          <p:cNvPr id="107526" name="Text Box 5"/>
          <p:cNvSpPr txBox="1">
            <a:spLocks noChangeArrowheads="1"/>
          </p:cNvSpPr>
          <p:nvPr/>
        </p:nvSpPr>
        <p:spPr bwMode="auto">
          <a:xfrm>
            <a:off x="0" y="7200900"/>
            <a:ext cx="2171700" cy="614363"/>
          </a:xfrm>
          <a:prstGeom prst="rect">
            <a:avLst/>
          </a:prstGeom>
          <a:noFill/>
          <a:ln w="9525">
            <a:noFill/>
            <a:miter lim="800000"/>
            <a:headEnd/>
            <a:tailEnd/>
          </a:ln>
        </p:spPr>
        <p:txBody>
          <a:bodyPr lIns="120362" tIns="60179" rIns="120362" bIns="60179">
            <a:spAutoFit/>
          </a:bodyPr>
          <a:lstStyle/>
          <a:p>
            <a:pPr fontAlgn="auto">
              <a:spcBef>
                <a:spcPts val="0"/>
              </a:spcBef>
              <a:spcAft>
                <a:spcPts val="0"/>
              </a:spcAft>
              <a:defRPr/>
            </a:pPr>
            <a:r>
              <a:rPr lang="en-US" sz="3200" b="1" dirty="0">
                <a:solidFill>
                  <a:srgbClr val="000000"/>
                </a:solidFill>
                <a:effectLst>
                  <a:outerShdw blurRad="38100" dist="38100" dir="2700000" algn="tl">
                    <a:srgbClr val="C0C0C0"/>
                  </a:outerShdw>
                </a:effectLst>
                <a:latin typeface="Comic Sans MS" pitchFamily="66" charset="0"/>
                <a:ea typeface="+mn-ea"/>
              </a:rPr>
              <a:t>30</a:t>
            </a:r>
            <a:r>
              <a:rPr lang="zh-CN" altLang="en-US" sz="3200" b="1" dirty="0">
                <a:solidFill>
                  <a:srgbClr val="000000"/>
                </a:solidFill>
                <a:effectLst>
                  <a:outerShdw blurRad="38100" dist="38100" dir="2700000" algn="tl">
                    <a:srgbClr val="C0C0C0"/>
                  </a:outerShdw>
                </a:effectLst>
                <a:latin typeface="Comic Sans MS" pitchFamily="66" charset="0"/>
                <a:ea typeface="+mn-ea"/>
              </a:rPr>
              <a:t>岁</a:t>
            </a:r>
          </a:p>
        </p:txBody>
      </p:sp>
      <p:sp>
        <p:nvSpPr>
          <p:cNvPr id="107528" name="圆柱形 26"/>
          <p:cNvSpPr>
            <a:spLocks noChangeArrowheads="1"/>
          </p:cNvSpPr>
          <p:nvPr/>
        </p:nvSpPr>
        <p:spPr bwMode="auto">
          <a:xfrm>
            <a:off x="7356475" y="4387850"/>
            <a:ext cx="974725" cy="2379663"/>
          </a:xfrm>
          <a:prstGeom prst="can">
            <a:avLst>
              <a:gd name="adj" fmla="val 25001"/>
            </a:avLst>
          </a:prstGeom>
          <a:solidFill>
            <a:srgbClr val="0070C0"/>
          </a:solidFill>
          <a:ln w="9525">
            <a:noFill/>
            <a:round/>
            <a:headEnd/>
            <a:tailEnd/>
          </a:ln>
        </p:spPr>
        <p:txBody>
          <a:bodyPr vert="eaVert" wrap="none" lIns="120445" tIns="60222" rIns="120445" bIns="60222" anchor="ctr"/>
          <a:lstStyle/>
          <a:p>
            <a:pPr algn="ctr" eaLnBrk="0" hangingPunct="0"/>
            <a:r>
              <a:rPr lang="en-US" altLang="zh-CN" sz="3700" b="1">
                <a:solidFill>
                  <a:schemeClr val="bg1"/>
                </a:solidFill>
                <a:latin typeface="Verdana" pitchFamily="34" charset="0"/>
              </a:rPr>
              <a:t>40000</a:t>
            </a:r>
            <a:endParaRPr lang="zh-CN" altLang="en-US" sz="3700" b="1">
              <a:solidFill>
                <a:schemeClr val="bg1"/>
              </a:solidFill>
              <a:latin typeface="Verdana" pitchFamily="34" charset="0"/>
            </a:endParaRPr>
          </a:p>
        </p:txBody>
      </p:sp>
      <p:sp>
        <p:nvSpPr>
          <p:cNvPr id="35846" name="AutoShape 9"/>
          <p:cNvSpPr>
            <a:spLocks noChangeArrowheads="1"/>
          </p:cNvSpPr>
          <p:nvPr/>
        </p:nvSpPr>
        <p:spPr bwMode="auto">
          <a:xfrm>
            <a:off x="12392025" y="6677025"/>
            <a:ext cx="679450" cy="582613"/>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latin typeface="Calibri" pitchFamily="34" charset="0"/>
            </a:endParaRPr>
          </a:p>
        </p:txBody>
      </p:sp>
      <p:sp>
        <p:nvSpPr>
          <p:cNvPr id="107536" name="圆柱形 34"/>
          <p:cNvSpPr>
            <a:spLocks noChangeArrowheads="1"/>
          </p:cNvSpPr>
          <p:nvPr/>
        </p:nvSpPr>
        <p:spPr bwMode="auto">
          <a:xfrm>
            <a:off x="8747125" y="4370388"/>
            <a:ext cx="974725" cy="2381250"/>
          </a:xfrm>
          <a:prstGeom prst="can">
            <a:avLst>
              <a:gd name="adj" fmla="val 25018"/>
            </a:avLst>
          </a:prstGeom>
          <a:solidFill>
            <a:srgbClr val="0070C0"/>
          </a:solidFill>
          <a:ln w="9525">
            <a:noFill/>
            <a:round/>
            <a:headEnd/>
            <a:tailEnd/>
          </a:ln>
        </p:spPr>
        <p:txBody>
          <a:bodyPr vert="eaVert" wrap="none" lIns="120445" tIns="60222" rIns="120445" bIns="60222" anchor="ctr"/>
          <a:lstStyle/>
          <a:p>
            <a:pPr algn="ctr" eaLnBrk="0" hangingPunct="0"/>
            <a:r>
              <a:rPr lang="en-US" altLang="zh-CN" sz="3700" b="1">
                <a:solidFill>
                  <a:schemeClr val="bg1"/>
                </a:solidFill>
                <a:latin typeface="Verdana" pitchFamily="34" charset="0"/>
              </a:rPr>
              <a:t>40000</a:t>
            </a:r>
            <a:endParaRPr lang="zh-CN" altLang="en-US" sz="3700" b="1">
              <a:solidFill>
                <a:schemeClr val="bg1"/>
              </a:solidFill>
              <a:latin typeface="Verdana" pitchFamily="34" charset="0"/>
            </a:endParaRPr>
          </a:p>
        </p:txBody>
      </p:sp>
      <p:sp>
        <p:nvSpPr>
          <p:cNvPr id="107537" name="圆柱形 36"/>
          <p:cNvSpPr>
            <a:spLocks noChangeArrowheads="1"/>
          </p:cNvSpPr>
          <p:nvPr/>
        </p:nvSpPr>
        <p:spPr bwMode="auto">
          <a:xfrm>
            <a:off x="6107113" y="4387850"/>
            <a:ext cx="974725" cy="2379663"/>
          </a:xfrm>
          <a:prstGeom prst="can">
            <a:avLst>
              <a:gd name="adj" fmla="val 25001"/>
            </a:avLst>
          </a:prstGeom>
          <a:solidFill>
            <a:srgbClr val="0070C0"/>
          </a:solidFill>
          <a:ln w="9525">
            <a:noFill/>
            <a:round/>
            <a:headEnd/>
            <a:tailEnd/>
          </a:ln>
        </p:spPr>
        <p:txBody>
          <a:bodyPr vert="eaVert" wrap="none" lIns="120445" tIns="60222" rIns="120445" bIns="60222" anchor="ctr"/>
          <a:lstStyle/>
          <a:p>
            <a:pPr algn="ctr" eaLnBrk="0" hangingPunct="0"/>
            <a:r>
              <a:rPr lang="en-US" altLang="zh-CN" sz="3700" b="1">
                <a:solidFill>
                  <a:schemeClr val="bg1"/>
                </a:solidFill>
                <a:latin typeface="Verdana" pitchFamily="34" charset="0"/>
              </a:rPr>
              <a:t>40000</a:t>
            </a:r>
            <a:endParaRPr lang="zh-CN" altLang="en-US" sz="2100" b="1">
              <a:solidFill>
                <a:schemeClr val="bg1"/>
              </a:solidFill>
              <a:latin typeface="Verdana" pitchFamily="34" charset="0"/>
            </a:endParaRPr>
          </a:p>
        </p:txBody>
      </p:sp>
      <p:sp>
        <p:nvSpPr>
          <p:cNvPr id="107538" name="圆柱形 37"/>
          <p:cNvSpPr>
            <a:spLocks noChangeArrowheads="1"/>
          </p:cNvSpPr>
          <p:nvPr/>
        </p:nvSpPr>
        <p:spPr bwMode="auto">
          <a:xfrm>
            <a:off x="4756150" y="4387850"/>
            <a:ext cx="974725" cy="2379663"/>
          </a:xfrm>
          <a:prstGeom prst="can">
            <a:avLst>
              <a:gd name="adj" fmla="val 25001"/>
            </a:avLst>
          </a:prstGeom>
          <a:solidFill>
            <a:srgbClr val="0070C0"/>
          </a:solidFill>
          <a:ln w="9525">
            <a:noFill/>
            <a:round/>
            <a:headEnd/>
            <a:tailEnd/>
          </a:ln>
        </p:spPr>
        <p:txBody>
          <a:bodyPr vert="eaVert" wrap="none" lIns="120445" tIns="60222" rIns="120445" bIns="60222" anchor="ctr"/>
          <a:lstStyle/>
          <a:p>
            <a:pPr algn="ctr" eaLnBrk="0" hangingPunct="0"/>
            <a:r>
              <a:rPr lang="en-US" altLang="zh-CN" sz="3700" b="1">
                <a:solidFill>
                  <a:schemeClr val="bg1"/>
                </a:solidFill>
                <a:latin typeface="Verdana" pitchFamily="34" charset="0"/>
              </a:rPr>
              <a:t>40000</a:t>
            </a:r>
            <a:endParaRPr lang="zh-CN" altLang="en-US" sz="3700" b="1">
              <a:solidFill>
                <a:schemeClr val="bg1"/>
              </a:solidFill>
              <a:latin typeface="Verdana" pitchFamily="34" charset="0"/>
            </a:endParaRPr>
          </a:p>
        </p:txBody>
      </p:sp>
      <p:sp>
        <p:nvSpPr>
          <p:cNvPr id="107541" name="Text Box 5"/>
          <p:cNvSpPr txBox="1">
            <a:spLocks noChangeArrowheads="1"/>
          </p:cNvSpPr>
          <p:nvPr/>
        </p:nvSpPr>
        <p:spPr bwMode="auto">
          <a:xfrm>
            <a:off x="12112625" y="7291388"/>
            <a:ext cx="1568450" cy="612775"/>
          </a:xfrm>
          <a:prstGeom prst="rect">
            <a:avLst/>
          </a:prstGeom>
          <a:noFill/>
          <a:ln w="9525" cap="flat" cmpd="sng">
            <a:noFill/>
            <a:bevel/>
            <a:headEnd/>
            <a:tailEnd/>
          </a:ln>
          <a:effectLst/>
        </p:spPr>
        <p:txBody>
          <a:bodyPr lIns="120362" tIns="60179" rIns="120362" bIns="60179">
            <a:spAutoFit/>
          </a:bodyPr>
          <a:lstStyle/>
          <a:p>
            <a:pPr fontAlgn="auto">
              <a:spcBef>
                <a:spcPts val="0"/>
              </a:spcBef>
              <a:spcAft>
                <a:spcPts val="0"/>
              </a:spcAft>
              <a:defRPr/>
            </a:pPr>
            <a:r>
              <a:rPr lang="en-US" sz="3200" b="1" dirty="0">
                <a:solidFill>
                  <a:srgbClr val="000000"/>
                </a:solidFill>
                <a:effectLst>
                  <a:outerShdw blurRad="38100" dist="38100" dir="2700000" algn="tl">
                    <a:srgbClr val="C0C0C0"/>
                  </a:outerShdw>
                </a:effectLst>
                <a:latin typeface="Comic Sans MS" pitchFamily="66" charset="0"/>
                <a:ea typeface="+mn-ea"/>
              </a:rPr>
              <a:t>80</a:t>
            </a:r>
            <a:r>
              <a:rPr lang="zh-CN" altLang="en-US" sz="3200" b="1" dirty="0">
                <a:solidFill>
                  <a:srgbClr val="000000"/>
                </a:solidFill>
                <a:effectLst>
                  <a:outerShdw blurRad="38100" dist="38100" dir="2700000" algn="tl">
                    <a:srgbClr val="C0C0C0"/>
                  </a:outerShdw>
                </a:effectLst>
                <a:latin typeface="Comic Sans MS" pitchFamily="66" charset="0"/>
                <a:ea typeface="+mn-ea"/>
              </a:rPr>
              <a:t>岁</a:t>
            </a:r>
          </a:p>
        </p:txBody>
      </p:sp>
      <p:sp>
        <p:nvSpPr>
          <p:cNvPr id="35851" name="TextBox 1"/>
          <p:cNvSpPr txBox="1">
            <a:spLocks noChangeArrowheads="1"/>
          </p:cNvSpPr>
          <p:nvPr/>
        </p:nvSpPr>
        <p:spPr bwMode="auto">
          <a:xfrm>
            <a:off x="295275" y="1098550"/>
            <a:ext cx="13082588" cy="1214438"/>
          </a:xfrm>
          <a:prstGeom prst="rect">
            <a:avLst/>
          </a:prstGeom>
          <a:noFill/>
          <a:ln w="9525">
            <a:noFill/>
            <a:miter lim="800000"/>
            <a:headEnd/>
            <a:tailEnd/>
          </a:ln>
        </p:spPr>
        <p:txBody>
          <a:bodyPr lIns="120362" tIns="60179" rIns="120362" bIns="60179">
            <a:spAutoFit/>
          </a:bodyPr>
          <a:lstStyle/>
          <a:p>
            <a:r>
              <a:rPr lang="zh-CN" altLang="en-US" sz="5800" b="1" i="1">
                <a:solidFill>
                  <a:srgbClr val="FF0000"/>
                </a:solidFill>
                <a:latin typeface="微软雅黑" pitchFamily="34" charset="-122"/>
                <a:ea typeface="微软雅黑" pitchFamily="34" charset="-122"/>
              </a:rPr>
              <a:t>保障责任</a:t>
            </a:r>
            <a:r>
              <a:rPr lang="en-US" altLang="zh-CN" sz="5800" b="1" i="1">
                <a:solidFill>
                  <a:srgbClr val="FF0000"/>
                </a:solidFill>
                <a:latin typeface="微软雅黑" pitchFamily="34" charset="-122"/>
                <a:ea typeface="微软雅黑" pitchFamily="34" charset="-122"/>
              </a:rPr>
              <a:t>3</a:t>
            </a:r>
            <a:r>
              <a:rPr lang="zh-CN" altLang="en-US" sz="5800" b="1" i="1">
                <a:solidFill>
                  <a:srgbClr val="FF0000"/>
                </a:solidFill>
                <a:latin typeface="微软雅黑" pitchFamily="34" charset="-122"/>
                <a:ea typeface="微软雅黑" pitchFamily="34" charset="-122"/>
              </a:rPr>
              <a:t>：</a:t>
            </a:r>
            <a:r>
              <a:rPr lang="zh-CN" altLang="en-US" sz="7100" b="1" i="1">
                <a:solidFill>
                  <a:srgbClr val="FFC000"/>
                </a:solidFill>
                <a:latin typeface="微软雅黑" pitchFamily="34" charset="-122"/>
                <a:ea typeface="微软雅黑" pitchFamily="34" charset="-122"/>
              </a:rPr>
              <a:t>癌症康复保险金</a:t>
            </a:r>
          </a:p>
        </p:txBody>
      </p:sp>
      <p:sp>
        <p:nvSpPr>
          <p:cNvPr id="24" name="圆柱形 34"/>
          <p:cNvSpPr>
            <a:spLocks noChangeArrowheads="1"/>
          </p:cNvSpPr>
          <p:nvPr/>
        </p:nvSpPr>
        <p:spPr bwMode="auto">
          <a:xfrm>
            <a:off x="10082213" y="4410075"/>
            <a:ext cx="974725" cy="2379663"/>
          </a:xfrm>
          <a:prstGeom prst="can">
            <a:avLst>
              <a:gd name="adj" fmla="val 25001"/>
            </a:avLst>
          </a:prstGeom>
          <a:solidFill>
            <a:srgbClr val="0070C0"/>
          </a:solidFill>
          <a:ln w="9525">
            <a:noFill/>
            <a:round/>
            <a:headEnd/>
            <a:tailEnd/>
          </a:ln>
        </p:spPr>
        <p:txBody>
          <a:bodyPr vert="eaVert" wrap="none" lIns="120445" tIns="60222" rIns="120445" bIns="60222" anchor="ctr"/>
          <a:lstStyle/>
          <a:p>
            <a:pPr algn="ctr" eaLnBrk="0" hangingPunct="0"/>
            <a:r>
              <a:rPr lang="en-US" altLang="zh-CN" sz="3700" b="1">
                <a:solidFill>
                  <a:schemeClr val="bg1"/>
                </a:solidFill>
                <a:latin typeface="Verdana" pitchFamily="34" charset="0"/>
              </a:rPr>
              <a:t>40000</a:t>
            </a:r>
            <a:endParaRPr lang="zh-CN" altLang="en-US" sz="3700" b="1">
              <a:solidFill>
                <a:schemeClr val="bg1"/>
              </a:solidFill>
              <a:latin typeface="Verdana" pitchFamily="34" charset="0"/>
            </a:endParaRPr>
          </a:p>
        </p:txBody>
      </p:sp>
      <p:sp>
        <p:nvSpPr>
          <p:cNvPr id="25" name="右大括号 24"/>
          <p:cNvSpPr/>
          <p:nvPr/>
        </p:nvSpPr>
        <p:spPr>
          <a:xfrm rot="16200000">
            <a:off x="7508082" y="862806"/>
            <a:ext cx="584200" cy="6240463"/>
          </a:xfrm>
          <a:prstGeom prst="rightBrace">
            <a:avLst>
              <a:gd name="adj1" fmla="val 8333"/>
              <a:gd name="adj2" fmla="val 49238"/>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lIns="120445" tIns="60222" rIns="120445" bIns="60222" anchor="ctr"/>
          <a:lstStyle/>
          <a:p>
            <a:pPr algn="ctr" fontAlgn="auto">
              <a:spcBef>
                <a:spcPts val="0"/>
              </a:spcBef>
              <a:spcAft>
                <a:spcPts val="0"/>
              </a:spcAft>
              <a:defRPr/>
            </a:pPr>
            <a:endParaRPr lang="zh-CN" altLang="en-US"/>
          </a:p>
        </p:txBody>
      </p:sp>
      <p:sp>
        <p:nvSpPr>
          <p:cNvPr id="35854" name="圆柱形 47"/>
          <p:cNvSpPr>
            <a:spLocks noChangeArrowheads="1"/>
          </p:cNvSpPr>
          <p:nvPr/>
        </p:nvSpPr>
        <p:spPr bwMode="auto">
          <a:xfrm>
            <a:off x="2160588" y="3159125"/>
            <a:ext cx="1095375" cy="3592513"/>
          </a:xfrm>
          <a:prstGeom prst="can">
            <a:avLst>
              <a:gd name="adj" fmla="val 25797"/>
            </a:avLst>
          </a:prstGeom>
          <a:solidFill>
            <a:srgbClr val="00B050"/>
          </a:solidFill>
          <a:ln w="9525">
            <a:noFill/>
            <a:round/>
            <a:headEnd/>
            <a:tailEnd/>
          </a:ln>
        </p:spPr>
        <p:txBody>
          <a:bodyPr vert="eaVert" wrap="none" lIns="120445" tIns="60222" rIns="120445" bIns="60222" anchor="ctr"/>
          <a:lstStyle/>
          <a:p>
            <a:pPr algn="ctr" eaLnBrk="0" hangingPunct="0"/>
            <a:r>
              <a:rPr lang="en-US" altLang="zh-CN" sz="4700" b="1">
                <a:solidFill>
                  <a:srgbClr val="FFFFFF"/>
                </a:solidFill>
                <a:latin typeface="Verdana" pitchFamily="34" charset="0"/>
              </a:rPr>
              <a:t>2</a:t>
            </a:r>
            <a:r>
              <a:rPr lang="zh-CN" altLang="en-US" sz="4700" b="1">
                <a:solidFill>
                  <a:srgbClr val="FFFFFF"/>
                </a:solidFill>
                <a:latin typeface="Verdana" pitchFamily="34" charset="0"/>
              </a:rPr>
              <a:t>0</a:t>
            </a:r>
            <a:r>
              <a:rPr lang="en-US" altLang="zh-CN" sz="4700" b="1">
                <a:solidFill>
                  <a:srgbClr val="FFFFFF"/>
                </a:solidFill>
                <a:latin typeface="Verdana" pitchFamily="34" charset="0"/>
              </a:rPr>
              <a:t>0000</a:t>
            </a:r>
            <a:endParaRPr lang="zh-CN" altLang="en-US" sz="4700" b="1">
              <a:solidFill>
                <a:srgbClr val="FFFFFF"/>
              </a:solidFill>
              <a:latin typeface="Verdana" pitchFamily="34" charset="0"/>
            </a:endParaRPr>
          </a:p>
        </p:txBody>
      </p:sp>
      <p:grpSp>
        <p:nvGrpSpPr>
          <p:cNvPr id="2" name="Group 11"/>
          <p:cNvGrpSpPr>
            <a:grpSpLocks/>
          </p:cNvGrpSpPr>
          <p:nvPr/>
        </p:nvGrpSpPr>
        <p:grpSpPr bwMode="auto">
          <a:xfrm>
            <a:off x="8823325" y="1439863"/>
            <a:ext cx="5578475" cy="3781425"/>
            <a:chOff x="0" y="0"/>
            <a:chExt cx="2800310" cy="2088231"/>
          </a:xfrm>
        </p:grpSpPr>
        <p:grpSp>
          <p:nvGrpSpPr>
            <p:cNvPr id="3" name="Group 12"/>
            <p:cNvGrpSpPr>
              <a:grpSpLocks/>
            </p:cNvGrpSpPr>
            <p:nvPr/>
          </p:nvGrpSpPr>
          <p:grpSpPr bwMode="auto">
            <a:xfrm>
              <a:off x="0" y="0"/>
              <a:ext cx="2800310" cy="2088231"/>
              <a:chOff x="0" y="0"/>
              <a:chExt cx="2800310" cy="2160239"/>
            </a:xfrm>
          </p:grpSpPr>
          <p:sp>
            <p:nvSpPr>
              <p:cNvPr id="107533" name="椭圆形标注 67"/>
              <p:cNvSpPr>
                <a:spLocks noChangeArrowheads="1"/>
              </p:cNvSpPr>
              <p:nvPr/>
            </p:nvSpPr>
            <p:spPr bwMode="auto">
              <a:xfrm>
                <a:off x="0" y="0"/>
                <a:ext cx="2800310" cy="2160239"/>
              </a:xfrm>
              <a:prstGeom prst="wedgeEllipseCallout">
                <a:avLst>
                  <a:gd name="adj1" fmla="val -65494"/>
                  <a:gd name="adj2" fmla="val 13790"/>
                </a:avLst>
              </a:prstGeom>
              <a:solidFill>
                <a:schemeClr val="bg1"/>
              </a:solidFill>
              <a:ln w="3175" cmpd="sng">
                <a:solidFill>
                  <a:srgbClr val="BFBFBF"/>
                </a:solidFill>
                <a:miter lim="800000"/>
                <a:headEnd/>
                <a:tailEnd/>
              </a:ln>
              <a:effectLst>
                <a:outerShdw dist="38100" dir="2700000" algn="ctr" rotWithShape="0">
                  <a:srgbClr val="000000">
                    <a:alpha val="39000"/>
                  </a:srgbClr>
                </a:outerShdw>
              </a:effectLst>
            </p:spPr>
            <p:txBody>
              <a:bodyPr anchor="ctr"/>
              <a:lstStyle/>
              <a:p>
                <a:pPr algn="ctr" fontAlgn="auto">
                  <a:spcBef>
                    <a:spcPts val="0"/>
                  </a:spcBef>
                  <a:spcAft>
                    <a:spcPts val="0"/>
                  </a:spcAft>
                  <a:defRPr/>
                </a:pPr>
                <a:endParaRPr lang="zh-CN" altLang="en-US">
                  <a:solidFill>
                    <a:srgbClr val="FFFFFF"/>
                  </a:solidFill>
                  <a:latin typeface="Constantia" pitchFamily="18" charset="0"/>
                  <a:ea typeface="+mn-ea"/>
                </a:endParaRPr>
              </a:p>
            </p:txBody>
          </p:sp>
          <p:sp>
            <p:nvSpPr>
              <p:cNvPr id="35860" name="椭圆形标注 69"/>
              <p:cNvSpPr>
                <a:spLocks noChangeArrowheads="1"/>
              </p:cNvSpPr>
              <p:nvPr/>
            </p:nvSpPr>
            <p:spPr bwMode="auto">
              <a:xfrm>
                <a:off x="86906" y="72423"/>
                <a:ext cx="2592701" cy="2036380"/>
              </a:xfrm>
              <a:prstGeom prst="wedgeEllipseCallout">
                <a:avLst>
                  <a:gd name="adj1" fmla="val -63676"/>
                  <a:gd name="adj2" fmla="val 13056"/>
                </a:avLst>
              </a:prstGeom>
              <a:solidFill>
                <a:srgbClr val="FFFFFF"/>
              </a:solidFill>
              <a:ln w="3175">
                <a:solidFill>
                  <a:srgbClr val="BFBFBF"/>
                </a:solidFill>
                <a:prstDash val="sysDash"/>
                <a:miter lim="800000"/>
                <a:headEnd/>
                <a:tailEnd/>
              </a:ln>
            </p:spPr>
            <p:txBody>
              <a:bodyPr anchor="ctr"/>
              <a:lstStyle/>
              <a:p>
                <a:pPr algn="ctr"/>
                <a:endParaRPr lang="zh-CN" altLang="en-US">
                  <a:solidFill>
                    <a:srgbClr val="FFFFFF"/>
                  </a:solidFill>
                  <a:latin typeface="Constantia" pitchFamily="18" charset="0"/>
                </a:endParaRPr>
              </a:p>
            </p:txBody>
          </p:sp>
        </p:grpSp>
        <p:sp>
          <p:nvSpPr>
            <p:cNvPr id="35858" name="TextBox 62"/>
            <p:cNvSpPr txBox="1">
              <a:spLocks noChangeArrowheads="1"/>
            </p:cNvSpPr>
            <p:nvPr/>
          </p:nvSpPr>
          <p:spPr bwMode="auto">
            <a:xfrm>
              <a:off x="269864" y="391090"/>
              <a:ext cx="2198916" cy="1428062"/>
            </a:xfrm>
            <a:prstGeom prst="rect">
              <a:avLst/>
            </a:prstGeom>
            <a:noFill/>
            <a:ln w="9525">
              <a:noFill/>
              <a:miter lim="800000"/>
              <a:headEnd/>
              <a:tailEnd/>
            </a:ln>
          </p:spPr>
          <p:txBody>
            <a:bodyPr>
              <a:spAutoFit/>
            </a:bodyPr>
            <a:lstStyle/>
            <a:p>
              <a:r>
                <a:rPr lang="zh-CN" altLang="en-US" sz="2600" b="1" dirty="0">
                  <a:latin typeface="黑体" pitchFamily="2" charset="-122"/>
                  <a:ea typeface="黑体" pitchFamily="2" charset="-122"/>
                </a:rPr>
                <a:t>    确诊日后三十日时仍然生存，每年享有基本保险金额</a:t>
              </a:r>
              <a:r>
                <a:rPr lang="en-US" altLang="zh-CN" sz="2600" b="1" dirty="0">
                  <a:latin typeface="黑体" pitchFamily="2" charset="-122"/>
                  <a:ea typeface="黑体" pitchFamily="2" charset="-122"/>
                </a:rPr>
                <a:t>20%</a:t>
              </a:r>
              <a:r>
                <a:rPr lang="zh-CN" altLang="en-US" sz="2600" b="1" dirty="0">
                  <a:latin typeface="黑体" pitchFamily="2" charset="-122"/>
                  <a:ea typeface="黑体" pitchFamily="2" charset="-122"/>
                </a:rPr>
                <a:t>的康复保险金</a:t>
              </a:r>
              <a:r>
                <a:rPr lang="zh-CN" altLang="en-US" sz="2600" b="1" dirty="0" smtClean="0">
                  <a:latin typeface="黑体" pitchFamily="2" charset="-122"/>
                  <a:ea typeface="黑体" pitchFamily="2" charset="-122"/>
                </a:rPr>
                <a:t>。最多可</a:t>
              </a:r>
              <a:r>
                <a:rPr lang="zh-CN" altLang="en-US" sz="2600" b="1" dirty="0">
                  <a:latin typeface="黑体" pitchFamily="2" charset="-122"/>
                  <a:ea typeface="黑体" pitchFamily="2" charset="-122"/>
                </a:rPr>
                <a:t>领取</a:t>
              </a:r>
              <a:r>
                <a:rPr lang="en-US" altLang="en-US" sz="2600" b="1" dirty="0">
                  <a:solidFill>
                    <a:srgbClr val="FF0000"/>
                  </a:solidFill>
                  <a:latin typeface="黑体" pitchFamily="2" charset="-122"/>
                  <a:ea typeface="黑体" pitchFamily="2" charset="-122"/>
                </a:rPr>
                <a:t>5</a:t>
              </a:r>
              <a:r>
                <a:rPr lang="zh-CN" altLang="en-US" sz="2600" b="1" dirty="0">
                  <a:solidFill>
                    <a:srgbClr val="FF0000"/>
                  </a:solidFill>
                  <a:latin typeface="黑体" pitchFamily="2" charset="-122"/>
                  <a:ea typeface="黑体" pitchFamily="2" charset="-122"/>
                </a:rPr>
                <a:t>年</a:t>
              </a:r>
              <a:r>
                <a:rPr lang="zh-CN" altLang="en-US" sz="2600" b="1" dirty="0">
                  <a:latin typeface="黑体" pitchFamily="2" charset="-122"/>
                  <a:ea typeface="黑体" pitchFamily="2" charset="-122"/>
                </a:rPr>
                <a:t>，累计领取  </a:t>
              </a:r>
              <a:endParaRPr lang="en-US" altLang="zh-CN" sz="2600" b="1" dirty="0">
                <a:latin typeface="黑体" pitchFamily="2" charset="-122"/>
                <a:ea typeface="黑体" pitchFamily="2" charset="-122"/>
              </a:endParaRPr>
            </a:p>
            <a:p>
              <a:r>
                <a:rPr lang="en-US" altLang="zh-CN" sz="2600" b="1" dirty="0">
                  <a:solidFill>
                    <a:srgbClr val="FF0000"/>
                  </a:solidFill>
                  <a:latin typeface="黑体" pitchFamily="2" charset="-122"/>
                  <a:ea typeface="黑体" pitchFamily="2" charset="-122"/>
                </a:rPr>
                <a:t>  </a:t>
              </a:r>
              <a:r>
                <a:rPr lang="en-US" altLang="zh-CN" sz="5800" b="1" dirty="0">
                  <a:solidFill>
                    <a:srgbClr val="FF0000"/>
                  </a:solidFill>
                  <a:latin typeface="Constantia" pitchFamily="18" charset="0"/>
                </a:rPr>
                <a:t>200000</a:t>
              </a:r>
              <a:r>
                <a:rPr lang="zh-CN" altLang="en-US" sz="5800" b="1" dirty="0">
                  <a:solidFill>
                    <a:srgbClr val="FF0000"/>
                  </a:solidFill>
                  <a:latin typeface="Constantia" pitchFamily="18" charset="0"/>
                </a:rPr>
                <a:t>元</a:t>
              </a:r>
              <a:endParaRPr lang="en-US" altLang="zh-CN" sz="5800" b="1" dirty="0">
                <a:solidFill>
                  <a:srgbClr val="FF0000"/>
                </a:solidFill>
                <a:latin typeface="Constantia" pitchFamily="18" charset="0"/>
              </a:endParaRPr>
            </a:p>
          </p:txBody>
        </p:sp>
      </p:grpSp>
      <p:sp>
        <p:nvSpPr>
          <p:cNvPr id="35856" name="圆柱形 47"/>
          <p:cNvSpPr>
            <a:spLocks noChangeArrowheads="1"/>
          </p:cNvSpPr>
          <p:nvPr/>
        </p:nvSpPr>
        <p:spPr bwMode="auto">
          <a:xfrm>
            <a:off x="3481388" y="3870325"/>
            <a:ext cx="1077912" cy="2871788"/>
          </a:xfrm>
          <a:prstGeom prst="can">
            <a:avLst>
              <a:gd name="adj" fmla="val 25816"/>
            </a:avLst>
          </a:prstGeom>
          <a:solidFill>
            <a:srgbClr val="00B050"/>
          </a:solidFill>
          <a:ln w="9525">
            <a:noFill/>
            <a:round/>
            <a:headEnd/>
            <a:tailEnd/>
          </a:ln>
        </p:spPr>
        <p:txBody>
          <a:bodyPr vert="eaVert" wrap="none" lIns="120445" tIns="60222" rIns="120445" bIns="60222" anchor="ctr"/>
          <a:lstStyle/>
          <a:p>
            <a:pPr algn="ctr" eaLnBrk="0" hangingPunct="0"/>
            <a:r>
              <a:rPr lang="en-US" altLang="zh-CN" sz="4700" b="1">
                <a:solidFill>
                  <a:srgbClr val="FFFFFF"/>
                </a:solidFill>
                <a:latin typeface="Verdana" pitchFamily="34" charset="0"/>
              </a:rPr>
              <a:t>60000</a:t>
            </a:r>
            <a:endParaRPr lang="zh-CN" altLang="en-US" sz="4700" b="1">
              <a:solidFill>
                <a:srgbClr val="FFFFFF"/>
              </a:solidFill>
              <a:latin typeface="Verdana"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4" fill="hold" grpId="0" nodeType="clickEffect">
                                  <p:stCondLst>
                                    <p:cond delay="0"/>
                                  </p:stCondLst>
                                  <p:childTnLst>
                                    <p:set>
                                      <p:cBhvr>
                                        <p:cTn id="6" dur="1" fill="hold">
                                          <p:stCondLst>
                                            <p:cond delay="0"/>
                                          </p:stCondLst>
                                        </p:cTn>
                                        <p:tgtEl>
                                          <p:spTgt spid="107538"/>
                                        </p:tgtEl>
                                        <p:attrNameLst>
                                          <p:attrName>style.visibility</p:attrName>
                                        </p:attrNameLst>
                                      </p:cBhvr>
                                      <p:to>
                                        <p:strVal val="visible"/>
                                      </p:to>
                                    </p:set>
                                    <p:anim calcmode="lin" valueType="num">
                                      <p:cBhvr>
                                        <p:cTn id="7" dur="500" fill="hold"/>
                                        <p:tgtEl>
                                          <p:spTgt spid="107538"/>
                                        </p:tgtEl>
                                        <p:attrNameLst>
                                          <p:attrName>ppt_x</p:attrName>
                                        </p:attrNameLst>
                                      </p:cBhvr>
                                      <p:tavLst>
                                        <p:tav tm="0">
                                          <p:val>
                                            <p:strVal val="#ppt_x"/>
                                          </p:val>
                                        </p:tav>
                                        <p:tav tm="100000">
                                          <p:val>
                                            <p:strVal val="#ppt_x"/>
                                          </p:val>
                                        </p:tav>
                                      </p:tavLst>
                                    </p:anim>
                                    <p:anim calcmode="lin" valueType="num">
                                      <p:cBhvr>
                                        <p:cTn id="8" dur="500" fill="hold"/>
                                        <p:tgtEl>
                                          <p:spTgt spid="107538"/>
                                        </p:tgtEl>
                                        <p:attrNameLst>
                                          <p:attrName>ppt_y</p:attrName>
                                        </p:attrNameLst>
                                      </p:cBhvr>
                                      <p:tavLst>
                                        <p:tav tm="0">
                                          <p:val>
                                            <p:strVal val="#ppt_y+#ppt_h/2"/>
                                          </p:val>
                                        </p:tav>
                                        <p:tav tm="100000">
                                          <p:val>
                                            <p:strVal val="#ppt_y"/>
                                          </p:val>
                                        </p:tav>
                                      </p:tavLst>
                                    </p:anim>
                                    <p:anim calcmode="lin" valueType="num">
                                      <p:cBhvr>
                                        <p:cTn id="9" dur="500" fill="hold"/>
                                        <p:tgtEl>
                                          <p:spTgt spid="107538"/>
                                        </p:tgtEl>
                                        <p:attrNameLst>
                                          <p:attrName>ppt_w</p:attrName>
                                        </p:attrNameLst>
                                      </p:cBhvr>
                                      <p:tavLst>
                                        <p:tav tm="0">
                                          <p:val>
                                            <p:strVal val="#ppt_w"/>
                                          </p:val>
                                        </p:tav>
                                        <p:tav tm="100000">
                                          <p:val>
                                            <p:strVal val="#ppt_w"/>
                                          </p:val>
                                        </p:tav>
                                      </p:tavLst>
                                    </p:anim>
                                    <p:anim calcmode="lin" valueType="num">
                                      <p:cBhvr>
                                        <p:cTn id="10" dur="500" fill="hold"/>
                                        <p:tgtEl>
                                          <p:spTgt spid="107538"/>
                                        </p:tgtEl>
                                        <p:attrNameLst>
                                          <p:attrName>ppt_h</p:attrName>
                                        </p:attrNameLst>
                                      </p:cBhvr>
                                      <p:tavLst>
                                        <p:tav tm="0">
                                          <p:val>
                                            <p:fltVal val="0"/>
                                          </p:val>
                                        </p:tav>
                                        <p:tav tm="100000">
                                          <p:val>
                                            <p:strVal val="#ppt_h"/>
                                          </p:val>
                                        </p:tav>
                                      </p:tavLst>
                                    </p:anim>
                                  </p:childTnLst>
                                </p:cTn>
                              </p:par>
                            </p:childTnLst>
                          </p:cTn>
                        </p:par>
                        <p:par>
                          <p:cTn id="11" fill="hold" nodeType="afterGroup">
                            <p:stCondLst>
                              <p:cond delay="500"/>
                            </p:stCondLst>
                            <p:childTnLst>
                              <p:par>
                                <p:cTn id="12" presetID="17" presetClass="entr" presetSubtype="4" fill="hold" grpId="0" nodeType="afterEffect">
                                  <p:stCondLst>
                                    <p:cond delay="0"/>
                                  </p:stCondLst>
                                  <p:childTnLst>
                                    <p:set>
                                      <p:cBhvr>
                                        <p:cTn id="13" dur="1" fill="hold">
                                          <p:stCondLst>
                                            <p:cond delay="0"/>
                                          </p:stCondLst>
                                        </p:cTn>
                                        <p:tgtEl>
                                          <p:spTgt spid="107537"/>
                                        </p:tgtEl>
                                        <p:attrNameLst>
                                          <p:attrName>style.visibility</p:attrName>
                                        </p:attrNameLst>
                                      </p:cBhvr>
                                      <p:to>
                                        <p:strVal val="visible"/>
                                      </p:to>
                                    </p:set>
                                    <p:anim calcmode="lin" valueType="num">
                                      <p:cBhvr>
                                        <p:cTn id="14" dur="500" fill="hold"/>
                                        <p:tgtEl>
                                          <p:spTgt spid="107537"/>
                                        </p:tgtEl>
                                        <p:attrNameLst>
                                          <p:attrName>ppt_x</p:attrName>
                                        </p:attrNameLst>
                                      </p:cBhvr>
                                      <p:tavLst>
                                        <p:tav tm="0">
                                          <p:val>
                                            <p:strVal val="#ppt_x"/>
                                          </p:val>
                                        </p:tav>
                                        <p:tav tm="100000">
                                          <p:val>
                                            <p:strVal val="#ppt_x"/>
                                          </p:val>
                                        </p:tav>
                                      </p:tavLst>
                                    </p:anim>
                                    <p:anim calcmode="lin" valueType="num">
                                      <p:cBhvr>
                                        <p:cTn id="15" dur="500" fill="hold"/>
                                        <p:tgtEl>
                                          <p:spTgt spid="107537"/>
                                        </p:tgtEl>
                                        <p:attrNameLst>
                                          <p:attrName>ppt_y</p:attrName>
                                        </p:attrNameLst>
                                      </p:cBhvr>
                                      <p:tavLst>
                                        <p:tav tm="0">
                                          <p:val>
                                            <p:strVal val="#ppt_y+#ppt_h/2"/>
                                          </p:val>
                                        </p:tav>
                                        <p:tav tm="100000">
                                          <p:val>
                                            <p:strVal val="#ppt_y"/>
                                          </p:val>
                                        </p:tav>
                                      </p:tavLst>
                                    </p:anim>
                                    <p:anim calcmode="lin" valueType="num">
                                      <p:cBhvr>
                                        <p:cTn id="16" dur="500" fill="hold"/>
                                        <p:tgtEl>
                                          <p:spTgt spid="107537"/>
                                        </p:tgtEl>
                                        <p:attrNameLst>
                                          <p:attrName>ppt_w</p:attrName>
                                        </p:attrNameLst>
                                      </p:cBhvr>
                                      <p:tavLst>
                                        <p:tav tm="0">
                                          <p:val>
                                            <p:strVal val="#ppt_w"/>
                                          </p:val>
                                        </p:tav>
                                        <p:tav tm="100000">
                                          <p:val>
                                            <p:strVal val="#ppt_w"/>
                                          </p:val>
                                        </p:tav>
                                      </p:tavLst>
                                    </p:anim>
                                    <p:anim calcmode="lin" valueType="num">
                                      <p:cBhvr>
                                        <p:cTn id="17" dur="500" fill="hold"/>
                                        <p:tgtEl>
                                          <p:spTgt spid="107537"/>
                                        </p:tgtEl>
                                        <p:attrNameLst>
                                          <p:attrName>ppt_h</p:attrName>
                                        </p:attrNameLst>
                                      </p:cBhvr>
                                      <p:tavLst>
                                        <p:tav tm="0">
                                          <p:val>
                                            <p:fltVal val="0"/>
                                          </p:val>
                                        </p:tav>
                                        <p:tav tm="100000">
                                          <p:val>
                                            <p:strVal val="#ppt_h"/>
                                          </p:val>
                                        </p:tav>
                                      </p:tavLst>
                                    </p:anim>
                                  </p:childTnLst>
                                </p:cTn>
                              </p:par>
                            </p:childTnLst>
                          </p:cTn>
                        </p:par>
                        <p:par>
                          <p:cTn id="18" fill="hold" nodeType="afterGroup">
                            <p:stCondLst>
                              <p:cond delay="1000"/>
                            </p:stCondLst>
                            <p:childTnLst>
                              <p:par>
                                <p:cTn id="19" presetID="17" presetClass="entr" presetSubtype="4" fill="hold" grpId="0" nodeType="afterEffect">
                                  <p:stCondLst>
                                    <p:cond delay="0"/>
                                  </p:stCondLst>
                                  <p:childTnLst>
                                    <p:set>
                                      <p:cBhvr>
                                        <p:cTn id="20" dur="1" fill="hold">
                                          <p:stCondLst>
                                            <p:cond delay="0"/>
                                          </p:stCondLst>
                                        </p:cTn>
                                        <p:tgtEl>
                                          <p:spTgt spid="107528"/>
                                        </p:tgtEl>
                                        <p:attrNameLst>
                                          <p:attrName>style.visibility</p:attrName>
                                        </p:attrNameLst>
                                      </p:cBhvr>
                                      <p:to>
                                        <p:strVal val="visible"/>
                                      </p:to>
                                    </p:set>
                                    <p:anim calcmode="lin" valueType="num">
                                      <p:cBhvr>
                                        <p:cTn id="21" dur="500" fill="hold"/>
                                        <p:tgtEl>
                                          <p:spTgt spid="107528"/>
                                        </p:tgtEl>
                                        <p:attrNameLst>
                                          <p:attrName>ppt_x</p:attrName>
                                        </p:attrNameLst>
                                      </p:cBhvr>
                                      <p:tavLst>
                                        <p:tav tm="0">
                                          <p:val>
                                            <p:strVal val="#ppt_x"/>
                                          </p:val>
                                        </p:tav>
                                        <p:tav tm="100000">
                                          <p:val>
                                            <p:strVal val="#ppt_x"/>
                                          </p:val>
                                        </p:tav>
                                      </p:tavLst>
                                    </p:anim>
                                    <p:anim calcmode="lin" valueType="num">
                                      <p:cBhvr>
                                        <p:cTn id="22" dur="500" fill="hold"/>
                                        <p:tgtEl>
                                          <p:spTgt spid="107528"/>
                                        </p:tgtEl>
                                        <p:attrNameLst>
                                          <p:attrName>ppt_y</p:attrName>
                                        </p:attrNameLst>
                                      </p:cBhvr>
                                      <p:tavLst>
                                        <p:tav tm="0">
                                          <p:val>
                                            <p:strVal val="#ppt_y+#ppt_h/2"/>
                                          </p:val>
                                        </p:tav>
                                        <p:tav tm="100000">
                                          <p:val>
                                            <p:strVal val="#ppt_y"/>
                                          </p:val>
                                        </p:tav>
                                      </p:tavLst>
                                    </p:anim>
                                    <p:anim calcmode="lin" valueType="num">
                                      <p:cBhvr>
                                        <p:cTn id="23" dur="500" fill="hold"/>
                                        <p:tgtEl>
                                          <p:spTgt spid="107528"/>
                                        </p:tgtEl>
                                        <p:attrNameLst>
                                          <p:attrName>ppt_w</p:attrName>
                                        </p:attrNameLst>
                                      </p:cBhvr>
                                      <p:tavLst>
                                        <p:tav tm="0">
                                          <p:val>
                                            <p:strVal val="#ppt_w"/>
                                          </p:val>
                                        </p:tav>
                                        <p:tav tm="100000">
                                          <p:val>
                                            <p:strVal val="#ppt_w"/>
                                          </p:val>
                                        </p:tav>
                                      </p:tavLst>
                                    </p:anim>
                                    <p:anim calcmode="lin" valueType="num">
                                      <p:cBhvr>
                                        <p:cTn id="24" dur="500" fill="hold"/>
                                        <p:tgtEl>
                                          <p:spTgt spid="107528"/>
                                        </p:tgtEl>
                                        <p:attrNameLst>
                                          <p:attrName>ppt_h</p:attrName>
                                        </p:attrNameLst>
                                      </p:cBhvr>
                                      <p:tavLst>
                                        <p:tav tm="0">
                                          <p:val>
                                            <p:fltVal val="0"/>
                                          </p:val>
                                        </p:tav>
                                        <p:tav tm="100000">
                                          <p:val>
                                            <p:strVal val="#ppt_h"/>
                                          </p:val>
                                        </p:tav>
                                      </p:tavLst>
                                    </p:anim>
                                  </p:childTnLst>
                                </p:cTn>
                              </p:par>
                            </p:childTnLst>
                          </p:cTn>
                        </p:par>
                        <p:par>
                          <p:cTn id="25" fill="hold" nodeType="afterGroup">
                            <p:stCondLst>
                              <p:cond delay="1500"/>
                            </p:stCondLst>
                            <p:childTnLst>
                              <p:par>
                                <p:cTn id="26" presetID="17" presetClass="entr" presetSubtype="4" fill="hold" grpId="0" nodeType="afterEffect">
                                  <p:stCondLst>
                                    <p:cond delay="0"/>
                                  </p:stCondLst>
                                  <p:childTnLst>
                                    <p:set>
                                      <p:cBhvr>
                                        <p:cTn id="27" dur="1" fill="hold">
                                          <p:stCondLst>
                                            <p:cond delay="0"/>
                                          </p:stCondLst>
                                        </p:cTn>
                                        <p:tgtEl>
                                          <p:spTgt spid="107536"/>
                                        </p:tgtEl>
                                        <p:attrNameLst>
                                          <p:attrName>style.visibility</p:attrName>
                                        </p:attrNameLst>
                                      </p:cBhvr>
                                      <p:to>
                                        <p:strVal val="visible"/>
                                      </p:to>
                                    </p:set>
                                    <p:anim calcmode="lin" valueType="num">
                                      <p:cBhvr>
                                        <p:cTn id="28" dur="500" fill="hold"/>
                                        <p:tgtEl>
                                          <p:spTgt spid="107536"/>
                                        </p:tgtEl>
                                        <p:attrNameLst>
                                          <p:attrName>ppt_x</p:attrName>
                                        </p:attrNameLst>
                                      </p:cBhvr>
                                      <p:tavLst>
                                        <p:tav tm="0">
                                          <p:val>
                                            <p:strVal val="#ppt_x"/>
                                          </p:val>
                                        </p:tav>
                                        <p:tav tm="100000">
                                          <p:val>
                                            <p:strVal val="#ppt_x"/>
                                          </p:val>
                                        </p:tav>
                                      </p:tavLst>
                                    </p:anim>
                                    <p:anim calcmode="lin" valueType="num">
                                      <p:cBhvr>
                                        <p:cTn id="29" dur="500" fill="hold"/>
                                        <p:tgtEl>
                                          <p:spTgt spid="107536"/>
                                        </p:tgtEl>
                                        <p:attrNameLst>
                                          <p:attrName>ppt_y</p:attrName>
                                        </p:attrNameLst>
                                      </p:cBhvr>
                                      <p:tavLst>
                                        <p:tav tm="0">
                                          <p:val>
                                            <p:strVal val="#ppt_y+#ppt_h/2"/>
                                          </p:val>
                                        </p:tav>
                                        <p:tav tm="100000">
                                          <p:val>
                                            <p:strVal val="#ppt_y"/>
                                          </p:val>
                                        </p:tav>
                                      </p:tavLst>
                                    </p:anim>
                                    <p:anim calcmode="lin" valueType="num">
                                      <p:cBhvr>
                                        <p:cTn id="30" dur="500" fill="hold"/>
                                        <p:tgtEl>
                                          <p:spTgt spid="107536"/>
                                        </p:tgtEl>
                                        <p:attrNameLst>
                                          <p:attrName>ppt_w</p:attrName>
                                        </p:attrNameLst>
                                      </p:cBhvr>
                                      <p:tavLst>
                                        <p:tav tm="0">
                                          <p:val>
                                            <p:strVal val="#ppt_w"/>
                                          </p:val>
                                        </p:tav>
                                        <p:tav tm="100000">
                                          <p:val>
                                            <p:strVal val="#ppt_w"/>
                                          </p:val>
                                        </p:tav>
                                      </p:tavLst>
                                    </p:anim>
                                    <p:anim calcmode="lin" valueType="num">
                                      <p:cBhvr>
                                        <p:cTn id="31" dur="500" fill="hold"/>
                                        <p:tgtEl>
                                          <p:spTgt spid="107536"/>
                                        </p:tgtEl>
                                        <p:attrNameLst>
                                          <p:attrName>ppt_h</p:attrName>
                                        </p:attrNameLst>
                                      </p:cBhvr>
                                      <p:tavLst>
                                        <p:tav tm="0">
                                          <p:val>
                                            <p:fltVal val="0"/>
                                          </p:val>
                                        </p:tav>
                                        <p:tav tm="100000">
                                          <p:val>
                                            <p:strVal val="#ppt_h"/>
                                          </p:val>
                                        </p:tav>
                                      </p:tavLst>
                                    </p:anim>
                                  </p:childTnLst>
                                </p:cTn>
                              </p:par>
                            </p:childTnLst>
                          </p:cTn>
                        </p:par>
                        <p:par>
                          <p:cTn id="32" fill="hold" nodeType="afterGroup">
                            <p:stCondLst>
                              <p:cond delay="2000"/>
                            </p:stCondLst>
                            <p:childTnLst>
                              <p:par>
                                <p:cTn id="33" presetID="17" presetClass="entr" presetSubtype="4"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ppt_x</p:attrName>
                                        </p:attrNameLst>
                                      </p:cBhvr>
                                      <p:tavLst>
                                        <p:tav tm="0">
                                          <p:val>
                                            <p:strVal val="#ppt_x"/>
                                          </p:val>
                                        </p:tav>
                                        <p:tav tm="100000">
                                          <p:val>
                                            <p:strVal val="#ppt_x"/>
                                          </p:val>
                                        </p:tav>
                                      </p:tavLst>
                                    </p:anim>
                                    <p:anim calcmode="lin" valueType="num">
                                      <p:cBhvr>
                                        <p:cTn id="36" dur="500" fill="hold"/>
                                        <p:tgtEl>
                                          <p:spTgt spid="24"/>
                                        </p:tgtEl>
                                        <p:attrNameLst>
                                          <p:attrName>ppt_y</p:attrName>
                                        </p:attrNameLst>
                                      </p:cBhvr>
                                      <p:tavLst>
                                        <p:tav tm="0">
                                          <p:val>
                                            <p:strVal val="#ppt_y+#ppt_h/2"/>
                                          </p:val>
                                        </p:tav>
                                        <p:tav tm="100000">
                                          <p:val>
                                            <p:strVal val="#ppt_y"/>
                                          </p:val>
                                        </p:tav>
                                      </p:tavLst>
                                    </p:anim>
                                    <p:anim calcmode="lin" valueType="num">
                                      <p:cBhvr>
                                        <p:cTn id="37" dur="500" fill="hold"/>
                                        <p:tgtEl>
                                          <p:spTgt spid="24"/>
                                        </p:tgtEl>
                                        <p:attrNameLst>
                                          <p:attrName>ppt_w</p:attrName>
                                        </p:attrNameLst>
                                      </p:cBhvr>
                                      <p:tavLst>
                                        <p:tav tm="0">
                                          <p:val>
                                            <p:strVal val="#ppt_w"/>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ppt_x"/>
                                          </p:val>
                                        </p:tav>
                                        <p:tav tm="100000">
                                          <p:val>
                                            <p:strVal val="#ppt_x"/>
                                          </p:val>
                                        </p:tav>
                                      </p:tavLst>
                                    </p:anim>
                                    <p:anim calcmode="lin" valueType="num">
                                      <p:cBhvr additive="base">
                                        <p:cTn id="4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nodeType="clickEffect">
                                  <p:stCondLst>
                                    <p:cond delay="0"/>
                                  </p:stCondLst>
                                  <p:childTnLst>
                                    <p:set>
                                      <p:cBhvr>
                                        <p:cTn id="4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8" grpId="0" animBg="1" autoUpdateAnimBg="0"/>
      <p:bldP spid="107536" grpId="0" animBg="1" autoUpdateAnimBg="0"/>
      <p:bldP spid="107537" grpId="0" animBg="1" autoUpdateAnimBg="0"/>
      <p:bldP spid="107538" grpId="0" animBg="1" autoUpdateAnimBg="0"/>
      <p:bldP spid="24" grpId="0" animBg="1" autoUpdateAnimBg="0"/>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Box 1"/>
          <p:cNvSpPr txBox="1">
            <a:spLocks noChangeArrowheads="1"/>
          </p:cNvSpPr>
          <p:nvPr/>
        </p:nvSpPr>
        <p:spPr bwMode="auto">
          <a:xfrm>
            <a:off x="384175" y="1112838"/>
            <a:ext cx="13398500" cy="1014412"/>
          </a:xfrm>
          <a:prstGeom prst="rect">
            <a:avLst/>
          </a:prstGeom>
          <a:noFill/>
          <a:ln w="9525">
            <a:noFill/>
            <a:miter lim="800000"/>
            <a:headEnd/>
            <a:tailEnd/>
          </a:ln>
        </p:spPr>
        <p:txBody>
          <a:bodyPr lIns="120362" tIns="60179" rIns="120362" bIns="60179">
            <a:spAutoFit/>
          </a:bodyPr>
          <a:lstStyle/>
          <a:p>
            <a:r>
              <a:rPr lang="zh-CN" altLang="en-US" sz="5800" b="1" i="1">
                <a:solidFill>
                  <a:srgbClr val="FF0000"/>
                </a:solidFill>
                <a:latin typeface="微软雅黑" pitchFamily="34" charset="-122"/>
                <a:ea typeface="微软雅黑" pitchFamily="34" charset="-122"/>
              </a:rPr>
              <a:t>保障责任</a:t>
            </a:r>
            <a:r>
              <a:rPr lang="en-US" altLang="zh-CN" sz="5800" b="1" i="1">
                <a:solidFill>
                  <a:srgbClr val="FF0000"/>
                </a:solidFill>
                <a:latin typeface="微软雅黑" pitchFamily="34" charset="-122"/>
                <a:ea typeface="微软雅黑" pitchFamily="34" charset="-122"/>
              </a:rPr>
              <a:t>4</a:t>
            </a:r>
            <a:r>
              <a:rPr lang="zh-CN" altLang="en-US" sz="5800" b="1" i="1">
                <a:solidFill>
                  <a:srgbClr val="FF0000"/>
                </a:solidFill>
                <a:latin typeface="微软雅黑" pitchFamily="34" charset="-122"/>
                <a:ea typeface="微软雅黑" pitchFamily="34" charset="-122"/>
              </a:rPr>
              <a:t>：</a:t>
            </a:r>
            <a:r>
              <a:rPr lang="zh-CN" altLang="en-US" sz="5800" b="1" i="1">
                <a:solidFill>
                  <a:srgbClr val="FFC000"/>
                </a:solidFill>
                <a:latin typeface="微软雅黑" pitchFamily="34" charset="-122"/>
                <a:ea typeface="微软雅黑" pitchFamily="34" charset="-122"/>
              </a:rPr>
              <a:t>轻症癌症确诊保险金</a:t>
            </a:r>
            <a:endParaRPr lang="zh-CN" altLang="en-US" sz="7100" b="1" i="1">
              <a:solidFill>
                <a:srgbClr val="FFC000"/>
              </a:solidFill>
              <a:latin typeface="微软雅黑" pitchFamily="34" charset="-122"/>
              <a:ea typeface="微软雅黑" pitchFamily="34" charset="-122"/>
            </a:endParaRPr>
          </a:p>
        </p:txBody>
      </p:sp>
      <p:sp>
        <p:nvSpPr>
          <p:cNvPr id="16" name="Text Box 7"/>
          <p:cNvSpPr txBox="1">
            <a:spLocks noChangeArrowheads="1"/>
          </p:cNvSpPr>
          <p:nvPr/>
        </p:nvSpPr>
        <p:spPr bwMode="auto">
          <a:xfrm>
            <a:off x="307975" y="6870700"/>
            <a:ext cx="14093825" cy="136525"/>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120362" tIns="60179" rIns="120362" bIns="60179">
            <a:spAutoFit/>
          </a:bodyPr>
          <a:lstStyle/>
          <a:p>
            <a:pPr fontAlgn="auto">
              <a:spcBef>
                <a:spcPct val="50000"/>
              </a:spcBef>
              <a:spcAft>
                <a:spcPts val="0"/>
              </a:spcAft>
              <a:defRPr/>
            </a:pPr>
            <a:endParaRPr lang="zh-CN" altLang="en-US" sz="100">
              <a:solidFill>
                <a:srgbClr val="2B166E"/>
              </a:solidFill>
              <a:latin typeface="Comic Sans MS" pitchFamily="66" charset="0"/>
              <a:ea typeface="+mn-ea"/>
            </a:endParaRPr>
          </a:p>
        </p:txBody>
      </p:sp>
      <p:sp>
        <p:nvSpPr>
          <p:cNvPr id="36868" name="AutoShape 8"/>
          <p:cNvSpPr>
            <a:spLocks noChangeArrowheads="1"/>
          </p:cNvSpPr>
          <p:nvPr/>
        </p:nvSpPr>
        <p:spPr bwMode="auto">
          <a:xfrm>
            <a:off x="598488" y="6661150"/>
            <a:ext cx="615950" cy="579438"/>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latin typeface="Calibri" pitchFamily="34" charset="0"/>
            </a:endParaRPr>
          </a:p>
        </p:txBody>
      </p:sp>
      <p:sp>
        <p:nvSpPr>
          <p:cNvPr id="18" name="Text Box 5"/>
          <p:cNvSpPr txBox="1">
            <a:spLocks noChangeArrowheads="1"/>
          </p:cNvSpPr>
          <p:nvPr/>
        </p:nvSpPr>
        <p:spPr bwMode="auto">
          <a:xfrm>
            <a:off x="307975" y="7277100"/>
            <a:ext cx="2170113" cy="614363"/>
          </a:xfrm>
          <a:prstGeom prst="rect">
            <a:avLst/>
          </a:prstGeom>
          <a:noFill/>
          <a:ln w="9525">
            <a:noFill/>
            <a:miter lim="800000"/>
            <a:headEnd/>
            <a:tailEnd/>
          </a:ln>
        </p:spPr>
        <p:txBody>
          <a:bodyPr lIns="120362" tIns="60179" rIns="120362" bIns="60179">
            <a:spAutoFit/>
          </a:bodyPr>
          <a:lstStyle/>
          <a:p>
            <a:pPr fontAlgn="auto">
              <a:spcBef>
                <a:spcPts val="0"/>
              </a:spcBef>
              <a:spcAft>
                <a:spcPts val="0"/>
              </a:spcAft>
              <a:defRPr/>
            </a:pPr>
            <a:r>
              <a:rPr lang="en-US" sz="3200" b="1">
                <a:solidFill>
                  <a:srgbClr val="000000"/>
                </a:solidFill>
                <a:effectLst>
                  <a:outerShdw blurRad="38100" dist="38100" dir="2700000" algn="tl">
                    <a:srgbClr val="C0C0C0"/>
                  </a:outerShdw>
                </a:effectLst>
                <a:latin typeface="Comic Sans MS" pitchFamily="66" charset="0"/>
                <a:ea typeface="+mn-ea"/>
              </a:rPr>
              <a:t>30</a:t>
            </a:r>
            <a:r>
              <a:rPr lang="zh-CN" altLang="en-US" sz="3200" b="1">
                <a:solidFill>
                  <a:srgbClr val="000000"/>
                </a:solidFill>
                <a:effectLst>
                  <a:outerShdw blurRad="38100" dist="38100" dir="2700000" algn="tl">
                    <a:srgbClr val="C0C0C0"/>
                  </a:outerShdw>
                </a:effectLst>
                <a:latin typeface="Comic Sans MS" pitchFamily="66" charset="0"/>
                <a:ea typeface="+mn-ea"/>
              </a:rPr>
              <a:t>岁</a:t>
            </a:r>
          </a:p>
        </p:txBody>
      </p:sp>
      <p:sp>
        <p:nvSpPr>
          <p:cNvPr id="36870" name="圆柱形 26"/>
          <p:cNvSpPr>
            <a:spLocks noChangeArrowheads="1"/>
          </p:cNvSpPr>
          <p:nvPr/>
        </p:nvSpPr>
        <p:spPr bwMode="auto">
          <a:xfrm>
            <a:off x="8029575" y="4387850"/>
            <a:ext cx="733425" cy="2379663"/>
          </a:xfrm>
          <a:prstGeom prst="can">
            <a:avLst>
              <a:gd name="adj" fmla="val 25055"/>
            </a:avLst>
          </a:prstGeom>
          <a:solidFill>
            <a:srgbClr val="00B050"/>
          </a:solidFill>
          <a:ln w="9525">
            <a:noFill/>
            <a:round/>
            <a:headEnd/>
            <a:tailEnd/>
          </a:ln>
        </p:spPr>
        <p:txBody>
          <a:bodyPr vert="eaVert" wrap="none" lIns="120445" tIns="60222" rIns="120445" bIns="60222" anchor="ctr"/>
          <a:lstStyle/>
          <a:p>
            <a:pPr algn="ctr" eaLnBrk="0" hangingPunct="0"/>
            <a:r>
              <a:rPr lang="en-US" altLang="zh-CN" sz="3700" b="1">
                <a:solidFill>
                  <a:schemeClr val="bg1"/>
                </a:solidFill>
                <a:latin typeface="Verdana" pitchFamily="34" charset="0"/>
              </a:rPr>
              <a:t>40000</a:t>
            </a:r>
            <a:endParaRPr lang="zh-CN" altLang="en-US" sz="3700" b="1">
              <a:solidFill>
                <a:schemeClr val="bg1"/>
              </a:solidFill>
              <a:latin typeface="Verdana" pitchFamily="34" charset="0"/>
            </a:endParaRPr>
          </a:p>
        </p:txBody>
      </p:sp>
      <p:sp>
        <p:nvSpPr>
          <p:cNvPr id="36871" name="AutoShape 9"/>
          <p:cNvSpPr>
            <a:spLocks noChangeArrowheads="1"/>
          </p:cNvSpPr>
          <p:nvPr/>
        </p:nvSpPr>
        <p:spPr bwMode="auto">
          <a:xfrm>
            <a:off x="11761788" y="6661150"/>
            <a:ext cx="679450" cy="579438"/>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latin typeface="Calibri" pitchFamily="34" charset="0"/>
            </a:endParaRPr>
          </a:p>
        </p:txBody>
      </p:sp>
      <p:sp>
        <p:nvSpPr>
          <p:cNvPr id="36872" name="圆柱形 34"/>
          <p:cNvSpPr>
            <a:spLocks noChangeArrowheads="1"/>
          </p:cNvSpPr>
          <p:nvPr/>
        </p:nvSpPr>
        <p:spPr bwMode="auto">
          <a:xfrm>
            <a:off x="8867775" y="4370388"/>
            <a:ext cx="735013" cy="2381250"/>
          </a:xfrm>
          <a:prstGeom prst="can">
            <a:avLst>
              <a:gd name="adj" fmla="val 25018"/>
            </a:avLst>
          </a:prstGeom>
          <a:solidFill>
            <a:srgbClr val="00B050"/>
          </a:solidFill>
          <a:ln w="9525">
            <a:noFill/>
            <a:round/>
            <a:headEnd/>
            <a:tailEnd/>
          </a:ln>
        </p:spPr>
        <p:txBody>
          <a:bodyPr vert="eaVert" wrap="none" lIns="120445" tIns="60222" rIns="120445" bIns="60222" anchor="ctr"/>
          <a:lstStyle/>
          <a:p>
            <a:pPr algn="ctr" eaLnBrk="0" hangingPunct="0"/>
            <a:r>
              <a:rPr lang="en-US" altLang="zh-CN" sz="3700" b="1">
                <a:solidFill>
                  <a:schemeClr val="bg1"/>
                </a:solidFill>
                <a:latin typeface="Verdana" pitchFamily="34" charset="0"/>
              </a:rPr>
              <a:t>40000</a:t>
            </a:r>
            <a:endParaRPr lang="zh-CN" altLang="en-US" sz="3700" b="1">
              <a:solidFill>
                <a:schemeClr val="bg1"/>
              </a:solidFill>
              <a:latin typeface="Verdana" pitchFamily="34" charset="0"/>
            </a:endParaRPr>
          </a:p>
        </p:txBody>
      </p:sp>
      <p:sp>
        <p:nvSpPr>
          <p:cNvPr id="36873" name="圆柱形 36"/>
          <p:cNvSpPr>
            <a:spLocks noChangeArrowheads="1"/>
          </p:cNvSpPr>
          <p:nvPr/>
        </p:nvSpPr>
        <p:spPr bwMode="auto">
          <a:xfrm>
            <a:off x="7188200" y="4387850"/>
            <a:ext cx="736600" cy="2379663"/>
          </a:xfrm>
          <a:prstGeom prst="can">
            <a:avLst>
              <a:gd name="adj" fmla="val 24947"/>
            </a:avLst>
          </a:prstGeom>
          <a:solidFill>
            <a:srgbClr val="00B050"/>
          </a:solidFill>
          <a:ln w="9525">
            <a:noFill/>
            <a:round/>
            <a:headEnd/>
            <a:tailEnd/>
          </a:ln>
        </p:spPr>
        <p:txBody>
          <a:bodyPr vert="eaVert" wrap="none" lIns="120445" tIns="60222" rIns="120445" bIns="60222" anchor="ctr"/>
          <a:lstStyle/>
          <a:p>
            <a:pPr algn="ctr" eaLnBrk="0" hangingPunct="0"/>
            <a:r>
              <a:rPr lang="en-US" altLang="zh-CN" sz="3700" b="1">
                <a:solidFill>
                  <a:schemeClr val="bg1"/>
                </a:solidFill>
                <a:latin typeface="Verdana" pitchFamily="34" charset="0"/>
              </a:rPr>
              <a:t>40000</a:t>
            </a:r>
            <a:endParaRPr lang="zh-CN" altLang="en-US" sz="2100" b="1">
              <a:solidFill>
                <a:schemeClr val="bg1"/>
              </a:solidFill>
              <a:latin typeface="Verdana" pitchFamily="34" charset="0"/>
            </a:endParaRPr>
          </a:p>
        </p:txBody>
      </p:sp>
      <p:sp>
        <p:nvSpPr>
          <p:cNvPr id="36874" name="圆柱形 37"/>
          <p:cNvSpPr>
            <a:spLocks noChangeArrowheads="1"/>
          </p:cNvSpPr>
          <p:nvPr/>
        </p:nvSpPr>
        <p:spPr bwMode="auto">
          <a:xfrm>
            <a:off x="6348413" y="4387850"/>
            <a:ext cx="735012" cy="2379663"/>
          </a:xfrm>
          <a:prstGeom prst="can">
            <a:avLst>
              <a:gd name="adj" fmla="val 25001"/>
            </a:avLst>
          </a:prstGeom>
          <a:solidFill>
            <a:srgbClr val="00B050"/>
          </a:solidFill>
          <a:ln w="9525">
            <a:noFill/>
            <a:round/>
            <a:headEnd/>
            <a:tailEnd/>
          </a:ln>
        </p:spPr>
        <p:txBody>
          <a:bodyPr vert="eaVert" wrap="none" lIns="120445" tIns="60222" rIns="120445" bIns="60222" anchor="ctr"/>
          <a:lstStyle/>
          <a:p>
            <a:pPr algn="ctr" eaLnBrk="0" hangingPunct="0"/>
            <a:r>
              <a:rPr lang="en-US" altLang="zh-CN" sz="3700" b="1">
                <a:solidFill>
                  <a:schemeClr val="bg1"/>
                </a:solidFill>
                <a:latin typeface="Verdana" pitchFamily="34" charset="0"/>
              </a:rPr>
              <a:t>40000</a:t>
            </a:r>
            <a:endParaRPr lang="zh-CN" altLang="en-US" sz="3700" b="1">
              <a:solidFill>
                <a:schemeClr val="bg1"/>
              </a:solidFill>
              <a:latin typeface="Verdana" pitchFamily="34" charset="0"/>
            </a:endParaRPr>
          </a:p>
        </p:txBody>
      </p:sp>
      <p:sp>
        <p:nvSpPr>
          <p:cNvPr id="25" name="Text Box 5"/>
          <p:cNvSpPr txBox="1">
            <a:spLocks noChangeArrowheads="1"/>
          </p:cNvSpPr>
          <p:nvPr/>
        </p:nvSpPr>
        <p:spPr bwMode="auto">
          <a:xfrm>
            <a:off x="11401425" y="7291388"/>
            <a:ext cx="1439863" cy="612775"/>
          </a:xfrm>
          <a:prstGeom prst="rect">
            <a:avLst/>
          </a:prstGeom>
          <a:noFill/>
          <a:ln w="9525" cap="flat" cmpd="sng">
            <a:noFill/>
            <a:bevel/>
            <a:headEnd/>
            <a:tailEnd/>
          </a:ln>
          <a:effectLst/>
        </p:spPr>
        <p:txBody>
          <a:bodyPr lIns="120362" tIns="60179" rIns="120362" bIns="60179">
            <a:spAutoFit/>
          </a:bodyPr>
          <a:lstStyle/>
          <a:p>
            <a:pPr fontAlgn="auto">
              <a:spcBef>
                <a:spcPts val="0"/>
              </a:spcBef>
              <a:spcAft>
                <a:spcPts val="0"/>
              </a:spcAft>
              <a:defRPr/>
            </a:pPr>
            <a:r>
              <a:rPr lang="en-US" sz="3200" b="1" dirty="0">
                <a:solidFill>
                  <a:srgbClr val="000000"/>
                </a:solidFill>
                <a:effectLst>
                  <a:outerShdw blurRad="38100" dist="38100" dir="2700000" algn="tl">
                    <a:srgbClr val="C0C0C0"/>
                  </a:outerShdw>
                </a:effectLst>
                <a:latin typeface="Comic Sans MS" pitchFamily="66" charset="0"/>
                <a:ea typeface="+mn-ea"/>
              </a:rPr>
              <a:t>80</a:t>
            </a:r>
            <a:r>
              <a:rPr lang="zh-CN" altLang="en-US" sz="3200" b="1" dirty="0">
                <a:solidFill>
                  <a:srgbClr val="000000"/>
                </a:solidFill>
                <a:effectLst>
                  <a:outerShdw blurRad="38100" dist="38100" dir="2700000" algn="tl">
                    <a:srgbClr val="C0C0C0"/>
                  </a:outerShdw>
                </a:effectLst>
                <a:latin typeface="Comic Sans MS" pitchFamily="66" charset="0"/>
                <a:ea typeface="+mn-ea"/>
              </a:rPr>
              <a:t>岁</a:t>
            </a:r>
          </a:p>
        </p:txBody>
      </p:sp>
      <p:sp>
        <p:nvSpPr>
          <p:cNvPr id="36876" name="圆柱形 34"/>
          <p:cNvSpPr>
            <a:spLocks noChangeArrowheads="1"/>
          </p:cNvSpPr>
          <p:nvPr/>
        </p:nvSpPr>
        <p:spPr bwMode="auto">
          <a:xfrm>
            <a:off x="9709150" y="4370388"/>
            <a:ext cx="735013" cy="2381250"/>
          </a:xfrm>
          <a:prstGeom prst="can">
            <a:avLst>
              <a:gd name="adj" fmla="val 25018"/>
            </a:avLst>
          </a:prstGeom>
          <a:solidFill>
            <a:srgbClr val="00B050"/>
          </a:solidFill>
          <a:ln w="9525">
            <a:noFill/>
            <a:round/>
            <a:headEnd/>
            <a:tailEnd/>
          </a:ln>
        </p:spPr>
        <p:txBody>
          <a:bodyPr vert="eaVert" wrap="none" lIns="120445" tIns="60222" rIns="120445" bIns="60222" anchor="ctr"/>
          <a:lstStyle/>
          <a:p>
            <a:pPr algn="ctr" eaLnBrk="0" hangingPunct="0"/>
            <a:r>
              <a:rPr lang="en-US" altLang="zh-CN" sz="3700" b="1">
                <a:solidFill>
                  <a:schemeClr val="bg1"/>
                </a:solidFill>
                <a:latin typeface="Verdana" pitchFamily="34" charset="0"/>
              </a:rPr>
              <a:t>40000</a:t>
            </a:r>
            <a:endParaRPr lang="zh-CN" altLang="en-US" sz="3700" b="1">
              <a:solidFill>
                <a:schemeClr val="bg1"/>
              </a:solidFill>
              <a:latin typeface="Verdana" pitchFamily="34" charset="0"/>
            </a:endParaRPr>
          </a:p>
        </p:txBody>
      </p:sp>
      <p:sp>
        <p:nvSpPr>
          <p:cNvPr id="36877" name="圆柱形 47"/>
          <p:cNvSpPr>
            <a:spLocks noChangeArrowheads="1"/>
          </p:cNvSpPr>
          <p:nvPr/>
        </p:nvSpPr>
        <p:spPr bwMode="auto">
          <a:xfrm>
            <a:off x="3589338" y="3070225"/>
            <a:ext cx="1195387" cy="3590925"/>
          </a:xfrm>
          <a:prstGeom prst="can">
            <a:avLst>
              <a:gd name="adj" fmla="val 25868"/>
            </a:avLst>
          </a:prstGeom>
          <a:solidFill>
            <a:srgbClr val="00B050"/>
          </a:solidFill>
          <a:ln w="9525">
            <a:noFill/>
            <a:round/>
            <a:headEnd/>
            <a:tailEnd/>
          </a:ln>
        </p:spPr>
        <p:txBody>
          <a:bodyPr vert="eaVert" wrap="none" lIns="120445" tIns="60222" rIns="120445" bIns="60222" anchor="ctr"/>
          <a:lstStyle/>
          <a:p>
            <a:pPr algn="ctr" eaLnBrk="0" hangingPunct="0"/>
            <a:r>
              <a:rPr lang="en-US" altLang="zh-CN" sz="4700" b="1">
                <a:solidFill>
                  <a:srgbClr val="FFFFFF"/>
                </a:solidFill>
                <a:latin typeface="Verdana" pitchFamily="34" charset="0"/>
              </a:rPr>
              <a:t>2</a:t>
            </a:r>
            <a:r>
              <a:rPr lang="zh-CN" altLang="en-US" sz="4700" b="1">
                <a:solidFill>
                  <a:srgbClr val="FFFFFF"/>
                </a:solidFill>
                <a:latin typeface="Verdana" pitchFamily="34" charset="0"/>
              </a:rPr>
              <a:t>0</a:t>
            </a:r>
            <a:r>
              <a:rPr lang="en-US" altLang="zh-CN" sz="4700" b="1">
                <a:solidFill>
                  <a:srgbClr val="FFFFFF"/>
                </a:solidFill>
                <a:latin typeface="Verdana" pitchFamily="34" charset="0"/>
              </a:rPr>
              <a:t>0000</a:t>
            </a:r>
            <a:endParaRPr lang="zh-CN" altLang="en-US" sz="4700" b="1">
              <a:solidFill>
                <a:srgbClr val="FFFFFF"/>
              </a:solidFill>
              <a:latin typeface="Verdana" pitchFamily="34" charset="0"/>
            </a:endParaRPr>
          </a:p>
        </p:txBody>
      </p:sp>
      <p:sp>
        <p:nvSpPr>
          <p:cNvPr id="36878" name="圆柱形 47"/>
          <p:cNvSpPr>
            <a:spLocks noChangeArrowheads="1"/>
          </p:cNvSpPr>
          <p:nvPr/>
        </p:nvSpPr>
        <p:spPr bwMode="auto">
          <a:xfrm>
            <a:off x="5040313" y="3870325"/>
            <a:ext cx="1077912" cy="2871788"/>
          </a:xfrm>
          <a:prstGeom prst="can">
            <a:avLst>
              <a:gd name="adj" fmla="val 25828"/>
            </a:avLst>
          </a:prstGeom>
          <a:solidFill>
            <a:srgbClr val="00B050"/>
          </a:solidFill>
          <a:ln w="9525">
            <a:noFill/>
            <a:round/>
            <a:headEnd/>
            <a:tailEnd/>
          </a:ln>
        </p:spPr>
        <p:txBody>
          <a:bodyPr vert="eaVert" wrap="none" lIns="120445" tIns="60222" rIns="120445" bIns="60222" anchor="ctr"/>
          <a:lstStyle/>
          <a:p>
            <a:pPr algn="ctr" eaLnBrk="0" hangingPunct="0"/>
            <a:r>
              <a:rPr lang="en-US" altLang="zh-CN" sz="4700" b="1">
                <a:solidFill>
                  <a:srgbClr val="FFFFFF"/>
                </a:solidFill>
                <a:latin typeface="Verdana" pitchFamily="34" charset="0"/>
              </a:rPr>
              <a:t>60000</a:t>
            </a:r>
            <a:endParaRPr lang="zh-CN" altLang="en-US" sz="4700" b="1">
              <a:solidFill>
                <a:srgbClr val="FFFFFF"/>
              </a:solidFill>
              <a:latin typeface="Verdana" pitchFamily="34" charset="0"/>
            </a:endParaRPr>
          </a:p>
        </p:txBody>
      </p:sp>
      <p:grpSp>
        <p:nvGrpSpPr>
          <p:cNvPr id="2" name="Group 11"/>
          <p:cNvGrpSpPr>
            <a:grpSpLocks/>
          </p:cNvGrpSpPr>
          <p:nvPr/>
        </p:nvGrpSpPr>
        <p:grpSpPr bwMode="auto">
          <a:xfrm>
            <a:off x="4440238" y="1462088"/>
            <a:ext cx="5281612" cy="2859087"/>
            <a:chOff x="0" y="0"/>
            <a:chExt cx="2800310" cy="2088231"/>
          </a:xfrm>
        </p:grpSpPr>
        <p:grpSp>
          <p:nvGrpSpPr>
            <p:cNvPr id="3" name="Group 12"/>
            <p:cNvGrpSpPr>
              <a:grpSpLocks/>
            </p:cNvGrpSpPr>
            <p:nvPr/>
          </p:nvGrpSpPr>
          <p:grpSpPr bwMode="auto">
            <a:xfrm>
              <a:off x="0" y="0"/>
              <a:ext cx="2800310" cy="2088231"/>
              <a:chOff x="0" y="0"/>
              <a:chExt cx="2800310" cy="2160239"/>
            </a:xfrm>
          </p:grpSpPr>
          <p:sp>
            <p:nvSpPr>
              <p:cNvPr id="33" name="椭圆形标注 67"/>
              <p:cNvSpPr>
                <a:spLocks noChangeArrowheads="1"/>
              </p:cNvSpPr>
              <p:nvPr/>
            </p:nvSpPr>
            <p:spPr bwMode="auto">
              <a:xfrm>
                <a:off x="0" y="0"/>
                <a:ext cx="2800310" cy="2160239"/>
              </a:xfrm>
              <a:prstGeom prst="wedgeEllipseCallout">
                <a:avLst>
                  <a:gd name="adj1" fmla="val -80148"/>
                  <a:gd name="adj2" fmla="val 35388"/>
                </a:avLst>
              </a:prstGeom>
              <a:solidFill>
                <a:schemeClr val="bg1"/>
              </a:solidFill>
              <a:ln w="3175" cmpd="sng">
                <a:solidFill>
                  <a:srgbClr val="BFBFBF"/>
                </a:solidFill>
                <a:miter lim="800000"/>
                <a:headEnd/>
                <a:tailEnd/>
              </a:ln>
              <a:effectLst>
                <a:outerShdw dist="38100" dir="2700000" algn="ctr" rotWithShape="0">
                  <a:srgbClr val="000000">
                    <a:alpha val="39000"/>
                  </a:srgbClr>
                </a:outerShdw>
              </a:effectLst>
            </p:spPr>
            <p:txBody>
              <a:bodyPr anchor="ctr"/>
              <a:lstStyle/>
              <a:p>
                <a:pPr algn="ctr" fontAlgn="auto">
                  <a:spcBef>
                    <a:spcPts val="0"/>
                  </a:spcBef>
                  <a:spcAft>
                    <a:spcPts val="0"/>
                  </a:spcAft>
                  <a:defRPr/>
                </a:pPr>
                <a:endParaRPr lang="zh-CN" altLang="en-US">
                  <a:solidFill>
                    <a:srgbClr val="FFFFFF"/>
                  </a:solidFill>
                  <a:latin typeface="Constantia" pitchFamily="18" charset="0"/>
                  <a:ea typeface="+mn-ea"/>
                </a:endParaRPr>
              </a:p>
            </p:txBody>
          </p:sp>
          <p:sp>
            <p:nvSpPr>
              <p:cNvPr id="36884" name="椭圆形标注 69"/>
              <p:cNvSpPr>
                <a:spLocks noChangeArrowheads="1"/>
              </p:cNvSpPr>
              <p:nvPr/>
            </p:nvSpPr>
            <p:spPr bwMode="auto">
              <a:xfrm>
                <a:off x="86906" y="72423"/>
                <a:ext cx="2592701" cy="2036380"/>
              </a:xfrm>
              <a:prstGeom prst="wedgeEllipseCallout">
                <a:avLst>
                  <a:gd name="adj1" fmla="val -77306"/>
                  <a:gd name="adj2" fmla="val 34292"/>
                </a:avLst>
              </a:prstGeom>
              <a:solidFill>
                <a:srgbClr val="FFFFFF"/>
              </a:solidFill>
              <a:ln w="3175">
                <a:solidFill>
                  <a:srgbClr val="BFBFBF"/>
                </a:solidFill>
                <a:prstDash val="sysDash"/>
                <a:miter lim="800000"/>
                <a:headEnd/>
                <a:tailEnd/>
              </a:ln>
            </p:spPr>
            <p:txBody>
              <a:bodyPr anchor="ctr"/>
              <a:lstStyle/>
              <a:p>
                <a:pPr algn="ctr"/>
                <a:endParaRPr lang="zh-CN" altLang="en-US">
                  <a:solidFill>
                    <a:srgbClr val="FFFFFF"/>
                  </a:solidFill>
                  <a:latin typeface="Constantia" pitchFamily="18" charset="0"/>
                </a:endParaRPr>
              </a:p>
            </p:txBody>
          </p:sp>
        </p:grpSp>
        <p:sp>
          <p:nvSpPr>
            <p:cNvPr id="36882" name="TextBox 62"/>
            <p:cNvSpPr txBox="1">
              <a:spLocks noChangeArrowheads="1"/>
            </p:cNvSpPr>
            <p:nvPr/>
          </p:nvSpPr>
          <p:spPr bwMode="auto">
            <a:xfrm>
              <a:off x="182577" y="334978"/>
              <a:ext cx="2418450" cy="1540097"/>
            </a:xfrm>
            <a:prstGeom prst="rect">
              <a:avLst/>
            </a:prstGeom>
            <a:noFill/>
            <a:ln w="9525">
              <a:noFill/>
              <a:miter lim="800000"/>
              <a:headEnd/>
              <a:tailEnd/>
            </a:ln>
          </p:spPr>
          <p:txBody>
            <a:bodyPr>
              <a:spAutoFit/>
            </a:bodyPr>
            <a:lstStyle/>
            <a:p>
              <a:r>
                <a:rPr lang="zh-CN" altLang="en-US" sz="2600" b="1">
                  <a:latin typeface="黑体" pitchFamily="2" charset="-122"/>
                  <a:ea typeface="黑体" pitchFamily="2" charset="-122"/>
                </a:rPr>
                <a:t>    如先确诊轻症</a:t>
              </a:r>
              <a:r>
                <a:rPr lang="en-US" altLang="en-US" sz="2600" b="1">
                  <a:solidFill>
                    <a:srgbClr val="0000CC"/>
                  </a:solidFill>
                  <a:latin typeface="微软雅黑" pitchFamily="34" charset="-122"/>
                </a:rPr>
                <a:t>(</a:t>
              </a:r>
              <a:r>
                <a:rPr lang="zh-CN" altLang="en-US" sz="2600" b="1">
                  <a:solidFill>
                    <a:srgbClr val="0000CC"/>
                  </a:solidFill>
                  <a:latin typeface="微软雅黑" pitchFamily="34" charset="-122"/>
                </a:rPr>
                <a:t>原位癌、皮肤癌</a:t>
              </a:r>
              <a:r>
                <a:rPr lang="en-US" altLang="en-US" sz="2600" b="1">
                  <a:solidFill>
                    <a:srgbClr val="0000CC"/>
                  </a:solidFill>
                  <a:latin typeface="微软雅黑" pitchFamily="34" charset="-122"/>
                </a:rPr>
                <a:t>), </a:t>
              </a:r>
              <a:r>
                <a:rPr lang="zh-CN" altLang="en-US" sz="2600" b="1">
                  <a:latin typeface="黑体" pitchFamily="2" charset="-122"/>
                  <a:ea typeface="黑体" pitchFamily="2" charset="-122"/>
                </a:rPr>
                <a:t>一次性领取基本保险金额的</a:t>
              </a:r>
              <a:r>
                <a:rPr lang="en-US" altLang="zh-CN" sz="2600" b="1">
                  <a:latin typeface="黑体" pitchFamily="2" charset="-122"/>
                  <a:ea typeface="黑体" pitchFamily="2" charset="-122"/>
                </a:rPr>
                <a:t>30%</a:t>
              </a:r>
              <a:r>
                <a:rPr lang="zh-CN" altLang="en-US" sz="2600" b="1">
                  <a:latin typeface="黑体" pitchFamily="2" charset="-122"/>
                  <a:ea typeface="黑体" pitchFamily="2" charset="-122"/>
                </a:rPr>
                <a:t>，合同继续有效。</a:t>
              </a:r>
              <a:endParaRPr lang="en-US" altLang="zh-CN" sz="2600" b="1">
                <a:latin typeface="黑体" pitchFamily="2" charset="-122"/>
                <a:ea typeface="黑体" pitchFamily="2" charset="-122"/>
              </a:endParaRPr>
            </a:p>
            <a:p>
              <a:pPr algn="ctr"/>
              <a:r>
                <a:rPr lang="en-US" altLang="zh-CN" sz="5300" b="1">
                  <a:solidFill>
                    <a:srgbClr val="FF0000"/>
                  </a:solidFill>
                  <a:latin typeface="Constantia" pitchFamily="18" charset="0"/>
                </a:rPr>
                <a:t>60000</a:t>
              </a:r>
              <a:r>
                <a:rPr lang="zh-CN" altLang="en-US" sz="5300" b="1">
                  <a:solidFill>
                    <a:srgbClr val="FF0000"/>
                  </a:solidFill>
                  <a:latin typeface="Constantia" pitchFamily="18" charset="0"/>
                </a:rPr>
                <a:t>元</a:t>
              </a:r>
              <a:endParaRPr lang="en-US" altLang="zh-CN" sz="2600" b="1">
                <a:latin typeface="黑体" pitchFamily="2" charset="-122"/>
                <a:ea typeface="黑体" pitchFamily="2" charset="-122"/>
              </a:endParaRPr>
            </a:p>
          </p:txBody>
        </p:sp>
      </p:grpSp>
      <p:sp>
        <p:nvSpPr>
          <p:cNvPr id="23" name="圆柱形 47"/>
          <p:cNvSpPr>
            <a:spLocks noChangeArrowheads="1"/>
          </p:cNvSpPr>
          <p:nvPr/>
        </p:nvSpPr>
        <p:spPr bwMode="auto">
          <a:xfrm>
            <a:off x="1679575" y="3690938"/>
            <a:ext cx="1077913" cy="2870200"/>
          </a:xfrm>
          <a:prstGeom prst="can">
            <a:avLst>
              <a:gd name="adj" fmla="val 25814"/>
            </a:avLst>
          </a:prstGeom>
          <a:solidFill>
            <a:srgbClr val="0070C0"/>
          </a:solidFill>
          <a:ln w="9525">
            <a:noFill/>
            <a:round/>
            <a:headEnd/>
            <a:tailEnd/>
          </a:ln>
        </p:spPr>
        <p:txBody>
          <a:bodyPr vert="eaVert" wrap="none" lIns="120445" tIns="60222" rIns="120445" bIns="60222" anchor="ctr"/>
          <a:lstStyle/>
          <a:p>
            <a:pPr algn="ctr" eaLnBrk="0" hangingPunct="0"/>
            <a:r>
              <a:rPr lang="en-US" altLang="zh-CN" sz="4700" b="1">
                <a:solidFill>
                  <a:srgbClr val="FFFFFF"/>
                </a:solidFill>
                <a:latin typeface="Verdana" pitchFamily="34" charset="0"/>
              </a:rPr>
              <a:t>60000</a:t>
            </a:r>
            <a:endParaRPr lang="zh-CN" altLang="en-US" sz="4700" b="1">
              <a:solidFill>
                <a:srgbClr val="FFFFFF"/>
              </a:solidFill>
              <a:latin typeface="Verdana"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Box 1"/>
          <p:cNvSpPr txBox="1">
            <a:spLocks noChangeArrowheads="1"/>
          </p:cNvSpPr>
          <p:nvPr/>
        </p:nvSpPr>
        <p:spPr bwMode="auto">
          <a:xfrm>
            <a:off x="307975" y="1158875"/>
            <a:ext cx="12915900" cy="1092200"/>
          </a:xfrm>
          <a:prstGeom prst="rect">
            <a:avLst/>
          </a:prstGeom>
          <a:noFill/>
          <a:ln w="9525">
            <a:noFill/>
            <a:miter lim="800000"/>
            <a:headEnd/>
            <a:tailEnd/>
          </a:ln>
        </p:spPr>
        <p:txBody>
          <a:bodyPr lIns="120362" tIns="60179" rIns="120362" bIns="60179">
            <a:spAutoFit/>
          </a:bodyPr>
          <a:lstStyle/>
          <a:p>
            <a:r>
              <a:rPr lang="zh-CN" altLang="en-US" sz="5800" b="1" i="1">
                <a:solidFill>
                  <a:srgbClr val="FF0000"/>
                </a:solidFill>
                <a:latin typeface="微软雅黑" pitchFamily="34" charset="-122"/>
                <a:ea typeface="微软雅黑" pitchFamily="34" charset="-122"/>
              </a:rPr>
              <a:t>保障责任</a:t>
            </a:r>
            <a:r>
              <a:rPr lang="en-US" altLang="zh-CN" sz="5800" b="1" i="1">
                <a:solidFill>
                  <a:srgbClr val="FF0000"/>
                </a:solidFill>
                <a:latin typeface="微软雅黑" pitchFamily="34" charset="-122"/>
                <a:ea typeface="微软雅黑" pitchFamily="34" charset="-122"/>
              </a:rPr>
              <a:t>5</a:t>
            </a:r>
            <a:r>
              <a:rPr lang="zh-CN" altLang="en-US" sz="5800" b="1" i="1">
                <a:solidFill>
                  <a:srgbClr val="FF0000"/>
                </a:solidFill>
                <a:latin typeface="微软雅黑" pitchFamily="34" charset="-122"/>
                <a:ea typeface="微软雅黑" pitchFamily="34" charset="-122"/>
              </a:rPr>
              <a:t>：</a:t>
            </a:r>
            <a:r>
              <a:rPr lang="zh-CN" altLang="en-US" sz="6300" b="1" i="1">
                <a:solidFill>
                  <a:srgbClr val="FFC000"/>
                </a:solidFill>
                <a:latin typeface="微软雅黑" pitchFamily="34" charset="-122"/>
                <a:ea typeface="微软雅黑" pitchFamily="34" charset="-122"/>
              </a:rPr>
              <a:t>保费豁免权</a:t>
            </a:r>
            <a:endParaRPr lang="zh-CN" altLang="en-US" sz="7100" b="1" i="1">
              <a:solidFill>
                <a:srgbClr val="FFC000"/>
              </a:solidFill>
              <a:latin typeface="微软雅黑" pitchFamily="34" charset="-122"/>
              <a:ea typeface="微软雅黑" pitchFamily="34" charset="-122"/>
            </a:endParaRPr>
          </a:p>
        </p:txBody>
      </p:sp>
      <p:sp>
        <p:nvSpPr>
          <p:cNvPr id="16" name="Text Box 7"/>
          <p:cNvSpPr txBox="1">
            <a:spLocks noChangeArrowheads="1"/>
          </p:cNvSpPr>
          <p:nvPr/>
        </p:nvSpPr>
        <p:spPr bwMode="auto">
          <a:xfrm>
            <a:off x="307975" y="6870700"/>
            <a:ext cx="14093825" cy="136525"/>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120362" tIns="60179" rIns="120362" bIns="60179">
            <a:spAutoFit/>
          </a:bodyPr>
          <a:lstStyle/>
          <a:p>
            <a:pPr fontAlgn="auto">
              <a:spcBef>
                <a:spcPct val="50000"/>
              </a:spcBef>
              <a:spcAft>
                <a:spcPts val="0"/>
              </a:spcAft>
              <a:defRPr/>
            </a:pPr>
            <a:endParaRPr lang="zh-CN" altLang="en-US" sz="100">
              <a:solidFill>
                <a:srgbClr val="2B166E"/>
              </a:solidFill>
              <a:latin typeface="Comic Sans MS" pitchFamily="66" charset="0"/>
              <a:ea typeface="+mn-ea"/>
            </a:endParaRPr>
          </a:p>
        </p:txBody>
      </p:sp>
      <p:sp>
        <p:nvSpPr>
          <p:cNvPr id="37892" name="AutoShape 8"/>
          <p:cNvSpPr>
            <a:spLocks noChangeArrowheads="1"/>
          </p:cNvSpPr>
          <p:nvPr/>
        </p:nvSpPr>
        <p:spPr bwMode="auto">
          <a:xfrm>
            <a:off x="481013" y="6621463"/>
            <a:ext cx="614362" cy="579437"/>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latin typeface="Calibri" pitchFamily="34" charset="0"/>
            </a:endParaRPr>
          </a:p>
        </p:txBody>
      </p:sp>
      <p:sp>
        <p:nvSpPr>
          <p:cNvPr id="18" name="Text Box 5"/>
          <p:cNvSpPr txBox="1">
            <a:spLocks noChangeArrowheads="1"/>
          </p:cNvSpPr>
          <p:nvPr/>
        </p:nvSpPr>
        <p:spPr bwMode="auto">
          <a:xfrm>
            <a:off x="307975" y="7277100"/>
            <a:ext cx="2170113" cy="614363"/>
          </a:xfrm>
          <a:prstGeom prst="rect">
            <a:avLst/>
          </a:prstGeom>
          <a:noFill/>
          <a:ln w="9525">
            <a:noFill/>
            <a:miter lim="800000"/>
            <a:headEnd/>
            <a:tailEnd/>
          </a:ln>
        </p:spPr>
        <p:txBody>
          <a:bodyPr lIns="120362" tIns="60179" rIns="120362" bIns="60179">
            <a:spAutoFit/>
          </a:bodyPr>
          <a:lstStyle/>
          <a:p>
            <a:pPr fontAlgn="auto">
              <a:spcBef>
                <a:spcPts val="0"/>
              </a:spcBef>
              <a:spcAft>
                <a:spcPts val="0"/>
              </a:spcAft>
              <a:defRPr/>
            </a:pPr>
            <a:r>
              <a:rPr lang="en-US" sz="3200" b="1">
                <a:solidFill>
                  <a:srgbClr val="000000"/>
                </a:solidFill>
                <a:effectLst>
                  <a:outerShdw blurRad="38100" dist="38100" dir="2700000" algn="tl">
                    <a:srgbClr val="C0C0C0"/>
                  </a:outerShdw>
                </a:effectLst>
                <a:latin typeface="Comic Sans MS" pitchFamily="66" charset="0"/>
                <a:ea typeface="+mn-ea"/>
              </a:rPr>
              <a:t>30</a:t>
            </a:r>
            <a:r>
              <a:rPr lang="zh-CN" altLang="en-US" sz="3200" b="1">
                <a:solidFill>
                  <a:srgbClr val="000000"/>
                </a:solidFill>
                <a:effectLst>
                  <a:outerShdw blurRad="38100" dist="38100" dir="2700000" algn="tl">
                    <a:srgbClr val="C0C0C0"/>
                  </a:outerShdw>
                </a:effectLst>
                <a:latin typeface="Comic Sans MS" pitchFamily="66" charset="0"/>
                <a:ea typeface="+mn-ea"/>
              </a:rPr>
              <a:t>岁</a:t>
            </a:r>
          </a:p>
        </p:txBody>
      </p:sp>
      <p:sp>
        <p:nvSpPr>
          <p:cNvPr id="37894" name="AutoShape 9"/>
          <p:cNvSpPr>
            <a:spLocks noChangeArrowheads="1"/>
          </p:cNvSpPr>
          <p:nvPr/>
        </p:nvSpPr>
        <p:spPr bwMode="auto">
          <a:xfrm>
            <a:off x="12601575" y="6661150"/>
            <a:ext cx="679450" cy="579438"/>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latin typeface="Calibri" pitchFamily="34" charset="0"/>
            </a:endParaRPr>
          </a:p>
        </p:txBody>
      </p:sp>
      <p:sp>
        <p:nvSpPr>
          <p:cNvPr id="25" name="Text Box 5"/>
          <p:cNvSpPr txBox="1">
            <a:spLocks noChangeArrowheads="1"/>
          </p:cNvSpPr>
          <p:nvPr/>
        </p:nvSpPr>
        <p:spPr bwMode="auto">
          <a:xfrm>
            <a:off x="12230100" y="7291388"/>
            <a:ext cx="2171700" cy="612775"/>
          </a:xfrm>
          <a:prstGeom prst="rect">
            <a:avLst/>
          </a:prstGeom>
          <a:noFill/>
          <a:ln w="9525" cap="flat" cmpd="sng">
            <a:noFill/>
            <a:bevel/>
            <a:headEnd/>
            <a:tailEnd/>
          </a:ln>
          <a:effectLst/>
        </p:spPr>
        <p:txBody>
          <a:bodyPr lIns="120362" tIns="60179" rIns="120362" bIns="60179">
            <a:spAutoFit/>
          </a:bodyPr>
          <a:lstStyle/>
          <a:p>
            <a:pPr fontAlgn="auto">
              <a:spcBef>
                <a:spcPts val="0"/>
              </a:spcBef>
              <a:spcAft>
                <a:spcPts val="0"/>
              </a:spcAft>
              <a:defRPr/>
            </a:pPr>
            <a:r>
              <a:rPr lang="en-US" sz="3200" b="1" dirty="0">
                <a:solidFill>
                  <a:srgbClr val="000000"/>
                </a:solidFill>
                <a:effectLst>
                  <a:outerShdw blurRad="38100" dist="38100" dir="2700000" algn="tl">
                    <a:srgbClr val="C0C0C0"/>
                  </a:outerShdw>
                </a:effectLst>
                <a:latin typeface="Comic Sans MS" pitchFamily="66" charset="0"/>
                <a:ea typeface="+mn-ea"/>
              </a:rPr>
              <a:t>80</a:t>
            </a:r>
            <a:r>
              <a:rPr lang="zh-CN" altLang="en-US" sz="3200" b="1" dirty="0">
                <a:solidFill>
                  <a:srgbClr val="000000"/>
                </a:solidFill>
                <a:effectLst>
                  <a:outerShdw blurRad="38100" dist="38100" dir="2700000" algn="tl">
                    <a:srgbClr val="C0C0C0"/>
                  </a:outerShdw>
                </a:effectLst>
                <a:latin typeface="Comic Sans MS" pitchFamily="66" charset="0"/>
                <a:ea typeface="+mn-ea"/>
              </a:rPr>
              <a:t>岁</a:t>
            </a:r>
          </a:p>
        </p:txBody>
      </p:sp>
      <p:grpSp>
        <p:nvGrpSpPr>
          <p:cNvPr id="2" name="Group 11"/>
          <p:cNvGrpSpPr>
            <a:grpSpLocks/>
          </p:cNvGrpSpPr>
          <p:nvPr/>
        </p:nvGrpSpPr>
        <p:grpSpPr bwMode="auto">
          <a:xfrm>
            <a:off x="3720633" y="2538338"/>
            <a:ext cx="7441265" cy="2610326"/>
            <a:chOff x="0" y="0"/>
            <a:chExt cx="2800310" cy="2088231"/>
          </a:xfrm>
          <a:solidFill>
            <a:srgbClr val="FFFF00"/>
          </a:solidFill>
        </p:grpSpPr>
        <p:grpSp>
          <p:nvGrpSpPr>
            <p:cNvPr id="3" name="Group 12"/>
            <p:cNvGrpSpPr>
              <a:grpSpLocks/>
            </p:cNvGrpSpPr>
            <p:nvPr/>
          </p:nvGrpSpPr>
          <p:grpSpPr bwMode="auto">
            <a:xfrm>
              <a:off x="0" y="0"/>
              <a:ext cx="2800310" cy="2088231"/>
              <a:chOff x="0" y="0"/>
              <a:chExt cx="2800310" cy="2160239"/>
            </a:xfrm>
            <a:grpFill/>
          </p:grpSpPr>
          <p:sp>
            <p:nvSpPr>
              <p:cNvPr id="36" name="椭圆形标注 67"/>
              <p:cNvSpPr>
                <a:spLocks noChangeArrowheads="1"/>
              </p:cNvSpPr>
              <p:nvPr/>
            </p:nvSpPr>
            <p:spPr bwMode="auto">
              <a:xfrm>
                <a:off x="0" y="0"/>
                <a:ext cx="2800310" cy="2160239"/>
              </a:xfrm>
              <a:prstGeom prst="wedgeEllipseCallout">
                <a:avLst>
                  <a:gd name="adj1" fmla="val -28686"/>
                  <a:gd name="adj2" fmla="val 42034"/>
                </a:avLst>
              </a:prstGeom>
              <a:grpFill/>
              <a:ln w="3175" cmpd="sng">
                <a:solidFill>
                  <a:srgbClr val="BFBFBF"/>
                </a:solidFill>
                <a:miter lim="800000"/>
                <a:headEnd/>
                <a:tailEnd/>
              </a:ln>
              <a:effectLst>
                <a:outerShdw dist="38100" dir="2700000" algn="ctr" rotWithShape="0">
                  <a:srgbClr val="000000">
                    <a:alpha val="39000"/>
                  </a:srgbClr>
                </a:outerShdw>
              </a:effectLst>
            </p:spPr>
            <p:txBody>
              <a:bodyPr anchor="ctr"/>
              <a:lstStyle/>
              <a:p>
                <a:pPr algn="ctr" fontAlgn="auto">
                  <a:spcBef>
                    <a:spcPts val="0"/>
                  </a:spcBef>
                  <a:spcAft>
                    <a:spcPts val="0"/>
                  </a:spcAft>
                  <a:defRPr/>
                </a:pPr>
                <a:endParaRPr lang="zh-CN" altLang="en-US" sz="2600" b="1">
                  <a:solidFill>
                    <a:srgbClr val="FF0000"/>
                  </a:solidFill>
                  <a:latin typeface="Constantia" pitchFamily="18" charset="0"/>
                  <a:ea typeface="+mn-ea"/>
                </a:endParaRPr>
              </a:p>
            </p:txBody>
          </p:sp>
          <p:sp>
            <p:nvSpPr>
              <p:cNvPr id="32780" name="椭圆形标注 69"/>
              <p:cNvSpPr>
                <a:spLocks noChangeArrowheads="1"/>
              </p:cNvSpPr>
              <p:nvPr/>
            </p:nvSpPr>
            <p:spPr bwMode="auto">
              <a:xfrm>
                <a:off x="86906" y="72423"/>
                <a:ext cx="2592701" cy="2036380"/>
              </a:xfrm>
              <a:prstGeom prst="wedgeEllipseCallout">
                <a:avLst>
                  <a:gd name="adj1" fmla="val -28949"/>
                  <a:gd name="adj2" fmla="val 41556"/>
                </a:avLst>
              </a:prstGeom>
              <a:grpFill/>
              <a:ln w="3175">
                <a:solidFill>
                  <a:srgbClr val="BFBFBF"/>
                </a:solidFill>
                <a:prstDash val="sysDash"/>
                <a:miter lim="800000"/>
                <a:headEnd/>
                <a:tailEnd/>
              </a:ln>
            </p:spPr>
            <p:txBody>
              <a:bodyPr anchor="ctr"/>
              <a:lstStyle/>
              <a:p>
                <a:pPr algn="ctr" fontAlgn="auto">
                  <a:spcBef>
                    <a:spcPts val="0"/>
                  </a:spcBef>
                  <a:spcAft>
                    <a:spcPts val="0"/>
                  </a:spcAft>
                  <a:defRPr/>
                </a:pPr>
                <a:endParaRPr lang="zh-CN" altLang="en-US" sz="2600" b="1">
                  <a:solidFill>
                    <a:srgbClr val="FF0000"/>
                  </a:solidFill>
                  <a:latin typeface="Constantia" pitchFamily="18" charset="0"/>
                  <a:ea typeface="+mn-ea"/>
                </a:endParaRPr>
              </a:p>
            </p:txBody>
          </p:sp>
        </p:grpSp>
        <p:sp>
          <p:nvSpPr>
            <p:cNvPr id="32778" name="TextBox 62"/>
            <p:cNvSpPr txBox="1">
              <a:spLocks noChangeArrowheads="1"/>
            </p:cNvSpPr>
            <p:nvPr/>
          </p:nvSpPr>
          <p:spPr bwMode="auto">
            <a:xfrm>
              <a:off x="257623" y="497198"/>
              <a:ext cx="2267193" cy="1169535"/>
            </a:xfrm>
            <a:prstGeom prst="rect">
              <a:avLst/>
            </a:prstGeom>
            <a:grpFill/>
            <a:ln w="9525">
              <a:noFill/>
              <a:miter lim="800000"/>
              <a:headEnd/>
              <a:tailEnd/>
            </a:ln>
          </p:spPr>
          <p:txBody>
            <a:bodyPr>
              <a:spAutoFit/>
            </a:bodyPr>
            <a:lstStyle/>
            <a:p>
              <a:pPr algn="ctr" fontAlgn="auto">
                <a:spcBef>
                  <a:spcPts val="0"/>
                </a:spcBef>
                <a:spcAft>
                  <a:spcPts val="0"/>
                </a:spcAft>
                <a:defRPr/>
              </a:pPr>
              <a:r>
                <a:rPr lang="zh-CN" altLang="en-US" sz="4200" b="1">
                  <a:solidFill>
                    <a:srgbClr val="FF0000"/>
                  </a:solidFill>
                  <a:latin typeface="微软雅黑" pitchFamily="34" charset="-122"/>
                  <a:ea typeface="+mn-ea"/>
                </a:rPr>
                <a:t>癌症确诊后豁免</a:t>
              </a:r>
              <a:endParaRPr lang="en-US" altLang="zh-CN" sz="4200" b="1">
                <a:solidFill>
                  <a:srgbClr val="FF0000"/>
                </a:solidFill>
                <a:latin typeface="微软雅黑" pitchFamily="34" charset="-122"/>
                <a:ea typeface="+mn-ea"/>
              </a:endParaRPr>
            </a:p>
            <a:p>
              <a:pPr algn="ctr" fontAlgn="auto">
                <a:spcBef>
                  <a:spcPts val="0"/>
                </a:spcBef>
                <a:spcAft>
                  <a:spcPts val="0"/>
                </a:spcAft>
                <a:defRPr/>
              </a:pPr>
              <a:r>
                <a:rPr lang="zh-CN" altLang="en-US" sz="4700" b="1">
                  <a:solidFill>
                    <a:srgbClr val="FF0000"/>
                  </a:solidFill>
                  <a:latin typeface="微软雅黑" pitchFamily="34" charset="-122"/>
                  <a:ea typeface="+mn-ea"/>
                </a:rPr>
                <a:t>以后各期保险费</a:t>
              </a:r>
              <a:endParaRPr lang="en-US" sz="10500" b="1">
                <a:solidFill>
                  <a:srgbClr val="FF0000"/>
                </a:solidFill>
                <a:latin typeface="Constantia" pitchFamily="18" charset="0"/>
                <a:ea typeface="+mn-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Box 1"/>
          <p:cNvSpPr txBox="1">
            <a:spLocks noChangeArrowheads="1"/>
          </p:cNvSpPr>
          <p:nvPr/>
        </p:nvSpPr>
        <p:spPr bwMode="auto">
          <a:xfrm>
            <a:off x="647700" y="954088"/>
            <a:ext cx="12917488" cy="1160462"/>
          </a:xfrm>
          <a:prstGeom prst="rect">
            <a:avLst/>
          </a:prstGeom>
          <a:noFill/>
          <a:ln w="9525">
            <a:noFill/>
            <a:miter lim="800000"/>
            <a:headEnd/>
            <a:tailEnd/>
          </a:ln>
        </p:spPr>
        <p:txBody>
          <a:bodyPr lIns="128494" tIns="64245" rIns="128494" bIns="64245">
            <a:spAutoFit/>
          </a:bodyPr>
          <a:lstStyle/>
          <a:p>
            <a:r>
              <a:rPr lang="zh-CN" altLang="en-US" sz="6200" i="1">
                <a:solidFill>
                  <a:srgbClr val="FF0000"/>
                </a:solidFill>
                <a:latin typeface="Arial Black" pitchFamily="34" charset="0"/>
                <a:ea typeface="微软雅黑" pitchFamily="34" charset="-122"/>
              </a:rPr>
              <a:t>保障责任</a:t>
            </a:r>
            <a:r>
              <a:rPr lang="en-US" altLang="zh-CN" sz="6200" i="1">
                <a:solidFill>
                  <a:srgbClr val="FF0000"/>
                </a:solidFill>
                <a:latin typeface="Arial Black" pitchFamily="34" charset="0"/>
                <a:ea typeface="微软雅黑" pitchFamily="34" charset="-122"/>
              </a:rPr>
              <a:t>6</a:t>
            </a:r>
            <a:r>
              <a:rPr lang="zh-CN" altLang="en-US" sz="6200" i="1">
                <a:solidFill>
                  <a:srgbClr val="FF0000"/>
                </a:solidFill>
                <a:latin typeface="Arial Black" pitchFamily="34" charset="0"/>
                <a:ea typeface="微软雅黑" pitchFamily="34" charset="-122"/>
              </a:rPr>
              <a:t>：</a:t>
            </a:r>
            <a:r>
              <a:rPr lang="zh-CN" altLang="en-US" sz="6700" b="1" i="1">
                <a:solidFill>
                  <a:srgbClr val="FFC000"/>
                </a:solidFill>
                <a:latin typeface="微软雅黑" pitchFamily="34" charset="-122"/>
                <a:ea typeface="微软雅黑" pitchFamily="34" charset="-122"/>
              </a:rPr>
              <a:t>满期金</a:t>
            </a:r>
            <a:endParaRPr lang="zh-CN" altLang="en-US" sz="7600" b="1" i="1">
              <a:solidFill>
                <a:srgbClr val="FFC000"/>
              </a:solidFill>
              <a:latin typeface="微软雅黑" pitchFamily="34" charset="-122"/>
              <a:ea typeface="微软雅黑" pitchFamily="34" charset="-122"/>
            </a:endParaRPr>
          </a:p>
        </p:txBody>
      </p:sp>
      <p:sp>
        <p:nvSpPr>
          <p:cNvPr id="16" name="Text Box 7"/>
          <p:cNvSpPr txBox="1">
            <a:spLocks noChangeArrowheads="1"/>
          </p:cNvSpPr>
          <p:nvPr/>
        </p:nvSpPr>
        <p:spPr bwMode="auto">
          <a:xfrm>
            <a:off x="307975" y="6870700"/>
            <a:ext cx="14093825" cy="146050"/>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128494" tIns="64245" rIns="128494" bIns="64245">
            <a:spAutoFit/>
          </a:bodyPr>
          <a:lstStyle/>
          <a:p>
            <a:pPr fontAlgn="auto">
              <a:spcBef>
                <a:spcPct val="50000"/>
              </a:spcBef>
              <a:spcAft>
                <a:spcPts val="0"/>
              </a:spcAft>
              <a:defRPr/>
            </a:pPr>
            <a:endParaRPr lang="zh-CN" altLang="en-US" sz="100">
              <a:solidFill>
                <a:srgbClr val="2B166E"/>
              </a:solidFill>
              <a:latin typeface="Comic Sans MS" pitchFamily="66" charset="0"/>
            </a:endParaRPr>
          </a:p>
        </p:txBody>
      </p:sp>
      <p:sp>
        <p:nvSpPr>
          <p:cNvPr id="38916" name="AutoShape 8"/>
          <p:cNvSpPr>
            <a:spLocks noChangeArrowheads="1"/>
          </p:cNvSpPr>
          <p:nvPr/>
        </p:nvSpPr>
        <p:spPr bwMode="auto">
          <a:xfrm>
            <a:off x="479425" y="6665913"/>
            <a:ext cx="615950" cy="579437"/>
          </a:xfrm>
          <a:prstGeom prst="sun">
            <a:avLst>
              <a:gd name="adj" fmla="val 25000"/>
            </a:avLst>
          </a:prstGeom>
          <a:solidFill>
            <a:srgbClr val="FF0000"/>
          </a:solidFill>
          <a:ln w="12700">
            <a:solidFill>
              <a:srgbClr val="FFCC00"/>
            </a:solidFill>
            <a:miter lim="800000"/>
            <a:headEnd/>
            <a:tailEnd/>
          </a:ln>
        </p:spPr>
        <p:txBody>
          <a:bodyPr wrap="none" lIns="128494" tIns="64245" rIns="128494" bIns="64245" anchor="ctr"/>
          <a:lstStyle/>
          <a:p>
            <a:endParaRPr lang="zh-CN" altLang="en-US" sz="6700">
              <a:solidFill>
                <a:srgbClr val="1640B6"/>
              </a:solidFill>
              <a:latin typeface="Calibri" pitchFamily="34" charset="0"/>
            </a:endParaRPr>
          </a:p>
        </p:txBody>
      </p:sp>
      <p:sp>
        <p:nvSpPr>
          <p:cNvPr id="18" name="Text Box 5"/>
          <p:cNvSpPr txBox="1">
            <a:spLocks noChangeArrowheads="1"/>
          </p:cNvSpPr>
          <p:nvPr/>
        </p:nvSpPr>
        <p:spPr bwMode="auto">
          <a:xfrm>
            <a:off x="307975" y="7277100"/>
            <a:ext cx="2170113" cy="654050"/>
          </a:xfrm>
          <a:prstGeom prst="rect">
            <a:avLst/>
          </a:prstGeom>
          <a:noFill/>
          <a:ln w="9525">
            <a:noFill/>
            <a:miter lim="800000"/>
            <a:headEnd/>
            <a:tailEnd/>
          </a:ln>
        </p:spPr>
        <p:txBody>
          <a:bodyPr lIns="128494" tIns="64245" rIns="128494" bIns="64245">
            <a:spAutoFit/>
          </a:bodyPr>
          <a:lstStyle/>
          <a:p>
            <a:pPr fontAlgn="auto">
              <a:spcBef>
                <a:spcPts val="0"/>
              </a:spcBef>
              <a:spcAft>
                <a:spcPts val="0"/>
              </a:spcAft>
              <a:defRPr/>
            </a:pPr>
            <a:r>
              <a:rPr lang="en-US" sz="3400" b="1">
                <a:solidFill>
                  <a:srgbClr val="000000"/>
                </a:solidFill>
                <a:effectLst>
                  <a:outerShdw blurRad="38100" dist="38100" dir="2700000" algn="tl">
                    <a:srgbClr val="C0C0C0"/>
                  </a:outerShdw>
                </a:effectLst>
                <a:latin typeface="Comic Sans MS" pitchFamily="66" charset="0"/>
              </a:rPr>
              <a:t>30</a:t>
            </a:r>
            <a:r>
              <a:rPr lang="zh-CN" altLang="en-US" sz="3400" b="1">
                <a:solidFill>
                  <a:srgbClr val="000000"/>
                </a:solidFill>
                <a:effectLst>
                  <a:outerShdw blurRad="38100" dist="38100" dir="2700000" algn="tl">
                    <a:srgbClr val="C0C0C0"/>
                  </a:outerShdw>
                </a:effectLst>
                <a:latin typeface="Comic Sans MS" pitchFamily="66" charset="0"/>
              </a:rPr>
              <a:t>岁</a:t>
            </a:r>
          </a:p>
        </p:txBody>
      </p:sp>
      <p:sp>
        <p:nvSpPr>
          <p:cNvPr id="38918" name="AutoShape 9"/>
          <p:cNvSpPr>
            <a:spLocks noChangeArrowheads="1"/>
          </p:cNvSpPr>
          <p:nvPr/>
        </p:nvSpPr>
        <p:spPr bwMode="auto">
          <a:xfrm>
            <a:off x="10601325" y="6661150"/>
            <a:ext cx="679450" cy="579438"/>
          </a:xfrm>
          <a:prstGeom prst="sun">
            <a:avLst>
              <a:gd name="adj" fmla="val 25000"/>
            </a:avLst>
          </a:prstGeom>
          <a:solidFill>
            <a:srgbClr val="FF0000"/>
          </a:solidFill>
          <a:ln w="12700">
            <a:solidFill>
              <a:srgbClr val="FFCC00"/>
            </a:solidFill>
            <a:miter lim="800000"/>
            <a:headEnd/>
            <a:tailEnd/>
          </a:ln>
        </p:spPr>
        <p:txBody>
          <a:bodyPr wrap="none" lIns="128494" tIns="64245" rIns="128494" bIns="64245" anchor="ctr"/>
          <a:lstStyle/>
          <a:p>
            <a:endParaRPr lang="zh-CN" altLang="en-US" sz="6700">
              <a:solidFill>
                <a:srgbClr val="1640B6"/>
              </a:solidFill>
              <a:latin typeface="Calibri" pitchFamily="34" charset="0"/>
            </a:endParaRPr>
          </a:p>
        </p:txBody>
      </p:sp>
      <p:sp>
        <p:nvSpPr>
          <p:cNvPr id="25" name="Text Box 5"/>
          <p:cNvSpPr txBox="1">
            <a:spLocks noChangeArrowheads="1"/>
          </p:cNvSpPr>
          <p:nvPr/>
        </p:nvSpPr>
        <p:spPr bwMode="auto">
          <a:xfrm>
            <a:off x="10080625" y="7200900"/>
            <a:ext cx="2170113" cy="652463"/>
          </a:xfrm>
          <a:prstGeom prst="rect">
            <a:avLst/>
          </a:prstGeom>
          <a:noFill/>
          <a:ln w="9525" cap="flat" cmpd="sng">
            <a:noFill/>
            <a:bevel/>
            <a:headEnd/>
            <a:tailEnd/>
          </a:ln>
          <a:effectLst/>
        </p:spPr>
        <p:txBody>
          <a:bodyPr lIns="128494" tIns="64245" rIns="128494" bIns="64245">
            <a:spAutoFit/>
          </a:bodyPr>
          <a:lstStyle/>
          <a:p>
            <a:pPr algn="ctr" fontAlgn="auto">
              <a:spcBef>
                <a:spcPts val="0"/>
              </a:spcBef>
              <a:spcAft>
                <a:spcPts val="0"/>
              </a:spcAft>
              <a:defRPr/>
            </a:pPr>
            <a:r>
              <a:rPr lang="en-US" sz="3400" b="1" dirty="0">
                <a:solidFill>
                  <a:srgbClr val="000000"/>
                </a:solidFill>
                <a:effectLst>
                  <a:outerShdw blurRad="38100" dist="38100" dir="2700000" algn="tl">
                    <a:srgbClr val="C0C0C0"/>
                  </a:outerShdw>
                </a:effectLst>
                <a:latin typeface="Comic Sans MS" pitchFamily="66" charset="0"/>
              </a:rPr>
              <a:t>80</a:t>
            </a:r>
            <a:r>
              <a:rPr lang="zh-CN" altLang="en-US" sz="3400" b="1" dirty="0">
                <a:solidFill>
                  <a:srgbClr val="000000"/>
                </a:solidFill>
                <a:effectLst>
                  <a:outerShdw blurRad="38100" dist="38100" dir="2700000" algn="tl">
                    <a:srgbClr val="C0C0C0"/>
                  </a:outerShdw>
                </a:effectLst>
                <a:latin typeface="Comic Sans MS" pitchFamily="66" charset="0"/>
              </a:rPr>
              <a:t>岁</a:t>
            </a:r>
          </a:p>
        </p:txBody>
      </p:sp>
      <p:grpSp>
        <p:nvGrpSpPr>
          <p:cNvPr id="2" name="Group 11"/>
          <p:cNvGrpSpPr>
            <a:grpSpLocks/>
          </p:cNvGrpSpPr>
          <p:nvPr/>
        </p:nvGrpSpPr>
        <p:grpSpPr bwMode="auto">
          <a:xfrm>
            <a:off x="2160588" y="2106613"/>
            <a:ext cx="7018337" cy="3600450"/>
            <a:chOff x="0" y="0"/>
            <a:chExt cx="2800310" cy="2088231"/>
          </a:xfrm>
        </p:grpSpPr>
        <p:grpSp>
          <p:nvGrpSpPr>
            <p:cNvPr id="3" name="Group 12"/>
            <p:cNvGrpSpPr>
              <a:grpSpLocks/>
            </p:cNvGrpSpPr>
            <p:nvPr/>
          </p:nvGrpSpPr>
          <p:grpSpPr bwMode="auto">
            <a:xfrm>
              <a:off x="0" y="0"/>
              <a:ext cx="2800310" cy="2088231"/>
              <a:chOff x="0" y="0"/>
              <a:chExt cx="2800310" cy="2160239"/>
            </a:xfrm>
          </p:grpSpPr>
          <p:sp>
            <p:nvSpPr>
              <p:cNvPr id="33" name="椭圆形标注 67"/>
              <p:cNvSpPr>
                <a:spLocks noChangeArrowheads="1"/>
              </p:cNvSpPr>
              <p:nvPr/>
            </p:nvSpPr>
            <p:spPr bwMode="auto">
              <a:xfrm>
                <a:off x="0" y="0"/>
                <a:ext cx="2800310" cy="2160239"/>
              </a:xfrm>
              <a:prstGeom prst="wedgeEllipseCallout">
                <a:avLst>
                  <a:gd name="adj1" fmla="val 53773"/>
                  <a:gd name="adj2" fmla="val 24468"/>
                </a:avLst>
              </a:prstGeom>
              <a:solidFill>
                <a:schemeClr val="bg1"/>
              </a:solidFill>
              <a:ln w="3175">
                <a:solidFill>
                  <a:srgbClr val="BFBFBF"/>
                </a:solidFill>
                <a:miter lim="800000"/>
                <a:headEnd/>
                <a:tailEnd/>
              </a:ln>
              <a:effectLst>
                <a:outerShdw blurRad="63500" dist="38100" dir="2700000" algn="ctr" rotWithShape="0">
                  <a:srgbClr val="000000">
                    <a:alpha val="39000"/>
                  </a:srgbClr>
                </a:outerShdw>
              </a:effectLst>
            </p:spPr>
            <p:txBody>
              <a:bodyPr anchor="ctr"/>
              <a:lstStyle/>
              <a:p>
                <a:pPr algn="ctr" fontAlgn="auto">
                  <a:spcBef>
                    <a:spcPts val="0"/>
                  </a:spcBef>
                  <a:spcAft>
                    <a:spcPts val="0"/>
                  </a:spcAft>
                  <a:defRPr/>
                </a:pPr>
                <a:endParaRPr lang="zh-CN" altLang="en-US">
                  <a:solidFill>
                    <a:srgbClr val="FFFFFF"/>
                  </a:solidFill>
                  <a:latin typeface="Constantia" pitchFamily="18" charset="0"/>
                  <a:ea typeface="微软雅黑" pitchFamily="34" charset="-122"/>
                </a:endParaRPr>
              </a:p>
            </p:txBody>
          </p:sp>
          <p:sp>
            <p:nvSpPr>
              <p:cNvPr id="38925" name="椭圆形标注 69"/>
              <p:cNvSpPr>
                <a:spLocks noChangeArrowheads="1"/>
              </p:cNvSpPr>
              <p:nvPr/>
            </p:nvSpPr>
            <p:spPr bwMode="auto">
              <a:xfrm>
                <a:off x="86906" y="72423"/>
                <a:ext cx="2592701" cy="2036380"/>
              </a:xfrm>
              <a:prstGeom prst="wedgeEllipseCallout">
                <a:avLst>
                  <a:gd name="adj1" fmla="val 54824"/>
                  <a:gd name="adj2" fmla="val 23106"/>
                </a:avLst>
              </a:prstGeom>
              <a:solidFill>
                <a:srgbClr val="FFFFFF"/>
              </a:solidFill>
              <a:ln w="3175">
                <a:solidFill>
                  <a:srgbClr val="BFBFBF"/>
                </a:solidFill>
                <a:prstDash val="sysDash"/>
                <a:miter lim="800000"/>
                <a:headEnd/>
                <a:tailEnd/>
              </a:ln>
            </p:spPr>
            <p:txBody>
              <a:bodyPr anchor="ctr"/>
              <a:lstStyle/>
              <a:p>
                <a:pPr algn="ctr"/>
                <a:endParaRPr lang="zh-CN" altLang="en-US">
                  <a:solidFill>
                    <a:srgbClr val="FFFFFF"/>
                  </a:solidFill>
                  <a:latin typeface="Constantia" pitchFamily="18" charset="0"/>
                  <a:ea typeface="微软雅黑" pitchFamily="34" charset="-122"/>
                </a:endParaRPr>
              </a:p>
            </p:txBody>
          </p:sp>
        </p:grpSp>
        <p:sp>
          <p:nvSpPr>
            <p:cNvPr id="38923" name="TextBox 62"/>
            <p:cNvSpPr txBox="1">
              <a:spLocks noChangeArrowheads="1"/>
            </p:cNvSpPr>
            <p:nvPr/>
          </p:nvSpPr>
          <p:spPr bwMode="auto">
            <a:xfrm>
              <a:off x="72775" y="307093"/>
              <a:ext cx="2608819" cy="1535167"/>
            </a:xfrm>
            <a:prstGeom prst="rect">
              <a:avLst/>
            </a:prstGeom>
            <a:noFill/>
            <a:ln w="9525">
              <a:noFill/>
              <a:miter lim="800000"/>
              <a:headEnd/>
              <a:tailEnd/>
            </a:ln>
          </p:spPr>
          <p:txBody>
            <a:bodyPr>
              <a:spAutoFit/>
            </a:bodyPr>
            <a:lstStyle/>
            <a:p>
              <a:pPr algn="ctr"/>
              <a:r>
                <a:rPr lang="zh-CN" altLang="en-US" sz="4500" b="1">
                  <a:latin typeface="黑体" pitchFamily="2" charset="-122"/>
                  <a:ea typeface="黑体" pitchFamily="2" charset="-122"/>
                </a:rPr>
                <a:t>    健康至</a:t>
              </a:r>
              <a:r>
                <a:rPr lang="en-US" altLang="zh-CN" sz="4500" b="1">
                  <a:latin typeface="黑体" pitchFamily="2" charset="-122"/>
                  <a:ea typeface="黑体" pitchFamily="2" charset="-122"/>
                </a:rPr>
                <a:t>80</a:t>
              </a:r>
              <a:r>
                <a:rPr lang="zh-CN" altLang="en-US" sz="4500" b="1">
                  <a:latin typeface="黑体" pitchFamily="2" charset="-122"/>
                  <a:ea typeface="黑体" pitchFamily="2" charset="-122"/>
                </a:rPr>
                <a:t>周岁时，</a:t>
              </a:r>
              <a:endParaRPr lang="en-US" altLang="zh-CN" sz="4500" b="1">
                <a:latin typeface="黑体" pitchFamily="2" charset="-122"/>
                <a:ea typeface="黑体" pitchFamily="2" charset="-122"/>
              </a:endParaRPr>
            </a:p>
            <a:p>
              <a:pPr algn="ctr"/>
              <a:r>
                <a:rPr lang="zh-CN" altLang="en-US" sz="4500" b="1">
                  <a:latin typeface="黑体" pitchFamily="2" charset="-122"/>
                  <a:ea typeface="黑体" pitchFamily="2" charset="-122"/>
                </a:rPr>
                <a:t>领回所交保费</a:t>
              </a:r>
              <a:endParaRPr lang="en-US" altLang="zh-CN" sz="4500" b="1">
                <a:latin typeface="黑体" pitchFamily="2" charset="-122"/>
                <a:ea typeface="黑体" pitchFamily="2" charset="-122"/>
              </a:endParaRPr>
            </a:p>
            <a:p>
              <a:pPr algn="ctr"/>
              <a:r>
                <a:rPr lang="zh-CN" altLang="zh-CN" sz="7600" b="1">
                  <a:solidFill>
                    <a:srgbClr val="FF0000"/>
                  </a:solidFill>
                  <a:latin typeface="Constantia" pitchFamily="18" charset="0"/>
                  <a:ea typeface="微软雅黑" pitchFamily="34" charset="-122"/>
                  <a:cs typeface="Constantia" pitchFamily="18" charset="0"/>
                </a:rPr>
                <a:t>5</a:t>
              </a:r>
              <a:r>
                <a:rPr lang="en-US" altLang="zh-CN" sz="7600" b="1">
                  <a:solidFill>
                    <a:srgbClr val="FF0000"/>
                  </a:solidFill>
                  <a:latin typeface="Constantia" pitchFamily="18" charset="0"/>
                  <a:ea typeface="微软雅黑" pitchFamily="34" charset="-122"/>
                  <a:cs typeface="Constantia" pitchFamily="18" charset="0"/>
                </a:rPr>
                <a:t>8</a:t>
              </a:r>
              <a:r>
                <a:rPr lang="zh-CN" altLang="zh-CN" sz="7600" b="1">
                  <a:solidFill>
                    <a:srgbClr val="FF0000"/>
                  </a:solidFill>
                  <a:latin typeface="Constantia" pitchFamily="18" charset="0"/>
                  <a:ea typeface="微软雅黑" pitchFamily="34" charset="-122"/>
                  <a:cs typeface="Constantia" pitchFamily="18" charset="0"/>
                </a:rPr>
                <a:t>2</a:t>
              </a:r>
              <a:r>
                <a:rPr lang="en-US" altLang="zh-CN" sz="7600" b="1">
                  <a:solidFill>
                    <a:srgbClr val="FF0000"/>
                  </a:solidFill>
                  <a:latin typeface="Constantia" pitchFamily="18" charset="0"/>
                  <a:ea typeface="微软雅黑" pitchFamily="34" charset="-122"/>
                  <a:cs typeface="Constantia" pitchFamily="18" charset="0"/>
                </a:rPr>
                <a:t>00</a:t>
              </a:r>
              <a:r>
                <a:rPr lang="zh-CN" altLang="en-US" sz="7600" b="1">
                  <a:solidFill>
                    <a:srgbClr val="FF0000"/>
                  </a:solidFill>
                  <a:latin typeface="Constantia" pitchFamily="18" charset="0"/>
                  <a:ea typeface="微软雅黑" pitchFamily="34" charset="-122"/>
                </a:rPr>
                <a:t>元</a:t>
              </a:r>
              <a:endParaRPr lang="en-US" altLang="zh-CN" sz="4500" b="1">
                <a:latin typeface="黑体" pitchFamily="2" charset="-122"/>
                <a:ea typeface="黑体" pitchFamily="2" charset="-122"/>
              </a:endParaRPr>
            </a:p>
          </p:txBody>
        </p:sp>
      </p:grpSp>
      <p:sp>
        <p:nvSpPr>
          <p:cNvPr id="30" name="圆柱形 47"/>
          <p:cNvSpPr>
            <a:spLocks noChangeArrowheads="1"/>
          </p:cNvSpPr>
          <p:nvPr/>
        </p:nvSpPr>
        <p:spPr bwMode="auto">
          <a:xfrm>
            <a:off x="9963150" y="3690938"/>
            <a:ext cx="1798638" cy="2870200"/>
          </a:xfrm>
          <a:prstGeom prst="can">
            <a:avLst>
              <a:gd name="adj" fmla="val 25791"/>
            </a:avLst>
          </a:prstGeom>
          <a:solidFill>
            <a:srgbClr val="0070C0"/>
          </a:solidFill>
          <a:ln w="9525">
            <a:noFill/>
            <a:round/>
            <a:headEnd/>
            <a:tailEnd/>
          </a:ln>
        </p:spPr>
        <p:txBody>
          <a:bodyPr vert="eaVert" wrap="none" lIns="128583" tIns="64291" rIns="128583" bIns="64291" anchor="ctr"/>
          <a:lstStyle/>
          <a:p>
            <a:pPr algn="ctr" eaLnBrk="0" hangingPunct="0"/>
            <a:r>
              <a:rPr lang="zh-CN" altLang="zh-CN" sz="5100" b="1">
                <a:solidFill>
                  <a:srgbClr val="FFFFFF"/>
                </a:solidFill>
                <a:latin typeface="Verdana" pitchFamily="34" charset="0"/>
              </a:rPr>
              <a:t>5</a:t>
            </a:r>
            <a:r>
              <a:rPr lang="en-US" altLang="zh-CN" sz="5100" b="1">
                <a:solidFill>
                  <a:srgbClr val="FFFFFF"/>
                </a:solidFill>
                <a:latin typeface="Verdana" pitchFamily="34" charset="0"/>
              </a:rPr>
              <a:t>8200</a:t>
            </a:r>
            <a:endParaRPr lang="zh-CN" altLang="en-US" sz="5100" b="1">
              <a:solidFill>
                <a:srgbClr val="FFFFFF"/>
              </a:solidFill>
              <a:latin typeface="Verdana"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Box 1"/>
          <p:cNvSpPr txBox="1">
            <a:spLocks noChangeArrowheads="1"/>
          </p:cNvSpPr>
          <p:nvPr/>
        </p:nvSpPr>
        <p:spPr bwMode="auto">
          <a:xfrm>
            <a:off x="481013" y="1057275"/>
            <a:ext cx="12914312" cy="1092200"/>
          </a:xfrm>
          <a:prstGeom prst="rect">
            <a:avLst/>
          </a:prstGeom>
          <a:noFill/>
          <a:ln w="9525">
            <a:noFill/>
            <a:miter lim="800000"/>
            <a:headEnd/>
            <a:tailEnd/>
          </a:ln>
        </p:spPr>
        <p:txBody>
          <a:bodyPr lIns="120362" tIns="60179" rIns="120362" bIns="60179">
            <a:spAutoFit/>
          </a:bodyPr>
          <a:lstStyle/>
          <a:p>
            <a:r>
              <a:rPr lang="zh-CN" altLang="en-US" sz="5800" b="1" i="1">
                <a:solidFill>
                  <a:srgbClr val="FF0000"/>
                </a:solidFill>
                <a:latin typeface="微软雅黑" pitchFamily="34" charset="-122"/>
                <a:ea typeface="微软雅黑" pitchFamily="34" charset="-122"/>
              </a:rPr>
              <a:t>保障责任</a:t>
            </a:r>
            <a:r>
              <a:rPr lang="en-US" altLang="zh-CN" sz="5800" b="1" i="1">
                <a:solidFill>
                  <a:srgbClr val="FF0000"/>
                </a:solidFill>
                <a:latin typeface="微软雅黑" pitchFamily="34" charset="-122"/>
                <a:ea typeface="微软雅黑" pitchFamily="34" charset="-122"/>
              </a:rPr>
              <a:t>7</a:t>
            </a:r>
            <a:r>
              <a:rPr lang="zh-CN" altLang="en-US" sz="5800" b="1" i="1">
                <a:solidFill>
                  <a:srgbClr val="FF0000"/>
                </a:solidFill>
                <a:latin typeface="微软雅黑" pitchFamily="34" charset="-122"/>
                <a:ea typeface="微软雅黑" pitchFamily="34" charset="-122"/>
              </a:rPr>
              <a:t>：</a:t>
            </a:r>
            <a:r>
              <a:rPr lang="zh-CN" altLang="en-US" sz="6300" b="1" i="1">
                <a:solidFill>
                  <a:srgbClr val="FFC000"/>
                </a:solidFill>
                <a:latin typeface="微软雅黑" pitchFamily="34" charset="-122"/>
                <a:ea typeface="微软雅黑" pitchFamily="34" charset="-122"/>
              </a:rPr>
              <a:t>身故保障金</a:t>
            </a:r>
            <a:endParaRPr lang="zh-CN" altLang="en-US" sz="7100" b="1" i="1">
              <a:solidFill>
                <a:srgbClr val="FFC000"/>
              </a:solidFill>
              <a:latin typeface="微软雅黑" pitchFamily="34" charset="-122"/>
              <a:ea typeface="微软雅黑" pitchFamily="34" charset="-122"/>
            </a:endParaRPr>
          </a:p>
        </p:txBody>
      </p:sp>
      <p:sp>
        <p:nvSpPr>
          <p:cNvPr id="16" name="Text Box 7"/>
          <p:cNvSpPr txBox="1">
            <a:spLocks noChangeArrowheads="1"/>
          </p:cNvSpPr>
          <p:nvPr/>
        </p:nvSpPr>
        <p:spPr bwMode="auto">
          <a:xfrm>
            <a:off x="307975" y="6870700"/>
            <a:ext cx="14093825" cy="136525"/>
          </a:xfrm>
          <a:prstGeom prst="rect">
            <a:avLst/>
          </a:prstGeom>
          <a:gradFill rotWithShape="1">
            <a:gsLst>
              <a:gs pos="0">
                <a:srgbClr val="7F7F7F"/>
              </a:gs>
              <a:gs pos="50000">
                <a:schemeClr val="bg1"/>
              </a:gs>
              <a:gs pos="100000">
                <a:srgbClr val="7F7F7F"/>
              </a:gs>
            </a:gsLst>
            <a:lin ang="5400000"/>
          </a:gradFill>
          <a:ln w="9525">
            <a:noFill/>
            <a:miter lim="800000"/>
            <a:headEnd/>
            <a:tailEnd/>
          </a:ln>
        </p:spPr>
        <p:txBody>
          <a:bodyPr lIns="120362" tIns="60179" rIns="120362" bIns="60179">
            <a:spAutoFit/>
          </a:bodyPr>
          <a:lstStyle/>
          <a:p>
            <a:pPr fontAlgn="auto">
              <a:spcBef>
                <a:spcPct val="50000"/>
              </a:spcBef>
              <a:spcAft>
                <a:spcPts val="0"/>
              </a:spcAft>
              <a:defRPr/>
            </a:pPr>
            <a:endParaRPr lang="zh-CN" altLang="en-US" sz="100">
              <a:solidFill>
                <a:srgbClr val="2B166E"/>
              </a:solidFill>
              <a:latin typeface="Comic Sans MS" pitchFamily="66" charset="0"/>
              <a:ea typeface="+mn-ea"/>
            </a:endParaRPr>
          </a:p>
        </p:txBody>
      </p:sp>
      <p:sp>
        <p:nvSpPr>
          <p:cNvPr id="18" name="Text Box 5"/>
          <p:cNvSpPr txBox="1">
            <a:spLocks noChangeArrowheads="1"/>
          </p:cNvSpPr>
          <p:nvPr/>
        </p:nvSpPr>
        <p:spPr bwMode="auto">
          <a:xfrm>
            <a:off x="307975" y="7277100"/>
            <a:ext cx="2170113" cy="614363"/>
          </a:xfrm>
          <a:prstGeom prst="rect">
            <a:avLst/>
          </a:prstGeom>
          <a:noFill/>
          <a:ln w="9525">
            <a:noFill/>
            <a:miter lim="800000"/>
            <a:headEnd/>
            <a:tailEnd/>
          </a:ln>
        </p:spPr>
        <p:txBody>
          <a:bodyPr lIns="120362" tIns="60179" rIns="120362" bIns="60179">
            <a:spAutoFit/>
          </a:bodyPr>
          <a:lstStyle/>
          <a:p>
            <a:pPr fontAlgn="auto">
              <a:spcBef>
                <a:spcPts val="0"/>
              </a:spcBef>
              <a:spcAft>
                <a:spcPts val="0"/>
              </a:spcAft>
              <a:defRPr/>
            </a:pPr>
            <a:r>
              <a:rPr lang="en-US" sz="3200" b="1">
                <a:solidFill>
                  <a:srgbClr val="000000"/>
                </a:solidFill>
                <a:effectLst>
                  <a:outerShdw blurRad="38100" dist="38100" dir="2700000" algn="tl">
                    <a:srgbClr val="C0C0C0"/>
                  </a:outerShdw>
                </a:effectLst>
                <a:latin typeface="Comic Sans MS" pitchFamily="66" charset="0"/>
                <a:ea typeface="+mn-ea"/>
              </a:rPr>
              <a:t>30</a:t>
            </a:r>
            <a:r>
              <a:rPr lang="zh-CN" altLang="en-US" sz="3200" b="1">
                <a:solidFill>
                  <a:srgbClr val="000000"/>
                </a:solidFill>
                <a:effectLst>
                  <a:outerShdw blurRad="38100" dist="38100" dir="2700000" algn="tl">
                    <a:srgbClr val="C0C0C0"/>
                  </a:outerShdw>
                </a:effectLst>
                <a:latin typeface="Comic Sans MS" pitchFamily="66" charset="0"/>
                <a:ea typeface="+mn-ea"/>
              </a:rPr>
              <a:t>岁</a:t>
            </a:r>
          </a:p>
        </p:txBody>
      </p:sp>
      <p:sp>
        <p:nvSpPr>
          <p:cNvPr id="39941" name="AutoShape 9"/>
          <p:cNvSpPr>
            <a:spLocks noChangeArrowheads="1"/>
          </p:cNvSpPr>
          <p:nvPr/>
        </p:nvSpPr>
        <p:spPr bwMode="auto">
          <a:xfrm>
            <a:off x="12271375" y="6677025"/>
            <a:ext cx="679450" cy="582613"/>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latin typeface="Calibri" pitchFamily="34" charset="0"/>
            </a:endParaRPr>
          </a:p>
        </p:txBody>
      </p:sp>
      <p:sp>
        <p:nvSpPr>
          <p:cNvPr id="25" name="Text Box 5"/>
          <p:cNvSpPr txBox="1">
            <a:spLocks noChangeArrowheads="1"/>
          </p:cNvSpPr>
          <p:nvPr/>
        </p:nvSpPr>
        <p:spPr bwMode="auto">
          <a:xfrm>
            <a:off x="11991975" y="7291388"/>
            <a:ext cx="2170113" cy="612775"/>
          </a:xfrm>
          <a:prstGeom prst="rect">
            <a:avLst/>
          </a:prstGeom>
          <a:noFill/>
          <a:ln w="9525" cap="flat" cmpd="sng">
            <a:noFill/>
            <a:bevel/>
            <a:headEnd/>
            <a:tailEnd/>
          </a:ln>
          <a:effectLst/>
        </p:spPr>
        <p:txBody>
          <a:bodyPr lIns="120362" tIns="60179" rIns="120362" bIns="60179">
            <a:spAutoFit/>
          </a:bodyPr>
          <a:lstStyle/>
          <a:p>
            <a:pPr fontAlgn="auto">
              <a:spcBef>
                <a:spcPts val="0"/>
              </a:spcBef>
              <a:spcAft>
                <a:spcPts val="0"/>
              </a:spcAft>
              <a:defRPr/>
            </a:pPr>
            <a:r>
              <a:rPr lang="en-US" sz="3200" b="1" dirty="0">
                <a:solidFill>
                  <a:srgbClr val="000000"/>
                </a:solidFill>
                <a:effectLst>
                  <a:outerShdw blurRad="38100" dist="38100" dir="2700000" algn="tl">
                    <a:srgbClr val="C0C0C0"/>
                  </a:outerShdw>
                </a:effectLst>
                <a:latin typeface="Comic Sans MS" pitchFamily="66" charset="0"/>
                <a:ea typeface="+mn-ea"/>
              </a:rPr>
              <a:t>80</a:t>
            </a:r>
            <a:r>
              <a:rPr lang="zh-CN" altLang="en-US" sz="3200" b="1" dirty="0">
                <a:solidFill>
                  <a:srgbClr val="000000"/>
                </a:solidFill>
                <a:effectLst>
                  <a:outerShdw blurRad="38100" dist="38100" dir="2700000" algn="tl">
                    <a:srgbClr val="C0C0C0"/>
                  </a:outerShdw>
                </a:effectLst>
                <a:latin typeface="Comic Sans MS" pitchFamily="66" charset="0"/>
                <a:ea typeface="+mn-ea"/>
              </a:rPr>
              <a:t>岁</a:t>
            </a:r>
          </a:p>
        </p:txBody>
      </p:sp>
      <p:grpSp>
        <p:nvGrpSpPr>
          <p:cNvPr id="2" name="Group 11"/>
          <p:cNvGrpSpPr>
            <a:grpSpLocks/>
          </p:cNvGrpSpPr>
          <p:nvPr/>
        </p:nvGrpSpPr>
        <p:grpSpPr bwMode="auto">
          <a:xfrm>
            <a:off x="6119813" y="2070100"/>
            <a:ext cx="5218112" cy="2339975"/>
            <a:chOff x="0" y="0"/>
            <a:chExt cx="2800310" cy="2088231"/>
          </a:xfrm>
        </p:grpSpPr>
        <p:grpSp>
          <p:nvGrpSpPr>
            <p:cNvPr id="3" name="Group 12"/>
            <p:cNvGrpSpPr>
              <a:grpSpLocks/>
            </p:cNvGrpSpPr>
            <p:nvPr/>
          </p:nvGrpSpPr>
          <p:grpSpPr bwMode="auto">
            <a:xfrm>
              <a:off x="0" y="0"/>
              <a:ext cx="2800310" cy="2088231"/>
              <a:chOff x="0" y="0"/>
              <a:chExt cx="2800310" cy="2160239"/>
            </a:xfrm>
          </p:grpSpPr>
          <p:sp>
            <p:nvSpPr>
              <p:cNvPr id="43" name="椭圆形标注 67"/>
              <p:cNvSpPr>
                <a:spLocks noChangeArrowheads="1"/>
              </p:cNvSpPr>
              <p:nvPr/>
            </p:nvSpPr>
            <p:spPr bwMode="auto">
              <a:xfrm>
                <a:off x="0" y="0"/>
                <a:ext cx="2800310" cy="2160239"/>
              </a:xfrm>
              <a:prstGeom prst="wedgeEllipseCallout">
                <a:avLst>
                  <a:gd name="adj1" fmla="val -48047"/>
                  <a:gd name="adj2" fmla="val 52367"/>
                </a:avLst>
              </a:prstGeom>
              <a:solidFill>
                <a:schemeClr val="bg1"/>
              </a:solidFill>
              <a:ln w="3175" cmpd="sng">
                <a:solidFill>
                  <a:srgbClr val="BFBFBF"/>
                </a:solidFill>
                <a:miter lim="800000"/>
                <a:headEnd/>
                <a:tailEnd/>
              </a:ln>
              <a:effectLst>
                <a:outerShdw dist="38100" dir="2700000" algn="ctr" rotWithShape="0">
                  <a:srgbClr val="000000">
                    <a:alpha val="39000"/>
                  </a:srgbClr>
                </a:outerShdw>
              </a:effectLst>
            </p:spPr>
            <p:txBody>
              <a:bodyPr anchor="ctr"/>
              <a:lstStyle/>
              <a:p>
                <a:pPr algn="ctr" fontAlgn="auto">
                  <a:spcBef>
                    <a:spcPts val="0"/>
                  </a:spcBef>
                  <a:spcAft>
                    <a:spcPts val="0"/>
                  </a:spcAft>
                  <a:defRPr/>
                </a:pPr>
                <a:endParaRPr lang="zh-CN" altLang="en-US">
                  <a:solidFill>
                    <a:srgbClr val="FFFFFF"/>
                  </a:solidFill>
                  <a:latin typeface="Constantia" pitchFamily="18" charset="0"/>
                  <a:ea typeface="+mn-ea"/>
                </a:endParaRPr>
              </a:p>
            </p:txBody>
          </p:sp>
          <p:sp>
            <p:nvSpPr>
              <p:cNvPr id="39950" name="椭圆形标注 69"/>
              <p:cNvSpPr>
                <a:spLocks noChangeArrowheads="1"/>
              </p:cNvSpPr>
              <p:nvPr/>
            </p:nvSpPr>
            <p:spPr bwMode="auto">
              <a:xfrm>
                <a:off x="86906" y="72423"/>
                <a:ext cx="2592702" cy="2036379"/>
              </a:xfrm>
              <a:prstGeom prst="wedgeEllipseCallout">
                <a:avLst>
                  <a:gd name="adj1" fmla="val -45856"/>
                  <a:gd name="adj2" fmla="val 48866"/>
                </a:avLst>
              </a:prstGeom>
              <a:solidFill>
                <a:srgbClr val="FFFFFF"/>
              </a:solidFill>
              <a:ln w="3175">
                <a:solidFill>
                  <a:srgbClr val="BFBFBF"/>
                </a:solidFill>
                <a:prstDash val="sysDash"/>
                <a:miter lim="800000"/>
                <a:headEnd/>
                <a:tailEnd/>
              </a:ln>
            </p:spPr>
            <p:txBody>
              <a:bodyPr anchor="ctr"/>
              <a:lstStyle/>
              <a:p>
                <a:pPr algn="ctr"/>
                <a:endParaRPr lang="zh-CN" altLang="en-US">
                  <a:solidFill>
                    <a:srgbClr val="FFFFFF"/>
                  </a:solidFill>
                  <a:latin typeface="Constantia" pitchFamily="18" charset="0"/>
                </a:endParaRPr>
              </a:p>
            </p:txBody>
          </p:sp>
        </p:grpSp>
        <p:sp>
          <p:nvSpPr>
            <p:cNvPr id="39948" name="TextBox 62"/>
            <p:cNvSpPr txBox="1">
              <a:spLocks noChangeArrowheads="1"/>
            </p:cNvSpPr>
            <p:nvPr/>
          </p:nvSpPr>
          <p:spPr bwMode="auto">
            <a:xfrm>
              <a:off x="373444" y="307093"/>
              <a:ext cx="2267194" cy="1367644"/>
            </a:xfrm>
            <a:prstGeom prst="rect">
              <a:avLst/>
            </a:prstGeom>
            <a:noFill/>
            <a:ln w="9525">
              <a:noFill/>
              <a:miter lim="800000"/>
              <a:headEnd/>
              <a:tailEnd/>
            </a:ln>
          </p:spPr>
          <p:txBody>
            <a:bodyPr>
              <a:spAutoFit/>
            </a:bodyPr>
            <a:lstStyle/>
            <a:p>
              <a:pPr>
                <a:lnSpc>
                  <a:spcPct val="120000"/>
                </a:lnSpc>
                <a:spcBef>
                  <a:spcPct val="50000"/>
                </a:spcBef>
              </a:pPr>
              <a:r>
                <a:rPr lang="zh-CN" altLang="en-US" sz="2600" b="1">
                  <a:latin typeface="微软雅黑" pitchFamily="34" charset="-122"/>
                </a:rPr>
                <a:t>身故时享有</a:t>
              </a:r>
              <a:r>
                <a:rPr lang="zh-CN" altLang="en-US" sz="2600" b="1">
                  <a:solidFill>
                    <a:srgbClr val="FF0000"/>
                  </a:solidFill>
                  <a:latin typeface="微软雅黑" pitchFamily="34" charset="-122"/>
                </a:rPr>
                <a:t>所交保费的</a:t>
              </a:r>
              <a:r>
                <a:rPr lang="en-US" altLang="zh-CN" sz="2600" b="1">
                  <a:solidFill>
                    <a:srgbClr val="FF0000"/>
                  </a:solidFill>
                  <a:latin typeface="微软雅黑" pitchFamily="34" charset="-122"/>
                </a:rPr>
                <a:t>105%</a:t>
              </a:r>
              <a:r>
                <a:rPr lang="zh-CN" altLang="en-US" b="1">
                  <a:latin typeface="微软雅黑" pitchFamily="34" charset="-122"/>
                </a:rPr>
                <a:t>（</a:t>
              </a:r>
              <a:r>
                <a:rPr lang="en-US" altLang="zh-CN" b="1">
                  <a:latin typeface="微软雅黑" pitchFamily="34" charset="-122"/>
                </a:rPr>
                <a:t>18</a:t>
              </a:r>
              <a:r>
                <a:rPr lang="zh-CN" altLang="en-US" b="1">
                  <a:latin typeface="微软雅黑" pitchFamily="34" charset="-122"/>
                </a:rPr>
                <a:t>岁前为所交保费）</a:t>
              </a:r>
              <a:r>
                <a:rPr lang="zh-CN" altLang="en-US" sz="2600" b="1">
                  <a:latin typeface="微软雅黑" pitchFamily="34" charset="-122"/>
                </a:rPr>
                <a:t>与</a:t>
              </a:r>
              <a:r>
                <a:rPr lang="zh-CN" altLang="en-US" sz="2600" b="1">
                  <a:solidFill>
                    <a:srgbClr val="FF0000"/>
                  </a:solidFill>
                  <a:latin typeface="微软雅黑" pitchFamily="34" charset="-122"/>
                </a:rPr>
                <a:t>现金价值较大者</a:t>
              </a:r>
            </a:p>
          </p:txBody>
        </p:sp>
      </p:grpSp>
      <p:sp>
        <p:nvSpPr>
          <p:cNvPr id="46" name="圆柱形 47"/>
          <p:cNvSpPr>
            <a:spLocks noChangeArrowheads="1"/>
          </p:cNvSpPr>
          <p:nvPr/>
        </p:nvSpPr>
        <p:spPr bwMode="auto">
          <a:xfrm>
            <a:off x="3959225" y="3870325"/>
            <a:ext cx="1798638" cy="2871788"/>
          </a:xfrm>
          <a:prstGeom prst="can">
            <a:avLst>
              <a:gd name="adj" fmla="val 25798"/>
            </a:avLst>
          </a:prstGeom>
          <a:solidFill>
            <a:srgbClr val="0070C0"/>
          </a:solidFill>
          <a:ln w="9525">
            <a:noFill/>
            <a:round/>
            <a:headEnd/>
            <a:tailEnd/>
          </a:ln>
        </p:spPr>
        <p:txBody>
          <a:bodyPr vert="eaVert" wrap="none" lIns="120445" tIns="60222" rIns="120445" bIns="60222" anchor="ctr"/>
          <a:lstStyle/>
          <a:p>
            <a:pPr algn="ctr" eaLnBrk="0" hangingPunct="0"/>
            <a:r>
              <a:rPr lang="zh-CN" altLang="en-US" sz="4700" b="1">
                <a:solidFill>
                  <a:srgbClr val="FFFFFF"/>
                </a:solidFill>
                <a:latin typeface="黑体" pitchFamily="2" charset="-122"/>
                <a:ea typeface="黑体" pitchFamily="2" charset="-122"/>
              </a:rPr>
              <a:t>身故金</a:t>
            </a:r>
          </a:p>
        </p:txBody>
      </p:sp>
      <p:sp>
        <p:nvSpPr>
          <p:cNvPr id="50177" name="Rectangle 1"/>
          <p:cNvSpPr>
            <a:spLocks noChangeArrowheads="1"/>
          </p:cNvSpPr>
          <p:nvPr/>
        </p:nvSpPr>
        <p:spPr bwMode="auto">
          <a:xfrm>
            <a:off x="6119813" y="5119688"/>
            <a:ext cx="6956425" cy="1182687"/>
          </a:xfrm>
          <a:prstGeom prst="rect">
            <a:avLst/>
          </a:prstGeom>
          <a:noFill/>
          <a:ln w="9525">
            <a:noFill/>
            <a:miter lim="800000"/>
            <a:headEnd/>
            <a:tailEnd/>
          </a:ln>
        </p:spPr>
        <p:txBody>
          <a:bodyPr lIns="120445" tIns="60222" rIns="120445" bIns="60222" anchor="ctr">
            <a:spAutoFit/>
          </a:bodyPr>
          <a:lstStyle/>
          <a:p>
            <a:pPr indent="352425" eaLnBrk="0" hangingPunct="0"/>
            <a:r>
              <a:rPr lang="en-US" altLang="zh-CN" sz="2100" b="1">
                <a:solidFill>
                  <a:srgbClr val="FF0000"/>
                </a:solidFill>
                <a:latin typeface="微软雅黑" pitchFamily="34" charset="-122"/>
                <a:ea typeface="微软雅黑" pitchFamily="34" charset="-122"/>
                <a:cs typeface="Times New Roman" pitchFamily="18" charset="0"/>
              </a:rPr>
              <a:t>  </a:t>
            </a:r>
            <a:r>
              <a:rPr lang="zh-CN" altLang="en-US" sz="2400" b="1">
                <a:solidFill>
                  <a:srgbClr val="FF0000"/>
                </a:solidFill>
                <a:latin typeface="微软雅黑" pitchFamily="34" charset="-122"/>
                <a:ea typeface="微软雅黑" pitchFamily="34" charset="-122"/>
                <a:cs typeface="Times New Roman" pitchFamily="18" charset="0"/>
              </a:rPr>
              <a:t>癌症确诊保险金和身故保险金本公司仅给付一项，并以一次为限。</a:t>
            </a:r>
            <a:r>
              <a:rPr lang="zh-CN" altLang="en-US" sz="2100" b="1">
                <a:solidFill>
                  <a:srgbClr val="000000"/>
                </a:solidFill>
                <a:latin typeface="微软雅黑" pitchFamily="34" charset="-122"/>
                <a:ea typeface="微软雅黑" pitchFamily="34" charset="-122"/>
                <a:cs typeface="Times New Roman" pitchFamily="18" charset="0"/>
              </a:rPr>
              <a:t>若本公司</a:t>
            </a:r>
            <a:r>
              <a:rPr lang="zh-CN" altLang="en-US" sz="2100" b="1">
                <a:latin typeface="微软雅黑" pitchFamily="34" charset="-122"/>
                <a:ea typeface="微软雅黑" pitchFamily="34" charset="-122"/>
                <a:cs typeface="Times New Roman" pitchFamily="18" charset="0"/>
              </a:rPr>
              <a:t>已经给付或应给付癌症确诊保险金，不再承担给付身故保险金的责任。</a:t>
            </a:r>
            <a:endParaRPr lang="zh-CN" altLang="en-US" sz="4700">
              <a:latin typeface="微软雅黑" pitchFamily="34" charset="-122"/>
              <a:ea typeface="微软雅黑" pitchFamily="34" charset="-122"/>
              <a:cs typeface="Times New Roman" pitchFamily="18" charset="0"/>
            </a:endParaRPr>
          </a:p>
        </p:txBody>
      </p:sp>
      <p:sp>
        <p:nvSpPr>
          <p:cNvPr id="39946" name="AutoShape 8"/>
          <p:cNvSpPr>
            <a:spLocks noChangeArrowheads="1"/>
          </p:cNvSpPr>
          <p:nvPr/>
        </p:nvSpPr>
        <p:spPr bwMode="auto">
          <a:xfrm>
            <a:off x="481013" y="6621463"/>
            <a:ext cx="614362" cy="579437"/>
          </a:xfrm>
          <a:prstGeom prst="sun">
            <a:avLst>
              <a:gd name="adj" fmla="val 25000"/>
            </a:avLst>
          </a:prstGeom>
          <a:solidFill>
            <a:srgbClr val="FF0000"/>
          </a:solidFill>
          <a:ln w="12700">
            <a:solidFill>
              <a:srgbClr val="FFCC00"/>
            </a:solidFill>
            <a:miter lim="800000"/>
            <a:headEnd/>
            <a:tailEnd/>
          </a:ln>
        </p:spPr>
        <p:txBody>
          <a:bodyPr wrap="none" lIns="120362" tIns="60179" rIns="120362" bIns="60179" anchor="ctr"/>
          <a:lstStyle/>
          <a:p>
            <a:endParaRPr lang="zh-CN" altLang="en-US" sz="6300">
              <a:solidFill>
                <a:srgbClr val="1640B6"/>
              </a:solidFill>
              <a:latin typeface="Calibri"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ppt_x"/>
                                          </p:val>
                                        </p:tav>
                                        <p:tav tm="100000">
                                          <p:val>
                                            <p:strVal val="#ppt_x"/>
                                          </p:val>
                                        </p:tav>
                                      </p:tavLst>
                                    </p:anim>
                                    <p:anim calcmode="lin" valueType="num">
                                      <p:cBhvr additive="base">
                                        <p:cTn id="8"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2" presetClass="entr" presetSubtype="4" fill="hold" grpId="0" nodeType="withEffect">
                                  <p:stCondLst>
                                    <p:cond delay="0"/>
                                  </p:stCondLst>
                                  <p:childTnLst>
                                    <p:set>
                                      <p:cBhvr>
                                        <p:cTn id="14" dur="1" fill="hold">
                                          <p:stCondLst>
                                            <p:cond delay="0"/>
                                          </p:stCondLst>
                                        </p:cTn>
                                        <p:tgtEl>
                                          <p:spTgt spid="50177"/>
                                        </p:tgtEl>
                                        <p:attrNameLst>
                                          <p:attrName>style.visibility</p:attrName>
                                        </p:attrNameLst>
                                      </p:cBhvr>
                                      <p:to>
                                        <p:strVal val="visible"/>
                                      </p:to>
                                    </p:set>
                                    <p:anim calcmode="lin" valueType="num">
                                      <p:cBhvr additive="base">
                                        <p:cTn id="15" dur="500" fill="hold"/>
                                        <p:tgtEl>
                                          <p:spTgt spid="50177"/>
                                        </p:tgtEl>
                                        <p:attrNameLst>
                                          <p:attrName>ppt_x</p:attrName>
                                        </p:attrNameLst>
                                      </p:cBhvr>
                                      <p:tavLst>
                                        <p:tav tm="0">
                                          <p:val>
                                            <p:strVal val="#ppt_x"/>
                                          </p:val>
                                        </p:tav>
                                        <p:tav tm="100000">
                                          <p:val>
                                            <p:strVal val="#ppt_x"/>
                                          </p:val>
                                        </p:tav>
                                      </p:tavLst>
                                    </p:anim>
                                    <p:anim calcmode="lin" valueType="num">
                                      <p:cBhvr additive="base">
                                        <p:cTn id="16" dur="500" fill="hold"/>
                                        <p:tgtEl>
                                          <p:spTgt spid="501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017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箭头连接符 3"/>
          <p:cNvCxnSpPr/>
          <p:nvPr/>
        </p:nvCxnSpPr>
        <p:spPr>
          <a:xfrm flipV="1">
            <a:off x="7921625" y="3600450"/>
            <a:ext cx="1439863" cy="1014413"/>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 name="流程图: 联系 4"/>
          <p:cNvSpPr/>
          <p:nvPr/>
        </p:nvSpPr>
        <p:spPr>
          <a:xfrm>
            <a:off x="8040688" y="1979613"/>
            <a:ext cx="3840162" cy="1620837"/>
          </a:xfrm>
          <a:prstGeom prst="flowChartConnector">
            <a:avLst/>
          </a:prstGeom>
          <a:solidFill>
            <a:schemeClr val="bg1"/>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8583" tIns="64291" rIns="128583" bIns="64291" anchor="ctr"/>
          <a:lstStyle/>
          <a:p>
            <a:pPr algn="ctr">
              <a:defRPr/>
            </a:pPr>
            <a:r>
              <a:rPr lang="zh-CN" altLang="en-US" sz="3900" b="1" dirty="0">
                <a:solidFill>
                  <a:srgbClr val="FF0000"/>
                </a:solidFill>
                <a:latin typeface="黑体" charset="0"/>
                <a:ea typeface="黑体" charset="0"/>
                <a:cs typeface="黑体" charset="0"/>
              </a:rPr>
              <a:t>确诊金</a:t>
            </a:r>
            <a:endParaRPr lang="en-US" altLang="zh-CN" sz="3900" b="1" dirty="0">
              <a:solidFill>
                <a:srgbClr val="FF0000"/>
              </a:solidFill>
              <a:latin typeface="黑体" charset="0"/>
              <a:ea typeface="黑体" charset="0"/>
              <a:cs typeface="黑体" charset="0"/>
            </a:endParaRPr>
          </a:p>
          <a:p>
            <a:pPr algn="ctr">
              <a:defRPr/>
            </a:pPr>
            <a:r>
              <a:rPr lang="en-US" altLang="zh-CN" sz="2800" b="1" dirty="0">
                <a:solidFill>
                  <a:schemeClr val="tx1"/>
                </a:solidFill>
                <a:latin typeface="黑体" charset="0"/>
                <a:ea typeface="黑体" charset="0"/>
                <a:cs typeface="黑体" charset="0"/>
              </a:rPr>
              <a:t>100</a:t>
            </a:r>
            <a:r>
              <a:rPr lang="zh-CN" altLang="en-US" sz="2800" b="1" dirty="0">
                <a:solidFill>
                  <a:schemeClr val="tx1"/>
                </a:solidFill>
                <a:latin typeface="黑体" charset="0"/>
                <a:ea typeface="黑体" charset="0"/>
                <a:cs typeface="黑体" charset="0"/>
              </a:rPr>
              <a:t>余种癌症</a:t>
            </a:r>
            <a:endParaRPr lang="en-US" altLang="zh-CN" sz="2800" b="1" dirty="0">
              <a:solidFill>
                <a:schemeClr val="tx1"/>
              </a:solidFill>
              <a:latin typeface="黑体" charset="0"/>
              <a:ea typeface="黑体" charset="0"/>
              <a:cs typeface="黑体" charset="0"/>
            </a:endParaRPr>
          </a:p>
          <a:p>
            <a:pPr algn="ctr">
              <a:defRPr/>
            </a:pPr>
            <a:r>
              <a:rPr lang="zh-CN" altLang="zh-CN" sz="3400" b="1" dirty="0">
                <a:solidFill>
                  <a:srgbClr val="FF0000"/>
                </a:solidFill>
                <a:latin typeface="黑体" charset="0"/>
                <a:ea typeface="黑体" charset="0"/>
                <a:cs typeface="黑体" charset="0"/>
              </a:rPr>
              <a:t>2</a:t>
            </a:r>
            <a:r>
              <a:rPr lang="en-US" altLang="zh-CN" sz="3400" b="1" dirty="0">
                <a:solidFill>
                  <a:srgbClr val="FF0000"/>
                </a:solidFill>
                <a:latin typeface="黑体" charset="0"/>
                <a:ea typeface="黑体" charset="0"/>
                <a:cs typeface="黑体" charset="0"/>
              </a:rPr>
              <a:t>0</a:t>
            </a:r>
            <a:r>
              <a:rPr lang="zh-CN" altLang="en-US" sz="3400" b="1" dirty="0">
                <a:solidFill>
                  <a:srgbClr val="FF0000"/>
                </a:solidFill>
                <a:latin typeface="黑体" charset="0"/>
                <a:ea typeface="黑体" charset="0"/>
                <a:cs typeface="黑体" charset="0"/>
              </a:rPr>
              <a:t>万元</a:t>
            </a:r>
            <a:endParaRPr lang="zh-CN" altLang="en-US" sz="3900" b="1" dirty="0">
              <a:solidFill>
                <a:srgbClr val="FF0000"/>
              </a:solidFill>
              <a:latin typeface="黑体" charset="0"/>
              <a:ea typeface="黑体" charset="0"/>
              <a:cs typeface="黑体" charset="0"/>
            </a:endParaRPr>
          </a:p>
        </p:txBody>
      </p:sp>
      <p:sp>
        <p:nvSpPr>
          <p:cNvPr id="9" name="流程图: 联系 8"/>
          <p:cNvSpPr/>
          <p:nvPr/>
        </p:nvSpPr>
        <p:spPr>
          <a:xfrm>
            <a:off x="9480550" y="4500563"/>
            <a:ext cx="3960813" cy="1620837"/>
          </a:xfrm>
          <a:prstGeom prst="flowChartConnector">
            <a:avLst/>
          </a:prstGeom>
          <a:solidFill>
            <a:schemeClr val="bg1"/>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8583" tIns="64291" rIns="128583" bIns="64291" anchor="ctr"/>
          <a:lstStyle/>
          <a:p>
            <a:pPr algn="ctr">
              <a:defRPr/>
            </a:pPr>
            <a:r>
              <a:rPr lang="zh-CN" altLang="en-US" sz="3900" b="1" dirty="0">
                <a:solidFill>
                  <a:srgbClr val="FF0000"/>
                </a:solidFill>
                <a:latin typeface="黑体" charset="0"/>
                <a:ea typeface="黑体" charset="0"/>
                <a:cs typeface="黑体" charset="0"/>
              </a:rPr>
              <a:t>康复金</a:t>
            </a:r>
            <a:endParaRPr lang="en-US" altLang="zh-CN" sz="3900" b="1" dirty="0">
              <a:solidFill>
                <a:srgbClr val="FF0000"/>
              </a:solidFill>
              <a:latin typeface="黑体" charset="0"/>
              <a:ea typeface="黑体" charset="0"/>
              <a:cs typeface="黑体" charset="0"/>
            </a:endParaRPr>
          </a:p>
          <a:p>
            <a:pPr algn="ctr">
              <a:defRPr/>
            </a:pPr>
            <a:r>
              <a:rPr lang="en-US" altLang="zh-CN" sz="2800" b="1" dirty="0">
                <a:solidFill>
                  <a:schemeClr val="tx1"/>
                </a:solidFill>
                <a:latin typeface="黑体" charset="0"/>
                <a:ea typeface="黑体" charset="0"/>
                <a:cs typeface="黑体" charset="0"/>
              </a:rPr>
              <a:t>5</a:t>
            </a:r>
            <a:r>
              <a:rPr lang="zh-CN" altLang="en-US" sz="2800" b="1" dirty="0">
                <a:solidFill>
                  <a:schemeClr val="tx1"/>
                </a:solidFill>
                <a:latin typeface="黑体" charset="0"/>
                <a:ea typeface="黑体" charset="0"/>
                <a:cs typeface="黑体" charset="0"/>
              </a:rPr>
              <a:t>年内每年</a:t>
            </a:r>
            <a:r>
              <a:rPr lang="en-US" altLang="zh-CN" sz="2800" b="1" dirty="0">
                <a:solidFill>
                  <a:schemeClr val="tx1"/>
                </a:solidFill>
                <a:latin typeface="黑体" charset="0"/>
                <a:ea typeface="黑体" charset="0"/>
                <a:cs typeface="黑体" charset="0"/>
              </a:rPr>
              <a:t>4</a:t>
            </a:r>
            <a:r>
              <a:rPr lang="zh-CN" altLang="en-US" sz="2800" b="1" dirty="0">
                <a:solidFill>
                  <a:schemeClr val="tx1"/>
                </a:solidFill>
                <a:latin typeface="黑体" charset="0"/>
                <a:ea typeface="黑体" charset="0"/>
                <a:cs typeface="黑体" charset="0"/>
              </a:rPr>
              <a:t>万</a:t>
            </a:r>
            <a:endParaRPr lang="en-US" altLang="zh-CN" sz="2800" b="1" dirty="0">
              <a:solidFill>
                <a:schemeClr val="tx1"/>
              </a:solidFill>
              <a:latin typeface="黑体" charset="0"/>
              <a:ea typeface="黑体" charset="0"/>
              <a:cs typeface="黑体" charset="0"/>
            </a:endParaRPr>
          </a:p>
          <a:p>
            <a:pPr algn="ctr">
              <a:defRPr/>
            </a:pPr>
            <a:r>
              <a:rPr lang="zh-CN" altLang="zh-CN" sz="3400" b="1" dirty="0">
                <a:solidFill>
                  <a:srgbClr val="FF0000"/>
                </a:solidFill>
                <a:latin typeface="黑体" charset="0"/>
                <a:ea typeface="黑体" charset="0"/>
                <a:cs typeface="黑体" charset="0"/>
              </a:rPr>
              <a:t>2</a:t>
            </a:r>
            <a:r>
              <a:rPr lang="en-US" altLang="zh-CN" sz="3400" b="1" dirty="0">
                <a:solidFill>
                  <a:srgbClr val="FF0000"/>
                </a:solidFill>
                <a:latin typeface="黑体" charset="0"/>
                <a:ea typeface="黑体" charset="0"/>
                <a:cs typeface="黑体" charset="0"/>
              </a:rPr>
              <a:t>0</a:t>
            </a:r>
            <a:r>
              <a:rPr lang="zh-CN" altLang="en-US" sz="3400" b="1" dirty="0">
                <a:solidFill>
                  <a:srgbClr val="FF0000"/>
                </a:solidFill>
                <a:latin typeface="黑体" charset="0"/>
                <a:ea typeface="黑体" charset="0"/>
                <a:cs typeface="黑体" charset="0"/>
              </a:rPr>
              <a:t>万元</a:t>
            </a:r>
          </a:p>
        </p:txBody>
      </p:sp>
      <p:cxnSp>
        <p:nvCxnSpPr>
          <p:cNvPr id="10" name="直接箭头连接符 9"/>
          <p:cNvCxnSpPr/>
          <p:nvPr/>
        </p:nvCxnSpPr>
        <p:spPr>
          <a:xfrm flipV="1">
            <a:off x="8401050" y="5310188"/>
            <a:ext cx="1079500" cy="2540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 name="流程图: 联系 11"/>
          <p:cNvSpPr/>
          <p:nvPr/>
        </p:nvSpPr>
        <p:spPr>
          <a:xfrm>
            <a:off x="8040688" y="6391275"/>
            <a:ext cx="3481387" cy="1439863"/>
          </a:xfrm>
          <a:prstGeom prst="flowChartConnector">
            <a:avLst/>
          </a:prstGeom>
          <a:solidFill>
            <a:schemeClr val="bg1"/>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8583" tIns="64291" rIns="128583" bIns="64291" anchor="ctr"/>
          <a:lstStyle/>
          <a:p>
            <a:pPr algn="ctr">
              <a:defRPr/>
            </a:pPr>
            <a:r>
              <a:rPr lang="zh-CN" altLang="en-US" sz="3900" b="1" dirty="0">
                <a:solidFill>
                  <a:srgbClr val="FF0000"/>
                </a:solidFill>
                <a:latin typeface="黑体" charset="0"/>
                <a:ea typeface="黑体" charset="0"/>
                <a:cs typeface="黑体" charset="0"/>
              </a:rPr>
              <a:t>特定金</a:t>
            </a:r>
            <a:endParaRPr lang="en-US" altLang="zh-CN" sz="3900" b="1" dirty="0">
              <a:solidFill>
                <a:srgbClr val="FF0000"/>
              </a:solidFill>
              <a:latin typeface="黑体" charset="0"/>
              <a:ea typeface="黑体" charset="0"/>
              <a:cs typeface="黑体" charset="0"/>
            </a:endParaRPr>
          </a:p>
          <a:p>
            <a:pPr algn="ctr">
              <a:defRPr/>
            </a:pPr>
            <a:r>
              <a:rPr lang="en-US" altLang="zh-CN" sz="2800" b="1" dirty="0">
                <a:solidFill>
                  <a:schemeClr val="tx1"/>
                </a:solidFill>
                <a:latin typeface="黑体" charset="0"/>
                <a:ea typeface="黑体" charset="0"/>
                <a:cs typeface="黑体" charset="0"/>
              </a:rPr>
              <a:t>6</a:t>
            </a:r>
            <a:r>
              <a:rPr lang="zh-CN" altLang="en-US" sz="2800" b="1" dirty="0">
                <a:solidFill>
                  <a:schemeClr val="tx1"/>
                </a:solidFill>
                <a:latin typeface="黑体" charset="0"/>
                <a:ea typeface="黑体" charset="0"/>
                <a:cs typeface="黑体" charset="0"/>
              </a:rPr>
              <a:t>种癌症</a:t>
            </a:r>
            <a:endParaRPr lang="en-US" altLang="zh-CN" sz="2800" b="1" dirty="0">
              <a:solidFill>
                <a:schemeClr val="tx1"/>
              </a:solidFill>
              <a:latin typeface="黑体" charset="0"/>
              <a:ea typeface="黑体" charset="0"/>
              <a:cs typeface="黑体" charset="0"/>
            </a:endParaRPr>
          </a:p>
          <a:p>
            <a:pPr algn="ctr">
              <a:defRPr/>
            </a:pPr>
            <a:r>
              <a:rPr lang="zh-CN" altLang="zh-CN" sz="3400" b="1" dirty="0">
                <a:solidFill>
                  <a:srgbClr val="FF0000"/>
                </a:solidFill>
                <a:latin typeface="黑体" charset="0"/>
                <a:ea typeface="黑体" charset="0"/>
                <a:cs typeface="黑体" charset="0"/>
              </a:rPr>
              <a:t>6</a:t>
            </a:r>
            <a:r>
              <a:rPr lang="zh-CN" altLang="en-US" sz="3400" b="1" dirty="0">
                <a:solidFill>
                  <a:srgbClr val="FF0000"/>
                </a:solidFill>
                <a:latin typeface="黑体" charset="0"/>
                <a:ea typeface="黑体" charset="0"/>
                <a:cs typeface="黑体" charset="0"/>
              </a:rPr>
              <a:t>万元</a:t>
            </a:r>
          </a:p>
        </p:txBody>
      </p:sp>
      <p:sp>
        <p:nvSpPr>
          <p:cNvPr id="13" name="流程图: 联系 12"/>
          <p:cNvSpPr/>
          <p:nvPr/>
        </p:nvSpPr>
        <p:spPr>
          <a:xfrm>
            <a:off x="2640013" y="6391275"/>
            <a:ext cx="3481387" cy="1439863"/>
          </a:xfrm>
          <a:prstGeom prst="flowChartConnector">
            <a:avLst/>
          </a:prstGeom>
          <a:solidFill>
            <a:schemeClr val="bg1"/>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8583" tIns="64291" rIns="128583" bIns="64291" anchor="ctr"/>
          <a:lstStyle/>
          <a:p>
            <a:pPr algn="ctr">
              <a:defRPr/>
            </a:pPr>
            <a:r>
              <a:rPr lang="zh-CN" altLang="en-US" sz="3900" b="1" dirty="0">
                <a:solidFill>
                  <a:srgbClr val="FF0000"/>
                </a:solidFill>
                <a:latin typeface="黑体" charset="0"/>
                <a:ea typeface="黑体" charset="0"/>
                <a:cs typeface="黑体" charset="0"/>
              </a:rPr>
              <a:t>轻症金</a:t>
            </a:r>
            <a:endParaRPr lang="en-US" altLang="zh-CN" sz="3900" b="1" dirty="0">
              <a:solidFill>
                <a:srgbClr val="FF0000"/>
              </a:solidFill>
              <a:latin typeface="黑体" charset="0"/>
              <a:ea typeface="黑体" charset="0"/>
              <a:cs typeface="黑体" charset="0"/>
            </a:endParaRPr>
          </a:p>
          <a:p>
            <a:pPr algn="ctr">
              <a:defRPr/>
            </a:pPr>
            <a:r>
              <a:rPr lang="en-US" altLang="zh-CN" sz="2800" b="1" dirty="0">
                <a:solidFill>
                  <a:schemeClr val="tx1"/>
                </a:solidFill>
                <a:latin typeface="黑体" charset="0"/>
                <a:ea typeface="黑体" charset="0"/>
                <a:cs typeface="黑体" charset="0"/>
              </a:rPr>
              <a:t>2</a:t>
            </a:r>
            <a:r>
              <a:rPr lang="zh-CN" altLang="en-US" sz="2800" b="1" dirty="0">
                <a:solidFill>
                  <a:schemeClr val="tx1"/>
                </a:solidFill>
                <a:latin typeface="黑体" charset="0"/>
                <a:ea typeface="黑体" charset="0"/>
                <a:cs typeface="黑体" charset="0"/>
              </a:rPr>
              <a:t>类癌症</a:t>
            </a:r>
            <a:endParaRPr lang="en-US" altLang="zh-CN" sz="2800" b="1" dirty="0">
              <a:solidFill>
                <a:schemeClr val="tx1"/>
              </a:solidFill>
              <a:latin typeface="黑体" charset="0"/>
              <a:ea typeface="黑体" charset="0"/>
              <a:cs typeface="黑体" charset="0"/>
            </a:endParaRPr>
          </a:p>
          <a:p>
            <a:pPr algn="ctr">
              <a:defRPr/>
            </a:pPr>
            <a:r>
              <a:rPr lang="zh-CN" altLang="zh-CN" sz="3400" b="1" dirty="0">
                <a:solidFill>
                  <a:srgbClr val="FF0000"/>
                </a:solidFill>
                <a:latin typeface="黑体" charset="0"/>
                <a:ea typeface="黑体" charset="0"/>
                <a:cs typeface="黑体" charset="0"/>
              </a:rPr>
              <a:t>6</a:t>
            </a:r>
            <a:r>
              <a:rPr lang="zh-CN" altLang="en-US" sz="3400" b="1" dirty="0">
                <a:solidFill>
                  <a:srgbClr val="FF0000"/>
                </a:solidFill>
                <a:latin typeface="黑体" charset="0"/>
                <a:ea typeface="黑体" charset="0"/>
                <a:cs typeface="黑体" charset="0"/>
              </a:rPr>
              <a:t>万元</a:t>
            </a:r>
          </a:p>
        </p:txBody>
      </p:sp>
      <p:sp>
        <p:nvSpPr>
          <p:cNvPr id="15" name="流程图: 联系 14"/>
          <p:cNvSpPr/>
          <p:nvPr/>
        </p:nvSpPr>
        <p:spPr>
          <a:xfrm>
            <a:off x="720725" y="4410075"/>
            <a:ext cx="3719513" cy="1620838"/>
          </a:xfrm>
          <a:prstGeom prst="flowChartConnector">
            <a:avLst/>
          </a:prstGeom>
          <a:solidFill>
            <a:schemeClr val="bg1"/>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8583" tIns="64291" rIns="128583" bIns="64291" anchor="ctr"/>
          <a:lstStyle/>
          <a:p>
            <a:pPr algn="ctr">
              <a:defRPr/>
            </a:pPr>
            <a:r>
              <a:rPr lang="zh-CN" altLang="en-US" sz="3900" b="1" dirty="0">
                <a:solidFill>
                  <a:srgbClr val="FF0000"/>
                </a:solidFill>
                <a:latin typeface="黑体" charset="0"/>
                <a:ea typeface="黑体" charset="0"/>
                <a:cs typeface="黑体" charset="0"/>
              </a:rPr>
              <a:t>满期金</a:t>
            </a:r>
            <a:endParaRPr lang="en-US" altLang="zh-CN" sz="3900" b="1" dirty="0">
              <a:solidFill>
                <a:srgbClr val="FF0000"/>
              </a:solidFill>
              <a:latin typeface="黑体" charset="0"/>
              <a:ea typeface="黑体" charset="0"/>
              <a:cs typeface="黑体" charset="0"/>
            </a:endParaRPr>
          </a:p>
          <a:p>
            <a:pPr algn="ctr">
              <a:defRPr/>
            </a:pPr>
            <a:r>
              <a:rPr lang="en-US" altLang="zh-CN" sz="2800" b="1" dirty="0">
                <a:solidFill>
                  <a:schemeClr val="tx1"/>
                </a:solidFill>
                <a:latin typeface="黑体" charset="0"/>
                <a:ea typeface="黑体" charset="0"/>
                <a:cs typeface="黑体" charset="0"/>
              </a:rPr>
              <a:t>80</a:t>
            </a:r>
            <a:r>
              <a:rPr lang="zh-CN" altLang="en-US" sz="2800" b="1" dirty="0">
                <a:solidFill>
                  <a:schemeClr val="tx1"/>
                </a:solidFill>
                <a:latin typeface="黑体" charset="0"/>
                <a:ea typeface="黑体" charset="0"/>
                <a:cs typeface="黑体" charset="0"/>
              </a:rPr>
              <a:t>岁</a:t>
            </a:r>
            <a:endParaRPr lang="en-US" altLang="zh-CN" sz="2800" b="1" dirty="0">
              <a:solidFill>
                <a:schemeClr val="tx1"/>
              </a:solidFill>
              <a:latin typeface="黑体" charset="0"/>
              <a:ea typeface="黑体" charset="0"/>
              <a:cs typeface="黑体" charset="0"/>
            </a:endParaRPr>
          </a:p>
          <a:p>
            <a:pPr algn="ctr">
              <a:defRPr/>
            </a:pPr>
            <a:r>
              <a:rPr lang="en-US" altLang="zh-CN" sz="3400" b="1" dirty="0">
                <a:solidFill>
                  <a:srgbClr val="FF0000"/>
                </a:solidFill>
                <a:latin typeface="黑体" charset="0"/>
                <a:ea typeface="黑体" charset="0"/>
                <a:cs typeface="黑体" charset="0"/>
              </a:rPr>
              <a:t>5</a:t>
            </a:r>
            <a:r>
              <a:rPr lang="zh-CN" altLang="en-US" sz="3400" b="1" dirty="0">
                <a:solidFill>
                  <a:srgbClr val="FF0000"/>
                </a:solidFill>
                <a:latin typeface="黑体" charset="0"/>
                <a:ea typeface="黑体" charset="0"/>
                <a:cs typeface="黑体" charset="0"/>
              </a:rPr>
              <a:t>.</a:t>
            </a:r>
            <a:r>
              <a:rPr lang="en-US" altLang="zh-CN" sz="3400" b="1" dirty="0">
                <a:solidFill>
                  <a:srgbClr val="FF0000"/>
                </a:solidFill>
                <a:latin typeface="黑体" charset="0"/>
                <a:ea typeface="黑体" charset="0"/>
                <a:cs typeface="黑体" charset="0"/>
              </a:rPr>
              <a:t>82</a:t>
            </a:r>
            <a:r>
              <a:rPr lang="zh-CN" altLang="en-US" sz="3400" b="1" dirty="0">
                <a:solidFill>
                  <a:srgbClr val="FF0000"/>
                </a:solidFill>
                <a:latin typeface="黑体" charset="0"/>
                <a:ea typeface="黑体" charset="0"/>
                <a:cs typeface="黑体" charset="0"/>
              </a:rPr>
              <a:t>万元</a:t>
            </a:r>
          </a:p>
        </p:txBody>
      </p:sp>
      <p:cxnSp>
        <p:nvCxnSpPr>
          <p:cNvPr id="18" name="直接箭头连接符 17"/>
          <p:cNvCxnSpPr/>
          <p:nvPr/>
        </p:nvCxnSpPr>
        <p:spPr>
          <a:xfrm>
            <a:off x="7921625" y="5965825"/>
            <a:ext cx="958850" cy="51435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p:nvPr/>
        </p:nvCxnSpPr>
        <p:spPr>
          <a:xfrm rot="10800000" flipV="1">
            <a:off x="5521325" y="6030913"/>
            <a:ext cx="958850" cy="539750"/>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直接箭头连接符 22"/>
          <p:cNvCxnSpPr/>
          <p:nvPr/>
        </p:nvCxnSpPr>
        <p:spPr>
          <a:xfrm rot="10800000">
            <a:off x="4560888" y="5310188"/>
            <a:ext cx="1319212" cy="1587"/>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直接箭头连接符 26"/>
          <p:cNvCxnSpPr/>
          <p:nvPr/>
        </p:nvCxnSpPr>
        <p:spPr>
          <a:xfrm rot="10800000">
            <a:off x="5040313" y="3690938"/>
            <a:ext cx="1439862" cy="900112"/>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2" name="流程图: 联系 31"/>
          <p:cNvSpPr/>
          <p:nvPr/>
        </p:nvSpPr>
        <p:spPr>
          <a:xfrm>
            <a:off x="2400300" y="1979613"/>
            <a:ext cx="3840163" cy="1711325"/>
          </a:xfrm>
          <a:prstGeom prst="flowChartConnector">
            <a:avLst/>
          </a:prstGeom>
          <a:solidFill>
            <a:schemeClr val="bg1"/>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8583" tIns="64291" rIns="128583" bIns="64291" anchor="ctr"/>
          <a:lstStyle/>
          <a:p>
            <a:pPr algn="ctr">
              <a:defRPr/>
            </a:pPr>
            <a:r>
              <a:rPr lang="zh-CN" altLang="en-US" sz="3900" dirty="0">
                <a:solidFill>
                  <a:srgbClr val="FF0000"/>
                </a:solidFill>
                <a:latin typeface="黑体" charset="0"/>
                <a:ea typeface="黑体" charset="0"/>
                <a:cs typeface="黑体" charset="0"/>
              </a:rPr>
              <a:t>身故金</a:t>
            </a:r>
            <a:endParaRPr lang="en-US" altLang="zh-CN" sz="3900" dirty="0">
              <a:solidFill>
                <a:srgbClr val="FF0000"/>
              </a:solidFill>
              <a:latin typeface="黑体" charset="0"/>
              <a:ea typeface="黑体" charset="0"/>
              <a:cs typeface="黑体" charset="0"/>
            </a:endParaRPr>
          </a:p>
          <a:p>
            <a:pPr algn="ctr">
              <a:defRPr/>
            </a:pPr>
            <a:r>
              <a:rPr lang="zh-CN" altLang="en-US" sz="2800" b="1" dirty="0">
                <a:solidFill>
                  <a:schemeClr val="tx1"/>
                </a:solidFill>
                <a:latin typeface="微软雅黑" charset="0"/>
                <a:cs typeface="宋体" charset="0"/>
              </a:rPr>
              <a:t>所交保费的</a:t>
            </a:r>
            <a:r>
              <a:rPr lang="en-US" altLang="zh-CN" sz="2800" b="1" dirty="0">
                <a:solidFill>
                  <a:schemeClr val="tx1"/>
                </a:solidFill>
                <a:latin typeface="微软雅黑" charset="0"/>
                <a:cs typeface="宋体" charset="0"/>
              </a:rPr>
              <a:t>105%</a:t>
            </a:r>
            <a:r>
              <a:rPr lang="zh-CN" altLang="en-US" sz="2800" b="1" dirty="0">
                <a:solidFill>
                  <a:schemeClr val="tx1"/>
                </a:solidFill>
                <a:latin typeface="微软雅黑" charset="0"/>
                <a:cs typeface="宋体" charset="0"/>
              </a:rPr>
              <a:t>与现金价值较大者</a:t>
            </a:r>
            <a:endParaRPr lang="zh-CN" altLang="en-US" sz="3400" dirty="0">
              <a:solidFill>
                <a:schemeClr val="tx1"/>
              </a:solidFill>
              <a:latin typeface="黑体" charset="0"/>
              <a:ea typeface="黑体" charset="0"/>
              <a:cs typeface="黑体" charset="0"/>
            </a:endParaRPr>
          </a:p>
        </p:txBody>
      </p:sp>
      <p:sp>
        <p:nvSpPr>
          <p:cNvPr id="21" name="TextBox 20"/>
          <p:cNvSpPr txBox="1">
            <a:spLocks noChangeArrowheads="1"/>
          </p:cNvSpPr>
          <p:nvPr/>
        </p:nvSpPr>
        <p:spPr bwMode="auto">
          <a:xfrm>
            <a:off x="0" y="1238250"/>
            <a:ext cx="14041438" cy="560388"/>
          </a:xfrm>
          <a:prstGeom prst="rect">
            <a:avLst/>
          </a:prstGeom>
          <a:solidFill>
            <a:schemeClr val="accent1"/>
          </a:solidFill>
          <a:ln w="38100">
            <a:solidFill>
              <a:schemeClr val="bg1"/>
            </a:solidFill>
            <a:miter lim="800000"/>
            <a:headEnd/>
            <a:tailEnd/>
          </a:ln>
          <a:effectLst>
            <a:outerShdw blurRad="63500" dist="20000" dir="5400000" rotWithShape="0">
              <a:srgbClr val="000000">
                <a:alpha val="37999"/>
              </a:srgbClr>
            </a:outerShdw>
          </a:effectLst>
        </p:spPr>
        <p:txBody>
          <a:bodyPr lIns="128583" tIns="64291" rIns="128583" bIns="64291">
            <a:spAutoFit/>
          </a:bodyPr>
          <a:lstStyle>
            <a:lvl1pPr eaLnBrk="0" hangingPunct="0">
              <a:defRPr>
                <a:solidFill>
                  <a:schemeClr val="tx1"/>
                </a:solidFill>
                <a:latin typeface="Arial" charset="0"/>
                <a:ea typeface="宋体" charset="0"/>
                <a:cs typeface="宋体" charset="0"/>
              </a:defRPr>
            </a:lvl1pPr>
            <a:lvl2pPr marL="742950" indent="-285750" eaLnBrk="0" hangingPunct="0">
              <a:defRPr>
                <a:solidFill>
                  <a:schemeClr val="tx1"/>
                </a:solidFill>
                <a:latin typeface="Arial" charset="0"/>
                <a:ea typeface="宋体" charset="0"/>
              </a:defRPr>
            </a:lvl2pPr>
            <a:lvl3pPr marL="1143000" indent="-228600" eaLnBrk="0" hangingPunct="0">
              <a:defRPr>
                <a:solidFill>
                  <a:schemeClr val="tx1"/>
                </a:solidFill>
                <a:latin typeface="Arial" charset="0"/>
                <a:ea typeface="宋体" charset="0"/>
              </a:defRPr>
            </a:lvl3pPr>
            <a:lvl4pPr marL="1600200" indent="-228600" eaLnBrk="0" hangingPunct="0">
              <a:defRPr>
                <a:solidFill>
                  <a:schemeClr val="tx1"/>
                </a:solidFill>
                <a:latin typeface="Arial" charset="0"/>
                <a:ea typeface="宋体" charset="0"/>
              </a:defRPr>
            </a:lvl4pPr>
            <a:lvl5pPr marL="2057400" indent="-228600" eaLnBrk="0" hangingPunct="0">
              <a:defRPr>
                <a:solidFill>
                  <a:schemeClr val="tx1"/>
                </a:solidFill>
                <a:latin typeface="Arial" charset="0"/>
                <a:ea typeface="宋体" charset="0"/>
              </a:defRPr>
            </a:lvl5pPr>
            <a:lvl6pPr marL="2514600" indent="-228600" eaLnBrk="0" fontAlgn="base" hangingPunct="0">
              <a:spcBef>
                <a:spcPct val="0"/>
              </a:spcBef>
              <a:spcAft>
                <a:spcPct val="0"/>
              </a:spcAft>
              <a:defRPr>
                <a:solidFill>
                  <a:schemeClr val="tx1"/>
                </a:solidFill>
                <a:latin typeface="Arial" charset="0"/>
                <a:ea typeface="宋体" charset="0"/>
              </a:defRPr>
            </a:lvl6pPr>
            <a:lvl7pPr marL="2971800" indent="-228600" eaLnBrk="0" fontAlgn="base" hangingPunct="0">
              <a:spcBef>
                <a:spcPct val="0"/>
              </a:spcBef>
              <a:spcAft>
                <a:spcPct val="0"/>
              </a:spcAft>
              <a:defRPr>
                <a:solidFill>
                  <a:schemeClr val="tx1"/>
                </a:solidFill>
                <a:latin typeface="Arial" charset="0"/>
                <a:ea typeface="宋体" charset="0"/>
              </a:defRPr>
            </a:lvl7pPr>
            <a:lvl8pPr marL="3429000" indent="-228600" eaLnBrk="0" fontAlgn="base" hangingPunct="0">
              <a:spcBef>
                <a:spcPct val="0"/>
              </a:spcBef>
              <a:spcAft>
                <a:spcPct val="0"/>
              </a:spcAft>
              <a:defRPr>
                <a:solidFill>
                  <a:schemeClr val="tx1"/>
                </a:solidFill>
                <a:latin typeface="Arial" charset="0"/>
                <a:ea typeface="宋体" charset="0"/>
              </a:defRPr>
            </a:lvl8pPr>
            <a:lvl9pPr marL="3886200" indent="-228600" eaLnBrk="0" fontAlgn="base" hangingPunct="0">
              <a:spcBef>
                <a:spcPct val="0"/>
              </a:spcBef>
              <a:spcAft>
                <a:spcPct val="0"/>
              </a:spcAft>
              <a:defRPr>
                <a:solidFill>
                  <a:schemeClr val="tx1"/>
                </a:solidFill>
                <a:latin typeface="Arial" charset="0"/>
                <a:ea typeface="宋体" charset="0"/>
              </a:defRPr>
            </a:lvl9pPr>
          </a:lstStyle>
          <a:p>
            <a:pPr eaLnBrk="1" hangingPunct="1">
              <a:defRPr/>
            </a:pPr>
            <a:r>
              <a:rPr lang="en-US" altLang="zh-CN" sz="2800" b="1" dirty="0">
                <a:solidFill>
                  <a:srgbClr val="FFFFFF"/>
                </a:solidFill>
                <a:latin typeface="微软雅黑" charset="0"/>
                <a:ea typeface="微软雅黑" charset="0"/>
                <a:cs typeface="微软雅黑" charset="0"/>
              </a:rPr>
              <a:t>30</a:t>
            </a:r>
            <a:r>
              <a:rPr lang="zh-CN" altLang="en-US" sz="2800" b="1" dirty="0">
                <a:solidFill>
                  <a:srgbClr val="FFFFFF"/>
                </a:solidFill>
                <a:latin typeface="微软雅黑" charset="0"/>
                <a:ea typeface="微软雅黑" charset="0"/>
                <a:cs typeface="微软雅黑" charset="0"/>
              </a:rPr>
              <a:t>岁男性</a:t>
            </a:r>
            <a:r>
              <a:rPr lang="zh-CN" altLang="en-US" sz="2800" b="1" dirty="0" smtClean="0">
                <a:solidFill>
                  <a:srgbClr val="FFFFFF"/>
                </a:solidFill>
                <a:latin typeface="微软雅黑" charset="0"/>
                <a:ea typeface="微软雅黑" charset="0"/>
                <a:cs typeface="微软雅黑" charset="0"/>
              </a:rPr>
              <a:t>，</a:t>
            </a:r>
            <a:r>
              <a:rPr lang="en-US" altLang="zh-CN" sz="2800" b="1" dirty="0" smtClean="0">
                <a:solidFill>
                  <a:srgbClr val="FFFFFF"/>
                </a:solidFill>
                <a:latin typeface="微软雅黑" charset="0"/>
                <a:ea typeface="微软雅黑" charset="0"/>
                <a:cs typeface="微软雅黑" charset="0"/>
              </a:rPr>
              <a:t>10</a:t>
            </a:r>
            <a:r>
              <a:rPr lang="zh-CN" altLang="en-US" sz="2800" b="1" dirty="0" smtClean="0">
                <a:solidFill>
                  <a:srgbClr val="FFFFFF"/>
                </a:solidFill>
                <a:latin typeface="微软雅黑" charset="0"/>
                <a:ea typeface="微软雅黑" charset="0"/>
                <a:cs typeface="微软雅黑" charset="0"/>
              </a:rPr>
              <a:t>年</a:t>
            </a:r>
            <a:r>
              <a:rPr lang="zh-CN" altLang="en-US" sz="2800" b="1" dirty="0">
                <a:solidFill>
                  <a:srgbClr val="FFFFFF"/>
                </a:solidFill>
                <a:latin typeface="微软雅黑" charset="0"/>
                <a:ea typeface="微软雅黑" charset="0"/>
                <a:cs typeface="微软雅黑" charset="0"/>
              </a:rPr>
              <a:t>交，基本保</a:t>
            </a:r>
            <a:r>
              <a:rPr lang="zh-CN" altLang="en-US" sz="2800" b="1" dirty="0" smtClean="0">
                <a:solidFill>
                  <a:srgbClr val="FFFFFF"/>
                </a:solidFill>
                <a:latin typeface="微软雅黑" charset="0"/>
                <a:ea typeface="微软雅黑" charset="0"/>
                <a:cs typeface="微软雅黑" charset="0"/>
              </a:rPr>
              <a:t>额</a:t>
            </a:r>
            <a:r>
              <a:rPr lang="en-US" altLang="zh-CN" sz="2800" b="1" dirty="0" smtClean="0">
                <a:solidFill>
                  <a:srgbClr val="FFFFFF"/>
                </a:solidFill>
                <a:latin typeface="微软雅黑" charset="0"/>
                <a:ea typeface="微软雅黑" charset="0"/>
                <a:cs typeface="微软雅黑" charset="0"/>
              </a:rPr>
              <a:t>20</a:t>
            </a:r>
            <a:r>
              <a:rPr lang="zh-CN" altLang="en-US" sz="2800" b="1" dirty="0">
                <a:solidFill>
                  <a:srgbClr val="FFFFFF"/>
                </a:solidFill>
                <a:latin typeface="微软雅黑" charset="0"/>
                <a:ea typeface="微软雅黑" charset="0"/>
                <a:cs typeface="微软雅黑" charset="0"/>
              </a:rPr>
              <a:t>万，可拥有以下保障：</a:t>
            </a:r>
            <a:endParaRPr lang="zh-CN" altLang="en-US" sz="5100" b="1" dirty="0">
              <a:solidFill>
                <a:srgbClr val="FF0000"/>
              </a:solidFill>
              <a:latin typeface="微软雅黑" charset="0"/>
              <a:ea typeface="微软雅黑" charset="0"/>
              <a:cs typeface="微软雅黑" charset="0"/>
            </a:endParaRPr>
          </a:p>
        </p:txBody>
      </p:sp>
      <p:grpSp>
        <p:nvGrpSpPr>
          <p:cNvPr id="3" name="组合 23"/>
          <p:cNvGrpSpPr>
            <a:grpSpLocks/>
          </p:cNvGrpSpPr>
          <p:nvPr/>
        </p:nvGrpSpPr>
        <p:grpSpPr bwMode="auto">
          <a:xfrm>
            <a:off x="5578475" y="4295775"/>
            <a:ext cx="3143250" cy="1955800"/>
            <a:chOff x="3960416" y="3789040"/>
            <a:chExt cx="2232025" cy="1655762"/>
          </a:xfrm>
        </p:grpSpPr>
        <p:sp>
          <p:nvSpPr>
            <p:cNvPr id="2" name="流程图: 联系 1"/>
            <p:cNvSpPr/>
            <p:nvPr/>
          </p:nvSpPr>
          <p:spPr>
            <a:xfrm>
              <a:off x="4175728" y="3962412"/>
              <a:ext cx="1789002" cy="1370842"/>
            </a:xfrm>
            <a:prstGeom prst="flowChartConnector">
              <a:avLst/>
            </a:prstGeom>
            <a:solidFill>
              <a:schemeClr val="bg1"/>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400" b="1" dirty="0">
                <a:solidFill>
                  <a:schemeClr val="tx1"/>
                </a:solidFill>
                <a:latin typeface="黑体" pitchFamily="2" charset="-122"/>
                <a:ea typeface="黑体" pitchFamily="2" charset="-122"/>
              </a:endParaRPr>
            </a:p>
          </p:txBody>
        </p:sp>
        <p:sp>
          <p:nvSpPr>
            <p:cNvPr id="40979" name="AutoShape 36"/>
            <p:cNvSpPr>
              <a:spLocks noChangeArrowheads="1"/>
            </p:cNvSpPr>
            <p:nvPr/>
          </p:nvSpPr>
          <p:spPr bwMode="auto">
            <a:xfrm>
              <a:off x="3960416" y="3789040"/>
              <a:ext cx="2232025" cy="1655762"/>
            </a:xfrm>
            <a:prstGeom prst="star16">
              <a:avLst>
                <a:gd name="adj" fmla="val 37500"/>
              </a:avLst>
            </a:prstGeom>
            <a:solidFill>
              <a:srgbClr val="FFFF00"/>
            </a:solidFill>
            <a:ln w="9525">
              <a:solidFill>
                <a:schemeClr val="tx1"/>
              </a:solidFill>
              <a:miter lim="800000"/>
              <a:headEnd/>
              <a:tailEnd/>
            </a:ln>
          </p:spPr>
          <p:txBody>
            <a:bodyPr wrap="none" anchor="ctr"/>
            <a:lstStyle/>
            <a:p>
              <a:pPr algn="ctr"/>
              <a:r>
                <a:rPr lang="zh-CN" altLang="en-US" sz="3400" b="1">
                  <a:solidFill>
                    <a:srgbClr val="FF0000"/>
                  </a:solidFill>
                </a:rPr>
                <a:t>年交保费</a:t>
              </a:r>
            </a:p>
            <a:p>
              <a:pPr algn="ctr"/>
              <a:r>
                <a:rPr lang="zh-CN" altLang="en-US" sz="3400" b="1">
                  <a:solidFill>
                    <a:srgbClr val="FF0000"/>
                  </a:solidFill>
                </a:rPr>
                <a:t>  </a:t>
              </a:r>
              <a:r>
                <a:rPr lang="en-US" altLang="zh-CN" sz="4500" b="1">
                  <a:solidFill>
                    <a:srgbClr val="0000CC"/>
                  </a:solidFill>
                </a:rPr>
                <a:t>5820</a:t>
              </a:r>
              <a:r>
                <a:rPr lang="zh-CN" altLang="en-US" sz="3400" b="1">
                  <a:solidFill>
                    <a:srgbClr val="FF0000"/>
                  </a:solidFill>
                </a:rPr>
                <a:t>元</a:t>
              </a:r>
            </a:p>
          </p:txBody>
        </p:sp>
      </p:grpSp>
      <p:sp>
        <p:nvSpPr>
          <p:cNvPr id="22" name="爆炸形 1 21"/>
          <p:cNvSpPr>
            <a:spLocks noChangeArrowheads="1"/>
          </p:cNvSpPr>
          <p:nvPr/>
        </p:nvSpPr>
        <p:spPr bwMode="auto">
          <a:xfrm>
            <a:off x="1370013" y="1838325"/>
            <a:ext cx="12071350" cy="5553075"/>
          </a:xfrm>
          <a:prstGeom prst="irregularSeal1">
            <a:avLst/>
          </a:prstGeom>
          <a:solidFill>
            <a:srgbClr val="C00000"/>
          </a:solidFill>
          <a:ln w="25400">
            <a:solidFill>
              <a:srgbClr val="FFFF00"/>
            </a:solidFill>
            <a:miter lim="800000"/>
            <a:headEnd/>
            <a:tailEnd/>
          </a:ln>
          <a:effectLst>
            <a:outerShdw blurRad="63500" dist="38100" dir="5400000" algn="t" rotWithShape="0">
              <a:srgbClr val="000000">
                <a:alpha val="39999"/>
              </a:srgbClr>
            </a:outerShdw>
          </a:effectLst>
        </p:spPr>
        <p:txBody>
          <a:bodyPr lIns="128583" tIns="64291" rIns="128583" bIns="64291"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defRPr/>
            </a:pPr>
            <a:r>
              <a:rPr lang="zh-CN" altLang="en-US" sz="5100" b="1" dirty="0">
                <a:solidFill>
                  <a:srgbClr val="FFFFFF"/>
                </a:solidFill>
                <a:latin typeface="微软雅黑" pitchFamily="34" charset="-122"/>
                <a:ea typeface="微软雅黑" pitchFamily="34" charset="-122"/>
              </a:rPr>
              <a:t>六金一豁免</a:t>
            </a:r>
            <a:endParaRPr lang="en-US" altLang="zh-CN" sz="5100" b="1" dirty="0">
              <a:solidFill>
                <a:srgbClr val="FFFFFF"/>
              </a:solidFill>
              <a:latin typeface="微软雅黑" pitchFamily="34" charset="-122"/>
              <a:ea typeface="微软雅黑" pitchFamily="34" charset="-122"/>
            </a:endParaRPr>
          </a:p>
          <a:p>
            <a:pPr algn="ctr">
              <a:defRPr/>
            </a:pPr>
            <a:r>
              <a:rPr lang="zh-CN" altLang="en-US" sz="5100" b="1" dirty="0">
                <a:solidFill>
                  <a:srgbClr val="FFFFFF"/>
                </a:solidFill>
                <a:latin typeface="微软雅黑" pitchFamily="34" charset="-122"/>
                <a:ea typeface="微软雅黑" pitchFamily="34" charset="-122"/>
              </a:rPr>
              <a:t>一天 </a:t>
            </a:r>
            <a:r>
              <a:rPr lang="en-US" altLang="zh-CN" sz="5600" b="1" dirty="0" smtClean="0">
                <a:solidFill>
                  <a:srgbClr val="FFFF00"/>
                </a:solidFill>
                <a:latin typeface="微软雅黑" pitchFamily="34" charset="-122"/>
                <a:ea typeface="微软雅黑" pitchFamily="34" charset="-122"/>
              </a:rPr>
              <a:t>16</a:t>
            </a:r>
            <a:r>
              <a:rPr lang="zh-CN" altLang="en-US" sz="5600" b="1" dirty="0" smtClean="0">
                <a:solidFill>
                  <a:srgbClr val="FFFF00"/>
                </a:solidFill>
                <a:latin typeface="微软雅黑" pitchFamily="34" charset="-122"/>
                <a:ea typeface="微软雅黑" pitchFamily="34" charset="-122"/>
              </a:rPr>
              <a:t>块钱</a:t>
            </a:r>
            <a:r>
              <a:rPr lang="zh-CN" altLang="en-US" sz="5100" b="1" dirty="0">
                <a:solidFill>
                  <a:srgbClr val="FFFFFF"/>
                </a:solidFill>
                <a:latin typeface="微软雅黑" pitchFamily="34" charset="-122"/>
                <a:ea typeface="微软雅黑" pitchFamily="34" charset="-122"/>
              </a:rPr>
              <a:t>，</a:t>
            </a:r>
          </a:p>
          <a:p>
            <a:pPr algn="ctr">
              <a:defRPr/>
            </a:pPr>
            <a:r>
              <a:rPr lang="zh-CN" altLang="en-US" sz="5100" b="1" dirty="0">
                <a:solidFill>
                  <a:srgbClr val="FFFFFF"/>
                </a:solidFill>
                <a:latin typeface="微软雅黑" pitchFamily="34" charset="-122"/>
                <a:ea typeface="微软雅黑" pitchFamily="34" charset="-122"/>
              </a:rPr>
              <a:t>最高</a:t>
            </a:r>
            <a:r>
              <a:rPr lang="zh-CN" altLang="en-US" sz="5100" b="1" dirty="0" smtClean="0">
                <a:solidFill>
                  <a:srgbClr val="FFFFFF"/>
                </a:solidFill>
                <a:latin typeface="微软雅黑" pitchFamily="34" charset="-122"/>
                <a:ea typeface="微软雅黑" pitchFamily="34" charset="-122"/>
              </a:rPr>
              <a:t>保障</a:t>
            </a:r>
            <a:r>
              <a:rPr lang="en-US" altLang="zh-CN" sz="6700" b="1" dirty="0" smtClean="0">
                <a:solidFill>
                  <a:srgbClr val="FFFF00"/>
                </a:solidFill>
                <a:latin typeface="微软雅黑" pitchFamily="34" charset="-122"/>
                <a:ea typeface="微软雅黑" pitchFamily="34" charset="-122"/>
              </a:rPr>
              <a:t>52</a:t>
            </a:r>
            <a:r>
              <a:rPr lang="zh-CN" altLang="en-US" sz="6700" b="1" dirty="0" smtClean="0">
                <a:solidFill>
                  <a:srgbClr val="FFFF00"/>
                </a:solidFill>
                <a:latin typeface="微软雅黑" pitchFamily="34" charset="-122"/>
                <a:ea typeface="微软雅黑" pitchFamily="34" charset="-122"/>
              </a:rPr>
              <a:t>万</a:t>
            </a:r>
            <a:endParaRPr lang="zh-CN" altLang="en-US" sz="6700" b="1" dirty="0">
              <a:solidFill>
                <a:srgbClr val="FFFF00"/>
              </a:solidFill>
              <a:latin typeface="微软雅黑" pitchFamily="34" charset="-122"/>
              <a:ea typeface="微软雅黑" pitchFamily="34" charset="-122"/>
            </a:endParaRPr>
          </a:p>
        </p:txBody>
      </p:sp>
      <p:sp>
        <p:nvSpPr>
          <p:cNvPr id="40977" name="标题 1"/>
          <p:cNvSpPr txBox="1">
            <a:spLocks/>
          </p:cNvSpPr>
          <p:nvPr/>
        </p:nvSpPr>
        <p:spPr bwMode="auto">
          <a:xfrm>
            <a:off x="1800225" y="269875"/>
            <a:ext cx="11718925" cy="850900"/>
          </a:xfrm>
          <a:prstGeom prst="rect">
            <a:avLst/>
          </a:prstGeom>
          <a:noFill/>
          <a:ln w="9525">
            <a:noFill/>
            <a:miter lim="800000"/>
            <a:headEnd/>
            <a:tailEnd/>
          </a:ln>
        </p:spPr>
        <p:txBody>
          <a:bodyPr lIns="128583" tIns="64291" rIns="128583" bIns="64291" anchor="ctr"/>
          <a:lstStyle/>
          <a:p>
            <a:pPr algn="ctr"/>
            <a:r>
              <a:rPr lang="zh-CN" altLang="en-US" sz="5100" b="1">
                <a:latin typeface="微软雅黑" pitchFamily="34" charset="-122"/>
                <a:ea typeface="微软雅黑" pitchFamily="34" charset="-122"/>
              </a:rPr>
              <a:t>产品演示</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ppt_x"/>
                                          </p:val>
                                        </p:tav>
                                        <p:tav tm="100000">
                                          <p:val>
                                            <p:strVal val="#ppt_x"/>
                                          </p:val>
                                        </p:tav>
                                      </p:tavLst>
                                    </p:anim>
                                    <p:anim calcmode="lin" valueType="num">
                                      <p:cBhvr additive="base">
                                        <p:cTn id="4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nodeType="click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4" fill="hold" nodeType="click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500" fill="hold"/>
                                        <p:tgtEl>
                                          <p:spTgt spid="27"/>
                                        </p:tgtEl>
                                        <p:attrNameLst>
                                          <p:attrName>ppt_x</p:attrName>
                                        </p:attrNameLst>
                                      </p:cBhvr>
                                      <p:tavLst>
                                        <p:tav tm="0">
                                          <p:val>
                                            <p:strVal val="#ppt_x"/>
                                          </p:val>
                                        </p:tav>
                                        <p:tav tm="100000">
                                          <p:val>
                                            <p:strVal val="#ppt_x"/>
                                          </p:val>
                                        </p:tav>
                                      </p:tavLst>
                                    </p:anim>
                                    <p:anim calcmode="lin" valueType="num">
                                      <p:cBhvr additive="base">
                                        <p:cTn id="58" dur="500" fill="hold"/>
                                        <p:tgtEl>
                                          <p:spTgt spid="2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 calcmode="lin" valueType="num">
                                      <p:cBhvr additive="base">
                                        <p:cTn id="61" dur="500" fill="hold"/>
                                        <p:tgtEl>
                                          <p:spTgt spid="32"/>
                                        </p:tgtEl>
                                        <p:attrNameLst>
                                          <p:attrName>ppt_x</p:attrName>
                                        </p:attrNameLst>
                                      </p:cBhvr>
                                      <p:tavLst>
                                        <p:tav tm="0">
                                          <p:val>
                                            <p:strVal val="#ppt_x"/>
                                          </p:val>
                                        </p:tav>
                                        <p:tav tm="100000">
                                          <p:val>
                                            <p:strVal val="#ppt_x"/>
                                          </p:val>
                                        </p:tav>
                                      </p:tavLst>
                                    </p:anim>
                                    <p:anim calcmode="lin" valueType="num">
                                      <p:cBhvr additive="base">
                                        <p:cTn id="62"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3" presetClass="entr" presetSubtype="16"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2" grpId="0" animBg="1"/>
      <p:bldP spid="13" grpId="0" animBg="1"/>
      <p:bldP spid="15" grpId="0" animBg="1"/>
      <p:bldP spid="32" grpId="0" animBg="1"/>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5"/>
          <p:cNvSpPr>
            <a:spLocks noGrp="1"/>
          </p:cNvSpPr>
          <p:nvPr>
            <p:ph type="title"/>
          </p:nvPr>
        </p:nvSpPr>
        <p:spPr>
          <a:xfrm>
            <a:off x="936625" y="25400"/>
            <a:ext cx="11718925" cy="850900"/>
          </a:xfrm>
        </p:spPr>
        <p:txBody>
          <a:bodyPr/>
          <a:lstStyle/>
          <a:p>
            <a:pPr eaLnBrk="1" hangingPunct="1"/>
            <a:r>
              <a:rPr lang="zh-CN" altLang="en-US" sz="4800" b="1" smtClean="0">
                <a:solidFill>
                  <a:schemeClr val="bg1"/>
                </a:solidFill>
                <a:latin typeface="方正大黑简体" charset="-122"/>
                <a:ea typeface="微软雅黑" pitchFamily="34" charset="-122"/>
              </a:rPr>
              <a:t>对客户而言</a:t>
            </a:r>
          </a:p>
        </p:txBody>
      </p:sp>
      <p:sp>
        <p:nvSpPr>
          <p:cNvPr id="235527" name="Rectangle 7"/>
          <p:cNvSpPr>
            <a:spLocks noGrp="1"/>
          </p:cNvSpPr>
          <p:nvPr>
            <p:ph type="body" idx="1"/>
          </p:nvPr>
        </p:nvSpPr>
        <p:spPr>
          <a:xfrm>
            <a:off x="1584325" y="5994400"/>
            <a:ext cx="11441113" cy="1104900"/>
          </a:xfrm>
        </p:spPr>
        <p:txBody>
          <a:bodyPr rtlCol="0">
            <a:normAutofit fontScale="92500" lnSpcReduction="10000"/>
          </a:bodyPr>
          <a:lstStyle/>
          <a:p>
            <a:pPr eaLnBrk="1" fontAlgn="auto" hangingPunct="1">
              <a:spcAft>
                <a:spcPts val="0"/>
              </a:spcAft>
              <a:buFont typeface="Arial" pitchFamily="34" charset="0"/>
              <a:buNone/>
              <a:defRPr/>
            </a:pPr>
            <a:r>
              <a:rPr lang="zh-CN" altLang="en-US" sz="6300" dirty="0">
                <a:solidFill>
                  <a:srgbClr val="0000CC"/>
                </a:solidFill>
                <a:latin typeface="方正大黑简体"/>
                <a:ea typeface="微软雅黑" pitchFamily="34" charset="-122"/>
              </a:rPr>
              <a:t>国寿防癌：</a:t>
            </a:r>
            <a:r>
              <a:rPr lang="zh-CN" altLang="en-US" sz="7900" dirty="0">
                <a:solidFill>
                  <a:srgbClr val="FF0000"/>
                </a:solidFill>
                <a:latin typeface="方正大黑简体"/>
                <a:ea typeface="微软雅黑" pitchFamily="34" charset="-122"/>
              </a:rPr>
              <a:t>不得不买</a:t>
            </a:r>
            <a:r>
              <a:rPr lang="zh-CN" altLang="en-US" sz="6300" dirty="0">
                <a:solidFill>
                  <a:srgbClr val="0000CC"/>
                </a:solidFill>
                <a:latin typeface="方正大黑简体"/>
                <a:ea typeface="微软雅黑" pitchFamily="34" charset="-122"/>
              </a:rPr>
              <a:t> 的健康险</a:t>
            </a:r>
          </a:p>
        </p:txBody>
      </p:sp>
      <p:pic>
        <p:nvPicPr>
          <p:cNvPr id="41988" name="Picture 9" descr="2-130513112I15L"/>
          <p:cNvPicPr>
            <a:picLocks noChangeAspect="1" noChangeArrowheads="1"/>
          </p:cNvPicPr>
          <p:nvPr/>
        </p:nvPicPr>
        <p:blipFill>
          <a:blip r:embed="rId2" cstate="print"/>
          <a:srcRect b="46532"/>
          <a:stretch>
            <a:fillRect/>
          </a:stretch>
        </p:blipFill>
        <p:spPr bwMode="auto">
          <a:xfrm>
            <a:off x="1319213" y="1747838"/>
            <a:ext cx="11561762" cy="3913187"/>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527">
                                            <p:txEl>
                                              <p:pRg st="0" end="0"/>
                                            </p:txEl>
                                          </p:spTgt>
                                        </p:tgtEl>
                                        <p:attrNameLst>
                                          <p:attrName>style.visibility</p:attrName>
                                        </p:attrNameLst>
                                      </p:cBhvr>
                                      <p:to>
                                        <p:strVal val="visible"/>
                                      </p:to>
                                    </p:set>
                                    <p:anim calcmode="lin" valueType="num">
                                      <p:cBhvr additive="base">
                                        <p:cTn id="7" dur="500" fill="hold"/>
                                        <p:tgtEl>
                                          <p:spTgt spid="23552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552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27"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97"/>
          <p:cNvGrpSpPr>
            <a:grpSpLocks/>
          </p:cNvGrpSpPr>
          <p:nvPr/>
        </p:nvGrpSpPr>
        <p:grpSpPr bwMode="auto">
          <a:xfrm>
            <a:off x="1216025" y="2605088"/>
            <a:ext cx="5883275" cy="2722562"/>
            <a:chOff x="408" y="1344"/>
            <a:chExt cx="2631" cy="1452"/>
          </a:xfrm>
        </p:grpSpPr>
        <p:grpSp>
          <p:nvGrpSpPr>
            <p:cNvPr id="3" name="Groupe 17"/>
            <p:cNvGrpSpPr>
              <a:grpSpLocks/>
            </p:cNvGrpSpPr>
            <p:nvPr/>
          </p:nvGrpSpPr>
          <p:grpSpPr bwMode="auto">
            <a:xfrm rot="550331">
              <a:off x="408" y="1344"/>
              <a:ext cx="2631" cy="1452"/>
              <a:chOff x="911151" y="2262448"/>
              <a:chExt cx="3261912" cy="2876166"/>
            </a:xfrm>
          </p:grpSpPr>
          <p:sp>
            <p:nvSpPr>
              <p:cNvPr id="11" name="Rectangle 5"/>
              <p:cNvSpPr/>
              <p:nvPr/>
            </p:nvSpPr>
            <p:spPr>
              <a:xfrm rot="21074577">
                <a:off x="988452" y="2340863"/>
                <a:ext cx="3012824" cy="2772188"/>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 name="connsiteX0" fmla="*/ 0 w 3083363"/>
                  <a:gd name="connsiteY0" fmla="*/ 0 h 2875403"/>
                  <a:gd name="connsiteX1" fmla="*/ 2885378 w 3083363"/>
                  <a:gd name="connsiteY1" fmla="*/ 56216 h 2875403"/>
                  <a:gd name="connsiteX2" fmla="*/ 2879470 w 3083363"/>
                  <a:gd name="connsiteY2" fmla="*/ 2334344 h 2875403"/>
                  <a:gd name="connsiteX3" fmla="*/ 187196 w 3083363"/>
                  <a:gd name="connsiteY3" fmla="*/ 2860388 h 2875403"/>
                  <a:gd name="connsiteX4" fmla="*/ 0 w 3083363"/>
                  <a:gd name="connsiteY4" fmla="*/ 0 h 2875403"/>
                  <a:gd name="connsiteX0" fmla="*/ 0 w 3096263"/>
                  <a:gd name="connsiteY0" fmla="*/ 0 h 2875403"/>
                  <a:gd name="connsiteX1" fmla="*/ 2937628 w 3096263"/>
                  <a:gd name="connsiteY1" fmla="*/ 51384 h 2875403"/>
                  <a:gd name="connsiteX2" fmla="*/ 2879470 w 3096263"/>
                  <a:gd name="connsiteY2" fmla="*/ 2334344 h 2875403"/>
                  <a:gd name="connsiteX3" fmla="*/ 187196 w 3096263"/>
                  <a:gd name="connsiteY3" fmla="*/ 2860388 h 2875403"/>
                  <a:gd name="connsiteX4" fmla="*/ 0 w 3096263"/>
                  <a:gd name="connsiteY4" fmla="*/ 0 h 2875403"/>
                  <a:gd name="connsiteX0" fmla="*/ 0 w 3094279"/>
                  <a:gd name="connsiteY0" fmla="*/ 0 h 2875403"/>
                  <a:gd name="connsiteX1" fmla="*/ 2930002 w 3094279"/>
                  <a:gd name="connsiteY1" fmla="*/ 101565 h 2875403"/>
                  <a:gd name="connsiteX2" fmla="*/ 2879470 w 3094279"/>
                  <a:gd name="connsiteY2" fmla="*/ 2334344 h 2875403"/>
                  <a:gd name="connsiteX3" fmla="*/ 187196 w 3094279"/>
                  <a:gd name="connsiteY3" fmla="*/ 2860388 h 2875403"/>
                  <a:gd name="connsiteX4" fmla="*/ 0 w 3094279"/>
                  <a:gd name="connsiteY4" fmla="*/ 0 h 2875403"/>
                  <a:gd name="connsiteX0" fmla="*/ 0 w 3102449"/>
                  <a:gd name="connsiteY0" fmla="*/ 0 h 2875403"/>
                  <a:gd name="connsiteX1" fmla="*/ 2960524 w 3102449"/>
                  <a:gd name="connsiteY1" fmla="*/ 112644 h 2875403"/>
                  <a:gd name="connsiteX2" fmla="*/ 2879470 w 3102449"/>
                  <a:gd name="connsiteY2" fmla="*/ 2334344 h 2875403"/>
                  <a:gd name="connsiteX3" fmla="*/ 187196 w 3102449"/>
                  <a:gd name="connsiteY3" fmla="*/ 2860388 h 2875403"/>
                  <a:gd name="connsiteX4" fmla="*/ 0 w 3102449"/>
                  <a:gd name="connsiteY4" fmla="*/ 0 h 2875403"/>
                  <a:gd name="connsiteX0" fmla="*/ 0 w 3104921"/>
                  <a:gd name="connsiteY0" fmla="*/ 0 h 2875403"/>
                  <a:gd name="connsiteX1" fmla="*/ 2969318 w 3104921"/>
                  <a:gd name="connsiteY1" fmla="*/ 139644 h 2875403"/>
                  <a:gd name="connsiteX2" fmla="*/ 2879470 w 3104921"/>
                  <a:gd name="connsiteY2" fmla="*/ 2334344 h 2875403"/>
                  <a:gd name="connsiteX3" fmla="*/ 187196 w 3104921"/>
                  <a:gd name="connsiteY3" fmla="*/ 2860388 h 2875403"/>
                  <a:gd name="connsiteX4" fmla="*/ 0 w 3104921"/>
                  <a:gd name="connsiteY4" fmla="*/ 0 h 2875403"/>
                  <a:gd name="connsiteX0" fmla="*/ 0 w 3097647"/>
                  <a:gd name="connsiteY0" fmla="*/ 0 h 2875403"/>
                  <a:gd name="connsiteX1" fmla="*/ 2942864 w 3097647"/>
                  <a:gd name="connsiteY1" fmla="*/ 186902 h 2875403"/>
                  <a:gd name="connsiteX2" fmla="*/ 2879470 w 3097647"/>
                  <a:gd name="connsiteY2" fmla="*/ 2334344 h 2875403"/>
                  <a:gd name="connsiteX3" fmla="*/ 187196 w 3097647"/>
                  <a:gd name="connsiteY3" fmla="*/ 2860388 h 2875403"/>
                  <a:gd name="connsiteX4" fmla="*/ 0 w 3097647"/>
                  <a:gd name="connsiteY4" fmla="*/ 0 h 2875403"/>
                  <a:gd name="connsiteX0" fmla="*/ 0 w 3053237"/>
                  <a:gd name="connsiteY0" fmla="*/ 0 h 2830026"/>
                  <a:gd name="connsiteX1" fmla="*/ 2898454 w 3053237"/>
                  <a:gd name="connsiteY1" fmla="*/ 141525 h 2830026"/>
                  <a:gd name="connsiteX2" fmla="*/ 2835060 w 3053237"/>
                  <a:gd name="connsiteY2" fmla="*/ 2288967 h 2830026"/>
                  <a:gd name="connsiteX3" fmla="*/ 142786 w 3053237"/>
                  <a:gd name="connsiteY3" fmla="*/ 2815011 h 2830026"/>
                  <a:gd name="connsiteX4" fmla="*/ 0 w 3053237"/>
                  <a:gd name="connsiteY4" fmla="*/ 0 h 2830026"/>
                  <a:gd name="connsiteX0" fmla="*/ 0 w 3002552"/>
                  <a:gd name="connsiteY0" fmla="*/ 0 h 2783683"/>
                  <a:gd name="connsiteX1" fmla="*/ 2847769 w 3002552"/>
                  <a:gd name="connsiteY1" fmla="*/ 95182 h 2783683"/>
                  <a:gd name="connsiteX2" fmla="*/ 2784375 w 3002552"/>
                  <a:gd name="connsiteY2" fmla="*/ 2242624 h 2783683"/>
                  <a:gd name="connsiteX3" fmla="*/ 92101 w 3002552"/>
                  <a:gd name="connsiteY3" fmla="*/ 2768668 h 2783683"/>
                  <a:gd name="connsiteX4" fmla="*/ 0 w 3002552"/>
                  <a:gd name="connsiteY4" fmla="*/ 0 h 2783683"/>
                  <a:gd name="connsiteX0" fmla="*/ 0 w 3002552"/>
                  <a:gd name="connsiteY0" fmla="*/ 0 h 2780993"/>
                  <a:gd name="connsiteX1" fmla="*/ 2847769 w 3002552"/>
                  <a:gd name="connsiteY1" fmla="*/ 95182 h 2780993"/>
                  <a:gd name="connsiteX2" fmla="*/ 2784375 w 3002552"/>
                  <a:gd name="connsiteY2" fmla="*/ 2242624 h 2780993"/>
                  <a:gd name="connsiteX3" fmla="*/ 92101 w 3002552"/>
                  <a:gd name="connsiteY3" fmla="*/ 2768668 h 2780993"/>
                  <a:gd name="connsiteX4" fmla="*/ 0 w 3002552"/>
                  <a:gd name="connsiteY4" fmla="*/ 0 h 2780993"/>
                  <a:gd name="connsiteX0" fmla="*/ 0 w 3008312"/>
                  <a:gd name="connsiteY0" fmla="*/ 0 h 2781844"/>
                  <a:gd name="connsiteX1" fmla="*/ 2847769 w 3008312"/>
                  <a:gd name="connsiteY1" fmla="*/ 95182 h 2781844"/>
                  <a:gd name="connsiteX2" fmla="*/ 2792196 w 3008312"/>
                  <a:gd name="connsiteY2" fmla="*/ 2275334 h 2781844"/>
                  <a:gd name="connsiteX3" fmla="*/ 92101 w 3008312"/>
                  <a:gd name="connsiteY3" fmla="*/ 2768668 h 2781844"/>
                  <a:gd name="connsiteX4" fmla="*/ 0 w 3008312"/>
                  <a:gd name="connsiteY4" fmla="*/ 0 h 2781844"/>
                  <a:gd name="connsiteX0" fmla="*/ 0 w 2989495"/>
                  <a:gd name="connsiteY0" fmla="*/ 0 h 2781844"/>
                  <a:gd name="connsiteX1" fmla="*/ 2847769 w 2989495"/>
                  <a:gd name="connsiteY1" fmla="*/ 95182 h 2781844"/>
                  <a:gd name="connsiteX2" fmla="*/ 2792196 w 2989495"/>
                  <a:gd name="connsiteY2" fmla="*/ 2275334 h 2781844"/>
                  <a:gd name="connsiteX3" fmla="*/ 92101 w 2989495"/>
                  <a:gd name="connsiteY3" fmla="*/ 2768668 h 2781844"/>
                  <a:gd name="connsiteX4" fmla="*/ 0 w 2989495"/>
                  <a:gd name="connsiteY4" fmla="*/ 0 h 2781844"/>
                  <a:gd name="connsiteX0" fmla="*/ 0 w 3011870"/>
                  <a:gd name="connsiteY0" fmla="*/ 0 h 2781844"/>
                  <a:gd name="connsiteX1" fmla="*/ 2847769 w 3011870"/>
                  <a:gd name="connsiteY1" fmla="*/ 95182 h 2781844"/>
                  <a:gd name="connsiteX2" fmla="*/ 2792196 w 3011870"/>
                  <a:gd name="connsiteY2" fmla="*/ 2275334 h 2781844"/>
                  <a:gd name="connsiteX3" fmla="*/ 92101 w 3011870"/>
                  <a:gd name="connsiteY3" fmla="*/ 2768668 h 2781844"/>
                  <a:gd name="connsiteX4" fmla="*/ 0 w 3011870"/>
                  <a:gd name="connsiteY4" fmla="*/ 0 h 2781844"/>
                  <a:gd name="connsiteX0" fmla="*/ 0 w 3011870"/>
                  <a:gd name="connsiteY0" fmla="*/ 0 h 2783262"/>
                  <a:gd name="connsiteX1" fmla="*/ 2847769 w 3011870"/>
                  <a:gd name="connsiteY1" fmla="*/ 95182 h 2783262"/>
                  <a:gd name="connsiteX2" fmla="*/ 2792196 w 3011870"/>
                  <a:gd name="connsiteY2" fmla="*/ 2275334 h 2783262"/>
                  <a:gd name="connsiteX3" fmla="*/ 92101 w 3011870"/>
                  <a:gd name="connsiteY3" fmla="*/ 2768668 h 2783262"/>
                  <a:gd name="connsiteX4" fmla="*/ 0 w 3011870"/>
                  <a:gd name="connsiteY4" fmla="*/ 0 h 2783262"/>
                  <a:gd name="connsiteX0" fmla="*/ 0 w 3011870"/>
                  <a:gd name="connsiteY0" fmla="*/ 0 h 2767189"/>
                  <a:gd name="connsiteX1" fmla="*/ 2847769 w 3011870"/>
                  <a:gd name="connsiteY1" fmla="*/ 95182 h 2767189"/>
                  <a:gd name="connsiteX2" fmla="*/ 2792196 w 3011870"/>
                  <a:gd name="connsiteY2" fmla="*/ 2275334 h 2767189"/>
                  <a:gd name="connsiteX3" fmla="*/ 113833 w 3011870"/>
                  <a:gd name="connsiteY3" fmla="*/ 2752010 h 2767189"/>
                  <a:gd name="connsiteX4" fmla="*/ 0 w 3011870"/>
                  <a:gd name="connsiteY4" fmla="*/ 0 h 2767189"/>
                  <a:gd name="connsiteX0" fmla="*/ 0 w 3011870"/>
                  <a:gd name="connsiteY0" fmla="*/ 0 h 2764048"/>
                  <a:gd name="connsiteX1" fmla="*/ 2847769 w 3011870"/>
                  <a:gd name="connsiteY1" fmla="*/ 95182 h 2764048"/>
                  <a:gd name="connsiteX2" fmla="*/ 2792196 w 3011870"/>
                  <a:gd name="connsiteY2" fmla="*/ 2275334 h 2764048"/>
                  <a:gd name="connsiteX3" fmla="*/ 128682 w 3011870"/>
                  <a:gd name="connsiteY3" fmla="*/ 2748749 h 2764048"/>
                  <a:gd name="connsiteX4" fmla="*/ 0 w 3011870"/>
                  <a:gd name="connsiteY4" fmla="*/ 0 h 2764048"/>
                  <a:gd name="connsiteX0" fmla="*/ 0 w 3011870"/>
                  <a:gd name="connsiteY0" fmla="*/ 0 h 2766482"/>
                  <a:gd name="connsiteX1" fmla="*/ 2847769 w 3011870"/>
                  <a:gd name="connsiteY1" fmla="*/ 95182 h 2766482"/>
                  <a:gd name="connsiteX2" fmla="*/ 2792196 w 3011870"/>
                  <a:gd name="connsiteY2" fmla="*/ 2275334 h 2766482"/>
                  <a:gd name="connsiteX3" fmla="*/ 118548 w 3011870"/>
                  <a:gd name="connsiteY3" fmla="*/ 2751276 h 2766482"/>
                  <a:gd name="connsiteX4" fmla="*/ 0 w 3011870"/>
                  <a:gd name="connsiteY4" fmla="*/ 0 h 2766482"/>
                  <a:gd name="connsiteX0" fmla="*/ 0 w 3011870"/>
                  <a:gd name="connsiteY0" fmla="*/ 0 h 2769615"/>
                  <a:gd name="connsiteX1" fmla="*/ 2847769 w 3011870"/>
                  <a:gd name="connsiteY1" fmla="*/ 95182 h 2769615"/>
                  <a:gd name="connsiteX2" fmla="*/ 2792196 w 3011870"/>
                  <a:gd name="connsiteY2" fmla="*/ 2275334 h 2769615"/>
                  <a:gd name="connsiteX3" fmla="*/ 113120 w 3011870"/>
                  <a:gd name="connsiteY3" fmla="*/ 2754527 h 2769615"/>
                  <a:gd name="connsiteX4" fmla="*/ 0 w 3011870"/>
                  <a:gd name="connsiteY4" fmla="*/ 0 h 27696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1870" h="2769615">
                    <a:moveTo>
                      <a:pt x="0" y="0"/>
                    </a:moveTo>
                    <a:cubicBezTo>
                      <a:pt x="1127017" y="85961"/>
                      <a:pt x="1845297" y="76592"/>
                      <a:pt x="2847769" y="95182"/>
                    </a:cubicBezTo>
                    <a:cubicBezTo>
                      <a:pt x="2777291" y="1004083"/>
                      <a:pt x="3289279" y="2013053"/>
                      <a:pt x="2792196" y="2275334"/>
                    </a:cubicBezTo>
                    <a:cubicBezTo>
                      <a:pt x="2409503" y="2508287"/>
                      <a:pt x="1123783" y="2845055"/>
                      <a:pt x="113120" y="2754527"/>
                    </a:cubicBezTo>
                    <a:cubicBezTo>
                      <a:pt x="-60175" y="1676365"/>
                      <a:pt x="148001" y="804419"/>
                      <a:pt x="0" y="0"/>
                    </a:cubicBezTo>
                    <a:close/>
                  </a:path>
                </a:pathLst>
              </a:custGeom>
              <a:solidFill>
                <a:schemeClr val="bg1"/>
              </a:solidFill>
              <a:ln>
                <a:noFill/>
              </a:ln>
              <a:effectLst>
                <a:outerShdw blurRad="215900" dist="114300" dir="4800000" sx="99000" sy="99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grpSp>
            <p:nvGrpSpPr>
              <p:cNvPr id="4" name="Groupe 14"/>
              <p:cNvGrpSpPr>
                <a:grpSpLocks/>
              </p:cNvGrpSpPr>
              <p:nvPr/>
            </p:nvGrpSpPr>
            <p:grpSpPr bwMode="auto">
              <a:xfrm>
                <a:off x="911151" y="2262448"/>
                <a:ext cx="3261912" cy="2876166"/>
                <a:chOff x="3851532" y="1530934"/>
                <a:chExt cx="3261912" cy="2876166"/>
              </a:xfrm>
            </p:grpSpPr>
            <p:sp>
              <p:nvSpPr>
                <p:cNvPr id="13" name="Rectangle 5"/>
                <p:cNvSpPr/>
                <p:nvPr/>
              </p:nvSpPr>
              <p:spPr>
                <a:xfrm rot="21074577">
                  <a:off x="3837377" y="1511761"/>
                  <a:ext cx="3116684" cy="2876167"/>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6300" h="2875403">
                      <a:moveTo>
                        <a:pt x="0" y="0"/>
                      </a:moveTo>
                      <a:cubicBezTo>
                        <a:pt x="1127017" y="85961"/>
                        <a:pt x="2004943" y="37181"/>
                        <a:pt x="3007415" y="55771"/>
                      </a:cubicBezTo>
                      <a:cubicBezTo>
                        <a:pt x="2936937" y="964672"/>
                        <a:pt x="3368549" y="2290401"/>
                        <a:pt x="2879470" y="2334344"/>
                      </a:cubicBezTo>
                      <a:cubicBezTo>
                        <a:pt x="2708049" y="2614029"/>
                        <a:pt x="1197859" y="2950916"/>
                        <a:pt x="187196" y="2860388"/>
                      </a:cubicBezTo>
                      <a:cubicBezTo>
                        <a:pt x="13901" y="1782226"/>
                        <a:pt x="148001" y="804419"/>
                        <a:pt x="0" y="0"/>
                      </a:cubicBezTo>
                      <a:close/>
                    </a:path>
                  </a:pathLst>
                </a:custGeom>
                <a:solidFill>
                  <a:srgbClr val="ABFF2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14" name="Triangle rectangle 7"/>
                <p:cNvSpPr/>
                <p:nvPr/>
              </p:nvSpPr>
              <p:spPr>
                <a:xfrm rot="14260875">
                  <a:off x="6177959" y="3077959"/>
                  <a:ext cx="337091" cy="1520055"/>
                </a:xfrm>
                <a:custGeom>
                  <a:avLst/>
                  <a:gdLst>
                    <a:gd name="connsiteX0" fmla="*/ 0 w 360040"/>
                    <a:gd name="connsiteY0" fmla="*/ 1205112 h 1205112"/>
                    <a:gd name="connsiteX1" fmla="*/ 0 w 360040"/>
                    <a:gd name="connsiteY1" fmla="*/ 0 h 1205112"/>
                    <a:gd name="connsiteX2" fmla="*/ 360040 w 360040"/>
                    <a:gd name="connsiteY2" fmla="*/ 1205112 h 1205112"/>
                    <a:gd name="connsiteX3" fmla="*/ 0 w 360040"/>
                    <a:gd name="connsiteY3" fmla="*/ 1205112 h 1205112"/>
                    <a:gd name="connsiteX0" fmla="*/ 0 w 284031"/>
                    <a:gd name="connsiteY0" fmla="*/ 1205112 h 1205112"/>
                    <a:gd name="connsiteX1" fmla="*/ 0 w 284031"/>
                    <a:gd name="connsiteY1" fmla="*/ 0 h 1205112"/>
                    <a:gd name="connsiteX2" fmla="*/ 284031 w 284031"/>
                    <a:gd name="connsiteY2" fmla="*/ 826409 h 1205112"/>
                    <a:gd name="connsiteX3" fmla="*/ 0 w 284031"/>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126017 w 501304"/>
                    <a:gd name="connsiteY0" fmla="*/ 1227782 h 1227782"/>
                    <a:gd name="connsiteX1" fmla="*/ 134724 w 501304"/>
                    <a:gd name="connsiteY1" fmla="*/ 0 h 1227782"/>
                    <a:gd name="connsiteX2" fmla="*/ 501304 w 501304"/>
                    <a:gd name="connsiteY2" fmla="*/ 963165 h 1227782"/>
                    <a:gd name="connsiteX3" fmla="*/ 126017 w 501304"/>
                    <a:gd name="connsiteY3" fmla="*/ 1227782 h 1227782"/>
                    <a:gd name="connsiteX0" fmla="*/ 129311 w 504598"/>
                    <a:gd name="connsiteY0" fmla="*/ 1227782 h 1227782"/>
                    <a:gd name="connsiteX1" fmla="*/ 138018 w 504598"/>
                    <a:gd name="connsiteY1" fmla="*/ 0 h 1227782"/>
                    <a:gd name="connsiteX2" fmla="*/ 504598 w 504598"/>
                    <a:gd name="connsiteY2" fmla="*/ 963165 h 1227782"/>
                    <a:gd name="connsiteX3" fmla="*/ 129311 w 504598"/>
                    <a:gd name="connsiteY3" fmla="*/ 1227782 h 1227782"/>
                    <a:gd name="connsiteX0" fmla="*/ 122131 w 497418"/>
                    <a:gd name="connsiteY0" fmla="*/ 1406841 h 1406841"/>
                    <a:gd name="connsiteX1" fmla="*/ 159583 w 497418"/>
                    <a:gd name="connsiteY1" fmla="*/ 0 h 1406841"/>
                    <a:gd name="connsiteX2" fmla="*/ 497418 w 497418"/>
                    <a:gd name="connsiteY2" fmla="*/ 1142224 h 1406841"/>
                    <a:gd name="connsiteX3" fmla="*/ 122131 w 497418"/>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403203"/>
                    <a:gd name="connsiteY0" fmla="*/ 1406841 h 1406841"/>
                    <a:gd name="connsiteX1" fmla="*/ 171965 w 403203"/>
                    <a:gd name="connsiteY1" fmla="*/ 0 h 1406841"/>
                    <a:gd name="connsiteX2" fmla="*/ 403203 w 403203"/>
                    <a:gd name="connsiteY2" fmla="*/ 1117809 h 1406841"/>
                    <a:gd name="connsiteX3" fmla="*/ 134513 w 403203"/>
                    <a:gd name="connsiteY3" fmla="*/ 1406841 h 1406841"/>
                    <a:gd name="connsiteX0" fmla="*/ 134513 w 412457"/>
                    <a:gd name="connsiteY0" fmla="*/ 1406841 h 1406841"/>
                    <a:gd name="connsiteX1" fmla="*/ 171965 w 412457"/>
                    <a:gd name="connsiteY1" fmla="*/ 0 h 1406841"/>
                    <a:gd name="connsiteX2" fmla="*/ 412456 w 412457"/>
                    <a:gd name="connsiteY2" fmla="*/ 1149013 h 1406841"/>
                    <a:gd name="connsiteX3" fmla="*/ 134513 w 412457"/>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40084 w 398701"/>
                    <a:gd name="connsiteY0" fmla="*/ 1442880 h 1442880"/>
                    <a:gd name="connsiteX1" fmla="*/ 158210 w 398701"/>
                    <a:gd name="connsiteY1" fmla="*/ 0 h 1442880"/>
                    <a:gd name="connsiteX2" fmla="*/ 398701 w 398701"/>
                    <a:gd name="connsiteY2" fmla="*/ 1149013 h 1442880"/>
                    <a:gd name="connsiteX3" fmla="*/ 140084 w 39870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Lst>
                  <a:ahLst/>
                  <a:cxnLst>
                    <a:cxn ang="0">
                      <a:pos x="connsiteX0" y="connsiteY0"/>
                    </a:cxn>
                    <a:cxn ang="0">
                      <a:pos x="connsiteX1" y="connsiteY1"/>
                    </a:cxn>
                    <a:cxn ang="0">
                      <a:pos x="connsiteX2" y="connsiteY2"/>
                    </a:cxn>
                    <a:cxn ang="0">
                      <a:pos x="connsiteX3" y="connsiteY3"/>
                    </a:cxn>
                  </a:cxnLst>
                  <a:rect l="l" t="t" r="r" b="b"/>
                  <a:pathLst>
                    <a:path w="422071" h="1442880">
                      <a:moveTo>
                        <a:pt x="163454" y="1442880"/>
                      </a:moveTo>
                      <a:cubicBezTo>
                        <a:pt x="-176501" y="1226284"/>
                        <a:pt x="107547" y="307905"/>
                        <a:pt x="181580" y="0"/>
                      </a:cubicBezTo>
                      <a:cubicBezTo>
                        <a:pt x="115191" y="556789"/>
                        <a:pt x="137346" y="827855"/>
                        <a:pt x="422071" y="1149013"/>
                      </a:cubicBezTo>
                      <a:cubicBezTo>
                        <a:pt x="129579" y="963158"/>
                        <a:pt x="66208" y="1301405"/>
                        <a:pt x="163454" y="1442880"/>
                      </a:cubicBezTo>
                      <a:close/>
                    </a:path>
                  </a:pathLst>
                </a:custGeom>
                <a:gradFill flip="none" rotWithShape="1">
                  <a:gsLst>
                    <a:gs pos="0">
                      <a:srgbClr val="ABFF2B">
                        <a:shade val="30000"/>
                        <a:satMod val="115000"/>
                      </a:srgbClr>
                    </a:gs>
                    <a:gs pos="50000">
                      <a:srgbClr val="ABFF2B">
                        <a:shade val="67500"/>
                        <a:satMod val="115000"/>
                      </a:srgbClr>
                    </a:gs>
                    <a:gs pos="100000">
                      <a:srgbClr val="ABFF2B">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grpSp>
        </p:grpSp>
        <p:sp>
          <p:nvSpPr>
            <p:cNvPr id="43015" name="TextBox 5"/>
            <p:cNvSpPr>
              <a:spLocks noChangeArrowheads="1"/>
            </p:cNvSpPr>
            <p:nvPr/>
          </p:nvSpPr>
          <p:spPr bwMode="auto">
            <a:xfrm>
              <a:off x="907" y="1616"/>
              <a:ext cx="1419" cy="1096"/>
            </a:xfrm>
            <a:prstGeom prst="rect">
              <a:avLst/>
            </a:prstGeom>
            <a:noFill/>
            <a:ln w="9525">
              <a:noFill/>
              <a:miter lim="800000"/>
              <a:headEnd/>
              <a:tailEnd/>
            </a:ln>
          </p:spPr>
          <p:txBody>
            <a:bodyPr wrap="none">
              <a:spAutoFit/>
            </a:bodyPr>
            <a:lstStyle/>
            <a:p>
              <a:pPr>
                <a:lnSpc>
                  <a:spcPct val="110000"/>
                </a:lnSpc>
              </a:pPr>
              <a:r>
                <a:rPr lang="zh-CN" altLang="en-US" sz="5800" b="1">
                  <a:solidFill>
                    <a:srgbClr val="000000"/>
                  </a:solidFill>
                  <a:latin typeface="微软雅黑" pitchFamily="34" charset="-122"/>
                  <a:sym typeface="华文行楷" pitchFamily="2" charset="-122"/>
                </a:rPr>
                <a:t>保费超低</a:t>
              </a:r>
              <a:endParaRPr lang="en-US" altLang="zh-CN" sz="5800" b="1">
                <a:solidFill>
                  <a:srgbClr val="000000"/>
                </a:solidFill>
                <a:latin typeface="微软雅黑" pitchFamily="34" charset="-122"/>
                <a:sym typeface="华文行楷" pitchFamily="2" charset="-122"/>
              </a:endParaRPr>
            </a:p>
            <a:p>
              <a:pPr>
                <a:lnSpc>
                  <a:spcPct val="110000"/>
                </a:lnSpc>
              </a:pPr>
              <a:r>
                <a:rPr lang="zh-CN" altLang="en-US" sz="5800" b="1">
                  <a:solidFill>
                    <a:srgbClr val="000000"/>
                  </a:solidFill>
                  <a:latin typeface="微软雅黑" pitchFamily="34" charset="-122"/>
                  <a:sym typeface="华文行楷" pitchFamily="2" charset="-122"/>
                </a:rPr>
                <a:t>保障超高</a:t>
              </a:r>
            </a:p>
          </p:txBody>
        </p:sp>
        <p:grpSp>
          <p:nvGrpSpPr>
            <p:cNvPr id="5" name="Groupe 25"/>
            <p:cNvGrpSpPr>
              <a:grpSpLocks/>
            </p:cNvGrpSpPr>
            <p:nvPr/>
          </p:nvGrpSpPr>
          <p:grpSpPr bwMode="auto">
            <a:xfrm rot="1233233">
              <a:off x="544" y="1434"/>
              <a:ext cx="240" cy="358"/>
              <a:chOff x="6324195" y="2380134"/>
              <a:chExt cx="816091" cy="1892292"/>
            </a:xfrm>
          </p:grpSpPr>
          <p:sp>
            <p:nvSpPr>
              <p:cNvPr id="21" name="Rectangle 11"/>
              <p:cNvSpPr/>
              <p:nvPr/>
            </p:nvSpPr>
            <p:spPr>
              <a:xfrm>
                <a:off x="6668962" y="3285364"/>
                <a:ext cx="106217" cy="939782"/>
              </a:xfrm>
              <a:custGeom>
                <a:avLst/>
                <a:gdLst>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891526"/>
                  <a:gd name="connsiteX1" fmla="*/ 360040 w 360040"/>
                  <a:gd name="connsiteY1" fmla="*/ 0 h 1891526"/>
                  <a:gd name="connsiteX2" fmla="*/ 360040 w 360040"/>
                  <a:gd name="connsiteY2" fmla="*/ 1691782 h 1891526"/>
                  <a:gd name="connsiteX3" fmla="*/ 0 w 360040"/>
                  <a:gd name="connsiteY3" fmla="*/ 1691782 h 1891526"/>
                  <a:gd name="connsiteX4" fmla="*/ 0 w 360040"/>
                  <a:gd name="connsiteY4" fmla="*/ 0 h 1891526"/>
                  <a:gd name="connsiteX0" fmla="*/ 0 w 360954"/>
                  <a:gd name="connsiteY0" fmla="*/ 0 h 1800769"/>
                  <a:gd name="connsiteX1" fmla="*/ 360040 w 360954"/>
                  <a:gd name="connsiteY1" fmla="*/ 0 h 1800769"/>
                  <a:gd name="connsiteX2" fmla="*/ 360040 w 360954"/>
                  <a:gd name="connsiteY2" fmla="*/ 1691782 h 1800769"/>
                  <a:gd name="connsiteX3" fmla="*/ 0 w 360954"/>
                  <a:gd name="connsiteY3" fmla="*/ 1691782 h 1800769"/>
                  <a:gd name="connsiteX4" fmla="*/ 0 w 360954"/>
                  <a:gd name="connsiteY4" fmla="*/ 0 h 1800769"/>
                  <a:gd name="connsiteX0" fmla="*/ 0 w 360725"/>
                  <a:gd name="connsiteY0" fmla="*/ 0 h 1757138"/>
                  <a:gd name="connsiteX1" fmla="*/ 360040 w 360725"/>
                  <a:gd name="connsiteY1" fmla="*/ 0 h 1757138"/>
                  <a:gd name="connsiteX2" fmla="*/ 360040 w 360725"/>
                  <a:gd name="connsiteY2" fmla="*/ 1691782 h 1757138"/>
                  <a:gd name="connsiteX3" fmla="*/ 0 w 360725"/>
                  <a:gd name="connsiteY3" fmla="*/ 1691782 h 1757138"/>
                  <a:gd name="connsiteX4" fmla="*/ 0 w 360725"/>
                  <a:gd name="connsiteY4" fmla="*/ 0 h 1757138"/>
                  <a:gd name="connsiteX0" fmla="*/ 0 w 360725"/>
                  <a:gd name="connsiteY0" fmla="*/ 0 h 1760590"/>
                  <a:gd name="connsiteX1" fmla="*/ 360040 w 360725"/>
                  <a:gd name="connsiteY1" fmla="*/ 0 h 1760590"/>
                  <a:gd name="connsiteX2" fmla="*/ 360040 w 360725"/>
                  <a:gd name="connsiteY2" fmla="*/ 1705177 h 1760590"/>
                  <a:gd name="connsiteX3" fmla="*/ 0 w 360725"/>
                  <a:gd name="connsiteY3" fmla="*/ 1691782 h 1760590"/>
                  <a:gd name="connsiteX4" fmla="*/ 0 w 360725"/>
                  <a:gd name="connsiteY4" fmla="*/ 0 h 1760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725" h="1760590">
                    <a:moveTo>
                      <a:pt x="0" y="0"/>
                    </a:moveTo>
                    <a:lnTo>
                      <a:pt x="360040" y="0"/>
                    </a:lnTo>
                    <a:lnTo>
                      <a:pt x="360040" y="1705177"/>
                    </a:lnTo>
                    <a:cubicBezTo>
                      <a:pt x="376233" y="1695041"/>
                      <a:pt x="100933" y="1843776"/>
                      <a:pt x="0" y="1691782"/>
                    </a:cubicBezTo>
                    <a:lnTo>
                      <a:pt x="0" y="0"/>
                    </a:lnTo>
                    <a:close/>
                  </a:path>
                </a:pathLst>
              </a:custGeom>
              <a:gradFill flip="none" rotWithShape="1">
                <a:gsLst>
                  <a:gs pos="0">
                    <a:srgbClr val="FFFFFF"/>
                  </a:gs>
                  <a:gs pos="7001">
                    <a:srgbClr val="E6E6E6"/>
                  </a:gs>
                  <a:gs pos="32001">
                    <a:srgbClr val="7D8496"/>
                  </a:gs>
                  <a:gs pos="47000">
                    <a:srgbClr val="E6E6E6"/>
                  </a:gs>
                  <a:gs pos="85001">
                    <a:srgbClr val="7D8496"/>
                  </a:gs>
                  <a:gs pos="100000">
                    <a:srgbClr val="E6E6E6"/>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22" name="Ellipse 34"/>
              <p:cNvSpPr/>
              <p:nvPr/>
            </p:nvSpPr>
            <p:spPr>
              <a:xfrm>
                <a:off x="6324562" y="2969081"/>
                <a:ext cx="815942" cy="707074"/>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w="3175">
                <a:solidFill>
                  <a:srgbClr val="E353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43019" name="Ellipse 35"/>
              <p:cNvSpPr>
                <a:spLocks noChangeArrowheads="1"/>
              </p:cNvSpPr>
              <p:nvPr/>
            </p:nvSpPr>
            <p:spPr bwMode="auto">
              <a:xfrm rot="1800000">
                <a:off x="6332792" y="3029657"/>
                <a:ext cx="646072" cy="592002"/>
              </a:xfrm>
              <a:prstGeom prst="ellipse">
                <a:avLst/>
              </a:prstGeom>
              <a:gradFill rotWithShape="1">
                <a:gsLst>
                  <a:gs pos="0">
                    <a:srgbClr val="933D15"/>
                  </a:gs>
                  <a:gs pos="50000">
                    <a:srgbClr val="D35B23"/>
                  </a:gs>
                  <a:gs pos="100000">
                    <a:srgbClr val="FC6E2B"/>
                  </a:gs>
                </a:gsLst>
                <a:lin ang="0" scaled="1"/>
              </a:gradFill>
              <a:ln w="25400" algn="ctr">
                <a:noFill/>
                <a:round/>
                <a:headEnd/>
                <a:tailEnd/>
              </a:ln>
            </p:spPr>
            <p:txBody>
              <a:bodyPr rot="10800000" vert="eaVert" anchor="ctr"/>
              <a:lstStyle/>
              <a:p>
                <a:pPr algn="ctr"/>
                <a:endParaRPr lang="fr-FR" altLang="zh-CN" sz="2400">
                  <a:solidFill>
                    <a:srgbClr val="FFFFFF"/>
                  </a:solidFill>
                  <a:latin typeface="Calibri" pitchFamily="34" charset="0"/>
                </a:endParaRPr>
              </a:p>
            </p:txBody>
          </p:sp>
          <p:pic>
            <p:nvPicPr>
              <p:cNvPr id="43020" name="Picture 5"/>
              <p:cNvPicPr>
                <a:picLocks noChangeAspect="1" noChangeArrowheads="1"/>
              </p:cNvPicPr>
              <p:nvPr/>
            </p:nvPicPr>
            <p:blipFill>
              <a:blip r:embed="rId3" cstate="print"/>
              <a:srcRect l="23138" t="19901" r="24571" b="27188"/>
              <a:stretch>
                <a:fillRect/>
              </a:stretch>
            </p:blipFill>
            <p:spPr bwMode="auto">
              <a:xfrm rot="-1835306">
                <a:off x="6730129" y="3272365"/>
                <a:ext cx="385960" cy="294981"/>
              </a:xfrm>
              <a:prstGeom prst="rect">
                <a:avLst/>
              </a:prstGeom>
              <a:noFill/>
              <a:ln w="9525">
                <a:noFill/>
                <a:miter lim="800000"/>
                <a:headEnd/>
                <a:tailEnd/>
              </a:ln>
            </p:spPr>
          </p:pic>
          <p:sp>
            <p:nvSpPr>
              <p:cNvPr id="25" name="Trapèze 10"/>
              <p:cNvSpPr/>
              <p:nvPr/>
            </p:nvSpPr>
            <p:spPr>
              <a:xfrm>
                <a:off x="6469009" y="2625461"/>
                <a:ext cx="490047" cy="765253"/>
              </a:xfrm>
              <a:custGeom>
                <a:avLst/>
                <a:gdLst>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406802"/>
                  <a:gd name="connsiteX1" fmla="*/ 228600 w 914400"/>
                  <a:gd name="connsiteY1" fmla="*/ 0 h 1406802"/>
                  <a:gd name="connsiteX2" fmla="*/ 685800 w 914400"/>
                  <a:gd name="connsiteY2" fmla="*/ 0 h 1406802"/>
                  <a:gd name="connsiteX3" fmla="*/ 914400 w 914400"/>
                  <a:gd name="connsiteY3" fmla="*/ 1216152 h 1406802"/>
                  <a:gd name="connsiteX4" fmla="*/ 0 w 914400"/>
                  <a:gd name="connsiteY4" fmla="*/ 1216152 h 1406802"/>
                  <a:gd name="connsiteX0" fmla="*/ 0 w 914400"/>
                  <a:gd name="connsiteY0" fmla="*/ 1216152 h 1436902"/>
                  <a:gd name="connsiteX1" fmla="*/ 228600 w 914400"/>
                  <a:gd name="connsiteY1" fmla="*/ 0 h 1436902"/>
                  <a:gd name="connsiteX2" fmla="*/ 685800 w 914400"/>
                  <a:gd name="connsiteY2" fmla="*/ 0 h 1436902"/>
                  <a:gd name="connsiteX3" fmla="*/ 914400 w 914400"/>
                  <a:gd name="connsiteY3" fmla="*/ 1216152 h 1436902"/>
                  <a:gd name="connsiteX4" fmla="*/ 0 w 914400"/>
                  <a:gd name="connsiteY4" fmla="*/ 1216152 h 14369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 h="1436902">
                    <a:moveTo>
                      <a:pt x="0" y="1216152"/>
                    </a:moveTo>
                    <a:lnTo>
                      <a:pt x="228600" y="0"/>
                    </a:lnTo>
                    <a:lnTo>
                      <a:pt x="685800" y="0"/>
                    </a:lnTo>
                    <a:lnTo>
                      <a:pt x="914400" y="1216152"/>
                    </a:lnTo>
                    <a:cubicBezTo>
                      <a:pt x="737539" y="1517152"/>
                      <a:pt x="167923" y="1503746"/>
                      <a:pt x="0" y="1216152"/>
                    </a:cubicBezTo>
                    <a:close/>
                  </a:path>
                </a:pathLst>
              </a:cu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26" name="Ellipse 38"/>
              <p:cNvSpPr/>
              <p:nvPr/>
            </p:nvSpPr>
            <p:spPr>
              <a:xfrm>
                <a:off x="6421828" y="2318816"/>
                <a:ext cx="574539" cy="501217"/>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27" name="Ellipse 39"/>
              <p:cNvSpPr/>
              <p:nvPr/>
            </p:nvSpPr>
            <p:spPr>
              <a:xfrm>
                <a:off x="6406570" y="2355664"/>
                <a:ext cx="574539" cy="429615"/>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27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grpSp>
      </p:grpSp>
      <p:sp>
        <p:nvSpPr>
          <p:cNvPr id="43011" name="Text Box 94"/>
          <p:cNvSpPr txBox="1">
            <a:spLocks noChangeArrowheads="1"/>
          </p:cNvSpPr>
          <p:nvPr/>
        </p:nvSpPr>
        <p:spPr bwMode="auto">
          <a:xfrm>
            <a:off x="1868488" y="809625"/>
            <a:ext cx="10750550" cy="1460500"/>
          </a:xfrm>
          <a:prstGeom prst="rect">
            <a:avLst/>
          </a:prstGeom>
          <a:solidFill>
            <a:srgbClr val="3366FF"/>
          </a:solidFill>
          <a:ln w="9525">
            <a:noFill/>
            <a:miter lim="800000"/>
            <a:headEnd/>
            <a:tailEnd/>
          </a:ln>
        </p:spPr>
        <p:txBody>
          <a:bodyPr lIns="120445" tIns="60222" rIns="120445" bIns="60222">
            <a:spAutoFit/>
          </a:bodyPr>
          <a:lstStyle/>
          <a:p>
            <a:pPr algn="ctr">
              <a:spcBef>
                <a:spcPct val="50000"/>
              </a:spcBef>
            </a:pPr>
            <a:r>
              <a:rPr lang="zh-CN" altLang="en-US" sz="5300" b="1">
                <a:solidFill>
                  <a:schemeClr val="bg1"/>
                </a:solidFill>
                <a:latin typeface="微软雅黑" pitchFamily="34" charset="-122"/>
                <a:ea typeface="微软雅黑" pitchFamily="34" charset="-122"/>
              </a:rPr>
              <a:t>不得不买的理由一：性价比 </a:t>
            </a:r>
            <a:r>
              <a:rPr lang="zh-CN" altLang="en-US" sz="7100" b="1">
                <a:solidFill>
                  <a:schemeClr val="bg1"/>
                </a:solidFill>
                <a:latin typeface="微软雅黑" pitchFamily="34" charset="-122"/>
                <a:ea typeface="微软雅黑" pitchFamily="34" charset="-122"/>
              </a:rPr>
              <a:t> </a:t>
            </a:r>
            <a:r>
              <a:rPr lang="zh-CN" altLang="en-US" sz="8700" b="1">
                <a:solidFill>
                  <a:srgbClr val="FF0000"/>
                </a:solidFill>
                <a:latin typeface="微软雅黑" pitchFamily="34" charset="-122"/>
                <a:ea typeface="微软雅黑" pitchFamily="34" charset="-122"/>
              </a:rPr>
              <a:t>高</a:t>
            </a:r>
          </a:p>
        </p:txBody>
      </p:sp>
      <p:sp>
        <p:nvSpPr>
          <p:cNvPr id="43012" name="WordArt 95" descr="窄竖线"/>
          <p:cNvSpPr>
            <a:spLocks noChangeArrowheads="1" noChangeShapeType="1" noTextEdit="1"/>
          </p:cNvSpPr>
          <p:nvPr/>
        </p:nvSpPr>
        <p:spPr bwMode="auto">
          <a:xfrm>
            <a:off x="7810500" y="2944813"/>
            <a:ext cx="5213350" cy="1806575"/>
          </a:xfrm>
          <a:prstGeom prst="rect">
            <a:avLst/>
          </a:prstGeom>
        </p:spPr>
        <p:txBody>
          <a:bodyPr wrap="none" fromWordArt="1">
            <a:prstTxWarp prst="textCurveUp">
              <a:avLst>
                <a:gd name="adj" fmla="val 0"/>
              </a:avLst>
            </a:prstTxWarp>
          </a:bodyPr>
          <a:lstStyle/>
          <a:p>
            <a:pPr algn="ctr"/>
            <a:r>
              <a:rPr lang="zh-CN" altLang="en-US" sz="4700" b="1" kern="10">
                <a:ln w="12700">
                  <a:solidFill>
                    <a:srgbClr val="000000"/>
                  </a:solidFill>
                  <a:round/>
                  <a:headEnd/>
                  <a:tailEnd/>
                </a:ln>
                <a:pattFill prst="dashHorz">
                  <a:fgClr>
                    <a:srgbClr val="808080"/>
                  </a:fgClr>
                  <a:bgClr>
                    <a:srgbClr val="FFFF00"/>
                  </a:bgClr>
                </a:pattFill>
                <a:effectLst>
                  <a:outerShdw dist="45791" dir="2021404" algn="ctr" rotWithShape="0">
                    <a:srgbClr val="808080">
                      <a:alpha val="79999"/>
                    </a:srgbClr>
                  </a:outerShdw>
                </a:effectLst>
                <a:latin typeface="微软雅黑"/>
                <a:ea typeface="微软雅黑"/>
              </a:rPr>
              <a:t>业界史无前例</a:t>
            </a:r>
          </a:p>
          <a:p>
            <a:pPr algn="ctr"/>
            <a:r>
              <a:rPr lang="zh-CN" altLang="en-US" sz="4700" b="1" kern="10">
                <a:ln w="12700">
                  <a:solidFill>
                    <a:srgbClr val="000000"/>
                  </a:solidFill>
                  <a:round/>
                  <a:headEnd/>
                  <a:tailEnd/>
                </a:ln>
                <a:pattFill prst="dashHorz">
                  <a:fgClr>
                    <a:srgbClr val="808080"/>
                  </a:fgClr>
                  <a:bgClr>
                    <a:srgbClr val="FFFF00"/>
                  </a:bgClr>
                </a:pattFill>
                <a:effectLst>
                  <a:outerShdw dist="45791" dir="2021404" algn="ctr" rotWithShape="0">
                    <a:srgbClr val="808080">
                      <a:alpha val="79999"/>
                    </a:srgbClr>
                  </a:outerShdw>
                </a:effectLst>
                <a:latin typeface="微软雅黑"/>
                <a:ea typeface="微软雅黑"/>
              </a:rPr>
              <a:t>行业独此一份</a:t>
            </a:r>
          </a:p>
        </p:txBody>
      </p:sp>
      <p:sp>
        <p:nvSpPr>
          <p:cNvPr id="43013" name="WordArt 96"/>
          <p:cNvSpPr>
            <a:spLocks noChangeArrowheads="1" noChangeShapeType="1" noTextEdit="1"/>
          </p:cNvSpPr>
          <p:nvPr/>
        </p:nvSpPr>
        <p:spPr bwMode="auto">
          <a:xfrm>
            <a:off x="576263" y="5580063"/>
            <a:ext cx="13465175" cy="2043112"/>
          </a:xfrm>
          <a:prstGeom prst="rect">
            <a:avLst/>
          </a:prstGeom>
        </p:spPr>
        <p:txBody>
          <a:bodyPr wrap="none" fromWordArt="1">
            <a:prstTxWarp prst="textSlantUp">
              <a:avLst>
                <a:gd name="adj" fmla="val 0"/>
              </a:avLst>
            </a:prstTxWarp>
          </a:bodyPr>
          <a:lstStyle/>
          <a:p>
            <a:pPr algn="ctr"/>
            <a:r>
              <a:rPr lang="zh-CN" altLang="en-US" sz="4700" b="1" kern="10">
                <a:ln w="9525">
                  <a:no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华文行楷"/>
                <a:ea typeface="华文行楷"/>
              </a:rPr>
              <a:t>一天十几块，保障几十万，绝对的惠民产品！</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Box 4"/>
          <p:cNvSpPr>
            <a:spLocks noChangeArrowheads="1"/>
          </p:cNvSpPr>
          <p:nvPr/>
        </p:nvSpPr>
        <p:spPr bwMode="auto">
          <a:xfrm>
            <a:off x="7356475" y="3567113"/>
            <a:ext cx="6491288" cy="4251325"/>
          </a:xfrm>
          <a:prstGeom prst="rect">
            <a:avLst/>
          </a:prstGeom>
          <a:noFill/>
          <a:ln w="9525">
            <a:noFill/>
            <a:miter lim="800000"/>
            <a:headEnd/>
            <a:tailEnd/>
          </a:ln>
        </p:spPr>
        <p:txBody>
          <a:bodyPr lIns="120445" tIns="60222" rIns="120445" bIns="60222">
            <a:spAutoFit/>
          </a:bodyPr>
          <a:lstStyle/>
          <a:p>
            <a:pPr>
              <a:lnSpc>
                <a:spcPct val="130000"/>
              </a:lnSpc>
            </a:pPr>
            <a:r>
              <a:rPr lang="zh-CN" altLang="en-US" sz="5300" b="1">
                <a:solidFill>
                  <a:srgbClr val="FF0000"/>
                </a:solidFill>
                <a:latin typeface="微软雅黑" pitchFamily="34" charset="-122"/>
                <a:sym typeface="造字工房悦黑演示版常规体"/>
              </a:rPr>
              <a:t>从轻症到癌症，</a:t>
            </a:r>
            <a:endParaRPr lang="en-US" altLang="zh-CN" sz="5300" b="1">
              <a:solidFill>
                <a:srgbClr val="FF0000"/>
              </a:solidFill>
              <a:latin typeface="微软雅黑" pitchFamily="34" charset="-122"/>
              <a:sym typeface="造字工房悦黑演示版常规体"/>
            </a:endParaRPr>
          </a:p>
          <a:p>
            <a:pPr>
              <a:lnSpc>
                <a:spcPct val="130000"/>
              </a:lnSpc>
            </a:pPr>
            <a:r>
              <a:rPr lang="zh-CN" altLang="en-US" sz="5300" b="1">
                <a:solidFill>
                  <a:srgbClr val="FF0000"/>
                </a:solidFill>
                <a:latin typeface="微软雅黑" pitchFamily="34" charset="-122"/>
                <a:sym typeface="造字工房悦黑演示版常规体"/>
              </a:rPr>
              <a:t>从特定到全部，</a:t>
            </a:r>
          </a:p>
          <a:p>
            <a:pPr>
              <a:lnSpc>
                <a:spcPct val="130000"/>
              </a:lnSpc>
            </a:pPr>
            <a:r>
              <a:rPr lang="zh-CN" altLang="en-US" sz="5300" b="1">
                <a:solidFill>
                  <a:srgbClr val="FF0000"/>
                </a:solidFill>
                <a:latin typeface="微软雅黑" pitchFamily="34" charset="-122"/>
                <a:sym typeface="造字工房悦黑演示版常规体"/>
              </a:rPr>
              <a:t>从治疗到康复，</a:t>
            </a:r>
          </a:p>
          <a:p>
            <a:pPr>
              <a:lnSpc>
                <a:spcPct val="130000"/>
              </a:lnSpc>
            </a:pPr>
            <a:r>
              <a:rPr lang="zh-CN" altLang="en-US" sz="5300" b="1">
                <a:solidFill>
                  <a:srgbClr val="FF0000"/>
                </a:solidFill>
                <a:latin typeface="微软雅黑" pitchFamily="34" charset="-122"/>
                <a:sym typeface="造字工房悦黑演示版常规体"/>
              </a:rPr>
              <a:t>关爱始终陪伴。</a:t>
            </a:r>
          </a:p>
        </p:txBody>
      </p:sp>
      <p:grpSp>
        <p:nvGrpSpPr>
          <p:cNvPr id="2" name="Group 30"/>
          <p:cNvGrpSpPr>
            <a:grpSpLocks/>
          </p:cNvGrpSpPr>
          <p:nvPr/>
        </p:nvGrpSpPr>
        <p:grpSpPr bwMode="auto">
          <a:xfrm>
            <a:off x="860425" y="3713163"/>
            <a:ext cx="5783263" cy="3759200"/>
            <a:chOff x="363" y="1706"/>
            <a:chExt cx="2586" cy="2005"/>
          </a:xfrm>
        </p:grpSpPr>
        <p:grpSp>
          <p:nvGrpSpPr>
            <p:cNvPr id="3" name="Groupe 17"/>
            <p:cNvGrpSpPr>
              <a:grpSpLocks/>
            </p:cNvGrpSpPr>
            <p:nvPr/>
          </p:nvGrpSpPr>
          <p:grpSpPr bwMode="auto">
            <a:xfrm rot="488291">
              <a:off x="363" y="1706"/>
              <a:ext cx="2586" cy="2005"/>
              <a:chOff x="911151" y="2262448"/>
              <a:chExt cx="3261912" cy="2876166"/>
            </a:xfrm>
          </p:grpSpPr>
          <p:sp>
            <p:nvSpPr>
              <p:cNvPr id="11" name="Rectangle 5"/>
              <p:cNvSpPr/>
              <p:nvPr/>
            </p:nvSpPr>
            <p:spPr>
              <a:xfrm rot="21074577">
                <a:off x="981864" y="2337451"/>
                <a:ext cx="3012097" cy="2770496"/>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 name="connsiteX0" fmla="*/ 0 w 3083363"/>
                  <a:gd name="connsiteY0" fmla="*/ 0 h 2875403"/>
                  <a:gd name="connsiteX1" fmla="*/ 2885378 w 3083363"/>
                  <a:gd name="connsiteY1" fmla="*/ 56216 h 2875403"/>
                  <a:gd name="connsiteX2" fmla="*/ 2879470 w 3083363"/>
                  <a:gd name="connsiteY2" fmla="*/ 2334344 h 2875403"/>
                  <a:gd name="connsiteX3" fmla="*/ 187196 w 3083363"/>
                  <a:gd name="connsiteY3" fmla="*/ 2860388 h 2875403"/>
                  <a:gd name="connsiteX4" fmla="*/ 0 w 3083363"/>
                  <a:gd name="connsiteY4" fmla="*/ 0 h 2875403"/>
                  <a:gd name="connsiteX0" fmla="*/ 0 w 3096263"/>
                  <a:gd name="connsiteY0" fmla="*/ 0 h 2875403"/>
                  <a:gd name="connsiteX1" fmla="*/ 2937628 w 3096263"/>
                  <a:gd name="connsiteY1" fmla="*/ 51384 h 2875403"/>
                  <a:gd name="connsiteX2" fmla="*/ 2879470 w 3096263"/>
                  <a:gd name="connsiteY2" fmla="*/ 2334344 h 2875403"/>
                  <a:gd name="connsiteX3" fmla="*/ 187196 w 3096263"/>
                  <a:gd name="connsiteY3" fmla="*/ 2860388 h 2875403"/>
                  <a:gd name="connsiteX4" fmla="*/ 0 w 3096263"/>
                  <a:gd name="connsiteY4" fmla="*/ 0 h 2875403"/>
                  <a:gd name="connsiteX0" fmla="*/ 0 w 3094279"/>
                  <a:gd name="connsiteY0" fmla="*/ 0 h 2875403"/>
                  <a:gd name="connsiteX1" fmla="*/ 2930002 w 3094279"/>
                  <a:gd name="connsiteY1" fmla="*/ 101565 h 2875403"/>
                  <a:gd name="connsiteX2" fmla="*/ 2879470 w 3094279"/>
                  <a:gd name="connsiteY2" fmla="*/ 2334344 h 2875403"/>
                  <a:gd name="connsiteX3" fmla="*/ 187196 w 3094279"/>
                  <a:gd name="connsiteY3" fmla="*/ 2860388 h 2875403"/>
                  <a:gd name="connsiteX4" fmla="*/ 0 w 3094279"/>
                  <a:gd name="connsiteY4" fmla="*/ 0 h 2875403"/>
                  <a:gd name="connsiteX0" fmla="*/ 0 w 3102449"/>
                  <a:gd name="connsiteY0" fmla="*/ 0 h 2875403"/>
                  <a:gd name="connsiteX1" fmla="*/ 2960524 w 3102449"/>
                  <a:gd name="connsiteY1" fmla="*/ 112644 h 2875403"/>
                  <a:gd name="connsiteX2" fmla="*/ 2879470 w 3102449"/>
                  <a:gd name="connsiteY2" fmla="*/ 2334344 h 2875403"/>
                  <a:gd name="connsiteX3" fmla="*/ 187196 w 3102449"/>
                  <a:gd name="connsiteY3" fmla="*/ 2860388 h 2875403"/>
                  <a:gd name="connsiteX4" fmla="*/ 0 w 3102449"/>
                  <a:gd name="connsiteY4" fmla="*/ 0 h 2875403"/>
                  <a:gd name="connsiteX0" fmla="*/ 0 w 3104921"/>
                  <a:gd name="connsiteY0" fmla="*/ 0 h 2875403"/>
                  <a:gd name="connsiteX1" fmla="*/ 2969318 w 3104921"/>
                  <a:gd name="connsiteY1" fmla="*/ 139644 h 2875403"/>
                  <a:gd name="connsiteX2" fmla="*/ 2879470 w 3104921"/>
                  <a:gd name="connsiteY2" fmla="*/ 2334344 h 2875403"/>
                  <a:gd name="connsiteX3" fmla="*/ 187196 w 3104921"/>
                  <a:gd name="connsiteY3" fmla="*/ 2860388 h 2875403"/>
                  <a:gd name="connsiteX4" fmla="*/ 0 w 3104921"/>
                  <a:gd name="connsiteY4" fmla="*/ 0 h 2875403"/>
                  <a:gd name="connsiteX0" fmla="*/ 0 w 3097647"/>
                  <a:gd name="connsiteY0" fmla="*/ 0 h 2875403"/>
                  <a:gd name="connsiteX1" fmla="*/ 2942864 w 3097647"/>
                  <a:gd name="connsiteY1" fmla="*/ 186902 h 2875403"/>
                  <a:gd name="connsiteX2" fmla="*/ 2879470 w 3097647"/>
                  <a:gd name="connsiteY2" fmla="*/ 2334344 h 2875403"/>
                  <a:gd name="connsiteX3" fmla="*/ 187196 w 3097647"/>
                  <a:gd name="connsiteY3" fmla="*/ 2860388 h 2875403"/>
                  <a:gd name="connsiteX4" fmla="*/ 0 w 3097647"/>
                  <a:gd name="connsiteY4" fmla="*/ 0 h 2875403"/>
                  <a:gd name="connsiteX0" fmla="*/ 0 w 3053237"/>
                  <a:gd name="connsiteY0" fmla="*/ 0 h 2830026"/>
                  <a:gd name="connsiteX1" fmla="*/ 2898454 w 3053237"/>
                  <a:gd name="connsiteY1" fmla="*/ 141525 h 2830026"/>
                  <a:gd name="connsiteX2" fmla="*/ 2835060 w 3053237"/>
                  <a:gd name="connsiteY2" fmla="*/ 2288967 h 2830026"/>
                  <a:gd name="connsiteX3" fmla="*/ 142786 w 3053237"/>
                  <a:gd name="connsiteY3" fmla="*/ 2815011 h 2830026"/>
                  <a:gd name="connsiteX4" fmla="*/ 0 w 3053237"/>
                  <a:gd name="connsiteY4" fmla="*/ 0 h 2830026"/>
                  <a:gd name="connsiteX0" fmla="*/ 0 w 3002552"/>
                  <a:gd name="connsiteY0" fmla="*/ 0 h 2783683"/>
                  <a:gd name="connsiteX1" fmla="*/ 2847769 w 3002552"/>
                  <a:gd name="connsiteY1" fmla="*/ 95182 h 2783683"/>
                  <a:gd name="connsiteX2" fmla="*/ 2784375 w 3002552"/>
                  <a:gd name="connsiteY2" fmla="*/ 2242624 h 2783683"/>
                  <a:gd name="connsiteX3" fmla="*/ 92101 w 3002552"/>
                  <a:gd name="connsiteY3" fmla="*/ 2768668 h 2783683"/>
                  <a:gd name="connsiteX4" fmla="*/ 0 w 3002552"/>
                  <a:gd name="connsiteY4" fmla="*/ 0 h 2783683"/>
                  <a:gd name="connsiteX0" fmla="*/ 0 w 3002552"/>
                  <a:gd name="connsiteY0" fmla="*/ 0 h 2780993"/>
                  <a:gd name="connsiteX1" fmla="*/ 2847769 w 3002552"/>
                  <a:gd name="connsiteY1" fmla="*/ 95182 h 2780993"/>
                  <a:gd name="connsiteX2" fmla="*/ 2784375 w 3002552"/>
                  <a:gd name="connsiteY2" fmla="*/ 2242624 h 2780993"/>
                  <a:gd name="connsiteX3" fmla="*/ 92101 w 3002552"/>
                  <a:gd name="connsiteY3" fmla="*/ 2768668 h 2780993"/>
                  <a:gd name="connsiteX4" fmla="*/ 0 w 3002552"/>
                  <a:gd name="connsiteY4" fmla="*/ 0 h 2780993"/>
                  <a:gd name="connsiteX0" fmla="*/ 0 w 3008312"/>
                  <a:gd name="connsiteY0" fmla="*/ 0 h 2781844"/>
                  <a:gd name="connsiteX1" fmla="*/ 2847769 w 3008312"/>
                  <a:gd name="connsiteY1" fmla="*/ 95182 h 2781844"/>
                  <a:gd name="connsiteX2" fmla="*/ 2792196 w 3008312"/>
                  <a:gd name="connsiteY2" fmla="*/ 2275334 h 2781844"/>
                  <a:gd name="connsiteX3" fmla="*/ 92101 w 3008312"/>
                  <a:gd name="connsiteY3" fmla="*/ 2768668 h 2781844"/>
                  <a:gd name="connsiteX4" fmla="*/ 0 w 3008312"/>
                  <a:gd name="connsiteY4" fmla="*/ 0 h 2781844"/>
                  <a:gd name="connsiteX0" fmla="*/ 0 w 2989495"/>
                  <a:gd name="connsiteY0" fmla="*/ 0 h 2781844"/>
                  <a:gd name="connsiteX1" fmla="*/ 2847769 w 2989495"/>
                  <a:gd name="connsiteY1" fmla="*/ 95182 h 2781844"/>
                  <a:gd name="connsiteX2" fmla="*/ 2792196 w 2989495"/>
                  <a:gd name="connsiteY2" fmla="*/ 2275334 h 2781844"/>
                  <a:gd name="connsiteX3" fmla="*/ 92101 w 2989495"/>
                  <a:gd name="connsiteY3" fmla="*/ 2768668 h 2781844"/>
                  <a:gd name="connsiteX4" fmla="*/ 0 w 2989495"/>
                  <a:gd name="connsiteY4" fmla="*/ 0 h 2781844"/>
                  <a:gd name="connsiteX0" fmla="*/ 0 w 3011870"/>
                  <a:gd name="connsiteY0" fmla="*/ 0 h 2781844"/>
                  <a:gd name="connsiteX1" fmla="*/ 2847769 w 3011870"/>
                  <a:gd name="connsiteY1" fmla="*/ 95182 h 2781844"/>
                  <a:gd name="connsiteX2" fmla="*/ 2792196 w 3011870"/>
                  <a:gd name="connsiteY2" fmla="*/ 2275334 h 2781844"/>
                  <a:gd name="connsiteX3" fmla="*/ 92101 w 3011870"/>
                  <a:gd name="connsiteY3" fmla="*/ 2768668 h 2781844"/>
                  <a:gd name="connsiteX4" fmla="*/ 0 w 3011870"/>
                  <a:gd name="connsiteY4" fmla="*/ 0 h 2781844"/>
                  <a:gd name="connsiteX0" fmla="*/ 0 w 3011870"/>
                  <a:gd name="connsiteY0" fmla="*/ 0 h 2783262"/>
                  <a:gd name="connsiteX1" fmla="*/ 2847769 w 3011870"/>
                  <a:gd name="connsiteY1" fmla="*/ 95182 h 2783262"/>
                  <a:gd name="connsiteX2" fmla="*/ 2792196 w 3011870"/>
                  <a:gd name="connsiteY2" fmla="*/ 2275334 h 2783262"/>
                  <a:gd name="connsiteX3" fmla="*/ 92101 w 3011870"/>
                  <a:gd name="connsiteY3" fmla="*/ 2768668 h 2783262"/>
                  <a:gd name="connsiteX4" fmla="*/ 0 w 3011870"/>
                  <a:gd name="connsiteY4" fmla="*/ 0 h 2783262"/>
                  <a:gd name="connsiteX0" fmla="*/ 0 w 3011870"/>
                  <a:gd name="connsiteY0" fmla="*/ 0 h 2767189"/>
                  <a:gd name="connsiteX1" fmla="*/ 2847769 w 3011870"/>
                  <a:gd name="connsiteY1" fmla="*/ 95182 h 2767189"/>
                  <a:gd name="connsiteX2" fmla="*/ 2792196 w 3011870"/>
                  <a:gd name="connsiteY2" fmla="*/ 2275334 h 2767189"/>
                  <a:gd name="connsiteX3" fmla="*/ 113833 w 3011870"/>
                  <a:gd name="connsiteY3" fmla="*/ 2752010 h 2767189"/>
                  <a:gd name="connsiteX4" fmla="*/ 0 w 3011870"/>
                  <a:gd name="connsiteY4" fmla="*/ 0 h 2767189"/>
                  <a:gd name="connsiteX0" fmla="*/ 0 w 3011870"/>
                  <a:gd name="connsiteY0" fmla="*/ 0 h 2764048"/>
                  <a:gd name="connsiteX1" fmla="*/ 2847769 w 3011870"/>
                  <a:gd name="connsiteY1" fmla="*/ 95182 h 2764048"/>
                  <a:gd name="connsiteX2" fmla="*/ 2792196 w 3011870"/>
                  <a:gd name="connsiteY2" fmla="*/ 2275334 h 2764048"/>
                  <a:gd name="connsiteX3" fmla="*/ 128682 w 3011870"/>
                  <a:gd name="connsiteY3" fmla="*/ 2748749 h 2764048"/>
                  <a:gd name="connsiteX4" fmla="*/ 0 w 3011870"/>
                  <a:gd name="connsiteY4" fmla="*/ 0 h 2764048"/>
                  <a:gd name="connsiteX0" fmla="*/ 0 w 3011870"/>
                  <a:gd name="connsiteY0" fmla="*/ 0 h 2766482"/>
                  <a:gd name="connsiteX1" fmla="*/ 2847769 w 3011870"/>
                  <a:gd name="connsiteY1" fmla="*/ 95182 h 2766482"/>
                  <a:gd name="connsiteX2" fmla="*/ 2792196 w 3011870"/>
                  <a:gd name="connsiteY2" fmla="*/ 2275334 h 2766482"/>
                  <a:gd name="connsiteX3" fmla="*/ 118548 w 3011870"/>
                  <a:gd name="connsiteY3" fmla="*/ 2751276 h 2766482"/>
                  <a:gd name="connsiteX4" fmla="*/ 0 w 3011870"/>
                  <a:gd name="connsiteY4" fmla="*/ 0 h 2766482"/>
                  <a:gd name="connsiteX0" fmla="*/ 0 w 3011870"/>
                  <a:gd name="connsiteY0" fmla="*/ 0 h 2769615"/>
                  <a:gd name="connsiteX1" fmla="*/ 2847769 w 3011870"/>
                  <a:gd name="connsiteY1" fmla="*/ 95182 h 2769615"/>
                  <a:gd name="connsiteX2" fmla="*/ 2792196 w 3011870"/>
                  <a:gd name="connsiteY2" fmla="*/ 2275334 h 2769615"/>
                  <a:gd name="connsiteX3" fmla="*/ 113120 w 3011870"/>
                  <a:gd name="connsiteY3" fmla="*/ 2754527 h 2769615"/>
                  <a:gd name="connsiteX4" fmla="*/ 0 w 3011870"/>
                  <a:gd name="connsiteY4" fmla="*/ 0 h 27696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1870" h="2769615">
                    <a:moveTo>
                      <a:pt x="0" y="0"/>
                    </a:moveTo>
                    <a:cubicBezTo>
                      <a:pt x="1127017" y="85961"/>
                      <a:pt x="1845297" y="76592"/>
                      <a:pt x="2847769" y="95182"/>
                    </a:cubicBezTo>
                    <a:cubicBezTo>
                      <a:pt x="2777291" y="1004083"/>
                      <a:pt x="3289279" y="2013053"/>
                      <a:pt x="2792196" y="2275334"/>
                    </a:cubicBezTo>
                    <a:cubicBezTo>
                      <a:pt x="2409503" y="2508287"/>
                      <a:pt x="1123783" y="2845055"/>
                      <a:pt x="113120" y="2754527"/>
                    </a:cubicBezTo>
                    <a:cubicBezTo>
                      <a:pt x="-60175" y="1676365"/>
                      <a:pt x="148001" y="804419"/>
                      <a:pt x="0" y="0"/>
                    </a:cubicBezTo>
                    <a:close/>
                  </a:path>
                </a:pathLst>
              </a:custGeom>
              <a:solidFill>
                <a:schemeClr val="bg1"/>
              </a:solidFill>
              <a:ln>
                <a:noFill/>
              </a:ln>
              <a:effectLst>
                <a:outerShdw blurRad="215900" dist="114300" dir="4800000" sx="99000" sy="99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grpSp>
            <p:nvGrpSpPr>
              <p:cNvPr id="4" name="Groupe 14"/>
              <p:cNvGrpSpPr>
                <a:grpSpLocks/>
              </p:cNvGrpSpPr>
              <p:nvPr/>
            </p:nvGrpSpPr>
            <p:grpSpPr bwMode="auto">
              <a:xfrm>
                <a:off x="911151" y="2262448"/>
                <a:ext cx="3261912" cy="2876166"/>
                <a:chOff x="3851532" y="1530934"/>
                <a:chExt cx="3261912" cy="2876166"/>
              </a:xfrm>
            </p:grpSpPr>
            <p:sp>
              <p:nvSpPr>
                <p:cNvPr id="13" name="Rectangle 5"/>
                <p:cNvSpPr/>
                <p:nvPr/>
              </p:nvSpPr>
              <p:spPr>
                <a:xfrm rot="21074577">
                  <a:off x="3833645" y="1514118"/>
                  <a:ext cx="3116858" cy="2876166"/>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6300" h="2875403">
                      <a:moveTo>
                        <a:pt x="0" y="0"/>
                      </a:moveTo>
                      <a:cubicBezTo>
                        <a:pt x="1127017" y="85961"/>
                        <a:pt x="2004943" y="37181"/>
                        <a:pt x="3007415" y="55771"/>
                      </a:cubicBezTo>
                      <a:cubicBezTo>
                        <a:pt x="2936937" y="964672"/>
                        <a:pt x="3368549" y="2290401"/>
                        <a:pt x="2879470" y="2334344"/>
                      </a:cubicBezTo>
                      <a:cubicBezTo>
                        <a:pt x="2708049" y="2614029"/>
                        <a:pt x="1197859" y="2950916"/>
                        <a:pt x="187196" y="2860388"/>
                      </a:cubicBezTo>
                      <a:cubicBezTo>
                        <a:pt x="13901" y="1782226"/>
                        <a:pt x="148001" y="804419"/>
                        <a:pt x="0" y="0"/>
                      </a:cubicBezTo>
                      <a:close/>
                    </a:path>
                  </a:pathLst>
                </a:custGeom>
                <a:solidFill>
                  <a:srgbClr val="ABFF2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14" name="Triangle rectangle 7"/>
                <p:cNvSpPr/>
                <p:nvPr/>
              </p:nvSpPr>
              <p:spPr>
                <a:xfrm rot="14260875">
                  <a:off x="6169091" y="3072706"/>
                  <a:ext cx="336443" cy="1518584"/>
                </a:xfrm>
                <a:custGeom>
                  <a:avLst/>
                  <a:gdLst>
                    <a:gd name="connsiteX0" fmla="*/ 0 w 360040"/>
                    <a:gd name="connsiteY0" fmla="*/ 1205112 h 1205112"/>
                    <a:gd name="connsiteX1" fmla="*/ 0 w 360040"/>
                    <a:gd name="connsiteY1" fmla="*/ 0 h 1205112"/>
                    <a:gd name="connsiteX2" fmla="*/ 360040 w 360040"/>
                    <a:gd name="connsiteY2" fmla="*/ 1205112 h 1205112"/>
                    <a:gd name="connsiteX3" fmla="*/ 0 w 360040"/>
                    <a:gd name="connsiteY3" fmla="*/ 1205112 h 1205112"/>
                    <a:gd name="connsiteX0" fmla="*/ 0 w 284031"/>
                    <a:gd name="connsiteY0" fmla="*/ 1205112 h 1205112"/>
                    <a:gd name="connsiteX1" fmla="*/ 0 w 284031"/>
                    <a:gd name="connsiteY1" fmla="*/ 0 h 1205112"/>
                    <a:gd name="connsiteX2" fmla="*/ 284031 w 284031"/>
                    <a:gd name="connsiteY2" fmla="*/ 826409 h 1205112"/>
                    <a:gd name="connsiteX3" fmla="*/ 0 w 284031"/>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126017 w 501304"/>
                    <a:gd name="connsiteY0" fmla="*/ 1227782 h 1227782"/>
                    <a:gd name="connsiteX1" fmla="*/ 134724 w 501304"/>
                    <a:gd name="connsiteY1" fmla="*/ 0 h 1227782"/>
                    <a:gd name="connsiteX2" fmla="*/ 501304 w 501304"/>
                    <a:gd name="connsiteY2" fmla="*/ 963165 h 1227782"/>
                    <a:gd name="connsiteX3" fmla="*/ 126017 w 501304"/>
                    <a:gd name="connsiteY3" fmla="*/ 1227782 h 1227782"/>
                    <a:gd name="connsiteX0" fmla="*/ 129311 w 504598"/>
                    <a:gd name="connsiteY0" fmla="*/ 1227782 h 1227782"/>
                    <a:gd name="connsiteX1" fmla="*/ 138018 w 504598"/>
                    <a:gd name="connsiteY1" fmla="*/ 0 h 1227782"/>
                    <a:gd name="connsiteX2" fmla="*/ 504598 w 504598"/>
                    <a:gd name="connsiteY2" fmla="*/ 963165 h 1227782"/>
                    <a:gd name="connsiteX3" fmla="*/ 129311 w 504598"/>
                    <a:gd name="connsiteY3" fmla="*/ 1227782 h 1227782"/>
                    <a:gd name="connsiteX0" fmla="*/ 122131 w 497418"/>
                    <a:gd name="connsiteY0" fmla="*/ 1406841 h 1406841"/>
                    <a:gd name="connsiteX1" fmla="*/ 159583 w 497418"/>
                    <a:gd name="connsiteY1" fmla="*/ 0 h 1406841"/>
                    <a:gd name="connsiteX2" fmla="*/ 497418 w 497418"/>
                    <a:gd name="connsiteY2" fmla="*/ 1142224 h 1406841"/>
                    <a:gd name="connsiteX3" fmla="*/ 122131 w 497418"/>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403203"/>
                    <a:gd name="connsiteY0" fmla="*/ 1406841 h 1406841"/>
                    <a:gd name="connsiteX1" fmla="*/ 171965 w 403203"/>
                    <a:gd name="connsiteY1" fmla="*/ 0 h 1406841"/>
                    <a:gd name="connsiteX2" fmla="*/ 403203 w 403203"/>
                    <a:gd name="connsiteY2" fmla="*/ 1117809 h 1406841"/>
                    <a:gd name="connsiteX3" fmla="*/ 134513 w 403203"/>
                    <a:gd name="connsiteY3" fmla="*/ 1406841 h 1406841"/>
                    <a:gd name="connsiteX0" fmla="*/ 134513 w 412457"/>
                    <a:gd name="connsiteY0" fmla="*/ 1406841 h 1406841"/>
                    <a:gd name="connsiteX1" fmla="*/ 171965 w 412457"/>
                    <a:gd name="connsiteY1" fmla="*/ 0 h 1406841"/>
                    <a:gd name="connsiteX2" fmla="*/ 412456 w 412457"/>
                    <a:gd name="connsiteY2" fmla="*/ 1149013 h 1406841"/>
                    <a:gd name="connsiteX3" fmla="*/ 134513 w 412457"/>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40084 w 398701"/>
                    <a:gd name="connsiteY0" fmla="*/ 1442880 h 1442880"/>
                    <a:gd name="connsiteX1" fmla="*/ 158210 w 398701"/>
                    <a:gd name="connsiteY1" fmla="*/ 0 h 1442880"/>
                    <a:gd name="connsiteX2" fmla="*/ 398701 w 398701"/>
                    <a:gd name="connsiteY2" fmla="*/ 1149013 h 1442880"/>
                    <a:gd name="connsiteX3" fmla="*/ 140084 w 39870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Lst>
                  <a:ahLst/>
                  <a:cxnLst>
                    <a:cxn ang="0">
                      <a:pos x="connsiteX0" y="connsiteY0"/>
                    </a:cxn>
                    <a:cxn ang="0">
                      <a:pos x="connsiteX1" y="connsiteY1"/>
                    </a:cxn>
                    <a:cxn ang="0">
                      <a:pos x="connsiteX2" y="connsiteY2"/>
                    </a:cxn>
                    <a:cxn ang="0">
                      <a:pos x="connsiteX3" y="connsiteY3"/>
                    </a:cxn>
                  </a:cxnLst>
                  <a:rect l="l" t="t" r="r" b="b"/>
                  <a:pathLst>
                    <a:path w="422071" h="1442880">
                      <a:moveTo>
                        <a:pt x="163454" y="1442880"/>
                      </a:moveTo>
                      <a:cubicBezTo>
                        <a:pt x="-176501" y="1226284"/>
                        <a:pt x="107547" y="307905"/>
                        <a:pt x="181580" y="0"/>
                      </a:cubicBezTo>
                      <a:cubicBezTo>
                        <a:pt x="115191" y="556789"/>
                        <a:pt x="137346" y="827855"/>
                        <a:pt x="422071" y="1149013"/>
                      </a:cubicBezTo>
                      <a:cubicBezTo>
                        <a:pt x="129579" y="963158"/>
                        <a:pt x="66208" y="1301405"/>
                        <a:pt x="163454" y="1442880"/>
                      </a:cubicBezTo>
                      <a:close/>
                    </a:path>
                  </a:pathLst>
                </a:custGeom>
                <a:gradFill flip="none" rotWithShape="1">
                  <a:gsLst>
                    <a:gs pos="0">
                      <a:srgbClr val="ABFF2B">
                        <a:shade val="30000"/>
                        <a:satMod val="115000"/>
                      </a:srgbClr>
                    </a:gs>
                    <a:gs pos="50000">
                      <a:srgbClr val="ABFF2B">
                        <a:shade val="67500"/>
                        <a:satMod val="115000"/>
                      </a:srgbClr>
                    </a:gs>
                    <a:gs pos="100000">
                      <a:srgbClr val="ABFF2B">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grpSp>
        </p:grpSp>
        <p:sp>
          <p:nvSpPr>
            <p:cNvPr id="44047" name="TextBox 5"/>
            <p:cNvSpPr>
              <a:spLocks noChangeArrowheads="1"/>
            </p:cNvSpPr>
            <p:nvPr/>
          </p:nvSpPr>
          <p:spPr bwMode="auto">
            <a:xfrm>
              <a:off x="635" y="2024"/>
              <a:ext cx="1717" cy="1215"/>
            </a:xfrm>
            <a:prstGeom prst="rect">
              <a:avLst/>
            </a:prstGeom>
            <a:noFill/>
            <a:ln w="9525">
              <a:noFill/>
              <a:miter lim="800000"/>
              <a:headEnd/>
              <a:tailEnd/>
            </a:ln>
          </p:spPr>
          <p:txBody>
            <a:bodyPr wrap="none">
              <a:spAutoFit/>
            </a:bodyPr>
            <a:lstStyle/>
            <a:p>
              <a:r>
                <a:rPr lang="zh-CN" altLang="en-US" sz="7100" b="1">
                  <a:solidFill>
                    <a:srgbClr val="000000"/>
                  </a:solidFill>
                  <a:latin typeface="微软雅黑" pitchFamily="34" charset="-122"/>
                  <a:sym typeface="华文行楷" pitchFamily="2" charset="-122"/>
                </a:rPr>
                <a:t>多重保障</a:t>
              </a:r>
              <a:endParaRPr lang="en-US" altLang="zh-CN" sz="7100" b="1">
                <a:solidFill>
                  <a:srgbClr val="000000"/>
                </a:solidFill>
                <a:latin typeface="微软雅黑" pitchFamily="34" charset="-122"/>
                <a:sym typeface="华文行楷" pitchFamily="2" charset="-122"/>
              </a:endParaRPr>
            </a:p>
            <a:p>
              <a:r>
                <a:rPr lang="zh-CN" altLang="en-US" sz="7100" b="1">
                  <a:solidFill>
                    <a:srgbClr val="000000"/>
                  </a:solidFill>
                  <a:latin typeface="微软雅黑" pitchFamily="34" charset="-122"/>
                  <a:sym typeface="华文行楷" pitchFamily="2" charset="-122"/>
                </a:rPr>
                <a:t>全面呵护</a:t>
              </a:r>
            </a:p>
          </p:txBody>
        </p:sp>
      </p:grpSp>
      <p:grpSp>
        <p:nvGrpSpPr>
          <p:cNvPr id="5" name="Groupe 25"/>
          <p:cNvGrpSpPr>
            <a:grpSpLocks/>
          </p:cNvGrpSpPr>
          <p:nvPr/>
        </p:nvGrpSpPr>
        <p:grpSpPr bwMode="auto">
          <a:xfrm rot="682902">
            <a:off x="1450975" y="3403600"/>
            <a:ext cx="430213" cy="762000"/>
            <a:chOff x="6324195" y="2380134"/>
            <a:chExt cx="816091" cy="1892292"/>
          </a:xfrm>
        </p:grpSpPr>
        <p:sp>
          <p:nvSpPr>
            <p:cNvPr id="21" name="Rectangle 11"/>
            <p:cNvSpPr/>
            <p:nvPr/>
          </p:nvSpPr>
          <p:spPr>
            <a:xfrm>
              <a:off x="6616463" y="3283991"/>
              <a:ext cx="105400" cy="942202"/>
            </a:xfrm>
            <a:custGeom>
              <a:avLst/>
              <a:gdLst>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891526"/>
                <a:gd name="connsiteX1" fmla="*/ 360040 w 360040"/>
                <a:gd name="connsiteY1" fmla="*/ 0 h 1891526"/>
                <a:gd name="connsiteX2" fmla="*/ 360040 w 360040"/>
                <a:gd name="connsiteY2" fmla="*/ 1691782 h 1891526"/>
                <a:gd name="connsiteX3" fmla="*/ 0 w 360040"/>
                <a:gd name="connsiteY3" fmla="*/ 1691782 h 1891526"/>
                <a:gd name="connsiteX4" fmla="*/ 0 w 360040"/>
                <a:gd name="connsiteY4" fmla="*/ 0 h 1891526"/>
                <a:gd name="connsiteX0" fmla="*/ 0 w 360954"/>
                <a:gd name="connsiteY0" fmla="*/ 0 h 1800769"/>
                <a:gd name="connsiteX1" fmla="*/ 360040 w 360954"/>
                <a:gd name="connsiteY1" fmla="*/ 0 h 1800769"/>
                <a:gd name="connsiteX2" fmla="*/ 360040 w 360954"/>
                <a:gd name="connsiteY2" fmla="*/ 1691782 h 1800769"/>
                <a:gd name="connsiteX3" fmla="*/ 0 w 360954"/>
                <a:gd name="connsiteY3" fmla="*/ 1691782 h 1800769"/>
                <a:gd name="connsiteX4" fmla="*/ 0 w 360954"/>
                <a:gd name="connsiteY4" fmla="*/ 0 h 1800769"/>
                <a:gd name="connsiteX0" fmla="*/ 0 w 360725"/>
                <a:gd name="connsiteY0" fmla="*/ 0 h 1757138"/>
                <a:gd name="connsiteX1" fmla="*/ 360040 w 360725"/>
                <a:gd name="connsiteY1" fmla="*/ 0 h 1757138"/>
                <a:gd name="connsiteX2" fmla="*/ 360040 w 360725"/>
                <a:gd name="connsiteY2" fmla="*/ 1691782 h 1757138"/>
                <a:gd name="connsiteX3" fmla="*/ 0 w 360725"/>
                <a:gd name="connsiteY3" fmla="*/ 1691782 h 1757138"/>
                <a:gd name="connsiteX4" fmla="*/ 0 w 360725"/>
                <a:gd name="connsiteY4" fmla="*/ 0 h 1757138"/>
                <a:gd name="connsiteX0" fmla="*/ 0 w 360725"/>
                <a:gd name="connsiteY0" fmla="*/ 0 h 1760590"/>
                <a:gd name="connsiteX1" fmla="*/ 360040 w 360725"/>
                <a:gd name="connsiteY1" fmla="*/ 0 h 1760590"/>
                <a:gd name="connsiteX2" fmla="*/ 360040 w 360725"/>
                <a:gd name="connsiteY2" fmla="*/ 1705177 h 1760590"/>
                <a:gd name="connsiteX3" fmla="*/ 0 w 360725"/>
                <a:gd name="connsiteY3" fmla="*/ 1691782 h 1760590"/>
                <a:gd name="connsiteX4" fmla="*/ 0 w 360725"/>
                <a:gd name="connsiteY4" fmla="*/ 0 h 1760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725" h="1760590">
                  <a:moveTo>
                    <a:pt x="0" y="0"/>
                  </a:moveTo>
                  <a:lnTo>
                    <a:pt x="360040" y="0"/>
                  </a:lnTo>
                  <a:lnTo>
                    <a:pt x="360040" y="1705177"/>
                  </a:lnTo>
                  <a:cubicBezTo>
                    <a:pt x="376233" y="1695041"/>
                    <a:pt x="100933" y="1843776"/>
                    <a:pt x="0" y="1691782"/>
                  </a:cubicBezTo>
                  <a:lnTo>
                    <a:pt x="0" y="0"/>
                  </a:lnTo>
                  <a:close/>
                </a:path>
              </a:pathLst>
            </a:custGeom>
            <a:gradFill flip="none" rotWithShape="1">
              <a:gsLst>
                <a:gs pos="0">
                  <a:srgbClr val="FFFFFF"/>
                </a:gs>
                <a:gs pos="7001">
                  <a:srgbClr val="E6E6E6"/>
                </a:gs>
                <a:gs pos="32001">
                  <a:srgbClr val="7D8496"/>
                </a:gs>
                <a:gs pos="47000">
                  <a:srgbClr val="E6E6E6"/>
                </a:gs>
                <a:gs pos="85001">
                  <a:srgbClr val="7D8496"/>
                </a:gs>
                <a:gs pos="100000">
                  <a:srgbClr val="E6E6E6"/>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22" name="Ellipse 34"/>
            <p:cNvSpPr/>
            <p:nvPr/>
          </p:nvSpPr>
          <p:spPr>
            <a:xfrm>
              <a:off x="6323898" y="2971514"/>
              <a:ext cx="816091" cy="705668"/>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w="3175">
              <a:solidFill>
                <a:srgbClr val="E353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23" name="Ellipse 35"/>
            <p:cNvSpPr/>
            <p:nvPr/>
          </p:nvSpPr>
          <p:spPr>
            <a:xfrm rot="1800000">
              <a:off x="6323161" y="3012930"/>
              <a:ext cx="647451" cy="595282"/>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pic>
          <p:nvPicPr>
            <p:cNvPr id="44042" name="Picture 5"/>
            <p:cNvPicPr>
              <a:picLocks noChangeAspect="1" noChangeArrowheads="1"/>
            </p:cNvPicPr>
            <p:nvPr/>
          </p:nvPicPr>
          <p:blipFill>
            <a:blip r:embed="rId2" cstate="print"/>
            <a:srcRect l="23138" t="19901" r="24571" b="27188"/>
            <a:stretch>
              <a:fillRect/>
            </a:stretch>
          </p:blipFill>
          <p:spPr bwMode="auto">
            <a:xfrm rot="-1835306">
              <a:off x="6730129" y="3272365"/>
              <a:ext cx="385960" cy="294981"/>
            </a:xfrm>
            <a:prstGeom prst="rect">
              <a:avLst/>
            </a:prstGeom>
            <a:noFill/>
            <a:ln w="9525">
              <a:noFill/>
              <a:miter lim="800000"/>
              <a:headEnd/>
              <a:tailEnd/>
            </a:ln>
          </p:spPr>
        </p:pic>
        <p:sp>
          <p:nvSpPr>
            <p:cNvPr id="25" name="Trapèze 10"/>
            <p:cNvSpPr/>
            <p:nvPr/>
          </p:nvSpPr>
          <p:spPr>
            <a:xfrm>
              <a:off x="6456963" y="2609930"/>
              <a:ext cx="490858" cy="764801"/>
            </a:xfrm>
            <a:custGeom>
              <a:avLst/>
              <a:gdLst>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406802"/>
                <a:gd name="connsiteX1" fmla="*/ 228600 w 914400"/>
                <a:gd name="connsiteY1" fmla="*/ 0 h 1406802"/>
                <a:gd name="connsiteX2" fmla="*/ 685800 w 914400"/>
                <a:gd name="connsiteY2" fmla="*/ 0 h 1406802"/>
                <a:gd name="connsiteX3" fmla="*/ 914400 w 914400"/>
                <a:gd name="connsiteY3" fmla="*/ 1216152 h 1406802"/>
                <a:gd name="connsiteX4" fmla="*/ 0 w 914400"/>
                <a:gd name="connsiteY4" fmla="*/ 1216152 h 1406802"/>
                <a:gd name="connsiteX0" fmla="*/ 0 w 914400"/>
                <a:gd name="connsiteY0" fmla="*/ 1216152 h 1436902"/>
                <a:gd name="connsiteX1" fmla="*/ 228600 w 914400"/>
                <a:gd name="connsiteY1" fmla="*/ 0 h 1436902"/>
                <a:gd name="connsiteX2" fmla="*/ 685800 w 914400"/>
                <a:gd name="connsiteY2" fmla="*/ 0 h 1436902"/>
                <a:gd name="connsiteX3" fmla="*/ 914400 w 914400"/>
                <a:gd name="connsiteY3" fmla="*/ 1216152 h 1436902"/>
                <a:gd name="connsiteX4" fmla="*/ 0 w 914400"/>
                <a:gd name="connsiteY4" fmla="*/ 1216152 h 14369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 h="1436902">
                  <a:moveTo>
                    <a:pt x="0" y="1216152"/>
                  </a:moveTo>
                  <a:lnTo>
                    <a:pt x="228600" y="0"/>
                  </a:lnTo>
                  <a:lnTo>
                    <a:pt x="685800" y="0"/>
                  </a:lnTo>
                  <a:lnTo>
                    <a:pt x="914400" y="1216152"/>
                  </a:lnTo>
                  <a:cubicBezTo>
                    <a:pt x="737539" y="1517152"/>
                    <a:pt x="167923" y="1503746"/>
                    <a:pt x="0" y="1216152"/>
                  </a:cubicBezTo>
                  <a:close/>
                </a:path>
              </a:pathLst>
            </a:cu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26" name="Ellipse 38"/>
            <p:cNvSpPr/>
            <p:nvPr/>
          </p:nvSpPr>
          <p:spPr>
            <a:xfrm>
              <a:off x="6404096" y="2352735"/>
              <a:ext cx="575177" cy="500670"/>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27" name="Ellipse 39"/>
            <p:cNvSpPr/>
            <p:nvPr/>
          </p:nvSpPr>
          <p:spPr>
            <a:xfrm>
              <a:off x="6385106" y="2324460"/>
              <a:ext cx="578189" cy="429709"/>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27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grpSp>
      <p:sp>
        <p:nvSpPr>
          <p:cNvPr id="44037" name="Text Box 29"/>
          <p:cNvSpPr txBox="1">
            <a:spLocks noChangeArrowheads="1"/>
          </p:cNvSpPr>
          <p:nvPr/>
        </p:nvSpPr>
        <p:spPr bwMode="auto">
          <a:xfrm>
            <a:off x="1903413" y="933450"/>
            <a:ext cx="10647362" cy="1382713"/>
          </a:xfrm>
          <a:prstGeom prst="rect">
            <a:avLst/>
          </a:prstGeom>
          <a:solidFill>
            <a:srgbClr val="3366FF"/>
          </a:solidFill>
          <a:ln w="9525">
            <a:noFill/>
            <a:miter lim="800000"/>
            <a:headEnd/>
            <a:tailEnd/>
          </a:ln>
        </p:spPr>
        <p:txBody>
          <a:bodyPr lIns="120445" tIns="60222" rIns="120445" bIns="60222">
            <a:spAutoFit/>
          </a:bodyPr>
          <a:lstStyle/>
          <a:p>
            <a:pPr algn="ctr">
              <a:lnSpc>
                <a:spcPct val="110000"/>
              </a:lnSpc>
              <a:spcBef>
                <a:spcPct val="50000"/>
              </a:spcBef>
            </a:pPr>
            <a:r>
              <a:rPr lang="zh-CN" altLang="en-US" sz="5300" b="1">
                <a:solidFill>
                  <a:schemeClr val="bg1"/>
                </a:solidFill>
                <a:latin typeface="微软雅黑" pitchFamily="34" charset="-122"/>
                <a:ea typeface="微软雅黑" pitchFamily="34" charset="-122"/>
              </a:rPr>
              <a:t>不得不买的理由二：保障  </a:t>
            </a:r>
            <a:r>
              <a:rPr lang="zh-CN" altLang="en-US" sz="8000" b="1">
                <a:solidFill>
                  <a:srgbClr val="FF0000"/>
                </a:solidFill>
                <a:latin typeface="微软雅黑" pitchFamily="34" charset="-122"/>
                <a:ea typeface="微软雅黑" pitchFamily="34" charset="-122"/>
              </a:rPr>
              <a:t>全</a:t>
            </a:r>
            <a:endParaRPr lang="zh-CN" altLang="en-US" sz="8700" b="1">
              <a:solidFill>
                <a:srgbClr val="FF0000"/>
              </a:solidFill>
              <a:latin typeface="微软雅黑" pitchFamily="34" charset="-122"/>
              <a:ea typeface="微软雅黑" pitchFamily="34" charset="-122"/>
            </a:endParaRPr>
          </a:p>
        </p:txBody>
      </p:sp>
      <p:sp>
        <p:nvSpPr>
          <p:cNvPr id="24" name="矩形 23"/>
          <p:cNvSpPr/>
          <p:nvPr/>
        </p:nvSpPr>
        <p:spPr>
          <a:xfrm>
            <a:off x="859031" y="2315387"/>
            <a:ext cx="13035206" cy="1214227"/>
          </a:xfrm>
          <a:prstGeom prst="rect">
            <a:avLst/>
          </a:prstGeom>
          <a:noFill/>
        </p:spPr>
        <p:txBody>
          <a:bodyPr wrap="none" lIns="120445" tIns="60222" rIns="120445" bIns="60222">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zh-CN" altLang="en-US" sz="7100" b="1" dirty="0">
                <a:ln w="11430"/>
                <a:solidFill>
                  <a:srgbClr val="FF0000"/>
                </a:solidFill>
                <a:effectLst>
                  <a:outerShdw blurRad="50800" dist="39000" dir="5460000" algn="tl">
                    <a:srgbClr val="000000">
                      <a:alpha val="38000"/>
                    </a:srgbClr>
                  </a:outerShdw>
                </a:effectLst>
                <a:latin typeface="+mn-lt"/>
                <a:ea typeface="+mn-ea"/>
              </a:rPr>
              <a:t>一张保单拥有完整癌症医疗保障</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Box 4"/>
          <p:cNvSpPr>
            <a:spLocks noChangeArrowheads="1"/>
          </p:cNvSpPr>
          <p:nvPr/>
        </p:nvSpPr>
        <p:spPr bwMode="auto">
          <a:xfrm>
            <a:off x="6488113" y="4573588"/>
            <a:ext cx="7259637" cy="2168525"/>
          </a:xfrm>
          <a:prstGeom prst="rect">
            <a:avLst/>
          </a:prstGeom>
          <a:noFill/>
          <a:ln w="9525">
            <a:noFill/>
            <a:miter lim="800000"/>
            <a:headEnd/>
            <a:tailEnd/>
          </a:ln>
        </p:spPr>
        <p:txBody>
          <a:bodyPr lIns="120445" tIns="60222" rIns="120445" bIns="60222">
            <a:spAutoFit/>
          </a:bodyPr>
          <a:lstStyle/>
          <a:p>
            <a:pPr>
              <a:lnSpc>
                <a:spcPct val="140000"/>
              </a:lnSpc>
            </a:pPr>
            <a:r>
              <a:rPr lang="zh-CN" altLang="en-US" sz="3700" b="1">
                <a:latin typeface="微软雅黑" pitchFamily="34" charset="-122"/>
                <a:sym typeface="造字工房悦黑演示版常规体"/>
              </a:rPr>
              <a:t>癌症确诊免交后期保费，</a:t>
            </a:r>
          </a:p>
          <a:p>
            <a:pPr>
              <a:lnSpc>
                <a:spcPct val="140000"/>
              </a:lnSpc>
            </a:pPr>
            <a:r>
              <a:rPr lang="zh-CN" altLang="en-US" sz="5800" b="1">
                <a:solidFill>
                  <a:srgbClr val="FF0000"/>
                </a:solidFill>
                <a:latin typeface="微软雅黑" pitchFamily="34" charset="-122"/>
                <a:sym typeface="造字工房悦黑演示版常规体"/>
              </a:rPr>
              <a:t>减轻家庭二度伤害</a:t>
            </a:r>
          </a:p>
        </p:txBody>
      </p:sp>
      <p:grpSp>
        <p:nvGrpSpPr>
          <p:cNvPr id="2" name="组合 27"/>
          <p:cNvGrpSpPr>
            <a:grpSpLocks/>
          </p:cNvGrpSpPr>
          <p:nvPr/>
        </p:nvGrpSpPr>
        <p:grpSpPr bwMode="auto">
          <a:xfrm>
            <a:off x="587375" y="4244975"/>
            <a:ext cx="5680075" cy="2824163"/>
            <a:chOff x="2571736" y="953277"/>
            <a:chExt cx="4357718" cy="4118797"/>
          </a:xfrm>
        </p:grpSpPr>
        <p:grpSp>
          <p:nvGrpSpPr>
            <p:cNvPr id="3" name="Groupe 17"/>
            <p:cNvGrpSpPr>
              <a:grpSpLocks/>
            </p:cNvGrpSpPr>
            <p:nvPr/>
          </p:nvGrpSpPr>
          <p:grpSpPr bwMode="auto">
            <a:xfrm>
              <a:off x="2571736" y="1357298"/>
              <a:ext cx="4357718" cy="3714776"/>
              <a:chOff x="911151" y="2262448"/>
              <a:chExt cx="3261912" cy="2876166"/>
            </a:xfrm>
          </p:grpSpPr>
          <p:sp>
            <p:nvSpPr>
              <p:cNvPr id="11" name="Rectangle 5"/>
              <p:cNvSpPr/>
              <p:nvPr/>
            </p:nvSpPr>
            <p:spPr>
              <a:xfrm rot="21074577">
                <a:off x="999582" y="2356548"/>
                <a:ext cx="3012118" cy="2769518"/>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 name="connsiteX0" fmla="*/ 0 w 3083363"/>
                  <a:gd name="connsiteY0" fmla="*/ 0 h 2875403"/>
                  <a:gd name="connsiteX1" fmla="*/ 2885378 w 3083363"/>
                  <a:gd name="connsiteY1" fmla="*/ 56216 h 2875403"/>
                  <a:gd name="connsiteX2" fmla="*/ 2879470 w 3083363"/>
                  <a:gd name="connsiteY2" fmla="*/ 2334344 h 2875403"/>
                  <a:gd name="connsiteX3" fmla="*/ 187196 w 3083363"/>
                  <a:gd name="connsiteY3" fmla="*/ 2860388 h 2875403"/>
                  <a:gd name="connsiteX4" fmla="*/ 0 w 3083363"/>
                  <a:gd name="connsiteY4" fmla="*/ 0 h 2875403"/>
                  <a:gd name="connsiteX0" fmla="*/ 0 w 3096263"/>
                  <a:gd name="connsiteY0" fmla="*/ 0 h 2875403"/>
                  <a:gd name="connsiteX1" fmla="*/ 2937628 w 3096263"/>
                  <a:gd name="connsiteY1" fmla="*/ 51384 h 2875403"/>
                  <a:gd name="connsiteX2" fmla="*/ 2879470 w 3096263"/>
                  <a:gd name="connsiteY2" fmla="*/ 2334344 h 2875403"/>
                  <a:gd name="connsiteX3" fmla="*/ 187196 w 3096263"/>
                  <a:gd name="connsiteY3" fmla="*/ 2860388 h 2875403"/>
                  <a:gd name="connsiteX4" fmla="*/ 0 w 3096263"/>
                  <a:gd name="connsiteY4" fmla="*/ 0 h 2875403"/>
                  <a:gd name="connsiteX0" fmla="*/ 0 w 3094279"/>
                  <a:gd name="connsiteY0" fmla="*/ 0 h 2875403"/>
                  <a:gd name="connsiteX1" fmla="*/ 2930002 w 3094279"/>
                  <a:gd name="connsiteY1" fmla="*/ 101565 h 2875403"/>
                  <a:gd name="connsiteX2" fmla="*/ 2879470 w 3094279"/>
                  <a:gd name="connsiteY2" fmla="*/ 2334344 h 2875403"/>
                  <a:gd name="connsiteX3" fmla="*/ 187196 w 3094279"/>
                  <a:gd name="connsiteY3" fmla="*/ 2860388 h 2875403"/>
                  <a:gd name="connsiteX4" fmla="*/ 0 w 3094279"/>
                  <a:gd name="connsiteY4" fmla="*/ 0 h 2875403"/>
                  <a:gd name="connsiteX0" fmla="*/ 0 w 3102449"/>
                  <a:gd name="connsiteY0" fmla="*/ 0 h 2875403"/>
                  <a:gd name="connsiteX1" fmla="*/ 2960524 w 3102449"/>
                  <a:gd name="connsiteY1" fmla="*/ 112644 h 2875403"/>
                  <a:gd name="connsiteX2" fmla="*/ 2879470 w 3102449"/>
                  <a:gd name="connsiteY2" fmla="*/ 2334344 h 2875403"/>
                  <a:gd name="connsiteX3" fmla="*/ 187196 w 3102449"/>
                  <a:gd name="connsiteY3" fmla="*/ 2860388 h 2875403"/>
                  <a:gd name="connsiteX4" fmla="*/ 0 w 3102449"/>
                  <a:gd name="connsiteY4" fmla="*/ 0 h 2875403"/>
                  <a:gd name="connsiteX0" fmla="*/ 0 w 3104921"/>
                  <a:gd name="connsiteY0" fmla="*/ 0 h 2875403"/>
                  <a:gd name="connsiteX1" fmla="*/ 2969318 w 3104921"/>
                  <a:gd name="connsiteY1" fmla="*/ 139644 h 2875403"/>
                  <a:gd name="connsiteX2" fmla="*/ 2879470 w 3104921"/>
                  <a:gd name="connsiteY2" fmla="*/ 2334344 h 2875403"/>
                  <a:gd name="connsiteX3" fmla="*/ 187196 w 3104921"/>
                  <a:gd name="connsiteY3" fmla="*/ 2860388 h 2875403"/>
                  <a:gd name="connsiteX4" fmla="*/ 0 w 3104921"/>
                  <a:gd name="connsiteY4" fmla="*/ 0 h 2875403"/>
                  <a:gd name="connsiteX0" fmla="*/ 0 w 3097647"/>
                  <a:gd name="connsiteY0" fmla="*/ 0 h 2875403"/>
                  <a:gd name="connsiteX1" fmla="*/ 2942864 w 3097647"/>
                  <a:gd name="connsiteY1" fmla="*/ 186902 h 2875403"/>
                  <a:gd name="connsiteX2" fmla="*/ 2879470 w 3097647"/>
                  <a:gd name="connsiteY2" fmla="*/ 2334344 h 2875403"/>
                  <a:gd name="connsiteX3" fmla="*/ 187196 w 3097647"/>
                  <a:gd name="connsiteY3" fmla="*/ 2860388 h 2875403"/>
                  <a:gd name="connsiteX4" fmla="*/ 0 w 3097647"/>
                  <a:gd name="connsiteY4" fmla="*/ 0 h 2875403"/>
                  <a:gd name="connsiteX0" fmla="*/ 0 w 3053237"/>
                  <a:gd name="connsiteY0" fmla="*/ 0 h 2830026"/>
                  <a:gd name="connsiteX1" fmla="*/ 2898454 w 3053237"/>
                  <a:gd name="connsiteY1" fmla="*/ 141525 h 2830026"/>
                  <a:gd name="connsiteX2" fmla="*/ 2835060 w 3053237"/>
                  <a:gd name="connsiteY2" fmla="*/ 2288967 h 2830026"/>
                  <a:gd name="connsiteX3" fmla="*/ 142786 w 3053237"/>
                  <a:gd name="connsiteY3" fmla="*/ 2815011 h 2830026"/>
                  <a:gd name="connsiteX4" fmla="*/ 0 w 3053237"/>
                  <a:gd name="connsiteY4" fmla="*/ 0 h 2830026"/>
                  <a:gd name="connsiteX0" fmla="*/ 0 w 3002552"/>
                  <a:gd name="connsiteY0" fmla="*/ 0 h 2783683"/>
                  <a:gd name="connsiteX1" fmla="*/ 2847769 w 3002552"/>
                  <a:gd name="connsiteY1" fmla="*/ 95182 h 2783683"/>
                  <a:gd name="connsiteX2" fmla="*/ 2784375 w 3002552"/>
                  <a:gd name="connsiteY2" fmla="*/ 2242624 h 2783683"/>
                  <a:gd name="connsiteX3" fmla="*/ 92101 w 3002552"/>
                  <a:gd name="connsiteY3" fmla="*/ 2768668 h 2783683"/>
                  <a:gd name="connsiteX4" fmla="*/ 0 w 3002552"/>
                  <a:gd name="connsiteY4" fmla="*/ 0 h 2783683"/>
                  <a:gd name="connsiteX0" fmla="*/ 0 w 3002552"/>
                  <a:gd name="connsiteY0" fmla="*/ 0 h 2780993"/>
                  <a:gd name="connsiteX1" fmla="*/ 2847769 w 3002552"/>
                  <a:gd name="connsiteY1" fmla="*/ 95182 h 2780993"/>
                  <a:gd name="connsiteX2" fmla="*/ 2784375 w 3002552"/>
                  <a:gd name="connsiteY2" fmla="*/ 2242624 h 2780993"/>
                  <a:gd name="connsiteX3" fmla="*/ 92101 w 3002552"/>
                  <a:gd name="connsiteY3" fmla="*/ 2768668 h 2780993"/>
                  <a:gd name="connsiteX4" fmla="*/ 0 w 3002552"/>
                  <a:gd name="connsiteY4" fmla="*/ 0 h 2780993"/>
                  <a:gd name="connsiteX0" fmla="*/ 0 w 3008312"/>
                  <a:gd name="connsiteY0" fmla="*/ 0 h 2781844"/>
                  <a:gd name="connsiteX1" fmla="*/ 2847769 w 3008312"/>
                  <a:gd name="connsiteY1" fmla="*/ 95182 h 2781844"/>
                  <a:gd name="connsiteX2" fmla="*/ 2792196 w 3008312"/>
                  <a:gd name="connsiteY2" fmla="*/ 2275334 h 2781844"/>
                  <a:gd name="connsiteX3" fmla="*/ 92101 w 3008312"/>
                  <a:gd name="connsiteY3" fmla="*/ 2768668 h 2781844"/>
                  <a:gd name="connsiteX4" fmla="*/ 0 w 3008312"/>
                  <a:gd name="connsiteY4" fmla="*/ 0 h 2781844"/>
                  <a:gd name="connsiteX0" fmla="*/ 0 w 2989495"/>
                  <a:gd name="connsiteY0" fmla="*/ 0 h 2781844"/>
                  <a:gd name="connsiteX1" fmla="*/ 2847769 w 2989495"/>
                  <a:gd name="connsiteY1" fmla="*/ 95182 h 2781844"/>
                  <a:gd name="connsiteX2" fmla="*/ 2792196 w 2989495"/>
                  <a:gd name="connsiteY2" fmla="*/ 2275334 h 2781844"/>
                  <a:gd name="connsiteX3" fmla="*/ 92101 w 2989495"/>
                  <a:gd name="connsiteY3" fmla="*/ 2768668 h 2781844"/>
                  <a:gd name="connsiteX4" fmla="*/ 0 w 2989495"/>
                  <a:gd name="connsiteY4" fmla="*/ 0 h 2781844"/>
                  <a:gd name="connsiteX0" fmla="*/ 0 w 3011870"/>
                  <a:gd name="connsiteY0" fmla="*/ 0 h 2781844"/>
                  <a:gd name="connsiteX1" fmla="*/ 2847769 w 3011870"/>
                  <a:gd name="connsiteY1" fmla="*/ 95182 h 2781844"/>
                  <a:gd name="connsiteX2" fmla="*/ 2792196 w 3011870"/>
                  <a:gd name="connsiteY2" fmla="*/ 2275334 h 2781844"/>
                  <a:gd name="connsiteX3" fmla="*/ 92101 w 3011870"/>
                  <a:gd name="connsiteY3" fmla="*/ 2768668 h 2781844"/>
                  <a:gd name="connsiteX4" fmla="*/ 0 w 3011870"/>
                  <a:gd name="connsiteY4" fmla="*/ 0 h 2781844"/>
                  <a:gd name="connsiteX0" fmla="*/ 0 w 3011870"/>
                  <a:gd name="connsiteY0" fmla="*/ 0 h 2783262"/>
                  <a:gd name="connsiteX1" fmla="*/ 2847769 w 3011870"/>
                  <a:gd name="connsiteY1" fmla="*/ 95182 h 2783262"/>
                  <a:gd name="connsiteX2" fmla="*/ 2792196 w 3011870"/>
                  <a:gd name="connsiteY2" fmla="*/ 2275334 h 2783262"/>
                  <a:gd name="connsiteX3" fmla="*/ 92101 w 3011870"/>
                  <a:gd name="connsiteY3" fmla="*/ 2768668 h 2783262"/>
                  <a:gd name="connsiteX4" fmla="*/ 0 w 3011870"/>
                  <a:gd name="connsiteY4" fmla="*/ 0 h 2783262"/>
                  <a:gd name="connsiteX0" fmla="*/ 0 w 3011870"/>
                  <a:gd name="connsiteY0" fmla="*/ 0 h 2767189"/>
                  <a:gd name="connsiteX1" fmla="*/ 2847769 w 3011870"/>
                  <a:gd name="connsiteY1" fmla="*/ 95182 h 2767189"/>
                  <a:gd name="connsiteX2" fmla="*/ 2792196 w 3011870"/>
                  <a:gd name="connsiteY2" fmla="*/ 2275334 h 2767189"/>
                  <a:gd name="connsiteX3" fmla="*/ 113833 w 3011870"/>
                  <a:gd name="connsiteY3" fmla="*/ 2752010 h 2767189"/>
                  <a:gd name="connsiteX4" fmla="*/ 0 w 3011870"/>
                  <a:gd name="connsiteY4" fmla="*/ 0 h 2767189"/>
                  <a:gd name="connsiteX0" fmla="*/ 0 w 3011870"/>
                  <a:gd name="connsiteY0" fmla="*/ 0 h 2764048"/>
                  <a:gd name="connsiteX1" fmla="*/ 2847769 w 3011870"/>
                  <a:gd name="connsiteY1" fmla="*/ 95182 h 2764048"/>
                  <a:gd name="connsiteX2" fmla="*/ 2792196 w 3011870"/>
                  <a:gd name="connsiteY2" fmla="*/ 2275334 h 2764048"/>
                  <a:gd name="connsiteX3" fmla="*/ 128682 w 3011870"/>
                  <a:gd name="connsiteY3" fmla="*/ 2748749 h 2764048"/>
                  <a:gd name="connsiteX4" fmla="*/ 0 w 3011870"/>
                  <a:gd name="connsiteY4" fmla="*/ 0 h 2764048"/>
                  <a:gd name="connsiteX0" fmla="*/ 0 w 3011870"/>
                  <a:gd name="connsiteY0" fmla="*/ 0 h 2766482"/>
                  <a:gd name="connsiteX1" fmla="*/ 2847769 w 3011870"/>
                  <a:gd name="connsiteY1" fmla="*/ 95182 h 2766482"/>
                  <a:gd name="connsiteX2" fmla="*/ 2792196 w 3011870"/>
                  <a:gd name="connsiteY2" fmla="*/ 2275334 h 2766482"/>
                  <a:gd name="connsiteX3" fmla="*/ 118548 w 3011870"/>
                  <a:gd name="connsiteY3" fmla="*/ 2751276 h 2766482"/>
                  <a:gd name="connsiteX4" fmla="*/ 0 w 3011870"/>
                  <a:gd name="connsiteY4" fmla="*/ 0 h 2766482"/>
                  <a:gd name="connsiteX0" fmla="*/ 0 w 3011870"/>
                  <a:gd name="connsiteY0" fmla="*/ 0 h 2769615"/>
                  <a:gd name="connsiteX1" fmla="*/ 2847769 w 3011870"/>
                  <a:gd name="connsiteY1" fmla="*/ 95182 h 2769615"/>
                  <a:gd name="connsiteX2" fmla="*/ 2792196 w 3011870"/>
                  <a:gd name="connsiteY2" fmla="*/ 2275334 h 2769615"/>
                  <a:gd name="connsiteX3" fmla="*/ 113120 w 3011870"/>
                  <a:gd name="connsiteY3" fmla="*/ 2754527 h 2769615"/>
                  <a:gd name="connsiteX4" fmla="*/ 0 w 3011870"/>
                  <a:gd name="connsiteY4" fmla="*/ 0 h 27696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1870" h="2769615">
                    <a:moveTo>
                      <a:pt x="0" y="0"/>
                    </a:moveTo>
                    <a:cubicBezTo>
                      <a:pt x="1127017" y="85961"/>
                      <a:pt x="1845297" y="76592"/>
                      <a:pt x="2847769" y="95182"/>
                    </a:cubicBezTo>
                    <a:cubicBezTo>
                      <a:pt x="2777291" y="1004083"/>
                      <a:pt x="3289279" y="2013053"/>
                      <a:pt x="2792196" y="2275334"/>
                    </a:cubicBezTo>
                    <a:cubicBezTo>
                      <a:pt x="2409503" y="2508287"/>
                      <a:pt x="1123783" y="2845055"/>
                      <a:pt x="113120" y="2754527"/>
                    </a:cubicBezTo>
                    <a:cubicBezTo>
                      <a:pt x="-60175" y="1676365"/>
                      <a:pt x="148001" y="804419"/>
                      <a:pt x="0" y="0"/>
                    </a:cubicBezTo>
                    <a:close/>
                  </a:path>
                </a:pathLst>
              </a:custGeom>
              <a:solidFill>
                <a:schemeClr val="bg1"/>
              </a:solidFill>
              <a:ln>
                <a:noFill/>
              </a:ln>
              <a:effectLst>
                <a:outerShdw blurRad="215900" dist="114300" dir="4800000" sx="99000" sy="99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grpSp>
            <p:nvGrpSpPr>
              <p:cNvPr id="4" name="Groupe 14"/>
              <p:cNvGrpSpPr>
                <a:grpSpLocks/>
              </p:cNvGrpSpPr>
              <p:nvPr/>
            </p:nvGrpSpPr>
            <p:grpSpPr bwMode="auto">
              <a:xfrm>
                <a:off x="911151" y="2262448"/>
                <a:ext cx="3261912" cy="2876166"/>
                <a:chOff x="3851532" y="1530934"/>
                <a:chExt cx="3261912" cy="2876166"/>
              </a:xfrm>
            </p:grpSpPr>
            <p:sp>
              <p:nvSpPr>
                <p:cNvPr id="13" name="Rectangle 5"/>
                <p:cNvSpPr/>
                <p:nvPr/>
              </p:nvSpPr>
              <p:spPr>
                <a:xfrm rot="21074577">
                  <a:off x="3851532" y="1531820"/>
                  <a:ext cx="3115135" cy="2875280"/>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6300" h="2875403">
                      <a:moveTo>
                        <a:pt x="0" y="0"/>
                      </a:moveTo>
                      <a:cubicBezTo>
                        <a:pt x="1127017" y="85961"/>
                        <a:pt x="2004943" y="37181"/>
                        <a:pt x="3007415" y="55771"/>
                      </a:cubicBezTo>
                      <a:cubicBezTo>
                        <a:pt x="2936937" y="964672"/>
                        <a:pt x="3368549" y="2290401"/>
                        <a:pt x="2879470" y="2334344"/>
                      </a:cubicBezTo>
                      <a:cubicBezTo>
                        <a:pt x="2708049" y="2614029"/>
                        <a:pt x="1197859" y="2950916"/>
                        <a:pt x="187196" y="2860388"/>
                      </a:cubicBezTo>
                      <a:cubicBezTo>
                        <a:pt x="13901" y="1782226"/>
                        <a:pt x="148001" y="804419"/>
                        <a:pt x="0" y="0"/>
                      </a:cubicBezTo>
                      <a:close/>
                    </a:path>
                  </a:pathLst>
                </a:custGeom>
                <a:solidFill>
                  <a:srgbClr val="ABFF2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14" name="Triangle rectangle 7"/>
                <p:cNvSpPr/>
                <p:nvPr/>
              </p:nvSpPr>
              <p:spPr>
                <a:xfrm rot="14260875">
                  <a:off x="6185532" y="3090199"/>
                  <a:ext cx="337003" cy="1518822"/>
                </a:xfrm>
                <a:custGeom>
                  <a:avLst/>
                  <a:gdLst>
                    <a:gd name="connsiteX0" fmla="*/ 0 w 360040"/>
                    <a:gd name="connsiteY0" fmla="*/ 1205112 h 1205112"/>
                    <a:gd name="connsiteX1" fmla="*/ 0 w 360040"/>
                    <a:gd name="connsiteY1" fmla="*/ 0 h 1205112"/>
                    <a:gd name="connsiteX2" fmla="*/ 360040 w 360040"/>
                    <a:gd name="connsiteY2" fmla="*/ 1205112 h 1205112"/>
                    <a:gd name="connsiteX3" fmla="*/ 0 w 360040"/>
                    <a:gd name="connsiteY3" fmla="*/ 1205112 h 1205112"/>
                    <a:gd name="connsiteX0" fmla="*/ 0 w 284031"/>
                    <a:gd name="connsiteY0" fmla="*/ 1205112 h 1205112"/>
                    <a:gd name="connsiteX1" fmla="*/ 0 w 284031"/>
                    <a:gd name="connsiteY1" fmla="*/ 0 h 1205112"/>
                    <a:gd name="connsiteX2" fmla="*/ 284031 w 284031"/>
                    <a:gd name="connsiteY2" fmla="*/ 826409 h 1205112"/>
                    <a:gd name="connsiteX3" fmla="*/ 0 w 284031"/>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126017 w 501304"/>
                    <a:gd name="connsiteY0" fmla="*/ 1227782 h 1227782"/>
                    <a:gd name="connsiteX1" fmla="*/ 134724 w 501304"/>
                    <a:gd name="connsiteY1" fmla="*/ 0 h 1227782"/>
                    <a:gd name="connsiteX2" fmla="*/ 501304 w 501304"/>
                    <a:gd name="connsiteY2" fmla="*/ 963165 h 1227782"/>
                    <a:gd name="connsiteX3" fmla="*/ 126017 w 501304"/>
                    <a:gd name="connsiteY3" fmla="*/ 1227782 h 1227782"/>
                    <a:gd name="connsiteX0" fmla="*/ 129311 w 504598"/>
                    <a:gd name="connsiteY0" fmla="*/ 1227782 h 1227782"/>
                    <a:gd name="connsiteX1" fmla="*/ 138018 w 504598"/>
                    <a:gd name="connsiteY1" fmla="*/ 0 h 1227782"/>
                    <a:gd name="connsiteX2" fmla="*/ 504598 w 504598"/>
                    <a:gd name="connsiteY2" fmla="*/ 963165 h 1227782"/>
                    <a:gd name="connsiteX3" fmla="*/ 129311 w 504598"/>
                    <a:gd name="connsiteY3" fmla="*/ 1227782 h 1227782"/>
                    <a:gd name="connsiteX0" fmla="*/ 122131 w 497418"/>
                    <a:gd name="connsiteY0" fmla="*/ 1406841 h 1406841"/>
                    <a:gd name="connsiteX1" fmla="*/ 159583 w 497418"/>
                    <a:gd name="connsiteY1" fmla="*/ 0 h 1406841"/>
                    <a:gd name="connsiteX2" fmla="*/ 497418 w 497418"/>
                    <a:gd name="connsiteY2" fmla="*/ 1142224 h 1406841"/>
                    <a:gd name="connsiteX3" fmla="*/ 122131 w 497418"/>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403203"/>
                    <a:gd name="connsiteY0" fmla="*/ 1406841 h 1406841"/>
                    <a:gd name="connsiteX1" fmla="*/ 171965 w 403203"/>
                    <a:gd name="connsiteY1" fmla="*/ 0 h 1406841"/>
                    <a:gd name="connsiteX2" fmla="*/ 403203 w 403203"/>
                    <a:gd name="connsiteY2" fmla="*/ 1117809 h 1406841"/>
                    <a:gd name="connsiteX3" fmla="*/ 134513 w 403203"/>
                    <a:gd name="connsiteY3" fmla="*/ 1406841 h 1406841"/>
                    <a:gd name="connsiteX0" fmla="*/ 134513 w 412457"/>
                    <a:gd name="connsiteY0" fmla="*/ 1406841 h 1406841"/>
                    <a:gd name="connsiteX1" fmla="*/ 171965 w 412457"/>
                    <a:gd name="connsiteY1" fmla="*/ 0 h 1406841"/>
                    <a:gd name="connsiteX2" fmla="*/ 412456 w 412457"/>
                    <a:gd name="connsiteY2" fmla="*/ 1149013 h 1406841"/>
                    <a:gd name="connsiteX3" fmla="*/ 134513 w 412457"/>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40084 w 398701"/>
                    <a:gd name="connsiteY0" fmla="*/ 1442880 h 1442880"/>
                    <a:gd name="connsiteX1" fmla="*/ 158210 w 398701"/>
                    <a:gd name="connsiteY1" fmla="*/ 0 h 1442880"/>
                    <a:gd name="connsiteX2" fmla="*/ 398701 w 398701"/>
                    <a:gd name="connsiteY2" fmla="*/ 1149013 h 1442880"/>
                    <a:gd name="connsiteX3" fmla="*/ 140084 w 39870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Lst>
                  <a:ahLst/>
                  <a:cxnLst>
                    <a:cxn ang="0">
                      <a:pos x="connsiteX0" y="connsiteY0"/>
                    </a:cxn>
                    <a:cxn ang="0">
                      <a:pos x="connsiteX1" y="connsiteY1"/>
                    </a:cxn>
                    <a:cxn ang="0">
                      <a:pos x="connsiteX2" y="connsiteY2"/>
                    </a:cxn>
                    <a:cxn ang="0">
                      <a:pos x="connsiteX3" y="connsiteY3"/>
                    </a:cxn>
                  </a:cxnLst>
                  <a:rect l="l" t="t" r="r" b="b"/>
                  <a:pathLst>
                    <a:path w="422071" h="1442880">
                      <a:moveTo>
                        <a:pt x="163454" y="1442880"/>
                      </a:moveTo>
                      <a:cubicBezTo>
                        <a:pt x="-176501" y="1226284"/>
                        <a:pt x="107547" y="307905"/>
                        <a:pt x="181580" y="0"/>
                      </a:cubicBezTo>
                      <a:cubicBezTo>
                        <a:pt x="115191" y="556789"/>
                        <a:pt x="137346" y="827855"/>
                        <a:pt x="422071" y="1149013"/>
                      </a:cubicBezTo>
                      <a:cubicBezTo>
                        <a:pt x="129579" y="963158"/>
                        <a:pt x="66208" y="1301405"/>
                        <a:pt x="163454" y="1442880"/>
                      </a:cubicBezTo>
                      <a:close/>
                    </a:path>
                  </a:pathLst>
                </a:custGeom>
                <a:gradFill flip="none" rotWithShape="1">
                  <a:gsLst>
                    <a:gs pos="0">
                      <a:srgbClr val="ABFF2B">
                        <a:shade val="30000"/>
                        <a:satMod val="115000"/>
                      </a:srgbClr>
                    </a:gs>
                    <a:gs pos="50000">
                      <a:srgbClr val="ABFF2B">
                        <a:shade val="67500"/>
                        <a:satMod val="115000"/>
                      </a:srgbClr>
                    </a:gs>
                    <a:gs pos="100000">
                      <a:srgbClr val="ABFF2B">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grpSp>
        </p:grpSp>
        <p:sp>
          <p:nvSpPr>
            <p:cNvPr id="45063" name="TextBox 5"/>
            <p:cNvSpPr>
              <a:spLocks noChangeArrowheads="1"/>
            </p:cNvSpPr>
            <p:nvPr/>
          </p:nvSpPr>
          <p:spPr bwMode="auto">
            <a:xfrm rot="-733759">
              <a:off x="3944056" y="2097692"/>
              <a:ext cx="2237570" cy="2513700"/>
            </a:xfrm>
            <a:prstGeom prst="rect">
              <a:avLst/>
            </a:prstGeom>
            <a:noFill/>
            <a:ln w="9525">
              <a:noFill/>
              <a:miter lim="800000"/>
              <a:headEnd/>
              <a:tailEnd/>
            </a:ln>
          </p:spPr>
          <p:txBody>
            <a:bodyPr wrap="none">
              <a:spAutoFit/>
            </a:bodyPr>
            <a:lstStyle/>
            <a:p>
              <a:r>
                <a:rPr lang="zh-CN" altLang="en-US" sz="5300" b="1">
                  <a:solidFill>
                    <a:srgbClr val="000000"/>
                  </a:solidFill>
                  <a:latin typeface="微软雅黑" pitchFamily="34" charset="-122"/>
                  <a:sym typeface="华文行楷" pitchFamily="2" charset="-122"/>
                </a:rPr>
                <a:t>保费豁免</a:t>
              </a:r>
              <a:endParaRPr lang="en-US" altLang="zh-CN" sz="5300" b="1">
                <a:solidFill>
                  <a:srgbClr val="000000"/>
                </a:solidFill>
                <a:latin typeface="微软雅黑" pitchFamily="34" charset="-122"/>
                <a:sym typeface="华文行楷" pitchFamily="2" charset="-122"/>
              </a:endParaRPr>
            </a:p>
            <a:p>
              <a:r>
                <a:rPr lang="zh-CN" altLang="en-US" sz="5300" b="1">
                  <a:solidFill>
                    <a:srgbClr val="000000"/>
                  </a:solidFill>
                  <a:latin typeface="微软雅黑" pitchFamily="34" charset="-122"/>
                  <a:sym typeface="华文行楷" pitchFamily="2" charset="-122"/>
                </a:rPr>
                <a:t>爱不停歇</a:t>
              </a:r>
            </a:p>
          </p:txBody>
        </p:sp>
        <p:grpSp>
          <p:nvGrpSpPr>
            <p:cNvPr id="5" name="Groupe 43"/>
            <p:cNvGrpSpPr>
              <a:grpSpLocks/>
            </p:cNvGrpSpPr>
            <p:nvPr/>
          </p:nvGrpSpPr>
          <p:grpSpPr bwMode="auto">
            <a:xfrm>
              <a:off x="3286116" y="4000504"/>
              <a:ext cx="792087" cy="628808"/>
              <a:chOff x="-2063112" y="2440613"/>
              <a:chExt cx="2092490" cy="1965517"/>
            </a:xfrm>
          </p:grpSpPr>
          <p:sp>
            <p:nvSpPr>
              <p:cNvPr id="16" name="Forme libre 44"/>
              <p:cNvSpPr/>
              <p:nvPr/>
            </p:nvSpPr>
            <p:spPr>
              <a:xfrm>
                <a:off x="-1276634" y="3626272"/>
                <a:ext cx="797923" cy="419741"/>
              </a:xfrm>
              <a:custGeom>
                <a:avLst/>
                <a:gdLst>
                  <a:gd name="connsiteX0" fmla="*/ 0 w 798286"/>
                  <a:gd name="connsiteY0" fmla="*/ 0 h 416889"/>
                  <a:gd name="connsiteX1" fmla="*/ 188686 w 798286"/>
                  <a:gd name="connsiteY1" fmla="*/ 319315 h 416889"/>
                  <a:gd name="connsiteX2" fmla="*/ 624114 w 798286"/>
                  <a:gd name="connsiteY2" fmla="*/ 406400 h 416889"/>
                  <a:gd name="connsiteX3" fmla="*/ 798286 w 798286"/>
                  <a:gd name="connsiteY3" fmla="*/ 116115 h 416889"/>
                </a:gdLst>
                <a:ahLst/>
                <a:cxnLst>
                  <a:cxn ang="0">
                    <a:pos x="connsiteX0" y="connsiteY0"/>
                  </a:cxn>
                  <a:cxn ang="0">
                    <a:pos x="connsiteX1" y="connsiteY1"/>
                  </a:cxn>
                  <a:cxn ang="0">
                    <a:pos x="connsiteX2" y="connsiteY2"/>
                  </a:cxn>
                  <a:cxn ang="0">
                    <a:pos x="connsiteX3" y="connsiteY3"/>
                  </a:cxn>
                </a:cxnLst>
                <a:rect l="l" t="t" r="r" b="b"/>
                <a:pathLst>
                  <a:path w="798286" h="416889">
                    <a:moveTo>
                      <a:pt x="0" y="0"/>
                    </a:moveTo>
                    <a:cubicBezTo>
                      <a:pt x="42333" y="125791"/>
                      <a:pt x="84667" y="251582"/>
                      <a:pt x="188686" y="319315"/>
                    </a:cubicBezTo>
                    <a:cubicBezTo>
                      <a:pt x="292705" y="387048"/>
                      <a:pt x="522514" y="440267"/>
                      <a:pt x="624114" y="406400"/>
                    </a:cubicBezTo>
                    <a:cubicBezTo>
                      <a:pt x="725714" y="372533"/>
                      <a:pt x="798286" y="116115"/>
                      <a:pt x="798286" y="116115"/>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17" name="Forme libre 45"/>
              <p:cNvSpPr/>
              <p:nvPr/>
            </p:nvSpPr>
            <p:spPr>
              <a:xfrm>
                <a:off x="-1276634" y="2974950"/>
                <a:ext cx="222002" cy="209873"/>
              </a:xfrm>
              <a:custGeom>
                <a:avLst/>
                <a:gdLst>
                  <a:gd name="connsiteX0" fmla="*/ 174171 w 450721"/>
                  <a:gd name="connsiteY0" fmla="*/ 0 h 400140"/>
                  <a:gd name="connsiteX1" fmla="*/ 29028 w 450721"/>
                  <a:gd name="connsiteY1" fmla="*/ 130628 h 400140"/>
                  <a:gd name="connsiteX2" fmla="*/ 87086 w 450721"/>
                  <a:gd name="connsiteY2" fmla="*/ 377371 h 400140"/>
                  <a:gd name="connsiteX3" fmla="*/ 377371 w 450721"/>
                  <a:gd name="connsiteY3" fmla="*/ 362857 h 400140"/>
                  <a:gd name="connsiteX4" fmla="*/ 449943 w 450721"/>
                  <a:gd name="connsiteY4" fmla="*/ 145143 h 400140"/>
                  <a:gd name="connsiteX5" fmla="*/ 348343 w 450721"/>
                  <a:gd name="connsiteY5" fmla="*/ 43543 h 400140"/>
                  <a:gd name="connsiteX6" fmla="*/ 0 w 450721"/>
                  <a:gd name="connsiteY6" fmla="*/ 87085 h 400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721" h="400140">
                    <a:moveTo>
                      <a:pt x="174171" y="0"/>
                    </a:moveTo>
                    <a:cubicBezTo>
                      <a:pt x="108856" y="33866"/>
                      <a:pt x="43542" y="67733"/>
                      <a:pt x="29028" y="130628"/>
                    </a:cubicBezTo>
                    <a:cubicBezTo>
                      <a:pt x="14514" y="193523"/>
                      <a:pt x="29029" y="338666"/>
                      <a:pt x="87086" y="377371"/>
                    </a:cubicBezTo>
                    <a:cubicBezTo>
                      <a:pt x="145143" y="416076"/>
                      <a:pt x="316895" y="401562"/>
                      <a:pt x="377371" y="362857"/>
                    </a:cubicBezTo>
                    <a:cubicBezTo>
                      <a:pt x="437847" y="324152"/>
                      <a:pt x="454781" y="198362"/>
                      <a:pt x="449943" y="145143"/>
                    </a:cubicBezTo>
                    <a:cubicBezTo>
                      <a:pt x="445105" y="91924"/>
                      <a:pt x="423334" y="53219"/>
                      <a:pt x="348343" y="43543"/>
                    </a:cubicBezTo>
                    <a:cubicBezTo>
                      <a:pt x="273352" y="33867"/>
                      <a:pt x="77409" y="19352"/>
                      <a:pt x="0" y="87085"/>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18" name="Forme libre 46"/>
              <p:cNvSpPr/>
              <p:nvPr/>
            </p:nvSpPr>
            <p:spPr>
              <a:xfrm>
                <a:off x="-703931" y="3018371"/>
                <a:ext cx="225220" cy="195399"/>
              </a:xfrm>
              <a:custGeom>
                <a:avLst/>
                <a:gdLst>
                  <a:gd name="connsiteX0" fmla="*/ 174171 w 450721"/>
                  <a:gd name="connsiteY0" fmla="*/ 0 h 400140"/>
                  <a:gd name="connsiteX1" fmla="*/ 29028 w 450721"/>
                  <a:gd name="connsiteY1" fmla="*/ 130628 h 400140"/>
                  <a:gd name="connsiteX2" fmla="*/ 87086 w 450721"/>
                  <a:gd name="connsiteY2" fmla="*/ 377371 h 400140"/>
                  <a:gd name="connsiteX3" fmla="*/ 377371 w 450721"/>
                  <a:gd name="connsiteY3" fmla="*/ 362857 h 400140"/>
                  <a:gd name="connsiteX4" fmla="*/ 449943 w 450721"/>
                  <a:gd name="connsiteY4" fmla="*/ 145143 h 400140"/>
                  <a:gd name="connsiteX5" fmla="*/ 348343 w 450721"/>
                  <a:gd name="connsiteY5" fmla="*/ 43543 h 400140"/>
                  <a:gd name="connsiteX6" fmla="*/ 0 w 450721"/>
                  <a:gd name="connsiteY6" fmla="*/ 87085 h 400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721" h="400140">
                    <a:moveTo>
                      <a:pt x="174171" y="0"/>
                    </a:moveTo>
                    <a:cubicBezTo>
                      <a:pt x="108856" y="33866"/>
                      <a:pt x="43542" y="67733"/>
                      <a:pt x="29028" y="130628"/>
                    </a:cubicBezTo>
                    <a:cubicBezTo>
                      <a:pt x="14514" y="193523"/>
                      <a:pt x="29029" y="338666"/>
                      <a:pt x="87086" y="377371"/>
                    </a:cubicBezTo>
                    <a:cubicBezTo>
                      <a:pt x="145143" y="416076"/>
                      <a:pt x="316895" y="401562"/>
                      <a:pt x="377371" y="362857"/>
                    </a:cubicBezTo>
                    <a:cubicBezTo>
                      <a:pt x="437847" y="324152"/>
                      <a:pt x="454781" y="198362"/>
                      <a:pt x="449943" y="145143"/>
                    </a:cubicBezTo>
                    <a:cubicBezTo>
                      <a:pt x="445105" y="91924"/>
                      <a:pt x="423334" y="53219"/>
                      <a:pt x="348343" y="43543"/>
                    </a:cubicBezTo>
                    <a:cubicBezTo>
                      <a:pt x="273352" y="33867"/>
                      <a:pt x="77409" y="19352"/>
                      <a:pt x="0" y="87085"/>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19" name="Forme libre 47"/>
              <p:cNvSpPr/>
              <p:nvPr/>
            </p:nvSpPr>
            <p:spPr>
              <a:xfrm>
                <a:off x="-2064906" y="2439419"/>
                <a:ext cx="2094549" cy="1968439"/>
              </a:xfrm>
              <a:custGeom>
                <a:avLst/>
                <a:gdLst>
                  <a:gd name="connsiteX0" fmla="*/ 1119683 w 2092490"/>
                  <a:gd name="connsiteY0" fmla="*/ 186473 h 1965517"/>
                  <a:gd name="connsiteX1" fmla="*/ 422998 w 2092490"/>
                  <a:gd name="connsiteY1" fmla="*/ 288073 h 1965517"/>
                  <a:gd name="connsiteX2" fmla="*/ 2083 w 2092490"/>
                  <a:gd name="connsiteY2" fmla="*/ 1028301 h 1965517"/>
                  <a:gd name="connsiteX3" fmla="*/ 292369 w 2092490"/>
                  <a:gd name="connsiteY3" fmla="*/ 1565330 h 1965517"/>
                  <a:gd name="connsiteX4" fmla="*/ 960026 w 2092490"/>
                  <a:gd name="connsiteY4" fmla="*/ 1942701 h 1965517"/>
                  <a:gd name="connsiteX5" fmla="*/ 1801855 w 2092490"/>
                  <a:gd name="connsiteY5" fmla="*/ 1884644 h 1965517"/>
                  <a:gd name="connsiteX6" fmla="*/ 2034083 w 2092490"/>
                  <a:gd name="connsiteY6" fmla="*/ 1565330 h 1965517"/>
                  <a:gd name="connsiteX7" fmla="*/ 2092141 w 2092490"/>
                  <a:gd name="connsiteY7" fmla="*/ 1028301 h 1965517"/>
                  <a:gd name="connsiteX8" fmla="*/ 2048598 w 2092490"/>
                  <a:gd name="connsiteY8" fmla="*/ 694473 h 1965517"/>
                  <a:gd name="connsiteX9" fmla="*/ 1874426 w 2092490"/>
                  <a:gd name="connsiteY9" fmla="*/ 404187 h 1965517"/>
                  <a:gd name="connsiteX10" fmla="*/ 1613169 w 2092490"/>
                  <a:gd name="connsiteY10" fmla="*/ 215501 h 1965517"/>
                  <a:gd name="connsiteX11" fmla="*/ 1090655 w 2092490"/>
                  <a:gd name="connsiteY11" fmla="*/ 12301 h 1965517"/>
                  <a:gd name="connsiteX12" fmla="*/ 960026 w 2092490"/>
                  <a:gd name="connsiteY12" fmla="*/ 12301 h 1965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92490" h="1965517">
                    <a:moveTo>
                      <a:pt x="1119683" y="186473"/>
                    </a:moveTo>
                    <a:cubicBezTo>
                      <a:pt x="864474" y="167120"/>
                      <a:pt x="609265" y="147768"/>
                      <a:pt x="422998" y="288073"/>
                    </a:cubicBezTo>
                    <a:cubicBezTo>
                      <a:pt x="236731" y="428378"/>
                      <a:pt x="23854" y="815425"/>
                      <a:pt x="2083" y="1028301"/>
                    </a:cubicBezTo>
                    <a:cubicBezTo>
                      <a:pt x="-19688" y="1241177"/>
                      <a:pt x="132712" y="1412930"/>
                      <a:pt x="292369" y="1565330"/>
                    </a:cubicBezTo>
                    <a:cubicBezTo>
                      <a:pt x="452026" y="1717730"/>
                      <a:pt x="708445" y="1889482"/>
                      <a:pt x="960026" y="1942701"/>
                    </a:cubicBezTo>
                    <a:cubicBezTo>
                      <a:pt x="1211607" y="1995920"/>
                      <a:pt x="1622846" y="1947539"/>
                      <a:pt x="1801855" y="1884644"/>
                    </a:cubicBezTo>
                    <a:cubicBezTo>
                      <a:pt x="1980865" y="1821749"/>
                      <a:pt x="1985702" y="1708054"/>
                      <a:pt x="2034083" y="1565330"/>
                    </a:cubicBezTo>
                    <a:cubicBezTo>
                      <a:pt x="2082464" y="1422606"/>
                      <a:pt x="2089722" y="1173444"/>
                      <a:pt x="2092141" y="1028301"/>
                    </a:cubicBezTo>
                    <a:cubicBezTo>
                      <a:pt x="2094560" y="883158"/>
                      <a:pt x="2084884" y="798492"/>
                      <a:pt x="2048598" y="694473"/>
                    </a:cubicBezTo>
                    <a:cubicBezTo>
                      <a:pt x="2012312" y="590454"/>
                      <a:pt x="1946998" y="484016"/>
                      <a:pt x="1874426" y="404187"/>
                    </a:cubicBezTo>
                    <a:cubicBezTo>
                      <a:pt x="1801855" y="324358"/>
                      <a:pt x="1743797" y="280815"/>
                      <a:pt x="1613169" y="215501"/>
                    </a:cubicBezTo>
                    <a:cubicBezTo>
                      <a:pt x="1482541" y="150187"/>
                      <a:pt x="1199512" y="46168"/>
                      <a:pt x="1090655" y="12301"/>
                    </a:cubicBezTo>
                    <a:cubicBezTo>
                      <a:pt x="981798" y="-21566"/>
                      <a:pt x="979378" y="26815"/>
                      <a:pt x="960026" y="12301"/>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grpSp>
        <p:grpSp>
          <p:nvGrpSpPr>
            <p:cNvPr id="6" name="Groupe 25"/>
            <p:cNvGrpSpPr>
              <a:grpSpLocks/>
            </p:cNvGrpSpPr>
            <p:nvPr/>
          </p:nvGrpSpPr>
          <p:grpSpPr bwMode="auto">
            <a:xfrm rot="682902">
              <a:off x="5857463" y="953277"/>
              <a:ext cx="324337" cy="752049"/>
              <a:chOff x="6324195" y="2380134"/>
              <a:chExt cx="816091" cy="1892292"/>
            </a:xfrm>
          </p:grpSpPr>
          <p:sp>
            <p:nvSpPr>
              <p:cNvPr id="21" name="Rectangle 11"/>
              <p:cNvSpPr/>
              <p:nvPr/>
            </p:nvSpPr>
            <p:spPr>
              <a:xfrm>
                <a:off x="6617442" y="3279741"/>
                <a:ext cx="107257" cy="972865"/>
              </a:xfrm>
              <a:custGeom>
                <a:avLst/>
                <a:gdLst>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891526"/>
                  <a:gd name="connsiteX1" fmla="*/ 360040 w 360040"/>
                  <a:gd name="connsiteY1" fmla="*/ 0 h 1891526"/>
                  <a:gd name="connsiteX2" fmla="*/ 360040 w 360040"/>
                  <a:gd name="connsiteY2" fmla="*/ 1691782 h 1891526"/>
                  <a:gd name="connsiteX3" fmla="*/ 0 w 360040"/>
                  <a:gd name="connsiteY3" fmla="*/ 1691782 h 1891526"/>
                  <a:gd name="connsiteX4" fmla="*/ 0 w 360040"/>
                  <a:gd name="connsiteY4" fmla="*/ 0 h 1891526"/>
                  <a:gd name="connsiteX0" fmla="*/ 0 w 360954"/>
                  <a:gd name="connsiteY0" fmla="*/ 0 h 1800769"/>
                  <a:gd name="connsiteX1" fmla="*/ 360040 w 360954"/>
                  <a:gd name="connsiteY1" fmla="*/ 0 h 1800769"/>
                  <a:gd name="connsiteX2" fmla="*/ 360040 w 360954"/>
                  <a:gd name="connsiteY2" fmla="*/ 1691782 h 1800769"/>
                  <a:gd name="connsiteX3" fmla="*/ 0 w 360954"/>
                  <a:gd name="connsiteY3" fmla="*/ 1691782 h 1800769"/>
                  <a:gd name="connsiteX4" fmla="*/ 0 w 360954"/>
                  <a:gd name="connsiteY4" fmla="*/ 0 h 1800769"/>
                  <a:gd name="connsiteX0" fmla="*/ 0 w 360725"/>
                  <a:gd name="connsiteY0" fmla="*/ 0 h 1757138"/>
                  <a:gd name="connsiteX1" fmla="*/ 360040 w 360725"/>
                  <a:gd name="connsiteY1" fmla="*/ 0 h 1757138"/>
                  <a:gd name="connsiteX2" fmla="*/ 360040 w 360725"/>
                  <a:gd name="connsiteY2" fmla="*/ 1691782 h 1757138"/>
                  <a:gd name="connsiteX3" fmla="*/ 0 w 360725"/>
                  <a:gd name="connsiteY3" fmla="*/ 1691782 h 1757138"/>
                  <a:gd name="connsiteX4" fmla="*/ 0 w 360725"/>
                  <a:gd name="connsiteY4" fmla="*/ 0 h 1757138"/>
                  <a:gd name="connsiteX0" fmla="*/ 0 w 360725"/>
                  <a:gd name="connsiteY0" fmla="*/ 0 h 1760590"/>
                  <a:gd name="connsiteX1" fmla="*/ 360040 w 360725"/>
                  <a:gd name="connsiteY1" fmla="*/ 0 h 1760590"/>
                  <a:gd name="connsiteX2" fmla="*/ 360040 w 360725"/>
                  <a:gd name="connsiteY2" fmla="*/ 1705177 h 1760590"/>
                  <a:gd name="connsiteX3" fmla="*/ 0 w 360725"/>
                  <a:gd name="connsiteY3" fmla="*/ 1691782 h 1760590"/>
                  <a:gd name="connsiteX4" fmla="*/ 0 w 360725"/>
                  <a:gd name="connsiteY4" fmla="*/ 0 h 1760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725" h="1760590">
                    <a:moveTo>
                      <a:pt x="0" y="0"/>
                    </a:moveTo>
                    <a:lnTo>
                      <a:pt x="360040" y="0"/>
                    </a:lnTo>
                    <a:lnTo>
                      <a:pt x="360040" y="1705177"/>
                    </a:lnTo>
                    <a:cubicBezTo>
                      <a:pt x="376233" y="1695041"/>
                      <a:pt x="100933" y="1843776"/>
                      <a:pt x="0" y="1691782"/>
                    </a:cubicBezTo>
                    <a:lnTo>
                      <a:pt x="0" y="0"/>
                    </a:lnTo>
                    <a:close/>
                  </a:path>
                </a:pathLst>
              </a:custGeom>
              <a:gradFill flip="none" rotWithShape="1">
                <a:gsLst>
                  <a:gs pos="0">
                    <a:srgbClr val="FFFFFF"/>
                  </a:gs>
                  <a:gs pos="7001">
                    <a:srgbClr val="E6E6E6"/>
                  </a:gs>
                  <a:gs pos="32001">
                    <a:srgbClr val="7D8496"/>
                  </a:gs>
                  <a:gs pos="47000">
                    <a:srgbClr val="E6E6E6"/>
                  </a:gs>
                  <a:gs pos="85001">
                    <a:srgbClr val="7D8496"/>
                  </a:gs>
                  <a:gs pos="100000">
                    <a:srgbClr val="E6E6E6"/>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22" name="Ellipse 34"/>
              <p:cNvSpPr/>
              <p:nvPr/>
            </p:nvSpPr>
            <p:spPr>
              <a:xfrm>
                <a:off x="6324501" y="2974353"/>
                <a:ext cx="815159" cy="699066"/>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w="3175">
                <a:solidFill>
                  <a:srgbClr val="E353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ltLang="zh-CN" sz="4200">
                  <a:solidFill>
                    <a:srgbClr val="FFFFFF"/>
                  </a:solidFill>
                </a:endParaRPr>
              </a:p>
            </p:txBody>
          </p:sp>
          <p:sp>
            <p:nvSpPr>
              <p:cNvPr id="23" name="Ellipse 35"/>
              <p:cNvSpPr/>
              <p:nvPr/>
            </p:nvSpPr>
            <p:spPr>
              <a:xfrm rot="1800000">
                <a:off x="6302369" y="2984251"/>
                <a:ext cx="646610" cy="588378"/>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ltLang="zh-CN" sz="4200">
                  <a:solidFill>
                    <a:srgbClr val="FFFFFF"/>
                  </a:solidFill>
                </a:endParaRPr>
              </a:p>
            </p:txBody>
          </p:sp>
          <p:pic>
            <p:nvPicPr>
              <p:cNvPr id="45069" name="Picture 5"/>
              <p:cNvPicPr>
                <a:picLocks noChangeAspect="1" noChangeArrowheads="1"/>
              </p:cNvPicPr>
              <p:nvPr/>
            </p:nvPicPr>
            <p:blipFill>
              <a:blip r:embed="rId2" cstate="print"/>
              <a:srcRect l="23138" t="19901" r="24571" b="27188"/>
              <a:stretch>
                <a:fillRect/>
              </a:stretch>
            </p:blipFill>
            <p:spPr bwMode="auto">
              <a:xfrm rot="-1835306">
                <a:off x="6730129" y="3272365"/>
                <a:ext cx="385960" cy="294981"/>
              </a:xfrm>
              <a:prstGeom prst="rect">
                <a:avLst/>
              </a:prstGeom>
              <a:noFill/>
              <a:ln w="9525">
                <a:noFill/>
                <a:miter lim="800000"/>
                <a:headEnd/>
                <a:tailEnd/>
              </a:ln>
            </p:spPr>
          </p:pic>
          <p:sp>
            <p:nvSpPr>
              <p:cNvPr id="25" name="Trapèze 10"/>
              <p:cNvSpPr/>
              <p:nvPr/>
            </p:nvSpPr>
            <p:spPr>
              <a:xfrm>
                <a:off x="6433326" y="2541165"/>
                <a:ext cx="474997" cy="792274"/>
              </a:xfrm>
              <a:custGeom>
                <a:avLst/>
                <a:gdLst>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406802"/>
                  <a:gd name="connsiteX1" fmla="*/ 228600 w 914400"/>
                  <a:gd name="connsiteY1" fmla="*/ 0 h 1406802"/>
                  <a:gd name="connsiteX2" fmla="*/ 685800 w 914400"/>
                  <a:gd name="connsiteY2" fmla="*/ 0 h 1406802"/>
                  <a:gd name="connsiteX3" fmla="*/ 914400 w 914400"/>
                  <a:gd name="connsiteY3" fmla="*/ 1216152 h 1406802"/>
                  <a:gd name="connsiteX4" fmla="*/ 0 w 914400"/>
                  <a:gd name="connsiteY4" fmla="*/ 1216152 h 1406802"/>
                  <a:gd name="connsiteX0" fmla="*/ 0 w 914400"/>
                  <a:gd name="connsiteY0" fmla="*/ 1216152 h 1436902"/>
                  <a:gd name="connsiteX1" fmla="*/ 228600 w 914400"/>
                  <a:gd name="connsiteY1" fmla="*/ 0 h 1436902"/>
                  <a:gd name="connsiteX2" fmla="*/ 685800 w 914400"/>
                  <a:gd name="connsiteY2" fmla="*/ 0 h 1436902"/>
                  <a:gd name="connsiteX3" fmla="*/ 914400 w 914400"/>
                  <a:gd name="connsiteY3" fmla="*/ 1216152 h 1436902"/>
                  <a:gd name="connsiteX4" fmla="*/ 0 w 914400"/>
                  <a:gd name="connsiteY4" fmla="*/ 1216152 h 14369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 h="1436902">
                    <a:moveTo>
                      <a:pt x="0" y="1216152"/>
                    </a:moveTo>
                    <a:lnTo>
                      <a:pt x="228600" y="0"/>
                    </a:lnTo>
                    <a:lnTo>
                      <a:pt x="685800" y="0"/>
                    </a:lnTo>
                    <a:lnTo>
                      <a:pt x="914400" y="1216152"/>
                    </a:lnTo>
                    <a:cubicBezTo>
                      <a:pt x="737539" y="1517152"/>
                      <a:pt x="167923" y="1503746"/>
                      <a:pt x="0" y="1216152"/>
                    </a:cubicBezTo>
                    <a:close/>
                  </a:path>
                </a:pathLst>
              </a:cu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26" name="Ellipse 38"/>
              <p:cNvSpPr/>
              <p:nvPr/>
            </p:nvSpPr>
            <p:spPr>
              <a:xfrm>
                <a:off x="6389130" y="2315993"/>
                <a:ext cx="576127" cy="506824"/>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ltLang="zh-CN" sz="4200">
                  <a:solidFill>
                    <a:srgbClr val="FFFFFF"/>
                  </a:solidFill>
                </a:endParaRPr>
              </a:p>
            </p:txBody>
          </p:sp>
          <p:sp>
            <p:nvSpPr>
              <p:cNvPr id="27" name="Ellipse 39"/>
              <p:cNvSpPr/>
              <p:nvPr/>
            </p:nvSpPr>
            <p:spPr>
              <a:xfrm>
                <a:off x="6396520" y="2310512"/>
                <a:ext cx="554675" cy="425263"/>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27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ltLang="zh-CN" sz="4200">
                  <a:solidFill>
                    <a:srgbClr val="FFFFFF"/>
                  </a:solidFill>
                </a:endParaRPr>
              </a:p>
            </p:txBody>
          </p:sp>
        </p:grpSp>
      </p:grpSp>
      <p:sp>
        <p:nvSpPr>
          <p:cNvPr id="45060" name="Text Box 29"/>
          <p:cNvSpPr txBox="1">
            <a:spLocks noChangeArrowheads="1"/>
          </p:cNvSpPr>
          <p:nvPr/>
        </p:nvSpPr>
        <p:spPr bwMode="auto">
          <a:xfrm>
            <a:off x="1320800" y="1025525"/>
            <a:ext cx="12272963" cy="1460500"/>
          </a:xfrm>
          <a:prstGeom prst="rect">
            <a:avLst/>
          </a:prstGeom>
          <a:solidFill>
            <a:srgbClr val="3366FF"/>
          </a:solidFill>
          <a:ln w="9525">
            <a:noFill/>
            <a:miter lim="800000"/>
            <a:headEnd/>
            <a:tailEnd/>
          </a:ln>
        </p:spPr>
        <p:txBody>
          <a:bodyPr lIns="120445" tIns="60222" rIns="120445" bIns="60222">
            <a:spAutoFit/>
          </a:bodyPr>
          <a:lstStyle/>
          <a:p>
            <a:pPr algn="ctr">
              <a:spcBef>
                <a:spcPct val="50000"/>
              </a:spcBef>
            </a:pPr>
            <a:r>
              <a:rPr lang="zh-CN" altLang="en-US" sz="5300" b="1">
                <a:solidFill>
                  <a:schemeClr val="bg1"/>
                </a:solidFill>
                <a:latin typeface="微软雅黑" pitchFamily="34" charset="-122"/>
                <a:ea typeface="微软雅黑" pitchFamily="34" charset="-122"/>
              </a:rPr>
              <a:t>不得不买的理由三：确诊有豁</a:t>
            </a:r>
            <a:r>
              <a:rPr lang="zh-CN" altLang="en-US" sz="8700" b="1">
                <a:solidFill>
                  <a:srgbClr val="FF0000"/>
                </a:solidFill>
                <a:latin typeface="微软雅黑" pitchFamily="34" charset="-122"/>
                <a:ea typeface="微软雅黑" pitchFamily="34" charset="-122"/>
              </a:rPr>
              <a:t> 免</a:t>
            </a:r>
          </a:p>
        </p:txBody>
      </p:sp>
      <p:sp>
        <p:nvSpPr>
          <p:cNvPr id="29" name="矩形 28"/>
          <p:cNvSpPr/>
          <p:nvPr/>
        </p:nvSpPr>
        <p:spPr>
          <a:xfrm>
            <a:off x="1472338" y="2682354"/>
            <a:ext cx="12121494" cy="1214227"/>
          </a:xfrm>
          <a:prstGeom prst="rect">
            <a:avLst/>
          </a:prstGeom>
          <a:noFill/>
        </p:spPr>
        <p:txBody>
          <a:bodyPr wrap="none" lIns="120445" tIns="60222" rIns="120445" bIns="60222">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zh-CN" altLang="en-US" sz="7100" b="1" dirty="0">
                <a:ln w="11430"/>
                <a:solidFill>
                  <a:srgbClr val="FF0000"/>
                </a:solidFill>
                <a:effectLst>
                  <a:outerShdw blurRad="50800" dist="39000" dir="5460000" algn="tl">
                    <a:srgbClr val="000000">
                      <a:alpha val="38000"/>
                    </a:srgbClr>
                  </a:outerShdw>
                </a:effectLst>
                <a:latin typeface="+mn-lt"/>
                <a:ea typeface="+mn-ea"/>
              </a:rPr>
              <a:t>巨划算，患病后豁免余期保费</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7"/>
          <p:cNvGrpSpPr>
            <a:grpSpLocks/>
          </p:cNvGrpSpPr>
          <p:nvPr/>
        </p:nvGrpSpPr>
        <p:grpSpPr bwMode="auto">
          <a:xfrm>
            <a:off x="608013" y="3114675"/>
            <a:ext cx="5072062" cy="2571750"/>
            <a:chOff x="2571736" y="953277"/>
            <a:chExt cx="4357718" cy="4118797"/>
          </a:xfrm>
        </p:grpSpPr>
        <p:grpSp>
          <p:nvGrpSpPr>
            <p:cNvPr id="3" name="Groupe 17"/>
            <p:cNvGrpSpPr>
              <a:grpSpLocks/>
            </p:cNvGrpSpPr>
            <p:nvPr/>
          </p:nvGrpSpPr>
          <p:grpSpPr bwMode="auto">
            <a:xfrm>
              <a:off x="2571736" y="1357298"/>
              <a:ext cx="4357718" cy="3714776"/>
              <a:chOff x="911151" y="2262448"/>
              <a:chExt cx="3261912" cy="2876166"/>
            </a:xfrm>
          </p:grpSpPr>
          <p:sp>
            <p:nvSpPr>
              <p:cNvPr id="11" name="Rectangle 5"/>
              <p:cNvSpPr/>
              <p:nvPr/>
            </p:nvSpPr>
            <p:spPr>
              <a:xfrm rot="21074577">
                <a:off x="998952" y="2355147"/>
                <a:ext cx="3012802" cy="2771656"/>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 name="connsiteX0" fmla="*/ 0 w 3083363"/>
                  <a:gd name="connsiteY0" fmla="*/ 0 h 2875403"/>
                  <a:gd name="connsiteX1" fmla="*/ 2885378 w 3083363"/>
                  <a:gd name="connsiteY1" fmla="*/ 56216 h 2875403"/>
                  <a:gd name="connsiteX2" fmla="*/ 2879470 w 3083363"/>
                  <a:gd name="connsiteY2" fmla="*/ 2334344 h 2875403"/>
                  <a:gd name="connsiteX3" fmla="*/ 187196 w 3083363"/>
                  <a:gd name="connsiteY3" fmla="*/ 2860388 h 2875403"/>
                  <a:gd name="connsiteX4" fmla="*/ 0 w 3083363"/>
                  <a:gd name="connsiteY4" fmla="*/ 0 h 2875403"/>
                  <a:gd name="connsiteX0" fmla="*/ 0 w 3096263"/>
                  <a:gd name="connsiteY0" fmla="*/ 0 h 2875403"/>
                  <a:gd name="connsiteX1" fmla="*/ 2937628 w 3096263"/>
                  <a:gd name="connsiteY1" fmla="*/ 51384 h 2875403"/>
                  <a:gd name="connsiteX2" fmla="*/ 2879470 w 3096263"/>
                  <a:gd name="connsiteY2" fmla="*/ 2334344 h 2875403"/>
                  <a:gd name="connsiteX3" fmla="*/ 187196 w 3096263"/>
                  <a:gd name="connsiteY3" fmla="*/ 2860388 h 2875403"/>
                  <a:gd name="connsiteX4" fmla="*/ 0 w 3096263"/>
                  <a:gd name="connsiteY4" fmla="*/ 0 h 2875403"/>
                  <a:gd name="connsiteX0" fmla="*/ 0 w 3094279"/>
                  <a:gd name="connsiteY0" fmla="*/ 0 h 2875403"/>
                  <a:gd name="connsiteX1" fmla="*/ 2930002 w 3094279"/>
                  <a:gd name="connsiteY1" fmla="*/ 101565 h 2875403"/>
                  <a:gd name="connsiteX2" fmla="*/ 2879470 w 3094279"/>
                  <a:gd name="connsiteY2" fmla="*/ 2334344 h 2875403"/>
                  <a:gd name="connsiteX3" fmla="*/ 187196 w 3094279"/>
                  <a:gd name="connsiteY3" fmla="*/ 2860388 h 2875403"/>
                  <a:gd name="connsiteX4" fmla="*/ 0 w 3094279"/>
                  <a:gd name="connsiteY4" fmla="*/ 0 h 2875403"/>
                  <a:gd name="connsiteX0" fmla="*/ 0 w 3102449"/>
                  <a:gd name="connsiteY0" fmla="*/ 0 h 2875403"/>
                  <a:gd name="connsiteX1" fmla="*/ 2960524 w 3102449"/>
                  <a:gd name="connsiteY1" fmla="*/ 112644 h 2875403"/>
                  <a:gd name="connsiteX2" fmla="*/ 2879470 w 3102449"/>
                  <a:gd name="connsiteY2" fmla="*/ 2334344 h 2875403"/>
                  <a:gd name="connsiteX3" fmla="*/ 187196 w 3102449"/>
                  <a:gd name="connsiteY3" fmla="*/ 2860388 h 2875403"/>
                  <a:gd name="connsiteX4" fmla="*/ 0 w 3102449"/>
                  <a:gd name="connsiteY4" fmla="*/ 0 h 2875403"/>
                  <a:gd name="connsiteX0" fmla="*/ 0 w 3104921"/>
                  <a:gd name="connsiteY0" fmla="*/ 0 h 2875403"/>
                  <a:gd name="connsiteX1" fmla="*/ 2969318 w 3104921"/>
                  <a:gd name="connsiteY1" fmla="*/ 139644 h 2875403"/>
                  <a:gd name="connsiteX2" fmla="*/ 2879470 w 3104921"/>
                  <a:gd name="connsiteY2" fmla="*/ 2334344 h 2875403"/>
                  <a:gd name="connsiteX3" fmla="*/ 187196 w 3104921"/>
                  <a:gd name="connsiteY3" fmla="*/ 2860388 h 2875403"/>
                  <a:gd name="connsiteX4" fmla="*/ 0 w 3104921"/>
                  <a:gd name="connsiteY4" fmla="*/ 0 h 2875403"/>
                  <a:gd name="connsiteX0" fmla="*/ 0 w 3097647"/>
                  <a:gd name="connsiteY0" fmla="*/ 0 h 2875403"/>
                  <a:gd name="connsiteX1" fmla="*/ 2942864 w 3097647"/>
                  <a:gd name="connsiteY1" fmla="*/ 186902 h 2875403"/>
                  <a:gd name="connsiteX2" fmla="*/ 2879470 w 3097647"/>
                  <a:gd name="connsiteY2" fmla="*/ 2334344 h 2875403"/>
                  <a:gd name="connsiteX3" fmla="*/ 187196 w 3097647"/>
                  <a:gd name="connsiteY3" fmla="*/ 2860388 h 2875403"/>
                  <a:gd name="connsiteX4" fmla="*/ 0 w 3097647"/>
                  <a:gd name="connsiteY4" fmla="*/ 0 h 2875403"/>
                  <a:gd name="connsiteX0" fmla="*/ 0 w 3053237"/>
                  <a:gd name="connsiteY0" fmla="*/ 0 h 2830026"/>
                  <a:gd name="connsiteX1" fmla="*/ 2898454 w 3053237"/>
                  <a:gd name="connsiteY1" fmla="*/ 141525 h 2830026"/>
                  <a:gd name="connsiteX2" fmla="*/ 2835060 w 3053237"/>
                  <a:gd name="connsiteY2" fmla="*/ 2288967 h 2830026"/>
                  <a:gd name="connsiteX3" fmla="*/ 142786 w 3053237"/>
                  <a:gd name="connsiteY3" fmla="*/ 2815011 h 2830026"/>
                  <a:gd name="connsiteX4" fmla="*/ 0 w 3053237"/>
                  <a:gd name="connsiteY4" fmla="*/ 0 h 2830026"/>
                  <a:gd name="connsiteX0" fmla="*/ 0 w 3002552"/>
                  <a:gd name="connsiteY0" fmla="*/ 0 h 2783683"/>
                  <a:gd name="connsiteX1" fmla="*/ 2847769 w 3002552"/>
                  <a:gd name="connsiteY1" fmla="*/ 95182 h 2783683"/>
                  <a:gd name="connsiteX2" fmla="*/ 2784375 w 3002552"/>
                  <a:gd name="connsiteY2" fmla="*/ 2242624 h 2783683"/>
                  <a:gd name="connsiteX3" fmla="*/ 92101 w 3002552"/>
                  <a:gd name="connsiteY3" fmla="*/ 2768668 h 2783683"/>
                  <a:gd name="connsiteX4" fmla="*/ 0 w 3002552"/>
                  <a:gd name="connsiteY4" fmla="*/ 0 h 2783683"/>
                  <a:gd name="connsiteX0" fmla="*/ 0 w 3002552"/>
                  <a:gd name="connsiteY0" fmla="*/ 0 h 2780993"/>
                  <a:gd name="connsiteX1" fmla="*/ 2847769 w 3002552"/>
                  <a:gd name="connsiteY1" fmla="*/ 95182 h 2780993"/>
                  <a:gd name="connsiteX2" fmla="*/ 2784375 w 3002552"/>
                  <a:gd name="connsiteY2" fmla="*/ 2242624 h 2780993"/>
                  <a:gd name="connsiteX3" fmla="*/ 92101 w 3002552"/>
                  <a:gd name="connsiteY3" fmla="*/ 2768668 h 2780993"/>
                  <a:gd name="connsiteX4" fmla="*/ 0 w 3002552"/>
                  <a:gd name="connsiteY4" fmla="*/ 0 h 2780993"/>
                  <a:gd name="connsiteX0" fmla="*/ 0 w 3008312"/>
                  <a:gd name="connsiteY0" fmla="*/ 0 h 2781844"/>
                  <a:gd name="connsiteX1" fmla="*/ 2847769 w 3008312"/>
                  <a:gd name="connsiteY1" fmla="*/ 95182 h 2781844"/>
                  <a:gd name="connsiteX2" fmla="*/ 2792196 w 3008312"/>
                  <a:gd name="connsiteY2" fmla="*/ 2275334 h 2781844"/>
                  <a:gd name="connsiteX3" fmla="*/ 92101 w 3008312"/>
                  <a:gd name="connsiteY3" fmla="*/ 2768668 h 2781844"/>
                  <a:gd name="connsiteX4" fmla="*/ 0 w 3008312"/>
                  <a:gd name="connsiteY4" fmla="*/ 0 h 2781844"/>
                  <a:gd name="connsiteX0" fmla="*/ 0 w 2989495"/>
                  <a:gd name="connsiteY0" fmla="*/ 0 h 2781844"/>
                  <a:gd name="connsiteX1" fmla="*/ 2847769 w 2989495"/>
                  <a:gd name="connsiteY1" fmla="*/ 95182 h 2781844"/>
                  <a:gd name="connsiteX2" fmla="*/ 2792196 w 2989495"/>
                  <a:gd name="connsiteY2" fmla="*/ 2275334 h 2781844"/>
                  <a:gd name="connsiteX3" fmla="*/ 92101 w 2989495"/>
                  <a:gd name="connsiteY3" fmla="*/ 2768668 h 2781844"/>
                  <a:gd name="connsiteX4" fmla="*/ 0 w 2989495"/>
                  <a:gd name="connsiteY4" fmla="*/ 0 h 2781844"/>
                  <a:gd name="connsiteX0" fmla="*/ 0 w 3011870"/>
                  <a:gd name="connsiteY0" fmla="*/ 0 h 2781844"/>
                  <a:gd name="connsiteX1" fmla="*/ 2847769 w 3011870"/>
                  <a:gd name="connsiteY1" fmla="*/ 95182 h 2781844"/>
                  <a:gd name="connsiteX2" fmla="*/ 2792196 w 3011870"/>
                  <a:gd name="connsiteY2" fmla="*/ 2275334 h 2781844"/>
                  <a:gd name="connsiteX3" fmla="*/ 92101 w 3011870"/>
                  <a:gd name="connsiteY3" fmla="*/ 2768668 h 2781844"/>
                  <a:gd name="connsiteX4" fmla="*/ 0 w 3011870"/>
                  <a:gd name="connsiteY4" fmla="*/ 0 h 2781844"/>
                  <a:gd name="connsiteX0" fmla="*/ 0 w 3011870"/>
                  <a:gd name="connsiteY0" fmla="*/ 0 h 2783262"/>
                  <a:gd name="connsiteX1" fmla="*/ 2847769 w 3011870"/>
                  <a:gd name="connsiteY1" fmla="*/ 95182 h 2783262"/>
                  <a:gd name="connsiteX2" fmla="*/ 2792196 w 3011870"/>
                  <a:gd name="connsiteY2" fmla="*/ 2275334 h 2783262"/>
                  <a:gd name="connsiteX3" fmla="*/ 92101 w 3011870"/>
                  <a:gd name="connsiteY3" fmla="*/ 2768668 h 2783262"/>
                  <a:gd name="connsiteX4" fmla="*/ 0 w 3011870"/>
                  <a:gd name="connsiteY4" fmla="*/ 0 h 2783262"/>
                  <a:gd name="connsiteX0" fmla="*/ 0 w 3011870"/>
                  <a:gd name="connsiteY0" fmla="*/ 0 h 2767189"/>
                  <a:gd name="connsiteX1" fmla="*/ 2847769 w 3011870"/>
                  <a:gd name="connsiteY1" fmla="*/ 95182 h 2767189"/>
                  <a:gd name="connsiteX2" fmla="*/ 2792196 w 3011870"/>
                  <a:gd name="connsiteY2" fmla="*/ 2275334 h 2767189"/>
                  <a:gd name="connsiteX3" fmla="*/ 113833 w 3011870"/>
                  <a:gd name="connsiteY3" fmla="*/ 2752010 h 2767189"/>
                  <a:gd name="connsiteX4" fmla="*/ 0 w 3011870"/>
                  <a:gd name="connsiteY4" fmla="*/ 0 h 2767189"/>
                  <a:gd name="connsiteX0" fmla="*/ 0 w 3011870"/>
                  <a:gd name="connsiteY0" fmla="*/ 0 h 2764048"/>
                  <a:gd name="connsiteX1" fmla="*/ 2847769 w 3011870"/>
                  <a:gd name="connsiteY1" fmla="*/ 95182 h 2764048"/>
                  <a:gd name="connsiteX2" fmla="*/ 2792196 w 3011870"/>
                  <a:gd name="connsiteY2" fmla="*/ 2275334 h 2764048"/>
                  <a:gd name="connsiteX3" fmla="*/ 128682 w 3011870"/>
                  <a:gd name="connsiteY3" fmla="*/ 2748749 h 2764048"/>
                  <a:gd name="connsiteX4" fmla="*/ 0 w 3011870"/>
                  <a:gd name="connsiteY4" fmla="*/ 0 h 2764048"/>
                  <a:gd name="connsiteX0" fmla="*/ 0 w 3011870"/>
                  <a:gd name="connsiteY0" fmla="*/ 0 h 2766482"/>
                  <a:gd name="connsiteX1" fmla="*/ 2847769 w 3011870"/>
                  <a:gd name="connsiteY1" fmla="*/ 95182 h 2766482"/>
                  <a:gd name="connsiteX2" fmla="*/ 2792196 w 3011870"/>
                  <a:gd name="connsiteY2" fmla="*/ 2275334 h 2766482"/>
                  <a:gd name="connsiteX3" fmla="*/ 118548 w 3011870"/>
                  <a:gd name="connsiteY3" fmla="*/ 2751276 h 2766482"/>
                  <a:gd name="connsiteX4" fmla="*/ 0 w 3011870"/>
                  <a:gd name="connsiteY4" fmla="*/ 0 h 2766482"/>
                  <a:gd name="connsiteX0" fmla="*/ 0 w 3011870"/>
                  <a:gd name="connsiteY0" fmla="*/ 0 h 2769615"/>
                  <a:gd name="connsiteX1" fmla="*/ 2847769 w 3011870"/>
                  <a:gd name="connsiteY1" fmla="*/ 95182 h 2769615"/>
                  <a:gd name="connsiteX2" fmla="*/ 2792196 w 3011870"/>
                  <a:gd name="connsiteY2" fmla="*/ 2275334 h 2769615"/>
                  <a:gd name="connsiteX3" fmla="*/ 113120 w 3011870"/>
                  <a:gd name="connsiteY3" fmla="*/ 2754527 h 2769615"/>
                  <a:gd name="connsiteX4" fmla="*/ 0 w 3011870"/>
                  <a:gd name="connsiteY4" fmla="*/ 0 h 27696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1870" h="2769615">
                    <a:moveTo>
                      <a:pt x="0" y="0"/>
                    </a:moveTo>
                    <a:cubicBezTo>
                      <a:pt x="1127017" y="85961"/>
                      <a:pt x="1845297" y="76592"/>
                      <a:pt x="2847769" y="95182"/>
                    </a:cubicBezTo>
                    <a:cubicBezTo>
                      <a:pt x="2777291" y="1004083"/>
                      <a:pt x="3289279" y="2013053"/>
                      <a:pt x="2792196" y="2275334"/>
                    </a:cubicBezTo>
                    <a:cubicBezTo>
                      <a:pt x="2409503" y="2508287"/>
                      <a:pt x="1123783" y="2845055"/>
                      <a:pt x="113120" y="2754527"/>
                    </a:cubicBezTo>
                    <a:cubicBezTo>
                      <a:pt x="-60175" y="1676365"/>
                      <a:pt x="148001" y="804419"/>
                      <a:pt x="0" y="0"/>
                    </a:cubicBezTo>
                    <a:close/>
                  </a:path>
                </a:pathLst>
              </a:custGeom>
              <a:solidFill>
                <a:schemeClr val="bg1"/>
              </a:solidFill>
              <a:ln>
                <a:noFill/>
              </a:ln>
              <a:effectLst>
                <a:outerShdw blurRad="215900" dist="114300" dir="4800000" sx="99000" sy="99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grpSp>
            <p:nvGrpSpPr>
              <p:cNvPr id="4" name="Groupe 14"/>
              <p:cNvGrpSpPr>
                <a:grpSpLocks/>
              </p:cNvGrpSpPr>
              <p:nvPr/>
            </p:nvGrpSpPr>
            <p:grpSpPr bwMode="auto">
              <a:xfrm>
                <a:off x="911151" y="2262448"/>
                <a:ext cx="3261912" cy="2876166"/>
                <a:chOff x="3851532" y="1530934"/>
                <a:chExt cx="3261912" cy="2876166"/>
              </a:xfrm>
            </p:grpSpPr>
            <p:sp>
              <p:nvSpPr>
                <p:cNvPr id="13" name="Rectangle 5"/>
                <p:cNvSpPr/>
                <p:nvPr/>
              </p:nvSpPr>
              <p:spPr>
                <a:xfrm rot="21074577">
                  <a:off x="3851532" y="1529145"/>
                  <a:ext cx="3114896" cy="2877955"/>
                </a:xfrm>
                <a:custGeom>
                  <a:avLst/>
                  <a:gdLst>
                    <a:gd name="connsiteX0" fmla="*/ 0 w 2958182"/>
                    <a:gd name="connsiteY0" fmla="*/ 0 h 2855644"/>
                    <a:gd name="connsiteX1" fmla="*/ 2958182 w 2958182"/>
                    <a:gd name="connsiteY1" fmla="*/ 0 h 2855644"/>
                    <a:gd name="connsiteX2" fmla="*/ 2958182 w 2958182"/>
                    <a:gd name="connsiteY2" fmla="*/ 2855644 h 2855644"/>
                    <a:gd name="connsiteX3" fmla="*/ 0 w 2958182"/>
                    <a:gd name="connsiteY3" fmla="*/ 2855644 h 2855644"/>
                    <a:gd name="connsiteX4" fmla="*/ 0 w 2958182"/>
                    <a:gd name="connsiteY4" fmla="*/ 0 h 2855644"/>
                    <a:gd name="connsiteX0" fmla="*/ 0 w 2958182"/>
                    <a:gd name="connsiteY0" fmla="*/ 0 h 2855644"/>
                    <a:gd name="connsiteX1" fmla="*/ 2958182 w 2958182"/>
                    <a:gd name="connsiteY1" fmla="*/ 0 h 2855644"/>
                    <a:gd name="connsiteX2" fmla="*/ 2958182 w 2958182"/>
                    <a:gd name="connsiteY2" fmla="*/ 2855644 h 2855644"/>
                    <a:gd name="connsiteX3" fmla="*/ 99227 w 2958182"/>
                    <a:gd name="connsiteY3" fmla="*/ 2774555 h 2855644"/>
                    <a:gd name="connsiteX4" fmla="*/ 0 w 2958182"/>
                    <a:gd name="connsiteY4" fmla="*/ 0 h 2855644"/>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48460 w 3007415"/>
                    <a:gd name="connsiteY3" fmla="*/ 2830326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911415"/>
                    <a:gd name="connsiteX1" fmla="*/ 3007415 w 3007415"/>
                    <a:gd name="connsiteY1" fmla="*/ 55771 h 2911415"/>
                    <a:gd name="connsiteX2" fmla="*/ 3007415 w 3007415"/>
                    <a:gd name="connsiteY2" fmla="*/ 2911415 h 2911415"/>
                    <a:gd name="connsiteX3" fmla="*/ 152810 w 3007415"/>
                    <a:gd name="connsiteY3" fmla="*/ 2802085 h 2911415"/>
                    <a:gd name="connsiteX4" fmla="*/ 0 w 3007415"/>
                    <a:gd name="connsiteY4" fmla="*/ 0 h 2911415"/>
                    <a:gd name="connsiteX0" fmla="*/ 0 w 3007415"/>
                    <a:gd name="connsiteY0" fmla="*/ 0 h 2802085"/>
                    <a:gd name="connsiteX1" fmla="*/ 3007415 w 3007415"/>
                    <a:gd name="connsiteY1" fmla="*/ 55771 h 2802085"/>
                    <a:gd name="connsiteX2" fmla="*/ 2795981 w 3007415"/>
                    <a:gd name="connsiteY2" fmla="*/ 2782473 h 2802085"/>
                    <a:gd name="connsiteX3" fmla="*/ 152810 w 3007415"/>
                    <a:gd name="connsiteY3" fmla="*/ 2802085 h 2802085"/>
                    <a:gd name="connsiteX4" fmla="*/ 0 w 3007415"/>
                    <a:gd name="connsiteY4" fmla="*/ 0 h 2802085"/>
                    <a:gd name="connsiteX0" fmla="*/ 0 w 3007415"/>
                    <a:gd name="connsiteY0" fmla="*/ 0 h 2910528"/>
                    <a:gd name="connsiteX1" fmla="*/ 3007415 w 3007415"/>
                    <a:gd name="connsiteY1" fmla="*/ 55771 h 2910528"/>
                    <a:gd name="connsiteX2" fmla="*/ 2795981 w 3007415"/>
                    <a:gd name="connsiteY2" fmla="*/ 2782473 h 2910528"/>
                    <a:gd name="connsiteX3" fmla="*/ 152810 w 3007415"/>
                    <a:gd name="connsiteY3" fmla="*/ 2802085 h 2910528"/>
                    <a:gd name="connsiteX4" fmla="*/ 0 w 3007415"/>
                    <a:gd name="connsiteY4" fmla="*/ 0 h 2910528"/>
                    <a:gd name="connsiteX0" fmla="*/ 0 w 3016462"/>
                    <a:gd name="connsiteY0" fmla="*/ 0 h 2910528"/>
                    <a:gd name="connsiteX1" fmla="*/ 3007415 w 3016462"/>
                    <a:gd name="connsiteY1" fmla="*/ 55771 h 2910528"/>
                    <a:gd name="connsiteX2" fmla="*/ 2795981 w 3016462"/>
                    <a:gd name="connsiteY2" fmla="*/ 2782473 h 2910528"/>
                    <a:gd name="connsiteX3" fmla="*/ 152810 w 3016462"/>
                    <a:gd name="connsiteY3" fmla="*/ 2802085 h 2910528"/>
                    <a:gd name="connsiteX4" fmla="*/ 0 w 3016462"/>
                    <a:gd name="connsiteY4" fmla="*/ 0 h 2910528"/>
                    <a:gd name="connsiteX0" fmla="*/ 0 w 3064249"/>
                    <a:gd name="connsiteY0" fmla="*/ 0 h 2898641"/>
                    <a:gd name="connsiteX1" fmla="*/ 3007415 w 3064249"/>
                    <a:gd name="connsiteY1" fmla="*/ 55771 h 2898641"/>
                    <a:gd name="connsiteX2" fmla="*/ 2875643 w 3064249"/>
                    <a:gd name="connsiteY2" fmla="*/ 2765832 h 2898641"/>
                    <a:gd name="connsiteX3" fmla="*/ 152810 w 3064249"/>
                    <a:gd name="connsiteY3" fmla="*/ 2802085 h 2898641"/>
                    <a:gd name="connsiteX4" fmla="*/ 0 w 3064249"/>
                    <a:gd name="connsiteY4" fmla="*/ 0 h 2898641"/>
                    <a:gd name="connsiteX0" fmla="*/ 0 w 3070540"/>
                    <a:gd name="connsiteY0" fmla="*/ 0 h 2898641"/>
                    <a:gd name="connsiteX1" fmla="*/ 3007415 w 3070540"/>
                    <a:gd name="connsiteY1" fmla="*/ 55771 h 2898641"/>
                    <a:gd name="connsiteX2" fmla="*/ 2875643 w 3070540"/>
                    <a:gd name="connsiteY2" fmla="*/ 2765832 h 2898641"/>
                    <a:gd name="connsiteX3" fmla="*/ 152810 w 3070540"/>
                    <a:gd name="connsiteY3" fmla="*/ 2802085 h 2898641"/>
                    <a:gd name="connsiteX4" fmla="*/ 0 w 3070540"/>
                    <a:gd name="connsiteY4" fmla="*/ 0 h 2898641"/>
                    <a:gd name="connsiteX0" fmla="*/ 0 w 3050496"/>
                    <a:gd name="connsiteY0" fmla="*/ 0 h 2831008"/>
                    <a:gd name="connsiteX1" fmla="*/ 3007415 w 3050496"/>
                    <a:gd name="connsiteY1" fmla="*/ 55771 h 2831008"/>
                    <a:gd name="connsiteX2" fmla="*/ 2844527 w 3050496"/>
                    <a:gd name="connsiteY2" fmla="*/ 2655027 h 2831008"/>
                    <a:gd name="connsiteX3" fmla="*/ 152810 w 3050496"/>
                    <a:gd name="connsiteY3" fmla="*/ 2802085 h 2831008"/>
                    <a:gd name="connsiteX4" fmla="*/ 0 w 3050496"/>
                    <a:gd name="connsiteY4" fmla="*/ 0 h 2831008"/>
                    <a:gd name="connsiteX0" fmla="*/ 0 w 3083026"/>
                    <a:gd name="connsiteY0" fmla="*/ 0 h 2802085"/>
                    <a:gd name="connsiteX1" fmla="*/ 3007415 w 3083026"/>
                    <a:gd name="connsiteY1" fmla="*/ 55771 h 2802085"/>
                    <a:gd name="connsiteX2" fmla="*/ 2894153 w 3083026"/>
                    <a:gd name="connsiteY2" fmla="*/ 2551842 h 2802085"/>
                    <a:gd name="connsiteX3" fmla="*/ 152810 w 3083026"/>
                    <a:gd name="connsiteY3" fmla="*/ 2802085 h 2802085"/>
                    <a:gd name="connsiteX4" fmla="*/ 0 w 3083026"/>
                    <a:gd name="connsiteY4" fmla="*/ 0 h 2802085"/>
                    <a:gd name="connsiteX0" fmla="*/ 0 w 3077100"/>
                    <a:gd name="connsiteY0" fmla="*/ 0 h 2839147"/>
                    <a:gd name="connsiteX1" fmla="*/ 3007415 w 3077100"/>
                    <a:gd name="connsiteY1" fmla="*/ 55771 h 2839147"/>
                    <a:gd name="connsiteX2" fmla="*/ 2885440 w 3077100"/>
                    <a:gd name="connsiteY2" fmla="*/ 2670966 h 2839147"/>
                    <a:gd name="connsiteX3" fmla="*/ 152810 w 3077100"/>
                    <a:gd name="connsiteY3" fmla="*/ 2802085 h 2839147"/>
                    <a:gd name="connsiteX4" fmla="*/ 0 w 3077100"/>
                    <a:gd name="connsiteY4" fmla="*/ 0 h 2839147"/>
                    <a:gd name="connsiteX0" fmla="*/ 0 w 3084012"/>
                    <a:gd name="connsiteY0" fmla="*/ 0 h 2810619"/>
                    <a:gd name="connsiteX1" fmla="*/ 3007415 w 3084012"/>
                    <a:gd name="connsiteY1" fmla="*/ 55771 h 2810619"/>
                    <a:gd name="connsiteX2" fmla="*/ 2895591 w 3084012"/>
                    <a:gd name="connsiteY2" fmla="*/ 2605068 h 2810619"/>
                    <a:gd name="connsiteX3" fmla="*/ 152810 w 3084012"/>
                    <a:gd name="connsiteY3" fmla="*/ 2802085 h 2810619"/>
                    <a:gd name="connsiteX4" fmla="*/ 0 w 3084012"/>
                    <a:gd name="connsiteY4" fmla="*/ 0 h 2810619"/>
                    <a:gd name="connsiteX0" fmla="*/ 0 w 3108841"/>
                    <a:gd name="connsiteY0" fmla="*/ 0 h 2802085"/>
                    <a:gd name="connsiteX1" fmla="*/ 3007415 w 3108841"/>
                    <a:gd name="connsiteY1" fmla="*/ 55771 h 2802085"/>
                    <a:gd name="connsiteX2" fmla="*/ 2930854 w 3108841"/>
                    <a:gd name="connsiteY2" fmla="*/ 2501276 h 2802085"/>
                    <a:gd name="connsiteX3" fmla="*/ 152810 w 3108841"/>
                    <a:gd name="connsiteY3" fmla="*/ 2802085 h 2802085"/>
                    <a:gd name="connsiteX4" fmla="*/ 0 w 3108841"/>
                    <a:gd name="connsiteY4" fmla="*/ 0 h 2802085"/>
                    <a:gd name="connsiteX0" fmla="*/ 0 w 3073089"/>
                    <a:gd name="connsiteY0" fmla="*/ 0 h 2802085"/>
                    <a:gd name="connsiteX1" fmla="*/ 3007415 w 3073089"/>
                    <a:gd name="connsiteY1" fmla="*/ 55771 h 2802085"/>
                    <a:gd name="connsiteX2" fmla="*/ 2879470 w 3073089"/>
                    <a:gd name="connsiteY2" fmla="*/ 2334344 h 2802085"/>
                    <a:gd name="connsiteX3" fmla="*/ 152810 w 3073089"/>
                    <a:gd name="connsiteY3" fmla="*/ 2802085 h 2802085"/>
                    <a:gd name="connsiteX4" fmla="*/ 0 w 3073089"/>
                    <a:gd name="connsiteY4" fmla="*/ 0 h 2802085"/>
                    <a:gd name="connsiteX0" fmla="*/ 0 w 3142862"/>
                    <a:gd name="connsiteY0" fmla="*/ 0 h 2802085"/>
                    <a:gd name="connsiteX1" fmla="*/ 3007415 w 3142862"/>
                    <a:gd name="connsiteY1" fmla="*/ 55771 h 2802085"/>
                    <a:gd name="connsiteX2" fmla="*/ 2879470 w 3142862"/>
                    <a:gd name="connsiteY2" fmla="*/ 2334344 h 2802085"/>
                    <a:gd name="connsiteX3" fmla="*/ 152810 w 3142862"/>
                    <a:gd name="connsiteY3" fmla="*/ 2802085 h 2802085"/>
                    <a:gd name="connsiteX4" fmla="*/ 0 w 3142862"/>
                    <a:gd name="connsiteY4" fmla="*/ 0 h 2802085"/>
                    <a:gd name="connsiteX0" fmla="*/ 0 w 3142862"/>
                    <a:gd name="connsiteY0" fmla="*/ 0 h 2860388"/>
                    <a:gd name="connsiteX1" fmla="*/ 3007415 w 3142862"/>
                    <a:gd name="connsiteY1" fmla="*/ 55771 h 2860388"/>
                    <a:gd name="connsiteX2" fmla="*/ 2879470 w 3142862"/>
                    <a:gd name="connsiteY2" fmla="*/ 2334344 h 2860388"/>
                    <a:gd name="connsiteX3" fmla="*/ 187196 w 3142862"/>
                    <a:gd name="connsiteY3" fmla="*/ 2860388 h 2860388"/>
                    <a:gd name="connsiteX4" fmla="*/ 0 w 3142862"/>
                    <a:gd name="connsiteY4" fmla="*/ 0 h 2860388"/>
                    <a:gd name="connsiteX0" fmla="*/ 0 w 3142862"/>
                    <a:gd name="connsiteY0" fmla="*/ 0 h 2876373"/>
                    <a:gd name="connsiteX1" fmla="*/ 3007415 w 3142862"/>
                    <a:gd name="connsiteY1" fmla="*/ 55771 h 2876373"/>
                    <a:gd name="connsiteX2" fmla="*/ 2879470 w 3142862"/>
                    <a:gd name="connsiteY2" fmla="*/ 2334344 h 2876373"/>
                    <a:gd name="connsiteX3" fmla="*/ 187196 w 3142862"/>
                    <a:gd name="connsiteY3" fmla="*/ 2860388 h 2876373"/>
                    <a:gd name="connsiteX4" fmla="*/ 0 w 3142862"/>
                    <a:gd name="connsiteY4" fmla="*/ 0 h 2876373"/>
                    <a:gd name="connsiteX0" fmla="*/ 0 w 3142862"/>
                    <a:gd name="connsiteY0" fmla="*/ 0 h 2869960"/>
                    <a:gd name="connsiteX1" fmla="*/ 3007415 w 3142862"/>
                    <a:gd name="connsiteY1" fmla="*/ 55771 h 2869960"/>
                    <a:gd name="connsiteX2" fmla="*/ 2879470 w 3142862"/>
                    <a:gd name="connsiteY2" fmla="*/ 2334344 h 2869960"/>
                    <a:gd name="connsiteX3" fmla="*/ 187196 w 3142862"/>
                    <a:gd name="connsiteY3" fmla="*/ 2860388 h 2869960"/>
                    <a:gd name="connsiteX4" fmla="*/ 0 w 3142862"/>
                    <a:gd name="connsiteY4" fmla="*/ 0 h 2869960"/>
                    <a:gd name="connsiteX0" fmla="*/ 0 w 3142862"/>
                    <a:gd name="connsiteY0" fmla="*/ 0 h 2875403"/>
                    <a:gd name="connsiteX1" fmla="*/ 3007415 w 3142862"/>
                    <a:gd name="connsiteY1" fmla="*/ 55771 h 2875403"/>
                    <a:gd name="connsiteX2" fmla="*/ 2879470 w 3142862"/>
                    <a:gd name="connsiteY2" fmla="*/ 2334344 h 2875403"/>
                    <a:gd name="connsiteX3" fmla="*/ 187196 w 3142862"/>
                    <a:gd name="connsiteY3" fmla="*/ 2860388 h 2875403"/>
                    <a:gd name="connsiteX4" fmla="*/ 0 w 3142862"/>
                    <a:gd name="connsiteY4" fmla="*/ 0 h 2875403"/>
                    <a:gd name="connsiteX0" fmla="*/ 0 w 3155056"/>
                    <a:gd name="connsiteY0" fmla="*/ 0 h 2875403"/>
                    <a:gd name="connsiteX1" fmla="*/ 3007415 w 3155056"/>
                    <a:gd name="connsiteY1" fmla="*/ 55771 h 2875403"/>
                    <a:gd name="connsiteX2" fmla="*/ 2879470 w 3155056"/>
                    <a:gd name="connsiteY2" fmla="*/ 2334344 h 2875403"/>
                    <a:gd name="connsiteX3" fmla="*/ 187196 w 3155056"/>
                    <a:gd name="connsiteY3" fmla="*/ 2860388 h 2875403"/>
                    <a:gd name="connsiteX4" fmla="*/ 0 w 3155056"/>
                    <a:gd name="connsiteY4" fmla="*/ 0 h 2875403"/>
                    <a:gd name="connsiteX0" fmla="*/ 0 w 3111070"/>
                    <a:gd name="connsiteY0" fmla="*/ 0 h 2875403"/>
                    <a:gd name="connsiteX1" fmla="*/ 3007415 w 3111070"/>
                    <a:gd name="connsiteY1" fmla="*/ 55771 h 2875403"/>
                    <a:gd name="connsiteX2" fmla="*/ 2879470 w 3111070"/>
                    <a:gd name="connsiteY2" fmla="*/ 2334344 h 2875403"/>
                    <a:gd name="connsiteX3" fmla="*/ 187196 w 3111070"/>
                    <a:gd name="connsiteY3" fmla="*/ 2860388 h 2875403"/>
                    <a:gd name="connsiteX4" fmla="*/ 0 w 3111070"/>
                    <a:gd name="connsiteY4" fmla="*/ 0 h 2875403"/>
                    <a:gd name="connsiteX0" fmla="*/ 0 w 3116300"/>
                    <a:gd name="connsiteY0" fmla="*/ 0 h 2875403"/>
                    <a:gd name="connsiteX1" fmla="*/ 3007415 w 3116300"/>
                    <a:gd name="connsiteY1" fmla="*/ 55771 h 2875403"/>
                    <a:gd name="connsiteX2" fmla="*/ 2879470 w 3116300"/>
                    <a:gd name="connsiteY2" fmla="*/ 2334344 h 2875403"/>
                    <a:gd name="connsiteX3" fmla="*/ 187196 w 3116300"/>
                    <a:gd name="connsiteY3" fmla="*/ 2860388 h 2875403"/>
                    <a:gd name="connsiteX4" fmla="*/ 0 w 3116300"/>
                    <a:gd name="connsiteY4" fmla="*/ 0 h 28754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6300" h="2875403">
                      <a:moveTo>
                        <a:pt x="0" y="0"/>
                      </a:moveTo>
                      <a:cubicBezTo>
                        <a:pt x="1127017" y="85961"/>
                        <a:pt x="2004943" y="37181"/>
                        <a:pt x="3007415" y="55771"/>
                      </a:cubicBezTo>
                      <a:cubicBezTo>
                        <a:pt x="2936937" y="964672"/>
                        <a:pt x="3368549" y="2290401"/>
                        <a:pt x="2879470" y="2334344"/>
                      </a:cubicBezTo>
                      <a:cubicBezTo>
                        <a:pt x="2708049" y="2614029"/>
                        <a:pt x="1197859" y="2950916"/>
                        <a:pt x="187196" y="2860388"/>
                      </a:cubicBezTo>
                      <a:cubicBezTo>
                        <a:pt x="13901" y="1782226"/>
                        <a:pt x="148001" y="804419"/>
                        <a:pt x="0" y="0"/>
                      </a:cubicBezTo>
                      <a:close/>
                    </a:path>
                  </a:pathLst>
                </a:custGeom>
                <a:solidFill>
                  <a:srgbClr val="ABFF2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14" name="Triangle rectangle 7"/>
                <p:cNvSpPr/>
                <p:nvPr/>
              </p:nvSpPr>
              <p:spPr>
                <a:xfrm rot="14260875">
                  <a:off x="6186029" y="3087953"/>
                  <a:ext cx="334646" cy="1520184"/>
                </a:xfrm>
                <a:custGeom>
                  <a:avLst/>
                  <a:gdLst>
                    <a:gd name="connsiteX0" fmla="*/ 0 w 360040"/>
                    <a:gd name="connsiteY0" fmla="*/ 1205112 h 1205112"/>
                    <a:gd name="connsiteX1" fmla="*/ 0 w 360040"/>
                    <a:gd name="connsiteY1" fmla="*/ 0 h 1205112"/>
                    <a:gd name="connsiteX2" fmla="*/ 360040 w 360040"/>
                    <a:gd name="connsiteY2" fmla="*/ 1205112 h 1205112"/>
                    <a:gd name="connsiteX3" fmla="*/ 0 w 360040"/>
                    <a:gd name="connsiteY3" fmla="*/ 1205112 h 1205112"/>
                    <a:gd name="connsiteX0" fmla="*/ 0 w 284031"/>
                    <a:gd name="connsiteY0" fmla="*/ 1205112 h 1205112"/>
                    <a:gd name="connsiteX1" fmla="*/ 0 w 284031"/>
                    <a:gd name="connsiteY1" fmla="*/ 0 h 1205112"/>
                    <a:gd name="connsiteX2" fmla="*/ 284031 w 284031"/>
                    <a:gd name="connsiteY2" fmla="*/ 826409 h 1205112"/>
                    <a:gd name="connsiteX3" fmla="*/ 0 w 284031"/>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66580"/>
                    <a:gd name="connsiteY0" fmla="*/ 1205112 h 1205112"/>
                    <a:gd name="connsiteX1" fmla="*/ 0 w 366580"/>
                    <a:gd name="connsiteY1" fmla="*/ 0 h 1205112"/>
                    <a:gd name="connsiteX2" fmla="*/ 366580 w 366580"/>
                    <a:gd name="connsiteY2" fmla="*/ 963165 h 1205112"/>
                    <a:gd name="connsiteX3" fmla="*/ 0 w 366580"/>
                    <a:gd name="connsiteY3" fmla="*/ 1205112 h 120511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0 w 375287"/>
                    <a:gd name="connsiteY0" fmla="*/ 1227782 h 1227782"/>
                    <a:gd name="connsiteX1" fmla="*/ 8707 w 375287"/>
                    <a:gd name="connsiteY1" fmla="*/ 0 h 1227782"/>
                    <a:gd name="connsiteX2" fmla="*/ 375287 w 375287"/>
                    <a:gd name="connsiteY2" fmla="*/ 963165 h 1227782"/>
                    <a:gd name="connsiteX3" fmla="*/ 0 w 375287"/>
                    <a:gd name="connsiteY3" fmla="*/ 1227782 h 1227782"/>
                    <a:gd name="connsiteX0" fmla="*/ 126017 w 501304"/>
                    <a:gd name="connsiteY0" fmla="*/ 1227782 h 1227782"/>
                    <a:gd name="connsiteX1" fmla="*/ 134724 w 501304"/>
                    <a:gd name="connsiteY1" fmla="*/ 0 h 1227782"/>
                    <a:gd name="connsiteX2" fmla="*/ 501304 w 501304"/>
                    <a:gd name="connsiteY2" fmla="*/ 963165 h 1227782"/>
                    <a:gd name="connsiteX3" fmla="*/ 126017 w 501304"/>
                    <a:gd name="connsiteY3" fmla="*/ 1227782 h 1227782"/>
                    <a:gd name="connsiteX0" fmla="*/ 129311 w 504598"/>
                    <a:gd name="connsiteY0" fmla="*/ 1227782 h 1227782"/>
                    <a:gd name="connsiteX1" fmla="*/ 138018 w 504598"/>
                    <a:gd name="connsiteY1" fmla="*/ 0 h 1227782"/>
                    <a:gd name="connsiteX2" fmla="*/ 504598 w 504598"/>
                    <a:gd name="connsiteY2" fmla="*/ 963165 h 1227782"/>
                    <a:gd name="connsiteX3" fmla="*/ 129311 w 504598"/>
                    <a:gd name="connsiteY3" fmla="*/ 1227782 h 1227782"/>
                    <a:gd name="connsiteX0" fmla="*/ 122131 w 497418"/>
                    <a:gd name="connsiteY0" fmla="*/ 1406841 h 1406841"/>
                    <a:gd name="connsiteX1" fmla="*/ 159583 w 497418"/>
                    <a:gd name="connsiteY1" fmla="*/ 0 h 1406841"/>
                    <a:gd name="connsiteX2" fmla="*/ 497418 w 497418"/>
                    <a:gd name="connsiteY2" fmla="*/ 1142224 h 1406841"/>
                    <a:gd name="connsiteX3" fmla="*/ 122131 w 497418"/>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509800"/>
                    <a:gd name="connsiteY0" fmla="*/ 1406841 h 1406841"/>
                    <a:gd name="connsiteX1" fmla="*/ 171965 w 509800"/>
                    <a:gd name="connsiteY1" fmla="*/ 0 h 1406841"/>
                    <a:gd name="connsiteX2" fmla="*/ 509800 w 509800"/>
                    <a:gd name="connsiteY2" fmla="*/ 1142224 h 1406841"/>
                    <a:gd name="connsiteX3" fmla="*/ 134513 w 509800"/>
                    <a:gd name="connsiteY3" fmla="*/ 1406841 h 1406841"/>
                    <a:gd name="connsiteX0" fmla="*/ 134513 w 403203"/>
                    <a:gd name="connsiteY0" fmla="*/ 1406841 h 1406841"/>
                    <a:gd name="connsiteX1" fmla="*/ 171965 w 403203"/>
                    <a:gd name="connsiteY1" fmla="*/ 0 h 1406841"/>
                    <a:gd name="connsiteX2" fmla="*/ 403203 w 403203"/>
                    <a:gd name="connsiteY2" fmla="*/ 1117809 h 1406841"/>
                    <a:gd name="connsiteX3" fmla="*/ 134513 w 403203"/>
                    <a:gd name="connsiteY3" fmla="*/ 1406841 h 1406841"/>
                    <a:gd name="connsiteX0" fmla="*/ 134513 w 412457"/>
                    <a:gd name="connsiteY0" fmla="*/ 1406841 h 1406841"/>
                    <a:gd name="connsiteX1" fmla="*/ 171965 w 412457"/>
                    <a:gd name="connsiteY1" fmla="*/ 0 h 1406841"/>
                    <a:gd name="connsiteX2" fmla="*/ 412456 w 412457"/>
                    <a:gd name="connsiteY2" fmla="*/ 1149013 h 1406841"/>
                    <a:gd name="connsiteX3" fmla="*/ 134513 w 412457"/>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34513 w 412456"/>
                    <a:gd name="connsiteY0" fmla="*/ 1406841 h 1406841"/>
                    <a:gd name="connsiteX1" fmla="*/ 171965 w 412456"/>
                    <a:gd name="connsiteY1" fmla="*/ 0 h 1406841"/>
                    <a:gd name="connsiteX2" fmla="*/ 412456 w 412456"/>
                    <a:gd name="connsiteY2" fmla="*/ 1149013 h 1406841"/>
                    <a:gd name="connsiteX3" fmla="*/ 134513 w 412456"/>
                    <a:gd name="connsiteY3" fmla="*/ 1406841 h 1406841"/>
                    <a:gd name="connsiteX0" fmla="*/ 140084 w 398701"/>
                    <a:gd name="connsiteY0" fmla="*/ 1442880 h 1442880"/>
                    <a:gd name="connsiteX1" fmla="*/ 158210 w 398701"/>
                    <a:gd name="connsiteY1" fmla="*/ 0 h 1442880"/>
                    <a:gd name="connsiteX2" fmla="*/ 398701 w 398701"/>
                    <a:gd name="connsiteY2" fmla="*/ 1149013 h 1442880"/>
                    <a:gd name="connsiteX3" fmla="*/ 140084 w 39870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 name="connsiteX0" fmla="*/ 163454 w 422071"/>
                    <a:gd name="connsiteY0" fmla="*/ 1442880 h 1442880"/>
                    <a:gd name="connsiteX1" fmla="*/ 181580 w 422071"/>
                    <a:gd name="connsiteY1" fmla="*/ 0 h 1442880"/>
                    <a:gd name="connsiteX2" fmla="*/ 422071 w 422071"/>
                    <a:gd name="connsiteY2" fmla="*/ 1149013 h 1442880"/>
                    <a:gd name="connsiteX3" fmla="*/ 163454 w 422071"/>
                    <a:gd name="connsiteY3" fmla="*/ 1442880 h 1442880"/>
                  </a:gdLst>
                  <a:ahLst/>
                  <a:cxnLst>
                    <a:cxn ang="0">
                      <a:pos x="connsiteX0" y="connsiteY0"/>
                    </a:cxn>
                    <a:cxn ang="0">
                      <a:pos x="connsiteX1" y="connsiteY1"/>
                    </a:cxn>
                    <a:cxn ang="0">
                      <a:pos x="connsiteX2" y="connsiteY2"/>
                    </a:cxn>
                    <a:cxn ang="0">
                      <a:pos x="connsiteX3" y="connsiteY3"/>
                    </a:cxn>
                  </a:cxnLst>
                  <a:rect l="l" t="t" r="r" b="b"/>
                  <a:pathLst>
                    <a:path w="422071" h="1442880">
                      <a:moveTo>
                        <a:pt x="163454" y="1442880"/>
                      </a:moveTo>
                      <a:cubicBezTo>
                        <a:pt x="-176501" y="1226284"/>
                        <a:pt x="107547" y="307905"/>
                        <a:pt x="181580" y="0"/>
                      </a:cubicBezTo>
                      <a:cubicBezTo>
                        <a:pt x="115191" y="556789"/>
                        <a:pt x="137346" y="827855"/>
                        <a:pt x="422071" y="1149013"/>
                      </a:cubicBezTo>
                      <a:cubicBezTo>
                        <a:pt x="129579" y="963158"/>
                        <a:pt x="66208" y="1301405"/>
                        <a:pt x="163454" y="1442880"/>
                      </a:cubicBezTo>
                      <a:close/>
                    </a:path>
                  </a:pathLst>
                </a:custGeom>
                <a:gradFill flip="none" rotWithShape="1">
                  <a:gsLst>
                    <a:gs pos="0">
                      <a:srgbClr val="ABFF2B">
                        <a:shade val="30000"/>
                        <a:satMod val="115000"/>
                      </a:srgbClr>
                    </a:gs>
                    <a:gs pos="50000">
                      <a:srgbClr val="ABFF2B">
                        <a:shade val="67500"/>
                        <a:satMod val="115000"/>
                      </a:srgbClr>
                    </a:gs>
                    <a:gs pos="100000">
                      <a:srgbClr val="ABFF2B">
                        <a:shade val="100000"/>
                        <a:satMod val="115000"/>
                      </a:srgb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grpSp>
        </p:grpSp>
        <p:sp>
          <p:nvSpPr>
            <p:cNvPr id="46088" name="TextBox 5"/>
            <p:cNvSpPr>
              <a:spLocks noChangeArrowheads="1"/>
            </p:cNvSpPr>
            <p:nvPr/>
          </p:nvSpPr>
          <p:spPr bwMode="auto">
            <a:xfrm rot="-733759">
              <a:off x="3918632" y="2111954"/>
              <a:ext cx="2568902" cy="2465375"/>
            </a:xfrm>
            <a:prstGeom prst="rect">
              <a:avLst/>
            </a:prstGeom>
            <a:noFill/>
            <a:ln w="9525">
              <a:noFill/>
              <a:miter lim="800000"/>
              <a:headEnd/>
              <a:tailEnd/>
            </a:ln>
          </p:spPr>
          <p:txBody>
            <a:bodyPr>
              <a:spAutoFit/>
            </a:bodyPr>
            <a:lstStyle/>
            <a:p>
              <a:r>
                <a:rPr lang="zh-CN" altLang="en-US" sz="4700" b="1">
                  <a:solidFill>
                    <a:srgbClr val="000000"/>
                  </a:solidFill>
                  <a:latin typeface="微软雅黑" pitchFamily="34" charset="-122"/>
                  <a:sym typeface="华文行楷" pitchFamily="2" charset="-122"/>
                </a:rPr>
                <a:t>满期返还</a:t>
              </a:r>
              <a:endParaRPr lang="en-US" altLang="zh-CN" sz="4700" b="1">
                <a:solidFill>
                  <a:srgbClr val="000000"/>
                </a:solidFill>
                <a:latin typeface="微软雅黑" pitchFamily="34" charset="-122"/>
                <a:sym typeface="华文行楷" pitchFamily="2" charset="-122"/>
              </a:endParaRPr>
            </a:p>
            <a:p>
              <a:r>
                <a:rPr lang="zh-CN" altLang="en-US" sz="4700" b="1">
                  <a:solidFill>
                    <a:srgbClr val="000000"/>
                  </a:solidFill>
                  <a:latin typeface="微软雅黑" pitchFamily="34" charset="-122"/>
                  <a:sym typeface="华文行楷" pitchFamily="2" charset="-122"/>
                </a:rPr>
                <a:t>双重关怀</a:t>
              </a:r>
            </a:p>
          </p:txBody>
        </p:sp>
        <p:grpSp>
          <p:nvGrpSpPr>
            <p:cNvPr id="5" name="Groupe 43"/>
            <p:cNvGrpSpPr>
              <a:grpSpLocks/>
            </p:cNvGrpSpPr>
            <p:nvPr/>
          </p:nvGrpSpPr>
          <p:grpSpPr bwMode="auto">
            <a:xfrm>
              <a:off x="3286116" y="4000504"/>
              <a:ext cx="792087" cy="628808"/>
              <a:chOff x="-2063112" y="2440613"/>
              <a:chExt cx="2092490" cy="1965517"/>
            </a:xfrm>
          </p:grpSpPr>
          <p:sp>
            <p:nvSpPr>
              <p:cNvPr id="16" name="Forme libre 44"/>
              <p:cNvSpPr/>
              <p:nvPr/>
            </p:nvSpPr>
            <p:spPr>
              <a:xfrm>
                <a:off x="-1273204" y="3636416"/>
                <a:ext cx="796291" cy="405304"/>
              </a:xfrm>
              <a:custGeom>
                <a:avLst/>
                <a:gdLst>
                  <a:gd name="connsiteX0" fmla="*/ 0 w 798286"/>
                  <a:gd name="connsiteY0" fmla="*/ 0 h 416889"/>
                  <a:gd name="connsiteX1" fmla="*/ 188686 w 798286"/>
                  <a:gd name="connsiteY1" fmla="*/ 319315 h 416889"/>
                  <a:gd name="connsiteX2" fmla="*/ 624114 w 798286"/>
                  <a:gd name="connsiteY2" fmla="*/ 406400 h 416889"/>
                  <a:gd name="connsiteX3" fmla="*/ 798286 w 798286"/>
                  <a:gd name="connsiteY3" fmla="*/ 116115 h 416889"/>
                </a:gdLst>
                <a:ahLst/>
                <a:cxnLst>
                  <a:cxn ang="0">
                    <a:pos x="connsiteX0" y="connsiteY0"/>
                  </a:cxn>
                  <a:cxn ang="0">
                    <a:pos x="connsiteX1" y="connsiteY1"/>
                  </a:cxn>
                  <a:cxn ang="0">
                    <a:pos x="connsiteX2" y="connsiteY2"/>
                  </a:cxn>
                  <a:cxn ang="0">
                    <a:pos x="connsiteX3" y="connsiteY3"/>
                  </a:cxn>
                </a:cxnLst>
                <a:rect l="l" t="t" r="r" b="b"/>
                <a:pathLst>
                  <a:path w="798286" h="416889">
                    <a:moveTo>
                      <a:pt x="0" y="0"/>
                    </a:moveTo>
                    <a:cubicBezTo>
                      <a:pt x="42333" y="125791"/>
                      <a:pt x="84667" y="251582"/>
                      <a:pt x="188686" y="319315"/>
                    </a:cubicBezTo>
                    <a:cubicBezTo>
                      <a:pt x="292705" y="387048"/>
                      <a:pt x="522514" y="440267"/>
                      <a:pt x="624114" y="406400"/>
                    </a:cubicBezTo>
                    <a:cubicBezTo>
                      <a:pt x="725714" y="372533"/>
                      <a:pt x="798286" y="116115"/>
                      <a:pt x="798286" y="116115"/>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17" name="Forme libre 45"/>
              <p:cNvSpPr/>
              <p:nvPr/>
            </p:nvSpPr>
            <p:spPr>
              <a:xfrm>
                <a:off x="-1273204" y="2976797"/>
                <a:ext cx="223393" cy="206627"/>
              </a:xfrm>
              <a:custGeom>
                <a:avLst/>
                <a:gdLst>
                  <a:gd name="connsiteX0" fmla="*/ 174171 w 450721"/>
                  <a:gd name="connsiteY0" fmla="*/ 0 h 400140"/>
                  <a:gd name="connsiteX1" fmla="*/ 29028 w 450721"/>
                  <a:gd name="connsiteY1" fmla="*/ 130628 h 400140"/>
                  <a:gd name="connsiteX2" fmla="*/ 87086 w 450721"/>
                  <a:gd name="connsiteY2" fmla="*/ 377371 h 400140"/>
                  <a:gd name="connsiteX3" fmla="*/ 377371 w 450721"/>
                  <a:gd name="connsiteY3" fmla="*/ 362857 h 400140"/>
                  <a:gd name="connsiteX4" fmla="*/ 449943 w 450721"/>
                  <a:gd name="connsiteY4" fmla="*/ 145143 h 400140"/>
                  <a:gd name="connsiteX5" fmla="*/ 348343 w 450721"/>
                  <a:gd name="connsiteY5" fmla="*/ 43543 h 400140"/>
                  <a:gd name="connsiteX6" fmla="*/ 0 w 450721"/>
                  <a:gd name="connsiteY6" fmla="*/ 87085 h 400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721" h="400140">
                    <a:moveTo>
                      <a:pt x="174171" y="0"/>
                    </a:moveTo>
                    <a:cubicBezTo>
                      <a:pt x="108856" y="33866"/>
                      <a:pt x="43542" y="67733"/>
                      <a:pt x="29028" y="130628"/>
                    </a:cubicBezTo>
                    <a:cubicBezTo>
                      <a:pt x="14514" y="193523"/>
                      <a:pt x="29029" y="338666"/>
                      <a:pt x="87086" y="377371"/>
                    </a:cubicBezTo>
                    <a:cubicBezTo>
                      <a:pt x="145143" y="416076"/>
                      <a:pt x="316895" y="401562"/>
                      <a:pt x="377371" y="362857"/>
                    </a:cubicBezTo>
                    <a:cubicBezTo>
                      <a:pt x="437847" y="324152"/>
                      <a:pt x="454781" y="198362"/>
                      <a:pt x="449943" y="145143"/>
                    </a:cubicBezTo>
                    <a:cubicBezTo>
                      <a:pt x="445105" y="91924"/>
                      <a:pt x="423334" y="53219"/>
                      <a:pt x="348343" y="43543"/>
                    </a:cubicBezTo>
                    <a:cubicBezTo>
                      <a:pt x="273352" y="33867"/>
                      <a:pt x="77409" y="19352"/>
                      <a:pt x="0" y="87085"/>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18" name="Forme libre 46"/>
              <p:cNvSpPr/>
              <p:nvPr/>
            </p:nvSpPr>
            <p:spPr>
              <a:xfrm>
                <a:off x="-700307" y="3024480"/>
                <a:ext cx="223393" cy="198682"/>
              </a:xfrm>
              <a:custGeom>
                <a:avLst/>
                <a:gdLst>
                  <a:gd name="connsiteX0" fmla="*/ 174171 w 450721"/>
                  <a:gd name="connsiteY0" fmla="*/ 0 h 400140"/>
                  <a:gd name="connsiteX1" fmla="*/ 29028 w 450721"/>
                  <a:gd name="connsiteY1" fmla="*/ 130628 h 400140"/>
                  <a:gd name="connsiteX2" fmla="*/ 87086 w 450721"/>
                  <a:gd name="connsiteY2" fmla="*/ 377371 h 400140"/>
                  <a:gd name="connsiteX3" fmla="*/ 377371 w 450721"/>
                  <a:gd name="connsiteY3" fmla="*/ 362857 h 400140"/>
                  <a:gd name="connsiteX4" fmla="*/ 449943 w 450721"/>
                  <a:gd name="connsiteY4" fmla="*/ 145143 h 400140"/>
                  <a:gd name="connsiteX5" fmla="*/ 348343 w 450721"/>
                  <a:gd name="connsiteY5" fmla="*/ 43543 h 400140"/>
                  <a:gd name="connsiteX6" fmla="*/ 0 w 450721"/>
                  <a:gd name="connsiteY6" fmla="*/ 87085 h 400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721" h="400140">
                    <a:moveTo>
                      <a:pt x="174171" y="0"/>
                    </a:moveTo>
                    <a:cubicBezTo>
                      <a:pt x="108856" y="33866"/>
                      <a:pt x="43542" y="67733"/>
                      <a:pt x="29028" y="130628"/>
                    </a:cubicBezTo>
                    <a:cubicBezTo>
                      <a:pt x="14514" y="193523"/>
                      <a:pt x="29029" y="338666"/>
                      <a:pt x="87086" y="377371"/>
                    </a:cubicBezTo>
                    <a:cubicBezTo>
                      <a:pt x="145143" y="416076"/>
                      <a:pt x="316895" y="401562"/>
                      <a:pt x="377371" y="362857"/>
                    </a:cubicBezTo>
                    <a:cubicBezTo>
                      <a:pt x="437847" y="324152"/>
                      <a:pt x="454781" y="198362"/>
                      <a:pt x="449943" y="145143"/>
                    </a:cubicBezTo>
                    <a:cubicBezTo>
                      <a:pt x="445105" y="91924"/>
                      <a:pt x="423334" y="53219"/>
                      <a:pt x="348343" y="43543"/>
                    </a:cubicBezTo>
                    <a:cubicBezTo>
                      <a:pt x="273352" y="33867"/>
                      <a:pt x="77409" y="19352"/>
                      <a:pt x="0" y="87085"/>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19" name="Forme libre 47"/>
              <p:cNvSpPr/>
              <p:nvPr/>
            </p:nvSpPr>
            <p:spPr>
              <a:xfrm>
                <a:off x="-2062286" y="2444338"/>
                <a:ext cx="2093411" cy="1962954"/>
              </a:xfrm>
              <a:custGeom>
                <a:avLst/>
                <a:gdLst>
                  <a:gd name="connsiteX0" fmla="*/ 1119683 w 2092490"/>
                  <a:gd name="connsiteY0" fmla="*/ 186473 h 1965517"/>
                  <a:gd name="connsiteX1" fmla="*/ 422998 w 2092490"/>
                  <a:gd name="connsiteY1" fmla="*/ 288073 h 1965517"/>
                  <a:gd name="connsiteX2" fmla="*/ 2083 w 2092490"/>
                  <a:gd name="connsiteY2" fmla="*/ 1028301 h 1965517"/>
                  <a:gd name="connsiteX3" fmla="*/ 292369 w 2092490"/>
                  <a:gd name="connsiteY3" fmla="*/ 1565330 h 1965517"/>
                  <a:gd name="connsiteX4" fmla="*/ 960026 w 2092490"/>
                  <a:gd name="connsiteY4" fmla="*/ 1942701 h 1965517"/>
                  <a:gd name="connsiteX5" fmla="*/ 1801855 w 2092490"/>
                  <a:gd name="connsiteY5" fmla="*/ 1884644 h 1965517"/>
                  <a:gd name="connsiteX6" fmla="*/ 2034083 w 2092490"/>
                  <a:gd name="connsiteY6" fmla="*/ 1565330 h 1965517"/>
                  <a:gd name="connsiteX7" fmla="*/ 2092141 w 2092490"/>
                  <a:gd name="connsiteY7" fmla="*/ 1028301 h 1965517"/>
                  <a:gd name="connsiteX8" fmla="*/ 2048598 w 2092490"/>
                  <a:gd name="connsiteY8" fmla="*/ 694473 h 1965517"/>
                  <a:gd name="connsiteX9" fmla="*/ 1874426 w 2092490"/>
                  <a:gd name="connsiteY9" fmla="*/ 404187 h 1965517"/>
                  <a:gd name="connsiteX10" fmla="*/ 1613169 w 2092490"/>
                  <a:gd name="connsiteY10" fmla="*/ 215501 h 1965517"/>
                  <a:gd name="connsiteX11" fmla="*/ 1090655 w 2092490"/>
                  <a:gd name="connsiteY11" fmla="*/ 12301 h 1965517"/>
                  <a:gd name="connsiteX12" fmla="*/ 960026 w 2092490"/>
                  <a:gd name="connsiteY12" fmla="*/ 12301 h 1965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92490" h="1965517">
                    <a:moveTo>
                      <a:pt x="1119683" y="186473"/>
                    </a:moveTo>
                    <a:cubicBezTo>
                      <a:pt x="864474" y="167120"/>
                      <a:pt x="609265" y="147768"/>
                      <a:pt x="422998" y="288073"/>
                    </a:cubicBezTo>
                    <a:cubicBezTo>
                      <a:pt x="236731" y="428378"/>
                      <a:pt x="23854" y="815425"/>
                      <a:pt x="2083" y="1028301"/>
                    </a:cubicBezTo>
                    <a:cubicBezTo>
                      <a:pt x="-19688" y="1241177"/>
                      <a:pt x="132712" y="1412930"/>
                      <a:pt x="292369" y="1565330"/>
                    </a:cubicBezTo>
                    <a:cubicBezTo>
                      <a:pt x="452026" y="1717730"/>
                      <a:pt x="708445" y="1889482"/>
                      <a:pt x="960026" y="1942701"/>
                    </a:cubicBezTo>
                    <a:cubicBezTo>
                      <a:pt x="1211607" y="1995920"/>
                      <a:pt x="1622846" y="1947539"/>
                      <a:pt x="1801855" y="1884644"/>
                    </a:cubicBezTo>
                    <a:cubicBezTo>
                      <a:pt x="1980865" y="1821749"/>
                      <a:pt x="1985702" y="1708054"/>
                      <a:pt x="2034083" y="1565330"/>
                    </a:cubicBezTo>
                    <a:cubicBezTo>
                      <a:pt x="2082464" y="1422606"/>
                      <a:pt x="2089722" y="1173444"/>
                      <a:pt x="2092141" y="1028301"/>
                    </a:cubicBezTo>
                    <a:cubicBezTo>
                      <a:pt x="2094560" y="883158"/>
                      <a:pt x="2084884" y="798492"/>
                      <a:pt x="2048598" y="694473"/>
                    </a:cubicBezTo>
                    <a:cubicBezTo>
                      <a:pt x="2012312" y="590454"/>
                      <a:pt x="1946998" y="484016"/>
                      <a:pt x="1874426" y="404187"/>
                    </a:cubicBezTo>
                    <a:cubicBezTo>
                      <a:pt x="1801855" y="324358"/>
                      <a:pt x="1743797" y="280815"/>
                      <a:pt x="1613169" y="215501"/>
                    </a:cubicBezTo>
                    <a:cubicBezTo>
                      <a:pt x="1482541" y="150187"/>
                      <a:pt x="1199512" y="46168"/>
                      <a:pt x="1090655" y="12301"/>
                    </a:cubicBezTo>
                    <a:cubicBezTo>
                      <a:pt x="981798" y="-21566"/>
                      <a:pt x="979378" y="26815"/>
                      <a:pt x="960026" y="12301"/>
                    </a:cubicBezTo>
                  </a:path>
                </a:pathLst>
              </a:custGeom>
              <a:noFill/>
              <a:ln w="38100">
                <a:solidFill>
                  <a:srgbClr val="2C2FD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grpSp>
        <p:grpSp>
          <p:nvGrpSpPr>
            <p:cNvPr id="6" name="Groupe 25"/>
            <p:cNvGrpSpPr>
              <a:grpSpLocks/>
            </p:cNvGrpSpPr>
            <p:nvPr/>
          </p:nvGrpSpPr>
          <p:grpSpPr bwMode="auto">
            <a:xfrm rot="682902">
              <a:off x="5857463" y="953277"/>
              <a:ext cx="324337" cy="752049"/>
              <a:chOff x="6324195" y="2380134"/>
              <a:chExt cx="816091" cy="1892292"/>
            </a:xfrm>
          </p:grpSpPr>
          <p:sp>
            <p:nvSpPr>
              <p:cNvPr id="21" name="Rectangle 11"/>
              <p:cNvSpPr/>
              <p:nvPr/>
            </p:nvSpPr>
            <p:spPr>
              <a:xfrm>
                <a:off x="6635195" y="3287324"/>
                <a:ext cx="106389" cy="914818"/>
              </a:xfrm>
              <a:custGeom>
                <a:avLst/>
                <a:gdLst>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691782"/>
                  <a:gd name="connsiteX1" fmla="*/ 360040 w 360040"/>
                  <a:gd name="connsiteY1" fmla="*/ 0 h 1691782"/>
                  <a:gd name="connsiteX2" fmla="*/ 360040 w 360040"/>
                  <a:gd name="connsiteY2" fmla="*/ 1691782 h 1691782"/>
                  <a:gd name="connsiteX3" fmla="*/ 0 w 360040"/>
                  <a:gd name="connsiteY3" fmla="*/ 1691782 h 1691782"/>
                  <a:gd name="connsiteX4" fmla="*/ 0 w 360040"/>
                  <a:gd name="connsiteY4" fmla="*/ 0 h 1691782"/>
                  <a:gd name="connsiteX0" fmla="*/ 0 w 360040"/>
                  <a:gd name="connsiteY0" fmla="*/ 0 h 1891526"/>
                  <a:gd name="connsiteX1" fmla="*/ 360040 w 360040"/>
                  <a:gd name="connsiteY1" fmla="*/ 0 h 1891526"/>
                  <a:gd name="connsiteX2" fmla="*/ 360040 w 360040"/>
                  <a:gd name="connsiteY2" fmla="*/ 1691782 h 1891526"/>
                  <a:gd name="connsiteX3" fmla="*/ 0 w 360040"/>
                  <a:gd name="connsiteY3" fmla="*/ 1691782 h 1891526"/>
                  <a:gd name="connsiteX4" fmla="*/ 0 w 360040"/>
                  <a:gd name="connsiteY4" fmla="*/ 0 h 1891526"/>
                  <a:gd name="connsiteX0" fmla="*/ 0 w 360954"/>
                  <a:gd name="connsiteY0" fmla="*/ 0 h 1800769"/>
                  <a:gd name="connsiteX1" fmla="*/ 360040 w 360954"/>
                  <a:gd name="connsiteY1" fmla="*/ 0 h 1800769"/>
                  <a:gd name="connsiteX2" fmla="*/ 360040 w 360954"/>
                  <a:gd name="connsiteY2" fmla="*/ 1691782 h 1800769"/>
                  <a:gd name="connsiteX3" fmla="*/ 0 w 360954"/>
                  <a:gd name="connsiteY3" fmla="*/ 1691782 h 1800769"/>
                  <a:gd name="connsiteX4" fmla="*/ 0 w 360954"/>
                  <a:gd name="connsiteY4" fmla="*/ 0 h 1800769"/>
                  <a:gd name="connsiteX0" fmla="*/ 0 w 360725"/>
                  <a:gd name="connsiteY0" fmla="*/ 0 h 1757138"/>
                  <a:gd name="connsiteX1" fmla="*/ 360040 w 360725"/>
                  <a:gd name="connsiteY1" fmla="*/ 0 h 1757138"/>
                  <a:gd name="connsiteX2" fmla="*/ 360040 w 360725"/>
                  <a:gd name="connsiteY2" fmla="*/ 1691782 h 1757138"/>
                  <a:gd name="connsiteX3" fmla="*/ 0 w 360725"/>
                  <a:gd name="connsiteY3" fmla="*/ 1691782 h 1757138"/>
                  <a:gd name="connsiteX4" fmla="*/ 0 w 360725"/>
                  <a:gd name="connsiteY4" fmla="*/ 0 h 1757138"/>
                  <a:gd name="connsiteX0" fmla="*/ 0 w 360725"/>
                  <a:gd name="connsiteY0" fmla="*/ 0 h 1760590"/>
                  <a:gd name="connsiteX1" fmla="*/ 360040 w 360725"/>
                  <a:gd name="connsiteY1" fmla="*/ 0 h 1760590"/>
                  <a:gd name="connsiteX2" fmla="*/ 360040 w 360725"/>
                  <a:gd name="connsiteY2" fmla="*/ 1705177 h 1760590"/>
                  <a:gd name="connsiteX3" fmla="*/ 0 w 360725"/>
                  <a:gd name="connsiteY3" fmla="*/ 1691782 h 1760590"/>
                  <a:gd name="connsiteX4" fmla="*/ 0 w 360725"/>
                  <a:gd name="connsiteY4" fmla="*/ 0 h 1760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725" h="1760590">
                    <a:moveTo>
                      <a:pt x="0" y="0"/>
                    </a:moveTo>
                    <a:lnTo>
                      <a:pt x="360040" y="0"/>
                    </a:lnTo>
                    <a:lnTo>
                      <a:pt x="360040" y="1705177"/>
                    </a:lnTo>
                    <a:cubicBezTo>
                      <a:pt x="376233" y="1695041"/>
                      <a:pt x="100933" y="1843776"/>
                      <a:pt x="0" y="1691782"/>
                    </a:cubicBezTo>
                    <a:lnTo>
                      <a:pt x="0" y="0"/>
                    </a:lnTo>
                    <a:close/>
                  </a:path>
                </a:pathLst>
              </a:custGeom>
              <a:gradFill flip="none" rotWithShape="1">
                <a:gsLst>
                  <a:gs pos="0">
                    <a:srgbClr val="FFFFFF"/>
                  </a:gs>
                  <a:gs pos="7001">
                    <a:srgbClr val="E6E6E6"/>
                  </a:gs>
                  <a:gs pos="32001">
                    <a:srgbClr val="7D8496"/>
                  </a:gs>
                  <a:gs pos="47000">
                    <a:srgbClr val="E6E6E6"/>
                  </a:gs>
                  <a:gs pos="85001">
                    <a:srgbClr val="7D8496"/>
                  </a:gs>
                  <a:gs pos="100000">
                    <a:srgbClr val="E6E6E6"/>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22" name="Ellipse 34"/>
              <p:cNvSpPr/>
              <p:nvPr/>
            </p:nvSpPr>
            <p:spPr>
              <a:xfrm>
                <a:off x="6323460" y="2968718"/>
                <a:ext cx="816785" cy="703705"/>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w="3175">
                <a:solidFill>
                  <a:srgbClr val="E3531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ltLang="zh-CN" sz="2600">
                  <a:solidFill>
                    <a:srgbClr val="FFFFFF"/>
                  </a:solidFill>
                </a:endParaRPr>
              </a:p>
            </p:txBody>
          </p:sp>
          <p:sp>
            <p:nvSpPr>
              <p:cNvPr id="23" name="Ellipse 35"/>
              <p:cNvSpPr/>
              <p:nvPr/>
            </p:nvSpPr>
            <p:spPr>
              <a:xfrm rot="1800000">
                <a:off x="6332770" y="3027027"/>
                <a:ext cx="655486" cy="594948"/>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ltLang="zh-CN" sz="2600">
                  <a:solidFill>
                    <a:srgbClr val="FFFFFF"/>
                  </a:solidFill>
                </a:endParaRPr>
              </a:p>
            </p:txBody>
          </p:sp>
          <p:pic>
            <p:nvPicPr>
              <p:cNvPr id="46094" name="Picture 5"/>
              <p:cNvPicPr>
                <a:picLocks noChangeAspect="1" noChangeArrowheads="1"/>
              </p:cNvPicPr>
              <p:nvPr/>
            </p:nvPicPr>
            <p:blipFill>
              <a:blip r:embed="rId2" cstate="print"/>
              <a:srcRect l="23138" t="19901" r="24571" b="27188"/>
              <a:stretch>
                <a:fillRect/>
              </a:stretch>
            </p:blipFill>
            <p:spPr bwMode="auto">
              <a:xfrm rot="-1835306">
                <a:off x="6730129" y="3272365"/>
                <a:ext cx="385960" cy="294981"/>
              </a:xfrm>
              <a:prstGeom prst="rect">
                <a:avLst/>
              </a:prstGeom>
              <a:noFill/>
              <a:ln w="9525">
                <a:noFill/>
                <a:miter lim="800000"/>
                <a:headEnd/>
                <a:tailEnd/>
              </a:ln>
            </p:spPr>
          </p:pic>
          <p:sp>
            <p:nvSpPr>
              <p:cNvPr id="25" name="Trapèze 10"/>
              <p:cNvSpPr/>
              <p:nvPr/>
            </p:nvSpPr>
            <p:spPr>
              <a:xfrm>
                <a:off x="6414770" y="2550526"/>
                <a:ext cx="501053" cy="761283"/>
              </a:xfrm>
              <a:custGeom>
                <a:avLst/>
                <a:gdLst>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216152"/>
                  <a:gd name="connsiteX1" fmla="*/ 228600 w 914400"/>
                  <a:gd name="connsiteY1" fmla="*/ 0 h 1216152"/>
                  <a:gd name="connsiteX2" fmla="*/ 685800 w 914400"/>
                  <a:gd name="connsiteY2" fmla="*/ 0 h 1216152"/>
                  <a:gd name="connsiteX3" fmla="*/ 914400 w 914400"/>
                  <a:gd name="connsiteY3" fmla="*/ 1216152 h 1216152"/>
                  <a:gd name="connsiteX4" fmla="*/ 0 w 914400"/>
                  <a:gd name="connsiteY4" fmla="*/ 1216152 h 1216152"/>
                  <a:gd name="connsiteX0" fmla="*/ 0 w 914400"/>
                  <a:gd name="connsiteY0" fmla="*/ 1216152 h 1406802"/>
                  <a:gd name="connsiteX1" fmla="*/ 228600 w 914400"/>
                  <a:gd name="connsiteY1" fmla="*/ 0 h 1406802"/>
                  <a:gd name="connsiteX2" fmla="*/ 685800 w 914400"/>
                  <a:gd name="connsiteY2" fmla="*/ 0 h 1406802"/>
                  <a:gd name="connsiteX3" fmla="*/ 914400 w 914400"/>
                  <a:gd name="connsiteY3" fmla="*/ 1216152 h 1406802"/>
                  <a:gd name="connsiteX4" fmla="*/ 0 w 914400"/>
                  <a:gd name="connsiteY4" fmla="*/ 1216152 h 1406802"/>
                  <a:gd name="connsiteX0" fmla="*/ 0 w 914400"/>
                  <a:gd name="connsiteY0" fmla="*/ 1216152 h 1436902"/>
                  <a:gd name="connsiteX1" fmla="*/ 228600 w 914400"/>
                  <a:gd name="connsiteY1" fmla="*/ 0 h 1436902"/>
                  <a:gd name="connsiteX2" fmla="*/ 685800 w 914400"/>
                  <a:gd name="connsiteY2" fmla="*/ 0 h 1436902"/>
                  <a:gd name="connsiteX3" fmla="*/ 914400 w 914400"/>
                  <a:gd name="connsiteY3" fmla="*/ 1216152 h 1436902"/>
                  <a:gd name="connsiteX4" fmla="*/ 0 w 914400"/>
                  <a:gd name="connsiteY4" fmla="*/ 1216152 h 14369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 h="1436902">
                    <a:moveTo>
                      <a:pt x="0" y="1216152"/>
                    </a:moveTo>
                    <a:lnTo>
                      <a:pt x="228600" y="0"/>
                    </a:lnTo>
                    <a:lnTo>
                      <a:pt x="685800" y="0"/>
                    </a:lnTo>
                    <a:lnTo>
                      <a:pt x="914400" y="1216152"/>
                    </a:lnTo>
                    <a:cubicBezTo>
                      <a:pt x="737539" y="1517152"/>
                      <a:pt x="167923" y="1503746"/>
                      <a:pt x="0" y="1216152"/>
                    </a:cubicBezTo>
                    <a:close/>
                  </a:path>
                </a:pathLst>
              </a:cu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sz="2400"/>
              </a:p>
            </p:txBody>
          </p:sp>
          <p:sp>
            <p:nvSpPr>
              <p:cNvPr id="26" name="Ellipse 38"/>
              <p:cNvSpPr/>
              <p:nvPr/>
            </p:nvSpPr>
            <p:spPr>
              <a:xfrm>
                <a:off x="6378991" y="2309656"/>
                <a:ext cx="590282" cy="498991"/>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108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ltLang="zh-CN" sz="2600">
                  <a:solidFill>
                    <a:srgbClr val="FFFFFF"/>
                  </a:solidFill>
                </a:endParaRPr>
              </a:p>
            </p:txBody>
          </p:sp>
          <p:sp>
            <p:nvSpPr>
              <p:cNvPr id="27" name="Ellipse 39"/>
              <p:cNvSpPr/>
              <p:nvPr/>
            </p:nvSpPr>
            <p:spPr>
              <a:xfrm>
                <a:off x="6379004" y="2309654"/>
                <a:ext cx="586849" cy="435018"/>
              </a:xfrm>
              <a:prstGeom prst="ellipse">
                <a:avLst/>
              </a:prstGeom>
              <a:gradFill flip="none" rotWithShape="1">
                <a:gsLst>
                  <a:gs pos="0">
                    <a:srgbClr val="EE7339">
                      <a:shade val="30000"/>
                      <a:satMod val="115000"/>
                    </a:srgbClr>
                  </a:gs>
                  <a:gs pos="50000">
                    <a:srgbClr val="EE7339">
                      <a:shade val="67500"/>
                      <a:satMod val="115000"/>
                    </a:srgbClr>
                  </a:gs>
                  <a:gs pos="100000">
                    <a:srgbClr val="EE7339">
                      <a:shade val="100000"/>
                      <a:satMod val="115000"/>
                    </a:srgbClr>
                  </a:gs>
                </a:gsLst>
                <a:lin ang="27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FR" altLang="zh-CN" sz="2600">
                  <a:solidFill>
                    <a:srgbClr val="FFFFFF"/>
                  </a:solidFill>
                </a:endParaRPr>
              </a:p>
            </p:txBody>
          </p:sp>
        </p:grpSp>
      </p:grpSp>
      <p:sp>
        <p:nvSpPr>
          <p:cNvPr id="46083" name="Text Box 29"/>
          <p:cNvSpPr txBox="1">
            <a:spLocks noChangeArrowheads="1"/>
          </p:cNvSpPr>
          <p:nvPr/>
        </p:nvSpPr>
        <p:spPr bwMode="auto">
          <a:xfrm>
            <a:off x="1439863" y="925513"/>
            <a:ext cx="11766550" cy="1727200"/>
          </a:xfrm>
          <a:prstGeom prst="rect">
            <a:avLst/>
          </a:prstGeom>
          <a:solidFill>
            <a:srgbClr val="3366FF"/>
          </a:solidFill>
          <a:ln w="9525">
            <a:noFill/>
            <a:miter lim="800000"/>
            <a:headEnd/>
            <a:tailEnd/>
          </a:ln>
        </p:spPr>
        <p:txBody>
          <a:bodyPr lIns="120445" tIns="60222" rIns="120445" bIns="60222">
            <a:spAutoFit/>
          </a:bodyPr>
          <a:lstStyle/>
          <a:p>
            <a:pPr algn="ctr">
              <a:lnSpc>
                <a:spcPct val="120000"/>
              </a:lnSpc>
              <a:spcBef>
                <a:spcPct val="50000"/>
              </a:spcBef>
            </a:pPr>
            <a:r>
              <a:rPr lang="zh-CN" altLang="en-US" sz="5300" b="1">
                <a:solidFill>
                  <a:schemeClr val="bg1"/>
                </a:solidFill>
                <a:latin typeface="微软雅黑" pitchFamily="34" charset="-122"/>
                <a:ea typeface="微软雅黑" pitchFamily="34" charset="-122"/>
              </a:rPr>
              <a:t>不得不买的理由四：满期保费  </a:t>
            </a:r>
            <a:r>
              <a:rPr lang="zh-CN" altLang="en-US" sz="8700" b="1">
                <a:solidFill>
                  <a:srgbClr val="FF0000"/>
                </a:solidFill>
                <a:latin typeface="微软雅黑" pitchFamily="34" charset="-122"/>
                <a:ea typeface="微软雅黑" pitchFamily="34" charset="-122"/>
              </a:rPr>
              <a:t>返</a:t>
            </a:r>
            <a:endParaRPr lang="zh-CN" altLang="en-US" sz="11600" b="1">
              <a:solidFill>
                <a:srgbClr val="FF0000"/>
              </a:solidFill>
              <a:latin typeface="微软雅黑" pitchFamily="34" charset="-122"/>
              <a:ea typeface="微软雅黑" pitchFamily="34" charset="-122"/>
            </a:endParaRPr>
          </a:p>
        </p:txBody>
      </p:sp>
      <p:sp>
        <p:nvSpPr>
          <p:cNvPr id="46084" name="WordArt 30"/>
          <p:cNvSpPr>
            <a:spLocks noChangeArrowheads="1" noChangeShapeType="1" noTextEdit="1"/>
          </p:cNvSpPr>
          <p:nvPr/>
        </p:nvSpPr>
        <p:spPr bwMode="auto">
          <a:xfrm>
            <a:off x="7099300" y="2659063"/>
            <a:ext cx="5848350" cy="1460500"/>
          </a:xfrm>
          <a:prstGeom prst="rect">
            <a:avLst/>
          </a:prstGeom>
        </p:spPr>
        <p:txBody>
          <a:bodyPr wrap="none" fromWordArt="1">
            <a:prstTxWarp prst="textPlain">
              <a:avLst>
                <a:gd name="adj" fmla="val 50000"/>
              </a:avLst>
            </a:prstTxWarp>
          </a:bodyPr>
          <a:lstStyle/>
          <a:p>
            <a:pPr algn="ctr"/>
            <a:r>
              <a:rPr lang="zh-CN" altLang="en-US" sz="4700" b="1"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微软雅黑"/>
                <a:ea typeface="微软雅黑"/>
              </a:rPr>
              <a:t>不用花钱的保险</a:t>
            </a:r>
          </a:p>
        </p:txBody>
      </p:sp>
      <p:sp>
        <p:nvSpPr>
          <p:cNvPr id="46085" name="Text Box 31"/>
          <p:cNvSpPr txBox="1">
            <a:spLocks noChangeArrowheads="1"/>
          </p:cNvSpPr>
          <p:nvPr/>
        </p:nvSpPr>
        <p:spPr bwMode="auto">
          <a:xfrm>
            <a:off x="5891213" y="4248150"/>
            <a:ext cx="7908925" cy="1930400"/>
          </a:xfrm>
          <a:prstGeom prst="rect">
            <a:avLst/>
          </a:prstGeom>
          <a:noFill/>
          <a:ln w="9525">
            <a:noFill/>
            <a:miter lim="800000"/>
            <a:headEnd/>
            <a:tailEnd/>
          </a:ln>
        </p:spPr>
        <p:txBody>
          <a:bodyPr lIns="120445" tIns="60222" rIns="120445" bIns="60222">
            <a:spAutoFit/>
          </a:bodyPr>
          <a:lstStyle/>
          <a:p>
            <a:pPr>
              <a:spcBef>
                <a:spcPct val="50000"/>
              </a:spcBef>
            </a:pPr>
            <a:r>
              <a:rPr lang="zh-CN" altLang="en-US" sz="4700" b="1">
                <a:ea typeface="微软雅黑" pitchFamily="34" charset="-122"/>
              </a:rPr>
              <a:t>有病治病，无病养老</a:t>
            </a:r>
          </a:p>
          <a:p>
            <a:pPr>
              <a:spcBef>
                <a:spcPct val="50000"/>
              </a:spcBef>
            </a:pPr>
            <a:r>
              <a:rPr lang="zh-CN" altLang="en-US" sz="4700" b="1">
                <a:ea typeface="微软雅黑" pitchFamily="34" charset="-122"/>
              </a:rPr>
              <a:t>符合老百姓的消费心理。</a:t>
            </a:r>
          </a:p>
        </p:txBody>
      </p:sp>
      <p:sp>
        <p:nvSpPr>
          <p:cNvPr id="28" name="矩形 27"/>
          <p:cNvSpPr/>
          <p:nvPr/>
        </p:nvSpPr>
        <p:spPr>
          <a:xfrm>
            <a:off x="646532" y="6328932"/>
            <a:ext cx="13153700" cy="1214227"/>
          </a:xfrm>
          <a:prstGeom prst="rect">
            <a:avLst/>
          </a:prstGeom>
          <a:noFill/>
        </p:spPr>
        <p:txBody>
          <a:bodyPr wrap="none" lIns="120445" tIns="60222" rIns="120445" bIns="60222">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zh-CN" altLang="en-US" sz="7100" b="1" spc="66" dirty="0">
                <a:ln w="11430"/>
                <a:solidFill>
                  <a:srgbClr val="FF0000"/>
                </a:solidFill>
                <a:effectLst>
                  <a:outerShdw blurRad="76200" dist="50800" dir="5400000" algn="tl" rotWithShape="0">
                    <a:srgbClr val="000000">
                      <a:alpha val="65000"/>
                    </a:srgbClr>
                  </a:outerShdw>
                </a:effectLst>
                <a:latin typeface="+mn-lt"/>
                <a:ea typeface="+mn-ea"/>
              </a:rPr>
              <a:t>零付出，合同满期返还已缴保费</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内容占位符 2"/>
          <p:cNvSpPr>
            <a:spLocks noGrp="1"/>
          </p:cNvSpPr>
          <p:nvPr>
            <p:ph idx="4294967295"/>
          </p:nvPr>
        </p:nvSpPr>
        <p:spPr>
          <a:xfrm>
            <a:off x="1116013" y="2033588"/>
            <a:ext cx="10750550" cy="4992687"/>
          </a:xfrm>
        </p:spPr>
        <p:txBody>
          <a:bodyPr/>
          <a:lstStyle/>
          <a:p>
            <a:pPr eaLnBrk="1" hangingPunct="1">
              <a:lnSpc>
                <a:spcPct val="110000"/>
              </a:lnSpc>
            </a:pPr>
            <a:r>
              <a:rPr lang="zh-CN" altLang="en-US" sz="4000" b="1" smtClean="0">
                <a:solidFill>
                  <a:srgbClr val="0000CC"/>
                </a:solidFill>
                <a:latin typeface="微软雅黑" pitchFamily="34" charset="-122"/>
                <a:ea typeface="微软雅黑" pitchFamily="34" charset="-122"/>
              </a:rPr>
              <a:t>一天十几块，保障几十万；</a:t>
            </a:r>
          </a:p>
          <a:p>
            <a:pPr eaLnBrk="1" hangingPunct="1">
              <a:lnSpc>
                <a:spcPct val="110000"/>
              </a:lnSpc>
            </a:pPr>
            <a:r>
              <a:rPr lang="zh-CN" altLang="en-US" sz="4000" b="1" smtClean="0">
                <a:solidFill>
                  <a:srgbClr val="0000CC"/>
                </a:solidFill>
                <a:latin typeface="微软雅黑" pitchFamily="34" charset="-122"/>
                <a:ea typeface="微软雅黑" pitchFamily="34" charset="-122"/>
              </a:rPr>
              <a:t>治疗康复，费用全管；</a:t>
            </a:r>
          </a:p>
          <a:p>
            <a:pPr eaLnBrk="1" hangingPunct="1">
              <a:lnSpc>
                <a:spcPct val="110000"/>
              </a:lnSpc>
            </a:pPr>
            <a:r>
              <a:rPr lang="zh-CN" altLang="en-US" sz="4000" b="1" smtClean="0">
                <a:solidFill>
                  <a:srgbClr val="0000CC"/>
                </a:solidFill>
                <a:latin typeface="微软雅黑" pitchFamily="34" charset="-122"/>
                <a:ea typeface="微软雅黑" pitchFamily="34" charset="-122"/>
              </a:rPr>
              <a:t>未交保费，全部豁免；</a:t>
            </a:r>
          </a:p>
          <a:p>
            <a:pPr eaLnBrk="1" hangingPunct="1">
              <a:lnSpc>
                <a:spcPct val="110000"/>
              </a:lnSpc>
            </a:pPr>
            <a:r>
              <a:rPr lang="zh-CN" altLang="en-US" sz="4000" b="1" smtClean="0">
                <a:solidFill>
                  <a:srgbClr val="0000CC"/>
                </a:solidFill>
                <a:latin typeface="微软雅黑" pitchFamily="34" charset="-122"/>
                <a:ea typeface="微软雅黑" pitchFamily="34" charset="-122"/>
              </a:rPr>
              <a:t>有病治病，无病返还。</a:t>
            </a:r>
          </a:p>
          <a:p>
            <a:pPr eaLnBrk="1" hangingPunct="1">
              <a:lnSpc>
                <a:spcPct val="110000"/>
              </a:lnSpc>
            </a:pPr>
            <a:r>
              <a:rPr lang="zh-CN" altLang="en-US" sz="6600" b="1" smtClean="0">
                <a:solidFill>
                  <a:srgbClr val="FF0000"/>
                </a:solidFill>
                <a:latin typeface="微软雅黑" pitchFamily="34" charset="-122"/>
                <a:ea typeface="微软雅黑" pitchFamily="34" charset="-122"/>
              </a:rPr>
              <a:t>史无前例的钜惠保险！</a:t>
            </a:r>
          </a:p>
        </p:txBody>
      </p:sp>
      <p:sp>
        <p:nvSpPr>
          <p:cNvPr id="47107" name="Rectangle 3"/>
          <p:cNvSpPr>
            <a:spLocks noChangeArrowheads="1"/>
          </p:cNvSpPr>
          <p:nvPr/>
        </p:nvSpPr>
        <p:spPr bwMode="auto">
          <a:xfrm>
            <a:off x="5456238" y="82550"/>
            <a:ext cx="3219450" cy="1014413"/>
          </a:xfrm>
          <a:prstGeom prst="rect">
            <a:avLst/>
          </a:prstGeom>
          <a:noFill/>
          <a:ln w="9525">
            <a:noFill/>
            <a:miter lim="800000"/>
            <a:headEnd/>
            <a:tailEnd/>
          </a:ln>
        </p:spPr>
        <p:txBody>
          <a:bodyPr wrap="none" lIns="120445" tIns="60222" rIns="120445" bIns="60222">
            <a:spAutoFit/>
          </a:bodyPr>
          <a:lstStyle/>
          <a:p>
            <a:r>
              <a:rPr lang="zh-CN" altLang="en-US" sz="5800" b="1">
                <a:solidFill>
                  <a:schemeClr val="bg1"/>
                </a:solidFill>
                <a:latin typeface="Calibri" pitchFamily="34" charset="0"/>
                <a:ea typeface="微软雅黑" pitchFamily="34" charset="-122"/>
              </a:rPr>
              <a:t>总结来看</a:t>
            </a:r>
          </a:p>
        </p:txBody>
      </p:sp>
      <p:pic>
        <p:nvPicPr>
          <p:cNvPr id="47108" name="Picture 4" descr="2457331_085345385000_2"/>
          <p:cNvPicPr>
            <a:picLocks noChangeAspect="1" noChangeArrowheads="1"/>
          </p:cNvPicPr>
          <p:nvPr/>
        </p:nvPicPr>
        <p:blipFill>
          <a:blip r:embed="rId2" cstate="print"/>
          <a:srcRect l="22289"/>
          <a:stretch>
            <a:fillRect/>
          </a:stretch>
        </p:blipFill>
        <p:spPr bwMode="auto">
          <a:xfrm>
            <a:off x="9939338" y="2774950"/>
            <a:ext cx="3724275" cy="3484563"/>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5" descr="6129380_111644722130_2"/>
          <p:cNvPicPr>
            <a:picLocks noChangeAspect="1" noChangeArrowheads="1"/>
          </p:cNvPicPr>
          <p:nvPr/>
        </p:nvPicPr>
        <p:blipFill>
          <a:blip r:embed="rId2" cstate="print"/>
          <a:srcRect b="13737"/>
          <a:stretch>
            <a:fillRect/>
          </a:stretch>
        </p:blipFill>
        <p:spPr bwMode="auto">
          <a:xfrm>
            <a:off x="2232025" y="1752600"/>
            <a:ext cx="10342563" cy="3827463"/>
          </a:xfrm>
          <a:prstGeom prst="rect">
            <a:avLst/>
          </a:prstGeom>
          <a:noFill/>
          <a:ln w="9525">
            <a:noFill/>
            <a:miter lim="800000"/>
            <a:headEnd/>
            <a:tailEnd/>
          </a:ln>
        </p:spPr>
      </p:pic>
      <p:sp>
        <p:nvSpPr>
          <p:cNvPr id="48131" name="Rectangle 2"/>
          <p:cNvSpPr>
            <a:spLocks noGrp="1"/>
          </p:cNvSpPr>
          <p:nvPr>
            <p:ph type="title"/>
          </p:nvPr>
        </p:nvSpPr>
        <p:spPr>
          <a:xfrm>
            <a:off x="1439863" y="73025"/>
            <a:ext cx="11718925" cy="852488"/>
          </a:xfrm>
        </p:spPr>
        <p:txBody>
          <a:bodyPr>
            <a:normAutofit fontScale="90000"/>
          </a:bodyPr>
          <a:lstStyle/>
          <a:p>
            <a:pPr eaLnBrk="1" hangingPunct="1"/>
            <a:r>
              <a:rPr lang="zh-CN" altLang="en-US" sz="5400" b="1" smtClean="0">
                <a:solidFill>
                  <a:schemeClr val="bg1"/>
                </a:solidFill>
                <a:latin typeface="方正大黑简体" charset="-122"/>
                <a:ea typeface="微软雅黑" pitchFamily="34" charset="-122"/>
              </a:rPr>
              <a:t>对伙伴而言</a:t>
            </a:r>
          </a:p>
        </p:txBody>
      </p:sp>
      <p:sp>
        <p:nvSpPr>
          <p:cNvPr id="238595" name="Rectangle 3"/>
          <p:cNvSpPr>
            <a:spLocks noGrp="1"/>
          </p:cNvSpPr>
          <p:nvPr>
            <p:ph type="body" idx="1"/>
          </p:nvPr>
        </p:nvSpPr>
        <p:spPr>
          <a:xfrm>
            <a:off x="912813" y="6007100"/>
            <a:ext cx="12980987" cy="1103313"/>
          </a:xfrm>
        </p:spPr>
        <p:txBody>
          <a:bodyPr rtlCol="0">
            <a:normAutofit fontScale="92500" lnSpcReduction="10000"/>
          </a:bodyPr>
          <a:lstStyle/>
          <a:p>
            <a:pPr eaLnBrk="1" fontAlgn="auto" hangingPunct="1">
              <a:spcAft>
                <a:spcPts val="0"/>
              </a:spcAft>
              <a:buFont typeface="Arial" pitchFamily="34" charset="0"/>
              <a:buNone/>
              <a:defRPr/>
            </a:pPr>
            <a:r>
              <a:rPr lang="zh-CN" altLang="en-US" sz="6300">
                <a:latin typeface="方正大黑简体"/>
                <a:ea typeface="微软雅黑" pitchFamily="34" charset="-122"/>
              </a:rPr>
              <a:t>国寿防癌：</a:t>
            </a:r>
            <a:r>
              <a:rPr lang="zh-CN" altLang="en-US" sz="7900">
                <a:solidFill>
                  <a:srgbClr val="FF0000"/>
                </a:solidFill>
                <a:latin typeface="方正大黑简体"/>
                <a:ea typeface="微软雅黑" pitchFamily="34" charset="-122"/>
              </a:rPr>
              <a:t>不得不卖</a:t>
            </a:r>
            <a:r>
              <a:rPr lang="zh-CN" altLang="en-US" sz="6300">
                <a:solidFill>
                  <a:srgbClr val="0000CC"/>
                </a:solidFill>
                <a:latin typeface="方正大黑简体"/>
                <a:ea typeface="微软雅黑" pitchFamily="34" charset="-122"/>
              </a:rPr>
              <a:t> </a:t>
            </a:r>
            <a:r>
              <a:rPr lang="zh-CN" altLang="en-US" sz="6300">
                <a:latin typeface="方正大黑简体"/>
                <a:ea typeface="微软雅黑" pitchFamily="34" charset="-122"/>
              </a:rPr>
              <a:t>的健康险</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8595">
                                            <p:txEl>
                                              <p:pRg st="0" end="0"/>
                                            </p:txEl>
                                          </p:spTgt>
                                        </p:tgtEl>
                                        <p:attrNameLst>
                                          <p:attrName>style.visibility</p:attrName>
                                        </p:attrNameLst>
                                      </p:cBhvr>
                                      <p:to>
                                        <p:strVal val="visible"/>
                                      </p:to>
                                    </p:set>
                                    <p:anim calcmode="lin" valueType="num">
                                      <p:cBhvr additive="base">
                                        <p:cTn id="7" dur="500" fill="hold"/>
                                        <p:tgtEl>
                                          <p:spTgt spid="23859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859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8595"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3" name="Rectangle 3"/>
          <p:cNvSpPr>
            <a:spLocks noGrp="1"/>
          </p:cNvSpPr>
          <p:nvPr>
            <p:ph type="body" idx="1"/>
          </p:nvPr>
        </p:nvSpPr>
        <p:spPr>
          <a:xfrm>
            <a:off x="1216025" y="2605088"/>
            <a:ext cx="12069763" cy="1784350"/>
          </a:xfrm>
        </p:spPr>
        <p:txBody>
          <a:bodyPr/>
          <a:lstStyle/>
          <a:p>
            <a:pPr eaLnBrk="1" hangingPunct="1">
              <a:lnSpc>
                <a:spcPct val="120000"/>
              </a:lnSpc>
              <a:buFont typeface="Arial" pitchFamily="34" charset="0"/>
              <a:buNone/>
            </a:pPr>
            <a:r>
              <a:rPr lang="zh-CN" altLang="en-US" smtClean="0">
                <a:latin typeface="方正大黑简体" charset="-122"/>
                <a:ea typeface="微软雅黑" pitchFamily="34" charset="-122"/>
              </a:rPr>
              <a:t>产品超高性价比：不卖对不起客户。</a:t>
            </a:r>
          </a:p>
          <a:p>
            <a:pPr eaLnBrk="1" hangingPunct="1">
              <a:lnSpc>
                <a:spcPct val="120000"/>
              </a:lnSpc>
              <a:buFont typeface="Arial" pitchFamily="34" charset="0"/>
              <a:buNone/>
            </a:pPr>
            <a:r>
              <a:rPr lang="zh-CN" altLang="en-US" smtClean="0">
                <a:latin typeface="方正大黑简体" charset="-122"/>
                <a:ea typeface="微软雅黑" pitchFamily="34" charset="-122"/>
              </a:rPr>
              <a:t>产品超好讲：责任简单，客户容易接受。</a:t>
            </a:r>
          </a:p>
        </p:txBody>
      </p:sp>
      <p:sp>
        <p:nvSpPr>
          <p:cNvPr id="49155" name="Rectangle 5"/>
          <p:cNvSpPr>
            <a:spLocks/>
          </p:cNvSpPr>
          <p:nvPr/>
        </p:nvSpPr>
        <p:spPr bwMode="auto">
          <a:xfrm>
            <a:off x="1584325" y="954088"/>
            <a:ext cx="11718925" cy="1336675"/>
          </a:xfrm>
          <a:prstGeom prst="rect">
            <a:avLst/>
          </a:prstGeom>
          <a:solidFill>
            <a:srgbClr val="3366FF"/>
          </a:solidFill>
          <a:ln w="9525">
            <a:noFill/>
            <a:miter lim="800000"/>
            <a:headEnd/>
            <a:tailEnd/>
          </a:ln>
        </p:spPr>
        <p:txBody>
          <a:bodyPr lIns="120445" tIns="60222" rIns="120445" bIns="60222">
            <a:spAutoFit/>
          </a:bodyPr>
          <a:lstStyle/>
          <a:p>
            <a:pPr algn="ctr">
              <a:spcBef>
                <a:spcPct val="50000"/>
              </a:spcBef>
            </a:pPr>
            <a:r>
              <a:rPr lang="zh-CN" altLang="en-US" sz="5300" b="1">
                <a:solidFill>
                  <a:schemeClr val="bg1"/>
                </a:solidFill>
                <a:latin typeface="微软雅黑" pitchFamily="34" charset="-122"/>
              </a:rPr>
              <a:t>不得不卖的理由一：产品特</a:t>
            </a:r>
            <a:r>
              <a:rPr lang="zh-CN" altLang="en-US" sz="7900" b="1">
                <a:solidFill>
                  <a:srgbClr val="FF0000"/>
                </a:solidFill>
                <a:latin typeface="微软雅黑" pitchFamily="34" charset="-122"/>
              </a:rPr>
              <a:t>好卖</a:t>
            </a:r>
          </a:p>
        </p:txBody>
      </p:sp>
      <p:pic>
        <p:nvPicPr>
          <p:cNvPr id="245766" name="Picture 3" descr="D:\工作\资料库\图片\人物\新建文件夹\5.jpg"/>
          <p:cNvPicPr>
            <a:picLocks noChangeAspect="1" noChangeArrowheads="1"/>
          </p:cNvPicPr>
          <p:nvPr/>
        </p:nvPicPr>
        <p:blipFill>
          <a:blip r:embed="rId2" cstate="print">
            <a:clrChange>
              <a:clrFrom>
                <a:srgbClr val="FDFDFD"/>
              </a:clrFrom>
              <a:clrTo>
                <a:srgbClr val="FDFDFD">
                  <a:alpha val="0"/>
                </a:srgbClr>
              </a:clrTo>
            </a:clrChange>
          </a:blip>
          <a:srcRect/>
          <a:stretch>
            <a:fillRect/>
          </a:stretch>
        </p:blipFill>
        <p:spPr bwMode="auto">
          <a:xfrm>
            <a:off x="10488613" y="3965575"/>
            <a:ext cx="3913187" cy="3582988"/>
          </a:xfrm>
          <a:prstGeom prst="rect">
            <a:avLst/>
          </a:prstGeom>
          <a:noFill/>
          <a:ln w="9525">
            <a:noFill/>
            <a:miter lim="800000"/>
            <a:headEnd/>
            <a:tailEnd/>
          </a:ln>
        </p:spPr>
      </p:pic>
      <p:sp>
        <p:nvSpPr>
          <p:cNvPr id="4" name="爆炸形 2 3"/>
          <p:cNvSpPr/>
          <p:nvPr/>
        </p:nvSpPr>
        <p:spPr>
          <a:xfrm>
            <a:off x="711200" y="4221163"/>
            <a:ext cx="10445750" cy="3517900"/>
          </a:xfrm>
          <a:prstGeom prst="irregularSeal2">
            <a:avLst/>
          </a:prstGeom>
          <a:solidFill>
            <a:srgbClr val="C00000"/>
          </a:solidFill>
          <a:ln>
            <a:solidFill>
              <a:srgbClr val="FFFF00"/>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0445" tIns="60222" rIns="120445" bIns="60222" anchor="ctr"/>
          <a:lstStyle/>
          <a:p>
            <a:pPr algn="ctr" fontAlgn="auto">
              <a:spcBef>
                <a:spcPts val="0"/>
              </a:spcBef>
              <a:spcAft>
                <a:spcPts val="0"/>
              </a:spcAft>
              <a:defRPr/>
            </a:pPr>
            <a:r>
              <a:rPr lang="zh-CN" altLang="en-US" sz="3200" b="1">
                <a:solidFill>
                  <a:srgbClr val="FFFFFF"/>
                </a:solidFill>
                <a:ea typeface="微软雅黑" pitchFamily="34" charset="-122"/>
              </a:rPr>
              <a:t>这都卖不出去？</a:t>
            </a:r>
          </a:p>
          <a:p>
            <a:pPr algn="ctr" fontAlgn="auto">
              <a:spcBef>
                <a:spcPts val="0"/>
              </a:spcBef>
              <a:spcAft>
                <a:spcPts val="0"/>
              </a:spcAft>
              <a:defRPr/>
            </a:pPr>
            <a:r>
              <a:rPr lang="zh-CN" altLang="en-US" sz="3200" b="1">
                <a:solidFill>
                  <a:srgbClr val="FFFFFF"/>
                </a:solidFill>
                <a:ea typeface="微软雅黑" pitchFamily="34" charset="-122"/>
              </a:rPr>
              <a:t>小样，你可以离司了！</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5763">
                                            <p:txEl>
                                              <p:pRg st="0" end="0"/>
                                            </p:txEl>
                                          </p:spTgt>
                                        </p:tgtEl>
                                        <p:attrNameLst>
                                          <p:attrName>style.visibility</p:attrName>
                                        </p:attrNameLst>
                                      </p:cBhvr>
                                      <p:to>
                                        <p:strVal val="visible"/>
                                      </p:to>
                                    </p:set>
                                    <p:anim calcmode="lin" valueType="num">
                                      <p:cBhvr additive="base">
                                        <p:cTn id="7" dur="500" fill="hold"/>
                                        <p:tgtEl>
                                          <p:spTgt spid="24576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6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5763">
                                            <p:txEl>
                                              <p:pRg st="1" end="1"/>
                                            </p:txEl>
                                          </p:spTgt>
                                        </p:tgtEl>
                                        <p:attrNameLst>
                                          <p:attrName>style.visibility</p:attrName>
                                        </p:attrNameLst>
                                      </p:cBhvr>
                                      <p:to>
                                        <p:strVal val="visible"/>
                                      </p:to>
                                    </p:set>
                                    <p:anim calcmode="lin" valueType="num">
                                      <p:cBhvr additive="base">
                                        <p:cTn id="13" dur="500" fill="hold"/>
                                        <p:tgtEl>
                                          <p:spTgt spid="24576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576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45766"/>
                                        </p:tgtEl>
                                        <p:attrNameLst>
                                          <p:attrName>style.visibility</p:attrName>
                                        </p:attrNameLst>
                                      </p:cBhvr>
                                      <p:to>
                                        <p:strVal val="visible"/>
                                      </p:to>
                                    </p:set>
                                    <p:anim calcmode="lin" valueType="num">
                                      <p:cBhvr additive="base">
                                        <p:cTn id="19" dur="500" fill="hold"/>
                                        <p:tgtEl>
                                          <p:spTgt spid="245766"/>
                                        </p:tgtEl>
                                        <p:attrNameLst>
                                          <p:attrName>ppt_x</p:attrName>
                                        </p:attrNameLst>
                                      </p:cBhvr>
                                      <p:tavLst>
                                        <p:tav tm="0">
                                          <p:val>
                                            <p:strVal val="#ppt_x"/>
                                          </p:val>
                                        </p:tav>
                                        <p:tav tm="100000">
                                          <p:val>
                                            <p:strVal val="#ppt_x"/>
                                          </p:val>
                                        </p:tav>
                                      </p:tavLst>
                                    </p:anim>
                                    <p:anim calcmode="lin" valueType="num">
                                      <p:cBhvr additive="base">
                                        <p:cTn id="20" dur="500" fill="hold"/>
                                        <p:tgtEl>
                                          <p:spTgt spid="24576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63" grpId="0" build="p"/>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TextBox 4"/>
          <p:cNvSpPr>
            <a:spLocks noChangeArrowheads="1"/>
          </p:cNvSpPr>
          <p:nvPr/>
        </p:nvSpPr>
        <p:spPr bwMode="auto">
          <a:xfrm>
            <a:off x="1319213" y="2605088"/>
            <a:ext cx="6083300" cy="4473575"/>
          </a:xfrm>
          <a:prstGeom prst="rect">
            <a:avLst/>
          </a:prstGeom>
          <a:noFill/>
          <a:ln w="9525">
            <a:noFill/>
            <a:miter lim="800000"/>
            <a:headEnd/>
            <a:tailEnd/>
          </a:ln>
        </p:spPr>
        <p:txBody>
          <a:bodyPr lIns="120445" tIns="60222" rIns="120445" bIns="60222">
            <a:spAutoFit/>
          </a:bodyPr>
          <a:lstStyle/>
          <a:p>
            <a:pPr>
              <a:lnSpc>
                <a:spcPct val="140000"/>
              </a:lnSpc>
              <a:buFontTx/>
              <a:buChar char="•"/>
            </a:pPr>
            <a:r>
              <a:rPr lang="zh-CN" altLang="en-US" sz="3700" b="1">
                <a:solidFill>
                  <a:schemeClr val="hlink"/>
                </a:solidFill>
                <a:latin typeface="微软雅黑" pitchFamily="34" charset="-122"/>
                <a:sym typeface="造字工房悦黑演示版常规体"/>
              </a:rPr>
              <a:t>投保范围广：</a:t>
            </a:r>
          </a:p>
          <a:p>
            <a:pPr marL="977900" lvl="1" indent="-376238">
              <a:lnSpc>
                <a:spcPct val="140000"/>
              </a:lnSpc>
              <a:buFontTx/>
              <a:buChar char="•"/>
            </a:pPr>
            <a:r>
              <a:rPr lang="zh-CN" altLang="en-US" sz="3200" b="1">
                <a:solidFill>
                  <a:srgbClr val="FF0000"/>
                </a:solidFill>
                <a:latin typeface="微软雅黑" pitchFamily="34" charset="-122"/>
                <a:sym typeface="造字工房悦黑演示版常规体"/>
              </a:rPr>
              <a:t>上至花甲老人，</a:t>
            </a:r>
          </a:p>
          <a:p>
            <a:pPr marL="977900" lvl="1" indent="-376238">
              <a:lnSpc>
                <a:spcPct val="140000"/>
              </a:lnSpc>
              <a:buFontTx/>
              <a:buChar char="•"/>
            </a:pPr>
            <a:r>
              <a:rPr lang="zh-CN" altLang="en-US" sz="3200" b="1">
                <a:solidFill>
                  <a:srgbClr val="FF0000"/>
                </a:solidFill>
                <a:latin typeface="微软雅黑" pitchFamily="34" charset="-122"/>
                <a:sym typeface="造字工房悦黑演示版常规体"/>
              </a:rPr>
              <a:t>下到襁褓婴儿，</a:t>
            </a:r>
          </a:p>
          <a:p>
            <a:pPr>
              <a:lnSpc>
                <a:spcPct val="140000"/>
              </a:lnSpc>
              <a:buFontTx/>
              <a:buChar char="•"/>
            </a:pPr>
            <a:r>
              <a:rPr lang="zh-CN" altLang="en-US" sz="3700" b="1">
                <a:solidFill>
                  <a:schemeClr val="hlink"/>
                </a:solidFill>
                <a:latin typeface="微软雅黑" pitchFamily="34" charset="-122"/>
                <a:sym typeface="造字工房悦黑演示版常规体"/>
              </a:rPr>
              <a:t>交费压力低：</a:t>
            </a:r>
          </a:p>
          <a:p>
            <a:pPr marL="977900" lvl="1" indent="-376238">
              <a:lnSpc>
                <a:spcPct val="140000"/>
              </a:lnSpc>
              <a:buFontTx/>
              <a:buChar char="•"/>
            </a:pPr>
            <a:r>
              <a:rPr lang="zh-CN" altLang="en-US" sz="3200" b="1">
                <a:solidFill>
                  <a:srgbClr val="FF0000"/>
                </a:solidFill>
                <a:latin typeface="微软雅黑" pitchFamily="34" charset="-122"/>
                <a:sym typeface="造字工房悦黑演示版常规体"/>
              </a:rPr>
              <a:t>每天几块钱</a:t>
            </a:r>
          </a:p>
          <a:p>
            <a:pPr marL="977900" lvl="1" indent="-376238">
              <a:lnSpc>
                <a:spcPct val="140000"/>
              </a:lnSpc>
              <a:buFontTx/>
              <a:buChar char="•"/>
            </a:pPr>
            <a:r>
              <a:rPr lang="zh-CN" altLang="en-US" sz="3200" b="1">
                <a:solidFill>
                  <a:srgbClr val="FF0000"/>
                </a:solidFill>
                <a:latin typeface="微软雅黑" pitchFamily="34" charset="-122"/>
                <a:sym typeface="造字工房悦黑演示版常规体"/>
              </a:rPr>
              <a:t>谁都买的起！</a:t>
            </a:r>
          </a:p>
        </p:txBody>
      </p:sp>
      <p:sp>
        <p:nvSpPr>
          <p:cNvPr id="50179" name="Rectangle 29"/>
          <p:cNvSpPr>
            <a:spLocks/>
          </p:cNvSpPr>
          <p:nvPr/>
        </p:nvSpPr>
        <p:spPr bwMode="auto">
          <a:xfrm>
            <a:off x="1544638" y="882650"/>
            <a:ext cx="11717337" cy="1336675"/>
          </a:xfrm>
          <a:prstGeom prst="rect">
            <a:avLst/>
          </a:prstGeom>
          <a:solidFill>
            <a:srgbClr val="3366FF"/>
          </a:solidFill>
          <a:ln w="9525">
            <a:noFill/>
            <a:miter lim="800000"/>
            <a:headEnd/>
            <a:tailEnd/>
          </a:ln>
        </p:spPr>
        <p:txBody>
          <a:bodyPr lIns="120445" tIns="60222" rIns="120445" bIns="60222">
            <a:spAutoFit/>
          </a:bodyPr>
          <a:lstStyle/>
          <a:p>
            <a:pPr algn="ctr">
              <a:spcBef>
                <a:spcPct val="50000"/>
              </a:spcBef>
            </a:pPr>
            <a:r>
              <a:rPr lang="zh-CN" altLang="en-US" sz="5300" b="1">
                <a:solidFill>
                  <a:schemeClr val="bg1"/>
                </a:solidFill>
                <a:latin typeface="微软雅黑" pitchFamily="34" charset="-122"/>
              </a:rPr>
              <a:t>不得不卖的理由二：范围特 </a:t>
            </a:r>
            <a:r>
              <a:rPr lang="zh-CN" altLang="en-US" sz="7900" b="1">
                <a:solidFill>
                  <a:srgbClr val="FF0000"/>
                </a:solidFill>
                <a:latin typeface="微软雅黑" pitchFamily="34" charset="-122"/>
              </a:rPr>
              <a:t>广泛</a:t>
            </a:r>
          </a:p>
        </p:txBody>
      </p:sp>
      <p:sp>
        <p:nvSpPr>
          <p:cNvPr id="116766" name="WordArt 30"/>
          <p:cNvSpPr>
            <a:spLocks noChangeArrowheads="1" noChangeShapeType="1" noTextEdit="1"/>
          </p:cNvSpPr>
          <p:nvPr/>
        </p:nvSpPr>
        <p:spPr bwMode="auto">
          <a:xfrm>
            <a:off x="7810500" y="2859088"/>
            <a:ext cx="4813300" cy="3719512"/>
          </a:xfrm>
          <a:prstGeom prst="rect">
            <a:avLst/>
          </a:prstGeom>
        </p:spPr>
        <p:txBody>
          <a:bodyPr wrap="none" fromWordArt="1">
            <a:prstTxWarp prst="textPlain">
              <a:avLst>
                <a:gd name="adj" fmla="val 50000"/>
              </a:avLst>
            </a:prstTxWarp>
          </a:bodyPr>
          <a:lstStyle/>
          <a:p>
            <a:pPr algn="ctr"/>
            <a:r>
              <a:rPr lang="zh-CN" altLang="en-US" sz="4700" b="1" kern="10">
                <a:ln w="12700">
                  <a:solidFill>
                    <a:srgbClr val="3366FF"/>
                  </a:solidFill>
                  <a:round/>
                  <a:headEnd/>
                  <a:tailEnd/>
                </a:ln>
                <a:solidFill>
                  <a:srgbClr val="FF0000"/>
                </a:solidFill>
                <a:latin typeface="方正姚体"/>
                <a:ea typeface="方正姚体"/>
              </a:rPr>
              <a:t>谁都需要！</a:t>
            </a:r>
          </a:p>
          <a:p>
            <a:pPr algn="ctr"/>
            <a:r>
              <a:rPr lang="zh-CN" altLang="en-US" sz="4700" b="1" kern="10">
                <a:ln w="12700">
                  <a:solidFill>
                    <a:srgbClr val="3366FF"/>
                  </a:solidFill>
                  <a:round/>
                  <a:headEnd/>
                  <a:tailEnd/>
                </a:ln>
                <a:solidFill>
                  <a:srgbClr val="FF0000"/>
                </a:solidFill>
                <a:latin typeface="方正姚体"/>
                <a:ea typeface="方正姚体"/>
              </a:rPr>
              <a:t>谁都买得起！</a:t>
            </a:r>
          </a:p>
          <a:p>
            <a:pPr algn="ctr"/>
            <a:r>
              <a:rPr lang="zh-CN" altLang="en-US" sz="4700" b="1" kern="10">
                <a:ln w="12700">
                  <a:solidFill>
                    <a:srgbClr val="3366FF"/>
                  </a:solidFill>
                  <a:round/>
                  <a:headEnd/>
                  <a:tailEnd/>
                </a:ln>
                <a:solidFill>
                  <a:srgbClr val="FF0000"/>
                </a:solidFill>
                <a:latin typeface="方正姚体"/>
                <a:ea typeface="方正姚体"/>
              </a:rPr>
              <a:t>谁都值得买！</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6737"/>
                                        </p:tgtEl>
                                        <p:attrNameLst>
                                          <p:attrName>style.visibility</p:attrName>
                                        </p:attrNameLst>
                                      </p:cBhvr>
                                      <p:to>
                                        <p:strVal val="visible"/>
                                      </p:to>
                                    </p:set>
                                    <p:anim calcmode="lin" valueType="num">
                                      <p:cBhvr additive="base">
                                        <p:cTn id="7" dur="500" fill="hold"/>
                                        <p:tgtEl>
                                          <p:spTgt spid="116737"/>
                                        </p:tgtEl>
                                        <p:attrNameLst>
                                          <p:attrName>ppt_x</p:attrName>
                                        </p:attrNameLst>
                                      </p:cBhvr>
                                      <p:tavLst>
                                        <p:tav tm="0">
                                          <p:val>
                                            <p:strVal val="#ppt_x"/>
                                          </p:val>
                                        </p:tav>
                                        <p:tav tm="100000">
                                          <p:val>
                                            <p:strVal val="#ppt_x"/>
                                          </p:val>
                                        </p:tav>
                                      </p:tavLst>
                                    </p:anim>
                                    <p:anim calcmode="lin" valueType="num">
                                      <p:cBhvr additive="base">
                                        <p:cTn id="8" dur="500" fill="hold"/>
                                        <p:tgtEl>
                                          <p:spTgt spid="11673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6766"/>
                                        </p:tgtEl>
                                        <p:attrNameLst>
                                          <p:attrName>style.visibility</p:attrName>
                                        </p:attrNameLst>
                                      </p:cBhvr>
                                      <p:to>
                                        <p:strVal val="visible"/>
                                      </p:to>
                                    </p:set>
                                    <p:anim calcmode="lin" valueType="num">
                                      <p:cBhvr additive="base">
                                        <p:cTn id="13" dur="500" fill="hold"/>
                                        <p:tgtEl>
                                          <p:spTgt spid="116766"/>
                                        </p:tgtEl>
                                        <p:attrNameLst>
                                          <p:attrName>ppt_x</p:attrName>
                                        </p:attrNameLst>
                                      </p:cBhvr>
                                      <p:tavLst>
                                        <p:tav tm="0">
                                          <p:val>
                                            <p:strVal val="#ppt_x"/>
                                          </p:val>
                                        </p:tav>
                                        <p:tav tm="100000">
                                          <p:val>
                                            <p:strVal val="#ppt_x"/>
                                          </p:val>
                                        </p:tav>
                                      </p:tavLst>
                                    </p:anim>
                                    <p:anim calcmode="lin" valueType="num">
                                      <p:cBhvr additive="base">
                                        <p:cTn id="14" dur="500" fill="hold"/>
                                        <p:tgtEl>
                                          <p:spTgt spid="1167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7" grpId="0"/>
      <p:bldP spid="11676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页脚占位符 4"/>
          <p:cNvSpPr txBox="1">
            <a:spLocks noGrp="1"/>
          </p:cNvSpPr>
          <p:nvPr/>
        </p:nvSpPr>
        <p:spPr bwMode="auto">
          <a:xfrm>
            <a:off x="4921250" y="7508875"/>
            <a:ext cx="4559300" cy="428625"/>
          </a:xfrm>
          <a:prstGeom prst="rect">
            <a:avLst/>
          </a:prstGeom>
          <a:noFill/>
          <a:ln w="9525">
            <a:noFill/>
            <a:miter lim="800000"/>
            <a:headEnd/>
            <a:tailEnd/>
          </a:ln>
        </p:spPr>
        <p:txBody>
          <a:bodyPr lIns="120445" tIns="60222" rIns="120445" bIns="60222"/>
          <a:lstStyle/>
          <a:p>
            <a:r>
              <a:rPr lang="en-US" altLang="zh-CN" sz="2600">
                <a:latin typeface="Calibri" pitchFamily="34" charset="0"/>
              </a:rPr>
              <a:t> </a:t>
            </a:r>
          </a:p>
        </p:txBody>
      </p:sp>
      <p:sp>
        <p:nvSpPr>
          <p:cNvPr id="240643" name="Rectangle 2"/>
          <p:cNvSpPr>
            <a:spLocks noGrp="1" noChangeArrowheads="1"/>
          </p:cNvSpPr>
          <p:nvPr>
            <p:ph type="title" idx="4294967295"/>
          </p:nvPr>
        </p:nvSpPr>
        <p:spPr>
          <a:xfrm>
            <a:off x="1116013" y="6176963"/>
            <a:ext cx="12780962" cy="1106487"/>
          </a:xfrm>
        </p:spPr>
        <p:txBody>
          <a:bodyPr rtlCol="0" anchor="t">
            <a:normAutofit fontScale="90000"/>
          </a:bodyPr>
          <a:lstStyle/>
          <a:p>
            <a:pPr eaLnBrk="1" fontAlgn="auto" hangingPunct="1">
              <a:spcAft>
                <a:spcPts val="0"/>
              </a:spcAft>
              <a:defRPr/>
            </a:pPr>
            <a:r>
              <a:rPr lang="zh-CN" altLang="en-US" sz="6300" dirty="0">
                <a:solidFill>
                  <a:schemeClr val="hlink"/>
                </a:solidFill>
                <a:ea typeface="微软雅黑" pitchFamily="34" charset="-122"/>
              </a:rPr>
              <a:t>客户</a:t>
            </a:r>
            <a:r>
              <a:rPr lang="zh-CN" altLang="en-US" sz="7100" u="sng" dirty="0">
                <a:solidFill>
                  <a:srgbClr val="FF0000"/>
                </a:solidFill>
                <a:ea typeface="微软雅黑" pitchFamily="34" charset="-122"/>
              </a:rPr>
              <a:t>养成</a:t>
            </a:r>
            <a:r>
              <a:rPr lang="zh-CN" altLang="en-US" sz="6300" dirty="0">
                <a:solidFill>
                  <a:schemeClr val="hlink"/>
                </a:solidFill>
                <a:ea typeface="微软雅黑" pitchFamily="34" charset="-122"/>
              </a:rPr>
              <a:t> 与</a:t>
            </a:r>
            <a:r>
              <a:rPr lang="zh-CN" altLang="en-US" sz="7100" u="sng" dirty="0">
                <a:solidFill>
                  <a:srgbClr val="FF0000"/>
                </a:solidFill>
                <a:ea typeface="微软雅黑" pitchFamily="34" charset="-122"/>
              </a:rPr>
              <a:t>抢占</a:t>
            </a:r>
            <a:r>
              <a:rPr lang="zh-CN" altLang="en-US" sz="6300" dirty="0">
                <a:solidFill>
                  <a:schemeClr val="hlink"/>
                </a:solidFill>
                <a:ea typeface="微软雅黑" pitchFamily="34" charset="-122"/>
              </a:rPr>
              <a:t>客户 的聚宝盆</a:t>
            </a:r>
          </a:p>
        </p:txBody>
      </p:sp>
      <p:sp>
        <p:nvSpPr>
          <p:cNvPr id="240644" name="Rectangle 3"/>
          <p:cNvSpPr>
            <a:spLocks noGrp="1" noChangeArrowheads="1"/>
          </p:cNvSpPr>
          <p:nvPr>
            <p:ph type="body" idx="4294967295"/>
          </p:nvPr>
        </p:nvSpPr>
        <p:spPr>
          <a:xfrm>
            <a:off x="2332038" y="2433638"/>
            <a:ext cx="6084887" cy="3487737"/>
          </a:xfrm>
        </p:spPr>
        <p:txBody>
          <a:bodyPr/>
          <a:lstStyle/>
          <a:p>
            <a:pPr eaLnBrk="1" hangingPunct="1">
              <a:lnSpc>
                <a:spcPct val="120000"/>
              </a:lnSpc>
              <a:buFont typeface="Arial" pitchFamily="34" charset="0"/>
              <a:buNone/>
            </a:pPr>
            <a:r>
              <a:rPr lang="zh-CN" altLang="en-US" smtClean="0">
                <a:solidFill>
                  <a:srgbClr val="FF0000"/>
                </a:solidFill>
                <a:ea typeface="微软雅黑" pitchFamily="34" charset="-122"/>
              </a:rPr>
              <a:t>转介绍的神器：</a:t>
            </a:r>
          </a:p>
          <a:p>
            <a:pPr eaLnBrk="1" hangingPunct="1">
              <a:lnSpc>
                <a:spcPct val="120000"/>
              </a:lnSpc>
              <a:buFont typeface="Arial" pitchFamily="34" charset="0"/>
              <a:buNone/>
            </a:pPr>
            <a:r>
              <a:rPr lang="zh-CN" altLang="en-US" smtClean="0">
                <a:ea typeface="微软雅黑" pitchFamily="34" charset="-122"/>
              </a:rPr>
              <a:t>老客户介绍新客户</a:t>
            </a:r>
          </a:p>
          <a:p>
            <a:pPr eaLnBrk="1" hangingPunct="1">
              <a:lnSpc>
                <a:spcPct val="120000"/>
              </a:lnSpc>
              <a:buFont typeface="Arial" pitchFamily="34" charset="0"/>
              <a:buNone/>
            </a:pPr>
            <a:r>
              <a:rPr lang="zh-CN" altLang="en-US" smtClean="0">
                <a:ea typeface="微软雅黑" pitchFamily="34" charset="-122"/>
              </a:rPr>
              <a:t>新客户介绍新客户</a:t>
            </a:r>
          </a:p>
          <a:p>
            <a:pPr eaLnBrk="1" hangingPunct="1">
              <a:lnSpc>
                <a:spcPct val="120000"/>
              </a:lnSpc>
              <a:buFont typeface="Arial" pitchFamily="34" charset="0"/>
              <a:buNone/>
            </a:pPr>
            <a:r>
              <a:rPr lang="zh-CN" altLang="en-US" smtClean="0">
                <a:ea typeface="微软雅黑" pitchFamily="34" charset="-122"/>
              </a:rPr>
              <a:t>未来市场的再开发</a:t>
            </a:r>
            <a:endParaRPr lang="en-US" altLang="zh-CN" smtClean="0">
              <a:ea typeface="微软雅黑" pitchFamily="34" charset="-122"/>
            </a:endParaRPr>
          </a:p>
        </p:txBody>
      </p:sp>
      <p:sp>
        <p:nvSpPr>
          <p:cNvPr id="51205" name="Rectangle 8"/>
          <p:cNvSpPr>
            <a:spLocks/>
          </p:cNvSpPr>
          <p:nvPr/>
        </p:nvSpPr>
        <p:spPr bwMode="auto">
          <a:xfrm>
            <a:off x="1512888" y="954088"/>
            <a:ext cx="11717337" cy="1336675"/>
          </a:xfrm>
          <a:prstGeom prst="rect">
            <a:avLst/>
          </a:prstGeom>
          <a:solidFill>
            <a:srgbClr val="3366FF"/>
          </a:solidFill>
          <a:ln w="9525">
            <a:noFill/>
            <a:miter lim="800000"/>
            <a:headEnd/>
            <a:tailEnd/>
          </a:ln>
        </p:spPr>
        <p:txBody>
          <a:bodyPr lIns="120445" tIns="60222" rIns="120445" bIns="60222">
            <a:spAutoFit/>
          </a:bodyPr>
          <a:lstStyle/>
          <a:p>
            <a:pPr algn="ctr">
              <a:spcBef>
                <a:spcPct val="50000"/>
              </a:spcBef>
            </a:pPr>
            <a:r>
              <a:rPr lang="zh-CN" altLang="en-US" sz="5300" b="1">
                <a:solidFill>
                  <a:schemeClr val="bg1"/>
                </a:solidFill>
                <a:latin typeface="微软雅黑" pitchFamily="34" charset="-122"/>
              </a:rPr>
              <a:t>不得不卖的理由三：客户好</a:t>
            </a:r>
            <a:r>
              <a:rPr lang="zh-CN" altLang="en-US" sz="7900" b="1">
                <a:solidFill>
                  <a:srgbClr val="FF0000"/>
                </a:solidFill>
                <a:latin typeface="微软雅黑" pitchFamily="34" charset="-122"/>
              </a:rPr>
              <a:t>新增</a:t>
            </a:r>
            <a:endParaRPr lang="zh-CN" altLang="en-US" sz="12600" b="1">
              <a:solidFill>
                <a:srgbClr val="FF0000"/>
              </a:solidFill>
              <a:latin typeface="微软雅黑" pitchFamily="34" charset="-122"/>
            </a:endParaRPr>
          </a:p>
        </p:txBody>
      </p:sp>
      <p:pic>
        <p:nvPicPr>
          <p:cNvPr id="51206" name="Picture 9" descr="u87129044_138d036b234g213_blog"/>
          <p:cNvPicPr>
            <a:picLocks noChangeAspect="1" noChangeArrowheads="1" noCrop="1"/>
          </p:cNvPicPr>
          <p:nvPr/>
        </p:nvPicPr>
        <p:blipFill>
          <a:blip r:embed="rId2" cstate="print"/>
          <a:srcRect/>
          <a:stretch>
            <a:fillRect/>
          </a:stretch>
        </p:blipFill>
        <p:spPr bwMode="auto">
          <a:xfrm>
            <a:off x="9331325" y="2433638"/>
            <a:ext cx="3541713" cy="32178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40644">
                                            <p:txEl>
                                              <p:pRg st="0" end="0"/>
                                            </p:txEl>
                                          </p:spTgt>
                                        </p:tgtEl>
                                        <p:attrNameLst>
                                          <p:attrName>style.visibility</p:attrName>
                                        </p:attrNameLst>
                                      </p:cBhvr>
                                      <p:to>
                                        <p:strVal val="visible"/>
                                      </p:to>
                                    </p:set>
                                    <p:animEffect transition="in" filter="fade">
                                      <p:cBhvr>
                                        <p:cTn id="7" dur="500"/>
                                        <p:tgtEl>
                                          <p:spTgt spid="24064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40644">
                                            <p:txEl>
                                              <p:pRg st="1" end="1"/>
                                            </p:txEl>
                                          </p:spTgt>
                                        </p:tgtEl>
                                        <p:attrNameLst>
                                          <p:attrName>style.visibility</p:attrName>
                                        </p:attrNameLst>
                                      </p:cBhvr>
                                      <p:to>
                                        <p:strVal val="visible"/>
                                      </p:to>
                                    </p:set>
                                    <p:animEffect transition="in" filter="fade">
                                      <p:cBhvr>
                                        <p:cTn id="10" dur="500"/>
                                        <p:tgtEl>
                                          <p:spTgt spid="240644">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240644">
                                            <p:txEl>
                                              <p:pRg st="2" end="2"/>
                                            </p:txEl>
                                          </p:spTgt>
                                        </p:tgtEl>
                                        <p:attrNameLst>
                                          <p:attrName>style.visibility</p:attrName>
                                        </p:attrNameLst>
                                      </p:cBhvr>
                                      <p:to>
                                        <p:strVal val="visible"/>
                                      </p:to>
                                    </p:set>
                                    <p:animEffect transition="in" filter="fade">
                                      <p:cBhvr>
                                        <p:cTn id="13" dur="500"/>
                                        <p:tgtEl>
                                          <p:spTgt spid="240644">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240644">
                                            <p:txEl>
                                              <p:pRg st="3" end="3"/>
                                            </p:txEl>
                                          </p:spTgt>
                                        </p:tgtEl>
                                        <p:attrNameLst>
                                          <p:attrName>style.visibility</p:attrName>
                                        </p:attrNameLst>
                                      </p:cBhvr>
                                      <p:to>
                                        <p:strVal val="visible"/>
                                      </p:to>
                                    </p:set>
                                    <p:animEffect transition="in" filter="fade">
                                      <p:cBhvr>
                                        <p:cTn id="16" dur="500"/>
                                        <p:tgtEl>
                                          <p:spTgt spid="240644">
                                            <p:txEl>
                                              <p:pRg st="3" end="3"/>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406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064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p:cNvSpPr>
          <p:nvPr>
            <p:ph type="body" idx="1"/>
          </p:nvPr>
        </p:nvSpPr>
        <p:spPr>
          <a:xfrm>
            <a:off x="1655763" y="3041650"/>
            <a:ext cx="4967287" cy="3241675"/>
          </a:xfrm>
          <a:ln>
            <a:solidFill>
              <a:srgbClr val="FF0000"/>
            </a:solidFill>
          </a:ln>
        </p:spPr>
        <p:txBody>
          <a:bodyPr>
            <a:normAutofit lnSpcReduction="10000"/>
          </a:bodyPr>
          <a:lstStyle/>
          <a:p>
            <a:pPr eaLnBrk="1" hangingPunct="1">
              <a:lnSpc>
                <a:spcPct val="120000"/>
              </a:lnSpc>
              <a:buFont typeface="Arial" pitchFamily="34" charset="0"/>
              <a:buNone/>
            </a:pPr>
            <a:r>
              <a:rPr lang="zh-CN" altLang="en-US" b="1" smtClean="0">
                <a:solidFill>
                  <a:srgbClr val="FF0000"/>
                </a:solidFill>
                <a:latin typeface="微软雅黑" pitchFamily="34" charset="-122"/>
                <a:ea typeface="微软雅黑" pitchFamily="34" charset="-122"/>
                <a:cs typeface="方正大黑简体" charset="-122"/>
              </a:rPr>
              <a:t>第一年    </a:t>
            </a:r>
            <a:r>
              <a:rPr lang="en-US" altLang="zh-CN" b="1" smtClean="0">
                <a:solidFill>
                  <a:srgbClr val="FF0000"/>
                </a:solidFill>
                <a:latin typeface="微软雅黑" pitchFamily="34" charset="-122"/>
                <a:ea typeface="微软雅黑" pitchFamily="34" charset="-122"/>
                <a:cs typeface="方正大黑简体" charset="-122"/>
              </a:rPr>
              <a:t>16%</a:t>
            </a:r>
          </a:p>
          <a:p>
            <a:pPr eaLnBrk="1" hangingPunct="1">
              <a:lnSpc>
                <a:spcPct val="120000"/>
              </a:lnSpc>
              <a:buFont typeface="Arial" pitchFamily="34" charset="0"/>
              <a:buNone/>
            </a:pPr>
            <a:r>
              <a:rPr lang="zh-CN" altLang="en-US" b="1" smtClean="0">
                <a:latin typeface="微软雅黑" pitchFamily="34" charset="-122"/>
                <a:ea typeface="微软雅黑" pitchFamily="34" charset="-122"/>
                <a:cs typeface="方正大黑简体" charset="-122"/>
              </a:rPr>
              <a:t>第二年     </a:t>
            </a:r>
            <a:r>
              <a:rPr lang="en-US" altLang="zh-CN" b="1" smtClean="0">
                <a:latin typeface="微软雅黑" pitchFamily="34" charset="-122"/>
                <a:ea typeface="微软雅黑" pitchFamily="34" charset="-122"/>
                <a:cs typeface="方正大黑简体" charset="-122"/>
              </a:rPr>
              <a:t>9%</a:t>
            </a:r>
          </a:p>
          <a:p>
            <a:pPr eaLnBrk="1" hangingPunct="1">
              <a:lnSpc>
                <a:spcPct val="120000"/>
              </a:lnSpc>
              <a:buFont typeface="Arial" pitchFamily="34" charset="0"/>
              <a:buNone/>
            </a:pPr>
            <a:r>
              <a:rPr lang="zh-CN" altLang="en-US" b="1" smtClean="0">
                <a:latin typeface="微软雅黑" pitchFamily="34" charset="-122"/>
                <a:ea typeface="微软雅黑" pitchFamily="34" charset="-122"/>
                <a:cs typeface="方正大黑简体" charset="-122"/>
              </a:rPr>
              <a:t>第三年     </a:t>
            </a:r>
            <a:r>
              <a:rPr lang="en-US" altLang="zh-CN" b="1" smtClean="0">
                <a:latin typeface="微软雅黑" pitchFamily="34" charset="-122"/>
                <a:ea typeface="微软雅黑" pitchFamily="34" charset="-122"/>
                <a:cs typeface="方正大黑简体" charset="-122"/>
              </a:rPr>
              <a:t>9%</a:t>
            </a:r>
          </a:p>
          <a:p>
            <a:pPr eaLnBrk="1" hangingPunct="1">
              <a:lnSpc>
                <a:spcPct val="120000"/>
              </a:lnSpc>
              <a:buFont typeface="Arial" pitchFamily="34" charset="0"/>
              <a:buNone/>
            </a:pPr>
            <a:r>
              <a:rPr lang="zh-CN" altLang="en-US" b="1" smtClean="0">
                <a:latin typeface="微软雅黑" pitchFamily="34" charset="-122"/>
                <a:ea typeface="微软雅黑" pitchFamily="34" charset="-122"/>
                <a:cs typeface="方正大黑简体" charset="-122"/>
              </a:rPr>
              <a:t>第四年     </a:t>
            </a:r>
            <a:r>
              <a:rPr lang="en-US" altLang="zh-CN" b="1" smtClean="0">
                <a:latin typeface="微软雅黑" pitchFamily="34" charset="-122"/>
                <a:ea typeface="微软雅黑" pitchFamily="34" charset="-122"/>
                <a:cs typeface="方正大黑简体" charset="-122"/>
              </a:rPr>
              <a:t>1%</a:t>
            </a:r>
          </a:p>
          <a:p>
            <a:pPr eaLnBrk="1" hangingPunct="1">
              <a:lnSpc>
                <a:spcPct val="120000"/>
              </a:lnSpc>
              <a:buFont typeface="Arial" pitchFamily="34" charset="0"/>
              <a:buNone/>
            </a:pPr>
            <a:r>
              <a:rPr lang="zh-CN" altLang="en-US" b="1" smtClean="0">
                <a:latin typeface="微软雅黑" pitchFamily="34" charset="-122"/>
                <a:ea typeface="微软雅黑" pitchFamily="34" charset="-122"/>
                <a:cs typeface="方正大黑简体" charset="-122"/>
              </a:rPr>
              <a:t>第五年     </a:t>
            </a:r>
            <a:r>
              <a:rPr lang="en-US" altLang="zh-CN" b="1" smtClean="0">
                <a:latin typeface="微软雅黑" pitchFamily="34" charset="-122"/>
                <a:ea typeface="微软雅黑" pitchFamily="34" charset="-122"/>
                <a:cs typeface="方正大黑简体" charset="-122"/>
              </a:rPr>
              <a:t>1%</a:t>
            </a:r>
          </a:p>
        </p:txBody>
      </p:sp>
      <p:sp>
        <p:nvSpPr>
          <p:cNvPr id="52227" name="Text Box 5"/>
          <p:cNvSpPr txBox="1">
            <a:spLocks noChangeArrowheads="1"/>
          </p:cNvSpPr>
          <p:nvPr/>
        </p:nvSpPr>
        <p:spPr bwMode="auto">
          <a:xfrm>
            <a:off x="1728788" y="6570663"/>
            <a:ext cx="4564062" cy="1014412"/>
          </a:xfrm>
          <a:prstGeom prst="rect">
            <a:avLst/>
          </a:prstGeom>
          <a:noFill/>
          <a:ln w="9525">
            <a:noFill/>
            <a:miter lim="800000"/>
            <a:headEnd/>
            <a:tailEnd/>
          </a:ln>
        </p:spPr>
        <p:txBody>
          <a:bodyPr lIns="120445" tIns="60222" rIns="120445" bIns="60222">
            <a:spAutoFit/>
          </a:bodyPr>
          <a:lstStyle/>
          <a:p>
            <a:pPr>
              <a:spcBef>
                <a:spcPct val="50000"/>
              </a:spcBef>
            </a:pPr>
            <a:r>
              <a:rPr lang="zh-CN" altLang="en-US" sz="5800" b="1">
                <a:solidFill>
                  <a:srgbClr val="FF0000"/>
                </a:solidFill>
                <a:latin typeface="微软雅黑" pitchFamily="34" charset="-122"/>
                <a:ea typeface="微软雅黑" pitchFamily="34" charset="-122"/>
              </a:rPr>
              <a:t>总佣</a:t>
            </a:r>
            <a:r>
              <a:rPr lang="en-US" altLang="zh-CN" sz="5800" b="1">
                <a:solidFill>
                  <a:srgbClr val="FF0000"/>
                </a:solidFill>
                <a:latin typeface="微软雅黑" pitchFamily="34" charset="-122"/>
                <a:ea typeface="微软雅黑" pitchFamily="34" charset="-122"/>
              </a:rPr>
              <a:t>36%</a:t>
            </a:r>
          </a:p>
        </p:txBody>
      </p:sp>
      <p:sp>
        <p:nvSpPr>
          <p:cNvPr id="52228" name="Rectangle 7"/>
          <p:cNvSpPr>
            <a:spLocks/>
          </p:cNvSpPr>
          <p:nvPr/>
        </p:nvSpPr>
        <p:spPr bwMode="auto">
          <a:xfrm>
            <a:off x="1512888" y="904875"/>
            <a:ext cx="11717337" cy="1336675"/>
          </a:xfrm>
          <a:prstGeom prst="rect">
            <a:avLst/>
          </a:prstGeom>
          <a:solidFill>
            <a:srgbClr val="3366FF"/>
          </a:solidFill>
          <a:ln w="9525">
            <a:noFill/>
            <a:miter lim="800000"/>
            <a:headEnd/>
            <a:tailEnd/>
          </a:ln>
        </p:spPr>
        <p:txBody>
          <a:bodyPr lIns="120445" tIns="60222" rIns="120445" bIns="60222">
            <a:spAutoFit/>
          </a:bodyPr>
          <a:lstStyle/>
          <a:p>
            <a:pPr algn="ctr">
              <a:spcBef>
                <a:spcPct val="50000"/>
              </a:spcBef>
            </a:pPr>
            <a:r>
              <a:rPr lang="zh-CN" altLang="en-US" sz="5300" b="1">
                <a:solidFill>
                  <a:schemeClr val="bg1"/>
                </a:solidFill>
                <a:latin typeface="微软雅黑" pitchFamily="34" charset="-122"/>
              </a:rPr>
              <a:t>不得不卖的理由四：创富好</a:t>
            </a:r>
            <a:r>
              <a:rPr lang="zh-CN" altLang="en-US" sz="7900" b="1">
                <a:solidFill>
                  <a:srgbClr val="FF0000"/>
                </a:solidFill>
                <a:latin typeface="微软雅黑" pitchFamily="34" charset="-122"/>
              </a:rPr>
              <a:t>高兴</a:t>
            </a:r>
            <a:endParaRPr lang="zh-CN" altLang="en-US" sz="12600" b="1">
              <a:solidFill>
                <a:srgbClr val="FF0000"/>
              </a:solidFill>
              <a:latin typeface="微软雅黑" pitchFamily="34" charset="-122"/>
            </a:endParaRPr>
          </a:p>
        </p:txBody>
      </p:sp>
      <p:sp>
        <p:nvSpPr>
          <p:cNvPr id="52229" name="Text Box 8"/>
          <p:cNvSpPr txBox="1">
            <a:spLocks noChangeArrowheads="1"/>
          </p:cNvSpPr>
          <p:nvPr/>
        </p:nvSpPr>
        <p:spPr bwMode="auto">
          <a:xfrm>
            <a:off x="8315325" y="2451100"/>
            <a:ext cx="4460875" cy="3460750"/>
          </a:xfrm>
          <a:prstGeom prst="rect">
            <a:avLst/>
          </a:prstGeom>
          <a:noFill/>
          <a:ln w="9525">
            <a:solidFill>
              <a:srgbClr val="FF0000"/>
            </a:solidFill>
            <a:miter lim="800000"/>
            <a:headEnd/>
            <a:tailEnd/>
          </a:ln>
        </p:spPr>
        <p:txBody>
          <a:bodyPr lIns="120445" tIns="60222" rIns="120445" bIns="60222">
            <a:spAutoFit/>
          </a:bodyPr>
          <a:lstStyle/>
          <a:p>
            <a:pPr algn="ctr">
              <a:lnSpc>
                <a:spcPct val="90000"/>
              </a:lnSpc>
              <a:spcBef>
                <a:spcPct val="50000"/>
              </a:spcBef>
            </a:pPr>
            <a:r>
              <a:rPr lang="zh-CN" altLang="en-US" sz="4200" b="1">
                <a:solidFill>
                  <a:srgbClr val="FF0000"/>
                </a:solidFill>
                <a:latin typeface="微软雅黑" pitchFamily="34" charset="-122"/>
                <a:ea typeface="微软雅黑" pitchFamily="34" charset="-122"/>
              </a:rPr>
              <a:t>创富规划</a:t>
            </a:r>
          </a:p>
          <a:p>
            <a:pPr>
              <a:lnSpc>
                <a:spcPct val="90000"/>
              </a:lnSpc>
              <a:spcBef>
                <a:spcPct val="50000"/>
              </a:spcBef>
            </a:pPr>
            <a:r>
              <a:rPr lang="zh-CN" altLang="en-US" sz="3200" b="1">
                <a:latin typeface="微软雅黑" pitchFamily="34" charset="-122"/>
                <a:ea typeface="微软雅黑" pitchFamily="34" charset="-122"/>
              </a:rPr>
              <a:t>一月      </a:t>
            </a:r>
            <a:r>
              <a:rPr lang="en-US" altLang="zh-CN" sz="3200" b="1">
                <a:latin typeface="微软雅黑" pitchFamily="34" charset="-122"/>
                <a:ea typeface="微软雅黑" pitchFamily="34" charset="-122"/>
              </a:rPr>
              <a:t>10</a:t>
            </a:r>
            <a:r>
              <a:rPr lang="zh-CN" altLang="en-US" sz="3200" b="1">
                <a:latin typeface="微软雅黑" pitchFamily="34" charset="-122"/>
                <a:ea typeface="微软雅黑" pitchFamily="34" charset="-122"/>
              </a:rPr>
              <a:t>单</a:t>
            </a:r>
          </a:p>
          <a:p>
            <a:pPr>
              <a:lnSpc>
                <a:spcPct val="90000"/>
              </a:lnSpc>
              <a:spcBef>
                <a:spcPct val="50000"/>
              </a:spcBef>
            </a:pPr>
            <a:r>
              <a:rPr lang="zh-CN" altLang="en-US" sz="3200" b="1">
                <a:latin typeface="微软雅黑" pitchFamily="34" charset="-122"/>
                <a:ea typeface="微软雅黑" pitchFamily="34" charset="-122"/>
              </a:rPr>
              <a:t>件均      </a:t>
            </a:r>
            <a:r>
              <a:rPr lang="en-US" altLang="zh-CN" sz="3200" b="1">
                <a:latin typeface="微软雅黑" pitchFamily="34" charset="-122"/>
                <a:ea typeface="微软雅黑" pitchFamily="34" charset="-122"/>
              </a:rPr>
              <a:t>3000</a:t>
            </a:r>
          </a:p>
          <a:p>
            <a:pPr>
              <a:lnSpc>
                <a:spcPct val="90000"/>
              </a:lnSpc>
              <a:spcBef>
                <a:spcPct val="50000"/>
              </a:spcBef>
            </a:pPr>
            <a:r>
              <a:rPr lang="zh-CN" altLang="en-US" sz="3200" b="1">
                <a:latin typeface="微软雅黑" pitchFamily="34" charset="-122"/>
                <a:ea typeface="微软雅黑" pitchFamily="34" charset="-122"/>
              </a:rPr>
              <a:t>总保费  </a:t>
            </a:r>
            <a:r>
              <a:rPr lang="en-US" altLang="zh-CN" sz="3200" b="1">
                <a:latin typeface="微软雅黑" pitchFamily="34" charset="-122"/>
                <a:ea typeface="微软雅黑" pitchFamily="34" charset="-122"/>
              </a:rPr>
              <a:t>30000</a:t>
            </a:r>
          </a:p>
          <a:p>
            <a:pPr>
              <a:lnSpc>
                <a:spcPct val="90000"/>
              </a:lnSpc>
              <a:spcBef>
                <a:spcPct val="50000"/>
              </a:spcBef>
            </a:pPr>
            <a:r>
              <a:rPr lang="zh-CN" altLang="en-US" sz="3200" b="1">
                <a:latin typeface="微软雅黑" pitchFamily="34" charset="-122"/>
                <a:ea typeface="微软雅黑" pitchFamily="34" charset="-122"/>
              </a:rPr>
              <a:t>首收入   </a:t>
            </a:r>
            <a:r>
              <a:rPr lang="en-US" altLang="zh-CN" sz="3200" b="1">
                <a:latin typeface="微软雅黑" pitchFamily="34" charset="-122"/>
                <a:ea typeface="微软雅黑" pitchFamily="34" charset="-122"/>
              </a:rPr>
              <a:t>4800</a:t>
            </a:r>
          </a:p>
        </p:txBody>
      </p:sp>
      <p:sp>
        <p:nvSpPr>
          <p:cNvPr id="52230" name="Text Box 9"/>
          <p:cNvSpPr txBox="1">
            <a:spLocks noChangeArrowheads="1"/>
          </p:cNvSpPr>
          <p:nvPr/>
        </p:nvSpPr>
        <p:spPr bwMode="auto">
          <a:xfrm>
            <a:off x="8137525" y="6927850"/>
            <a:ext cx="5678488" cy="1014413"/>
          </a:xfrm>
          <a:prstGeom prst="rect">
            <a:avLst/>
          </a:prstGeom>
          <a:noFill/>
          <a:ln w="9525">
            <a:noFill/>
            <a:miter lim="800000"/>
            <a:headEnd/>
            <a:tailEnd/>
          </a:ln>
        </p:spPr>
        <p:txBody>
          <a:bodyPr lIns="120445" tIns="60222" rIns="120445" bIns="60222">
            <a:spAutoFit/>
          </a:bodyPr>
          <a:lstStyle/>
          <a:p>
            <a:pPr>
              <a:spcBef>
                <a:spcPct val="50000"/>
              </a:spcBef>
            </a:pPr>
            <a:r>
              <a:rPr lang="zh-CN" altLang="en-US" sz="5800" b="1">
                <a:solidFill>
                  <a:srgbClr val="FF0000"/>
                </a:solidFill>
                <a:latin typeface="微软雅黑" pitchFamily="34" charset="-122"/>
                <a:ea typeface="微软雅黑" pitchFamily="34" charset="-122"/>
              </a:rPr>
              <a:t>总收入</a:t>
            </a:r>
            <a:r>
              <a:rPr lang="en-US" altLang="zh-CN" sz="5800" b="1">
                <a:solidFill>
                  <a:srgbClr val="FF0000"/>
                </a:solidFill>
                <a:latin typeface="微软雅黑" pitchFamily="34" charset="-122"/>
                <a:ea typeface="微软雅黑" pitchFamily="34" charset="-122"/>
              </a:rPr>
              <a:t>10800</a:t>
            </a:r>
          </a:p>
        </p:txBody>
      </p:sp>
      <p:sp>
        <p:nvSpPr>
          <p:cNvPr id="7" name="爆炸形 1 6"/>
          <p:cNvSpPr>
            <a:spLocks noChangeArrowheads="1"/>
          </p:cNvSpPr>
          <p:nvPr/>
        </p:nvSpPr>
        <p:spPr bwMode="auto">
          <a:xfrm>
            <a:off x="1500188" y="2535238"/>
            <a:ext cx="12071350" cy="5553075"/>
          </a:xfrm>
          <a:prstGeom prst="irregularSeal1">
            <a:avLst/>
          </a:prstGeom>
          <a:solidFill>
            <a:srgbClr val="C00000"/>
          </a:solidFill>
          <a:ln w="25400">
            <a:solidFill>
              <a:srgbClr val="FFFF00"/>
            </a:solidFill>
            <a:miter lim="800000"/>
            <a:headEnd/>
            <a:tailEnd/>
          </a:ln>
          <a:effectLst>
            <a:outerShdw blurRad="63500" dist="38100" dir="5400000" algn="t" rotWithShape="0">
              <a:srgbClr val="000000">
                <a:alpha val="39999"/>
              </a:srgbClr>
            </a:outerShdw>
          </a:effectLst>
        </p:spPr>
        <p:txBody>
          <a:bodyPr lIns="128583" tIns="64291" rIns="128583" bIns="64291"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fontAlgn="auto">
              <a:spcBef>
                <a:spcPts val="0"/>
              </a:spcBef>
              <a:spcAft>
                <a:spcPts val="0"/>
              </a:spcAft>
              <a:defRPr/>
            </a:pPr>
            <a:r>
              <a:rPr lang="zh-CN" altLang="en-US" sz="5100" b="1" dirty="0" smtClean="0">
                <a:solidFill>
                  <a:srgbClr val="FFFFFF"/>
                </a:solidFill>
                <a:latin typeface="微软雅黑" pitchFamily="34" charset="-122"/>
                <a:ea typeface="微软雅黑" pitchFamily="34" charset="-122"/>
              </a:rPr>
              <a:t>仅</a:t>
            </a:r>
            <a:r>
              <a:rPr lang="zh-CN" altLang="en-US" sz="6000" b="1" dirty="0">
                <a:solidFill>
                  <a:srgbClr val="FFFF00"/>
                </a:solidFill>
                <a:latin typeface="微软雅黑" pitchFamily="34" charset="-122"/>
                <a:ea typeface="微软雅黑" pitchFamily="34" charset="-122"/>
              </a:rPr>
              <a:t>防癌</a:t>
            </a:r>
            <a:r>
              <a:rPr lang="zh-CN" altLang="en-US" sz="6000" b="1" dirty="0" smtClean="0">
                <a:solidFill>
                  <a:srgbClr val="FFFF00"/>
                </a:solidFill>
                <a:latin typeface="微软雅黑" pitchFamily="34" charset="-122"/>
                <a:ea typeface="微软雅黑" pitchFamily="34" charset="-122"/>
              </a:rPr>
              <a:t>险收入</a:t>
            </a:r>
            <a:r>
              <a:rPr lang="zh-CN" altLang="en-US" sz="5100" b="1" dirty="0" smtClean="0">
                <a:solidFill>
                  <a:srgbClr val="FFFFFF"/>
                </a:solidFill>
                <a:latin typeface="微软雅黑" pitchFamily="34" charset="-122"/>
                <a:ea typeface="微软雅黑" pitchFamily="34" charset="-122"/>
              </a:rPr>
              <a:t>！</a:t>
            </a:r>
            <a:endParaRPr lang="en-US" altLang="zh-CN" sz="5100" b="1" dirty="0" smtClean="0">
              <a:solidFill>
                <a:srgbClr val="FFFFFF"/>
              </a:solidFill>
              <a:latin typeface="微软雅黑" pitchFamily="34" charset="-122"/>
              <a:ea typeface="微软雅黑" pitchFamily="34" charset="-122"/>
            </a:endParaRPr>
          </a:p>
          <a:p>
            <a:pPr algn="ctr" fontAlgn="auto">
              <a:spcBef>
                <a:spcPts val="0"/>
              </a:spcBef>
              <a:spcAft>
                <a:spcPts val="0"/>
              </a:spcAft>
              <a:defRPr/>
            </a:pPr>
            <a:r>
              <a:rPr lang="zh-CN" altLang="en-US" sz="5100" b="1" dirty="0">
                <a:solidFill>
                  <a:srgbClr val="FFFFFF"/>
                </a:solidFill>
                <a:latin typeface="微软雅黑" pitchFamily="34" charset="-122"/>
                <a:ea typeface="微软雅黑" pitchFamily="34" charset="-122"/>
              </a:rPr>
              <a:t>还</a:t>
            </a:r>
            <a:r>
              <a:rPr lang="zh-CN" altLang="en-US" sz="5100" b="1" dirty="0" smtClean="0">
                <a:solidFill>
                  <a:srgbClr val="FFFFFF"/>
                </a:solidFill>
                <a:latin typeface="微软雅黑" pitchFamily="34" charset="-122"/>
                <a:ea typeface="微软雅黑" pitchFamily="34" charset="-122"/>
              </a:rPr>
              <a:t>未计算主险收入！</a:t>
            </a:r>
            <a:endParaRPr lang="zh-CN" altLang="en-US" sz="6700" b="1" dirty="0">
              <a:solidFill>
                <a:srgbClr val="FFFF00"/>
              </a:solidFill>
              <a:latin typeface="微软雅黑" pitchFamily="34" charset="-122"/>
              <a:ea typeface="微软雅黑" pitchFamily="34" charset="-122"/>
            </a:endParaRPr>
          </a:p>
        </p:txBody>
      </p:sp>
      <p:sp>
        <p:nvSpPr>
          <p:cNvPr id="52232" name="矩形 7"/>
          <p:cNvSpPr>
            <a:spLocks noChangeArrowheads="1"/>
          </p:cNvSpPr>
          <p:nvPr/>
        </p:nvSpPr>
        <p:spPr bwMode="auto">
          <a:xfrm>
            <a:off x="725488" y="2157413"/>
            <a:ext cx="3063875" cy="755650"/>
          </a:xfrm>
          <a:prstGeom prst="rect">
            <a:avLst/>
          </a:prstGeom>
          <a:noFill/>
          <a:ln w="9525">
            <a:noFill/>
            <a:miter lim="800000"/>
            <a:headEnd/>
            <a:tailEnd/>
          </a:ln>
        </p:spPr>
        <p:txBody>
          <a:bodyPr wrap="none">
            <a:spAutoFit/>
          </a:bodyPr>
          <a:lstStyle/>
          <a:p>
            <a:pPr marL="342900" indent="-342900">
              <a:lnSpc>
                <a:spcPct val="120000"/>
              </a:lnSpc>
              <a:spcBef>
                <a:spcPct val="20000"/>
              </a:spcBef>
            </a:pPr>
            <a:r>
              <a:rPr lang="zh-CN" altLang="en-US" sz="3600" b="1">
                <a:solidFill>
                  <a:srgbClr val="FF0000"/>
                </a:solidFill>
                <a:latin typeface="微软雅黑" pitchFamily="34" charset="-122"/>
                <a:ea typeface="微软雅黑" pitchFamily="34" charset="-122"/>
                <a:cs typeface="方正大黑简体" charset="-122"/>
              </a:rPr>
              <a:t>以</a:t>
            </a:r>
            <a:r>
              <a:rPr lang="en-US" altLang="zh-CN" sz="3600" b="1">
                <a:solidFill>
                  <a:srgbClr val="FF0000"/>
                </a:solidFill>
                <a:latin typeface="微软雅黑" pitchFamily="34" charset="-122"/>
                <a:ea typeface="微软雅黑" pitchFamily="34" charset="-122"/>
                <a:cs typeface="方正大黑简体" charset="-122"/>
              </a:rPr>
              <a:t>10</a:t>
            </a:r>
            <a:r>
              <a:rPr lang="zh-CN" altLang="en-US" sz="3600" b="1">
                <a:solidFill>
                  <a:srgbClr val="FF0000"/>
                </a:solidFill>
                <a:latin typeface="微软雅黑" pitchFamily="34" charset="-122"/>
                <a:ea typeface="微软雅黑" pitchFamily="34" charset="-122"/>
                <a:cs typeface="方正大黑简体" charset="-122"/>
              </a:rPr>
              <a:t>年期为例</a:t>
            </a:r>
            <a:endParaRPr lang="en-US" altLang="zh-CN" sz="3600" b="1">
              <a:solidFill>
                <a:srgbClr val="FF0000"/>
              </a:solidFill>
              <a:latin typeface="微软雅黑" pitchFamily="34" charset="-122"/>
              <a:ea typeface="微软雅黑" pitchFamily="34" charset="-122"/>
              <a:cs typeface="方正大黑简体"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29"/>
            <a:ext cx="14473709" cy="8141199"/>
          </a:xfrm>
          <a:prstGeom prst="rect">
            <a:avLst/>
          </a:prstGeom>
        </p:spPr>
      </p:pic>
    </p:spTree>
    <p:extLst>
      <p:ext uri="{BB962C8B-B14F-4D97-AF65-F5344CB8AC3E}">
        <p14:creationId xmlns:p14="http://schemas.microsoft.com/office/powerpoint/2010/main" val="1454724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2.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3.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4.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5.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6.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7.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3608</TotalTime>
  <Words>2397</Words>
  <Application>Microsoft Office PowerPoint</Application>
  <PresentationFormat>自定义</PresentationFormat>
  <Paragraphs>244</Paragraphs>
  <Slides>34</Slides>
  <Notes>9</Notes>
  <HiddenSlides>0</HiddenSlides>
  <MMClips>0</MMClips>
  <ScaleCrop>false</ScaleCrop>
  <HeadingPairs>
    <vt:vector size="4" baseType="variant">
      <vt:variant>
        <vt:lpstr>主题</vt:lpstr>
      </vt:variant>
      <vt:variant>
        <vt:i4>1</vt:i4>
      </vt:variant>
      <vt:variant>
        <vt:lpstr>幻灯片标题</vt:lpstr>
      </vt:variant>
      <vt:variant>
        <vt:i4>34</vt:i4>
      </vt:variant>
    </vt:vector>
  </HeadingPairs>
  <TitlesOfParts>
    <vt:vector size="35"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对客户而言</vt:lpstr>
      <vt:lpstr>PowerPoint 演示文稿</vt:lpstr>
      <vt:lpstr>PowerPoint 演示文稿</vt:lpstr>
      <vt:lpstr>PowerPoint 演示文稿</vt:lpstr>
      <vt:lpstr>PowerPoint 演示文稿</vt:lpstr>
      <vt:lpstr>PowerPoint 演示文稿</vt:lpstr>
      <vt:lpstr>对伙伴而言</vt:lpstr>
      <vt:lpstr>PowerPoint 演示文稿</vt:lpstr>
      <vt:lpstr>PowerPoint 演示文稿</vt:lpstr>
      <vt:lpstr>客户养成 与抢占客户 的聚宝盆</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sz</dc:creator>
  <cp:lastModifiedBy>lenovo</cp:lastModifiedBy>
  <cp:revision>50</cp:revision>
  <dcterms:created xsi:type="dcterms:W3CDTF">2014-06-16T10:09:10Z</dcterms:created>
  <dcterms:modified xsi:type="dcterms:W3CDTF">2014-07-09T08:07:52Z</dcterms:modified>
</cp:coreProperties>
</file>