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51" r:id="rId2"/>
  </p:sldMasterIdLst>
  <p:notesMasterIdLst>
    <p:notesMasterId r:id="rId48"/>
  </p:notesMasterIdLst>
  <p:sldIdLst>
    <p:sldId id="256" r:id="rId3"/>
    <p:sldId id="260" r:id="rId4"/>
    <p:sldId id="388" r:id="rId5"/>
    <p:sldId id="389" r:id="rId6"/>
    <p:sldId id="390" r:id="rId7"/>
    <p:sldId id="391" r:id="rId8"/>
    <p:sldId id="392" r:id="rId9"/>
    <p:sldId id="393" r:id="rId10"/>
    <p:sldId id="394" r:id="rId11"/>
    <p:sldId id="395" r:id="rId12"/>
    <p:sldId id="396" r:id="rId13"/>
    <p:sldId id="397" r:id="rId14"/>
    <p:sldId id="398" r:id="rId15"/>
    <p:sldId id="399" r:id="rId16"/>
    <p:sldId id="400" r:id="rId17"/>
    <p:sldId id="401" r:id="rId18"/>
    <p:sldId id="402" r:id="rId19"/>
    <p:sldId id="403" r:id="rId20"/>
    <p:sldId id="404" r:id="rId21"/>
    <p:sldId id="405" r:id="rId22"/>
    <p:sldId id="406" r:id="rId23"/>
    <p:sldId id="407" r:id="rId24"/>
    <p:sldId id="408" r:id="rId25"/>
    <p:sldId id="409" r:id="rId26"/>
    <p:sldId id="410" r:id="rId27"/>
    <p:sldId id="411" r:id="rId28"/>
    <p:sldId id="412" r:id="rId29"/>
    <p:sldId id="413" r:id="rId30"/>
    <p:sldId id="414" r:id="rId31"/>
    <p:sldId id="415" r:id="rId32"/>
    <p:sldId id="416" r:id="rId33"/>
    <p:sldId id="417" r:id="rId34"/>
    <p:sldId id="418" r:id="rId35"/>
    <p:sldId id="419" r:id="rId36"/>
    <p:sldId id="420" r:id="rId37"/>
    <p:sldId id="421" r:id="rId38"/>
    <p:sldId id="422" r:id="rId39"/>
    <p:sldId id="423" r:id="rId40"/>
    <p:sldId id="424" r:id="rId41"/>
    <p:sldId id="425" r:id="rId42"/>
    <p:sldId id="426" r:id="rId43"/>
    <p:sldId id="427" r:id="rId44"/>
    <p:sldId id="428" r:id="rId45"/>
    <p:sldId id="429" r:id="rId46"/>
    <p:sldId id="258" r:id="rId47"/>
  </p:sldIdLst>
  <p:sldSz cx="14401800" cy="8101013"/>
  <p:notesSz cx="6858000" cy="9144000"/>
  <p:defaultTextStyle>
    <a:defPPr>
      <a:defRPr lang="zh-CN"/>
    </a:defPPr>
    <a:lvl1pPr marL="0" algn="l" defTabSz="1285829" rtl="0" eaLnBrk="1" latinLnBrk="0" hangingPunct="1">
      <a:defRPr sz="2500" kern="1200">
        <a:solidFill>
          <a:schemeClr val="tx1"/>
        </a:solidFill>
        <a:latin typeface="+mn-lt"/>
        <a:ea typeface="+mn-ea"/>
        <a:cs typeface="+mn-cs"/>
      </a:defRPr>
    </a:lvl1pPr>
    <a:lvl2pPr marL="642915" algn="l" defTabSz="1285829" rtl="0" eaLnBrk="1" latinLnBrk="0" hangingPunct="1">
      <a:defRPr sz="2500" kern="1200">
        <a:solidFill>
          <a:schemeClr val="tx1"/>
        </a:solidFill>
        <a:latin typeface="+mn-lt"/>
        <a:ea typeface="+mn-ea"/>
        <a:cs typeface="+mn-cs"/>
      </a:defRPr>
    </a:lvl2pPr>
    <a:lvl3pPr marL="1285829" algn="l" defTabSz="1285829" rtl="0" eaLnBrk="1" latinLnBrk="0" hangingPunct="1">
      <a:defRPr sz="2500" kern="1200">
        <a:solidFill>
          <a:schemeClr val="tx1"/>
        </a:solidFill>
        <a:latin typeface="+mn-lt"/>
        <a:ea typeface="+mn-ea"/>
        <a:cs typeface="+mn-cs"/>
      </a:defRPr>
    </a:lvl3pPr>
    <a:lvl4pPr marL="1928744" algn="l" defTabSz="1285829" rtl="0" eaLnBrk="1" latinLnBrk="0" hangingPunct="1">
      <a:defRPr sz="2500" kern="1200">
        <a:solidFill>
          <a:schemeClr val="tx1"/>
        </a:solidFill>
        <a:latin typeface="+mn-lt"/>
        <a:ea typeface="+mn-ea"/>
        <a:cs typeface="+mn-cs"/>
      </a:defRPr>
    </a:lvl4pPr>
    <a:lvl5pPr marL="2571659" algn="l" defTabSz="1285829" rtl="0" eaLnBrk="1" latinLnBrk="0" hangingPunct="1">
      <a:defRPr sz="2500" kern="1200">
        <a:solidFill>
          <a:schemeClr val="tx1"/>
        </a:solidFill>
        <a:latin typeface="+mn-lt"/>
        <a:ea typeface="+mn-ea"/>
        <a:cs typeface="+mn-cs"/>
      </a:defRPr>
    </a:lvl5pPr>
    <a:lvl6pPr marL="3214573" algn="l" defTabSz="1285829" rtl="0" eaLnBrk="1" latinLnBrk="0" hangingPunct="1">
      <a:defRPr sz="2500" kern="1200">
        <a:solidFill>
          <a:schemeClr val="tx1"/>
        </a:solidFill>
        <a:latin typeface="+mn-lt"/>
        <a:ea typeface="+mn-ea"/>
        <a:cs typeface="+mn-cs"/>
      </a:defRPr>
    </a:lvl6pPr>
    <a:lvl7pPr marL="3857488" algn="l" defTabSz="1285829" rtl="0" eaLnBrk="1" latinLnBrk="0" hangingPunct="1">
      <a:defRPr sz="2500" kern="1200">
        <a:solidFill>
          <a:schemeClr val="tx1"/>
        </a:solidFill>
        <a:latin typeface="+mn-lt"/>
        <a:ea typeface="+mn-ea"/>
        <a:cs typeface="+mn-cs"/>
      </a:defRPr>
    </a:lvl7pPr>
    <a:lvl8pPr marL="4500402" algn="l" defTabSz="1285829" rtl="0" eaLnBrk="1" latinLnBrk="0" hangingPunct="1">
      <a:defRPr sz="2500" kern="1200">
        <a:solidFill>
          <a:schemeClr val="tx1"/>
        </a:solidFill>
        <a:latin typeface="+mn-lt"/>
        <a:ea typeface="+mn-ea"/>
        <a:cs typeface="+mn-cs"/>
      </a:defRPr>
    </a:lvl8pPr>
    <a:lvl9pPr marL="5143317" algn="l" defTabSz="1285829" rtl="0" eaLnBrk="1" latinLnBrk="0" hangingPunct="1">
      <a:defRPr sz="25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59" d="100"/>
          <a:sy n="59" d="100"/>
        </p:scale>
        <p:origin x="-480" y="-102"/>
      </p:cViewPr>
      <p:guideLst>
        <p:guide orient="horz" pos="2552"/>
        <p:guide pos="4536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viewProps" Target="viewProp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slide" Target="slides/slide3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presProps" Target="pres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tableStyles" Target="tableStyle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notesMaster" Target="notesMasters/notesMaster1.xml"/><Relationship Id="rId8" Type="http://schemas.openxmlformats.org/officeDocument/2006/relationships/slide" Target="slides/slide6.xml"/><Relationship Id="rId51" Type="http://schemas.openxmlformats.org/officeDocument/2006/relationships/theme" Target="theme/theme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B318DD19-6654-4A45-B422-3D700CB5DF64}" type="doc">
      <dgm:prSet loTypeId="urn:microsoft.com/office/officeart/2005/8/layout/hProcess9" loCatId="process" qsTypeId="urn:microsoft.com/office/officeart/2005/8/quickstyle/simple5" qsCatId="simple" csTypeId="urn:microsoft.com/office/officeart/2005/8/colors/colorful5" csCatId="colorful" phldr="1"/>
      <dgm:spPr/>
    </dgm:pt>
    <dgm:pt modelId="{9668C040-8387-4577-870B-85C65BD5FF63}">
      <dgm:prSet phldrT="[文本]"/>
      <dgm:spPr/>
      <dgm:t>
        <a:bodyPr/>
        <a:lstStyle/>
        <a:p>
          <a:r>
            <a:rPr lang="zh-CN" altLang="en-US" smtClean="0">
              <a:latin typeface="微软雅黑" pitchFamily="34" charset="-122"/>
              <a:ea typeface="微软雅黑" pitchFamily="34" charset="-122"/>
            </a:rPr>
            <a:t>目的</a:t>
          </a:r>
          <a:endParaRPr lang="zh-CN" altLang="en-US" dirty="0">
            <a:latin typeface="微软雅黑" pitchFamily="34" charset="-122"/>
            <a:ea typeface="微软雅黑" pitchFamily="34" charset="-122"/>
          </a:endParaRPr>
        </a:p>
      </dgm:t>
    </dgm:pt>
    <dgm:pt modelId="{8D23A0A4-BDE0-43E7-9176-5CB8B79BD29E}" type="parTrans" cxnId="{30D84158-A582-4FC0-87B3-C3B717114CD4}">
      <dgm:prSet/>
      <dgm:spPr/>
      <dgm:t>
        <a:bodyPr/>
        <a:lstStyle/>
        <a:p>
          <a:endParaRPr lang="zh-CN" altLang="en-US">
            <a:solidFill>
              <a:schemeClr val="bg1"/>
            </a:solidFill>
            <a:latin typeface="微软雅黑" pitchFamily="34" charset="-122"/>
            <a:ea typeface="微软雅黑" pitchFamily="34" charset="-122"/>
          </a:endParaRPr>
        </a:p>
      </dgm:t>
    </dgm:pt>
    <dgm:pt modelId="{013023E9-B15B-4F52-9B89-B2F86B57DC77}" type="sibTrans" cxnId="{30D84158-A582-4FC0-87B3-C3B717114CD4}">
      <dgm:prSet/>
      <dgm:spPr/>
      <dgm:t>
        <a:bodyPr/>
        <a:lstStyle/>
        <a:p>
          <a:endParaRPr lang="zh-CN" altLang="en-US">
            <a:solidFill>
              <a:schemeClr val="bg1"/>
            </a:solidFill>
            <a:latin typeface="微软雅黑" pitchFamily="34" charset="-122"/>
            <a:ea typeface="微软雅黑" pitchFamily="34" charset="-122"/>
          </a:endParaRPr>
        </a:p>
      </dgm:t>
    </dgm:pt>
    <dgm:pt modelId="{B16E6DAC-B5EC-4AAA-B74A-6FC19D2E8D5A}">
      <dgm:prSet phldrT="[文本]"/>
      <dgm:spPr/>
      <dgm:t>
        <a:bodyPr/>
        <a:lstStyle/>
        <a:p>
          <a:r>
            <a:rPr lang="zh-CN" altLang="en-US" smtClean="0">
              <a:latin typeface="微软雅黑" pitchFamily="34" charset="-122"/>
              <a:ea typeface="微软雅黑" pitchFamily="34" charset="-122"/>
            </a:rPr>
            <a:t>做法</a:t>
          </a:r>
          <a:endParaRPr lang="zh-CN" altLang="en-US" dirty="0">
            <a:latin typeface="微软雅黑" pitchFamily="34" charset="-122"/>
            <a:ea typeface="微软雅黑" pitchFamily="34" charset="-122"/>
          </a:endParaRPr>
        </a:p>
      </dgm:t>
    </dgm:pt>
    <dgm:pt modelId="{030E3733-2C08-4272-9D7A-574B2A3D37F4}" type="parTrans" cxnId="{ABED9BF3-6DE1-44AB-9D47-1AFB25506AD0}">
      <dgm:prSet/>
      <dgm:spPr/>
      <dgm:t>
        <a:bodyPr/>
        <a:lstStyle/>
        <a:p>
          <a:endParaRPr lang="zh-CN" altLang="en-US">
            <a:solidFill>
              <a:schemeClr val="bg1"/>
            </a:solidFill>
            <a:latin typeface="微软雅黑" pitchFamily="34" charset="-122"/>
            <a:ea typeface="微软雅黑" pitchFamily="34" charset="-122"/>
          </a:endParaRPr>
        </a:p>
      </dgm:t>
    </dgm:pt>
    <dgm:pt modelId="{72437BA0-3287-4F55-ADD3-41A42468A0CC}" type="sibTrans" cxnId="{ABED9BF3-6DE1-44AB-9D47-1AFB25506AD0}">
      <dgm:prSet/>
      <dgm:spPr/>
      <dgm:t>
        <a:bodyPr/>
        <a:lstStyle/>
        <a:p>
          <a:endParaRPr lang="zh-CN" altLang="en-US">
            <a:solidFill>
              <a:schemeClr val="bg1"/>
            </a:solidFill>
            <a:latin typeface="微软雅黑" pitchFamily="34" charset="-122"/>
            <a:ea typeface="微软雅黑" pitchFamily="34" charset="-122"/>
          </a:endParaRPr>
        </a:p>
      </dgm:t>
    </dgm:pt>
    <dgm:pt modelId="{0AAA7FE7-A94D-40CF-AFBF-F85AB1A7B816}">
      <dgm:prSet phldrT="[文本]"/>
      <dgm:spPr/>
      <dgm:t>
        <a:bodyPr/>
        <a:lstStyle/>
        <a:p>
          <a:r>
            <a:rPr lang="zh-CN" altLang="en-US" smtClean="0">
              <a:latin typeface="微软雅黑" pitchFamily="34" charset="-122"/>
              <a:ea typeface="微软雅黑" pitchFamily="34" charset="-122"/>
            </a:rPr>
            <a:t>效果</a:t>
          </a:r>
          <a:endParaRPr lang="zh-CN" altLang="en-US" dirty="0">
            <a:latin typeface="微软雅黑" pitchFamily="34" charset="-122"/>
            <a:ea typeface="微软雅黑" pitchFamily="34" charset="-122"/>
          </a:endParaRPr>
        </a:p>
      </dgm:t>
    </dgm:pt>
    <dgm:pt modelId="{19D050CF-79FB-4DAB-9EC1-B52914DD07A0}" type="parTrans" cxnId="{531364E1-3F83-4FD2-A662-425C361E9FE0}">
      <dgm:prSet/>
      <dgm:spPr/>
      <dgm:t>
        <a:bodyPr/>
        <a:lstStyle/>
        <a:p>
          <a:endParaRPr lang="zh-CN" altLang="en-US">
            <a:solidFill>
              <a:schemeClr val="bg1"/>
            </a:solidFill>
            <a:latin typeface="微软雅黑" pitchFamily="34" charset="-122"/>
            <a:ea typeface="微软雅黑" pitchFamily="34" charset="-122"/>
          </a:endParaRPr>
        </a:p>
      </dgm:t>
    </dgm:pt>
    <dgm:pt modelId="{F88ED8DD-3B13-4289-884C-BD650E80B318}" type="sibTrans" cxnId="{531364E1-3F83-4FD2-A662-425C361E9FE0}">
      <dgm:prSet/>
      <dgm:spPr/>
      <dgm:t>
        <a:bodyPr/>
        <a:lstStyle/>
        <a:p>
          <a:endParaRPr lang="zh-CN" altLang="en-US">
            <a:solidFill>
              <a:schemeClr val="bg1"/>
            </a:solidFill>
            <a:latin typeface="微软雅黑" pitchFamily="34" charset="-122"/>
            <a:ea typeface="微软雅黑" pitchFamily="34" charset="-122"/>
          </a:endParaRPr>
        </a:p>
      </dgm:t>
    </dgm:pt>
    <dgm:pt modelId="{8DD5D95F-A931-4ACB-8919-AF16E7618C57}" type="pres">
      <dgm:prSet presAssocID="{B318DD19-6654-4A45-B422-3D700CB5DF64}" presName="CompostProcess" presStyleCnt="0">
        <dgm:presLayoutVars>
          <dgm:dir/>
          <dgm:resizeHandles val="exact"/>
        </dgm:presLayoutVars>
      </dgm:prSet>
      <dgm:spPr/>
    </dgm:pt>
    <dgm:pt modelId="{D947BD00-4B47-4EE8-8C89-E1E529774993}" type="pres">
      <dgm:prSet presAssocID="{B318DD19-6654-4A45-B422-3D700CB5DF64}" presName="arrow" presStyleLbl="bgShp" presStyleIdx="0" presStyleCnt="1"/>
      <dgm:spPr/>
    </dgm:pt>
    <dgm:pt modelId="{48D93E75-B42F-451F-89B0-F927F5B7A788}" type="pres">
      <dgm:prSet presAssocID="{B318DD19-6654-4A45-B422-3D700CB5DF64}" presName="linearProcess" presStyleCnt="0"/>
      <dgm:spPr/>
    </dgm:pt>
    <dgm:pt modelId="{FAD25BCA-A445-472D-A7EF-99A57EA97673}" type="pres">
      <dgm:prSet presAssocID="{9668C040-8387-4577-870B-85C65BD5FF63}" presName="textNode" presStyleLbl="node1" presStyleIdx="0" presStyleCnt="3">
        <dgm:presLayoutVars>
          <dgm:bulletEnabled val="1"/>
        </dgm:presLayoutVars>
      </dgm:prSet>
      <dgm:spPr/>
      <dgm:t>
        <a:bodyPr/>
        <a:lstStyle/>
        <a:p>
          <a:endParaRPr lang="zh-CN" altLang="en-US"/>
        </a:p>
      </dgm:t>
    </dgm:pt>
    <dgm:pt modelId="{8D9EC0C6-2A9C-4BCF-A211-72940FF96EB5}" type="pres">
      <dgm:prSet presAssocID="{013023E9-B15B-4F52-9B89-B2F86B57DC77}" presName="sibTrans" presStyleCnt="0"/>
      <dgm:spPr/>
    </dgm:pt>
    <dgm:pt modelId="{DE42CE1C-585E-4DD9-990A-600CF358B286}" type="pres">
      <dgm:prSet presAssocID="{B16E6DAC-B5EC-4AAA-B74A-6FC19D2E8D5A}" presName="textNode" presStyleLbl="node1" presStyleIdx="1" presStyleCnt="3">
        <dgm:presLayoutVars>
          <dgm:bulletEnabled val="1"/>
        </dgm:presLayoutVars>
      </dgm:prSet>
      <dgm:spPr/>
      <dgm:t>
        <a:bodyPr/>
        <a:lstStyle/>
        <a:p>
          <a:endParaRPr lang="zh-CN" altLang="en-US"/>
        </a:p>
      </dgm:t>
    </dgm:pt>
    <dgm:pt modelId="{96D4BE53-902B-4568-8D6E-0AC3E96BF4FE}" type="pres">
      <dgm:prSet presAssocID="{72437BA0-3287-4F55-ADD3-41A42468A0CC}" presName="sibTrans" presStyleCnt="0"/>
      <dgm:spPr/>
    </dgm:pt>
    <dgm:pt modelId="{65305598-69C8-465A-BBDC-8991DE62962A}" type="pres">
      <dgm:prSet presAssocID="{0AAA7FE7-A94D-40CF-AFBF-F85AB1A7B816}" presName="textNode" presStyleLbl="node1" presStyleIdx="2" presStyleCnt="3">
        <dgm:presLayoutVars>
          <dgm:bulletEnabled val="1"/>
        </dgm:presLayoutVars>
      </dgm:prSet>
      <dgm:spPr/>
      <dgm:t>
        <a:bodyPr/>
        <a:lstStyle/>
        <a:p>
          <a:endParaRPr lang="zh-CN" altLang="en-US"/>
        </a:p>
      </dgm:t>
    </dgm:pt>
  </dgm:ptLst>
  <dgm:cxnLst>
    <dgm:cxn modelId="{30D84158-A582-4FC0-87B3-C3B717114CD4}" srcId="{B318DD19-6654-4A45-B422-3D700CB5DF64}" destId="{9668C040-8387-4577-870B-85C65BD5FF63}" srcOrd="0" destOrd="0" parTransId="{8D23A0A4-BDE0-43E7-9176-5CB8B79BD29E}" sibTransId="{013023E9-B15B-4F52-9B89-B2F86B57DC77}"/>
    <dgm:cxn modelId="{44AF0A94-AFC8-42B5-AA2A-DCCE3D2705E1}" type="presOf" srcId="{B318DD19-6654-4A45-B422-3D700CB5DF64}" destId="{8DD5D95F-A931-4ACB-8919-AF16E7618C57}" srcOrd="0" destOrd="0" presId="urn:microsoft.com/office/officeart/2005/8/layout/hProcess9"/>
    <dgm:cxn modelId="{26A818EF-A5F6-4892-ACB5-4EA46F2A8FA6}" type="presOf" srcId="{0AAA7FE7-A94D-40CF-AFBF-F85AB1A7B816}" destId="{65305598-69C8-465A-BBDC-8991DE62962A}" srcOrd="0" destOrd="0" presId="urn:microsoft.com/office/officeart/2005/8/layout/hProcess9"/>
    <dgm:cxn modelId="{531364E1-3F83-4FD2-A662-425C361E9FE0}" srcId="{B318DD19-6654-4A45-B422-3D700CB5DF64}" destId="{0AAA7FE7-A94D-40CF-AFBF-F85AB1A7B816}" srcOrd="2" destOrd="0" parTransId="{19D050CF-79FB-4DAB-9EC1-B52914DD07A0}" sibTransId="{F88ED8DD-3B13-4289-884C-BD650E80B318}"/>
    <dgm:cxn modelId="{D9C468D0-3311-4A55-ACA9-77604DBDD629}" type="presOf" srcId="{B16E6DAC-B5EC-4AAA-B74A-6FC19D2E8D5A}" destId="{DE42CE1C-585E-4DD9-990A-600CF358B286}" srcOrd="0" destOrd="0" presId="urn:microsoft.com/office/officeart/2005/8/layout/hProcess9"/>
    <dgm:cxn modelId="{ABED9BF3-6DE1-44AB-9D47-1AFB25506AD0}" srcId="{B318DD19-6654-4A45-B422-3D700CB5DF64}" destId="{B16E6DAC-B5EC-4AAA-B74A-6FC19D2E8D5A}" srcOrd="1" destOrd="0" parTransId="{030E3733-2C08-4272-9D7A-574B2A3D37F4}" sibTransId="{72437BA0-3287-4F55-ADD3-41A42468A0CC}"/>
    <dgm:cxn modelId="{8A714ACE-9DC5-4E4D-8527-CFA50CBCE6CC}" type="presOf" srcId="{9668C040-8387-4577-870B-85C65BD5FF63}" destId="{FAD25BCA-A445-472D-A7EF-99A57EA97673}" srcOrd="0" destOrd="0" presId="urn:microsoft.com/office/officeart/2005/8/layout/hProcess9"/>
    <dgm:cxn modelId="{C8A4002F-25B9-4EC9-A325-A6DBD5D67207}" type="presParOf" srcId="{8DD5D95F-A931-4ACB-8919-AF16E7618C57}" destId="{D947BD00-4B47-4EE8-8C89-E1E529774993}" srcOrd="0" destOrd="0" presId="urn:microsoft.com/office/officeart/2005/8/layout/hProcess9"/>
    <dgm:cxn modelId="{382A6724-92D3-4998-AB20-12C286F3036B}" type="presParOf" srcId="{8DD5D95F-A931-4ACB-8919-AF16E7618C57}" destId="{48D93E75-B42F-451F-89B0-F927F5B7A788}" srcOrd="1" destOrd="0" presId="urn:microsoft.com/office/officeart/2005/8/layout/hProcess9"/>
    <dgm:cxn modelId="{448B4E42-C9F4-450F-A03E-5C1D2748B040}" type="presParOf" srcId="{48D93E75-B42F-451F-89B0-F927F5B7A788}" destId="{FAD25BCA-A445-472D-A7EF-99A57EA97673}" srcOrd="0" destOrd="0" presId="urn:microsoft.com/office/officeart/2005/8/layout/hProcess9"/>
    <dgm:cxn modelId="{EF9B8036-7B4E-4DC1-8844-586CD2744F51}" type="presParOf" srcId="{48D93E75-B42F-451F-89B0-F927F5B7A788}" destId="{8D9EC0C6-2A9C-4BCF-A211-72940FF96EB5}" srcOrd="1" destOrd="0" presId="urn:microsoft.com/office/officeart/2005/8/layout/hProcess9"/>
    <dgm:cxn modelId="{FBADE431-7128-45EE-8D33-24A5A29C13CC}" type="presParOf" srcId="{48D93E75-B42F-451F-89B0-F927F5B7A788}" destId="{DE42CE1C-585E-4DD9-990A-600CF358B286}" srcOrd="2" destOrd="0" presId="urn:microsoft.com/office/officeart/2005/8/layout/hProcess9"/>
    <dgm:cxn modelId="{F7F47045-28FB-497B-AC25-61B2A4E3221E}" type="presParOf" srcId="{48D93E75-B42F-451F-89B0-F927F5B7A788}" destId="{96D4BE53-902B-4568-8D6E-0AC3E96BF4FE}" srcOrd="3" destOrd="0" presId="urn:microsoft.com/office/officeart/2005/8/layout/hProcess9"/>
    <dgm:cxn modelId="{5047E359-5CD0-40DB-8B74-CAE5C6D4165E}" type="presParOf" srcId="{48D93E75-B42F-451F-89B0-F927F5B7A788}" destId="{65305598-69C8-465A-BBDC-8991DE62962A}" srcOrd="4" destOrd="0" presId="urn:microsoft.com/office/officeart/2005/8/layout/hProcess9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947BD00-4B47-4EE8-8C89-E1E529774993}">
      <dsp:nvSpPr>
        <dsp:cNvPr id="0" name=""/>
        <dsp:cNvSpPr/>
      </dsp:nvSpPr>
      <dsp:spPr>
        <a:xfrm>
          <a:off x="720089" y="0"/>
          <a:ext cx="8161020" cy="4800600"/>
        </a:xfrm>
        <a:prstGeom prst="rightArrow">
          <a:avLst/>
        </a:prstGeom>
        <a:solidFill>
          <a:schemeClr val="accent5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</dsp:sp>
    <dsp:sp modelId="{FAD25BCA-A445-472D-A7EF-99A57EA97673}">
      <dsp:nvSpPr>
        <dsp:cNvPr id="0" name=""/>
        <dsp:cNvSpPr/>
      </dsp:nvSpPr>
      <dsp:spPr>
        <a:xfrm>
          <a:off x="0" y="1440179"/>
          <a:ext cx="2880360" cy="1920240"/>
        </a:xfrm>
        <a:prstGeom prst="round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5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236220" tIns="236220" rIns="236220" bIns="236220" numCol="1" spcCol="1270" anchor="ctr" anchorCtr="0">
          <a:noAutofit/>
        </a:bodyPr>
        <a:lstStyle/>
        <a:p>
          <a:pPr lvl="0" algn="ctr" defTabSz="2755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CN" altLang="en-US" sz="6200" kern="1200" smtClean="0">
              <a:latin typeface="微软雅黑" pitchFamily="34" charset="-122"/>
              <a:ea typeface="微软雅黑" pitchFamily="34" charset="-122"/>
            </a:rPr>
            <a:t>目的</a:t>
          </a:r>
          <a:endParaRPr lang="zh-CN" altLang="en-US" sz="6200" kern="1200" dirty="0">
            <a:latin typeface="微软雅黑" pitchFamily="34" charset="-122"/>
            <a:ea typeface="微软雅黑" pitchFamily="34" charset="-122"/>
          </a:endParaRPr>
        </a:p>
      </dsp:txBody>
      <dsp:txXfrm>
        <a:off x="93738" y="1533917"/>
        <a:ext cx="2692884" cy="1732764"/>
      </dsp:txXfrm>
    </dsp:sp>
    <dsp:sp modelId="{DE42CE1C-585E-4DD9-990A-600CF358B286}">
      <dsp:nvSpPr>
        <dsp:cNvPr id="0" name=""/>
        <dsp:cNvSpPr/>
      </dsp:nvSpPr>
      <dsp:spPr>
        <a:xfrm>
          <a:off x="3360419" y="1440179"/>
          <a:ext cx="2880360" cy="1920240"/>
        </a:xfrm>
        <a:prstGeom prst="roundRect">
          <a:avLst/>
        </a:prstGeom>
        <a:gradFill rotWithShape="0">
          <a:gsLst>
            <a:gs pos="0">
              <a:schemeClr val="accent5">
                <a:hueOff val="-4966938"/>
                <a:satOff val="19906"/>
                <a:lumOff val="4314"/>
                <a:alphaOff val="0"/>
                <a:shade val="51000"/>
                <a:satMod val="130000"/>
              </a:schemeClr>
            </a:gs>
            <a:gs pos="80000">
              <a:schemeClr val="accent5">
                <a:hueOff val="-4966938"/>
                <a:satOff val="19906"/>
                <a:lumOff val="4314"/>
                <a:alphaOff val="0"/>
                <a:shade val="93000"/>
                <a:satMod val="130000"/>
              </a:schemeClr>
            </a:gs>
            <a:gs pos="100000">
              <a:schemeClr val="accent5">
                <a:hueOff val="-4966938"/>
                <a:satOff val="19906"/>
                <a:lumOff val="4314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236220" tIns="236220" rIns="236220" bIns="236220" numCol="1" spcCol="1270" anchor="ctr" anchorCtr="0">
          <a:noAutofit/>
        </a:bodyPr>
        <a:lstStyle/>
        <a:p>
          <a:pPr lvl="0" algn="ctr" defTabSz="2755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CN" altLang="en-US" sz="6200" kern="1200" smtClean="0">
              <a:latin typeface="微软雅黑" pitchFamily="34" charset="-122"/>
              <a:ea typeface="微软雅黑" pitchFamily="34" charset="-122"/>
            </a:rPr>
            <a:t>做法</a:t>
          </a:r>
          <a:endParaRPr lang="zh-CN" altLang="en-US" sz="6200" kern="1200" dirty="0">
            <a:latin typeface="微软雅黑" pitchFamily="34" charset="-122"/>
            <a:ea typeface="微软雅黑" pitchFamily="34" charset="-122"/>
          </a:endParaRPr>
        </a:p>
      </dsp:txBody>
      <dsp:txXfrm>
        <a:off x="3454157" y="1533917"/>
        <a:ext cx="2692884" cy="1732764"/>
      </dsp:txXfrm>
    </dsp:sp>
    <dsp:sp modelId="{65305598-69C8-465A-BBDC-8991DE62962A}">
      <dsp:nvSpPr>
        <dsp:cNvPr id="0" name=""/>
        <dsp:cNvSpPr/>
      </dsp:nvSpPr>
      <dsp:spPr>
        <a:xfrm>
          <a:off x="6720840" y="1440179"/>
          <a:ext cx="2880360" cy="1920240"/>
        </a:xfrm>
        <a:prstGeom prst="roundRect">
          <a:avLst/>
        </a:prstGeom>
        <a:gradFill rotWithShape="0">
          <a:gsLst>
            <a:gs pos="0">
              <a:schemeClr val="accent5">
                <a:hueOff val="-9933876"/>
                <a:satOff val="39811"/>
                <a:lumOff val="8628"/>
                <a:alphaOff val="0"/>
                <a:shade val="51000"/>
                <a:satMod val="130000"/>
              </a:schemeClr>
            </a:gs>
            <a:gs pos="80000">
              <a:schemeClr val="accent5">
                <a:hueOff val="-9933876"/>
                <a:satOff val="39811"/>
                <a:lumOff val="8628"/>
                <a:alphaOff val="0"/>
                <a:shade val="93000"/>
                <a:satMod val="130000"/>
              </a:schemeClr>
            </a:gs>
            <a:gs pos="100000">
              <a:schemeClr val="accent5">
                <a:hueOff val="-9933876"/>
                <a:satOff val="39811"/>
                <a:lumOff val="8628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236220" tIns="236220" rIns="236220" bIns="236220" numCol="1" spcCol="1270" anchor="ctr" anchorCtr="0">
          <a:noAutofit/>
        </a:bodyPr>
        <a:lstStyle/>
        <a:p>
          <a:pPr lvl="0" algn="ctr" defTabSz="2755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CN" altLang="en-US" sz="6200" kern="1200" smtClean="0">
              <a:latin typeface="微软雅黑" pitchFamily="34" charset="-122"/>
              <a:ea typeface="微软雅黑" pitchFamily="34" charset="-122"/>
            </a:rPr>
            <a:t>效果</a:t>
          </a:r>
          <a:endParaRPr lang="zh-CN" altLang="en-US" sz="6200" kern="1200" dirty="0">
            <a:latin typeface="微软雅黑" pitchFamily="34" charset="-122"/>
            <a:ea typeface="微软雅黑" pitchFamily="34" charset="-122"/>
          </a:endParaRPr>
        </a:p>
      </dsp:txBody>
      <dsp:txXfrm>
        <a:off x="6814578" y="1533917"/>
        <a:ext cx="2692884" cy="1732764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hProcess9">
  <dgm:title val=""/>
  <dgm:desc val=""/>
  <dgm:catLst>
    <dgm:cat type="process" pri="5000"/>
    <dgm:cat type="convert" pri="13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CompostProcess">
    <dgm:varLst>
      <dgm:dir/>
      <dgm:resizeHandles val="exact"/>
    </dgm:varLst>
    <dgm:alg type="composite">
      <dgm:param type="horzAlign" val="ctr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arrow" refType="w" fact="0.85"/>
      <dgm:constr type="h" for="ch" forName="arrow" refType="h"/>
      <dgm:constr type="ctrX" for="ch" forName="arrow" refType="w" fact="0.5"/>
      <dgm:constr type="ctrY" for="ch" forName="arrow" refType="h" fact="0.5"/>
      <dgm:constr type="w" for="ch" forName="linearProcess" refType="w"/>
      <dgm:constr type="h" for="ch" forName="linearProcess" refType="h" fact="0.4"/>
      <dgm:constr type="ctrX" for="ch" forName="linearProcess" refType="w" fact="0.5"/>
      <dgm:constr type="ctrY" for="ch" forName="linearProcess" refType="h" fact="0.5"/>
    </dgm:constrLst>
    <dgm:ruleLst/>
    <dgm:layoutNode name="arrow" styleLbl="bgShp">
      <dgm:alg type="sp"/>
      <dgm:choose name="Name0">
        <dgm:if name="Name1" func="var" arg="dir" op="equ" val="norm">
          <dgm:shape xmlns:r="http://schemas.openxmlformats.org/officeDocument/2006/relationships" type="rightArrow" r:blip="">
            <dgm:adjLst/>
          </dgm:shape>
        </dgm:if>
        <dgm:else name="Name2">
          <dgm:shape xmlns:r="http://schemas.openxmlformats.org/officeDocument/2006/relationships" type="leftArrow" r:blip="">
            <dgm:adjLst/>
          </dgm:shape>
        </dgm:else>
      </dgm:choose>
      <dgm:presOf/>
      <dgm:constrLst/>
      <dgm:ruleLst/>
    </dgm:layoutNode>
    <dgm:layoutNode name="linearProcess">
      <dgm:choose name="Name3">
        <dgm:if name="Name4" func="var" arg="dir" op="equ" val="norm">
          <dgm:alg type="lin"/>
        </dgm:if>
        <dgm:else name="Name5">
          <dgm:alg type="lin">
            <dgm:param type="linDir" val="fromR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userA" for="ch" ptType="node" refType="w"/>
        <dgm:constr type="h" for="ch" ptType="node" refType="h"/>
        <dgm:constr type="w" for="ch" ptType="node" op="equ"/>
        <dgm:constr type="w" for="ch" forName="sibTrans" refType="w" fact="0.05"/>
        <dgm:constr type="primFontSz" for="ch" ptType="node" op="equ" val="65"/>
      </dgm:constrLst>
      <dgm:ruleLst/>
      <dgm:forEach name="Name6" axis="ch" ptType="node">
        <dgm:layoutNode name="textNode" styleLbl="node1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desOrSelf" ptType="node"/>
          <dgm:constrLst>
            <dgm:constr type="userA"/>
            <dgm:constr type="w" refType="userA" fact="0.3"/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w" val="NaN" fact="1" max="NaN"/>
            <dgm:rule type="primFontSz" val="5" fact="NaN" max="NaN"/>
          </dgm:ruleLst>
        </dgm:layoutNode>
        <dgm:forEach name="Name7" axis="followSib" ptType="sibTrans" cnt="1">
          <dgm:layoutNode name="sibTrans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forEach>
      </dgm:forEach>
    </dgm:layoutNod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6E85237-A1FB-49BD-9E9F-586E9D190FCE}" type="datetimeFigureOut">
              <a:rPr lang="zh-CN" altLang="en-US" smtClean="0"/>
              <a:pPr/>
              <a:t>2014/5/15 Thursday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9C16FB9-2A84-46FC-84B4-2E268D60369F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5806692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3" name="幻灯片图像占位符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3794" name="备注占位符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r>
              <a:rPr lang="zh-CN" altLang="en-US" smtClean="0"/>
              <a:t>作为统筹人要了解各个环节的目的，做法，达成效果</a:t>
            </a:r>
          </a:p>
        </p:txBody>
      </p:sp>
      <p:sp>
        <p:nvSpPr>
          <p:cNvPr id="33795" name="灯片编号占位符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C8A01C46-F315-4B25-A084-E6A7169F1E1D}" type="slidenum">
              <a:rPr lang="zh-CN" altLang="en-US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4</a:t>
            </a:fld>
            <a:endParaRPr lang="en-US" altLang="zh-CN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D0DCE5-9435-4CC4-9017-16801DFA241C}" type="datetimeFigureOut">
              <a:rPr lang="zh-CN" altLang="en-US" smtClean="0"/>
              <a:pPr/>
              <a:t>2014/5/15 Thursday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02FEA0-A3B2-4059-93FF-9A3448D7BCA7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080135" y="2516565"/>
            <a:ext cx="12241530" cy="1736467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2160270" y="4590574"/>
            <a:ext cx="10081260" cy="2070259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64291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28582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92874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57165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321457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85748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450040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514331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D0DCE5-9435-4CC4-9017-16801DFA241C}" type="datetimeFigureOut">
              <a:rPr lang="zh-CN" altLang="en-US" smtClean="0"/>
              <a:pPr/>
              <a:t>2014/5/15 Thursday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02FEA0-A3B2-4059-93FF-9A3448D7BCA7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1_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D0DCE5-9435-4CC4-9017-16801DFA241C}" type="datetimeFigureOut">
              <a:rPr lang="zh-CN" altLang="en-US" smtClean="0"/>
              <a:pPr/>
              <a:t>2014/5/15 Thursday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02FEA0-A3B2-4059-93FF-9A3448D7BCA7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5608057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D0DCE5-9435-4CC4-9017-16801DFA241C}" type="datetimeFigureOut">
              <a:rPr lang="zh-CN" altLang="en-US" smtClean="0"/>
              <a:pPr/>
              <a:t>2014/5/15 Thursday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02FEA0-A3B2-4059-93FF-9A3448D7BCA7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6639644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bl">
  <p:cSld name="标题和表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19903" y="324417"/>
            <a:ext cx="12961995" cy="1350169"/>
          </a:xfrm>
          <a:prstGeom prst="rect">
            <a:avLst/>
          </a:prstGeom>
        </p:spPr>
        <p:txBody>
          <a:bodyPr lIns="115559" tIns="57780" rIns="115559" bIns="57780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表格占位符 2"/>
          <p:cNvSpPr>
            <a:spLocks noGrp="1"/>
          </p:cNvSpPr>
          <p:nvPr>
            <p:ph type="tbl" idx="1"/>
          </p:nvPr>
        </p:nvSpPr>
        <p:spPr>
          <a:xfrm>
            <a:off x="719903" y="1890243"/>
            <a:ext cx="12961995" cy="5346294"/>
          </a:xfrm>
          <a:prstGeom prst="rect">
            <a:avLst/>
          </a:prstGeom>
        </p:spPr>
        <p:txBody>
          <a:bodyPr lIns="115559" tIns="57780" rIns="115559" bIns="57780"/>
          <a:lstStyle/>
          <a:p>
            <a:pPr lvl="0"/>
            <a:endParaRPr lang="zh-CN" altLang="en-US" noProof="0">
              <a:sym typeface="Calibri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72516019"/>
      </p:ext>
    </p:extLst>
  </p:cSld>
  <p:clrMapOvr>
    <a:masterClrMapping/>
  </p:clrMapOvr>
  <p:transition spd="slow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079500" y="2516188"/>
            <a:ext cx="12242800" cy="1736725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2160588" y="4591050"/>
            <a:ext cx="10080625" cy="20701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B31933-48CD-4920-8C1F-353CFD9277D1}" type="datetimeFigureOut">
              <a:rPr lang="zh-CN" altLang="en-US" smtClean="0"/>
              <a:pPr/>
              <a:t>2014/5/15 Thursday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5282C5-66E1-4696-912B-449AAC02CA76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8307219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B31933-48CD-4920-8C1F-353CFD9277D1}" type="datetimeFigureOut">
              <a:rPr lang="zh-CN" altLang="en-US" smtClean="0"/>
              <a:pPr/>
              <a:t>2014/5/15 Thursday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5282C5-66E1-4696-912B-449AAC02CA76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324360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138238" y="5205413"/>
            <a:ext cx="12241212" cy="160972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1138238" y="3433763"/>
            <a:ext cx="12241212" cy="177165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B31933-48CD-4920-8C1F-353CFD9277D1}" type="datetimeFigureOut">
              <a:rPr lang="zh-CN" altLang="en-US" smtClean="0"/>
              <a:pPr/>
              <a:t>2014/5/15 Thursday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5282C5-66E1-4696-912B-449AAC02CA76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2660890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720725" y="1890713"/>
            <a:ext cx="6403975" cy="534511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7277100" y="1890713"/>
            <a:ext cx="6403975" cy="534511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B31933-48CD-4920-8C1F-353CFD9277D1}" type="datetimeFigureOut">
              <a:rPr lang="zh-CN" altLang="en-US" smtClean="0"/>
              <a:pPr/>
              <a:t>2014/5/15 Thursday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5282C5-66E1-4696-912B-449AAC02CA76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0300257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0725" y="1812925"/>
            <a:ext cx="6362700" cy="755650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720725" y="2568575"/>
            <a:ext cx="6362700" cy="466725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7315200" y="1812925"/>
            <a:ext cx="6365875" cy="755650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7315200" y="2568575"/>
            <a:ext cx="6365875" cy="466725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B31933-48CD-4920-8C1F-353CFD9277D1}" type="datetimeFigureOut">
              <a:rPr lang="zh-CN" altLang="en-US" smtClean="0"/>
              <a:pPr/>
              <a:t>2014/5/15 Thursday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5282C5-66E1-4696-912B-449AAC02CA76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7456772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B31933-48CD-4920-8C1F-353CFD9277D1}" type="datetimeFigureOut">
              <a:rPr lang="zh-CN" altLang="en-US" smtClean="0"/>
              <a:pPr/>
              <a:t>2014/5/15 Thursday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5282C5-66E1-4696-912B-449AAC02CA76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67880516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B31933-48CD-4920-8C1F-353CFD9277D1}" type="datetimeFigureOut">
              <a:rPr lang="zh-CN" altLang="en-US" smtClean="0"/>
              <a:pPr/>
              <a:t>2014/5/15 Thursday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5282C5-66E1-4696-912B-449AAC02CA76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3553980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0725" y="322263"/>
            <a:ext cx="4737100" cy="1373187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630863" y="322263"/>
            <a:ext cx="8050212" cy="6913562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720725" y="1695450"/>
            <a:ext cx="4737100" cy="5540375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B31933-48CD-4920-8C1F-353CFD9277D1}" type="datetimeFigureOut">
              <a:rPr lang="zh-CN" altLang="en-US" smtClean="0"/>
              <a:pPr/>
              <a:t>2014/5/15 Thursday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5282C5-66E1-4696-912B-449AAC02CA76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39155961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2822575" y="5670550"/>
            <a:ext cx="8640763" cy="669925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2822575" y="723900"/>
            <a:ext cx="8640763" cy="48609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2822575" y="6340475"/>
            <a:ext cx="8640763" cy="95091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B31933-48CD-4920-8C1F-353CFD9277D1}" type="datetimeFigureOut">
              <a:rPr lang="zh-CN" altLang="en-US" smtClean="0"/>
              <a:pPr/>
              <a:t>2014/5/15 Thursday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5282C5-66E1-4696-912B-449AAC02CA76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1336365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B31933-48CD-4920-8C1F-353CFD9277D1}" type="datetimeFigureOut">
              <a:rPr lang="zh-CN" altLang="en-US" smtClean="0"/>
              <a:pPr/>
              <a:t>2014/5/15 Thursday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5282C5-66E1-4696-912B-449AAC02CA76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88646102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10440988" y="323850"/>
            <a:ext cx="3240087" cy="6911975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720725" y="323850"/>
            <a:ext cx="9567863" cy="6911975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B31933-48CD-4920-8C1F-353CFD9277D1}" type="datetimeFigureOut">
              <a:rPr lang="zh-CN" altLang="en-US" smtClean="0"/>
              <a:pPr/>
              <a:t>2014/5/15 Thursday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5282C5-66E1-4696-912B-449AAC02CA76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2769600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jpe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3.xml"/><Relationship Id="rId13" Type="http://schemas.openxmlformats.org/officeDocument/2006/relationships/image" Target="../media/image2.jpeg"/><Relationship Id="rId3" Type="http://schemas.openxmlformats.org/officeDocument/2006/relationships/slideLayout" Target="../slideLayouts/slideLayout8.xml"/><Relationship Id="rId7" Type="http://schemas.openxmlformats.org/officeDocument/2006/relationships/slideLayout" Target="../slideLayouts/slideLayout12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7.xml"/><Relationship Id="rId1" Type="http://schemas.openxmlformats.org/officeDocument/2006/relationships/slideLayout" Target="../slideLayouts/slideLayout6.xml"/><Relationship Id="rId6" Type="http://schemas.openxmlformats.org/officeDocument/2006/relationships/slideLayout" Target="../slideLayouts/slideLayout11.xml"/><Relationship Id="rId11" Type="http://schemas.openxmlformats.org/officeDocument/2006/relationships/slideLayout" Target="../slideLayouts/slideLayout16.xml"/><Relationship Id="rId5" Type="http://schemas.openxmlformats.org/officeDocument/2006/relationships/slideLayout" Target="../slideLayouts/slideLayout10.xml"/><Relationship Id="rId10" Type="http://schemas.openxmlformats.org/officeDocument/2006/relationships/slideLayout" Target="../slideLayouts/slideLayout15.xml"/><Relationship Id="rId4" Type="http://schemas.openxmlformats.org/officeDocument/2006/relationships/slideLayout" Target="../slideLayouts/slideLayout9.xml"/><Relationship Id="rId9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7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720090" y="324416"/>
            <a:ext cx="12961620" cy="1350169"/>
          </a:xfrm>
          <a:prstGeom prst="rect">
            <a:avLst/>
          </a:prstGeom>
        </p:spPr>
        <p:txBody>
          <a:bodyPr vert="horz" lIns="128583" tIns="64291" rIns="128583" bIns="64291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0090" y="1890237"/>
            <a:ext cx="12961620" cy="5346294"/>
          </a:xfrm>
          <a:prstGeom prst="rect">
            <a:avLst/>
          </a:prstGeom>
        </p:spPr>
        <p:txBody>
          <a:bodyPr vert="horz" lIns="128583" tIns="64291" rIns="128583" bIns="64291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720090" y="7508439"/>
            <a:ext cx="3360420" cy="431304"/>
          </a:xfrm>
          <a:prstGeom prst="rect">
            <a:avLst/>
          </a:prstGeom>
        </p:spPr>
        <p:txBody>
          <a:bodyPr vert="horz" lIns="128583" tIns="64291" rIns="128583" bIns="64291" rtlCol="0" anchor="ctr"/>
          <a:lstStyle>
            <a:lvl1pPr algn="l">
              <a:defRPr sz="17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CD0DCE5-9435-4CC4-9017-16801DFA241C}" type="datetimeFigureOut">
              <a:rPr lang="zh-CN" altLang="en-US" smtClean="0"/>
              <a:pPr/>
              <a:t>2014/5/15 Thursday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920615" y="7508439"/>
            <a:ext cx="4560570" cy="431304"/>
          </a:xfrm>
          <a:prstGeom prst="rect">
            <a:avLst/>
          </a:prstGeom>
        </p:spPr>
        <p:txBody>
          <a:bodyPr vert="horz" lIns="128583" tIns="64291" rIns="128583" bIns="64291" rtlCol="0" anchor="ctr"/>
          <a:lstStyle>
            <a:lvl1pPr algn="ctr">
              <a:defRPr sz="17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10321290" y="7508439"/>
            <a:ext cx="3360420" cy="431304"/>
          </a:xfrm>
          <a:prstGeom prst="rect">
            <a:avLst/>
          </a:prstGeom>
        </p:spPr>
        <p:txBody>
          <a:bodyPr vert="horz" lIns="128583" tIns="64291" rIns="128583" bIns="64291" rtlCol="0" anchor="ctr"/>
          <a:lstStyle>
            <a:lvl1pPr algn="r">
              <a:defRPr sz="17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C02FEA0-A3B2-4059-93FF-9A3448D7BCA7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0" r:id="rId1"/>
    <p:sldLayoutId id="2147483649" r:id="rId2"/>
    <p:sldLayoutId id="2147483663" r:id="rId3"/>
    <p:sldLayoutId id="2147483664" r:id="rId4"/>
    <p:sldLayoutId id="2147483665" r:id="rId5"/>
  </p:sldLayoutIdLst>
  <p:timing>
    <p:tnLst>
      <p:par>
        <p:cTn id="1" dur="indefinite" restart="never" nodeType="tmRoot"/>
      </p:par>
    </p:tnLst>
  </p:timing>
  <p:txStyles>
    <p:titleStyle>
      <a:lvl1pPr algn="ctr" defTabSz="1285829" rtl="0" eaLnBrk="1" latinLnBrk="0" hangingPunct="1">
        <a:spcBef>
          <a:spcPct val="0"/>
        </a:spcBef>
        <a:buNone/>
        <a:defRPr sz="62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482186" indent="-482186" algn="l" defTabSz="1285829" rtl="0" eaLnBrk="1" latinLnBrk="0" hangingPunct="1">
        <a:spcBef>
          <a:spcPct val="20000"/>
        </a:spcBef>
        <a:buFont typeface="Arial" pitchFamily="34" charset="0"/>
        <a:buChar char="•"/>
        <a:defRPr sz="4500" kern="1200">
          <a:solidFill>
            <a:schemeClr val="tx1"/>
          </a:solidFill>
          <a:latin typeface="+mn-lt"/>
          <a:ea typeface="+mn-ea"/>
          <a:cs typeface="+mn-cs"/>
        </a:defRPr>
      </a:lvl1pPr>
      <a:lvl2pPr marL="1044736" indent="-401822" algn="l" defTabSz="1285829" rtl="0" eaLnBrk="1" latinLnBrk="0" hangingPunct="1">
        <a:spcBef>
          <a:spcPct val="20000"/>
        </a:spcBef>
        <a:buFont typeface="Arial" pitchFamily="34" charset="0"/>
        <a:buChar char="–"/>
        <a:defRPr sz="3900" kern="1200">
          <a:solidFill>
            <a:schemeClr val="tx1"/>
          </a:solidFill>
          <a:latin typeface="+mn-lt"/>
          <a:ea typeface="+mn-ea"/>
          <a:cs typeface="+mn-cs"/>
        </a:defRPr>
      </a:lvl2pPr>
      <a:lvl3pPr marL="1607287" indent="-321457" algn="l" defTabSz="1285829" rtl="0" eaLnBrk="1" latinLnBrk="0" hangingPunct="1">
        <a:spcBef>
          <a:spcPct val="20000"/>
        </a:spcBef>
        <a:buFont typeface="Arial" pitchFamily="34" charset="0"/>
        <a:buChar char="•"/>
        <a:defRPr sz="3400" kern="1200">
          <a:solidFill>
            <a:schemeClr val="tx1"/>
          </a:solidFill>
          <a:latin typeface="+mn-lt"/>
          <a:ea typeface="+mn-ea"/>
          <a:cs typeface="+mn-cs"/>
        </a:defRPr>
      </a:lvl3pPr>
      <a:lvl4pPr marL="2250201" indent="-321457" algn="l" defTabSz="1285829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4pPr>
      <a:lvl5pPr marL="2893116" indent="-321457" algn="l" defTabSz="1285829" rtl="0" eaLnBrk="1" latinLnBrk="0" hangingPunct="1">
        <a:spcBef>
          <a:spcPct val="20000"/>
        </a:spcBef>
        <a:buFont typeface="Arial" pitchFamily="34" charset="0"/>
        <a:buChar char="»"/>
        <a:defRPr sz="2800" kern="1200">
          <a:solidFill>
            <a:schemeClr val="tx1"/>
          </a:solidFill>
          <a:latin typeface="+mn-lt"/>
          <a:ea typeface="+mn-ea"/>
          <a:cs typeface="+mn-cs"/>
        </a:defRPr>
      </a:lvl5pPr>
      <a:lvl6pPr marL="3536031" indent="-321457" algn="l" defTabSz="1285829" rtl="0" eaLnBrk="1" latinLnBrk="0" hangingPunct="1">
        <a:spcBef>
          <a:spcPct val="20000"/>
        </a:spcBef>
        <a:buFont typeface="Arial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6pPr>
      <a:lvl7pPr marL="4178945" indent="-321457" algn="l" defTabSz="1285829" rtl="0" eaLnBrk="1" latinLnBrk="0" hangingPunct="1">
        <a:spcBef>
          <a:spcPct val="20000"/>
        </a:spcBef>
        <a:buFont typeface="Arial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7pPr>
      <a:lvl8pPr marL="4821860" indent="-321457" algn="l" defTabSz="1285829" rtl="0" eaLnBrk="1" latinLnBrk="0" hangingPunct="1">
        <a:spcBef>
          <a:spcPct val="20000"/>
        </a:spcBef>
        <a:buFont typeface="Arial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8pPr>
      <a:lvl9pPr marL="5464774" indent="-321457" algn="l" defTabSz="1285829" rtl="0" eaLnBrk="1" latinLnBrk="0" hangingPunct="1">
        <a:spcBef>
          <a:spcPct val="20000"/>
        </a:spcBef>
        <a:buFont typeface="Arial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1285829" rtl="0" eaLnBrk="1" latinLnBrk="0" hangingPunct="1">
        <a:defRPr sz="2500" kern="1200">
          <a:solidFill>
            <a:schemeClr val="tx1"/>
          </a:solidFill>
          <a:latin typeface="+mn-lt"/>
          <a:ea typeface="+mn-ea"/>
          <a:cs typeface="+mn-cs"/>
        </a:defRPr>
      </a:lvl1pPr>
      <a:lvl2pPr marL="642915" algn="l" defTabSz="1285829" rtl="0" eaLnBrk="1" latinLnBrk="0" hangingPunct="1">
        <a:defRPr sz="2500" kern="1200">
          <a:solidFill>
            <a:schemeClr val="tx1"/>
          </a:solidFill>
          <a:latin typeface="+mn-lt"/>
          <a:ea typeface="+mn-ea"/>
          <a:cs typeface="+mn-cs"/>
        </a:defRPr>
      </a:lvl2pPr>
      <a:lvl3pPr marL="1285829" algn="l" defTabSz="1285829" rtl="0" eaLnBrk="1" latinLnBrk="0" hangingPunct="1">
        <a:defRPr sz="2500" kern="1200">
          <a:solidFill>
            <a:schemeClr val="tx1"/>
          </a:solidFill>
          <a:latin typeface="+mn-lt"/>
          <a:ea typeface="+mn-ea"/>
          <a:cs typeface="+mn-cs"/>
        </a:defRPr>
      </a:lvl3pPr>
      <a:lvl4pPr marL="1928744" algn="l" defTabSz="1285829" rtl="0" eaLnBrk="1" latinLnBrk="0" hangingPunct="1">
        <a:defRPr sz="2500" kern="1200">
          <a:solidFill>
            <a:schemeClr val="tx1"/>
          </a:solidFill>
          <a:latin typeface="+mn-lt"/>
          <a:ea typeface="+mn-ea"/>
          <a:cs typeface="+mn-cs"/>
        </a:defRPr>
      </a:lvl4pPr>
      <a:lvl5pPr marL="2571659" algn="l" defTabSz="1285829" rtl="0" eaLnBrk="1" latinLnBrk="0" hangingPunct="1">
        <a:defRPr sz="2500" kern="1200">
          <a:solidFill>
            <a:schemeClr val="tx1"/>
          </a:solidFill>
          <a:latin typeface="+mn-lt"/>
          <a:ea typeface="+mn-ea"/>
          <a:cs typeface="+mn-cs"/>
        </a:defRPr>
      </a:lvl5pPr>
      <a:lvl6pPr marL="3214573" algn="l" defTabSz="1285829" rtl="0" eaLnBrk="1" latinLnBrk="0" hangingPunct="1">
        <a:defRPr sz="2500" kern="1200">
          <a:solidFill>
            <a:schemeClr val="tx1"/>
          </a:solidFill>
          <a:latin typeface="+mn-lt"/>
          <a:ea typeface="+mn-ea"/>
          <a:cs typeface="+mn-cs"/>
        </a:defRPr>
      </a:lvl6pPr>
      <a:lvl7pPr marL="3857488" algn="l" defTabSz="1285829" rtl="0" eaLnBrk="1" latinLnBrk="0" hangingPunct="1">
        <a:defRPr sz="2500" kern="1200">
          <a:solidFill>
            <a:schemeClr val="tx1"/>
          </a:solidFill>
          <a:latin typeface="+mn-lt"/>
          <a:ea typeface="+mn-ea"/>
          <a:cs typeface="+mn-cs"/>
        </a:defRPr>
      </a:lvl7pPr>
      <a:lvl8pPr marL="4500402" algn="l" defTabSz="1285829" rtl="0" eaLnBrk="1" latinLnBrk="0" hangingPunct="1">
        <a:defRPr sz="2500" kern="1200">
          <a:solidFill>
            <a:schemeClr val="tx1"/>
          </a:solidFill>
          <a:latin typeface="+mn-lt"/>
          <a:ea typeface="+mn-ea"/>
          <a:cs typeface="+mn-cs"/>
        </a:defRPr>
      </a:lvl8pPr>
      <a:lvl9pPr marL="5143317" algn="l" defTabSz="1285829" rtl="0" eaLnBrk="1" latinLnBrk="0" hangingPunct="1">
        <a:defRPr sz="25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720725" y="323850"/>
            <a:ext cx="12960350" cy="13509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0725" y="1890713"/>
            <a:ext cx="12960350" cy="534511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720725" y="7508875"/>
            <a:ext cx="3359150" cy="43021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9B31933-48CD-4920-8C1F-353CFD9277D1}" type="datetimeFigureOut">
              <a:rPr lang="zh-CN" altLang="en-US" smtClean="0"/>
              <a:pPr/>
              <a:t>2014/5/15 Thursday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921250" y="7508875"/>
            <a:ext cx="4559300" cy="43021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10321925" y="7508875"/>
            <a:ext cx="3359150" cy="43021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D5282C5-66E1-4696-912B-449AAC02CA76}" type="slidenum">
              <a:rPr lang="zh-CN" altLang="en-US" smtClean="0"/>
              <a:pPr/>
              <a:t>‹#›</a:t>
            </a:fld>
            <a:endParaRPr lang="zh-CN" altLang="en-US"/>
          </a:p>
        </p:txBody>
      </p:sp>
      <p:pic>
        <p:nvPicPr>
          <p:cNvPr id="7" name="图片 6"/>
          <p:cNvPicPr>
            <a:picLocks noChangeAspect="1"/>
          </p:cNvPicPr>
          <p:nvPr userDrawn="1"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571"/>
            <a:ext cx="14402817" cy="81004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604770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2" r:id="rId1"/>
    <p:sldLayoutId id="2147483653" r:id="rId2"/>
    <p:sldLayoutId id="2147483654" r:id="rId3"/>
    <p:sldLayoutId id="2147483655" r:id="rId4"/>
    <p:sldLayoutId id="2147483656" r:id="rId5"/>
    <p:sldLayoutId id="2147483657" r:id="rId6"/>
    <p:sldLayoutId id="2147483658" r:id="rId7"/>
    <p:sldLayoutId id="2147483659" r:id="rId8"/>
    <p:sldLayoutId id="2147483660" r:id="rId9"/>
    <p:sldLayoutId id="2147483661" r:id="rId10"/>
    <p:sldLayoutId id="2147483662" r:id="rId11"/>
  </p:sldLayoutIdLst>
  <p:timing>
    <p:tnLst>
      <p:par>
        <p:cTn id="1" dur="indefinite" restart="never" nodeType="tmRoot"/>
      </p:par>
    </p:tnLst>
  </p:timing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 txBox="1">
            <a:spLocks/>
          </p:cNvSpPr>
          <p:nvPr/>
        </p:nvSpPr>
        <p:spPr>
          <a:xfrm>
            <a:off x="864196" y="5634682"/>
            <a:ext cx="12961620" cy="1350169"/>
          </a:xfrm>
          <a:prstGeom prst="rect">
            <a:avLst/>
          </a:prstGeom>
          <a:effectLst>
            <a:outerShdw blurRad="76200" dir="13500000" sy="23000" kx="1200000" algn="br" rotWithShape="0">
              <a:prstClr val="black">
                <a:alpha val="20000"/>
              </a:prstClr>
            </a:outerShdw>
            <a:reflection blurRad="6350" stA="52000" endA="300" endPos="35000" dir="5400000" sy="-100000" algn="bl" rotWithShape="0"/>
          </a:effectLst>
        </p:spPr>
        <p:txBody>
          <a:bodyPr vert="horz" lIns="128583" tIns="64291" rIns="128583" bIns="64291" rtlCol="0" anchor="ctr">
            <a:normAutofit/>
          </a:bodyPr>
          <a:lstStyle>
            <a:lvl1pPr algn="ctr" defTabSz="1285829" rtl="0" eaLnBrk="1" latinLnBrk="0" hangingPunct="1">
              <a:spcBef>
                <a:spcPct val="0"/>
              </a:spcBef>
              <a:buNone/>
              <a:defRPr sz="62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zh-CN" altLang="en-US" sz="8000" b="1" spc="50" dirty="0" smtClean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139700">
                    <a:schemeClr val="accent2">
                      <a:satMod val="175000"/>
                      <a:alpha val="40000"/>
                    </a:schemeClr>
                  </a:glow>
                  <a:reflection blurRad="6350" stA="55000" endA="300" endPos="45500" dir="5400000" sy="-100000" algn="bl" rotWithShape="0"/>
                </a:effectLst>
                <a:latin typeface="微软雅黑" pitchFamily="34" charset="-122"/>
                <a:ea typeface="微软雅黑" pitchFamily="34" charset="-122"/>
              </a:rPr>
              <a:t>会议组</a:t>
            </a:r>
            <a:r>
              <a:rPr lang="zh-CN" altLang="en-US" sz="8000" b="1" spc="50" dirty="0" smtClean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139700">
                    <a:schemeClr val="accent2">
                      <a:satMod val="175000"/>
                      <a:alpha val="40000"/>
                    </a:schemeClr>
                  </a:glow>
                  <a:reflection blurRad="6350" stA="55000" endA="300" endPos="45500" dir="5400000" sy="-100000" algn="bl" rotWithShape="0"/>
                </a:effectLst>
                <a:latin typeface="微软雅黑" pitchFamily="34" charset="-122"/>
                <a:ea typeface="微软雅黑" pitchFamily="34" charset="-122"/>
              </a:rPr>
              <a:t>运作要领</a:t>
            </a:r>
            <a:endParaRPr lang="zh-CN" altLang="en-US" sz="8000" b="1" spc="50" dirty="0">
              <a:ln w="12700" cmpd="sng">
                <a:solidFill>
                  <a:schemeClr val="accent6">
                    <a:satMod val="120000"/>
                    <a:shade val="80000"/>
                  </a:schemeClr>
                </a:solidFill>
                <a:prstDash val="solid"/>
              </a:ln>
              <a:solidFill>
                <a:schemeClr val="accent6">
                  <a:tint val="1000"/>
                </a:schemeClr>
              </a:solidFill>
              <a:effectLst>
                <a:glow rad="139700">
                  <a:schemeClr val="accent2">
                    <a:satMod val="175000"/>
                    <a:alpha val="40000"/>
                  </a:schemeClr>
                </a:glow>
                <a:reflection blurRad="6350" stA="55000" endA="300" endPos="45500" dir="5400000" sy="-100000" algn="bl" rotWithShape="0"/>
              </a:effectLst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3" name="TextBox 1"/>
          <p:cNvSpPr txBox="1">
            <a:spLocks noChangeArrowheads="1"/>
          </p:cNvSpPr>
          <p:nvPr/>
        </p:nvSpPr>
        <p:spPr bwMode="auto">
          <a:xfrm>
            <a:off x="0" y="7578898"/>
            <a:ext cx="13691711" cy="45320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44018" tIns="72009" rIns="144018" bIns="72009">
            <a:spAutoFit/>
          </a:bodyPr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1" hangingPunct="1"/>
            <a:r>
              <a:rPr lang="zh-CN" altLang="en-US" sz="2000" b="1" dirty="0" smtClean="0">
                <a:latin typeface="Calibri" pitchFamily="34" charset="0"/>
              </a:rPr>
              <a:t>本课件所</a:t>
            </a:r>
            <a:r>
              <a:rPr lang="zh-CN" altLang="en-US" sz="2000" b="1" dirty="0">
                <a:latin typeface="Calibri" pitchFamily="34" charset="0"/>
              </a:rPr>
              <a:t>涉及</a:t>
            </a:r>
            <a:r>
              <a:rPr lang="zh-CN" altLang="en-US" sz="2000" b="1" dirty="0" smtClean="0">
                <a:latin typeface="Calibri" pitchFamily="34" charset="0"/>
              </a:rPr>
              <a:t>到</a:t>
            </a:r>
            <a:r>
              <a:rPr lang="zh-CN" altLang="en-US" sz="2000" b="1" dirty="0">
                <a:latin typeface="Calibri" pitchFamily="34" charset="0"/>
              </a:rPr>
              <a:t>的产品内容，请以具体条款为准！所涉及到的产品利益，以具体保险合同为准！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矩形 2"/>
          <p:cNvSpPr>
            <a:spLocks noChangeArrowheads="1"/>
          </p:cNvSpPr>
          <p:nvPr/>
        </p:nvSpPr>
        <p:spPr bwMode="auto">
          <a:xfrm>
            <a:off x="0" y="3060383"/>
            <a:ext cx="14401800" cy="1980248"/>
          </a:xfrm>
          <a:prstGeom prst="rect">
            <a:avLst/>
          </a:prstGeom>
          <a:solidFill>
            <a:srgbClr val="00B0F0">
              <a:alpha val="50195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115559" tIns="57780" rIns="115559" bIns="57780"/>
          <a:lstStyle/>
          <a:p>
            <a:pPr defTabSz="1155144"/>
            <a:endParaRPr lang="zh-CN" altLang="en-US" sz="2200"/>
          </a:p>
        </p:txBody>
      </p:sp>
      <p:sp>
        <p:nvSpPr>
          <p:cNvPr id="3" name="矩形 2"/>
          <p:cNvSpPr/>
          <p:nvPr/>
        </p:nvSpPr>
        <p:spPr>
          <a:xfrm>
            <a:off x="183596" y="3588841"/>
            <a:ext cx="13498024" cy="1200329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r>
              <a:rPr lang="zh-CN" altLang="en-US" sz="72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微软雅黑" pitchFamily="34" charset="-122"/>
                <a:ea typeface="微软雅黑" pitchFamily="34" charset="-122"/>
              </a:rPr>
              <a:t>会议运作培训</a:t>
            </a:r>
            <a:endParaRPr lang="zh-CN" altLang="en-US" sz="72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微软雅黑" pitchFamily="34" charset="-122"/>
              <a:ea typeface="微软雅黑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708026359"/>
      </p:ext>
    </p:extLst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5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720725" y="738931"/>
            <a:ext cx="12960350" cy="1350963"/>
          </a:xfrm>
        </p:spPr>
        <p:txBody>
          <a:bodyPr/>
          <a:lstStyle/>
          <a:p>
            <a:r>
              <a:rPr lang="zh-CN" altLang="en-US" dirty="0" smtClean="0">
                <a:latin typeface="微软雅黑"/>
                <a:ea typeface="微软雅黑"/>
              </a:rPr>
              <a:t>会议运作组的重要性</a:t>
            </a:r>
          </a:p>
        </p:txBody>
      </p:sp>
      <p:sp>
        <p:nvSpPr>
          <p:cNvPr id="31746" name="Rectangle 3"/>
          <p:cNvSpPr>
            <a:spLocks noGrp="1" noChangeArrowheads="1"/>
          </p:cNvSpPr>
          <p:nvPr>
            <p:ph type="body" idx="4294967295"/>
          </p:nvPr>
        </p:nvSpPr>
        <p:spPr>
          <a:xfrm>
            <a:off x="720725" y="2305794"/>
            <a:ext cx="12960350" cy="5345112"/>
          </a:xfrm>
        </p:spPr>
        <p:txBody>
          <a:bodyPr/>
          <a:lstStyle/>
          <a:p>
            <a:r>
              <a:rPr lang="zh-CN" altLang="en-US" smtClean="0">
                <a:latin typeface="微软雅黑"/>
                <a:ea typeface="微软雅黑"/>
              </a:rPr>
              <a:t>此项目组的运作对整个财富升级活动起着至关重要的作用。需掌握的原则：</a:t>
            </a:r>
          </a:p>
        </p:txBody>
      </p:sp>
      <p:sp>
        <p:nvSpPr>
          <p:cNvPr id="31747" name="WordArt 4"/>
          <p:cNvSpPr>
            <a:spLocks noChangeArrowheads="1" noChangeShapeType="1" noTextEdit="1"/>
          </p:cNvSpPr>
          <p:nvPr/>
        </p:nvSpPr>
        <p:spPr bwMode="auto">
          <a:xfrm>
            <a:off x="4933117" y="3869263"/>
            <a:ext cx="4308038" cy="2297163"/>
          </a:xfrm>
          <a:prstGeom prst="rect">
            <a:avLst/>
          </a:prstGeom>
        </p:spPr>
        <p:txBody>
          <a:bodyPr wrap="none" lIns="128583" tIns="64291" rIns="128583" bIns="64291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zh-CN" altLang="en-US" sz="5100" b="1" kern="10">
                <a:ln w="12700">
                  <a:solidFill>
                    <a:srgbClr val="EAEAEA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rgbClr val="A603AB"/>
                    </a:gs>
                    <a:gs pos="12000">
                      <a:srgbClr val="E81766"/>
                    </a:gs>
                    <a:gs pos="27000">
                      <a:srgbClr val="EE3F17"/>
                    </a:gs>
                    <a:gs pos="48000">
                      <a:srgbClr val="FFFF00"/>
                    </a:gs>
                    <a:gs pos="64999">
                      <a:srgbClr val="1A8D48"/>
                    </a:gs>
                    <a:gs pos="78999">
                      <a:srgbClr val="0819FB"/>
                    </a:gs>
                    <a:gs pos="100000">
                      <a:srgbClr val="A603AB"/>
                    </a:gs>
                  </a:gsLst>
                  <a:lin ang="0" scaled="1"/>
                </a:gradFill>
                <a:effectLst>
                  <a:outerShdw dist="35921" dir="2700000" sy="50000" kx="2115830" algn="bl" rotWithShape="0">
                    <a:srgbClr val="C0C0C0">
                      <a:alpha val="79999"/>
                    </a:srgbClr>
                  </a:outerShdw>
                </a:effectLst>
                <a:latin typeface="宋体"/>
                <a:ea typeface="宋体"/>
              </a:rPr>
              <a:t>严   谨</a:t>
            </a:r>
          </a:p>
          <a:p>
            <a:pPr algn="ctr"/>
            <a:r>
              <a:rPr lang="zh-CN" altLang="en-US" sz="5100" b="1" kern="10">
                <a:ln w="12700">
                  <a:solidFill>
                    <a:srgbClr val="EAEAEA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rgbClr val="A603AB"/>
                    </a:gs>
                    <a:gs pos="12000">
                      <a:srgbClr val="E81766"/>
                    </a:gs>
                    <a:gs pos="27000">
                      <a:srgbClr val="EE3F17"/>
                    </a:gs>
                    <a:gs pos="48000">
                      <a:srgbClr val="FFFF00"/>
                    </a:gs>
                    <a:gs pos="64999">
                      <a:srgbClr val="1A8D48"/>
                    </a:gs>
                    <a:gs pos="78999">
                      <a:srgbClr val="0819FB"/>
                    </a:gs>
                    <a:gs pos="100000">
                      <a:srgbClr val="A603AB"/>
                    </a:gs>
                  </a:gsLst>
                  <a:lin ang="0" scaled="1"/>
                </a:gradFill>
                <a:effectLst>
                  <a:outerShdw dist="35921" dir="2700000" sy="50000" kx="2115830" algn="bl" rotWithShape="0">
                    <a:srgbClr val="C0C0C0">
                      <a:alpha val="79999"/>
                    </a:srgbClr>
                  </a:outerShdw>
                </a:effectLst>
                <a:latin typeface="宋体"/>
                <a:ea typeface="宋体"/>
              </a:rPr>
              <a:t>高   效</a:t>
            </a:r>
          </a:p>
          <a:p>
            <a:pPr algn="ctr"/>
            <a:r>
              <a:rPr lang="zh-CN" altLang="en-US" sz="5100" b="1" kern="10">
                <a:ln w="12700">
                  <a:solidFill>
                    <a:srgbClr val="EAEAEA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rgbClr val="A603AB"/>
                    </a:gs>
                    <a:gs pos="12000">
                      <a:srgbClr val="E81766"/>
                    </a:gs>
                    <a:gs pos="27000">
                      <a:srgbClr val="EE3F17"/>
                    </a:gs>
                    <a:gs pos="48000">
                      <a:srgbClr val="FFFF00"/>
                    </a:gs>
                    <a:gs pos="64999">
                      <a:srgbClr val="1A8D48"/>
                    </a:gs>
                    <a:gs pos="78999">
                      <a:srgbClr val="0819FB"/>
                    </a:gs>
                    <a:gs pos="100000">
                      <a:srgbClr val="A603AB"/>
                    </a:gs>
                  </a:gsLst>
                  <a:lin ang="0" scaled="1"/>
                </a:gradFill>
                <a:effectLst>
                  <a:outerShdw dist="35921" dir="2700000" sy="50000" kx="2115830" algn="bl" rotWithShape="0">
                    <a:srgbClr val="C0C0C0">
                      <a:alpha val="79999"/>
                    </a:srgbClr>
                  </a:outerShdw>
                </a:effectLst>
                <a:latin typeface="宋体"/>
                <a:ea typeface="宋体"/>
              </a:rPr>
              <a:t>细节的把控</a:t>
            </a:r>
          </a:p>
        </p:txBody>
      </p:sp>
    </p:spTree>
    <p:extLst>
      <p:ext uri="{BB962C8B-B14F-4D97-AF65-F5344CB8AC3E}">
        <p14:creationId xmlns:p14="http://schemas.microsoft.com/office/powerpoint/2010/main" val="25420251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69" name="标题 1"/>
          <p:cNvSpPr>
            <a:spLocks noGrp="1"/>
          </p:cNvSpPr>
          <p:nvPr>
            <p:ph type="title"/>
          </p:nvPr>
        </p:nvSpPr>
        <p:spPr>
          <a:xfrm>
            <a:off x="622579" y="943083"/>
            <a:ext cx="12961620" cy="1348293"/>
          </a:xfrm>
        </p:spPr>
        <p:txBody>
          <a:bodyPr/>
          <a:lstStyle/>
          <a:p>
            <a:r>
              <a:rPr lang="zh-CN" altLang="en-US" sz="7600">
                <a:latin typeface="微软雅黑"/>
                <a:ea typeface="微软雅黑"/>
              </a:rPr>
              <a:t>现场运作各环节</a:t>
            </a:r>
          </a:p>
        </p:txBody>
      </p:sp>
      <p:graphicFrame>
        <p:nvGraphicFramePr>
          <p:cNvPr id="5" name="图示 4"/>
          <p:cNvGraphicFramePr/>
          <p:nvPr>
            <p:extLst>
              <p:ext uri="{D42A27DB-BD31-4B8C-83A1-F6EECF244321}">
                <p14:modId xmlns:p14="http://schemas.microsoft.com/office/powerpoint/2010/main" val="985047325"/>
              </p:ext>
            </p:extLst>
          </p:nvPr>
        </p:nvGraphicFramePr>
        <p:xfrm>
          <a:off x="2437571" y="2643950"/>
          <a:ext cx="9601200" cy="48006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12492197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7" name="标题 1"/>
          <p:cNvSpPr>
            <a:spLocks noGrp="1"/>
          </p:cNvSpPr>
          <p:nvPr>
            <p:ph type="title"/>
          </p:nvPr>
        </p:nvSpPr>
        <p:spPr>
          <a:xfrm>
            <a:off x="622579" y="2775348"/>
            <a:ext cx="12961620" cy="1348294"/>
          </a:xfrm>
        </p:spPr>
        <p:txBody>
          <a:bodyPr/>
          <a:lstStyle/>
          <a:p>
            <a:r>
              <a:rPr lang="zh-CN" altLang="zh-CN" sz="7600" b="1">
                <a:solidFill>
                  <a:srgbClr val="FF0000"/>
                </a:solidFill>
                <a:latin typeface="微软雅黑"/>
                <a:ea typeface="微软雅黑"/>
              </a:rPr>
              <a:t>项目组整体操作流程学习</a:t>
            </a:r>
            <a:endParaRPr lang="zh-CN" altLang="en-US" sz="7600" b="1">
              <a:solidFill>
                <a:srgbClr val="FF0000"/>
              </a:solidFill>
              <a:latin typeface="微软雅黑"/>
              <a:ea typeface="微软雅黑"/>
            </a:endParaRPr>
          </a:p>
        </p:txBody>
      </p:sp>
    </p:spTree>
    <p:extLst>
      <p:ext uri="{BB962C8B-B14F-4D97-AF65-F5344CB8AC3E}">
        <p14:creationId xmlns:p14="http://schemas.microsoft.com/office/powerpoint/2010/main" val="2504532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1" name="标题 1"/>
          <p:cNvSpPr>
            <a:spLocks noGrp="1"/>
          </p:cNvSpPr>
          <p:nvPr>
            <p:ph type="title"/>
          </p:nvPr>
        </p:nvSpPr>
        <p:spPr>
          <a:xfrm>
            <a:off x="622579" y="397957"/>
            <a:ext cx="12961620" cy="1348293"/>
          </a:xfrm>
        </p:spPr>
        <p:txBody>
          <a:bodyPr/>
          <a:lstStyle/>
          <a:p>
            <a:r>
              <a:rPr lang="zh-CN" altLang="en-US" smtClean="0">
                <a:latin typeface="微软雅黑"/>
                <a:ea typeface="微软雅黑"/>
              </a:rPr>
              <a:t>工作人员行为规范</a:t>
            </a:r>
          </a:p>
        </p:txBody>
      </p:sp>
      <p:sp>
        <p:nvSpPr>
          <p:cNvPr id="35842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lnSpc>
                <a:spcPct val="150000"/>
              </a:lnSpc>
            </a:pPr>
            <a:r>
              <a:rPr lang="en-US" altLang="zh-CN" b="1" dirty="0" smtClean="0">
                <a:solidFill>
                  <a:srgbClr val="002060"/>
                </a:solidFill>
                <a:latin typeface="微软雅黑"/>
                <a:ea typeface="微软雅黑"/>
              </a:rPr>
              <a:t>1</a:t>
            </a:r>
            <a:r>
              <a:rPr lang="zh-CN" altLang="en-US" b="1" dirty="0" smtClean="0">
                <a:solidFill>
                  <a:srgbClr val="002060"/>
                </a:solidFill>
                <a:latin typeface="微软雅黑"/>
                <a:ea typeface="微软雅黑"/>
              </a:rPr>
              <a:t>、端庄的衣着（各支公司自行规定，统一着装）</a:t>
            </a:r>
            <a:endParaRPr lang="en-US" altLang="zh-CN" b="1" dirty="0" smtClean="0">
              <a:solidFill>
                <a:srgbClr val="002060"/>
              </a:solidFill>
              <a:latin typeface="微软雅黑"/>
              <a:ea typeface="微软雅黑"/>
            </a:endParaRPr>
          </a:p>
          <a:p>
            <a:pPr>
              <a:lnSpc>
                <a:spcPct val="150000"/>
              </a:lnSpc>
            </a:pPr>
            <a:r>
              <a:rPr lang="en-US" altLang="zh-CN" b="1" dirty="0" smtClean="0">
                <a:solidFill>
                  <a:srgbClr val="002060"/>
                </a:solidFill>
                <a:latin typeface="微软雅黑"/>
                <a:ea typeface="微软雅黑"/>
              </a:rPr>
              <a:t>2</a:t>
            </a:r>
            <a:r>
              <a:rPr lang="zh-CN" altLang="en-US" b="1" dirty="0" smtClean="0">
                <a:solidFill>
                  <a:srgbClr val="002060"/>
                </a:solidFill>
                <a:latin typeface="微软雅黑"/>
                <a:ea typeface="微软雅黑"/>
              </a:rPr>
              <a:t>、尊重的态度（尊重客户、尊重业务员）</a:t>
            </a:r>
            <a:endParaRPr lang="en-US" altLang="zh-CN" b="1" dirty="0" smtClean="0">
              <a:solidFill>
                <a:srgbClr val="002060"/>
              </a:solidFill>
              <a:latin typeface="微软雅黑"/>
              <a:ea typeface="微软雅黑"/>
            </a:endParaRPr>
          </a:p>
          <a:p>
            <a:pPr>
              <a:lnSpc>
                <a:spcPct val="150000"/>
              </a:lnSpc>
            </a:pPr>
            <a:r>
              <a:rPr lang="en-US" altLang="zh-CN" b="1" dirty="0" smtClean="0">
                <a:solidFill>
                  <a:srgbClr val="002060"/>
                </a:solidFill>
                <a:latin typeface="微软雅黑"/>
                <a:ea typeface="微软雅黑"/>
              </a:rPr>
              <a:t>3</a:t>
            </a:r>
            <a:r>
              <a:rPr lang="zh-CN" altLang="en-US" b="1" dirty="0" smtClean="0">
                <a:solidFill>
                  <a:srgbClr val="002060"/>
                </a:solidFill>
                <a:latin typeface="微软雅黑"/>
                <a:ea typeface="微软雅黑"/>
              </a:rPr>
              <a:t>、严谨的自律（手机、聊天、打闹等）</a:t>
            </a:r>
            <a:endParaRPr lang="en-US" altLang="zh-CN" b="1" dirty="0" smtClean="0">
              <a:solidFill>
                <a:srgbClr val="002060"/>
              </a:solidFill>
              <a:latin typeface="微软雅黑"/>
              <a:ea typeface="微软雅黑"/>
            </a:endParaRPr>
          </a:p>
          <a:p>
            <a:pPr>
              <a:lnSpc>
                <a:spcPct val="150000"/>
              </a:lnSpc>
            </a:pPr>
            <a:r>
              <a:rPr lang="en-US" altLang="zh-CN" b="1" dirty="0" smtClean="0">
                <a:solidFill>
                  <a:srgbClr val="002060"/>
                </a:solidFill>
                <a:latin typeface="微软雅黑"/>
                <a:ea typeface="微软雅黑"/>
              </a:rPr>
              <a:t>4</a:t>
            </a:r>
            <a:r>
              <a:rPr lang="zh-CN" altLang="en-US" b="1" dirty="0" smtClean="0">
                <a:solidFill>
                  <a:srgbClr val="002060"/>
                </a:solidFill>
                <a:latin typeface="微软雅黑"/>
                <a:ea typeface="微软雅黑"/>
              </a:rPr>
              <a:t>、到位的服务（有求必应）</a:t>
            </a:r>
            <a:endParaRPr lang="en-US" altLang="zh-CN" b="1" dirty="0" smtClean="0">
              <a:solidFill>
                <a:srgbClr val="002060"/>
              </a:solidFill>
              <a:latin typeface="微软雅黑"/>
              <a:ea typeface="微软雅黑"/>
            </a:endParaRPr>
          </a:p>
        </p:txBody>
      </p:sp>
      <p:sp>
        <p:nvSpPr>
          <p:cNvPr id="35843" name="日期占位符 3"/>
          <p:cNvSpPr>
            <a:spLocks noGrp="1"/>
          </p:cNvSpPr>
          <p:nvPr>
            <p:ph type="dt" sz="quarter" idx="10"/>
          </p:nvPr>
        </p:nvSpPr>
        <p:spPr>
          <a:noFill/>
          <a:ln>
            <a:miter lim="800000"/>
            <a:headEnd/>
            <a:tailEnd/>
          </a:ln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A18451DE-DCF6-4565-93A6-0D71A196EBA8}" type="datetime1">
              <a:rPr lang="zh-CN" altLang="en-US" smtClean="0">
                <a:latin typeface="微软雅黑"/>
                <a:ea typeface="微软雅黑"/>
                <a:cs typeface="微软雅黑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2014/5/15 Thursday</a:t>
            </a:fld>
            <a:endParaRPr lang="en-US" altLang="zh-CN" sz="2500">
              <a:solidFill>
                <a:srgbClr val="000000"/>
              </a:solidFill>
              <a:latin typeface="微软雅黑"/>
              <a:ea typeface="微软雅黑"/>
              <a:cs typeface="微软雅黑"/>
            </a:endParaRPr>
          </a:p>
        </p:txBody>
      </p:sp>
    </p:spTree>
    <p:extLst>
      <p:ext uri="{BB962C8B-B14F-4D97-AF65-F5344CB8AC3E}">
        <p14:creationId xmlns:p14="http://schemas.microsoft.com/office/powerpoint/2010/main" val="40385248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5" name="标题 1"/>
          <p:cNvSpPr>
            <a:spLocks noGrp="1"/>
          </p:cNvSpPr>
          <p:nvPr>
            <p:ph type="title"/>
          </p:nvPr>
        </p:nvSpPr>
        <p:spPr>
          <a:xfrm>
            <a:off x="622579" y="583043"/>
            <a:ext cx="12961620" cy="1348293"/>
          </a:xfrm>
        </p:spPr>
        <p:txBody>
          <a:bodyPr/>
          <a:lstStyle/>
          <a:p>
            <a:r>
              <a:rPr lang="zh-CN" altLang="en-US" smtClean="0">
                <a:latin typeface="微软雅黑"/>
                <a:ea typeface="微软雅黑"/>
              </a:rPr>
              <a:t>各环节时间控制</a:t>
            </a:r>
          </a:p>
        </p:txBody>
      </p:sp>
      <p:pic>
        <p:nvPicPr>
          <p:cNvPr id="36867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 l="20001" t="29716" r="20335" b="9969"/>
          <a:stretch>
            <a:fillRect/>
          </a:stretch>
        </p:blipFill>
        <p:spPr>
          <a:xfrm>
            <a:off x="1530191" y="1773817"/>
            <a:ext cx="11011376" cy="6261409"/>
          </a:xfrm>
        </p:spPr>
      </p:pic>
    </p:spTree>
    <p:extLst>
      <p:ext uri="{BB962C8B-B14F-4D97-AF65-F5344CB8AC3E}">
        <p14:creationId xmlns:p14="http://schemas.microsoft.com/office/powerpoint/2010/main" val="26359271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89" name="矩形 2"/>
          <p:cNvSpPr>
            <a:spLocks noChangeArrowheads="1"/>
          </p:cNvSpPr>
          <p:nvPr/>
        </p:nvSpPr>
        <p:spPr bwMode="auto">
          <a:xfrm>
            <a:off x="2777848" y="2434054"/>
            <a:ext cx="8021418" cy="1160889"/>
          </a:xfrm>
          <a:prstGeom prst="rect">
            <a:avLst/>
          </a:prstGeom>
          <a:solidFill>
            <a:srgbClr val="FFC000"/>
          </a:solidFill>
          <a:ln w="9525" cap="rnd">
            <a:solidFill>
              <a:srgbClr val="FFCC66"/>
            </a:solidFill>
            <a:prstDash val="sysDot"/>
            <a:miter lim="800000"/>
            <a:headEnd/>
            <a:tailEnd/>
          </a:ln>
        </p:spPr>
        <p:txBody>
          <a:bodyPr wrap="none" lIns="128583" tIns="64291" rIns="128583" bIns="64291">
            <a:spAutoFit/>
          </a:bodyPr>
          <a:lstStyle/>
          <a:p>
            <a:pPr>
              <a:buFont typeface="Arial" charset="0"/>
              <a:buNone/>
            </a:pPr>
            <a:r>
              <a:rPr lang="zh-CN" altLang="en-US" sz="6700" b="1">
                <a:latin typeface="楷体_GB2312" pitchFamily="49" charset="-122"/>
                <a:ea typeface="楷体_GB2312" pitchFamily="49" charset="-122"/>
              </a:rPr>
              <a:t>一、</a:t>
            </a:r>
            <a:r>
              <a:rPr lang="zh-CN" altLang="zh-CN" sz="6700" b="1">
                <a:latin typeface="楷体_GB2312" pitchFamily="49" charset="-122"/>
                <a:ea typeface="楷体_GB2312" pitchFamily="49" charset="-122"/>
              </a:rPr>
              <a:t>报告会操作细则</a:t>
            </a:r>
            <a:endParaRPr lang="zh-CN" altLang="zh-CN" sz="6700">
              <a:latin typeface="楷体_GB2312" pitchFamily="49" charset="-122"/>
              <a:ea typeface="楷体_GB2312" pitchFamily="49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9756172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3" name="Text Box 5"/>
          <p:cNvSpPr>
            <a:spLocks noChangeArrowheads="1"/>
          </p:cNvSpPr>
          <p:nvPr/>
        </p:nvSpPr>
        <p:spPr bwMode="auto">
          <a:xfrm>
            <a:off x="2550319" y="988250"/>
            <a:ext cx="4690586" cy="1868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128583" tIns="64291" rIns="128583" bIns="64291">
            <a:spAutoFit/>
          </a:bodyPr>
          <a:lstStyle/>
          <a:p>
            <a:pPr eaLnBrk="0" hangingPunct="0">
              <a:buFont typeface="Arial" charset="0"/>
              <a:buNone/>
            </a:pPr>
            <a:endParaRPr lang="zh-CN" altLang="en-US" sz="5100">
              <a:solidFill>
                <a:srgbClr val="000000"/>
              </a:solidFill>
              <a:latin typeface="华文中宋"/>
              <a:ea typeface="华文中宋"/>
              <a:cs typeface="华文中宋"/>
              <a:sym typeface="华文中宋"/>
            </a:endParaRPr>
          </a:p>
          <a:p>
            <a:pPr eaLnBrk="0" hangingPunct="0">
              <a:buFont typeface="Arial" charset="0"/>
              <a:buNone/>
            </a:pPr>
            <a:endParaRPr lang="zh-CN" altLang="en-US" sz="6200">
              <a:solidFill>
                <a:srgbClr val="000000"/>
              </a:solidFill>
              <a:ea typeface="Gulim" pitchFamily="34" charset="-127"/>
              <a:sym typeface="Verdana" pitchFamily="34" charset="0"/>
            </a:endParaRPr>
          </a:p>
        </p:txBody>
      </p:sp>
      <p:sp>
        <p:nvSpPr>
          <p:cNvPr id="38914" name="WordArt 6"/>
          <p:cNvSpPr>
            <a:spLocks noChangeArrowheads="1" noChangeShapeType="1" noTextEdit="1"/>
          </p:cNvSpPr>
          <p:nvPr/>
        </p:nvSpPr>
        <p:spPr bwMode="auto">
          <a:xfrm>
            <a:off x="510064" y="478186"/>
            <a:ext cx="3287912" cy="1275159"/>
          </a:xfrm>
          <a:prstGeom prst="rect">
            <a:avLst/>
          </a:prstGeom>
        </p:spPr>
        <p:txBody>
          <a:bodyPr wrap="none" lIns="128583" tIns="64291" rIns="128583" bIns="64291" fromWordArt="1">
            <a:prstTxWarp prst="textCascadeUp">
              <a:avLst>
                <a:gd name="adj" fmla="val 100000"/>
              </a:avLst>
            </a:prstTxWarp>
          </a:bodyPr>
          <a:lstStyle/>
          <a:p>
            <a:pPr algn="ctr"/>
            <a:r>
              <a:rPr lang="zh-CN" altLang="en-US" sz="5100" kern="10">
                <a:ln w="9525">
                  <a:noFill/>
                  <a:round/>
                  <a:headEnd/>
                  <a:tailEnd/>
                </a:ln>
                <a:gradFill rotWithShape="1">
                  <a:gsLst>
                    <a:gs pos="0">
                      <a:srgbClr val="FFE701"/>
                    </a:gs>
                    <a:gs pos="100000">
                      <a:srgbClr val="FE3E02"/>
                    </a:gs>
                  </a:gsLst>
                  <a:lin ang="5400000" scaled="1"/>
                </a:gradFill>
                <a:latin typeface="宋体"/>
                <a:ea typeface="宋体"/>
              </a:rPr>
              <a:t>报告会流程：</a:t>
            </a:r>
          </a:p>
        </p:txBody>
      </p:sp>
      <p:sp>
        <p:nvSpPr>
          <p:cNvPr id="38915" name="矩形 4"/>
          <p:cNvSpPr>
            <a:spLocks noChangeArrowheads="1"/>
          </p:cNvSpPr>
          <p:nvPr/>
        </p:nvSpPr>
        <p:spPr bwMode="auto">
          <a:xfrm>
            <a:off x="1757720" y="1839606"/>
            <a:ext cx="12361545" cy="58329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128583" tIns="64291" rIns="128583" bIns="64291">
            <a:spAutoFit/>
          </a:bodyPr>
          <a:lstStyle/>
          <a:p>
            <a:pPr eaLnBrk="0" hangingPunct="0">
              <a:lnSpc>
                <a:spcPct val="140000"/>
              </a:lnSpc>
              <a:buFont typeface="Arial" charset="0"/>
              <a:buNone/>
            </a:pPr>
            <a:r>
              <a:rPr lang="zh-CN" altLang="en-US" sz="3400" b="1">
                <a:solidFill>
                  <a:srgbClr val="000000"/>
                </a:solidFill>
                <a:latin typeface="华文中宋"/>
                <a:ea typeface="华文中宋"/>
                <a:cs typeface="华文中宋"/>
                <a:sym typeface="华文中宋"/>
              </a:rPr>
              <a:t>会前：播放“</a:t>
            </a:r>
            <a:r>
              <a:rPr lang="zh-CN" altLang="en-US" sz="3400" b="1">
                <a:solidFill>
                  <a:srgbClr val="FF0000"/>
                </a:solidFill>
                <a:latin typeface="华文中宋"/>
                <a:ea typeface="华文中宋"/>
                <a:cs typeface="华文中宋"/>
                <a:sym typeface="华文中宋"/>
              </a:rPr>
              <a:t>保险让生活更美好”或“服务民生话保险”视频</a:t>
            </a:r>
            <a:r>
              <a:rPr lang="zh-CN" altLang="en-US" sz="3400" b="1">
                <a:solidFill>
                  <a:srgbClr val="000000"/>
                </a:solidFill>
                <a:latin typeface="华文中宋"/>
                <a:ea typeface="华文中宋"/>
                <a:cs typeface="华文中宋"/>
                <a:sym typeface="华文中宋"/>
              </a:rPr>
              <a:t>，营造温馨氛围（画外音：强调会场纪律）</a:t>
            </a:r>
          </a:p>
          <a:p>
            <a:pPr eaLnBrk="0" hangingPunct="0">
              <a:lnSpc>
                <a:spcPct val="135000"/>
              </a:lnSpc>
              <a:buFont typeface="Arial" charset="0"/>
              <a:buNone/>
            </a:pPr>
            <a:r>
              <a:rPr lang="en-US" altLang="zh-CN" sz="3400" b="1">
                <a:solidFill>
                  <a:srgbClr val="000000"/>
                </a:solidFill>
                <a:latin typeface="华文中宋"/>
                <a:ea typeface="华文中宋"/>
                <a:cs typeface="华文中宋"/>
                <a:sym typeface="华文中宋"/>
              </a:rPr>
              <a:t>1</a:t>
            </a:r>
            <a:r>
              <a:rPr lang="zh-CN" altLang="en-US" sz="3400" b="1">
                <a:solidFill>
                  <a:srgbClr val="000000"/>
                </a:solidFill>
                <a:latin typeface="华文中宋"/>
                <a:ea typeface="华文中宋"/>
                <a:cs typeface="华文中宋"/>
                <a:sym typeface="华文中宋"/>
              </a:rPr>
              <a:t>、主持上场</a:t>
            </a:r>
          </a:p>
          <a:p>
            <a:pPr eaLnBrk="0" hangingPunct="0">
              <a:lnSpc>
                <a:spcPct val="135000"/>
              </a:lnSpc>
              <a:buFont typeface="Arial" charset="0"/>
              <a:buNone/>
            </a:pPr>
            <a:r>
              <a:rPr lang="en-US" altLang="zh-CN" sz="3400" b="1">
                <a:solidFill>
                  <a:srgbClr val="000000"/>
                </a:solidFill>
                <a:latin typeface="华文中宋"/>
                <a:ea typeface="华文中宋"/>
                <a:cs typeface="华文中宋"/>
                <a:sym typeface="华文中宋"/>
              </a:rPr>
              <a:t>2</a:t>
            </a:r>
            <a:r>
              <a:rPr lang="zh-CN" altLang="en-US" sz="3400" b="1">
                <a:solidFill>
                  <a:srgbClr val="000000"/>
                </a:solidFill>
                <a:latin typeface="华文中宋"/>
                <a:ea typeface="华文中宋"/>
                <a:cs typeface="华文中宋"/>
                <a:sym typeface="华文中宋"/>
              </a:rPr>
              <a:t>、领导致辞</a:t>
            </a:r>
          </a:p>
          <a:p>
            <a:pPr>
              <a:lnSpc>
                <a:spcPct val="135000"/>
              </a:lnSpc>
            </a:pPr>
            <a:r>
              <a:rPr lang="en-US" altLang="zh-CN" sz="3400" b="1">
                <a:solidFill>
                  <a:srgbClr val="000000"/>
                </a:solidFill>
                <a:latin typeface="华文中宋"/>
                <a:ea typeface="华文中宋"/>
                <a:cs typeface="华文中宋"/>
                <a:sym typeface="华文中宋"/>
              </a:rPr>
              <a:t>3</a:t>
            </a:r>
            <a:r>
              <a:rPr lang="zh-CN" altLang="en-US" sz="3400" b="1">
                <a:solidFill>
                  <a:srgbClr val="000000"/>
                </a:solidFill>
                <a:latin typeface="华文中宋"/>
                <a:ea typeface="华文中宋"/>
                <a:cs typeface="华文中宋"/>
                <a:sym typeface="华文中宋"/>
              </a:rPr>
              <a:t>、</a:t>
            </a:r>
            <a:r>
              <a:rPr lang="zh-CN" altLang="en-US" sz="3400" b="1"/>
              <a:t>公司成绩汇报</a:t>
            </a:r>
          </a:p>
          <a:p>
            <a:pPr>
              <a:lnSpc>
                <a:spcPct val="135000"/>
              </a:lnSpc>
            </a:pPr>
            <a:r>
              <a:rPr lang="en-US" altLang="zh-CN" b="1"/>
              <a:t>4</a:t>
            </a:r>
            <a:r>
              <a:rPr lang="zh-CN" altLang="en-US" b="1"/>
              <a:t>、</a:t>
            </a:r>
            <a:r>
              <a:rPr lang="zh-CN" altLang="en-US" sz="3400" b="1">
                <a:latin typeface="华文中宋"/>
                <a:ea typeface="华文中宋"/>
                <a:cs typeface="华文中宋"/>
                <a:sym typeface="华文中宋"/>
              </a:rPr>
              <a:t>财富大升级  惊喜大回馈升级发布（</a:t>
            </a:r>
            <a:r>
              <a:rPr lang="en-US" altLang="zh-CN" sz="3400" b="1">
                <a:latin typeface="华文中宋"/>
                <a:ea typeface="华文中宋"/>
                <a:cs typeface="华文中宋"/>
                <a:sym typeface="华文中宋"/>
              </a:rPr>
              <a:t>60</a:t>
            </a:r>
            <a:r>
              <a:rPr lang="zh-CN" altLang="en-US" sz="3400" b="1">
                <a:latin typeface="华文中宋"/>
                <a:ea typeface="华文中宋"/>
                <a:cs typeface="华文中宋"/>
                <a:sym typeface="华文中宋"/>
              </a:rPr>
              <a:t>分钟）</a:t>
            </a:r>
          </a:p>
          <a:p>
            <a:pPr eaLnBrk="0" hangingPunct="0">
              <a:lnSpc>
                <a:spcPct val="135000"/>
              </a:lnSpc>
              <a:buFont typeface="Arial" charset="0"/>
              <a:buNone/>
            </a:pPr>
            <a:r>
              <a:rPr lang="en-US" altLang="zh-CN" sz="3400" b="1">
                <a:latin typeface="华文中宋"/>
                <a:ea typeface="华文中宋"/>
                <a:cs typeface="华文中宋"/>
                <a:sym typeface="华文中宋"/>
              </a:rPr>
              <a:t>5</a:t>
            </a:r>
            <a:r>
              <a:rPr lang="zh-CN" altLang="en-US" sz="3400" b="1">
                <a:latin typeface="华文中宋"/>
                <a:ea typeface="华文中宋"/>
                <a:cs typeface="华文中宋"/>
                <a:sym typeface="华文中宋"/>
              </a:rPr>
              <a:t>、升级办理流程及细则介绍：（</a:t>
            </a:r>
            <a:r>
              <a:rPr lang="en-US" altLang="zh-CN" sz="3400" b="1">
                <a:latin typeface="华文中宋"/>
                <a:ea typeface="华文中宋"/>
                <a:cs typeface="华文中宋"/>
                <a:sym typeface="华文中宋"/>
              </a:rPr>
              <a:t>10</a:t>
            </a:r>
            <a:r>
              <a:rPr lang="zh-CN" altLang="en-US" sz="3400" b="1">
                <a:latin typeface="华文中宋"/>
                <a:ea typeface="华文中宋"/>
                <a:cs typeface="华文中宋"/>
                <a:sym typeface="华文中宋"/>
              </a:rPr>
              <a:t>分钟）</a:t>
            </a:r>
            <a:endParaRPr lang="en-US" sz="3400" b="1">
              <a:latin typeface="华文中宋"/>
              <a:ea typeface="华文中宋"/>
              <a:cs typeface="华文中宋"/>
              <a:sym typeface="华文中宋"/>
            </a:endParaRPr>
          </a:p>
          <a:p>
            <a:pPr eaLnBrk="0" hangingPunct="0">
              <a:lnSpc>
                <a:spcPct val="135000"/>
              </a:lnSpc>
              <a:buFont typeface="Arial" charset="0"/>
              <a:buNone/>
            </a:pPr>
            <a:r>
              <a:rPr lang="en-US" altLang="zh-CN" sz="3400" b="1">
                <a:latin typeface="华文中宋"/>
                <a:ea typeface="华文中宋"/>
                <a:cs typeface="华文中宋"/>
                <a:sym typeface="华文中宋"/>
              </a:rPr>
              <a:t>6</a:t>
            </a:r>
            <a:r>
              <a:rPr lang="zh-CN" altLang="en-US" sz="3400" b="1">
                <a:latin typeface="华文中宋"/>
                <a:ea typeface="华文中宋"/>
                <a:cs typeface="华文中宋"/>
                <a:sym typeface="华文中宋"/>
              </a:rPr>
              <a:t>、权益升级金色通道</a:t>
            </a:r>
          </a:p>
        </p:txBody>
      </p:sp>
    </p:spTree>
    <p:extLst>
      <p:ext uri="{BB962C8B-B14F-4D97-AF65-F5344CB8AC3E}">
        <p14:creationId xmlns:p14="http://schemas.microsoft.com/office/powerpoint/2010/main" val="1038544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2" name="AutoShape 2"/>
          <p:cNvSpPr>
            <a:spLocks noChangeArrowheads="1"/>
          </p:cNvSpPr>
          <p:nvPr/>
        </p:nvSpPr>
        <p:spPr bwMode="auto">
          <a:xfrm>
            <a:off x="1615202" y="706965"/>
            <a:ext cx="11151394" cy="654456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chemeClr val="bg1"/>
              </a:gs>
              <a:gs pos="100000">
                <a:srgbClr val="767676"/>
              </a:gs>
            </a:gsLst>
            <a:lin ang="5400000" scaled="1"/>
          </a:gradFill>
          <a:ln w="28575" cmpd="sng">
            <a:solidFill>
              <a:schemeClr val="accent3">
                <a:lumMod val="75000"/>
              </a:schemeClr>
            </a:solidFill>
            <a:round/>
            <a:headEnd/>
            <a:tailEnd/>
          </a:ln>
        </p:spPr>
        <p:txBody>
          <a:bodyPr wrap="none" lIns="128583" tIns="64291" rIns="128583" bIns="64291" anchor="ctr"/>
          <a:lstStyle/>
          <a:p>
            <a:pPr>
              <a:defRPr/>
            </a:pPr>
            <a:endParaRPr lang="zh-CN" altLang="en-US" dirty="0">
              <a:latin typeface="黑体" pitchFamily="2" charset="-122"/>
              <a:ea typeface="黑体" pitchFamily="2" charset="-122"/>
            </a:endParaRPr>
          </a:p>
        </p:txBody>
      </p:sp>
      <p:sp>
        <p:nvSpPr>
          <p:cNvPr id="39938" name="矩形 4"/>
          <p:cNvSpPr>
            <a:spLocks noChangeArrowheads="1"/>
          </p:cNvSpPr>
          <p:nvPr/>
        </p:nvSpPr>
        <p:spPr bwMode="auto">
          <a:xfrm>
            <a:off x="2932868" y="725716"/>
            <a:ext cx="8506063" cy="73000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128583" tIns="64291" rIns="128583" bIns="64291">
            <a:spAutoFit/>
          </a:bodyPr>
          <a:lstStyle/>
          <a:p>
            <a:pPr indent="703189" eaLnBrk="0" hangingPunct="0"/>
            <a:r>
              <a:rPr lang="en-US" altLang="zh-CN" sz="3900" b="1">
                <a:latin typeface="黑体" pitchFamily="2" charset="-122"/>
                <a:ea typeface="黑体" pitchFamily="2" charset="-122"/>
                <a:cs typeface="Times New Roman" pitchFamily="18" charset="0"/>
              </a:rPr>
              <a:t>  1.</a:t>
            </a:r>
            <a:r>
              <a:rPr lang="zh-CN" altLang="en-US" sz="3900" b="1">
                <a:latin typeface="黑体" pitchFamily="2" charset="-122"/>
                <a:ea typeface="黑体" pitchFamily="2" charset="-122"/>
                <a:cs typeface="Times New Roman" pitchFamily="18" charset="0"/>
              </a:rPr>
              <a:t>人员与职责安排</a:t>
            </a:r>
            <a:endParaRPr lang="zh-CN" altLang="en-US">
              <a:latin typeface="黑体" pitchFamily="2" charset="-122"/>
              <a:ea typeface="黑体" pitchFamily="2" charset="-122"/>
              <a:cs typeface="Times New Roman" pitchFamily="18" charset="0"/>
            </a:endParaRPr>
          </a:p>
        </p:txBody>
      </p:sp>
      <p:sp>
        <p:nvSpPr>
          <p:cNvPr id="39939" name="页脚占位符 3"/>
          <p:cNvSpPr txBox="1">
            <a:spLocks noGrp="1" noChangeArrowheads="1"/>
          </p:cNvSpPr>
          <p:nvPr/>
        </p:nvSpPr>
        <p:spPr bwMode="auto">
          <a:xfrm>
            <a:off x="11561446" y="8894238"/>
            <a:ext cx="3087887" cy="23252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128583" tIns="64291" rIns="128583" bIns="64291"/>
          <a:lstStyle/>
          <a:p>
            <a:pPr>
              <a:buFont typeface="Arial" charset="0"/>
              <a:buNone/>
            </a:pPr>
            <a:r>
              <a:rPr lang="zh-CN" altLang="en-US"/>
              <a:t>   </a:t>
            </a:r>
          </a:p>
          <a:p>
            <a:pPr>
              <a:buFont typeface="Arial" charset="0"/>
              <a:buNone/>
            </a:pPr>
            <a:r>
              <a:rPr lang="en-US" altLang="zh-CN"/>
              <a:t>   </a:t>
            </a:r>
          </a:p>
        </p:txBody>
      </p:sp>
      <p:sp>
        <p:nvSpPr>
          <p:cNvPr id="713" name="Rectangle 3"/>
          <p:cNvSpPr txBox="1">
            <a:spLocks noChangeArrowheads="1"/>
          </p:cNvSpPr>
          <p:nvPr/>
        </p:nvSpPr>
        <p:spPr>
          <a:xfrm>
            <a:off x="1765222" y="1455183"/>
            <a:ext cx="10838855" cy="648831"/>
          </a:xfrm>
          <a:prstGeom prst="rect">
            <a:avLst/>
          </a:prstGeom>
        </p:spPr>
        <p:txBody>
          <a:bodyPr lIns="128583" tIns="64291" rIns="128583" bIns="64291" anchor="ctr">
            <a:normAutofit fontScale="92500" lnSpcReduction="2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endParaRPr lang="zh-CN" altLang="en-US" dirty="0">
              <a:ea typeface="Gulim" pitchFamily="34" charset="-127"/>
            </a:endParaRPr>
          </a:p>
        </p:txBody>
      </p:sp>
      <p:sp>
        <p:nvSpPr>
          <p:cNvPr id="714" name="AutoShape 4"/>
          <p:cNvSpPr>
            <a:spLocks noChangeArrowheads="1"/>
          </p:cNvSpPr>
          <p:nvPr/>
        </p:nvSpPr>
        <p:spPr bwMode="auto">
          <a:xfrm>
            <a:off x="850107" y="2104014"/>
            <a:ext cx="13156644" cy="5114844"/>
          </a:xfrm>
          <a:prstGeom prst="roundRect">
            <a:avLst>
              <a:gd name="adj" fmla="val 5269"/>
            </a:avLst>
          </a:prstGeom>
          <a:noFill/>
          <a:ln w="28575" cmpd="sng">
            <a:solidFill>
              <a:schemeClr val="accent3">
                <a:lumMod val="75000"/>
              </a:schemeClr>
            </a:solidFill>
            <a:round/>
            <a:headEnd/>
            <a:tailEnd/>
          </a:ln>
          <a:extLst/>
        </p:spPr>
        <p:txBody>
          <a:bodyPr wrap="none" lIns="128583" tIns="64291" rIns="128583" bIns="64291" anchor="ctr"/>
          <a:lstStyle/>
          <a:p>
            <a:pPr>
              <a:defRPr/>
            </a:pPr>
            <a:endParaRPr lang="zh-CN" altLang="en-US">
              <a:latin typeface="+mn-lt"/>
              <a:ea typeface="+mn-ea"/>
            </a:endParaRPr>
          </a:p>
        </p:txBody>
      </p:sp>
      <p:pic>
        <p:nvPicPr>
          <p:cNvPr id="39942" name="Picture 1" descr="C:\Documents and Settings\Administrator\桌面\图片1_副本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9793725" y="5798225"/>
            <a:ext cx="4608075" cy="46055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9943" name="矩形 2070"/>
          <p:cNvSpPr>
            <a:spLocks noChangeArrowheads="1"/>
          </p:cNvSpPr>
          <p:nvPr/>
        </p:nvSpPr>
        <p:spPr bwMode="auto">
          <a:xfrm>
            <a:off x="850107" y="2221735"/>
            <a:ext cx="13156644" cy="48531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128583" tIns="64291" rIns="128583" bIns="64291">
            <a:spAutoFit/>
          </a:bodyPr>
          <a:lstStyle/>
          <a:p>
            <a:pPr>
              <a:buFont typeface="Arial" charset="0"/>
              <a:buNone/>
            </a:pPr>
            <a:r>
              <a:rPr lang="zh-CN" altLang="zh-CN" sz="3400" b="1" dirty="0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（</a:t>
            </a:r>
            <a:r>
              <a:rPr lang="en-US" altLang="zh-CN" sz="3400" b="1" dirty="0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1</a:t>
            </a:r>
            <a:r>
              <a:rPr lang="zh-CN" altLang="zh-CN" sz="3400" b="1" dirty="0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）总负责</a:t>
            </a:r>
            <a:r>
              <a:rPr lang="zh-CN" altLang="en-US" sz="3400" b="1" dirty="0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人</a:t>
            </a:r>
            <a:r>
              <a:rPr lang="zh-CN" altLang="zh-CN" sz="3400" b="1" dirty="0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：</a:t>
            </a:r>
            <a:r>
              <a:rPr lang="zh-CN" altLang="zh-CN" sz="3400" dirty="0">
                <a:latin typeface="楷体_GB2312" pitchFamily="49" charset="-122"/>
                <a:ea typeface="楷体_GB2312" pitchFamily="49" charset="-122"/>
              </a:rPr>
              <a:t>负责现场</a:t>
            </a:r>
            <a:r>
              <a:rPr lang="zh-CN" altLang="en-US" sz="3400" dirty="0">
                <a:latin typeface="楷体_GB2312" pitchFamily="49" charset="-122"/>
                <a:ea typeface="楷体_GB2312" pitchFamily="49" charset="-122"/>
              </a:rPr>
              <a:t>总</a:t>
            </a:r>
            <a:r>
              <a:rPr lang="zh-CN" altLang="zh-CN" sz="3400" dirty="0">
                <a:latin typeface="楷体_GB2312" pitchFamily="49" charset="-122"/>
                <a:ea typeface="楷体_GB2312" pitchFamily="49" charset="-122"/>
              </a:rPr>
              <a:t>协调、讲师沟通</a:t>
            </a:r>
            <a:r>
              <a:rPr lang="zh-CN" altLang="en-US" sz="3400" dirty="0">
                <a:latin typeface="楷体_GB2312" pitchFamily="49" charset="-122"/>
                <a:ea typeface="楷体_GB2312" pitchFamily="49" charset="-122"/>
              </a:rPr>
              <a:t>、场控</a:t>
            </a:r>
            <a:r>
              <a:rPr lang="zh-CN" altLang="zh-CN" sz="3400" dirty="0">
                <a:latin typeface="楷体_GB2312" pitchFamily="49" charset="-122"/>
                <a:ea typeface="楷体_GB2312" pitchFamily="49" charset="-122"/>
              </a:rPr>
              <a:t>等工作；</a:t>
            </a:r>
          </a:p>
          <a:p>
            <a:pPr>
              <a:buFont typeface="Arial" charset="0"/>
              <a:buNone/>
            </a:pPr>
            <a:r>
              <a:rPr lang="zh-CN" altLang="zh-CN" sz="3400" b="1" dirty="0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（</a:t>
            </a:r>
            <a:r>
              <a:rPr lang="en-US" altLang="zh-CN" sz="3400" b="1" dirty="0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2</a:t>
            </a:r>
            <a:r>
              <a:rPr lang="zh-CN" altLang="zh-CN" sz="3400" b="1" dirty="0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）物料准备</a:t>
            </a:r>
            <a:r>
              <a:rPr lang="zh-CN" altLang="en-US" sz="3400" b="1" dirty="0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责任人</a:t>
            </a:r>
            <a:r>
              <a:rPr lang="zh-CN" altLang="zh-CN" sz="3400" b="1" dirty="0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：</a:t>
            </a:r>
            <a:r>
              <a:rPr lang="zh-CN" altLang="zh-CN" sz="3400" dirty="0">
                <a:latin typeface="楷体_GB2312" pitchFamily="49" charset="-122"/>
                <a:ea typeface="楷体_GB2312" pitchFamily="49" charset="-122"/>
              </a:rPr>
              <a:t>保单升级宣传资料、礼品准备和摆放、现场会场布置； </a:t>
            </a:r>
          </a:p>
          <a:p>
            <a:pPr>
              <a:buFont typeface="Arial" charset="0"/>
              <a:buNone/>
            </a:pPr>
            <a:r>
              <a:rPr lang="zh-CN" altLang="zh-CN" sz="3400" b="1" dirty="0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（</a:t>
            </a:r>
            <a:r>
              <a:rPr lang="en-US" altLang="zh-CN" sz="3400" b="1" dirty="0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3</a:t>
            </a:r>
            <a:r>
              <a:rPr lang="zh-CN" altLang="zh-CN" sz="3400" b="1" dirty="0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）签到组人员：</a:t>
            </a:r>
            <a:r>
              <a:rPr lang="zh-CN" altLang="zh-CN" sz="3400" dirty="0">
                <a:latin typeface="楷体_GB2312" pitchFamily="49" charset="-122"/>
                <a:ea typeface="楷体_GB2312" pitchFamily="49" charset="-122"/>
              </a:rPr>
              <a:t>负责客户到场时签到和相关资料初审（老保单、身份证、</a:t>
            </a:r>
            <a:r>
              <a:rPr lang="zh-CN" altLang="en-US" sz="3400" dirty="0">
                <a:latin typeface="楷体_GB2312" pitchFamily="49" charset="-122"/>
                <a:ea typeface="楷体_GB2312" pitchFamily="49" charset="-122"/>
              </a:rPr>
              <a:t>活动通知书</a:t>
            </a:r>
            <a:r>
              <a:rPr lang="zh-CN" altLang="zh-CN" sz="3400" dirty="0">
                <a:latin typeface="楷体_GB2312" pitchFamily="49" charset="-122"/>
                <a:ea typeface="楷体_GB2312" pitchFamily="49" charset="-122"/>
              </a:rPr>
              <a:t>）</a:t>
            </a:r>
          </a:p>
          <a:p>
            <a:pPr>
              <a:buFont typeface="Arial" charset="0"/>
              <a:buNone/>
            </a:pPr>
            <a:r>
              <a:rPr lang="zh-CN" altLang="zh-CN" sz="3400" b="1" dirty="0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（</a:t>
            </a:r>
            <a:r>
              <a:rPr lang="en-US" altLang="zh-CN" sz="3400" b="1" dirty="0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4</a:t>
            </a:r>
            <a:r>
              <a:rPr lang="zh-CN" altLang="zh-CN" sz="3400" b="1" dirty="0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）客户引导</a:t>
            </a:r>
            <a:r>
              <a:rPr lang="zh-CN" altLang="en-US" sz="3400" b="1" dirty="0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（礼仪人员）</a:t>
            </a:r>
            <a:r>
              <a:rPr lang="zh-CN" altLang="zh-CN" sz="3400" b="1" dirty="0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：</a:t>
            </a:r>
            <a:r>
              <a:rPr lang="zh-CN" altLang="zh-CN" sz="3400" dirty="0">
                <a:latin typeface="楷体_GB2312" pitchFamily="49" charset="-122"/>
                <a:ea typeface="楷体_GB2312" pitchFamily="49" charset="-122"/>
              </a:rPr>
              <a:t>主要负责客户签到后的入座；</a:t>
            </a:r>
            <a:r>
              <a:rPr lang="zh-CN" altLang="en-US" sz="3400" dirty="0">
                <a:latin typeface="楷体_GB2312" pitchFamily="49" charset="-122"/>
                <a:ea typeface="楷体_GB2312" pitchFamily="49" charset="-122"/>
              </a:rPr>
              <a:t>会议开始后会场进出人员控制；发放升级申请书；引领升级客户到签到处领取升级礼品、不升级客户到放弃权益处签放弃确认书。</a:t>
            </a:r>
            <a:endParaRPr lang="zh-CN" altLang="zh-CN" sz="3400" dirty="0">
              <a:latin typeface="楷体_GB2312" pitchFamily="49" charset="-122"/>
              <a:ea typeface="楷体_GB2312" pitchFamily="49" charset="-122"/>
            </a:endParaRPr>
          </a:p>
          <a:p>
            <a:pPr>
              <a:buFont typeface="Arial" charset="0"/>
              <a:buNone/>
            </a:pPr>
            <a:r>
              <a:rPr lang="zh-CN" altLang="zh-CN" sz="3400" b="1" dirty="0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（</a:t>
            </a:r>
            <a:r>
              <a:rPr lang="en-US" altLang="zh-CN" sz="3400" b="1" dirty="0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5</a:t>
            </a:r>
            <a:r>
              <a:rPr lang="zh-CN" altLang="zh-CN" sz="3400" b="1" dirty="0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）主持人：</a:t>
            </a:r>
            <a:r>
              <a:rPr lang="zh-CN" altLang="zh-CN" sz="3400" dirty="0">
                <a:latin typeface="楷体_GB2312" pitchFamily="49" charset="-122"/>
                <a:ea typeface="楷体_GB2312" pitchFamily="49" charset="-122"/>
              </a:rPr>
              <a:t>全场场串、</a:t>
            </a:r>
            <a:r>
              <a:rPr lang="zh-CN" altLang="en-US" sz="3400" dirty="0">
                <a:latin typeface="楷体_GB2312" pitchFamily="49" charset="-122"/>
                <a:ea typeface="楷体_GB2312" pitchFamily="49" charset="-122"/>
              </a:rPr>
              <a:t>氛围营造、</a:t>
            </a:r>
            <a:r>
              <a:rPr lang="zh-CN" altLang="zh-CN" sz="3400" dirty="0">
                <a:latin typeface="楷体_GB2312" pitchFamily="49" charset="-122"/>
                <a:ea typeface="楷体_GB2312" pitchFamily="49" charset="-122"/>
              </a:rPr>
              <a:t>财富</a:t>
            </a:r>
            <a:r>
              <a:rPr lang="zh-CN" altLang="en-US" sz="3400" dirty="0">
                <a:latin typeface="楷体_GB2312" pitchFamily="49" charset="-122"/>
                <a:ea typeface="楷体_GB2312" pitchFamily="49" charset="-122"/>
              </a:rPr>
              <a:t>升级活动的简单</a:t>
            </a:r>
            <a:r>
              <a:rPr lang="zh-CN" altLang="zh-CN" sz="3400" dirty="0">
                <a:latin typeface="楷体_GB2312" pitchFamily="49" charset="-122"/>
                <a:ea typeface="楷体_GB2312" pitchFamily="49" charset="-122"/>
              </a:rPr>
              <a:t>介</a:t>
            </a:r>
            <a:r>
              <a:rPr lang="zh-CN" altLang="en-US" sz="3400" dirty="0">
                <a:latin typeface="楷体_GB2312" pitchFamily="49" charset="-122"/>
                <a:ea typeface="楷体_GB2312" pitchFamily="49" charset="-122"/>
              </a:rPr>
              <a:t>绍。</a:t>
            </a:r>
            <a:endParaRPr lang="zh-CN" altLang="zh-CN" sz="3400" dirty="0">
              <a:latin typeface="楷体_GB2312" pitchFamily="49" charset="-122"/>
              <a:ea typeface="楷体_GB2312" pitchFamily="49" charset="-122"/>
            </a:endParaRPr>
          </a:p>
        </p:txBody>
      </p:sp>
      <p:sp>
        <p:nvSpPr>
          <p:cNvPr id="39944" name="Rectangle 2"/>
          <p:cNvSpPr>
            <a:spLocks noChangeArrowheads="1"/>
          </p:cNvSpPr>
          <p:nvPr/>
        </p:nvSpPr>
        <p:spPr bwMode="auto">
          <a:xfrm>
            <a:off x="0" y="12755"/>
            <a:ext cx="259742" cy="51455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128583" tIns="64291" rIns="128583" bIns="64291" anchor="ctr">
            <a:spAutoFit/>
          </a:bodyPr>
          <a:lstStyle/>
          <a:p>
            <a:pPr>
              <a:buFont typeface="Arial" charset="0"/>
              <a:buNone/>
            </a:pPr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864852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2" name="AutoShape 2"/>
          <p:cNvSpPr>
            <a:spLocks noChangeArrowheads="1"/>
          </p:cNvSpPr>
          <p:nvPr/>
        </p:nvSpPr>
        <p:spPr bwMode="auto">
          <a:xfrm>
            <a:off x="1417678" y="223154"/>
            <a:ext cx="11151394" cy="654456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chemeClr val="bg1"/>
              </a:gs>
              <a:gs pos="100000">
                <a:srgbClr val="767676"/>
              </a:gs>
            </a:gsLst>
            <a:lin ang="5400000" scaled="1"/>
          </a:gradFill>
          <a:ln w="28575" cmpd="sng">
            <a:solidFill>
              <a:schemeClr val="accent3">
                <a:lumMod val="75000"/>
              </a:schemeClr>
            </a:solidFill>
            <a:round/>
            <a:headEnd/>
            <a:tailEnd/>
          </a:ln>
        </p:spPr>
        <p:txBody>
          <a:bodyPr wrap="none" lIns="128583" tIns="64291" rIns="128583" bIns="64291" anchor="ctr"/>
          <a:lstStyle/>
          <a:p>
            <a:pPr>
              <a:defRPr/>
            </a:pPr>
            <a:endParaRPr lang="zh-CN" altLang="en-US" dirty="0">
              <a:latin typeface="黑体" pitchFamily="2" charset="-122"/>
              <a:ea typeface="黑体" pitchFamily="2" charset="-122"/>
            </a:endParaRPr>
          </a:p>
        </p:txBody>
      </p:sp>
      <p:sp>
        <p:nvSpPr>
          <p:cNvPr id="40962" name="矩形 4"/>
          <p:cNvSpPr>
            <a:spLocks noChangeArrowheads="1"/>
          </p:cNvSpPr>
          <p:nvPr/>
        </p:nvSpPr>
        <p:spPr bwMode="auto">
          <a:xfrm>
            <a:off x="2777849" y="307539"/>
            <a:ext cx="8506063" cy="73000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128583" tIns="64291" rIns="128583" bIns="64291">
            <a:spAutoFit/>
          </a:bodyPr>
          <a:lstStyle/>
          <a:p>
            <a:pPr indent="703189" eaLnBrk="0" hangingPunct="0"/>
            <a:r>
              <a:rPr lang="en-US" altLang="zh-CN" sz="3900" b="1">
                <a:latin typeface="黑体" pitchFamily="2" charset="-122"/>
                <a:ea typeface="黑体" pitchFamily="2" charset="-122"/>
                <a:cs typeface="Times New Roman" pitchFamily="18" charset="0"/>
              </a:rPr>
              <a:t>1.</a:t>
            </a:r>
            <a:r>
              <a:rPr lang="zh-CN" altLang="en-US" sz="3900" b="1">
                <a:latin typeface="黑体" pitchFamily="2" charset="-122"/>
                <a:ea typeface="黑体" pitchFamily="2" charset="-122"/>
                <a:cs typeface="Times New Roman" pitchFamily="18" charset="0"/>
              </a:rPr>
              <a:t>人员与职责安排</a:t>
            </a:r>
            <a:endParaRPr lang="zh-CN" altLang="en-US">
              <a:latin typeface="黑体" pitchFamily="2" charset="-122"/>
              <a:ea typeface="黑体" pitchFamily="2" charset="-122"/>
              <a:cs typeface="Times New Roman" pitchFamily="18" charset="0"/>
            </a:endParaRPr>
          </a:p>
        </p:txBody>
      </p:sp>
      <p:sp>
        <p:nvSpPr>
          <p:cNvPr id="40963" name="页脚占位符 3"/>
          <p:cNvSpPr txBox="1">
            <a:spLocks noGrp="1" noChangeArrowheads="1"/>
          </p:cNvSpPr>
          <p:nvPr/>
        </p:nvSpPr>
        <p:spPr bwMode="auto">
          <a:xfrm>
            <a:off x="11561446" y="8894238"/>
            <a:ext cx="3087887" cy="23252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128583" tIns="64291" rIns="128583" bIns="64291"/>
          <a:lstStyle/>
          <a:p>
            <a:pPr>
              <a:buFont typeface="Arial" charset="0"/>
              <a:buNone/>
            </a:pPr>
            <a:r>
              <a:rPr lang="zh-CN" altLang="en-US"/>
              <a:t>   </a:t>
            </a:r>
          </a:p>
          <a:p>
            <a:pPr>
              <a:buFont typeface="Arial" charset="0"/>
              <a:buNone/>
            </a:pPr>
            <a:r>
              <a:rPr lang="en-US" altLang="zh-CN"/>
              <a:t>   </a:t>
            </a:r>
          </a:p>
        </p:txBody>
      </p:sp>
      <p:sp>
        <p:nvSpPr>
          <p:cNvPr id="713" name="Rectangle 3"/>
          <p:cNvSpPr txBox="1">
            <a:spLocks noChangeArrowheads="1"/>
          </p:cNvSpPr>
          <p:nvPr/>
        </p:nvSpPr>
        <p:spPr>
          <a:xfrm>
            <a:off x="1765222" y="1455183"/>
            <a:ext cx="10838855" cy="648831"/>
          </a:xfrm>
          <a:prstGeom prst="rect">
            <a:avLst/>
          </a:prstGeom>
        </p:spPr>
        <p:txBody>
          <a:bodyPr lIns="128583" tIns="64291" rIns="128583" bIns="64291" anchor="ctr">
            <a:normAutofit fontScale="92500" lnSpcReduction="2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endParaRPr lang="zh-CN" altLang="en-US" dirty="0">
              <a:ea typeface="Gulim" pitchFamily="34" charset="-127"/>
            </a:endParaRPr>
          </a:p>
        </p:txBody>
      </p:sp>
      <p:sp>
        <p:nvSpPr>
          <p:cNvPr id="714" name="AutoShape 4"/>
          <p:cNvSpPr>
            <a:spLocks noChangeArrowheads="1"/>
          </p:cNvSpPr>
          <p:nvPr/>
        </p:nvSpPr>
        <p:spPr bwMode="auto">
          <a:xfrm>
            <a:off x="510064" y="1515189"/>
            <a:ext cx="13496687" cy="6436905"/>
          </a:xfrm>
          <a:prstGeom prst="roundRect">
            <a:avLst>
              <a:gd name="adj" fmla="val 5269"/>
            </a:avLst>
          </a:prstGeom>
          <a:noFill/>
          <a:ln w="28575" cmpd="sng">
            <a:solidFill>
              <a:schemeClr val="accent3">
                <a:lumMod val="75000"/>
              </a:schemeClr>
            </a:solidFill>
            <a:round/>
            <a:headEnd/>
            <a:tailEnd/>
          </a:ln>
          <a:extLst/>
        </p:spPr>
        <p:txBody>
          <a:bodyPr wrap="none" lIns="128583" tIns="64291" rIns="128583" bIns="64291" anchor="ctr"/>
          <a:lstStyle/>
          <a:p>
            <a:pPr>
              <a:defRPr/>
            </a:pPr>
            <a:endParaRPr lang="zh-CN" altLang="en-US">
              <a:latin typeface="+mn-lt"/>
              <a:ea typeface="+mn-ea"/>
            </a:endParaRPr>
          </a:p>
        </p:txBody>
      </p:sp>
      <p:pic>
        <p:nvPicPr>
          <p:cNvPr id="40966" name="Picture 1" descr="C:\Documents and Settings\Administrator\桌面\图片1_副本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9793725" y="5798225"/>
            <a:ext cx="4608075" cy="46055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0967" name="矩形 2070"/>
          <p:cNvSpPr>
            <a:spLocks noChangeArrowheads="1"/>
          </p:cNvSpPr>
          <p:nvPr/>
        </p:nvSpPr>
        <p:spPr bwMode="auto">
          <a:xfrm>
            <a:off x="737594" y="1158895"/>
            <a:ext cx="12814101" cy="6793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128583" tIns="64291" rIns="128583" bIns="64291">
            <a:spAutoFit/>
          </a:bodyPr>
          <a:lstStyle/>
          <a:p>
            <a:pPr>
              <a:buFont typeface="Arial" charset="0"/>
              <a:buNone/>
            </a:pPr>
            <a:endParaRPr lang="zh-CN" altLang="zh-CN" b="1">
              <a:solidFill>
                <a:srgbClr val="0070C0"/>
              </a:solidFill>
              <a:latin typeface="Calibri" pitchFamily="34" charset="0"/>
            </a:endParaRPr>
          </a:p>
          <a:p>
            <a:pPr>
              <a:buFont typeface="Arial" charset="0"/>
              <a:buNone/>
            </a:pPr>
            <a:r>
              <a:rPr lang="zh-CN" altLang="zh-CN" sz="3400" b="1">
                <a:solidFill>
                  <a:srgbClr val="FF3300"/>
                </a:solidFill>
                <a:latin typeface="楷体_GB2312" pitchFamily="49" charset="-122"/>
                <a:ea typeface="楷体_GB2312" pitchFamily="49" charset="-122"/>
              </a:rPr>
              <a:t>（</a:t>
            </a:r>
            <a:r>
              <a:rPr lang="en-US" altLang="zh-CN" sz="3400" b="1">
                <a:solidFill>
                  <a:srgbClr val="FF3300"/>
                </a:solidFill>
                <a:latin typeface="楷体_GB2312" pitchFamily="49" charset="-122"/>
                <a:ea typeface="楷体_GB2312" pitchFamily="49" charset="-122"/>
              </a:rPr>
              <a:t>6</a:t>
            </a:r>
            <a:r>
              <a:rPr lang="zh-CN" altLang="zh-CN" sz="3400" b="1">
                <a:solidFill>
                  <a:srgbClr val="FF3300"/>
                </a:solidFill>
                <a:latin typeface="楷体_GB2312" pitchFamily="49" charset="-122"/>
                <a:ea typeface="楷体_GB2312" pitchFamily="49" charset="-122"/>
              </a:rPr>
              <a:t>）报告会讲授</a:t>
            </a:r>
            <a:r>
              <a:rPr lang="zh-CN" altLang="en-US" sz="3400" b="1">
                <a:solidFill>
                  <a:srgbClr val="FF3300"/>
                </a:solidFill>
                <a:latin typeface="楷体_GB2312" pitchFamily="49" charset="-122"/>
                <a:ea typeface="楷体_GB2312" pitchFamily="49" charset="-122"/>
              </a:rPr>
              <a:t>人</a:t>
            </a:r>
            <a:r>
              <a:rPr lang="en-US" altLang="zh-CN" sz="3400" b="1">
                <a:solidFill>
                  <a:srgbClr val="FF3300"/>
                </a:solidFill>
                <a:latin typeface="楷体_GB2312" pitchFamily="49" charset="-122"/>
                <a:ea typeface="楷体_GB2312" pitchFamily="49" charset="-122"/>
              </a:rPr>
              <a:t>:</a:t>
            </a:r>
            <a:r>
              <a:rPr lang="zh-CN" altLang="zh-CN" sz="3400">
                <a:latin typeface="楷体_GB2312" pitchFamily="49" charset="-122"/>
                <a:ea typeface="楷体_GB2312" pitchFamily="49" charset="-122"/>
              </a:rPr>
              <a:t>介绍金账户升级后的利益情况</a:t>
            </a:r>
            <a:r>
              <a:rPr lang="zh-CN" altLang="en-US" sz="3400">
                <a:latin typeface="楷体_GB2312" pitchFamily="49" charset="-122"/>
                <a:ea typeface="楷体_GB2312" pitchFamily="49" charset="-122"/>
              </a:rPr>
              <a:t>，是激发客户财富升级欲望的关键人物</a:t>
            </a:r>
            <a:r>
              <a:rPr lang="zh-CN" altLang="zh-CN" sz="3400">
                <a:latin typeface="楷体_GB2312" pitchFamily="49" charset="-122"/>
                <a:ea typeface="楷体_GB2312" pitchFamily="49" charset="-122"/>
              </a:rPr>
              <a:t>。</a:t>
            </a:r>
            <a:r>
              <a:rPr lang="en-US" altLang="zh-CN" sz="3400" b="1">
                <a:solidFill>
                  <a:srgbClr val="FF3300"/>
                </a:solidFill>
                <a:latin typeface="楷体_GB2312" pitchFamily="49" charset="-122"/>
                <a:ea typeface="楷体_GB2312" pitchFamily="49" charset="-122"/>
              </a:rPr>
              <a:t> </a:t>
            </a:r>
            <a:endParaRPr lang="zh-CN" altLang="zh-CN" sz="3400" b="1">
              <a:solidFill>
                <a:srgbClr val="FF3300"/>
              </a:solidFill>
              <a:latin typeface="楷体_GB2312" pitchFamily="49" charset="-122"/>
              <a:ea typeface="楷体_GB2312" pitchFamily="49" charset="-122"/>
            </a:endParaRPr>
          </a:p>
          <a:p>
            <a:pPr>
              <a:buFont typeface="Arial" charset="0"/>
              <a:buNone/>
            </a:pPr>
            <a:r>
              <a:rPr lang="zh-CN" altLang="zh-CN" sz="3400" b="1">
                <a:solidFill>
                  <a:srgbClr val="FF3300"/>
                </a:solidFill>
                <a:latin typeface="楷体_GB2312" pitchFamily="49" charset="-122"/>
                <a:ea typeface="楷体_GB2312" pitchFamily="49" charset="-122"/>
              </a:rPr>
              <a:t>（</a:t>
            </a:r>
            <a:r>
              <a:rPr lang="en-US" altLang="zh-CN" sz="3400" b="1">
                <a:solidFill>
                  <a:srgbClr val="FF3300"/>
                </a:solidFill>
                <a:latin typeface="楷体_GB2312" pitchFamily="49" charset="-122"/>
                <a:ea typeface="楷体_GB2312" pitchFamily="49" charset="-122"/>
              </a:rPr>
              <a:t>7</a:t>
            </a:r>
            <a:r>
              <a:rPr lang="zh-CN" altLang="zh-CN" sz="3400" b="1">
                <a:solidFill>
                  <a:srgbClr val="FF3300"/>
                </a:solidFill>
                <a:latin typeface="楷体_GB2312" pitchFamily="49" charset="-122"/>
                <a:ea typeface="楷体_GB2312" pitchFamily="49" charset="-122"/>
              </a:rPr>
              <a:t>）</a:t>
            </a:r>
            <a:r>
              <a:rPr lang="zh-CN" altLang="en-US" sz="3400" b="1">
                <a:solidFill>
                  <a:srgbClr val="FF3300"/>
                </a:solidFill>
                <a:latin typeface="楷体_GB2312" pitchFamily="49" charset="-122"/>
                <a:ea typeface="楷体_GB2312" pitchFamily="49" charset="-122"/>
              </a:rPr>
              <a:t>服务专员</a:t>
            </a:r>
            <a:r>
              <a:rPr lang="zh-CN" altLang="zh-CN" sz="3400" b="1">
                <a:solidFill>
                  <a:srgbClr val="FF3300"/>
                </a:solidFill>
                <a:latin typeface="楷体_GB2312" pitchFamily="49" charset="-122"/>
                <a:ea typeface="楷体_GB2312" pitchFamily="49" charset="-122"/>
              </a:rPr>
              <a:t>：</a:t>
            </a:r>
            <a:r>
              <a:rPr lang="zh-CN" altLang="en-US" sz="3400">
                <a:latin typeface="楷体_GB2312" pitchFamily="49" charset="-122"/>
                <a:ea typeface="楷体_GB2312" pitchFamily="49" charset="-122"/>
              </a:rPr>
              <a:t>是为客户升级提供较专业咨询的服务型人员，主要</a:t>
            </a:r>
            <a:r>
              <a:rPr lang="zh-CN" altLang="zh-CN" sz="3400">
                <a:latin typeface="楷体_GB2312" pitchFamily="49" charset="-122"/>
                <a:ea typeface="楷体_GB2312" pitchFamily="49" charset="-122"/>
              </a:rPr>
              <a:t>负责</a:t>
            </a:r>
            <a:r>
              <a:rPr lang="zh-CN" altLang="en-US" sz="3400">
                <a:latin typeface="楷体_GB2312" pitchFamily="49" charset="-122"/>
                <a:ea typeface="楷体_GB2312" pitchFamily="49" charset="-122"/>
              </a:rPr>
              <a:t>协助</a:t>
            </a:r>
            <a:r>
              <a:rPr lang="zh-CN" altLang="zh-CN" sz="3400">
                <a:latin typeface="楷体_GB2312" pitchFamily="49" charset="-122"/>
                <a:ea typeface="楷体_GB2312" pitchFamily="49" charset="-122"/>
              </a:rPr>
              <a:t>业务员</a:t>
            </a:r>
            <a:r>
              <a:rPr lang="zh-CN" altLang="en-US" sz="3400">
                <a:latin typeface="楷体_GB2312" pitchFamily="49" charset="-122"/>
                <a:ea typeface="楷体_GB2312" pitchFamily="49" charset="-122"/>
              </a:rPr>
              <a:t>促成客户</a:t>
            </a:r>
            <a:r>
              <a:rPr lang="zh-CN" altLang="zh-CN" sz="3400">
                <a:latin typeface="楷体_GB2312" pitchFamily="49" charset="-122"/>
                <a:ea typeface="楷体_GB2312" pitchFamily="49" charset="-122"/>
              </a:rPr>
              <a:t>加保</a:t>
            </a:r>
            <a:r>
              <a:rPr lang="zh-CN" altLang="en-US" sz="3400">
                <a:latin typeface="楷体_GB2312" pitchFamily="49" charset="-122"/>
                <a:ea typeface="楷体_GB2312" pitchFamily="49" charset="-122"/>
              </a:rPr>
              <a:t>、升级</a:t>
            </a:r>
            <a:r>
              <a:rPr lang="zh-CN" altLang="en-US" sz="3400">
                <a:latin typeface="楷体_GB2312" pitchFamily="49" charset="-122"/>
                <a:ea typeface="楷体_GB2312" pitchFamily="49" charset="-122"/>
                <a:cs typeface="Times New Roman" pitchFamily="18" charset="0"/>
              </a:rPr>
              <a:t>。由组训或者主管担任。（要求：必须对升级流程及规则十分熟悉）</a:t>
            </a:r>
            <a:endParaRPr lang="zh-CN" altLang="zh-CN" sz="3400">
              <a:latin typeface="楷体_GB2312" pitchFamily="49" charset="-122"/>
              <a:ea typeface="楷体_GB2312" pitchFamily="49" charset="-122"/>
            </a:endParaRPr>
          </a:p>
          <a:p>
            <a:pPr>
              <a:buFont typeface="Arial" charset="0"/>
              <a:buNone/>
            </a:pPr>
            <a:r>
              <a:rPr lang="zh-CN" altLang="zh-CN" sz="3400" b="1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（</a:t>
            </a:r>
            <a:r>
              <a:rPr lang="en-US" altLang="zh-CN" sz="3400" b="1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8</a:t>
            </a:r>
            <a:r>
              <a:rPr lang="zh-CN" altLang="zh-CN" sz="3400" b="1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）财务收款人员：</a:t>
            </a:r>
            <a:r>
              <a:rPr lang="zh-CN" altLang="en-US" sz="3400">
                <a:latin typeface="楷体_GB2312" pitchFamily="49" charset="-122"/>
                <a:ea typeface="楷体_GB2312" pitchFamily="49" charset="-122"/>
              </a:rPr>
              <a:t>加保登记，现场</a:t>
            </a:r>
            <a:r>
              <a:rPr lang="en-US" altLang="zh-CN" sz="3400">
                <a:latin typeface="楷体_GB2312" pitchFamily="49" charset="-122"/>
                <a:ea typeface="楷体_GB2312" pitchFamily="49" charset="-122"/>
              </a:rPr>
              <a:t>pos</a:t>
            </a:r>
            <a:r>
              <a:rPr lang="zh-CN" altLang="en-US" sz="3400">
                <a:latin typeface="楷体_GB2312" pitchFamily="49" charset="-122"/>
                <a:ea typeface="楷体_GB2312" pitchFamily="49" charset="-122"/>
              </a:rPr>
              <a:t>机操作</a:t>
            </a:r>
            <a:endParaRPr lang="zh-CN" altLang="zh-CN" sz="3400">
              <a:latin typeface="楷体_GB2312" pitchFamily="49" charset="-122"/>
              <a:ea typeface="楷体_GB2312" pitchFamily="49" charset="-122"/>
            </a:endParaRPr>
          </a:p>
          <a:p>
            <a:pPr>
              <a:buFont typeface="Arial" charset="0"/>
              <a:buNone/>
            </a:pPr>
            <a:r>
              <a:rPr lang="zh-CN" altLang="zh-CN" sz="3400" b="1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（</a:t>
            </a:r>
            <a:r>
              <a:rPr lang="en-US" altLang="zh-CN" sz="3400" b="1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9</a:t>
            </a:r>
            <a:r>
              <a:rPr lang="zh-CN" altLang="zh-CN" sz="3400" b="1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）</a:t>
            </a:r>
            <a:r>
              <a:rPr lang="zh-CN" altLang="en-US" sz="3400" b="1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利益对比表及现场计划书制作</a:t>
            </a:r>
            <a:r>
              <a:rPr lang="zh-CN" altLang="zh-CN" sz="3400" b="1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人员：</a:t>
            </a:r>
            <a:r>
              <a:rPr lang="zh-CN" altLang="en-US" sz="3400">
                <a:latin typeface="楷体_GB2312" pitchFamily="49" charset="-122"/>
                <a:ea typeface="楷体_GB2312" pitchFamily="49" charset="-122"/>
              </a:rPr>
              <a:t>老保单升级前后利益对比表、新增保产品计划书制作。</a:t>
            </a:r>
            <a:endParaRPr lang="zh-CN" altLang="zh-CN" sz="3400">
              <a:latin typeface="楷体_GB2312" pitchFamily="49" charset="-122"/>
              <a:ea typeface="楷体_GB2312" pitchFamily="49" charset="-122"/>
            </a:endParaRPr>
          </a:p>
          <a:p>
            <a:pPr>
              <a:buFont typeface="Arial" charset="0"/>
              <a:buNone/>
            </a:pPr>
            <a:r>
              <a:rPr lang="zh-CN" altLang="zh-CN" sz="3400" b="1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（</a:t>
            </a:r>
            <a:r>
              <a:rPr lang="en-US" altLang="zh-CN" sz="3400" b="1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10</a:t>
            </a:r>
            <a:r>
              <a:rPr lang="zh-CN" altLang="zh-CN" sz="3400" b="1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）刷卡奖礼品</a:t>
            </a:r>
            <a:r>
              <a:rPr lang="zh-CN" altLang="en-US" sz="3400" b="1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、升级礼品</a:t>
            </a:r>
            <a:r>
              <a:rPr lang="zh-CN" altLang="zh-CN" sz="3400" b="1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发放人员：</a:t>
            </a:r>
            <a:r>
              <a:rPr lang="zh-CN" altLang="zh-CN" sz="3400">
                <a:latin typeface="楷体_GB2312" pitchFamily="49" charset="-122"/>
                <a:ea typeface="楷体_GB2312" pitchFamily="49" charset="-122"/>
              </a:rPr>
              <a:t>客户现场刷卡后</a:t>
            </a:r>
            <a:r>
              <a:rPr lang="zh-CN" altLang="en-US" sz="3400">
                <a:latin typeface="楷体_GB2312" pitchFamily="49" charset="-122"/>
                <a:ea typeface="楷体_GB2312" pitchFamily="49" charset="-122"/>
              </a:rPr>
              <a:t>赠</a:t>
            </a:r>
            <a:r>
              <a:rPr lang="zh-CN" altLang="zh-CN" sz="3400">
                <a:latin typeface="楷体_GB2312" pitchFamily="49" charset="-122"/>
                <a:ea typeface="楷体_GB2312" pitchFamily="49" charset="-122"/>
              </a:rPr>
              <a:t>送一个礼品；</a:t>
            </a:r>
            <a:r>
              <a:rPr lang="zh-CN" altLang="en-US" sz="3400">
                <a:latin typeface="楷体_GB2312" pitchFamily="49" charset="-122"/>
                <a:ea typeface="楷体_GB2312" pitchFamily="49" charset="-122"/>
              </a:rPr>
              <a:t>凡现场填写升级申请的客户发放升级礼品一份（根据各支公司情况而定）</a:t>
            </a:r>
            <a:r>
              <a:rPr lang="zh-CN" altLang="zh-CN" sz="3400">
                <a:latin typeface="楷体_GB2312" pitchFamily="49" charset="-122"/>
                <a:ea typeface="楷体_GB2312" pitchFamily="49" charset="-122"/>
              </a:rPr>
              <a:t> </a:t>
            </a:r>
          </a:p>
          <a:p>
            <a:pPr>
              <a:buFont typeface="Arial" charset="0"/>
              <a:buNone/>
            </a:pPr>
            <a:r>
              <a:rPr lang="zh-CN" altLang="zh-CN" sz="3400" b="1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（</a:t>
            </a:r>
            <a:r>
              <a:rPr lang="en-US" altLang="zh-CN" sz="3400" b="1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11</a:t>
            </a:r>
            <a:r>
              <a:rPr lang="zh-CN" altLang="zh-CN" sz="3400" b="1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）现场拍照、灯光控制、音乐控制人员。</a:t>
            </a:r>
            <a:r>
              <a:rPr lang="zh-CN" altLang="zh-CN" sz="3400">
                <a:latin typeface="楷体_GB2312" pitchFamily="49" charset="-122"/>
                <a:ea typeface="楷体_GB2312" pitchFamily="49" charset="-122"/>
              </a:rPr>
              <a:t> </a:t>
            </a:r>
          </a:p>
        </p:txBody>
      </p:sp>
      <p:sp>
        <p:nvSpPr>
          <p:cNvPr id="40968" name="Rectangle 2"/>
          <p:cNvSpPr>
            <a:spLocks noChangeArrowheads="1"/>
          </p:cNvSpPr>
          <p:nvPr/>
        </p:nvSpPr>
        <p:spPr bwMode="auto">
          <a:xfrm>
            <a:off x="0" y="12755"/>
            <a:ext cx="259742" cy="51455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128583" tIns="64291" rIns="128583" bIns="64291" anchor="ctr">
            <a:spAutoFit/>
          </a:bodyPr>
          <a:lstStyle/>
          <a:p>
            <a:pPr>
              <a:buFont typeface="Arial" charset="0"/>
              <a:buNone/>
            </a:pPr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340129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5" name="矩形 1"/>
          <p:cNvSpPr>
            <a:spLocks noChangeArrowheads="1"/>
          </p:cNvSpPr>
          <p:nvPr/>
        </p:nvSpPr>
        <p:spPr bwMode="auto">
          <a:xfrm>
            <a:off x="850106" y="1839605"/>
            <a:ext cx="12701588" cy="6285369"/>
          </a:xfrm>
          <a:prstGeom prst="rect">
            <a:avLst/>
          </a:prstGeom>
          <a:solidFill>
            <a:srgbClr val="FFFFFF">
              <a:alpha val="52156"/>
            </a:srgbClr>
          </a:solidFill>
          <a:ln w="19050">
            <a:solidFill>
              <a:srgbClr val="FFC000"/>
            </a:solidFill>
            <a:prstDash val="dashDot"/>
            <a:miter lim="800000"/>
            <a:headEnd/>
            <a:tailEnd/>
          </a:ln>
        </p:spPr>
        <p:txBody>
          <a:bodyPr lIns="128583" tIns="64291" rIns="128583" bIns="64291">
            <a:spAutoFit/>
          </a:bodyPr>
          <a:lstStyle/>
          <a:p>
            <a:pPr>
              <a:lnSpc>
                <a:spcPts val="4640"/>
              </a:lnSpc>
            </a:pPr>
            <a:r>
              <a:rPr lang="zh-CN" altLang="zh-CN" sz="3400" b="1">
                <a:latin typeface="楷体_GB2312" pitchFamily="49" charset="-122"/>
                <a:ea typeface="楷体_GB2312" pitchFamily="49" charset="-122"/>
              </a:rPr>
              <a:t>物品准备：</a:t>
            </a:r>
            <a:endParaRPr lang="en-US" altLang="zh-CN" sz="3400" b="1">
              <a:latin typeface="楷体_GB2312" pitchFamily="49" charset="-122"/>
              <a:ea typeface="楷体_GB2312" pitchFamily="49" charset="-122"/>
            </a:endParaRPr>
          </a:p>
          <a:p>
            <a:pPr>
              <a:lnSpc>
                <a:spcPts val="4640"/>
              </a:lnSpc>
            </a:pPr>
            <a:r>
              <a:rPr lang="zh-CN" altLang="zh-CN" sz="3400">
                <a:latin typeface="楷体_GB2312" pitchFamily="49" charset="-122"/>
                <a:ea typeface="楷体_GB2312" pitchFamily="49" charset="-122"/>
              </a:rPr>
              <a:t>电脑、投影仪、复印机、刷卡机</a:t>
            </a:r>
            <a:r>
              <a:rPr lang="en-US" altLang="zh-CN" sz="3400">
                <a:latin typeface="楷体_GB2312" pitchFamily="49" charset="-122"/>
                <a:ea typeface="楷体_GB2312" pitchFamily="49" charset="-122"/>
              </a:rPr>
              <a:t> </a:t>
            </a:r>
          </a:p>
          <a:p>
            <a:pPr>
              <a:lnSpc>
                <a:spcPts val="4640"/>
              </a:lnSpc>
            </a:pPr>
            <a:r>
              <a:rPr lang="zh-CN" altLang="en-US" sz="3400">
                <a:latin typeface="楷体_GB2312" pitchFamily="49" charset="-122"/>
                <a:ea typeface="楷体_GB2312" pitchFamily="49" charset="-122"/>
              </a:rPr>
              <a:t>纸质投保单若干份</a:t>
            </a:r>
            <a:endParaRPr lang="en-US" altLang="zh-CN" sz="3400">
              <a:latin typeface="楷体_GB2312" pitchFamily="49" charset="-122"/>
              <a:ea typeface="楷体_GB2312" pitchFamily="49" charset="-122"/>
            </a:endParaRPr>
          </a:p>
          <a:p>
            <a:pPr>
              <a:lnSpc>
                <a:spcPts val="4640"/>
              </a:lnSpc>
            </a:pPr>
            <a:r>
              <a:rPr lang="zh-CN" altLang="en-US" sz="3400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    特别提示：建议不要设置礼品，如果要设置也不要进行会前展示</a:t>
            </a:r>
            <a:r>
              <a:rPr lang="zh-CN" altLang="en-US" sz="3900" b="1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（一定不能有产说会的感觉）</a:t>
            </a:r>
            <a:endParaRPr lang="en-US" altLang="zh-CN" sz="3900" b="1">
              <a:solidFill>
                <a:srgbClr val="FF0000"/>
              </a:solidFill>
              <a:latin typeface="楷体_GB2312" pitchFamily="49" charset="-122"/>
              <a:ea typeface="楷体_GB2312" pitchFamily="49" charset="-122"/>
            </a:endParaRPr>
          </a:p>
          <a:p>
            <a:pPr>
              <a:lnSpc>
                <a:spcPts val="4640"/>
              </a:lnSpc>
            </a:pPr>
            <a:endParaRPr lang="zh-CN" altLang="zh-CN" sz="3900" b="1">
              <a:latin typeface="楷体_GB2312" pitchFamily="49" charset="-122"/>
              <a:ea typeface="楷体_GB2312" pitchFamily="49" charset="-122"/>
            </a:endParaRPr>
          </a:p>
          <a:p>
            <a:pPr>
              <a:buFont typeface="Arial" charset="0"/>
              <a:buNone/>
            </a:pPr>
            <a:r>
              <a:rPr lang="zh-CN" altLang="en-US" sz="3400">
                <a:latin typeface="楷体_GB2312" pitchFamily="49" charset="-122"/>
                <a:ea typeface="楷体_GB2312" pitchFamily="49" charset="-122"/>
              </a:rPr>
              <a:t>建议设立领导审批申请台：进入财富时间，需现场设置领导签字台，以示此次活动的严谨，让客户珍惜升级机会。（各支公司自行掌握）   </a:t>
            </a:r>
            <a:endParaRPr lang="en-US" altLang="zh-CN" sz="3400">
              <a:latin typeface="楷体_GB2312" pitchFamily="49" charset="-122"/>
              <a:ea typeface="楷体_GB2312" pitchFamily="49" charset="-122"/>
            </a:endParaRPr>
          </a:p>
          <a:p>
            <a:pPr>
              <a:buFont typeface="Arial" charset="0"/>
              <a:buNone/>
            </a:pPr>
            <a:endParaRPr lang="en-US" altLang="zh-CN" sz="3400">
              <a:latin typeface="楷体_GB2312" pitchFamily="49" charset="-122"/>
              <a:ea typeface="楷体_GB2312" pitchFamily="49" charset="-122"/>
            </a:endParaRPr>
          </a:p>
          <a:p>
            <a:pPr>
              <a:buFont typeface="Arial" charset="0"/>
              <a:buNone/>
            </a:pPr>
            <a:endParaRPr lang="zh-CN" altLang="zh-CN" sz="3400">
              <a:latin typeface="楷体_GB2312" pitchFamily="49" charset="-122"/>
              <a:ea typeface="楷体_GB2312" pitchFamily="49" charset="-122"/>
            </a:endParaRPr>
          </a:p>
        </p:txBody>
      </p:sp>
      <p:sp>
        <p:nvSpPr>
          <p:cNvPr id="4" name="圆角矩形 3"/>
          <p:cNvSpPr/>
          <p:nvPr/>
        </p:nvSpPr>
        <p:spPr>
          <a:xfrm>
            <a:off x="1302664" y="772597"/>
            <a:ext cx="6918364" cy="618827"/>
          </a:xfrm>
          <a:prstGeom prst="roundRect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8583" tIns="64291" rIns="128583" bIns="64291" anchor="ctr"/>
          <a:lstStyle/>
          <a:p>
            <a:pPr algn="ctr">
              <a:defRPr/>
            </a:pPr>
            <a:endParaRPr lang="zh-CN" altLang="en-US">
              <a:solidFill>
                <a:srgbClr val="FFC000"/>
              </a:solidFill>
            </a:endParaRPr>
          </a:p>
        </p:txBody>
      </p:sp>
      <p:sp>
        <p:nvSpPr>
          <p:cNvPr id="41987" name="矩形 4"/>
          <p:cNvSpPr>
            <a:spLocks noChangeArrowheads="1"/>
          </p:cNvSpPr>
          <p:nvPr/>
        </p:nvSpPr>
        <p:spPr bwMode="auto">
          <a:xfrm>
            <a:off x="1302664" y="772597"/>
            <a:ext cx="7145893" cy="73000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128583" tIns="64291" rIns="128583" bIns="64291">
            <a:spAutoFit/>
          </a:bodyPr>
          <a:lstStyle/>
          <a:p>
            <a:pPr indent="703189" eaLnBrk="0" hangingPunct="0"/>
            <a:r>
              <a:rPr lang="en-US" altLang="zh-CN" sz="3900" b="1">
                <a:latin typeface="黑体" pitchFamily="2" charset="-122"/>
                <a:ea typeface="黑体" pitchFamily="2" charset="-122"/>
                <a:cs typeface="Times New Roman" pitchFamily="18" charset="0"/>
              </a:rPr>
              <a:t>2.</a:t>
            </a:r>
            <a:r>
              <a:rPr lang="zh-CN" altLang="zh-CN" sz="3900" b="1">
                <a:latin typeface="Calibri" pitchFamily="34" charset="0"/>
                <a:ea typeface="黑体" pitchFamily="2" charset="-122"/>
                <a:cs typeface="Times New Roman" pitchFamily="18" charset="0"/>
              </a:rPr>
              <a:t>会场</a:t>
            </a:r>
            <a:r>
              <a:rPr lang="zh-CN" altLang="en-US" sz="3900" b="1">
                <a:latin typeface="Calibri" pitchFamily="34" charset="0"/>
                <a:ea typeface="黑体" pitchFamily="2" charset="-122"/>
                <a:cs typeface="Times New Roman" pitchFamily="18" charset="0"/>
              </a:rPr>
              <a:t>重点布置提示</a:t>
            </a:r>
            <a:r>
              <a:rPr lang="en-US" altLang="zh-CN" sz="3900" b="1">
                <a:latin typeface="Calibri" pitchFamily="34" charset="0"/>
                <a:ea typeface="黑体" pitchFamily="2" charset="-122"/>
                <a:cs typeface="Times New Roman" pitchFamily="18" charset="0"/>
              </a:rPr>
              <a:t> </a:t>
            </a:r>
            <a:endParaRPr lang="zh-CN" altLang="en-US">
              <a:latin typeface="黑体" pitchFamily="2" charset="-122"/>
              <a:ea typeface="黑体" pitchFamily="2" charset="-122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349131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09" name="矩形 1"/>
          <p:cNvSpPr>
            <a:spLocks noChangeArrowheads="1"/>
          </p:cNvSpPr>
          <p:nvPr/>
        </p:nvSpPr>
        <p:spPr bwMode="auto">
          <a:xfrm>
            <a:off x="850106" y="1839606"/>
            <a:ext cx="12701588" cy="3792379"/>
          </a:xfrm>
          <a:prstGeom prst="rect">
            <a:avLst/>
          </a:prstGeom>
          <a:solidFill>
            <a:srgbClr val="FFFFFF">
              <a:alpha val="52156"/>
            </a:srgbClr>
          </a:solidFill>
          <a:ln w="19050">
            <a:solidFill>
              <a:srgbClr val="FFC000"/>
            </a:solidFill>
            <a:prstDash val="dashDot"/>
            <a:miter lim="800000"/>
            <a:headEnd/>
            <a:tailEnd/>
          </a:ln>
        </p:spPr>
        <p:txBody>
          <a:bodyPr lIns="128583" tIns="64291" rIns="128583" bIns="64291">
            <a:spAutoFit/>
          </a:bodyPr>
          <a:lstStyle/>
          <a:p>
            <a:pPr>
              <a:buFont typeface="Arial" charset="0"/>
              <a:buNone/>
            </a:pPr>
            <a:endParaRPr lang="zh-CN" altLang="zh-CN" sz="3400">
              <a:latin typeface="楷体_GB2312" pitchFamily="49" charset="-122"/>
              <a:ea typeface="楷体_GB2312" pitchFamily="49" charset="-122"/>
            </a:endParaRPr>
          </a:p>
          <a:p>
            <a:pPr>
              <a:buFont typeface="Arial" charset="0"/>
              <a:buNone/>
            </a:pPr>
            <a:r>
              <a:rPr lang="zh-CN" altLang="zh-CN" sz="3400" b="1">
                <a:latin typeface="楷体_GB2312" pitchFamily="49" charset="-122"/>
                <a:ea typeface="楷体_GB2312" pitchFamily="49" charset="-122"/>
              </a:rPr>
              <a:t>桌椅摆放：</a:t>
            </a:r>
            <a:endParaRPr lang="en-US" altLang="zh-CN" sz="3400" b="1">
              <a:latin typeface="楷体_GB2312" pitchFamily="49" charset="-122"/>
              <a:ea typeface="楷体_GB2312" pitchFamily="49" charset="-122"/>
            </a:endParaRPr>
          </a:p>
          <a:p>
            <a:pPr>
              <a:buFont typeface="Arial" charset="0"/>
              <a:buNone/>
            </a:pPr>
            <a:r>
              <a:rPr lang="zh-CN" altLang="zh-CN" sz="3400">
                <a:latin typeface="楷体_GB2312" pitchFamily="49" charset="-122"/>
                <a:ea typeface="楷体_GB2312" pitchFamily="49" charset="-122"/>
              </a:rPr>
              <a:t>岛屿式安排，客户每桌</a:t>
            </a:r>
            <a:r>
              <a:rPr lang="en-US" altLang="zh-CN" sz="3400">
                <a:latin typeface="楷体_GB2312" pitchFamily="49" charset="-122"/>
                <a:ea typeface="楷体_GB2312" pitchFamily="49" charset="-122"/>
              </a:rPr>
              <a:t>6</a:t>
            </a:r>
            <a:r>
              <a:rPr lang="zh-CN" altLang="zh-CN" sz="3400">
                <a:latin typeface="楷体_GB2312" pitchFamily="49" charset="-122"/>
                <a:ea typeface="楷体_GB2312" pitchFamily="49" charset="-122"/>
              </a:rPr>
              <a:t>人</a:t>
            </a:r>
            <a:r>
              <a:rPr lang="zh-CN" altLang="en-US" sz="3400">
                <a:latin typeface="楷体_GB2312" pitchFamily="49" charset="-122"/>
                <a:ea typeface="楷体_GB2312" pitchFamily="49" charset="-122"/>
              </a:rPr>
              <a:t>。座位安排如下：</a:t>
            </a:r>
            <a:endParaRPr lang="zh-CN" altLang="zh-CN" sz="3400">
              <a:latin typeface="楷体_GB2312" pitchFamily="49" charset="-122"/>
              <a:ea typeface="楷体_GB2312" pitchFamily="49" charset="-122"/>
            </a:endParaRPr>
          </a:p>
          <a:p>
            <a:pPr>
              <a:buFont typeface="Arial" charset="0"/>
              <a:buNone/>
            </a:pPr>
            <a:r>
              <a:rPr lang="zh-CN" altLang="zh-CN" sz="3400">
                <a:latin typeface="楷体_GB2312" pitchFamily="49" charset="-122"/>
                <a:ea typeface="楷体_GB2312" pitchFamily="49" charset="-122"/>
              </a:rPr>
              <a:t>一边客户</a:t>
            </a:r>
            <a:endParaRPr lang="en-US" altLang="zh-CN" sz="3400">
              <a:latin typeface="楷体_GB2312" pitchFamily="49" charset="-122"/>
              <a:ea typeface="楷体_GB2312" pitchFamily="49" charset="-122"/>
            </a:endParaRPr>
          </a:p>
          <a:p>
            <a:pPr>
              <a:buFont typeface="Arial" charset="0"/>
              <a:buNone/>
            </a:pPr>
            <a:r>
              <a:rPr lang="zh-CN" altLang="zh-CN" sz="3400">
                <a:latin typeface="楷体_GB2312" pitchFamily="49" charset="-122"/>
                <a:ea typeface="楷体_GB2312" pitchFamily="49" charset="-122"/>
              </a:rPr>
              <a:t>一边</a:t>
            </a:r>
            <a:r>
              <a:rPr lang="zh-CN" altLang="en-US" sz="3400">
                <a:latin typeface="楷体_GB2312" pitchFamily="49" charset="-122"/>
                <a:ea typeface="楷体_GB2312" pitchFamily="49" charset="-122"/>
              </a:rPr>
              <a:t>营销员</a:t>
            </a:r>
            <a:endParaRPr lang="en-US" altLang="zh-CN" sz="3400">
              <a:latin typeface="楷体_GB2312" pitchFamily="49" charset="-122"/>
              <a:ea typeface="楷体_GB2312" pitchFamily="49" charset="-122"/>
            </a:endParaRPr>
          </a:p>
          <a:p>
            <a:pPr>
              <a:buFont typeface="Arial" charset="0"/>
              <a:buNone/>
            </a:pPr>
            <a:r>
              <a:rPr lang="zh-CN" altLang="en-US" sz="3400">
                <a:latin typeface="楷体_GB2312" pitchFamily="49" charset="-122"/>
                <a:ea typeface="楷体_GB2312" pitchFamily="49" charset="-122"/>
              </a:rPr>
              <a:t>中间</a:t>
            </a:r>
            <a:r>
              <a:rPr lang="en-US" altLang="zh-CN" sz="3400">
                <a:latin typeface="楷体_GB2312" pitchFamily="49" charset="-122"/>
                <a:ea typeface="楷体_GB2312" pitchFamily="49" charset="-122"/>
              </a:rPr>
              <a:t>---</a:t>
            </a:r>
            <a:r>
              <a:rPr lang="zh-CN" altLang="en-US" sz="3400">
                <a:latin typeface="楷体_GB2312" pitchFamily="49" charset="-122"/>
                <a:ea typeface="楷体_GB2312" pitchFamily="49" charset="-122"/>
              </a:rPr>
              <a:t>服务专员（会议现场可设</a:t>
            </a:r>
            <a:r>
              <a:rPr lang="en-US" altLang="zh-CN" sz="3400">
                <a:latin typeface="楷体_GB2312" pitchFamily="49" charset="-122"/>
                <a:ea typeface="楷体_GB2312" pitchFamily="49" charset="-122"/>
              </a:rPr>
              <a:t>2-3</a:t>
            </a:r>
            <a:r>
              <a:rPr lang="zh-CN" altLang="en-US" sz="3400">
                <a:latin typeface="楷体_GB2312" pitchFamily="49" charset="-122"/>
                <a:ea typeface="楷体_GB2312" pitchFamily="49" charset="-122"/>
              </a:rPr>
              <a:t>名升级服务专员，根据客户人数确定）</a:t>
            </a:r>
            <a:endParaRPr lang="zh-CN" altLang="zh-CN" sz="3400">
              <a:latin typeface="楷体_GB2312" pitchFamily="49" charset="-122"/>
              <a:ea typeface="楷体_GB2312" pitchFamily="49" charset="-122"/>
            </a:endParaRPr>
          </a:p>
        </p:txBody>
      </p:sp>
      <p:sp>
        <p:nvSpPr>
          <p:cNvPr id="4" name="圆角矩形 3"/>
          <p:cNvSpPr/>
          <p:nvPr/>
        </p:nvSpPr>
        <p:spPr>
          <a:xfrm>
            <a:off x="1302664" y="772597"/>
            <a:ext cx="6918364" cy="618827"/>
          </a:xfrm>
          <a:prstGeom prst="roundRect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8583" tIns="64291" rIns="128583" bIns="64291" anchor="ctr"/>
          <a:lstStyle/>
          <a:p>
            <a:pPr algn="ctr">
              <a:defRPr/>
            </a:pPr>
            <a:endParaRPr lang="zh-CN" altLang="en-US">
              <a:solidFill>
                <a:srgbClr val="FFC000"/>
              </a:solidFill>
            </a:endParaRPr>
          </a:p>
        </p:txBody>
      </p:sp>
      <p:sp>
        <p:nvSpPr>
          <p:cNvPr id="43011" name="矩形 4"/>
          <p:cNvSpPr>
            <a:spLocks noChangeArrowheads="1"/>
          </p:cNvSpPr>
          <p:nvPr/>
        </p:nvSpPr>
        <p:spPr bwMode="auto">
          <a:xfrm>
            <a:off x="1302664" y="772597"/>
            <a:ext cx="7145893" cy="73000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128583" tIns="64291" rIns="128583" bIns="64291">
            <a:spAutoFit/>
          </a:bodyPr>
          <a:lstStyle/>
          <a:p>
            <a:pPr indent="703189" eaLnBrk="0" hangingPunct="0"/>
            <a:r>
              <a:rPr lang="en-US" altLang="zh-CN" sz="3900" b="1">
                <a:latin typeface="黑体" pitchFamily="2" charset="-122"/>
                <a:ea typeface="黑体" pitchFamily="2" charset="-122"/>
                <a:cs typeface="Times New Roman" pitchFamily="18" charset="0"/>
              </a:rPr>
              <a:t>2.</a:t>
            </a:r>
            <a:r>
              <a:rPr lang="zh-CN" altLang="zh-CN" sz="3900" b="1">
                <a:latin typeface="Calibri" pitchFamily="34" charset="0"/>
                <a:ea typeface="黑体" pitchFamily="2" charset="-122"/>
                <a:cs typeface="Times New Roman" pitchFamily="18" charset="0"/>
              </a:rPr>
              <a:t>会场</a:t>
            </a:r>
            <a:r>
              <a:rPr lang="zh-CN" altLang="en-US" sz="3900" b="1">
                <a:latin typeface="Calibri" pitchFamily="34" charset="0"/>
                <a:ea typeface="黑体" pitchFamily="2" charset="-122"/>
                <a:cs typeface="Times New Roman" pitchFamily="18" charset="0"/>
              </a:rPr>
              <a:t>重点布置提示</a:t>
            </a:r>
            <a:r>
              <a:rPr lang="en-US" altLang="zh-CN" sz="3900" b="1">
                <a:latin typeface="Calibri" pitchFamily="34" charset="0"/>
                <a:ea typeface="黑体" pitchFamily="2" charset="-122"/>
                <a:cs typeface="Times New Roman" pitchFamily="18" charset="0"/>
              </a:rPr>
              <a:t> </a:t>
            </a:r>
            <a:endParaRPr lang="zh-CN" altLang="en-US">
              <a:latin typeface="黑体" pitchFamily="2" charset="-122"/>
              <a:ea typeface="黑体" pitchFamily="2" charset="-122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69865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60" name="矩形 2"/>
          <p:cNvSpPr>
            <a:spLocks noChangeArrowheads="1"/>
          </p:cNvSpPr>
          <p:nvPr/>
        </p:nvSpPr>
        <p:spPr bwMode="auto">
          <a:xfrm>
            <a:off x="2210276" y="2689086"/>
            <a:ext cx="10433805" cy="2022664"/>
          </a:xfrm>
          <a:prstGeom prst="rect">
            <a:avLst/>
          </a:prstGeom>
          <a:solidFill>
            <a:srgbClr val="FFC000"/>
          </a:solidFill>
          <a:ln w="9525" cap="rnd">
            <a:solidFill>
              <a:srgbClr val="FFCC66"/>
            </a:solidFill>
            <a:prstDash val="sysDot"/>
            <a:miter lim="800000"/>
            <a:headEnd/>
            <a:tailEnd/>
          </a:ln>
        </p:spPr>
        <p:txBody>
          <a:bodyPr lIns="128583" tIns="64291" rIns="128583" bIns="64291">
            <a:spAutoFit/>
          </a:bodyPr>
          <a:lstStyle/>
          <a:p>
            <a:pPr algn="ctr">
              <a:buFont typeface="Arial" pitchFamily="34" charset="0"/>
              <a:buNone/>
              <a:defRPr/>
            </a:pPr>
            <a:r>
              <a:rPr lang="zh-CN" altLang="en-US" sz="5600" b="1" dirty="0">
                <a:effectLst>
                  <a:outerShdw blurRad="38100" dist="38100" dir="2700000" algn="tl">
                    <a:srgbClr val="FFFFFF"/>
                  </a:outerShdw>
                </a:effectLst>
                <a:latin typeface="Arial" pitchFamily="34" charset="0"/>
                <a:ea typeface="宋体" pitchFamily="2" charset="-122"/>
              </a:rPr>
              <a:t>二、</a:t>
            </a:r>
            <a:r>
              <a:rPr lang="zh-CN" altLang="zh-CN" sz="5600" b="1" dirty="0">
                <a:effectLst>
                  <a:outerShdw blurRad="38100" dist="38100" dir="2700000" algn="tl">
                    <a:srgbClr val="FFFFFF"/>
                  </a:outerShdw>
                </a:effectLst>
                <a:latin typeface="Arial" pitchFamily="34" charset="0"/>
                <a:ea typeface="宋体" pitchFamily="2" charset="-122"/>
              </a:rPr>
              <a:t>报告会整体流程操作</a:t>
            </a:r>
            <a:endParaRPr lang="zh-CN" altLang="zh-CN" sz="5600" dirty="0">
              <a:effectLst>
                <a:outerShdw blurRad="38100" dist="38100" dir="2700000" algn="tl">
                  <a:srgbClr val="FFFFFF"/>
                </a:outerShdw>
              </a:effectLst>
              <a:latin typeface="Arial" pitchFamily="34" charset="0"/>
              <a:ea typeface="宋体" pitchFamily="2" charset="-122"/>
            </a:endParaRPr>
          </a:p>
          <a:p>
            <a:pPr>
              <a:buFont typeface="Arial" pitchFamily="34" charset="0"/>
              <a:buNone/>
              <a:defRPr/>
            </a:pPr>
            <a:endParaRPr lang="zh-CN" altLang="zh-CN" sz="6700" dirty="0">
              <a:latin typeface="Calibri" pitchFamily="34" charset="0"/>
              <a:ea typeface="宋体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1321589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平行四边形 14"/>
          <p:cNvSpPr/>
          <p:nvPr/>
        </p:nvSpPr>
        <p:spPr>
          <a:xfrm>
            <a:off x="285036" y="913241"/>
            <a:ext cx="1295162" cy="871983"/>
          </a:xfrm>
          <a:prstGeom prst="parallelogram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8583" tIns="64291" rIns="128583" bIns="64291" anchor="ctr"/>
          <a:lstStyle/>
          <a:p>
            <a:pPr algn="ctr">
              <a:defRPr/>
            </a:pPr>
            <a:endParaRPr lang="zh-CN" altLang="en-US"/>
          </a:p>
        </p:txBody>
      </p:sp>
      <p:sp>
        <p:nvSpPr>
          <p:cNvPr id="45058" name="矩形 1"/>
          <p:cNvSpPr>
            <a:spLocks noChangeArrowheads="1"/>
          </p:cNvSpPr>
          <p:nvPr/>
        </p:nvSpPr>
        <p:spPr bwMode="auto">
          <a:xfrm>
            <a:off x="452557" y="894488"/>
            <a:ext cx="1410176" cy="108394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128583" tIns="64291" rIns="128583" bIns="64291">
            <a:spAutoFit/>
          </a:bodyPr>
          <a:lstStyle/>
          <a:p>
            <a:pPr>
              <a:buFont typeface="Arial" charset="0"/>
              <a:buNone/>
            </a:pPr>
            <a:r>
              <a:rPr lang="en-US" altLang="zh-CN" sz="6200" b="1" i="1">
                <a:latin typeface="Calibri" pitchFamily="34" charset="0"/>
              </a:rPr>
              <a:t>1</a:t>
            </a:r>
            <a:r>
              <a:rPr lang="zh-CN" altLang="en-US" sz="6200" b="1" i="1">
                <a:latin typeface="Calibri" pitchFamily="34" charset="0"/>
              </a:rPr>
              <a:t>　</a:t>
            </a:r>
            <a:endParaRPr lang="en-US" altLang="zh-CN" sz="3900" b="1">
              <a:latin typeface="Calibri" pitchFamily="34" charset="0"/>
            </a:endParaRPr>
          </a:p>
        </p:txBody>
      </p:sp>
      <p:pic>
        <p:nvPicPr>
          <p:cNvPr id="45059" name="Picture 1" descr="F:\个人学习\素材库\15个精美png图标\tick-64px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100138" y="2321540"/>
            <a:ext cx="960120" cy="72009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5060" name="矩形 2"/>
          <p:cNvSpPr>
            <a:spLocks noChangeArrowheads="1"/>
          </p:cNvSpPr>
          <p:nvPr/>
        </p:nvSpPr>
        <p:spPr bwMode="auto">
          <a:xfrm>
            <a:off x="2305288" y="5938869"/>
            <a:ext cx="10303789" cy="9916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128583" tIns="64291" rIns="128583" bIns="64291">
            <a:spAutoFit/>
          </a:bodyPr>
          <a:lstStyle/>
          <a:p>
            <a:pPr>
              <a:buFont typeface="Arial" charset="0"/>
              <a:buNone/>
            </a:pPr>
            <a:r>
              <a:rPr lang="zh-CN" altLang="zh-CN" sz="2800" b="1">
                <a:solidFill>
                  <a:srgbClr val="222268"/>
                </a:solidFill>
              </a:rPr>
              <a:t>谢绝带孩子的客户进场</a:t>
            </a:r>
            <a:r>
              <a:rPr lang="zh-CN" altLang="zh-CN" sz="2800"/>
              <a:t>。（如果有客户一定要带孩子，请提前准备孩子休息室和照顾人员）</a:t>
            </a:r>
          </a:p>
        </p:txBody>
      </p:sp>
      <p:sp>
        <p:nvSpPr>
          <p:cNvPr id="45061" name="矩形 4"/>
          <p:cNvSpPr>
            <a:spLocks noChangeArrowheads="1"/>
          </p:cNvSpPr>
          <p:nvPr/>
        </p:nvSpPr>
        <p:spPr bwMode="auto">
          <a:xfrm>
            <a:off x="2210277" y="2321541"/>
            <a:ext cx="10398800" cy="9916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128583" tIns="64291" rIns="128583" bIns="64291">
            <a:spAutoFit/>
          </a:bodyPr>
          <a:lstStyle/>
          <a:p>
            <a:pPr>
              <a:buFont typeface="Arial" charset="0"/>
              <a:buNone/>
            </a:pPr>
            <a:r>
              <a:rPr lang="zh-CN" altLang="zh-CN" sz="2800" b="1">
                <a:solidFill>
                  <a:srgbClr val="222268"/>
                </a:solidFill>
              </a:rPr>
              <a:t>验证身份：</a:t>
            </a:r>
            <a:r>
              <a:rPr lang="zh-CN" altLang="zh-CN" sz="2800"/>
              <a:t>签到时必须让客户出示身份证原件（投保人和被保险人）及老保单、银行卡</a:t>
            </a:r>
            <a:r>
              <a:rPr lang="zh-CN" altLang="en-US" sz="2800"/>
              <a:t>（可以不出示）</a:t>
            </a:r>
            <a:r>
              <a:rPr lang="zh-CN" altLang="zh-CN" sz="2800"/>
              <a:t>、通知书；</a:t>
            </a:r>
            <a:r>
              <a:rPr lang="en-US" altLang="zh-CN"/>
              <a:t> </a:t>
            </a:r>
            <a:endParaRPr lang="zh-CN" altLang="zh-CN"/>
          </a:p>
        </p:txBody>
      </p:sp>
      <p:pic>
        <p:nvPicPr>
          <p:cNvPr id="45062" name="Picture 1" descr="F:\个人学习\素材库\15个精美png图标\tick-64px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100138" y="3276035"/>
            <a:ext cx="960120" cy="72009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5063" name="矩形 5"/>
          <p:cNvSpPr>
            <a:spLocks noChangeArrowheads="1"/>
          </p:cNvSpPr>
          <p:nvPr/>
        </p:nvSpPr>
        <p:spPr bwMode="auto">
          <a:xfrm>
            <a:off x="2232780" y="3276036"/>
            <a:ext cx="10911364" cy="560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128583" tIns="64291" rIns="128583" bIns="64291">
            <a:spAutoFit/>
          </a:bodyPr>
          <a:lstStyle/>
          <a:p>
            <a:pPr>
              <a:buFont typeface="Arial" charset="0"/>
              <a:buNone/>
            </a:pPr>
            <a:r>
              <a:rPr lang="zh-CN" altLang="zh-CN" sz="2800" b="1">
                <a:solidFill>
                  <a:srgbClr val="222268"/>
                </a:solidFill>
              </a:rPr>
              <a:t>复印</a:t>
            </a:r>
            <a:r>
              <a:rPr lang="zh-CN" altLang="zh-CN" sz="2800">
                <a:latin typeface="Calibri" pitchFamily="34" charset="0"/>
              </a:rPr>
              <a:t>客户的身份证、银行卡</a:t>
            </a:r>
            <a:r>
              <a:rPr lang="zh-CN" altLang="en-US" sz="2800">
                <a:latin typeface="Calibri" pitchFamily="34" charset="0"/>
              </a:rPr>
              <a:t>（可以不复印）</a:t>
            </a:r>
            <a:r>
              <a:rPr lang="zh-CN" altLang="zh-CN" sz="2800">
                <a:latin typeface="Calibri" pitchFamily="34" charset="0"/>
              </a:rPr>
              <a:t>、老保单的第一页</a:t>
            </a:r>
            <a:r>
              <a:rPr lang="zh-CN" altLang="en-US" sz="2800">
                <a:latin typeface="Calibri" pitchFamily="34" charset="0"/>
              </a:rPr>
              <a:t>；</a:t>
            </a:r>
            <a:r>
              <a:rPr lang="en-US" altLang="zh-CN">
                <a:latin typeface="Calibri" pitchFamily="34" charset="0"/>
              </a:rPr>
              <a:t> </a:t>
            </a:r>
            <a:endParaRPr lang="zh-CN" altLang="zh-CN">
              <a:latin typeface="Calibri" pitchFamily="34" charset="0"/>
            </a:endParaRPr>
          </a:p>
        </p:txBody>
      </p:sp>
      <p:pic>
        <p:nvPicPr>
          <p:cNvPr id="45064" name="Picture 1" descr="F:\个人学习\素材库\15个精美png图标\tick-64px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157645" y="4204276"/>
            <a:ext cx="960120" cy="72009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5065" name="矩形 6"/>
          <p:cNvSpPr>
            <a:spLocks noChangeArrowheads="1"/>
          </p:cNvSpPr>
          <p:nvPr/>
        </p:nvSpPr>
        <p:spPr bwMode="auto">
          <a:xfrm>
            <a:off x="2207778" y="4146144"/>
            <a:ext cx="10343792" cy="9916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128583" tIns="64291" rIns="128583" bIns="64291">
            <a:spAutoFit/>
          </a:bodyPr>
          <a:lstStyle/>
          <a:p>
            <a:pPr>
              <a:buFont typeface="Arial" charset="0"/>
              <a:buNone/>
            </a:pPr>
            <a:r>
              <a:rPr lang="zh-CN" altLang="zh-CN" sz="2800" b="1">
                <a:solidFill>
                  <a:srgbClr val="222268"/>
                </a:solidFill>
              </a:rPr>
              <a:t>严格把控 </a:t>
            </a:r>
            <a:r>
              <a:rPr lang="zh-CN" altLang="en-US" sz="2800" b="1">
                <a:solidFill>
                  <a:srgbClr val="222268"/>
                </a:solidFill>
              </a:rPr>
              <a:t>：</a:t>
            </a:r>
            <a:r>
              <a:rPr lang="zh-CN" altLang="zh-CN" sz="2800"/>
              <a:t>不是本场客户一律不可签到进场；不是老客户一律不可以进场 </a:t>
            </a:r>
            <a:r>
              <a:rPr lang="en-US" altLang="zh-CN" sz="2800"/>
              <a:t>; </a:t>
            </a:r>
            <a:r>
              <a:rPr lang="zh-CN" altLang="zh-CN" sz="2800"/>
              <a:t>会中迟到超过</a:t>
            </a:r>
            <a:r>
              <a:rPr lang="en-US" altLang="zh-CN" sz="2800"/>
              <a:t>10</a:t>
            </a:r>
            <a:r>
              <a:rPr lang="zh-CN" altLang="zh-CN" sz="2800"/>
              <a:t>分钟不得进场</a:t>
            </a:r>
            <a:r>
              <a:rPr lang="en-US" altLang="zh-CN" sz="2800"/>
              <a:t> 。</a:t>
            </a:r>
            <a:endParaRPr lang="zh-CN" altLang="zh-CN" sz="2800"/>
          </a:p>
        </p:txBody>
      </p:sp>
      <p:sp>
        <p:nvSpPr>
          <p:cNvPr id="45066" name="矩形 10"/>
          <p:cNvSpPr>
            <a:spLocks noChangeArrowheads="1"/>
          </p:cNvSpPr>
          <p:nvPr/>
        </p:nvSpPr>
        <p:spPr bwMode="auto">
          <a:xfrm>
            <a:off x="2360296" y="5029379"/>
            <a:ext cx="10248782" cy="9916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128583" tIns="64291" rIns="128583" bIns="64291">
            <a:spAutoFit/>
          </a:bodyPr>
          <a:lstStyle/>
          <a:p>
            <a:pPr>
              <a:buFont typeface="Arial" charset="0"/>
              <a:buNone/>
            </a:pPr>
            <a:r>
              <a:rPr lang="zh-CN" altLang="zh-CN" sz="2800" b="1"/>
              <a:t>建议</a:t>
            </a:r>
            <a:r>
              <a:rPr lang="zh-CN" altLang="en-US" sz="2800" b="1"/>
              <a:t>要求</a:t>
            </a:r>
            <a:r>
              <a:rPr lang="zh-CN" altLang="zh-CN" sz="2800" b="1"/>
              <a:t>一个业务员</a:t>
            </a:r>
            <a:r>
              <a:rPr lang="zh-CN" altLang="en-US" sz="2800" b="1"/>
              <a:t>每次只邀请</a:t>
            </a:r>
            <a:r>
              <a:rPr lang="en-US" altLang="zh-CN" sz="2800" b="1">
                <a:solidFill>
                  <a:srgbClr val="222268"/>
                </a:solidFill>
              </a:rPr>
              <a:t>1</a:t>
            </a:r>
            <a:r>
              <a:rPr lang="zh-CN" altLang="en-US" sz="2800" b="1">
                <a:solidFill>
                  <a:srgbClr val="222268"/>
                </a:solidFill>
              </a:rPr>
              <a:t>名</a:t>
            </a:r>
            <a:r>
              <a:rPr lang="zh-CN" altLang="zh-CN" sz="2800" b="1">
                <a:solidFill>
                  <a:srgbClr val="222268"/>
                </a:solidFill>
              </a:rPr>
              <a:t>客户</a:t>
            </a:r>
            <a:r>
              <a:rPr lang="zh-CN" altLang="zh-CN" sz="2800" b="1"/>
              <a:t>，多余客户下次再带，所以业务伙伴邀约时要有所取舍</a:t>
            </a:r>
            <a:r>
              <a:rPr lang="en-US" altLang="zh-CN" sz="2800" b="1"/>
              <a:t>; </a:t>
            </a:r>
            <a:endParaRPr lang="zh-CN" altLang="zh-CN" sz="2800" b="1"/>
          </a:p>
        </p:txBody>
      </p:sp>
      <p:grpSp>
        <p:nvGrpSpPr>
          <p:cNvPr id="45067" name="组合 13"/>
          <p:cNvGrpSpPr>
            <a:grpSpLocks/>
          </p:cNvGrpSpPr>
          <p:nvPr/>
        </p:nvGrpSpPr>
        <p:grpSpPr bwMode="auto">
          <a:xfrm>
            <a:off x="1077636" y="4975000"/>
            <a:ext cx="1132641" cy="1046441"/>
            <a:chOff x="642595" y="4536832"/>
            <a:chExt cx="718825" cy="885305"/>
          </a:xfrm>
        </p:grpSpPr>
        <p:sp>
          <p:nvSpPr>
            <p:cNvPr id="12" name="椭圆 11"/>
            <p:cNvSpPr/>
            <p:nvPr/>
          </p:nvSpPr>
          <p:spPr>
            <a:xfrm>
              <a:off x="715419" y="4653136"/>
              <a:ext cx="587132" cy="576064"/>
            </a:xfrm>
            <a:prstGeom prst="ellipse">
              <a:avLst/>
            </a:prstGeom>
          </p:spPr>
          <p:style>
            <a:lnRef idx="0">
              <a:schemeClr val="accent2"/>
            </a:lnRef>
            <a:fillRef idx="3">
              <a:schemeClr val="accent2"/>
            </a:fillRef>
            <a:effectRef idx="3">
              <a:schemeClr val="accent2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endParaRPr>
            </a:p>
          </p:txBody>
        </p:sp>
        <p:sp>
          <p:nvSpPr>
            <p:cNvPr id="45077" name="TextBox 12"/>
            <p:cNvSpPr txBox="1">
              <a:spLocks noChangeArrowheads="1"/>
            </p:cNvSpPr>
            <p:nvPr/>
          </p:nvSpPr>
          <p:spPr bwMode="auto">
            <a:xfrm>
              <a:off x="642595" y="4536832"/>
              <a:ext cx="718825" cy="88530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>
                <a:buFont typeface="Arial" charset="0"/>
                <a:buNone/>
              </a:pPr>
              <a:r>
                <a:rPr lang="en-US" altLang="zh-CN" sz="6200" b="1">
                  <a:solidFill>
                    <a:schemeClr val="bg1"/>
                  </a:solidFill>
                  <a:latin typeface="Calibri" pitchFamily="34" charset="0"/>
                </a:rPr>
                <a:t>×</a:t>
              </a:r>
              <a:endParaRPr lang="zh-CN" altLang="en-US" sz="6200" b="1">
                <a:solidFill>
                  <a:schemeClr val="bg1"/>
                </a:solidFill>
                <a:latin typeface="Calibri" pitchFamily="34" charset="0"/>
              </a:endParaRPr>
            </a:p>
          </p:txBody>
        </p:sp>
      </p:grpSp>
      <p:grpSp>
        <p:nvGrpSpPr>
          <p:cNvPr id="45068" name="组合 16"/>
          <p:cNvGrpSpPr>
            <a:grpSpLocks/>
          </p:cNvGrpSpPr>
          <p:nvPr/>
        </p:nvGrpSpPr>
        <p:grpSpPr bwMode="auto">
          <a:xfrm>
            <a:off x="1100138" y="5792603"/>
            <a:ext cx="1132642" cy="1046441"/>
            <a:chOff x="642595" y="4536832"/>
            <a:chExt cx="718825" cy="885305"/>
          </a:xfrm>
        </p:grpSpPr>
        <p:sp>
          <p:nvSpPr>
            <p:cNvPr id="18" name="椭圆 17"/>
            <p:cNvSpPr/>
            <p:nvPr/>
          </p:nvSpPr>
          <p:spPr>
            <a:xfrm>
              <a:off x="715419" y="4653136"/>
              <a:ext cx="587132" cy="576064"/>
            </a:xfrm>
            <a:prstGeom prst="ellipse">
              <a:avLst/>
            </a:prstGeom>
          </p:spPr>
          <p:style>
            <a:lnRef idx="0">
              <a:schemeClr val="accent2"/>
            </a:lnRef>
            <a:fillRef idx="3">
              <a:schemeClr val="accent2"/>
            </a:fillRef>
            <a:effectRef idx="3">
              <a:schemeClr val="accent2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endParaRPr>
            </a:p>
          </p:txBody>
        </p:sp>
        <p:sp>
          <p:nvSpPr>
            <p:cNvPr id="45073" name="TextBox 18"/>
            <p:cNvSpPr txBox="1">
              <a:spLocks noChangeArrowheads="1"/>
            </p:cNvSpPr>
            <p:nvPr/>
          </p:nvSpPr>
          <p:spPr bwMode="auto">
            <a:xfrm>
              <a:off x="642595" y="4536832"/>
              <a:ext cx="718825" cy="88530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>
                <a:buFont typeface="Arial" charset="0"/>
                <a:buNone/>
              </a:pPr>
              <a:r>
                <a:rPr lang="en-US" altLang="zh-CN" sz="6200" b="1">
                  <a:solidFill>
                    <a:schemeClr val="bg1"/>
                  </a:solidFill>
                  <a:latin typeface="Calibri" pitchFamily="34" charset="0"/>
                </a:rPr>
                <a:t>×</a:t>
              </a:r>
              <a:endParaRPr lang="zh-CN" altLang="en-US" sz="6200" b="1">
                <a:solidFill>
                  <a:schemeClr val="bg1"/>
                </a:solidFill>
                <a:latin typeface="Calibri" pitchFamily="34" charset="0"/>
              </a:endParaRPr>
            </a:p>
          </p:txBody>
        </p:sp>
      </p:grpSp>
      <p:sp>
        <p:nvSpPr>
          <p:cNvPr id="45069" name="矩形 15"/>
          <p:cNvSpPr>
            <a:spLocks noChangeArrowheads="1"/>
          </p:cNvSpPr>
          <p:nvPr/>
        </p:nvSpPr>
        <p:spPr bwMode="auto">
          <a:xfrm>
            <a:off x="1580198" y="975122"/>
            <a:ext cx="11563946" cy="9916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128583" tIns="64291" rIns="128583" bIns="64291">
            <a:spAutoFit/>
          </a:bodyPr>
          <a:lstStyle/>
          <a:p>
            <a:pPr>
              <a:buFont typeface="Arial" charset="0"/>
              <a:buNone/>
            </a:pPr>
            <a:r>
              <a:rPr lang="zh-CN" altLang="zh-CN" sz="2800" b="1">
                <a:latin typeface="Calibri" pitchFamily="34" charset="0"/>
              </a:rPr>
              <a:t>准时带客户签到进场，切忌迟到、早退；签到时，业务员一定要排队等待。客户先签，严禁代签。</a:t>
            </a:r>
            <a:r>
              <a:rPr lang="zh-CN" altLang="en-US" sz="2800" b="1">
                <a:solidFill>
                  <a:srgbClr val="FF0000"/>
                </a:solidFill>
                <a:latin typeface="Calibri" pitchFamily="34" charset="0"/>
              </a:rPr>
              <a:t>请</a:t>
            </a:r>
            <a:r>
              <a:rPr lang="zh-CN" altLang="zh-CN" sz="2800" b="1">
                <a:solidFill>
                  <a:srgbClr val="FF0000"/>
                </a:solidFill>
                <a:latin typeface="Calibri" pitchFamily="34" charset="0"/>
              </a:rPr>
              <a:t>做好以下工作：</a:t>
            </a:r>
          </a:p>
        </p:txBody>
      </p:sp>
    </p:spTree>
    <p:extLst>
      <p:ext uri="{BB962C8B-B14F-4D97-AF65-F5344CB8AC3E}">
        <p14:creationId xmlns:p14="http://schemas.microsoft.com/office/powerpoint/2010/main" val="40725865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6081" name="Picture 3" descr="C:\Documents and Settings\Administrator\Application Data\Tencent\Users\2806536382\QQ\WinTemp\RichOle\J1`(ENQ8BOPIE}JI4R1$5IH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077636" y="1067009"/>
            <a:ext cx="11906488" cy="54588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6082" name="矩形 1"/>
          <p:cNvSpPr>
            <a:spLocks noChangeArrowheads="1"/>
          </p:cNvSpPr>
          <p:nvPr/>
        </p:nvSpPr>
        <p:spPr bwMode="auto">
          <a:xfrm>
            <a:off x="1944316" y="1785223"/>
            <a:ext cx="10009112" cy="379237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128583" tIns="64291" rIns="128583" bIns="64291">
            <a:spAutoFit/>
          </a:bodyPr>
          <a:lstStyle/>
          <a:p>
            <a:pPr>
              <a:buFont typeface="Arial" charset="0"/>
              <a:buNone/>
            </a:pPr>
            <a:r>
              <a:rPr lang="zh-CN" altLang="en-US" sz="3400" dirty="0">
                <a:latin typeface="Calibri" pitchFamily="34" charset="0"/>
              </a:rPr>
              <a:t>　</a:t>
            </a:r>
            <a:r>
              <a:rPr lang="en-US" altLang="zh-CN" sz="3400" b="1" dirty="0">
                <a:latin typeface="楷体_GB2312" pitchFamily="49" charset="-122"/>
                <a:ea typeface="楷体_GB2312" pitchFamily="49" charset="-122"/>
              </a:rPr>
              <a:t>1</a:t>
            </a:r>
            <a:r>
              <a:rPr lang="zh-CN" altLang="en-US" sz="3400" b="1" dirty="0">
                <a:latin typeface="楷体_GB2312" pitchFamily="49" charset="-122"/>
                <a:ea typeface="楷体_GB2312" pitchFamily="49" charset="-122"/>
              </a:rPr>
              <a:t>、</a:t>
            </a:r>
            <a:r>
              <a:rPr lang="zh-CN" altLang="zh-CN" sz="3400" b="1" dirty="0">
                <a:latin typeface="楷体_GB2312" pitchFamily="49" charset="-122"/>
                <a:ea typeface="楷体_GB2312" pitchFamily="49" charset="-122"/>
              </a:rPr>
              <a:t>客户进场后，</a:t>
            </a:r>
            <a:r>
              <a:rPr lang="en-US" altLang="zh-CN" sz="3400" b="1" dirty="0">
                <a:latin typeface="楷体_GB2312" pitchFamily="49" charset="-122"/>
                <a:ea typeface="楷体_GB2312" pitchFamily="49" charset="-122"/>
              </a:rPr>
              <a:t>10</a:t>
            </a:r>
            <a:r>
              <a:rPr lang="zh-CN" altLang="zh-CN" sz="3400" b="1" dirty="0">
                <a:latin typeface="楷体_GB2312" pitchFamily="49" charset="-122"/>
                <a:ea typeface="楷体_GB2312" pitchFamily="49" charset="-122"/>
              </a:rPr>
              <a:t>分钟的时间由主持人营造轻松的氛围，</a:t>
            </a:r>
            <a:r>
              <a:rPr lang="zh-CN" altLang="en-US" sz="3400" b="1" dirty="0">
                <a:latin typeface="楷体_GB2312" pitchFamily="49" charset="-122"/>
                <a:ea typeface="楷体_GB2312" pitchFamily="49" charset="-122"/>
              </a:rPr>
              <a:t>（可播放视频：“保险让生活更美好”）</a:t>
            </a:r>
            <a:r>
              <a:rPr lang="zh-CN" altLang="zh-CN" sz="3400" b="1" dirty="0">
                <a:latin typeface="楷体_GB2312" pitchFamily="49" charset="-122"/>
                <a:ea typeface="楷体_GB2312" pitchFamily="49" charset="-122"/>
              </a:rPr>
              <a:t>引导客户阅读桌上的宣传资料，总结利好；并提示整个报告会的注意事项。</a:t>
            </a:r>
            <a:r>
              <a:rPr lang="zh-CN" altLang="en-US" sz="3400" b="1" dirty="0">
                <a:latin typeface="楷体_GB2312" pitchFamily="49" charset="-122"/>
                <a:ea typeface="楷体_GB2312" pitchFamily="49" charset="-122"/>
              </a:rPr>
              <a:t>服务专员与</a:t>
            </a:r>
            <a:r>
              <a:rPr lang="zh-CN" altLang="zh-CN" sz="3400" b="1" dirty="0">
                <a:latin typeface="楷体_GB2312" pitchFamily="49" charset="-122"/>
                <a:ea typeface="楷体_GB2312" pitchFamily="49" charset="-122"/>
              </a:rPr>
              <a:t>业务员需提示客户</a:t>
            </a:r>
            <a:r>
              <a:rPr lang="zh-CN" altLang="en-US" sz="3400" b="1" dirty="0">
                <a:latin typeface="楷体_GB2312" pitchFamily="49" charset="-122"/>
                <a:ea typeface="楷体_GB2312" pitchFamily="49" charset="-122"/>
              </a:rPr>
              <a:t>，</a:t>
            </a:r>
            <a:r>
              <a:rPr lang="zh-CN" altLang="zh-CN" sz="3400" b="1" dirty="0">
                <a:latin typeface="楷体_GB2312" pitchFamily="49" charset="-122"/>
                <a:ea typeface="楷体_GB2312" pitchFamily="49" charset="-122"/>
              </a:rPr>
              <a:t>与客户共同维持好会场秩序，</a:t>
            </a:r>
            <a:r>
              <a:rPr lang="zh-CN" altLang="en-US" sz="3400" b="1" dirty="0">
                <a:latin typeface="楷体_GB2312" pitchFamily="49" charset="-122"/>
                <a:ea typeface="楷体_GB2312" pitchFamily="49" charset="-122"/>
              </a:rPr>
              <a:t>提示客户</a:t>
            </a:r>
            <a:r>
              <a:rPr lang="zh-CN" altLang="zh-CN" sz="3400" b="1" dirty="0">
                <a:latin typeface="楷体_GB2312" pitchFamily="49" charset="-122"/>
                <a:ea typeface="楷体_GB2312" pitchFamily="49" charset="-122"/>
              </a:rPr>
              <a:t>会中杜绝随意走动或接听电话，要认真倾听。</a:t>
            </a:r>
            <a:endParaRPr lang="en-US" altLang="zh-CN" sz="3400" b="1" dirty="0">
              <a:latin typeface="楷体_GB2312" pitchFamily="49" charset="-122"/>
              <a:ea typeface="楷体_GB2312" pitchFamily="49" charset="-122"/>
            </a:endParaRPr>
          </a:p>
          <a:p>
            <a:pPr>
              <a:buFont typeface="Arial" charset="0"/>
              <a:buNone/>
            </a:pPr>
            <a:r>
              <a:rPr lang="en-US" altLang="zh-CN" sz="3400" b="1" dirty="0">
                <a:latin typeface="楷体_GB2312" pitchFamily="49" charset="-122"/>
                <a:ea typeface="楷体_GB2312" pitchFamily="49" charset="-122"/>
              </a:rPr>
              <a:t>   2</a:t>
            </a:r>
            <a:r>
              <a:rPr lang="zh-CN" altLang="en-US" sz="3400" b="1" dirty="0">
                <a:latin typeface="楷体_GB2312" pitchFamily="49" charset="-122"/>
                <a:ea typeface="楷体_GB2312" pitchFamily="49" charset="-122"/>
              </a:rPr>
              <a:t>、介绍领导、财富升级报告会讲师、服务专员</a:t>
            </a:r>
            <a:endParaRPr lang="zh-CN" altLang="zh-CN" sz="3400" b="1" dirty="0">
              <a:latin typeface="楷体_GB2312" pitchFamily="49" charset="-122"/>
              <a:ea typeface="楷体_GB2312" pitchFamily="49" charset="-122"/>
            </a:endParaRPr>
          </a:p>
        </p:txBody>
      </p:sp>
      <p:sp>
        <p:nvSpPr>
          <p:cNvPr id="7" name="平行四边形 6"/>
          <p:cNvSpPr/>
          <p:nvPr/>
        </p:nvSpPr>
        <p:spPr>
          <a:xfrm>
            <a:off x="285036" y="913241"/>
            <a:ext cx="1295162" cy="871983"/>
          </a:xfrm>
          <a:prstGeom prst="parallelogram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8583" tIns="64291" rIns="128583" bIns="64291" anchor="ctr"/>
          <a:lstStyle/>
          <a:p>
            <a:pPr algn="ctr">
              <a:defRPr/>
            </a:pPr>
            <a:endParaRPr lang="zh-CN" altLang="en-US"/>
          </a:p>
        </p:txBody>
      </p:sp>
      <p:sp>
        <p:nvSpPr>
          <p:cNvPr id="46084" name="矩形 7"/>
          <p:cNvSpPr>
            <a:spLocks noChangeArrowheads="1"/>
          </p:cNvSpPr>
          <p:nvPr/>
        </p:nvSpPr>
        <p:spPr bwMode="auto">
          <a:xfrm>
            <a:off x="227529" y="894488"/>
            <a:ext cx="1410176" cy="108394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128583" tIns="64291" rIns="128583" bIns="64291">
            <a:spAutoFit/>
          </a:bodyPr>
          <a:lstStyle/>
          <a:p>
            <a:pPr>
              <a:buFont typeface="Arial" charset="0"/>
              <a:buNone/>
            </a:pPr>
            <a:r>
              <a:rPr lang="zh-CN" altLang="en-US" sz="6200" b="1" i="1">
                <a:latin typeface="Calibri" pitchFamily="34" charset="0"/>
              </a:rPr>
              <a:t>２　</a:t>
            </a:r>
            <a:endParaRPr lang="en-US" altLang="zh-CN" sz="3900" b="1">
              <a:latin typeface="Calibri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720472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5" name="矩形 1"/>
          <p:cNvSpPr>
            <a:spLocks noChangeArrowheads="1"/>
          </p:cNvSpPr>
          <p:nvPr/>
        </p:nvSpPr>
        <p:spPr bwMode="auto">
          <a:xfrm>
            <a:off x="1587699" y="1053882"/>
            <a:ext cx="10488810" cy="91466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128583" tIns="64291" rIns="128583" bIns="64291">
            <a:spAutoFit/>
          </a:bodyPr>
          <a:lstStyle/>
          <a:p>
            <a:pPr>
              <a:buFont typeface="Arial" charset="0"/>
              <a:buNone/>
            </a:pPr>
            <a:r>
              <a:rPr lang="zh-CN" altLang="zh-CN" sz="5100" b="1">
                <a:latin typeface="Calibri" pitchFamily="34" charset="0"/>
              </a:rPr>
              <a:t>领导讲话：</a:t>
            </a:r>
            <a:endParaRPr lang="en-US" altLang="zh-CN" sz="5100" b="1">
              <a:latin typeface="Calibri" pitchFamily="34" charset="0"/>
            </a:endParaRPr>
          </a:p>
        </p:txBody>
      </p:sp>
      <p:sp>
        <p:nvSpPr>
          <p:cNvPr id="5" name="平行四边形 4"/>
          <p:cNvSpPr/>
          <p:nvPr/>
        </p:nvSpPr>
        <p:spPr>
          <a:xfrm>
            <a:off x="285036" y="913241"/>
            <a:ext cx="1295162" cy="871983"/>
          </a:xfrm>
          <a:prstGeom prst="parallelogram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8583" tIns="64291" rIns="128583" bIns="64291" anchor="ctr"/>
          <a:lstStyle/>
          <a:p>
            <a:pPr algn="ctr">
              <a:defRPr/>
            </a:pPr>
            <a:endParaRPr lang="zh-CN" altLang="en-US"/>
          </a:p>
        </p:txBody>
      </p:sp>
      <p:sp>
        <p:nvSpPr>
          <p:cNvPr id="47107" name="矩形 5"/>
          <p:cNvSpPr>
            <a:spLocks noChangeArrowheads="1"/>
          </p:cNvSpPr>
          <p:nvPr/>
        </p:nvSpPr>
        <p:spPr bwMode="auto">
          <a:xfrm>
            <a:off x="227529" y="894488"/>
            <a:ext cx="1410176" cy="108394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128583" tIns="64291" rIns="128583" bIns="64291">
            <a:spAutoFit/>
          </a:bodyPr>
          <a:lstStyle/>
          <a:p>
            <a:pPr>
              <a:buFont typeface="Arial" charset="0"/>
              <a:buNone/>
            </a:pPr>
            <a:r>
              <a:rPr lang="zh-CN" altLang="en-US" sz="6200" b="1" i="1">
                <a:latin typeface="Calibri" pitchFamily="34" charset="0"/>
              </a:rPr>
              <a:t>３　</a:t>
            </a:r>
            <a:endParaRPr lang="en-US" altLang="zh-CN" sz="3900" b="1">
              <a:latin typeface="Calibri" pitchFamily="34" charset="0"/>
            </a:endParaRPr>
          </a:p>
        </p:txBody>
      </p:sp>
      <p:sp>
        <p:nvSpPr>
          <p:cNvPr id="47108" name="矩形 2"/>
          <p:cNvSpPr>
            <a:spLocks noChangeArrowheads="1"/>
          </p:cNvSpPr>
          <p:nvPr/>
        </p:nvSpPr>
        <p:spPr bwMode="auto">
          <a:xfrm>
            <a:off x="2550319" y="5854483"/>
            <a:ext cx="10433805" cy="117627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128583" tIns="64291" rIns="128583" bIns="64291">
            <a:spAutoFit/>
          </a:bodyPr>
          <a:lstStyle/>
          <a:p>
            <a:pPr>
              <a:buFont typeface="Arial" charset="0"/>
              <a:buNone/>
            </a:pPr>
            <a:r>
              <a:rPr lang="zh-CN" altLang="zh-CN" sz="3400" b="1">
                <a:solidFill>
                  <a:srgbClr val="FF0000"/>
                </a:solidFill>
                <a:latin typeface="Calibri" pitchFamily="34" charset="0"/>
              </a:rPr>
              <a:t>主要围绕公司利</a:t>
            </a:r>
            <a:r>
              <a:rPr lang="zh-CN" altLang="en-US" sz="3400" b="1">
                <a:solidFill>
                  <a:srgbClr val="FF0000"/>
                </a:solidFill>
                <a:latin typeface="Calibri" pitchFamily="34" charset="0"/>
              </a:rPr>
              <a:t>好</a:t>
            </a:r>
            <a:r>
              <a:rPr lang="zh-CN" altLang="zh-CN" sz="3400" b="1">
                <a:solidFill>
                  <a:srgbClr val="FF0000"/>
                </a:solidFill>
                <a:latin typeface="Calibri" pitchFamily="34" charset="0"/>
              </a:rPr>
              <a:t>和“感恩回馈”的内容来讲。</a:t>
            </a:r>
            <a:r>
              <a:rPr lang="zh-CN" altLang="en-US" sz="3400" b="1">
                <a:solidFill>
                  <a:srgbClr val="FF0000"/>
                </a:solidFill>
                <a:latin typeface="Calibri" pitchFamily="34" charset="0"/>
              </a:rPr>
              <a:t>（三大升级：服务升级、保障升级、权益升级）</a:t>
            </a:r>
            <a:endParaRPr lang="zh-CN" altLang="zh-CN" sz="3400" b="1">
              <a:solidFill>
                <a:srgbClr val="FF0000"/>
              </a:solidFill>
              <a:latin typeface="Calibri" pitchFamily="34" charset="0"/>
            </a:endParaRPr>
          </a:p>
        </p:txBody>
      </p:sp>
      <p:pic>
        <p:nvPicPr>
          <p:cNvPr id="47109" name="Picture 3" descr="C:\Documents and Settings\Administrator\桌面\会议话~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515440" y="1910865"/>
            <a:ext cx="7370921" cy="36848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596059990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29" name="矩形 1"/>
          <p:cNvSpPr>
            <a:spLocks noChangeArrowheads="1"/>
          </p:cNvSpPr>
          <p:nvPr/>
        </p:nvSpPr>
        <p:spPr bwMode="auto">
          <a:xfrm>
            <a:off x="1587699" y="733217"/>
            <a:ext cx="10488810" cy="91466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128583" tIns="64291" rIns="128583" bIns="64291">
            <a:spAutoFit/>
          </a:bodyPr>
          <a:lstStyle/>
          <a:p>
            <a:pPr>
              <a:buFont typeface="Arial" charset="0"/>
              <a:buNone/>
            </a:pPr>
            <a:r>
              <a:rPr lang="zh-CN" altLang="en-US" sz="5100" b="1">
                <a:latin typeface="Calibri" pitchFamily="34" charset="0"/>
              </a:rPr>
              <a:t>财富报告会</a:t>
            </a:r>
            <a:endParaRPr lang="en-US" altLang="zh-CN" sz="5100" b="1">
              <a:latin typeface="Calibri" pitchFamily="34" charset="0"/>
            </a:endParaRPr>
          </a:p>
        </p:txBody>
      </p:sp>
      <p:sp>
        <p:nvSpPr>
          <p:cNvPr id="5" name="平行四边形 4"/>
          <p:cNvSpPr/>
          <p:nvPr/>
        </p:nvSpPr>
        <p:spPr>
          <a:xfrm>
            <a:off x="285036" y="913241"/>
            <a:ext cx="1295162" cy="871983"/>
          </a:xfrm>
          <a:prstGeom prst="parallelogram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8583" tIns="64291" rIns="128583" bIns="64291" anchor="ctr"/>
          <a:lstStyle/>
          <a:p>
            <a:pPr algn="ctr">
              <a:defRPr/>
            </a:pPr>
            <a:endParaRPr lang="zh-CN" altLang="en-US"/>
          </a:p>
        </p:txBody>
      </p:sp>
      <p:sp>
        <p:nvSpPr>
          <p:cNvPr id="48131" name="矩形 5"/>
          <p:cNvSpPr>
            <a:spLocks noChangeArrowheads="1"/>
          </p:cNvSpPr>
          <p:nvPr/>
        </p:nvSpPr>
        <p:spPr bwMode="auto">
          <a:xfrm>
            <a:off x="227529" y="733217"/>
            <a:ext cx="1190149" cy="108394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128583" tIns="64291" rIns="128583" bIns="64291">
            <a:spAutoFit/>
          </a:bodyPr>
          <a:lstStyle/>
          <a:p>
            <a:pPr>
              <a:buFont typeface="Arial" charset="0"/>
              <a:buNone/>
            </a:pPr>
            <a:r>
              <a:rPr lang="en-US" altLang="zh-CN" sz="6200" b="1" i="1">
                <a:latin typeface="Calibri" pitchFamily="34" charset="0"/>
              </a:rPr>
              <a:t>  4</a:t>
            </a:r>
            <a:r>
              <a:rPr lang="zh-CN" altLang="en-US" sz="6200" b="1" i="1">
                <a:latin typeface="Calibri" pitchFamily="34" charset="0"/>
              </a:rPr>
              <a:t>　</a:t>
            </a:r>
            <a:endParaRPr lang="en-US" altLang="zh-CN" sz="3900" b="1">
              <a:latin typeface="Calibri" pitchFamily="34" charset="0"/>
            </a:endParaRPr>
          </a:p>
        </p:txBody>
      </p:sp>
      <p:sp>
        <p:nvSpPr>
          <p:cNvPr id="48132" name="矩形 2"/>
          <p:cNvSpPr>
            <a:spLocks noChangeArrowheads="1"/>
          </p:cNvSpPr>
          <p:nvPr/>
        </p:nvSpPr>
        <p:spPr bwMode="auto">
          <a:xfrm>
            <a:off x="1417678" y="1498313"/>
            <a:ext cx="12361545" cy="58467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128583" tIns="64291" rIns="128583" bIns="64291">
            <a:spAutoFit/>
          </a:bodyPr>
          <a:lstStyle/>
          <a:p>
            <a:pPr marL="513439" indent="-357175" defTabSz="0">
              <a:lnSpc>
                <a:spcPts val="4500"/>
              </a:lnSpc>
            </a:pPr>
            <a:r>
              <a:rPr lang="en-US" altLang="zh-CN" sz="3400" b="1">
                <a:latin typeface="楷体_GB2312" pitchFamily="49" charset="-122"/>
                <a:ea typeface="楷体_GB2312" pitchFamily="49" charset="-122"/>
              </a:rPr>
              <a:t>   </a:t>
            </a:r>
            <a:r>
              <a:rPr lang="en-US" altLang="zh-CN" sz="3400" b="1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1</a:t>
            </a:r>
            <a:r>
              <a:rPr lang="zh-CN" altLang="en-US" sz="3400" b="1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、讲回馈：</a:t>
            </a:r>
            <a:r>
              <a:rPr lang="zh-CN" altLang="en-US" sz="3400" b="1">
                <a:latin typeface="楷体_GB2312" pitchFamily="49" charset="-122"/>
                <a:ea typeface="楷体_GB2312" pitchFamily="49" charset="-122"/>
              </a:rPr>
              <a:t>中国人寿连续</a:t>
            </a:r>
            <a:r>
              <a:rPr lang="en-US" altLang="zh-CN" sz="3400" b="1">
                <a:latin typeface="楷体_GB2312" pitchFamily="49" charset="-122"/>
                <a:ea typeface="楷体_GB2312" pitchFamily="49" charset="-122"/>
              </a:rPr>
              <a:t>11</a:t>
            </a:r>
            <a:r>
              <a:rPr lang="zh-CN" altLang="en-US" sz="3400" b="1">
                <a:latin typeface="楷体_GB2312" pitchFamily="49" charset="-122"/>
                <a:ea typeface="楷体_GB2312" pitchFamily="49" charset="-122"/>
              </a:rPr>
              <a:t>年获得</a:t>
            </a:r>
            <a:r>
              <a:rPr lang="en-US" altLang="zh-CN" sz="3400" b="1">
                <a:latin typeface="楷体_GB2312" pitchFamily="49" charset="-122"/>
                <a:ea typeface="楷体_GB2312" pitchFamily="49" charset="-122"/>
              </a:rPr>
              <a:t>《</a:t>
            </a:r>
            <a:r>
              <a:rPr lang="zh-CN" altLang="en-US" sz="3400" b="1">
                <a:latin typeface="楷体_GB2312" pitchFamily="49" charset="-122"/>
                <a:ea typeface="楷体_GB2312" pitchFamily="49" charset="-122"/>
              </a:rPr>
              <a:t>财富</a:t>
            </a:r>
            <a:r>
              <a:rPr lang="en-US" altLang="zh-CN" sz="3400" b="1">
                <a:latin typeface="楷体_GB2312" pitchFamily="49" charset="-122"/>
                <a:ea typeface="楷体_GB2312" pitchFamily="49" charset="-122"/>
              </a:rPr>
              <a:t>》500</a:t>
            </a:r>
            <a:r>
              <a:rPr lang="zh-CN" altLang="en-US" sz="3400" b="1">
                <a:latin typeface="楷体_GB2312" pitchFamily="49" charset="-122"/>
                <a:ea typeface="楷体_GB2312" pitchFamily="49" charset="-122"/>
              </a:rPr>
              <a:t>强，</a:t>
            </a:r>
            <a:endParaRPr lang="en-US" altLang="zh-CN" sz="3400" b="1">
              <a:latin typeface="楷体_GB2312" pitchFamily="49" charset="-122"/>
              <a:ea typeface="楷体_GB2312" pitchFamily="49" charset="-122"/>
            </a:endParaRPr>
          </a:p>
          <a:p>
            <a:pPr marL="513439" indent="-357175" defTabSz="0">
              <a:lnSpc>
                <a:spcPts val="4500"/>
              </a:lnSpc>
            </a:pPr>
            <a:r>
              <a:rPr lang="zh-CN" altLang="en-US" sz="3400" b="1">
                <a:latin typeface="楷体_GB2312" pitchFamily="49" charset="-122"/>
                <a:ea typeface="楷体_GB2312" pitchFamily="49" charset="-122"/>
              </a:rPr>
              <a:t>客户利益隆重升级，回馈老客户；</a:t>
            </a:r>
            <a:endParaRPr lang="en-US" altLang="zh-CN" sz="3400" b="1">
              <a:latin typeface="楷体_GB2312" pitchFamily="49" charset="-122"/>
              <a:ea typeface="楷体_GB2312" pitchFamily="49" charset="-122"/>
            </a:endParaRPr>
          </a:p>
          <a:p>
            <a:pPr marL="513439" indent="-357175" defTabSz="0">
              <a:lnSpc>
                <a:spcPts val="4500"/>
              </a:lnSpc>
            </a:pPr>
            <a:r>
              <a:rPr lang="en-US" altLang="zh-CN" sz="3400" b="1">
                <a:latin typeface="楷体_GB2312" pitchFamily="49" charset="-122"/>
                <a:ea typeface="楷体_GB2312" pitchFamily="49" charset="-122"/>
              </a:rPr>
              <a:t>   </a:t>
            </a:r>
            <a:r>
              <a:rPr lang="en-US" altLang="zh-CN" sz="3400" b="1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2</a:t>
            </a:r>
            <a:r>
              <a:rPr lang="zh-CN" altLang="en-US" sz="3400" b="1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、讲利益升级：</a:t>
            </a:r>
            <a:r>
              <a:rPr lang="zh-CN" altLang="en-US" sz="3400" b="1">
                <a:latin typeface="楷体_GB2312" pitchFamily="49" charset="-122"/>
                <a:ea typeface="楷体_GB2312" pitchFamily="49" charset="-122"/>
              </a:rPr>
              <a:t>收益高、费用省、功能强；</a:t>
            </a:r>
          </a:p>
          <a:p>
            <a:pPr marL="513439" indent="-357175" defTabSz="0">
              <a:lnSpc>
                <a:spcPts val="4500"/>
              </a:lnSpc>
            </a:pPr>
            <a:r>
              <a:rPr lang="en-US" altLang="zh-CN" sz="3400" b="1">
                <a:latin typeface="楷体_GB2312" pitchFamily="49" charset="-122"/>
                <a:ea typeface="楷体_GB2312" pitchFamily="49" charset="-122"/>
              </a:rPr>
              <a:t>   </a:t>
            </a:r>
            <a:r>
              <a:rPr lang="en-US" altLang="zh-CN" sz="3400" b="1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3</a:t>
            </a:r>
            <a:r>
              <a:rPr lang="zh-CN" altLang="en-US" sz="3400" b="1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、讲加保：</a:t>
            </a:r>
            <a:r>
              <a:rPr lang="zh-CN" altLang="en-US" sz="3400" b="1">
                <a:latin typeface="楷体_GB2312" pitchFamily="49" charset="-122"/>
                <a:ea typeface="楷体_GB2312" pitchFamily="49" charset="-122"/>
              </a:rPr>
              <a:t>你加我就送。加一个，送一个。</a:t>
            </a:r>
          </a:p>
          <a:p>
            <a:pPr marL="513439" indent="-357175" defTabSz="0">
              <a:lnSpc>
                <a:spcPts val="4500"/>
              </a:lnSpc>
            </a:pPr>
            <a:r>
              <a:rPr lang="zh-CN" altLang="en-US" sz="3400" b="1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    </a:t>
            </a:r>
            <a:r>
              <a:rPr lang="zh-CN" altLang="en-US" sz="3400" b="1">
                <a:solidFill>
                  <a:srgbClr val="2D65B4"/>
                </a:solidFill>
                <a:latin typeface="楷体_GB2312" pitchFamily="49" charset="-122"/>
                <a:ea typeface="楷体_GB2312" pitchFamily="49" charset="-122"/>
              </a:rPr>
              <a:t>强调：财富报告会打通客户的观念，激发客户想要让老保单附加豪华金账户的强烈欲望；说明财富升级的条件</a:t>
            </a:r>
            <a:r>
              <a:rPr lang="en-US" altLang="zh-CN" sz="3400" b="1">
                <a:solidFill>
                  <a:srgbClr val="2D65B4"/>
                </a:solidFill>
                <a:latin typeface="楷体_GB2312" pitchFamily="49" charset="-122"/>
                <a:ea typeface="楷体_GB2312" pitchFamily="49" charset="-122"/>
              </a:rPr>
              <a:t>—</a:t>
            </a:r>
            <a:r>
              <a:rPr lang="zh-CN" altLang="en-US" sz="3400" b="1">
                <a:solidFill>
                  <a:srgbClr val="2D65B4"/>
                </a:solidFill>
                <a:latin typeface="楷体_GB2312" pitchFamily="49" charset="-122"/>
                <a:ea typeface="楷体_GB2312" pitchFamily="49" charset="-122"/>
              </a:rPr>
              <a:t>增额（加保），</a:t>
            </a:r>
            <a:r>
              <a:rPr lang="zh-CN" altLang="en-US" sz="3900" b="1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不要进行加保产品的讲解</a:t>
            </a:r>
            <a:r>
              <a:rPr lang="zh-CN" altLang="en-US" sz="3900" b="1">
                <a:solidFill>
                  <a:srgbClr val="2D65B4"/>
                </a:solidFill>
                <a:latin typeface="楷体_GB2312" pitchFamily="49" charset="-122"/>
                <a:ea typeface="楷体_GB2312" pitchFamily="49" charset="-122"/>
              </a:rPr>
              <a:t>。</a:t>
            </a:r>
            <a:r>
              <a:rPr lang="zh-CN" altLang="en-US" sz="3400" b="1">
                <a:solidFill>
                  <a:srgbClr val="2D65B4"/>
                </a:solidFill>
                <a:latin typeface="楷体_GB2312" pitchFamily="49" charset="-122"/>
                <a:ea typeface="楷体_GB2312" pitchFamily="49" charset="-122"/>
              </a:rPr>
              <a:t>强调只需要增额办理年交</a:t>
            </a:r>
            <a:r>
              <a:rPr lang="en-US" altLang="zh-CN" sz="3400" b="1">
                <a:solidFill>
                  <a:srgbClr val="2D65B4"/>
                </a:solidFill>
                <a:latin typeface="楷体_GB2312" pitchFamily="49" charset="-122"/>
                <a:ea typeface="楷体_GB2312" pitchFamily="49" charset="-122"/>
              </a:rPr>
              <a:t>5000</a:t>
            </a:r>
            <a:r>
              <a:rPr lang="zh-CN" altLang="en-US" sz="3400" b="1">
                <a:solidFill>
                  <a:srgbClr val="2D65B4"/>
                </a:solidFill>
                <a:latin typeface="楷体_GB2312" pitchFamily="49" charset="-122"/>
                <a:ea typeface="楷体_GB2312" pitchFamily="49" charset="-122"/>
              </a:rPr>
              <a:t>元以上的保险就能实现财富升级。 </a:t>
            </a:r>
            <a:endParaRPr lang="en-US" altLang="zh-CN" sz="3400" b="1">
              <a:solidFill>
                <a:srgbClr val="2D65B4"/>
              </a:solidFill>
              <a:latin typeface="楷体_GB2312" pitchFamily="49" charset="-122"/>
              <a:ea typeface="楷体_GB2312" pitchFamily="49" charset="-122"/>
            </a:endParaRPr>
          </a:p>
          <a:p>
            <a:pPr marL="513439" indent="-357175" defTabSz="0">
              <a:lnSpc>
                <a:spcPts val="4500"/>
              </a:lnSpc>
            </a:pPr>
            <a:r>
              <a:rPr lang="zh-CN" altLang="en-US" sz="3400" b="1">
                <a:solidFill>
                  <a:srgbClr val="2D65B4"/>
                </a:solidFill>
                <a:latin typeface="楷体_GB2312" pitchFamily="49" charset="-122"/>
                <a:ea typeface="楷体_GB2312" pitchFamily="49" charset="-122"/>
              </a:rPr>
              <a:t>    加什么险种由服务专员和业务员在沟通环节推荐。</a:t>
            </a:r>
            <a:endParaRPr lang="en-US" altLang="zh-CN" sz="3400" b="1">
              <a:solidFill>
                <a:srgbClr val="2D65B4"/>
              </a:solidFill>
              <a:latin typeface="楷体_GB2312" pitchFamily="49" charset="-122"/>
              <a:ea typeface="楷体_GB2312" pitchFamily="49" charset="-122"/>
            </a:endParaRPr>
          </a:p>
          <a:p>
            <a:pPr marL="513439" indent="-357175" defTabSz="0"/>
            <a:endParaRPr lang="en-US" altLang="zh-CN" sz="3400" b="1">
              <a:solidFill>
                <a:srgbClr val="FF0000"/>
              </a:solidFill>
              <a:latin typeface="Calibri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63484553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3" name="矩形 1"/>
          <p:cNvSpPr>
            <a:spLocks noChangeArrowheads="1"/>
          </p:cNvSpPr>
          <p:nvPr/>
        </p:nvSpPr>
        <p:spPr bwMode="auto">
          <a:xfrm>
            <a:off x="1552695" y="712590"/>
            <a:ext cx="11568945" cy="91466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128583" tIns="64291" rIns="128583" bIns="64291">
            <a:spAutoFit/>
          </a:bodyPr>
          <a:lstStyle/>
          <a:p>
            <a:pPr>
              <a:buFont typeface="Arial" charset="0"/>
              <a:buNone/>
            </a:pPr>
            <a:r>
              <a:rPr lang="zh-CN" altLang="zh-CN" sz="5100" b="1">
                <a:latin typeface="Calibri" pitchFamily="34" charset="0"/>
              </a:rPr>
              <a:t>沟通环节</a:t>
            </a:r>
          </a:p>
        </p:txBody>
      </p:sp>
      <p:sp>
        <p:nvSpPr>
          <p:cNvPr id="5" name="平行四边形 4"/>
          <p:cNvSpPr/>
          <p:nvPr/>
        </p:nvSpPr>
        <p:spPr>
          <a:xfrm>
            <a:off x="257534" y="566321"/>
            <a:ext cx="1295162" cy="871985"/>
          </a:xfrm>
          <a:prstGeom prst="parallelogram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8583" tIns="64291" rIns="128583" bIns="64291" anchor="ctr"/>
          <a:lstStyle/>
          <a:p>
            <a:pPr algn="ctr">
              <a:defRPr/>
            </a:pPr>
            <a:endParaRPr lang="zh-CN" altLang="en-US"/>
          </a:p>
        </p:txBody>
      </p:sp>
      <p:sp>
        <p:nvSpPr>
          <p:cNvPr id="49155" name="矩形 5"/>
          <p:cNvSpPr>
            <a:spLocks noChangeArrowheads="1"/>
          </p:cNvSpPr>
          <p:nvPr/>
        </p:nvSpPr>
        <p:spPr bwMode="auto">
          <a:xfrm>
            <a:off x="257533" y="566321"/>
            <a:ext cx="1410176" cy="108394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128583" tIns="64291" rIns="128583" bIns="64291">
            <a:spAutoFit/>
          </a:bodyPr>
          <a:lstStyle/>
          <a:p>
            <a:pPr>
              <a:buFont typeface="Arial" charset="0"/>
              <a:buNone/>
            </a:pPr>
            <a:r>
              <a:rPr lang="en-US" altLang="zh-CN" sz="6200" b="1" i="1">
                <a:latin typeface="Calibri" pitchFamily="34" charset="0"/>
              </a:rPr>
              <a:t> 5</a:t>
            </a:r>
            <a:r>
              <a:rPr lang="zh-CN" altLang="en-US" sz="6200" b="1" i="1">
                <a:latin typeface="Calibri" pitchFamily="34" charset="0"/>
              </a:rPr>
              <a:t>　</a:t>
            </a:r>
            <a:endParaRPr lang="en-US" altLang="zh-CN" sz="3900" b="1">
              <a:latin typeface="Calibri" pitchFamily="34" charset="0"/>
            </a:endParaRPr>
          </a:p>
        </p:txBody>
      </p:sp>
      <p:sp>
        <p:nvSpPr>
          <p:cNvPr id="49156" name="矩形 3"/>
          <p:cNvSpPr>
            <a:spLocks noChangeArrowheads="1"/>
          </p:cNvSpPr>
          <p:nvPr/>
        </p:nvSpPr>
        <p:spPr bwMode="auto">
          <a:xfrm>
            <a:off x="622579" y="2008377"/>
            <a:ext cx="13041630" cy="588525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128583" tIns="64291" rIns="128583" bIns="64291">
            <a:spAutoFit/>
          </a:bodyPr>
          <a:lstStyle/>
          <a:p>
            <a:pPr>
              <a:buFont typeface="Arial" charset="0"/>
              <a:buNone/>
            </a:pPr>
            <a:r>
              <a:rPr lang="zh-CN" altLang="zh-CN" sz="3400" b="1">
                <a:latin typeface="楷体_GB2312" pitchFamily="49" charset="-122"/>
                <a:ea typeface="楷体_GB2312" pitchFamily="49" charset="-122"/>
              </a:rPr>
              <a:t>服务专员：</a:t>
            </a:r>
          </a:p>
          <a:p>
            <a:pPr>
              <a:buFont typeface="Arial" charset="0"/>
              <a:buNone/>
            </a:pPr>
            <a:r>
              <a:rPr lang="en-US" altLang="zh-CN" sz="3400" b="1">
                <a:latin typeface="楷体_GB2312" pitchFamily="49" charset="-122"/>
                <a:ea typeface="楷体_GB2312" pitchFamily="49" charset="-122"/>
              </a:rPr>
              <a:t>   </a:t>
            </a:r>
            <a:r>
              <a:rPr lang="zh-CN" altLang="zh-CN" sz="3400" b="1">
                <a:latin typeface="楷体_GB2312" pitchFamily="49" charset="-122"/>
                <a:ea typeface="楷体_GB2312" pitchFamily="49" charset="-122"/>
              </a:rPr>
              <a:t>（</a:t>
            </a:r>
            <a:r>
              <a:rPr lang="en-US" altLang="zh-CN" sz="3400" b="1">
                <a:latin typeface="楷体_GB2312" pitchFamily="49" charset="-122"/>
                <a:ea typeface="楷体_GB2312" pitchFamily="49" charset="-122"/>
              </a:rPr>
              <a:t>1</a:t>
            </a:r>
            <a:r>
              <a:rPr lang="zh-CN" altLang="zh-CN" sz="3400" b="1">
                <a:latin typeface="楷体_GB2312" pitchFamily="49" charset="-122"/>
                <a:ea typeface="楷体_GB2312" pitchFamily="49" charset="-122"/>
              </a:rPr>
              <a:t>）</a:t>
            </a:r>
            <a:r>
              <a:rPr lang="zh-CN" altLang="en-US" sz="3400" b="1">
                <a:latin typeface="楷体_GB2312" pitchFamily="49" charset="-122"/>
                <a:ea typeface="楷体_GB2312" pitchFamily="49" charset="-122"/>
              </a:rPr>
              <a:t>再次</a:t>
            </a:r>
            <a:r>
              <a:rPr lang="zh-CN" altLang="zh-CN" sz="3400" b="1">
                <a:latin typeface="楷体_GB2312" pitchFamily="49" charset="-122"/>
                <a:ea typeface="楷体_GB2312" pitchFamily="49" charset="-122"/>
              </a:rPr>
              <a:t>审核保单</a:t>
            </a:r>
            <a:r>
              <a:rPr lang="zh-CN" altLang="en-US" sz="3400" b="1">
                <a:latin typeface="楷体_GB2312" pitchFamily="49" charset="-122"/>
                <a:ea typeface="楷体_GB2312" pitchFamily="49" charset="-122"/>
              </a:rPr>
              <a:t>（主要是让客户有一种升级活动严肃性的感觉）</a:t>
            </a:r>
            <a:endParaRPr lang="zh-CN" altLang="zh-CN" sz="3400" b="1">
              <a:latin typeface="楷体_GB2312" pitchFamily="49" charset="-122"/>
              <a:ea typeface="楷体_GB2312" pitchFamily="49" charset="-122"/>
            </a:endParaRPr>
          </a:p>
          <a:p>
            <a:pPr>
              <a:buFont typeface="Arial" charset="0"/>
              <a:buNone/>
            </a:pPr>
            <a:r>
              <a:rPr lang="en-US" altLang="zh-CN" sz="3400" b="1">
                <a:latin typeface="楷体_GB2312" pitchFamily="49" charset="-122"/>
                <a:ea typeface="楷体_GB2312" pitchFamily="49" charset="-122"/>
              </a:rPr>
              <a:t>   </a:t>
            </a:r>
            <a:r>
              <a:rPr lang="zh-CN" altLang="zh-CN" sz="3400" b="1">
                <a:latin typeface="楷体_GB2312" pitchFamily="49" charset="-122"/>
                <a:ea typeface="楷体_GB2312" pitchFamily="49" charset="-122"/>
              </a:rPr>
              <a:t>（</a:t>
            </a:r>
            <a:r>
              <a:rPr lang="en-US" altLang="zh-CN" sz="3400" b="1">
                <a:latin typeface="楷体_GB2312" pitchFamily="49" charset="-122"/>
                <a:ea typeface="楷体_GB2312" pitchFamily="49" charset="-122"/>
              </a:rPr>
              <a:t>2</a:t>
            </a:r>
            <a:r>
              <a:rPr lang="zh-CN" altLang="zh-CN" sz="3400" b="1">
                <a:latin typeface="楷体_GB2312" pitchFamily="49" charset="-122"/>
                <a:ea typeface="楷体_GB2312" pitchFamily="49" charset="-122"/>
              </a:rPr>
              <a:t>）核对身份</a:t>
            </a:r>
            <a:r>
              <a:rPr lang="zh-CN" altLang="en-US" sz="3400" b="1">
                <a:latin typeface="楷体_GB2312" pitchFamily="49" charset="-122"/>
                <a:ea typeface="楷体_GB2312" pitchFamily="49" charset="-122"/>
              </a:rPr>
              <a:t>（核对客户是否有权限进行升级）</a:t>
            </a:r>
            <a:endParaRPr lang="zh-CN" altLang="zh-CN" sz="3400" b="1">
              <a:latin typeface="楷体_GB2312" pitchFamily="49" charset="-122"/>
              <a:ea typeface="楷体_GB2312" pitchFamily="49" charset="-122"/>
            </a:endParaRPr>
          </a:p>
          <a:p>
            <a:pPr>
              <a:buFont typeface="Arial" charset="0"/>
              <a:buNone/>
            </a:pPr>
            <a:r>
              <a:rPr lang="en-US" altLang="zh-CN" sz="3400" b="1">
                <a:latin typeface="楷体_GB2312" pitchFamily="49" charset="-122"/>
                <a:ea typeface="楷体_GB2312" pitchFamily="49" charset="-122"/>
              </a:rPr>
              <a:t>   </a:t>
            </a:r>
            <a:r>
              <a:rPr lang="zh-CN" altLang="zh-CN" sz="3400" b="1">
                <a:latin typeface="楷体_GB2312" pitchFamily="49" charset="-122"/>
                <a:ea typeface="楷体_GB2312" pitchFamily="49" charset="-122"/>
              </a:rPr>
              <a:t>（</a:t>
            </a:r>
            <a:r>
              <a:rPr lang="en-US" altLang="zh-CN" sz="3400" b="1">
                <a:latin typeface="楷体_GB2312" pitchFamily="49" charset="-122"/>
                <a:ea typeface="楷体_GB2312" pitchFamily="49" charset="-122"/>
              </a:rPr>
              <a:t>3</a:t>
            </a:r>
            <a:r>
              <a:rPr lang="zh-CN" altLang="zh-CN" sz="3400" b="1">
                <a:latin typeface="楷体_GB2312" pitchFamily="49" charset="-122"/>
                <a:ea typeface="楷体_GB2312" pitchFamily="49" charset="-122"/>
              </a:rPr>
              <a:t>）</a:t>
            </a:r>
            <a:r>
              <a:rPr lang="zh-CN" altLang="en-US" sz="3400" b="1">
                <a:latin typeface="楷体_GB2312" pitchFamily="49" charset="-122"/>
                <a:ea typeface="楷体_GB2312" pitchFamily="49" charset="-122"/>
              </a:rPr>
              <a:t>再次</a:t>
            </a:r>
            <a:r>
              <a:rPr lang="zh-CN" altLang="zh-CN" sz="3400" b="1">
                <a:latin typeface="楷体_GB2312" pitchFamily="49" charset="-122"/>
                <a:ea typeface="楷体_GB2312" pitchFamily="49" charset="-122"/>
              </a:rPr>
              <a:t>介绍升级前后变化（</a:t>
            </a:r>
            <a:r>
              <a:rPr lang="zh-CN" altLang="en-US" sz="3400" b="1">
                <a:latin typeface="楷体_GB2312" pitchFamily="49" charset="-122"/>
                <a:ea typeface="楷体_GB2312" pitchFamily="49" charset="-122"/>
              </a:rPr>
              <a:t>要代表客户</a:t>
            </a:r>
            <a:r>
              <a:rPr lang="zh-CN" altLang="zh-CN" sz="3400" b="1">
                <a:latin typeface="楷体_GB2312" pitchFamily="49" charset="-122"/>
                <a:ea typeface="楷体_GB2312" pitchFamily="49" charset="-122"/>
              </a:rPr>
              <a:t>感谢销售伙伴带客户来升级，这是我们的责任，避免损失）</a:t>
            </a:r>
          </a:p>
          <a:p>
            <a:pPr>
              <a:buFont typeface="Arial" charset="0"/>
              <a:buNone/>
            </a:pPr>
            <a:r>
              <a:rPr lang="en-US" altLang="zh-CN" sz="3400" b="1">
                <a:latin typeface="楷体_GB2312" pitchFamily="49" charset="-122"/>
                <a:ea typeface="楷体_GB2312" pitchFamily="49" charset="-122"/>
              </a:rPr>
              <a:t>   </a:t>
            </a:r>
            <a:r>
              <a:rPr lang="zh-CN" altLang="zh-CN" sz="3400" b="1">
                <a:latin typeface="楷体_GB2312" pitchFamily="49" charset="-122"/>
                <a:ea typeface="楷体_GB2312" pitchFamily="49" charset="-122"/>
              </a:rPr>
              <a:t>（</a:t>
            </a:r>
            <a:r>
              <a:rPr lang="en-US" altLang="zh-CN" sz="3400" b="1">
                <a:latin typeface="楷体_GB2312" pitchFamily="49" charset="-122"/>
                <a:ea typeface="楷体_GB2312" pitchFamily="49" charset="-122"/>
              </a:rPr>
              <a:t>4</a:t>
            </a:r>
            <a:r>
              <a:rPr lang="zh-CN" altLang="zh-CN" sz="3400" b="1">
                <a:latin typeface="楷体_GB2312" pitchFamily="49" charset="-122"/>
                <a:ea typeface="楷体_GB2312" pitchFamily="49" charset="-122"/>
              </a:rPr>
              <a:t>）强调选择权（在客户）</a:t>
            </a:r>
          </a:p>
          <a:p>
            <a:pPr>
              <a:buFont typeface="Arial" charset="0"/>
              <a:buNone/>
            </a:pPr>
            <a:r>
              <a:rPr lang="en-US" altLang="zh-CN" sz="3400" b="1">
                <a:latin typeface="楷体_GB2312" pitchFamily="49" charset="-122"/>
                <a:ea typeface="楷体_GB2312" pitchFamily="49" charset="-122"/>
              </a:rPr>
              <a:t>   </a:t>
            </a:r>
            <a:r>
              <a:rPr lang="zh-CN" altLang="zh-CN" sz="3400" b="1">
                <a:latin typeface="楷体_GB2312" pitchFamily="49" charset="-122"/>
                <a:ea typeface="楷体_GB2312" pitchFamily="49" charset="-122"/>
              </a:rPr>
              <a:t>（</a:t>
            </a:r>
            <a:r>
              <a:rPr lang="en-US" altLang="zh-CN" sz="3400" b="1">
                <a:latin typeface="楷体_GB2312" pitchFamily="49" charset="-122"/>
                <a:ea typeface="楷体_GB2312" pitchFamily="49" charset="-122"/>
              </a:rPr>
              <a:t>5</a:t>
            </a:r>
            <a:r>
              <a:rPr lang="zh-CN" altLang="zh-CN" sz="3400" b="1">
                <a:latin typeface="楷体_GB2312" pitchFamily="49" charset="-122"/>
                <a:ea typeface="楷体_GB2312" pitchFamily="49" charset="-122"/>
              </a:rPr>
              <a:t>）再次强调升级的要求</a:t>
            </a:r>
            <a:r>
              <a:rPr lang="zh-CN" altLang="en-US" sz="3400" b="1">
                <a:latin typeface="楷体_GB2312" pitchFamily="49" charset="-122"/>
                <a:ea typeface="楷体_GB2312" pitchFamily="49" charset="-122"/>
              </a:rPr>
              <a:t>：底线年交保费</a:t>
            </a:r>
            <a:r>
              <a:rPr lang="en-US" altLang="zh-CN" sz="3400" b="1">
                <a:latin typeface="楷体_GB2312" pitchFamily="49" charset="-122"/>
                <a:ea typeface="楷体_GB2312" pitchFamily="49" charset="-122"/>
              </a:rPr>
              <a:t>5000</a:t>
            </a:r>
            <a:r>
              <a:rPr lang="zh-CN" altLang="zh-CN" sz="3400" b="1">
                <a:latin typeface="楷体_GB2312" pitchFamily="49" charset="-122"/>
                <a:ea typeface="楷体_GB2312" pitchFamily="49" charset="-122"/>
              </a:rPr>
              <a:t>元</a:t>
            </a:r>
            <a:r>
              <a:rPr lang="zh-CN" altLang="en-US" sz="3400" b="1">
                <a:latin typeface="楷体_GB2312" pitchFamily="49" charset="-122"/>
                <a:ea typeface="楷体_GB2312" pitchFamily="49" charset="-122"/>
              </a:rPr>
              <a:t>；</a:t>
            </a:r>
            <a:endParaRPr lang="en-US" altLang="zh-CN" sz="3400" b="1">
              <a:latin typeface="楷体_GB2312" pitchFamily="49" charset="-122"/>
              <a:ea typeface="楷体_GB2312" pitchFamily="49" charset="-122"/>
            </a:endParaRPr>
          </a:p>
          <a:p>
            <a:pPr>
              <a:buFont typeface="Arial" charset="0"/>
              <a:buNone/>
            </a:pPr>
            <a:r>
              <a:rPr lang="en-US" altLang="zh-CN" sz="3400" b="1">
                <a:latin typeface="楷体_GB2312" pitchFamily="49" charset="-122"/>
                <a:ea typeface="楷体_GB2312" pitchFamily="49" charset="-122"/>
              </a:rPr>
              <a:t>   </a:t>
            </a:r>
            <a:r>
              <a:rPr lang="zh-CN" altLang="en-US" sz="3400" b="1">
                <a:latin typeface="楷体_GB2312" pitchFamily="49" charset="-122"/>
                <a:ea typeface="楷体_GB2312" pitchFamily="49" charset="-122"/>
              </a:rPr>
              <a:t>（</a:t>
            </a:r>
            <a:r>
              <a:rPr lang="en-US" altLang="zh-CN" sz="3400" b="1">
                <a:latin typeface="楷体_GB2312" pitchFamily="49" charset="-122"/>
                <a:ea typeface="楷体_GB2312" pitchFamily="49" charset="-122"/>
              </a:rPr>
              <a:t>6</a:t>
            </a:r>
            <a:r>
              <a:rPr lang="zh-CN" altLang="en-US" sz="3400" b="1">
                <a:latin typeface="楷体_GB2312" pitchFamily="49" charset="-122"/>
                <a:ea typeface="楷体_GB2312" pitchFamily="49" charset="-122"/>
              </a:rPr>
              <a:t>）协助业务员讲解升级后的利益变化；</a:t>
            </a:r>
          </a:p>
          <a:p>
            <a:pPr>
              <a:buFont typeface="Arial" charset="0"/>
              <a:buNone/>
            </a:pPr>
            <a:r>
              <a:rPr lang="en-US" altLang="zh-CN" sz="3400" b="1">
                <a:latin typeface="楷体_GB2312" pitchFamily="49" charset="-122"/>
                <a:ea typeface="楷体_GB2312" pitchFamily="49" charset="-122"/>
              </a:rPr>
              <a:t>   </a:t>
            </a:r>
            <a:r>
              <a:rPr lang="zh-CN" altLang="en-US" sz="3400" b="1">
                <a:latin typeface="楷体_GB2312" pitchFamily="49" charset="-122"/>
                <a:ea typeface="楷体_GB2312" pitchFamily="49" charset="-122"/>
              </a:rPr>
              <a:t>（</a:t>
            </a:r>
            <a:r>
              <a:rPr lang="en-US" altLang="zh-CN" sz="3400" b="1">
                <a:latin typeface="楷体_GB2312" pitchFamily="49" charset="-122"/>
                <a:ea typeface="楷体_GB2312" pitchFamily="49" charset="-122"/>
              </a:rPr>
              <a:t>7</a:t>
            </a:r>
            <a:r>
              <a:rPr lang="zh-CN" altLang="en-US" sz="3400" b="1">
                <a:latin typeface="楷体_GB2312" pitchFamily="49" charset="-122"/>
                <a:ea typeface="楷体_GB2312" pitchFamily="49" charset="-122"/>
              </a:rPr>
              <a:t>）现场答疑</a:t>
            </a:r>
          </a:p>
          <a:p>
            <a:pPr>
              <a:buFont typeface="Arial" charset="0"/>
              <a:buNone/>
            </a:pPr>
            <a:r>
              <a:rPr lang="en-US" altLang="zh-CN" sz="3400" b="1">
                <a:latin typeface="楷体_GB2312" pitchFamily="49" charset="-122"/>
                <a:ea typeface="楷体_GB2312" pitchFamily="49" charset="-122"/>
              </a:rPr>
              <a:t>     </a:t>
            </a:r>
            <a:endParaRPr lang="zh-CN" altLang="zh-CN" sz="2800" b="1">
              <a:solidFill>
                <a:srgbClr val="161645"/>
              </a:solidFill>
              <a:latin typeface="黑体" pitchFamily="2" charset="-122"/>
              <a:ea typeface="黑体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277365730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7" name="矩形 1"/>
          <p:cNvSpPr>
            <a:spLocks noChangeArrowheads="1"/>
          </p:cNvSpPr>
          <p:nvPr/>
        </p:nvSpPr>
        <p:spPr bwMode="auto">
          <a:xfrm>
            <a:off x="1552695" y="712590"/>
            <a:ext cx="11568945" cy="91466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128583" tIns="64291" rIns="128583" bIns="64291">
            <a:spAutoFit/>
          </a:bodyPr>
          <a:lstStyle/>
          <a:p>
            <a:pPr>
              <a:buFont typeface="Arial" charset="0"/>
              <a:buNone/>
            </a:pPr>
            <a:r>
              <a:rPr lang="zh-CN" altLang="zh-CN" sz="5100" b="1">
                <a:latin typeface="Calibri" pitchFamily="34" charset="0"/>
              </a:rPr>
              <a:t>沟通环节</a:t>
            </a:r>
          </a:p>
        </p:txBody>
      </p:sp>
      <p:sp>
        <p:nvSpPr>
          <p:cNvPr id="5" name="平行四边形 4"/>
          <p:cNvSpPr/>
          <p:nvPr/>
        </p:nvSpPr>
        <p:spPr>
          <a:xfrm>
            <a:off x="257534" y="566321"/>
            <a:ext cx="1295162" cy="871985"/>
          </a:xfrm>
          <a:prstGeom prst="parallelogram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8583" tIns="64291" rIns="128583" bIns="64291" anchor="ctr"/>
          <a:lstStyle/>
          <a:p>
            <a:pPr algn="ctr">
              <a:defRPr/>
            </a:pPr>
            <a:endParaRPr lang="zh-CN" altLang="en-US"/>
          </a:p>
        </p:txBody>
      </p:sp>
      <p:sp>
        <p:nvSpPr>
          <p:cNvPr id="50179" name="矩形 5"/>
          <p:cNvSpPr>
            <a:spLocks noChangeArrowheads="1"/>
          </p:cNvSpPr>
          <p:nvPr/>
        </p:nvSpPr>
        <p:spPr bwMode="auto">
          <a:xfrm>
            <a:off x="257533" y="566321"/>
            <a:ext cx="1410176" cy="108394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128583" tIns="64291" rIns="128583" bIns="64291">
            <a:spAutoFit/>
          </a:bodyPr>
          <a:lstStyle/>
          <a:p>
            <a:pPr>
              <a:buFont typeface="Arial" charset="0"/>
              <a:buNone/>
            </a:pPr>
            <a:r>
              <a:rPr lang="en-US" altLang="zh-CN" sz="6200" b="1" i="1">
                <a:latin typeface="Calibri" pitchFamily="34" charset="0"/>
              </a:rPr>
              <a:t>5</a:t>
            </a:r>
            <a:r>
              <a:rPr lang="zh-CN" altLang="en-US" sz="6200" b="1" i="1">
                <a:latin typeface="Calibri" pitchFamily="34" charset="0"/>
              </a:rPr>
              <a:t>　</a:t>
            </a:r>
            <a:endParaRPr lang="en-US" altLang="zh-CN" sz="3900" b="1">
              <a:latin typeface="Calibri" pitchFamily="34" charset="0"/>
            </a:endParaRPr>
          </a:p>
        </p:txBody>
      </p:sp>
      <p:sp>
        <p:nvSpPr>
          <p:cNvPr id="50180" name="矩形 3"/>
          <p:cNvSpPr>
            <a:spLocks noChangeArrowheads="1"/>
          </p:cNvSpPr>
          <p:nvPr/>
        </p:nvSpPr>
        <p:spPr bwMode="auto">
          <a:xfrm>
            <a:off x="622579" y="1839606"/>
            <a:ext cx="13041630" cy="62699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128583" tIns="64291" rIns="128583" bIns="64291">
            <a:spAutoFit/>
          </a:bodyPr>
          <a:lstStyle/>
          <a:p>
            <a:pPr>
              <a:buFont typeface="Arial" charset="0"/>
              <a:buNone/>
            </a:pPr>
            <a:r>
              <a:rPr lang="zh-CN" altLang="en-US" sz="3400" b="1">
                <a:solidFill>
                  <a:srgbClr val="161645"/>
                </a:solidFill>
                <a:latin typeface="楷体_GB2312" pitchFamily="49" charset="-122"/>
                <a:ea typeface="楷体_GB2312" pitchFamily="49" charset="-122"/>
              </a:rPr>
              <a:t>业务员：</a:t>
            </a:r>
            <a:endParaRPr lang="en-US" altLang="zh-CN" sz="3400" b="1">
              <a:solidFill>
                <a:srgbClr val="161645"/>
              </a:solidFill>
              <a:latin typeface="楷体_GB2312" pitchFamily="49" charset="-122"/>
              <a:ea typeface="楷体_GB2312" pitchFamily="49" charset="-122"/>
            </a:endParaRPr>
          </a:p>
          <a:p>
            <a:pPr>
              <a:buFont typeface="Arial" charset="0"/>
              <a:buNone/>
            </a:pPr>
            <a:r>
              <a:rPr lang="en-US" altLang="zh-CN" sz="3400" b="1">
                <a:solidFill>
                  <a:srgbClr val="161645"/>
                </a:solidFill>
                <a:latin typeface="楷体_GB2312" pitchFamily="49" charset="-122"/>
                <a:ea typeface="楷体_GB2312" pitchFamily="49" charset="-122"/>
              </a:rPr>
              <a:t>   </a:t>
            </a:r>
            <a:r>
              <a:rPr lang="zh-CN" altLang="zh-CN" sz="3400" b="1">
                <a:solidFill>
                  <a:srgbClr val="161645"/>
                </a:solidFill>
                <a:latin typeface="楷体_GB2312" pitchFamily="49" charset="-122"/>
                <a:ea typeface="楷体_GB2312" pitchFamily="49" charset="-122"/>
              </a:rPr>
              <a:t>（</a:t>
            </a:r>
            <a:r>
              <a:rPr lang="en-US" altLang="zh-CN" sz="3400" b="1">
                <a:solidFill>
                  <a:srgbClr val="161645"/>
                </a:solidFill>
                <a:latin typeface="楷体_GB2312" pitchFamily="49" charset="-122"/>
                <a:ea typeface="楷体_GB2312" pitchFamily="49" charset="-122"/>
              </a:rPr>
              <a:t>1</a:t>
            </a:r>
            <a:r>
              <a:rPr lang="zh-CN" altLang="zh-CN" sz="3400" b="1">
                <a:solidFill>
                  <a:srgbClr val="161645"/>
                </a:solidFill>
                <a:latin typeface="楷体_GB2312" pitchFamily="49" charset="-122"/>
                <a:ea typeface="楷体_GB2312" pitchFamily="49" charset="-122"/>
              </a:rPr>
              <a:t>）</a:t>
            </a:r>
            <a:r>
              <a:rPr lang="zh-CN" altLang="en-US" sz="3400" b="1">
                <a:solidFill>
                  <a:srgbClr val="161645"/>
                </a:solidFill>
                <a:latin typeface="楷体_GB2312" pitchFamily="49" charset="-122"/>
                <a:ea typeface="楷体_GB2312" pitchFamily="49" charset="-122"/>
              </a:rPr>
              <a:t>帮助客户选择增额产品，并制订投保计划书（要求快速帮客户决定，需要提前大致了解客户现在的投保情况）</a:t>
            </a:r>
            <a:r>
              <a:rPr lang="en-US" altLang="zh-CN" sz="3400" b="1">
                <a:solidFill>
                  <a:srgbClr val="161645"/>
                </a:solidFill>
                <a:latin typeface="楷体_GB2312" pitchFamily="49" charset="-122"/>
                <a:ea typeface="楷体_GB2312" pitchFamily="49" charset="-122"/>
              </a:rPr>
              <a:t>;</a:t>
            </a:r>
            <a:endParaRPr lang="zh-CN" altLang="zh-CN" sz="3400" b="1">
              <a:solidFill>
                <a:srgbClr val="161645"/>
              </a:solidFill>
              <a:latin typeface="楷体_GB2312" pitchFamily="49" charset="-122"/>
              <a:ea typeface="楷体_GB2312" pitchFamily="49" charset="-122"/>
            </a:endParaRPr>
          </a:p>
          <a:p>
            <a:pPr>
              <a:buFont typeface="Arial" charset="0"/>
              <a:buNone/>
            </a:pPr>
            <a:r>
              <a:rPr lang="en-US" altLang="zh-CN" sz="3400" b="1">
                <a:solidFill>
                  <a:srgbClr val="161645"/>
                </a:solidFill>
                <a:latin typeface="楷体_GB2312" pitchFamily="49" charset="-122"/>
                <a:ea typeface="楷体_GB2312" pitchFamily="49" charset="-122"/>
              </a:rPr>
              <a:t>   </a:t>
            </a:r>
            <a:r>
              <a:rPr lang="zh-CN" altLang="en-US" sz="3400" b="1">
                <a:solidFill>
                  <a:srgbClr val="161645"/>
                </a:solidFill>
                <a:latin typeface="楷体_GB2312" pitchFamily="49" charset="-122"/>
                <a:ea typeface="楷体_GB2312" pitchFamily="49" charset="-122"/>
              </a:rPr>
              <a:t>（</a:t>
            </a:r>
            <a:r>
              <a:rPr lang="en-US" altLang="zh-CN" sz="3400" b="1">
                <a:solidFill>
                  <a:srgbClr val="161645"/>
                </a:solidFill>
                <a:latin typeface="楷体_GB2312" pitchFamily="49" charset="-122"/>
                <a:ea typeface="楷体_GB2312" pitchFamily="49" charset="-122"/>
              </a:rPr>
              <a:t>2</a:t>
            </a:r>
            <a:r>
              <a:rPr lang="zh-CN" altLang="en-US" sz="3400" b="1">
                <a:solidFill>
                  <a:srgbClr val="161645"/>
                </a:solidFill>
                <a:latin typeface="楷体_GB2312" pitchFamily="49" charset="-122"/>
                <a:ea typeface="楷体_GB2312" pitchFamily="49" charset="-122"/>
              </a:rPr>
              <a:t>）帮助客户现场办理新险种投保；</a:t>
            </a:r>
            <a:endParaRPr lang="en-US" altLang="zh-CN" sz="3400" b="1">
              <a:solidFill>
                <a:srgbClr val="161645"/>
              </a:solidFill>
              <a:latin typeface="楷体_GB2312" pitchFamily="49" charset="-122"/>
              <a:ea typeface="楷体_GB2312" pitchFamily="49" charset="-122"/>
            </a:endParaRPr>
          </a:p>
          <a:p>
            <a:pPr>
              <a:buFont typeface="Arial" charset="0"/>
              <a:buNone/>
            </a:pPr>
            <a:r>
              <a:rPr lang="en-US" altLang="zh-CN" sz="3400" b="1">
                <a:solidFill>
                  <a:srgbClr val="161645"/>
                </a:solidFill>
                <a:latin typeface="楷体_GB2312" pitchFamily="49" charset="-122"/>
                <a:ea typeface="楷体_GB2312" pitchFamily="49" charset="-122"/>
              </a:rPr>
              <a:t>   </a:t>
            </a:r>
            <a:r>
              <a:rPr lang="zh-CN" altLang="en-US" sz="3400" b="1">
                <a:solidFill>
                  <a:srgbClr val="161645"/>
                </a:solidFill>
                <a:latin typeface="楷体_GB2312" pitchFamily="49" charset="-122"/>
                <a:ea typeface="楷体_GB2312" pitchFamily="49" charset="-122"/>
              </a:rPr>
              <a:t>（</a:t>
            </a:r>
            <a:r>
              <a:rPr lang="en-US" altLang="zh-CN" sz="3400" b="1">
                <a:solidFill>
                  <a:srgbClr val="161645"/>
                </a:solidFill>
                <a:latin typeface="楷体_GB2312" pitchFamily="49" charset="-122"/>
                <a:ea typeface="楷体_GB2312" pitchFamily="49" charset="-122"/>
              </a:rPr>
              <a:t>3</a:t>
            </a:r>
            <a:r>
              <a:rPr lang="zh-CN" altLang="en-US" sz="3400" b="1">
                <a:solidFill>
                  <a:srgbClr val="161645"/>
                </a:solidFill>
                <a:latin typeface="楷体_GB2312" pitchFamily="49" charset="-122"/>
                <a:ea typeface="楷体_GB2312" pitchFamily="49" charset="-122"/>
              </a:rPr>
              <a:t>）帮助客户进行“金账户”</a:t>
            </a:r>
            <a:r>
              <a:rPr lang="zh-CN" altLang="zh-CN" sz="3400" b="1">
                <a:solidFill>
                  <a:srgbClr val="161645"/>
                </a:solidFill>
                <a:latin typeface="楷体_GB2312" pitchFamily="49" charset="-122"/>
                <a:ea typeface="楷体_GB2312" pitchFamily="49" charset="-122"/>
              </a:rPr>
              <a:t>升级现场</a:t>
            </a:r>
            <a:r>
              <a:rPr lang="zh-CN" altLang="en-US" sz="3400" b="1">
                <a:solidFill>
                  <a:srgbClr val="161645"/>
                </a:solidFill>
                <a:latin typeface="楷体_GB2312" pitchFamily="49" charset="-122"/>
                <a:ea typeface="楷体_GB2312" pitchFamily="49" charset="-122"/>
              </a:rPr>
              <a:t>纸质投保单的填写；</a:t>
            </a:r>
            <a:endParaRPr lang="en-US" altLang="zh-CN" sz="3400" b="1">
              <a:solidFill>
                <a:srgbClr val="161645"/>
              </a:solidFill>
              <a:latin typeface="楷体_GB2312" pitchFamily="49" charset="-122"/>
              <a:ea typeface="楷体_GB2312" pitchFamily="49" charset="-122"/>
            </a:endParaRPr>
          </a:p>
          <a:p>
            <a:pPr>
              <a:buFont typeface="Arial" charset="0"/>
              <a:buNone/>
            </a:pPr>
            <a:r>
              <a:rPr lang="zh-CN" altLang="en-US" sz="3400" b="1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    强调：只做纸质投保单的填写 ，原因有二：第一是由于生存金和满期金的归属权问题，需由权益人签字确认</a:t>
            </a:r>
            <a:r>
              <a:rPr lang="zh-CN" altLang="zh-CN" sz="3400" b="1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；</a:t>
            </a:r>
            <a:r>
              <a:rPr lang="zh-CN" altLang="en-US" sz="3400" b="1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第二是先确保加保险种投保成功，减少客户撤单情况的发生。</a:t>
            </a:r>
            <a:endParaRPr lang="en-US" altLang="zh-CN" sz="3400" b="1">
              <a:solidFill>
                <a:srgbClr val="FF0000"/>
              </a:solidFill>
              <a:latin typeface="楷体_GB2312" pitchFamily="49" charset="-122"/>
              <a:ea typeface="楷体_GB2312" pitchFamily="49" charset="-122"/>
            </a:endParaRPr>
          </a:p>
          <a:p>
            <a:pPr>
              <a:buFont typeface="Arial" charset="0"/>
              <a:buNone/>
            </a:pPr>
            <a:r>
              <a:rPr lang="en-US" altLang="zh-CN" sz="3400" b="1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   </a:t>
            </a:r>
            <a:r>
              <a:rPr lang="zh-CN" altLang="en-US" sz="3400" b="1">
                <a:latin typeface="楷体_GB2312" pitchFamily="49" charset="-122"/>
                <a:ea typeface="楷体_GB2312" pitchFamily="49" charset="-122"/>
              </a:rPr>
              <a:t>（</a:t>
            </a:r>
            <a:r>
              <a:rPr lang="en-US" altLang="zh-CN" sz="3400" b="1">
                <a:latin typeface="楷体_GB2312" pitchFamily="49" charset="-122"/>
                <a:ea typeface="楷体_GB2312" pitchFamily="49" charset="-122"/>
              </a:rPr>
              <a:t>4</a:t>
            </a:r>
            <a:r>
              <a:rPr lang="zh-CN" altLang="en-US" sz="3400" b="1">
                <a:latin typeface="楷体_GB2312" pitchFamily="49" charset="-122"/>
                <a:ea typeface="楷体_GB2312" pitchFamily="49" charset="-122"/>
              </a:rPr>
              <a:t>）若客户不愿意升级，请客户到放弃权益处签署</a:t>
            </a:r>
            <a:r>
              <a:rPr lang="en-US" altLang="zh-CN" sz="3400" b="1">
                <a:latin typeface="楷体_GB2312" pitchFamily="49" charset="-122"/>
                <a:ea typeface="楷体_GB2312" pitchFamily="49" charset="-122"/>
              </a:rPr>
              <a:t>《</a:t>
            </a:r>
            <a:r>
              <a:rPr lang="zh-CN" altLang="en-US" sz="3400" b="1">
                <a:latin typeface="楷体_GB2312" pitchFamily="49" charset="-122"/>
                <a:ea typeface="楷体_GB2312" pitchFamily="49" charset="-122"/>
              </a:rPr>
              <a:t>放弃确认书</a:t>
            </a:r>
            <a:r>
              <a:rPr lang="en-US" altLang="zh-CN" sz="3400" b="1">
                <a:latin typeface="楷体_GB2312" pitchFamily="49" charset="-122"/>
                <a:ea typeface="楷体_GB2312" pitchFamily="49" charset="-122"/>
              </a:rPr>
              <a:t>》</a:t>
            </a:r>
            <a:r>
              <a:rPr lang="zh-CN" altLang="en-US" sz="3400" b="1">
                <a:latin typeface="楷体_GB2312" pitchFamily="49" charset="-122"/>
                <a:ea typeface="楷体_GB2312" pitchFamily="49" charset="-122"/>
              </a:rPr>
              <a:t>。</a:t>
            </a:r>
            <a:endParaRPr lang="en-US" altLang="zh-CN" sz="3400" b="1">
              <a:latin typeface="楷体_GB2312" pitchFamily="49" charset="-122"/>
              <a:ea typeface="楷体_GB2312" pitchFamily="49" charset="-122"/>
            </a:endParaRPr>
          </a:p>
          <a:p>
            <a:pPr>
              <a:buFont typeface="Arial" charset="0"/>
              <a:buNone/>
            </a:pPr>
            <a:endParaRPr lang="en-US" altLang="zh-CN" sz="3100" b="1">
              <a:solidFill>
                <a:srgbClr val="161645"/>
              </a:solidFill>
              <a:latin typeface="楷体_GB2312" pitchFamily="49" charset="-122"/>
              <a:ea typeface="楷体_GB2312" pitchFamily="49" charset="-122"/>
            </a:endParaRPr>
          </a:p>
          <a:p>
            <a:pPr>
              <a:buFont typeface="Arial" charset="0"/>
              <a:buNone/>
            </a:pPr>
            <a:endParaRPr lang="zh-CN" altLang="zh-CN" sz="2800" b="1">
              <a:solidFill>
                <a:srgbClr val="161645"/>
              </a:solidFill>
              <a:latin typeface="黑体" pitchFamily="2" charset="-122"/>
              <a:ea typeface="黑体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114120937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平行四边形 3"/>
          <p:cNvSpPr/>
          <p:nvPr/>
        </p:nvSpPr>
        <p:spPr>
          <a:xfrm>
            <a:off x="285036" y="913241"/>
            <a:ext cx="1295162" cy="871983"/>
          </a:xfrm>
          <a:prstGeom prst="parallelogram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8583" tIns="64291" rIns="128583" bIns="64291" anchor="ctr"/>
          <a:lstStyle/>
          <a:p>
            <a:pPr algn="ctr">
              <a:defRPr/>
            </a:pPr>
            <a:endParaRPr lang="zh-CN" altLang="en-US"/>
          </a:p>
        </p:txBody>
      </p:sp>
      <p:sp>
        <p:nvSpPr>
          <p:cNvPr id="51202" name="矩形 4"/>
          <p:cNvSpPr>
            <a:spLocks noChangeArrowheads="1"/>
          </p:cNvSpPr>
          <p:nvPr/>
        </p:nvSpPr>
        <p:spPr bwMode="auto">
          <a:xfrm>
            <a:off x="307539" y="894487"/>
            <a:ext cx="1330166" cy="108394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128583" tIns="64291" rIns="128583" bIns="64291">
            <a:spAutoFit/>
          </a:bodyPr>
          <a:lstStyle/>
          <a:p>
            <a:pPr>
              <a:buFont typeface="Arial" charset="0"/>
              <a:buNone/>
            </a:pPr>
            <a:r>
              <a:rPr lang="en-US" altLang="zh-CN" sz="6200" b="1" i="1">
                <a:latin typeface="Calibri" pitchFamily="34" charset="0"/>
              </a:rPr>
              <a:t>6</a:t>
            </a:r>
            <a:r>
              <a:rPr lang="zh-CN" altLang="en-US" sz="6200" b="1" i="1">
                <a:latin typeface="Calibri" pitchFamily="34" charset="0"/>
              </a:rPr>
              <a:t>　</a:t>
            </a:r>
            <a:endParaRPr lang="en-US" altLang="zh-CN" sz="3900" b="1">
              <a:latin typeface="Calibri" pitchFamily="34" charset="0"/>
            </a:endParaRPr>
          </a:p>
        </p:txBody>
      </p:sp>
      <p:sp>
        <p:nvSpPr>
          <p:cNvPr id="51203" name="Line 14"/>
          <p:cNvSpPr>
            <a:spLocks noChangeShapeType="1"/>
          </p:cNvSpPr>
          <p:nvPr/>
        </p:nvSpPr>
        <p:spPr bwMode="auto">
          <a:xfrm>
            <a:off x="1442681" y="6788349"/>
            <a:ext cx="10171271" cy="0"/>
          </a:xfrm>
          <a:prstGeom prst="line">
            <a:avLst/>
          </a:prstGeom>
          <a:noFill/>
          <a:ln w="12700">
            <a:solidFill>
              <a:srgbClr val="B2B2B2"/>
            </a:solidFill>
            <a:prstDash val="sysDot"/>
            <a:round/>
            <a:headEnd/>
            <a:tailEnd/>
          </a:ln>
        </p:spPr>
        <p:txBody>
          <a:bodyPr wrap="none" lIns="128583" tIns="64291" rIns="128583" bIns="64291" anchor="ctr"/>
          <a:lstStyle/>
          <a:p>
            <a:endParaRPr lang="zh-CN" altLang="en-US"/>
          </a:p>
        </p:txBody>
      </p:sp>
      <p:sp>
        <p:nvSpPr>
          <p:cNvPr id="51204" name="Line 17"/>
          <p:cNvSpPr>
            <a:spLocks noChangeShapeType="1"/>
          </p:cNvSpPr>
          <p:nvPr/>
        </p:nvSpPr>
        <p:spPr bwMode="auto">
          <a:xfrm>
            <a:off x="307539" y="7947244"/>
            <a:ext cx="10541318" cy="0"/>
          </a:xfrm>
          <a:prstGeom prst="line">
            <a:avLst/>
          </a:prstGeom>
          <a:noFill/>
          <a:ln w="12700">
            <a:solidFill>
              <a:srgbClr val="B2B2B2"/>
            </a:solidFill>
            <a:prstDash val="sysDot"/>
            <a:round/>
            <a:headEnd/>
            <a:tailEnd/>
          </a:ln>
        </p:spPr>
        <p:txBody>
          <a:bodyPr wrap="none" lIns="128583" tIns="64291" rIns="128583" bIns="64291" anchor="ctr"/>
          <a:lstStyle/>
          <a:p>
            <a:endParaRPr lang="zh-CN" altLang="en-US"/>
          </a:p>
        </p:txBody>
      </p:sp>
      <p:sp>
        <p:nvSpPr>
          <p:cNvPr id="51205" name="矩形 37"/>
          <p:cNvSpPr>
            <a:spLocks noChangeArrowheads="1"/>
          </p:cNvSpPr>
          <p:nvPr/>
        </p:nvSpPr>
        <p:spPr bwMode="auto">
          <a:xfrm>
            <a:off x="622579" y="1923991"/>
            <a:ext cx="13496687" cy="4761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128583" tIns="64291" rIns="128583" bIns="64291">
            <a:spAutoFit/>
          </a:bodyPr>
          <a:lstStyle/>
          <a:p>
            <a:pPr>
              <a:buFont typeface="Arial" charset="0"/>
              <a:buNone/>
            </a:pPr>
            <a:r>
              <a:rPr lang="en-US" altLang="zh-CN" sz="3400" b="1">
                <a:solidFill>
                  <a:srgbClr val="161645"/>
                </a:solidFill>
                <a:latin typeface="楷体_GB2312" pitchFamily="49" charset="-122"/>
                <a:ea typeface="楷体_GB2312" pitchFamily="49" charset="-122"/>
              </a:rPr>
              <a:t>    </a:t>
            </a:r>
            <a:r>
              <a:rPr lang="en-US" altLang="zh-CN" sz="3900" b="1">
                <a:solidFill>
                  <a:srgbClr val="161645"/>
                </a:solidFill>
                <a:latin typeface="楷体_GB2312" pitchFamily="49" charset="-122"/>
                <a:ea typeface="楷体_GB2312" pitchFamily="49" charset="-122"/>
              </a:rPr>
              <a:t>1</a:t>
            </a:r>
            <a:r>
              <a:rPr lang="zh-CN" altLang="en-US" sz="3900" b="1">
                <a:solidFill>
                  <a:srgbClr val="161645"/>
                </a:solidFill>
                <a:latin typeface="楷体_GB2312" pitchFamily="49" charset="-122"/>
                <a:ea typeface="楷体_GB2312" pitchFamily="49" charset="-122"/>
              </a:rPr>
              <a:t>、客户现场办理新险种投保；</a:t>
            </a:r>
            <a:endParaRPr lang="en-US" altLang="zh-CN" sz="3900" b="1">
              <a:solidFill>
                <a:srgbClr val="161645"/>
              </a:solidFill>
              <a:latin typeface="楷体_GB2312" pitchFamily="49" charset="-122"/>
              <a:ea typeface="楷体_GB2312" pitchFamily="49" charset="-122"/>
            </a:endParaRPr>
          </a:p>
          <a:p>
            <a:pPr>
              <a:buFont typeface="Arial" charset="0"/>
              <a:buNone/>
            </a:pPr>
            <a:r>
              <a:rPr lang="en-US" altLang="zh-CN" sz="3900" b="1">
                <a:solidFill>
                  <a:srgbClr val="161645"/>
                </a:solidFill>
                <a:latin typeface="楷体_GB2312" pitchFamily="49" charset="-122"/>
                <a:ea typeface="楷体_GB2312" pitchFamily="49" charset="-122"/>
              </a:rPr>
              <a:t>   2</a:t>
            </a:r>
            <a:r>
              <a:rPr lang="zh-CN" altLang="en-US" sz="3900" b="1">
                <a:solidFill>
                  <a:srgbClr val="161645"/>
                </a:solidFill>
                <a:latin typeface="楷体_GB2312" pitchFamily="49" charset="-122"/>
                <a:ea typeface="楷体_GB2312" pitchFamily="49" charset="-122"/>
              </a:rPr>
              <a:t>、帮助客户进行“金账户”</a:t>
            </a:r>
            <a:r>
              <a:rPr lang="zh-CN" altLang="zh-CN" sz="3900" b="1">
                <a:solidFill>
                  <a:srgbClr val="161645"/>
                </a:solidFill>
                <a:latin typeface="楷体_GB2312" pitchFamily="49" charset="-122"/>
                <a:ea typeface="楷体_GB2312" pitchFamily="49" charset="-122"/>
              </a:rPr>
              <a:t>升级现场办理</a:t>
            </a:r>
            <a:r>
              <a:rPr lang="zh-CN" altLang="en-US" sz="3900" b="1">
                <a:solidFill>
                  <a:srgbClr val="161645"/>
                </a:solidFill>
                <a:latin typeface="楷体_GB2312" pitchFamily="49" charset="-122"/>
                <a:ea typeface="楷体_GB2312" pitchFamily="49" charset="-122"/>
              </a:rPr>
              <a:t>；</a:t>
            </a:r>
            <a:endParaRPr lang="en-US" altLang="zh-CN" sz="3900" b="1">
              <a:solidFill>
                <a:srgbClr val="161645"/>
              </a:solidFill>
              <a:latin typeface="楷体_GB2312" pitchFamily="49" charset="-122"/>
              <a:ea typeface="楷体_GB2312" pitchFamily="49" charset="-122"/>
            </a:endParaRPr>
          </a:p>
          <a:p>
            <a:pPr>
              <a:buFont typeface="Arial" charset="0"/>
              <a:buNone/>
            </a:pPr>
            <a:r>
              <a:rPr lang="zh-CN" altLang="en-US" sz="3900" b="1">
                <a:solidFill>
                  <a:srgbClr val="161645"/>
                </a:solidFill>
                <a:latin typeface="楷体_GB2312" pitchFamily="49" charset="-122"/>
                <a:ea typeface="楷体_GB2312" pitchFamily="49" charset="-122"/>
              </a:rPr>
              <a:t>   </a:t>
            </a:r>
            <a:r>
              <a:rPr lang="en-US" altLang="zh-CN" sz="3900" b="1">
                <a:solidFill>
                  <a:srgbClr val="161645"/>
                </a:solidFill>
                <a:latin typeface="楷体_GB2312" pitchFamily="49" charset="-122"/>
                <a:ea typeface="楷体_GB2312" pitchFamily="49" charset="-122"/>
              </a:rPr>
              <a:t>3</a:t>
            </a:r>
            <a:r>
              <a:rPr lang="zh-CN" altLang="en-US" sz="3900" b="1">
                <a:solidFill>
                  <a:srgbClr val="161645"/>
                </a:solidFill>
                <a:latin typeface="楷体_GB2312" pitchFamily="49" charset="-122"/>
                <a:ea typeface="楷体_GB2312" pitchFamily="49" charset="-122"/>
              </a:rPr>
              <a:t>、各支公司自行确定是否设置奖品</a:t>
            </a:r>
            <a:endParaRPr lang="en-US" altLang="zh-CN" sz="3900" b="1">
              <a:solidFill>
                <a:srgbClr val="161645"/>
              </a:solidFill>
              <a:latin typeface="楷体_GB2312" pitchFamily="49" charset="-122"/>
              <a:ea typeface="楷体_GB2312" pitchFamily="49" charset="-122"/>
            </a:endParaRPr>
          </a:p>
          <a:p>
            <a:pPr>
              <a:buFont typeface="Arial" charset="0"/>
              <a:buNone/>
            </a:pPr>
            <a:r>
              <a:rPr lang="en-US" altLang="zh-CN" sz="3900" b="1">
                <a:solidFill>
                  <a:srgbClr val="161645"/>
                </a:solidFill>
                <a:latin typeface="楷体_GB2312" pitchFamily="49" charset="-122"/>
                <a:ea typeface="楷体_GB2312" pitchFamily="49" charset="-122"/>
              </a:rPr>
              <a:t>   4</a:t>
            </a:r>
            <a:r>
              <a:rPr lang="zh-CN" altLang="en-US" sz="3900" b="1">
                <a:solidFill>
                  <a:srgbClr val="161645"/>
                </a:solidFill>
                <a:latin typeface="楷体_GB2312" pitchFamily="49" charset="-122"/>
                <a:ea typeface="楷体_GB2312" pitchFamily="49" charset="-122"/>
              </a:rPr>
              <a:t>、业务员索取转介绍。</a:t>
            </a:r>
            <a:endParaRPr lang="en-US" altLang="zh-CN" sz="3900" b="1">
              <a:solidFill>
                <a:srgbClr val="161645"/>
              </a:solidFill>
              <a:latin typeface="楷体_GB2312" pitchFamily="49" charset="-122"/>
              <a:ea typeface="楷体_GB2312" pitchFamily="49" charset="-122"/>
            </a:endParaRPr>
          </a:p>
          <a:p>
            <a:pPr>
              <a:buFont typeface="Arial" charset="0"/>
              <a:buNone/>
            </a:pPr>
            <a:r>
              <a:rPr lang="en-US" altLang="zh-CN" sz="3900" b="1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   </a:t>
            </a:r>
            <a:r>
              <a:rPr lang="zh-CN" altLang="en-US" sz="3900" b="1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强调：在沟通环节、加保环节，主持人不停地通过现场升级成功的案例来营造氛围，需要报升级客户的姓名、升级前、后利益的具体数据对比、增长比例等关键内容。</a:t>
            </a:r>
            <a:endParaRPr lang="en-US" altLang="zh-CN" sz="2800" b="1">
              <a:solidFill>
                <a:srgbClr val="161645"/>
              </a:solidFill>
              <a:latin typeface="黑体" pitchFamily="2" charset="-122"/>
              <a:ea typeface="黑体" pitchFamily="2" charset="-122"/>
            </a:endParaRPr>
          </a:p>
          <a:p>
            <a:pPr>
              <a:buFont typeface="Arial" charset="0"/>
              <a:buNone/>
            </a:pPr>
            <a:r>
              <a:rPr lang="en-US" altLang="zh-CN" sz="2800" b="1">
                <a:solidFill>
                  <a:srgbClr val="161645"/>
                </a:solidFill>
                <a:latin typeface="黑体" pitchFamily="2" charset="-122"/>
                <a:ea typeface="黑体" pitchFamily="2" charset="-122"/>
              </a:rPr>
              <a:t> </a:t>
            </a:r>
            <a:endParaRPr lang="zh-CN" altLang="zh-CN" sz="2800" b="1">
              <a:solidFill>
                <a:srgbClr val="161645"/>
              </a:solidFill>
              <a:latin typeface="黑体" pitchFamily="2" charset="-122"/>
              <a:ea typeface="黑体" pitchFamily="2" charset="-122"/>
            </a:endParaRPr>
          </a:p>
        </p:txBody>
      </p:sp>
      <p:sp>
        <p:nvSpPr>
          <p:cNvPr id="51206" name="矩形 1"/>
          <p:cNvSpPr>
            <a:spLocks noChangeArrowheads="1"/>
          </p:cNvSpPr>
          <p:nvPr/>
        </p:nvSpPr>
        <p:spPr bwMode="auto">
          <a:xfrm>
            <a:off x="1637706" y="1022003"/>
            <a:ext cx="11568945" cy="91466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128583" tIns="64291" rIns="128583" bIns="64291">
            <a:spAutoFit/>
          </a:bodyPr>
          <a:lstStyle/>
          <a:p>
            <a:pPr>
              <a:buFont typeface="Arial" charset="0"/>
              <a:buNone/>
            </a:pPr>
            <a:r>
              <a:rPr lang="zh-CN" altLang="en-US" sz="5100" b="1">
                <a:latin typeface="Calibri" pitchFamily="34" charset="0"/>
              </a:rPr>
              <a:t>加保</a:t>
            </a:r>
            <a:r>
              <a:rPr lang="zh-CN" altLang="zh-CN" sz="5100" b="1">
                <a:latin typeface="Calibri" pitchFamily="34" charset="0"/>
              </a:rPr>
              <a:t>环节</a:t>
            </a:r>
            <a:r>
              <a:rPr lang="zh-CN" altLang="en-US" sz="5100" b="1">
                <a:latin typeface="Calibri" pitchFamily="34" charset="0"/>
              </a:rPr>
              <a:t>（财富升级时间）</a:t>
            </a:r>
            <a:endParaRPr lang="zh-CN" altLang="zh-CN" sz="5100" b="1">
              <a:latin typeface="Calibri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38963973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平行四边形 3"/>
          <p:cNvSpPr/>
          <p:nvPr/>
        </p:nvSpPr>
        <p:spPr>
          <a:xfrm>
            <a:off x="285036" y="913241"/>
            <a:ext cx="1295162" cy="871983"/>
          </a:xfrm>
          <a:prstGeom prst="parallelogram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8583" tIns="64291" rIns="128583" bIns="64291" anchor="ctr"/>
          <a:lstStyle/>
          <a:p>
            <a:pPr algn="ctr">
              <a:defRPr/>
            </a:pPr>
            <a:endParaRPr lang="zh-CN" altLang="en-US"/>
          </a:p>
        </p:txBody>
      </p:sp>
      <p:sp>
        <p:nvSpPr>
          <p:cNvPr id="52226" name="矩形 4"/>
          <p:cNvSpPr>
            <a:spLocks noChangeArrowheads="1"/>
          </p:cNvSpPr>
          <p:nvPr/>
        </p:nvSpPr>
        <p:spPr bwMode="auto">
          <a:xfrm>
            <a:off x="307539" y="894487"/>
            <a:ext cx="1330166" cy="108394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128583" tIns="64291" rIns="128583" bIns="64291">
            <a:spAutoFit/>
          </a:bodyPr>
          <a:lstStyle/>
          <a:p>
            <a:pPr>
              <a:buFont typeface="Arial" charset="0"/>
              <a:buNone/>
            </a:pPr>
            <a:r>
              <a:rPr lang="en-US" altLang="zh-CN" sz="6200" b="1" i="1">
                <a:latin typeface="Calibri" pitchFamily="34" charset="0"/>
              </a:rPr>
              <a:t> 7</a:t>
            </a:r>
            <a:r>
              <a:rPr lang="zh-CN" altLang="en-US" sz="6200" b="1" i="1">
                <a:latin typeface="Calibri" pitchFamily="34" charset="0"/>
              </a:rPr>
              <a:t>　</a:t>
            </a:r>
            <a:endParaRPr lang="en-US" altLang="zh-CN" sz="3900" b="1">
              <a:latin typeface="Calibri" pitchFamily="34" charset="0"/>
            </a:endParaRPr>
          </a:p>
        </p:txBody>
      </p:sp>
      <p:sp>
        <p:nvSpPr>
          <p:cNvPr id="52227" name="Line 14"/>
          <p:cNvSpPr>
            <a:spLocks noChangeShapeType="1"/>
          </p:cNvSpPr>
          <p:nvPr/>
        </p:nvSpPr>
        <p:spPr bwMode="auto">
          <a:xfrm>
            <a:off x="1442681" y="6788349"/>
            <a:ext cx="10171271" cy="0"/>
          </a:xfrm>
          <a:prstGeom prst="line">
            <a:avLst/>
          </a:prstGeom>
          <a:noFill/>
          <a:ln w="12700">
            <a:solidFill>
              <a:srgbClr val="B2B2B2"/>
            </a:solidFill>
            <a:prstDash val="sysDot"/>
            <a:round/>
            <a:headEnd/>
            <a:tailEnd/>
          </a:ln>
        </p:spPr>
        <p:txBody>
          <a:bodyPr wrap="none" lIns="128583" tIns="64291" rIns="128583" bIns="64291" anchor="ctr"/>
          <a:lstStyle/>
          <a:p>
            <a:endParaRPr lang="zh-CN" altLang="en-US"/>
          </a:p>
        </p:txBody>
      </p:sp>
      <p:sp>
        <p:nvSpPr>
          <p:cNvPr id="52228" name="Line 17"/>
          <p:cNvSpPr>
            <a:spLocks noChangeShapeType="1"/>
          </p:cNvSpPr>
          <p:nvPr/>
        </p:nvSpPr>
        <p:spPr bwMode="auto">
          <a:xfrm>
            <a:off x="307539" y="7947244"/>
            <a:ext cx="10541318" cy="0"/>
          </a:xfrm>
          <a:prstGeom prst="line">
            <a:avLst/>
          </a:prstGeom>
          <a:noFill/>
          <a:ln w="12700">
            <a:solidFill>
              <a:srgbClr val="B2B2B2"/>
            </a:solidFill>
            <a:prstDash val="sysDot"/>
            <a:round/>
            <a:headEnd/>
            <a:tailEnd/>
          </a:ln>
        </p:spPr>
        <p:txBody>
          <a:bodyPr wrap="none" lIns="128583" tIns="64291" rIns="128583" bIns="64291" anchor="ctr"/>
          <a:lstStyle/>
          <a:p>
            <a:endParaRPr lang="zh-CN" altLang="en-US"/>
          </a:p>
        </p:txBody>
      </p:sp>
      <p:sp>
        <p:nvSpPr>
          <p:cNvPr id="52229" name="矩形 37"/>
          <p:cNvSpPr>
            <a:spLocks noChangeArrowheads="1"/>
          </p:cNvSpPr>
          <p:nvPr/>
        </p:nvSpPr>
        <p:spPr bwMode="auto">
          <a:xfrm>
            <a:off x="622579" y="2179023"/>
            <a:ext cx="13041630" cy="35923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128583" tIns="64291" rIns="128583" bIns="64291">
            <a:spAutoFit/>
          </a:bodyPr>
          <a:lstStyle/>
          <a:p>
            <a:pPr>
              <a:lnSpc>
                <a:spcPts val="4500"/>
              </a:lnSpc>
            </a:pPr>
            <a:r>
              <a:rPr lang="en-US" altLang="zh-CN" sz="3400" b="1">
                <a:latin typeface="楷体_GB2312" pitchFamily="49" charset="-122"/>
                <a:ea typeface="楷体_GB2312" pitchFamily="49" charset="-122"/>
              </a:rPr>
              <a:t>    </a:t>
            </a:r>
            <a:r>
              <a:rPr lang="en-US" altLang="zh-CN" sz="3900" b="1">
                <a:latin typeface="楷体_GB2312" pitchFamily="49" charset="-122"/>
                <a:ea typeface="楷体_GB2312" pitchFamily="49" charset="-122"/>
              </a:rPr>
              <a:t>1</a:t>
            </a:r>
            <a:r>
              <a:rPr lang="zh-CN" altLang="en-US" sz="3900" b="1">
                <a:latin typeface="楷体_GB2312" pitchFamily="49" charset="-122"/>
                <a:ea typeface="楷体_GB2312" pitchFamily="49" charset="-122"/>
              </a:rPr>
              <a:t>、宣布本场财富报告会结束，并说明由于本次活动时间短、客户多，为确保每位客户的利益不受损，公司必须尽快进行下一场财富报告会的准备工作；</a:t>
            </a:r>
            <a:endParaRPr lang="en-US" altLang="zh-CN" sz="3900" b="1">
              <a:latin typeface="楷体_GB2312" pitchFamily="49" charset="-122"/>
              <a:ea typeface="楷体_GB2312" pitchFamily="49" charset="-122"/>
            </a:endParaRPr>
          </a:p>
          <a:p>
            <a:pPr>
              <a:lnSpc>
                <a:spcPts val="4500"/>
              </a:lnSpc>
            </a:pPr>
            <a:r>
              <a:rPr lang="en-US" altLang="zh-CN" sz="3900" b="1">
                <a:latin typeface="楷体_GB2312" pitchFamily="49" charset="-122"/>
                <a:ea typeface="楷体_GB2312" pitchFamily="49" charset="-122"/>
              </a:rPr>
              <a:t>    2</a:t>
            </a:r>
            <a:r>
              <a:rPr lang="zh-CN" altLang="en-US" sz="3900" b="1">
                <a:latin typeface="楷体_GB2312" pitchFamily="49" charset="-122"/>
                <a:ea typeface="楷体_GB2312" pitchFamily="49" charset="-122"/>
              </a:rPr>
              <a:t>、主持人对现场升级成功的案例进行播报，展示较大的几笔客户升级前、后利益的具体数据对比、增长比例。</a:t>
            </a:r>
            <a:endParaRPr lang="en-US" altLang="zh-CN" sz="3900" b="1">
              <a:latin typeface="楷体_GB2312" pitchFamily="49" charset="-122"/>
              <a:ea typeface="楷体_GB2312" pitchFamily="49" charset="-122"/>
            </a:endParaRPr>
          </a:p>
          <a:p>
            <a:pPr>
              <a:lnSpc>
                <a:spcPts val="4500"/>
              </a:lnSpc>
            </a:pPr>
            <a:r>
              <a:rPr lang="en-US" altLang="zh-CN" sz="3900" b="1">
                <a:latin typeface="楷体_GB2312" pitchFamily="49" charset="-122"/>
                <a:ea typeface="楷体_GB2312" pitchFamily="49" charset="-122"/>
              </a:rPr>
              <a:t>    </a:t>
            </a:r>
            <a:endParaRPr lang="zh-CN" altLang="zh-CN" sz="2800" b="1">
              <a:solidFill>
                <a:srgbClr val="161645"/>
              </a:solidFill>
              <a:latin typeface="黑体" pitchFamily="2" charset="-122"/>
              <a:ea typeface="黑体" pitchFamily="2" charset="-122"/>
            </a:endParaRPr>
          </a:p>
        </p:txBody>
      </p:sp>
      <p:sp>
        <p:nvSpPr>
          <p:cNvPr id="52230" name="矩形 1"/>
          <p:cNvSpPr>
            <a:spLocks noChangeArrowheads="1"/>
          </p:cNvSpPr>
          <p:nvPr/>
        </p:nvSpPr>
        <p:spPr bwMode="auto">
          <a:xfrm>
            <a:off x="1637706" y="1022003"/>
            <a:ext cx="11568945" cy="91466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128583" tIns="64291" rIns="128583" bIns="64291">
            <a:spAutoFit/>
          </a:bodyPr>
          <a:lstStyle/>
          <a:p>
            <a:pPr>
              <a:buFont typeface="Arial" charset="0"/>
              <a:buNone/>
            </a:pPr>
            <a:r>
              <a:rPr lang="zh-CN" altLang="en-US" sz="5100" b="1">
                <a:latin typeface="Calibri" pitchFamily="34" charset="0"/>
              </a:rPr>
              <a:t>结束</a:t>
            </a:r>
            <a:r>
              <a:rPr lang="zh-CN" altLang="zh-CN" sz="5100" b="1">
                <a:latin typeface="Calibri" pitchFamily="34" charset="0"/>
              </a:rPr>
              <a:t>环节</a:t>
            </a:r>
          </a:p>
        </p:txBody>
      </p:sp>
    </p:spTree>
    <p:extLst>
      <p:ext uri="{BB962C8B-B14F-4D97-AF65-F5344CB8AC3E}">
        <p14:creationId xmlns:p14="http://schemas.microsoft.com/office/powerpoint/2010/main" val="84598339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49" name="标题 1"/>
          <p:cNvSpPr>
            <a:spLocks noGrp="1"/>
          </p:cNvSpPr>
          <p:nvPr>
            <p:ph type="title"/>
          </p:nvPr>
        </p:nvSpPr>
        <p:spPr>
          <a:xfrm>
            <a:off x="622579" y="2859733"/>
            <a:ext cx="12961620" cy="1348293"/>
          </a:xfrm>
        </p:spPr>
        <p:txBody>
          <a:bodyPr/>
          <a:lstStyle/>
          <a:p>
            <a:r>
              <a:rPr lang="zh-CN" altLang="en-US" sz="7600" b="1">
                <a:solidFill>
                  <a:srgbClr val="FF0000"/>
                </a:solidFill>
                <a:latin typeface="微软雅黑"/>
                <a:ea typeface="微软雅黑"/>
              </a:rPr>
              <a:t>各组工作职责</a:t>
            </a:r>
          </a:p>
        </p:txBody>
      </p:sp>
      <p:sp>
        <p:nvSpPr>
          <p:cNvPr id="53250" name="日期占位符 3"/>
          <p:cNvSpPr>
            <a:spLocks noGrp="1"/>
          </p:cNvSpPr>
          <p:nvPr>
            <p:ph type="dt" sz="quarter" idx="10"/>
          </p:nvPr>
        </p:nvSpPr>
        <p:spPr>
          <a:noFill/>
          <a:ln>
            <a:miter lim="800000"/>
            <a:headEnd/>
            <a:tailEnd/>
          </a:ln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A0952594-9EA8-48CC-8E69-C2AD146E4672}" type="datetime1">
              <a:rPr lang="zh-CN" altLang="en-US" smtClean="0">
                <a:latin typeface="微软雅黑"/>
                <a:ea typeface="微软雅黑"/>
                <a:cs typeface="微软雅黑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2014/5/15 Thursday</a:t>
            </a:fld>
            <a:endParaRPr lang="en-US" altLang="zh-CN" sz="2500">
              <a:solidFill>
                <a:srgbClr val="000000"/>
              </a:solidFill>
              <a:latin typeface="微软雅黑"/>
              <a:ea typeface="微软雅黑"/>
              <a:cs typeface="微软雅黑"/>
            </a:endParaRPr>
          </a:p>
        </p:txBody>
      </p:sp>
    </p:spTree>
    <p:extLst>
      <p:ext uri="{BB962C8B-B14F-4D97-AF65-F5344CB8AC3E}">
        <p14:creationId xmlns:p14="http://schemas.microsoft.com/office/powerpoint/2010/main" val="6251246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3" name="标题 1"/>
          <p:cNvSpPr>
            <a:spLocks noGrp="1"/>
          </p:cNvSpPr>
          <p:nvPr>
            <p:ph type="title"/>
          </p:nvPr>
        </p:nvSpPr>
        <p:spPr>
          <a:xfrm>
            <a:off x="622579" y="1"/>
            <a:ext cx="12961620" cy="988249"/>
          </a:xfrm>
        </p:spPr>
        <p:txBody>
          <a:bodyPr/>
          <a:lstStyle/>
          <a:p>
            <a:pPr eaLnBrk="1" hangingPunct="1"/>
            <a:r>
              <a:rPr lang="zh-CN" altLang="en-US" smtClean="0">
                <a:latin typeface="微软雅黑"/>
                <a:ea typeface="微软雅黑"/>
              </a:rPr>
              <a:t>总统筹工作职责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10064" y="1243281"/>
            <a:ext cx="13006626" cy="5783223"/>
          </a:xfrm>
        </p:spPr>
        <p:txBody>
          <a:bodyPr>
            <a:normAutofit fontScale="92500"/>
          </a:bodyPr>
          <a:lstStyle/>
          <a:p>
            <a:pPr>
              <a:lnSpc>
                <a:spcPct val="90000"/>
              </a:lnSpc>
              <a:buFont typeface="Arial" charset="0"/>
              <a:buNone/>
            </a:pPr>
            <a:r>
              <a:rPr lang="en-US" altLang="zh-CN" sz="3700">
                <a:latin typeface="微软雅黑"/>
                <a:ea typeface="微软雅黑"/>
              </a:rPr>
              <a:t>1</a:t>
            </a:r>
            <a:r>
              <a:rPr lang="zh-CN" altLang="zh-CN" sz="3700">
                <a:latin typeface="微软雅黑"/>
                <a:ea typeface="微软雅黑"/>
              </a:rPr>
              <a:t>、会前准备：督促、检查现场布置，做好会前彩排，与各项目组组长做好会前沟通。</a:t>
            </a:r>
          </a:p>
          <a:p>
            <a:pPr>
              <a:lnSpc>
                <a:spcPct val="90000"/>
              </a:lnSpc>
              <a:buFont typeface="Arial" charset="0"/>
              <a:buNone/>
            </a:pPr>
            <a:r>
              <a:rPr lang="en-US" altLang="zh-CN" sz="3700">
                <a:latin typeface="微软雅黑"/>
                <a:ea typeface="微软雅黑"/>
              </a:rPr>
              <a:t>2</a:t>
            </a:r>
            <a:r>
              <a:rPr lang="zh-CN" altLang="zh-CN" sz="3700">
                <a:latin typeface="微软雅黑"/>
                <a:ea typeface="微软雅黑"/>
              </a:rPr>
              <a:t>、</a:t>
            </a:r>
            <a:r>
              <a:rPr lang="zh-CN" altLang="zh-CN" sz="3700">
                <a:solidFill>
                  <a:srgbClr val="FF0000"/>
                </a:solidFill>
                <a:latin typeface="微软雅黑"/>
                <a:ea typeface="微软雅黑"/>
              </a:rPr>
              <a:t>签到环节做好非本场客户或者其他突发情况协调安排</a:t>
            </a:r>
            <a:r>
              <a:rPr lang="en-US" altLang="zh-CN" sz="3700">
                <a:solidFill>
                  <a:srgbClr val="FF0000"/>
                </a:solidFill>
                <a:latin typeface="微软雅黑"/>
                <a:ea typeface="微软雅黑"/>
              </a:rPr>
              <a:t>,</a:t>
            </a:r>
            <a:r>
              <a:rPr lang="zh-CN" altLang="zh-CN" sz="3700">
                <a:solidFill>
                  <a:srgbClr val="FF0000"/>
                </a:solidFill>
                <a:latin typeface="微软雅黑"/>
                <a:ea typeface="微软雅黑"/>
              </a:rPr>
              <a:t>此项工作是开场前重点工作。</a:t>
            </a:r>
          </a:p>
          <a:p>
            <a:pPr>
              <a:lnSpc>
                <a:spcPct val="90000"/>
              </a:lnSpc>
              <a:buFont typeface="Arial" charset="0"/>
              <a:buNone/>
            </a:pPr>
            <a:r>
              <a:rPr lang="en-US" altLang="zh-CN" sz="3700">
                <a:latin typeface="微软雅黑"/>
                <a:ea typeface="微软雅黑"/>
              </a:rPr>
              <a:t>3</a:t>
            </a:r>
            <a:r>
              <a:rPr lang="zh-CN" altLang="zh-CN" sz="3700">
                <a:latin typeface="微软雅黑"/>
                <a:ea typeface="微软雅黑"/>
              </a:rPr>
              <a:t>、会议开始前</a:t>
            </a:r>
            <a:r>
              <a:rPr lang="en-US" altLang="zh-CN" sz="3700">
                <a:latin typeface="微软雅黑"/>
                <a:ea typeface="微软雅黑"/>
              </a:rPr>
              <a:t>5</a:t>
            </a:r>
            <a:r>
              <a:rPr lang="zh-CN" altLang="zh-CN" sz="3700">
                <a:latin typeface="微软雅黑"/>
                <a:ea typeface="微软雅黑"/>
              </a:rPr>
              <a:t>分钟，提醒主持人候场，场外音、领导到位确认 。 </a:t>
            </a:r>
          </a:p>
          <a:p>
            <a:pPr>
              <a:lnSpc>
                <a:spcPct val="90000"/>
              </a:lnSpc>
              <a:buFont typeface="Arial" charset="0"/>
              <a:buNone/>
            </a:pPr>
            <a:r>
              <a:rPr lang="en-US" altLang="zh-CN" sz="3700">
                <a:latin typeface="微软雅黑"/>
                <a:ea typeface="微软雅黑"/>
              </a:rPr>
              <a:t>4</a:t>
            </a:r>
            <a:r>
              <a:rPr lang="zh-CN" altLang="zh-CN" sz="3700">
                <a:latin typeface="微软雅黑"/>
                <a:ea typeface="微软雅黑"/>
              </a:rPr>
              <a:t>、</a:t>
            </a:r>
            <a:r>
              <a:rPr lang="zh-CN" altLang="zh-CN" sz="3700">
                <a:solidFill>
                  <a:srgbClr val="FF0000"/>
                </a:solidFill>
                <a:latin typeface="微软雅黑"/>
                <a:ea typeface="微软雅黑"/>
              </a:rPr>
              <a:t>会议准时开始，安排</a:t>
            </a:r>
            <a:r>
              <a:rPr lang="zh-CN" altLang="en-US" sz="3700">
                <a:solidFill>
                  <a:srgbClr val="FF0000"/>
                </a:solidFill>
                <a:latin typeface="微软雅黑"/>
                <a:ea typeface="微软雅黑"/>
              </a:rPr>
              <a:t>工作人员</a:t>
            </a:r>
            <a:r>
              <a:rPr lang="zh-CN" altLang="zh-CN" sz="3700">
                <a:solidFill>
                  <a:srgbClr val="FF0000"/>
                </a:solidFill>
                <a:latin typeface="微软雅黑"/>
                <a:ea typeface="微软雅黑"/>
              </a:rPr>
              <a:t>把门，违规营销员客户谢绝入内</a:t>
            </a:r>
            <a:r>
              <a:rPr lang="zh-CN" altLang="zh-CN" sz="3700">
                <a:latin typeface="微软雅黑"/>
                <a:ea typeface="微软雅黑"/>
              </a:rPr>
              <a:t> 。</a:t>
            </a:r>
          </a:p>
          <a:p>
            <a:pPr>
              <a:lnSpc>
                <a:spcPct val="90000"/>
              </a:lnSpc>
              <a:buFont typeface="Arial" charset="0"/>
              <a:buNone/>
            </a:pPr>
            <a:r>
              <a:rPr lang="en-US" altLang="zh-CN" sz="3700">
                <a:latin typeface="微软雅黑"/>
                <a:ea typeface="微软雅黑"/>
              </a:rPr>
              <a:t>5</a:t>
            </a:r>
            <a:r>
              <a:rPr lang="zh-CN" altLang="zh-CN" sz="3700">
                <a:latin typeface="微软雅黑"/>
                <a:ea typeface="微软雅黑"/>
              </a:rPr>
              <a:t>、会议开始后，监控现场运作情况，维持现场秩序，确保各环节负责人员到位，对会场突发情况进行处理（案例：打电话，讲话）。 </a:t>
            </a:r>
          </a:p>
          <a:p>
            <a:pPr>
              <a:lnSpc>
                <a:spcPct val="90000"/>
              </a:lnSpc>
              <a:buFont typeface="Arial" charset="0"/>
              <a:buNone/>
            </a:pPr>
            <a:r>
              <a:rPr lang="en-US" altLang="zh-CN" sz="3700">
                <a:latin typeface="微软雅黑"/>
                <a:ea typeface="微软雅黑"/>
              </a:rPr>
              <a:t>6</a:t>
            </a:r>
            <a:r>
              <a:rPr lang="zh-CN" altLang="zh-CN" sz="3700">
                <a:latin typeface="微软雅黑"/>
                <a:ea typeface="微软雅黑"/>
              </a:rPr>
              <a:t>、</a:t>
            </a:r>
            <a:r>
              <a:rPr lang="zh-CN" altLang="zh-CN" sz="3700">
                <a:solidFill>
                  <a:srgbClr val="FF0000"/>
                </a:solidFill>
                <a:latin typeface="微软雅黑"/>
                <a:ea typeface="微软雅黑"/>
              </a:rPr>
              <a:t>当天所有会议结束后进行总盘点，点评反馈总结。</a:t>
            </a:r>
            <a:endParaRPr lang="zh-CN" altLang="en-US" sz="3700">
              <a:solidFill>
                <a:srgbClr val="FF0000"/>
              </a:solidFill>
              <a:latin typeface="微软雅黑"/>
              <a:ea typeface="微软雅黑"/>
            </a:endParaRPr>
          </a:p>
        </p:txBody>
      </p:sp>
    </p:spTree>
    <p:extLst>
      <p:ext uri="{BB962C8B-B14F-4D97-AF65-F5344CB8AC3E}">
        <p14:creationId xmlns:p14="http://schemas.microsoft.com/office/powerpoint/2010/main" val="426958365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297" name="标题 1"/>
          <p:cNvSpPr>
            <a:spLocks noGrp="1"/>
          </p:cNvSpPr>
          <p:nvPr>
            <p:ph type="title"/>
          </p:nvPr>
        </p:nvSpPr>
        <p:spPr>
          <a:xfrm>
            <a:off x="622579" y="397957"/>
            <a:ext cx="12961620" cy="1348293"/>
          </a:xfrm>
        </p:spPr>
        <p:txBody>
          <a:bodyPr/>
          <a:lstStyle/>
          <a:p>
            <a:pPr eaLnBrk="1" hangingPunct="1"/>
            <a:r>
              <a:rPr lang="zh-CN" altLang="en-US" dirty="0" smtClean="0">
                <a:latin typeface="微软雅黑"/>
                <a:ea typeface="微软雅黑"/>
              </a:rPr>
              <a:t>领导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737593" y="1511440"/>
            <a:ext cx="12961620" cy="5346294"/>
          </a:xfrm>
        </p:spPr>
        <p:txBody>
          <a:bodyPr>
            <a:normAutofit lnSpcReduction="10000"/>
          </a:bodyPr>
          <a:lstStyle/>
          <a:p>
            <a:pPr>
              <a:lnSpc>
                <a:spcPct val="90000"/>
              </a:lnSpc>
              <a:buFont typeface="Arial" charset="0"/>
              <a:buNone/>
            </a:pPr>
            <a:r>
              <a:rPr lang="en-US" altLang="zh-CN" sz="4200">
                <a:latin typeface="微软雅黑"/>
                <a:ea typeface="微软雅黑"/>
              </a:rPr>
              <a:t>1</a:t>
            </a:r>
            <a:r>
              <a:rPr lang="zh-CN" altLang="zh-CN" sz="4200">
                <a:latin typeface="微软雅黑"/>
                <a:ea typeface="微软雅黑"/>
              </a:rPr>
              <a:t>、领导致辞 </a:t>
            </a:r>
          </a:p>
          <a:p>
            <a:pPr>
              <a:lnSpc>
                <a:spcPct val="90000"/>
              </a:lnSpc>
              <a:buFont typeface="Arial" charset="0"/>
              <a:buNone/>
            </a:pPr>
            <a:r>
              <a:rPr lang="en-US" altLang="zh-CN" sz="4200">
                <a:latin typeface="微软雅黑"/>
                <a:ea typeface="微软雅黑"/>
              </a:rPr>
              <a:t>2</a:t>
            </a:r>
            <a:r>
              <a:rPr lang="zh-CN" altLang="zh-CN" sz="4200">
                <a:latin typeface="微软雅黑"/>
                <a:ea typeface="微软雅黑"/>
              </a:rPr>
              <a:t>、现场为升级申请表签字确认 </a:t>
            </a:r>
          </a:p>
          <a:p>
            <a:pPr>
              <a:lnSpc>
                <a:spcPct val="90000"/>
              </a:lnSpc>
              <a:buFont typeface="Arial" charset="0"/>
              <a:buNone/>
            </a:pPr>
            <a:r>
              <a:rPr lang="en-US" altLang="zh-CN" sz="4200">
                <a:latin typeface="微软雅黑"/>
                <a:ea typeface="微软雅黑"/>
              </a:rPr>
              <a:t>3</a:t>
            </a:r>
            <a:r>
              <a:rPr lang="zh-CN" altLang="zh-CN" sz="4200">
                <a:latin typeface="微软雅黑"/>
                <a:ea typeface="微软雅黑"/>
              </a:rPr>
              <a:t>、</a:t>
            </a:r>
            <a:r>
              <a:rPr lang="zh-CN" altLang="zh-CN" sz="4200">
                <a:solidFill>
                  <a:srgbClr val="FF0000"/>
                </a:solidFill>
                <a:latin typeface="微软雅黑"/>
                <a:ea typeface="微软雅黑"/>
              </a:rPr>
              <a:t>升级申请表签字注意把握尺度</a:t>
            </a:r>
          </a:p>
          <a:p>
            <a:pPr>
              <a:lnSpc>
                <a:spcPct val="90000"/>
              </a:lnSpc>
              <a:buFont typeface="Arial" charset="0"/>
              <a:buNone/>
            </a:pPr>
            <a:r>
              <a:rPr lang="zh-CN" altLang="zh-CN" sz="4200" u="sng">
                <a:latin typeface="微软雅黑"/>
                <a:ea typeface="微软雅黑"/>
              </a:rPr>
              <a:t>领导签字字样“同意，请于</a:t>
            </a:r>
            <a:r>
              <a:rPr lang="en-US" altLang="zh-CN" sz="4200" u="sng">
                <a:latin typeface="微软雅黑"/>
                <a:ea typeface="微软雅黑"/>
              </a:rPr>
              <a:t>xx</a:t>
            </a:r>
            <a:r>
              <a:rPr lang="zh-CN" altLang="zh-CN" sz="4200" u="sng">
                <a:latin typeface="微软雅黑"/>
                <a:ea typeface="微软雅黑"/>
              </a:rPr>
              <a:t>日</a:t>
            </a:r>
            <a:r>
              <a:rPr lang="en-US" altLang="zh-CN" sz="4200" u="sng">
                <a:latin typeface="微软雅黑"/>
                <a:ea typeface="微软雅黑"/>
              </a:rPr>
              <a:t>17:30</a:t>
            </a:r>
            <a:r>
              <a:rPr lang="zh-CN" altLang="zh-CN" sz="4200" u="sng">
                <a:latin typeface="微软雅黑"/>
                <a:ea typeface="微软雅黑"/>
              </a:rPr>
              <a:t>分前办理完毕升级手续。领导签名”</a:t>
            </a:r>
            <a:endParaRPr lang="zh-CN" altLang="zh-CN" sz="4200">
              <a:latin typeface="微软雅黑"/>
              <a:ea typeface="微软雅黑"/>
            </a:endParaRPr>
          </a:p>
          <a:p>
            <a:pPr>
              <a:lnSpc>
                <a:spcPct val="90000"/>
              </a:lnSpc>
              <a:buFont typeface="Arial" charset="0"/>
              <a:buNone/>
            </a:pPr>
            <a:r>
              <a:rPr lang="zh-CN" altLang="zh-CN" sz="4200" u="sng">
                <a:latin typeface="微软雅黑"/>
                <a:ea typeface="微软雅黑"/>
              </a:rPr>
              <a:t>领导申请表签字位置：在最后一条升级保单信息的下面</a:t>
            </a:r>
            <a:endParaRPr lang="zh-CN" altLang="zh-CN" sz="4200">
              <a:latin typeface="微软雅黑"/>
              <a:ea typeface="微软雅黑"/>
            </a:endParaRPr>
          </a:p>
          <a:p>
            <a:pPr>
              <a:lnSpc>
                <a:spcPct val="90000"/>
              </a:lnSpc>
              <a:buFont typeface="Arial" charset="0"/>
              <a:buNone/>
            </a:pPr>
            <a:r>
              <a:rPr lang="en-US" altLang="zh-CN" sz="4200">
                <a:latin typeface="微软雅黑"/>
                <a:ea typeface="微软雅黑"/>
              </a:rPr>
              <a:t>4</a:t>
            </a:r>
            <a:r>
              <a:rPr lang="zh-CN" altLang="zh-CN" sz="4200">
                <a:latin typeface="微软雅黑"/>
                <a:ea typeface="微软雅黑"/>
              </a:rPr>
              <a:t>、现场公布是至少</a:t>
            </a:r>
            <a:r>
              <a:rPr lang="en-US" altLang="zh-CN" sz="4200">
                <a:latin typeface="微软雅黑"/>
                <a:ea typeface="微软雅黑"/>
              </a:rPr>
              <a:t>1</a:t>
            </a:r>
            <a:r>
              <a:rPr lang="zh-CN" altLang="zh-CN" sz="4200">
                <a:latin typeface="微软雅黑"/>
                <a:ea typeface="微软雅黑"/>
              </a:rPr>
              <a:t>：</a:t>
            </a:r>
            <a:r>
              <a:rPr lang="en-US" altLang="zh-CN" sz="4200">
                <a:latin typeface="微软雅黑"/>
                <a:ea typeface="微软雅黑"/>
              </a:rPr>
              <a:t>1</a:t>
            </a:r>
            <a:r>
              <a:rPr lang="zh-CN" altLang="zh-CN" sz="4200">
                <a:latin typeface="微软雅黑"/>
                <a:ea typeface="微软雅黑"/>
              </a:rPr>
              <a:t>，封顶</a:t>
            </a:r>
            <a:r>
              <a:rPr lang="en-US" altLang="zh-CN" sz="4200">
                <a:latin typeface="微软雅黑"/>
                <a:ea typeface="微软雅黑"/>
              </a:rPr>
              <a:t>1</a:t>
            </a:r>
            <a:r>
              <a:rPr lang="zh-CN" altLang="zh-CN" sz="4200">
                <a:latin typeface="微软雅黑"/>
                <a:ea typeface="微软雅黑"/>
              </a:rPr>
              <a:t>：</a:t>
            </a:r>
            <a:r>
              <a:rPr lang="en-US" altLang="zh-CN" sz="4200">
                <a:latin typeface="微软雅黑"/>
                <a:ea typeface="微软雅黑"/>
              </a:rPr>
              <a:t>3</a:t>
            </a:r>
            <a:r>
              <a:rPr lang="zh-CN" altLang="zh-CN" sz="4200">
                <a:latin typeface="微软雅黑"/>
                <a:ea typeface="微软雅黑"/>
              </a:rPr>
              <a:t>，</a:t>
            </a:r>
            <a:r>
              <a:rPr lang="zh-CN" altLang="zh-CN" sz="4200">
                <a:solidFill>
                  <a:srgbClr val="FF0000"/>
                </a:solidFill>
                <a:latin typeface="微软雅黑"/>
                <a:ea typeface="微软雅黑"/>
              </a:rPr>
              <a:t>必须有底</a:t>
            </a:r>
            <a:r>
              <a:rPr lang="zh-CN" altLang="en-US" sz="4200">
                <a:solidFill>
                  <a:srgbClr val="FF0000"/>
                </a:solidFill>
                <a:latin typeface="微软雅黑"/>
                <a:ea typeface="微软雅黑"/>
              </a:rPr>
              <a:t>线</a:t>
            </a:r>
            <a:r>
              <a:rPr lang="zh-CN" altLang="zh-CN" sz="4200">
                <a:solidFill>
                  <a:srgbClr val="FF0000"/>
                </a:solidFill>
                <a:latin typeface="微软雅黑"/>
                <a:ea typeface="微软雅黑"/>
              </a:rPr>
              <a:t>保证，不能为了保费而放弃要求。</a:t>
            </a:r>
            <a:endParaRPr lang="zh-CN" altLang="en-US" sz="4200">
              <a:solidFill>
                <a:srgbClr val="FF0000"/>
              </a:solidFill>
              <a:latin typeface="微软雅黑"/>
              <a:ea typeface="微软雅黑"/>
            </a:endParaRPr>
          </a:p>
        </p:txBody>
      </p:sp>
    </p:spTree>
    <p:extLst>
      <p:ext uri="{BB962C8B-B14F-4D97-AF65-F5344CB8AC3E}">
        <p14:creationId xmlns:p14="http://schemas.microsoft.com/office/powerpoint/2010/main" val="234378688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1" name="标题 1"/>
          <p:cNvSpPr>
            <a:spLocks noGrp="1"/>
          </p:cNvSpPr>
          <p:nvPr>
            <p:ph type="title"/>
          </p:nvPr>
        </p:nvSpPr>
        <p:spPr>
          <a:xfrm>
            <a:off x="622579" y="469965"/>
            <a:ext cx="12961620" cy="1348293"/>
          </a:xfrm>
        </p:spPr>
        <p:txBody>
          <a:bodyPr/>
          <a:lstStyle/>
          <a:p>
            <a:pPr eaLnBrk="1" hangingPunct="1"/>
            <a:r>
              <a:rPr lang="zh-CN" altLang="en-US" sz="5600" dirty="0">
                <a:latin typeface="微软雅黑"/>
                <a:ea typeface="微软雅黑"/>
              </a:rPr>
              <a:t>主持</a:t>
            </a:r>
            <a:endParaRPr lang="zh-CN" altLang="en-US" dirty="0" smtClean="0">
              <a:latin typeface="微软雅黑"/>
              <a:ea typeface="微软雅黑"/>
            </a:endParaRP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622579" y="1852732"/>
            <a:ext cx="13384172" cy="5344418"/>
          </a:xfrm>
        </p:spPr>
        <p:txBody>
          <a:bodyPr/>
          <a:lstStyle/>
          <a:p>
            <a:pPr>
              <a:lnSpc>
                <a:spcPct val="110000"/>
              </a:lnSpc>
              <a:buFont typeface="Arial" charset="0"/>
              <a:buNone/>
            </a:pPr>
            <a:r>
              <a:rPr lang="en-US" altLang="zh-CN" sz="4200">
                <a:latin typeface="微软雅黑"/>
                <a:ea typeface="微软雅黑"/>
              </a:rPr>
              <a:t>1</a:t>
            </a:r>
            <a:r>
              <a:rPr lang="zh-CN" altLang="zh-CN" sz="4200">
                <a:latin typeface="微软雅黑"/>
                <a:ea typeface="微软雅黑"/>
              </a:rPr>
              <a:t>、非常关键的串联人，熟悉会议流程及主持稿，负责公司介绍及</a:t>
            </a:r>
            <a:r>
              <a:rPr lang="zh-CN" altLang="en-US" sz="4200">
                <a:latin typeface="微软雅黑"/>
                <a:ea typeface="微软雅黑"/>
              </a:rPr>
              <a:t>升级流程及规则介绍</a:t>
            </a:r>
            <a:r>
              <a:rPr lang="zh-CN" altLang="zh-CN" sz="4200">
                <a:latin typeface="微软雅黑"/>
                <a:ea typeface="微软雅黑"/>
              </a:rPr>
              <a:t>。 </a:t>
            </a:r>
          </a:p>
          <a:p>
            <a:pPr>
              <a:lnSpc>
                <a:spcPct val="110000"/>
              </a:lnSpc>
              <a:buFont typeface="Arial" charset="0"/>
              <a:buNone/>
            </a:pPr>
            <a:r>
              <a:rPr lang="en-US" altLang="zh-CN" sz="4200">
                <a:latin typeface="微软雅黑"/>
                <a:ea typeface="微软雅黑"/>
              </a:rPr>
              <a:t>2</a:t>
            </a:r>
            <a:r>
              <a:rPr lang="zh-CN" altLang="zh-CN" sz="4200">
                <a:latin typeface="微软雅黑"/>
                <a:ea typeface="微软雅黑"/>
              </a:rPr>
              <a:t>、</a:t>
            </a:r>
            <a:r>
              <a:rPr lang="zh-CN" altLang="zh-CN" sz="4200">
                <a:solidFill>
                  <a:srgbClr val="FF0000"/>
                </a:solidFill>
                <a:latin typeface="微软雅黑"/>
                <a:ea typeface="微软雅黑"/>
              </a:rPr>
              <a:t>表达流畅、有激情、有煽动性、但不能过火</a:t>
            </a:r>
            <a:r>
              <a:rPr lang="zh-CN" altLang="zh-CN" sz="4200">
                <a:latin typeface="微软雅黑"/>
                <a:ea typeface="微软雅黑"/>
              </a:rPr>
              <a:t>。 </a:t>
            </a:r>
          </a:p>
          <a:p>
            <a:pPr>
              <a:lnSpc>
                <a:spcPct val="110000"/>
              </a:lnSpc>
              <a:buFont typeface="Arial" charset="0"/>
              <a:buNone/>
            </a:pPr>
            <a:r>
              <a:rPr lang="en-US" altLang="zh-CN" sz="4200">
                <a:latin typeface="微软雅黑"/>
                <a:ea typeface="微软雅黑"/>
              </a:rPr>
              <a:t>3</a:t>
            </a:r>
            <a:r>
              <a:rPr lang="zh-CN" altLang="zh-CN" sz="4200">
                <a:latin typeface="微软雅黑"/>
                <a:ea typeface="微软雅黑"/>
              </a:rPr>
              <a:t>、唱单时，必须强调升级比例</a:t>
            </a:r>
            <a:r>
              <a:rPr lang="en-US" altLang="zh-CN" sz="4200">
                <a:latin typeface="微软雅黑"/>
                <a:ea typeface="微软雅黑"/>
              </a:rPr>
              <a:t>1</a:t>
            </a:r>
            <a:r>
              <a:rPr lang="zh-CN" altLang="zh-CN" sz="4200">
                <a:latin typeface="微软雅黑"/>
                <a:ea typeface="微软雅黑"/>
              </a:rPr>
              <a:t>：几，是否公布签单保费，视现场情况而定，首单确保高保费，</a:t>
            </a:r>
            <a:r>
              <a:rPr lang="zh-CN" altLang="zh-CN" sz="4200">
                <a:solidFill>
                  <a:srgbClr val="FF0000"/>
                </a:solidFill>
                <a:latin typeface="微软雅黑"/>
                <a:ea typeface="微软雅黑"/>
              </a:rPr>
              <a:t>全场的氛围由主持人唱单把握</a:t>
            </a:r>
            <a:r>
              <a:rPr lang="zh-CN" altLang="zh-CN" sz="4200">
                <a:latin typeface="微软雅黑"/>
                <a:ea typeface="微软雅黑"/>
              </a:rPr>
              <a:t> 。此处注意，</a:t>
            </a:r>
            <a:r>
              <a:rPr lang="zh-CN" altLang="zh-CN" sz="4200">
                <a:solidFill>
                  <a:srgbClr val="FF0000"/>
                </a:solidFill>
                <a:latin typeface="微软雅黑"/>
                <a:ea typeface="微软雅黑"/>
              </a:rPr>
              <a:t>唱单不能恭喜客户，因为权益升级是应该的。</a:t>
            </a:r>
          </a:p>
        </p:txBody>
      </p:sp>
    </p:spTree>
    <p:extLst>
      <p:ext uri="{BB962C8B-B14F-4D97-AF65-F5344CB8AC3E}">
        <p14:creationId xmlns:p14="http://schemas.microsoft.com/office/powerpoint/2010/main" val="8853912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5" name="标题 1"/>
          <p:cNvSpPr>
            <a:spLocks noGrp="1"/>
          </p:cNvSpPr>
          <p:nvPr>
            <p:ph type="title"/>
          </p:nvPr>
        </p:nvSpPr>
        <p:spPr>
          <a:xfrm>
            <a:off x="622579" y="930813"/>
            <a:ext cx="12961620" cy="765096"/>
          </a:xfrm>
        </p:spPr>
        <p:txBody>
          <a:bodyPr>
            <a:normAutofit fontScale="90000"/>
          </a:bodyPr>
          <a:lstStyle/>
          <a:p>
            <a:pPr eaLnBrk="1" hangingPunct="1"/>
            <a:r>
              <a:rPr lang="zh-CN" altLang="en-US" sz="5600">
                <a:latin typeface="微软雅黑"/>
                <a:ea typeface="微软雅黑"/>
              </a:rPr>
              <a:t>主讲</a:t>
            </a:r>
            <a:endParaRPr lang="zh-CN" altLang="en-US" smtClean="0">
              <a:latin typeface="微软雅黑"/>
              <a:ea typeface="微软雅黑"/>
            </a:endParaRP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737594" y="1950942"/>
            <a:ext cx="13154143" cy="5771972"/>
          </a:xfrm>
        </p:spPr>
        <p:txBody>
          <a:bodyPr/>
          <a:lstStyle/>
          <a:p>
            <a:pPr>
              <a:buFont typeface="Arial" charset="0"/>
              <a:buNone/>
            </a:pPr>
            <a:r>
              <a:rPr lang="en-US" altLang="zh-CN" sz="3800">
                <a:latin typeface="微软雅黑"/>
                <a:ea typeface="微软雅黑"/>
              </a:rPr>
              <a:t>1</a:t>
            </a:r>
            <a:r>
              <a:rPr lang="zh-CN" altLang="zh-CN" sz="3800">
                <a:latin typeface="微软雅黑"/>
                <a:ea typeface="微软雅黑"/>
              </a:rPr>
              <a:t>、类似</a:t>
            </a:r>
            <a:r>
              <a:rPr lang="zh-CN" altLang="zh-CN" sz="3800">
                <a:solidFill>
                  <a:srgbClr val="FF0000"/>
                </a:solidFill>
                <a:latin typeface="微软雅黑"/>
                <a:ea typeface="微软雅黑"/>
              </a:rPr>
              <a:t>官方发布</a:t>
            </a:r>
            <a:r>
              <a:rPr lang="zh-CN" altLang="zh-CN" sz="3800">
                <a:latin typeface="微软雅黑"/>
                <a:ea typeface="微软雅黑"/>
              </a:rPr>
              <a:t> ，熟练掌握教案精髓，较前颠覆，重点权益升级，通过案例导入留油理论、 一财多理观念。</a:t>
            </a:r>
          </a:p>
          <a:p>
            <a:pPr>
              <a:buFont typeface="Arial" charset="0"/>
              <a:buNone/>
            </a:pPr>
            <a:r>
              <a:rPr lang="en-US" altLang="zh-CN" sz="3800">
                <a:latin typeface="微软雅黑"/>
                <a:ea typeface="微软雅黑"/>
              </a:rPr>
              <a:t>2</a:t>
            </a:r>
            <a:r>
              <a:rPr lang="zh-CN" altLang="zh-CN" sz="3800">
                <a:latin typeface="微软雅黑"/>
                <a:ea typeface="微软雅黑"/>
              </a:rPr>
              <a:t>、</a:t>
            </a:r>
            <a:r>
              <a:rPr lang="zh-CN" altLang="zh-CN" sz="3800">
                <a:solidFill>
                  <a:srgbClr val="FF0000"/>
                </a:solidFill>
                <a:latin typeface="微软雅黑"/>
                <a:ea typeface="微软雅黑"/>
              </a:rPr>
              <a:t>必要的激动</a:t>
            </a:r>
            <a:r>
              <a:rPr lang="zh-CN" altLang="zh-CN" sz="3800">
                <a:latin typeface="微软雅黑"/>
                <a:ea typeface="微软雅黑"/>
              </a:rPr>
              <a:t>。</a:t>
            </a:r>
            <a:r>
              <a:rPr lang="zh-CN" altLang="en-US" sz="3800">
                <a:latin typeface="微软雅黑"/>
                <a:ea typeface="微软雅黑"/>
              </a:rPr>
              <a:t>（有激情）</a:t>
            </a:r>
            <a:r>
              <a:rPr lang="zh-CN" altLang="zh-CN" sz="3800">
                <a:latin typeface="微软雅黑"/>
                <a:ea typeface="微软雅黑"/>
              </a:rPr>
              <a:t> </a:t>
            </a:r>
          </a:p>
          <a:p>
            <a:pPr>
              <a:buFont typeface="Arial" charset="0"/>
              <a:buNone/>
            </a:pPr>
            <a:r>
              <a:rPr lang="en-US" altLang="zh-CN" sz="3800">
                <a:latin typeface="微软雅黑"/>
                <a:ea typeface="微软雅黑"/>
              </a:rPr>
              <a:t>3</a:t>
            </a:r>
            <a:r>
              <a:rPr lang="zh-CN" altLang="zh-CN" sz="3800">
                <a:latin typeface="微软雅黑"/>
                <a:ea typeface="微软雅黑"/>
              </a:rPr>
              <a:t>、中高端客户场需要简单沟通保险观念。 </a:t>
            </a:r>
          </a:p>
          <a:p>
            <a:pPr>
              <a:buFont typeface="Arial" charset="0"/>
              <a:buNone/>
            </a:pPr>
            <a:r>
              <a:rPr lang="en-US" altLang="zh-CN" sz="3800">
                <a:latin typeface="微软雅黑"/>
                <a:ea typeface="微软雅黑"/>
              </a:rPr>
              <a:t>4</a:t>
            </a:r>
            <a:r>
              <a:rPr lang="zh-CN" altLang="zh-CN" sz="3800">
                <a:latin typeface="微软雅黑"/>
                <a:ea typeface="微软雅黑"/>
              </a:rPr>
              <a:t>、</a:t>
            </a:r>
            <a:r>
              <a:rPr lang="zh-CN" altLang="zh-CN" sz="3800">
                <a:solidFill>
                  <a:srgbClr val="FF0000"/>
                </a:solidFill>
                <a:latin typeface="微软雅黑"/>
                <a:ea typeface="微软雅黑"/>
              </a:rPr>
              <a:t>升级主要是权益的提升，对这一点需要重点加强。</a:t>
            </a:r>
            <a:r>
              <a:rPr lang="zh-CN" altLang="zh-CN" sz="3800">
                <a:latin typeface="微软雅黑"/>
                <a:ea typeface="微软雅黑"/>
              </a:rPr>
              <a:t> </a:t>
            </a:r>
          </a:p>
          <a:p>
            <a:pPr>
              <a:buFont typeface="Arial" charset="0"/>
              <a:buNone/>
            </a:pPr>
            <a:r>
              <a:rPr lang="en-US" altLang="zh-CN" sz="3800">
                <a:latin typeface="微软雅黑"/>
                <a:ea typeface="微软雅黑"/>
              </a:rPr>
              <a:t>5</a:t>
            </a:r>
            <a:r>
              <a:rPr lang="zh-CN" altLang="zh-CN" sz="3800">
                <a:latin typeface="微软雅黑"/>
                <a:ea typeface="微软雅黑"/>
              </a:rPr>
              <a:t>、数据要熟悉，举例要恰当。 </a:t>
            </a:r>
          </a:p>
          <a:p>
            <a:pPr>
              <a:buFont typeface="Arial" charset="0"/>
              <a:buNone/>
            </a:pPr>
            <a:r>
              <a:rPr lang="en-US" altLang="zh-CN" sz="3800">
                <a:latin typeface="微软雅黑"/>
                <a:ea typeface="微软雅黑"/>
              </a:rPr>
              <a:t>6</a:t>
            </a:r>
            <a:r>
              <a:rPr lang="zh-CN" altLang="zh-CN" sz="3800">
                <a:latin typeface="微软雅黑"/>
                <a:ea typeface="微软雅黑"/>
              </a:rPr>
              <a:t>、升级沟通阶段，</a:t>
            </a:r>
            <a:r>
              <a:rPr lang="zh-CN" altLang="zh-CN" sz="3800">
                <a:solidFill>
                  <a:srgbClr val="FF0000"/>
                </a:solidFill>
                <a:latin typeface="微软雅黑"/>
                <a:ea typeface="微软雅黑"/>
              </a:rPr>
              <a:t>可以巡场</a:t>
            </a:r>
            <a:r>
              <a:rPr lang="zh-CN" altLang="zh-CN" sz="3800">
                <a:latin typeface="微软雅黑"/>
                <a:ea typeface="微软雅黑"/>
              </a:rPr>
              <a:t>，并适当进行促成。</a:t>
            </a:r>
            <a:endParaRPr lang="en-US" altLang="zh-CN" sz="3800">
              <a:latin typeface="微软雅黑"/>
              <a:ea typeface="微软雅黑"/>
            </a:endParaRPr>
          </a:p>
        </p:txBody>
      </p:sp>
    </p:spTree>
    <p:extLst>
      <p:ext uri="{BB962C8B-B14F-4D97-AF65-F5344CB8AC3E}">
        <p14:creationId xmlns:p14="http://schemas.microsoft.com/office/powerpoint/2010/main" val="80627550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369" name="标题 1"/>
          <p:cNvSpPr>
            <a:spLocks noGrp="1"/>
          </p:cNvSpPr>
          <p:nvPr>
            <p:ph type="title"/>
          </p:nvPr>
        </p:nvSpPr>
        <p:spPr>
          <a:xfrm>
            <a:off x="622579" y="799067"/>
            <a:ext cx="12961620" cy="1348293"/>
          </a:xfrm>
        </p:spPr>
        <p:txBody>
          <a:bodyPr/>
          <a:lstStyle/>
          <a:p>
            <a:r>
              <a:rPr lang="zh-CN" altLang="zh-CN" b="1" smtClean="0">
                <a:latin typeface="微软雅黑"/>
                <a:ea typeface="微软雅黑"/>
              </a:rPr>
              <a:t>后勤组</a:t>
            </a:r>
            <a:endParaRPr lang="zh-CN" altLang="en-US" smtClean="0">
              <a:latin typeface="微软雅黑"/>
              <a:ea typeface="微软雅黑"/>
            </a:endParaRPr>
          </a:p>
        </p:txBody>
      </p:sp>
      <p:sp>
        <p:nvSpPr>
          <p:cNvPr id="58370" name="内容占位符 2"/>
          <p:cNvSpPr>
            <a:spLocks noGrp="1"/>
          </p:cNvSpPr>
          <p:nvPr>
            <p:ph idx="1"/>
          </p:nvPr>
        </p:nvSpPr>
        <p:spPr>
          <a:xfrm>
            <a:off x="720725" y="2466627"/>
            <a:ext cx="12960350" cy="5345112"/>
          </a:xfrm>
        </p:spPr>
        <p:txBody>
          <a:bodyPr/>
          <a:lstStyle/>
          <a:p>
            <a:r>
              <a:rPr lang="zh-CN" altLang="zh-CN" sz="3400" b="1" dirty="0">
                <a:latin typeface="微软雅黑"/>
                <a:ea typeface="微软雅黑"/>
              </a:rPr>
              <a:t>（现场组所有人，</a:t>
            </a:r>
            <a:r>
              <a:rPr lang="zh-CN" altLang="zh-CN" sz="3400" dirty="0">
                <a:latin typeface="微软雅黑"/>
                <a:ea typeface="微软雅黑"/>
              </a:rPr>
              <a:t>所有工作需在客户入场</a:t>
            </a:r>
            <a:r>
              <a:rPr lang="en-US" altLang="zh-CN" sz="3400" dirty="0">
                <a:latin typeface="微软雅黑"/>
                <a:ea typeface="微软雅黑"/>
              </a:rPr>
              <a:t>30</a:t>
            </a:r>
            <a:r>
              <a:rPr lang="zh-CN" altLang="zh-CN" sz="3400" dirty="0">
                <a:latin typeface="微软雅黑"/>
                <a:ea typeface="微软雅黑"/>
              </a:rPr>
              <a:t>分钟前完成）</a:t>
            </a:r>
          </a:p>
          <a:p>
            <a:r>
              <a:rPr lang="en-US" altLang="zh-CN" sz="3400" dirty="0">
                <a:latin typeface="微软雅黑"/>
                <a:ea typeface="微软雅黑"/>
              </a:rPr>
              <a:t>1</a:t>
            </a:r>
            <a:r>
              <a:rPr lang="zh-CN" altLang="zh-CN" sz="3400" dirty="0">
                <a:latin typeface="微软雅黑"/>
                <a:ea typeface="微软雅黑"/>
              </a:rPr>
              <a:t>、提前将物料运至酒店并存放好，并与酒店沟通，布置好会场（座位、</a:t>
            </a:r>
            <a:r>
              <a:rPr lang="en-US" altLang="zh-CN" sz="3400" dirty="0">
                <a:latin typeface="微软雅黑"/>
                <a:ea typeface="微软雅黑"/>
              </a:rPr>
              <a:t>KT</a:t>
            </a:r>
            <a:r>
              <a:rPr lang="zh-CN" altLang="zh-CN" sz="3400" dirty="0">
                <a:latin typeface="微软雅黑"/>
                <a:ea typeface="微软雅黑"/>
              </a:rPr>
              <a:t>板、背景、</a:t>
            </a:r>
            <a:r>
              <a:rPr lang="en-US" altLang="zh-CN" sz="3400" dirty="0">
                <a:latin typeface="微软雅黑"/>
                <a:ea typeface="微软雅黑"/>
              </a:rPr>
              <a:t>X</a:t>
            </a:r>
            <a:r>
              <a:rPr lang="zh-CN" altLang="zh-CN" sz="3400" dirty="0">
                <a:latin typeface="微软雅黑"/>
                <a:ea typeface="微软雅黑"/>
              </a:rPr>
              <a:t>展架等的安装与摆放），同时提醒会场开门时间，所需要提供的服务及完成时间。</a:t>
            </a:r>
          </a:p>
          <a:p>
            <a:r>
              <a:rPr lang="en-US" altLang="zh-CN" sz="3400" dirty="0">
                <a:latin typeface="微软雅黑"/>
                <a:ea typeface="微软雅黑"/>
              </a:rPr>
              <a:t>2</a:t>
            </a:r>
            <a:r>
              <a:rPr lang="zh-CN" altLang="zh-CN" sz="3400" dirty="0">
                <a:latin typeface="微软雅黑"/>
                <a:ea typeface="微软雅黑"/>
              </a:rPr>
              <a:t>、活动当天</a:t>
            </a:r>
            <a:r>
              <a:rPr lang="en-US" altLang="zh-CN" sz="3400" dirty="0">
                <a:latin typeface="微软雅黑"/>
                <a:ea typeface="微软雅黑"/>
              </a:rPr>
              <a:t>7:30</a:t>
            </a:r>
            <a:r>
              <a:rPr lang="zh-CN" altLang="zh-CN" sz="3400" dirty="0">
                <a:latin typeface="微软雅黑"/>
                <a:ea typeface="微软雅黑"/>
              </a:rPr>
              <a:t>前到达会场，并按照要求准备并测试好各种电脑、投影、音效设备</a:t>
            </a:r>
            <a:r>
              <a:rPr lang="zh-CN" altLang="en-US" sz="3400" dirty="0">
                <a:latin typeface="微软雅黑"/>
                <a:ea typeface="微软雅黑"/>
              </a:rPr>
              <a:t>。</a:t>
            </a:r>
            <a:endParaRPr lang="zh-CN" altLang="zh-CN" sz="3400" dirty="0">
              <a:latin typeface="微软雅黑"/>
              <a:ea typeface="微软雅黑"/>
            </a:endParaRPr>
          </a:p>
          <a:p>
            <a:r>
              <a:rPr lang="en-US" altLang="zh-CN" sz="3400" dirty="0">
                <a:latin typeface="微软雅黑"/>
                <a:ea typeface="微软雅黑"/>
              </a:rPr>
              <a:t>3</a:t>
            </a:r>
            <a:r>
              <a:rPr lang="zh-CN" altLang="zh-CN" sz="3400" dirty="0">
                <a:latin typeface="微软雅黑"/>
                <a:ea typeface="微软雅黑"/>
              </a:rPr>
              <a:t>、清点并摆放好会中桌椅摆放，客户纸笔水摆放。</a:t>
            </a:r>
          </a:p>
          <a:p>
            <a:r>
              <a:rPr lang="en-US" altLang="zh-CN" sz="3400" dirty="0">
                <a:latin typeface="微软雅黑"/>
                <a:ea typeface="微软雅黑"/>
              </a:rPr>
              <a:t>4</a:t>
            </a:r>
            <a:r>
              <a:rPr lang="zh-CN" altLang="zh-CN" sz="3400" dirty="0">
                <a:latin typeface="微软雅黑"/>
                <a:ea typeface="微软雅黑"/>
              </a:rPr>
              <a:t>、会场内外场地布置：背景（高端）、易拉宝、刷卡处、礼品处、</a:t>
            </a:r>
            <a:r>
              <a:rPr lang="zh-CN" altLang="en-US" sz="3400" dirty="0">
                <a:latin typeface="微软雅黑"/>
                <a:ea typeface="微软雅黑"/>
              </a:rPr>
              <a:t>权益放弃处、</a:t>
            </a:r>
            <a:r>
              <a:rPr lang="zh-CN" altLang="zh-CN" sz="3400" dirty="0">
                <a:latin typeface="微软雅黑"/>
                <a:ea typeface="微软雅黑"/>
              </a:rPr>
              <a:t>领导审批桌椅等。</a:t>
            </a:r>
          </a:p>
          <a:p>
            <a:endParaRPr lang="zh-CN" altLang="en-US" sz="3400" dirty="0">
              <a:latin typeface="微软雅黑"/>
              <a:ea typeface="微软雅黑"/>
            </a:endParaRPr>
          </a:p>
        </p:txBody>
      </p:sp>
    </p:spTree>
    <p:extLst>
      <p:ext uri="{BB962C8B-B14F-4D97-AF65-F5344CB8AC3E}">
        <p14:creationId xmlns:p14="http://schemas.microsoft.com/office/powerpoint/2010/main" val="27305544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393" name="标题 1"/>
          <p:cNvSpPr>
            <a:spLocks noGrp="1"/>
          </p:cNvSpPr>
          <p:nvPr>
            <p:ph type="title"/>
          </p:nvPr>
        </p:nvSpPr>
        <p:spPr>
          <a:xfrm>
            <a:off x="622579" y="688051"/>
            <a:ext cx="12961620" cy="1020129"/>
          </a:xfrm>
        </p:spPr>
        <p:txBody>
          <a:bodyPr/>
          <a:lstStyle/>
          <a:p>
            <a:r>
              <a:rPr lang="zh-CN" altLang="zh-CN" b="1" smtClean="0">
                <a:latin typeface="微软雅黑"/>
                <a:ea typeface="微软雅黑"/>
              </a:rPr>
              <a:t>数据组</a:t>
            </a:r>
            <a:endParaRPr lang="zh-CN" altLang="en-US" smtClean="0">
              <a:latin typeface="微软雅黑"/>
              <a:ea typeface="微软雅黑"/>
            </a:endParaRPr>
          </a:p>
        </p:txBody>
      </p:sp>
      <p:sp>
        <p:nvSpPr>
          <p:cNvPr id="59394" name="内容占位符 2"/>
          <p:cNvSpPr>
            <a:spLocks noGrp="1"/>
          </p:cNvSpPr>
          <p:nvPr>
            <p:ph idx="1"/>
          </p:nvPr>
        </p:nvSpPr>
        <p:spPr>
          <a:xfrm>
            <a:off x="622579" y="1891953"/>
            <a:ext cx="13384172" cy="5344418"/>
          </a:xfrm>
        </p:spPr>
        <p:txBody>
          <a:bodyPr>
            <a:normAutofit fontScale="92500" lnSpcReduction="10000"/>
          </a:bodyPr>
          <a:lstStyle/>
          <a:p>
            <a:r>
              <a:rPr lang="en-US" altLang="zh-CN" sz="2800">
                <a:latin typeface="微软雅黑"/>
                <a:ea typeface="微软雅黑"/>
              </a:rPr>
              <a:t>1</a:t>
            </a:r>
            <a:r>
              <a:rPr lang="zh-CN" altLang="zh-CN" sz="2800">
                <a:latin typeface="微软雅黑"/>
                <a:ea typeface="微软雅黑"/>
              </a:rPr>
              <a:t>、</a:t>
            </a:r>
            <a:r>
              <a:rPr lang="zh-CN" altLang="zh-CN" sz="2800">
                <a:solidFill>
                  <a:srgbClr val="FF0000"/>
                </a:solidFill>
                <a:latin typeface="微软雅黑"/>
                <a:ea typeface="微软雅黑"/>
              </a:rPr>
              <a:t>会前需根据电话邀约组的最终结果，导出最终的参会客户清单，制作签到表。</a:t>
            </a:r>
          </a:p>
          <a:p>
            <a:r>
              <a:rPr lang="en-US" altLang="zh-CN" sz="2800">
                <a:latin typeface="微软雅黑"/>
                <a:ea typeface="微软雅黑"/>
              </a:rPr>
              <a:t>2</a:t>
            </a:r>
            <a:r>
              <a:rPr lang="zh-CN" altLang="zh-CN" sz="2800">
                <a:latin typeface="微软雅黑"/>
                <a:ea typeface="微软雅黑"/>
              </a:rPr>
              <a:t>、会前配合后勤组做好电脑、投影和音响设备的连接和测试。</a:t>
            </a:r>
          </a:p>
          <a:p>
            <a:r>
              <a:rPr lang="en-US" altLang="zh-CN" sz="2800">
                <a:latin typeface="微软雅黑"/>
                <a:ea typeface="微软雅黑"/>
              </a:rPr>
              <a:t>3</a:t>
            </a:r>
            <a:r>
              <a:rPr lang="zh-CN" altLang="zh-CN" sz="2800">
                <a:latin typeface="微软雅黑"/>
                <a:ea typeface="微软雅黑"/>
              </a:rPr>
              <a:t>、会前配合签到组做好签到录入。</a:t>
            </a:r>
          </a:p>
          <a:p>
            <a:r>
              <a:rPr lang="en-US" altLang="zh-CN" sz="2800">
                <a:latin typeface="微软雅黑"/>
                <a:ea typeface="微软雅黑"/>
              </a:rPr>
              <a:t>4</a:t>
            </a:r>
            <a:r>
              <a:rPr lang="zh-CN" altLang="zh-CN" sz="2800">
                <a:latin typeface="微软雅黑"/>
                <a:ea typeface="微软雅黑"/>
              </a:rPr>
              <a:t>、认购环节的配合事项：</a:t>
            </a:r>
          </a:p>
          <a:p>
            <a:r>
              <a:rPr lang="zh-CN" altLang="zh-CN" sz="2800">
                <a:latin typeface="微软雅黑"/>
                <a:ea typeface="微软雅黑"/>
              </a:rPr>
              <a:t>认购环节前做好</a:t>
            </a:r>
            <a:r>
              <a:rPr lang="en-US" altLang="zh-CN" sz="2800">
                <a:latin typeface="微软雅黑"/>
                <a:ea typeface="微软雅黑"/>
              </a:rPr>
              <a:t>POS</a:t>
            </a:r>
            <a:r>
              <a:rPr lang="zh-CN" altLang="zh-CN" sz="2800">
                <a:latin typeface="微软雅黑"/>
                <a:ea typeface="微软雅黑"/>
              </a:rPr>
              <a:t>机线路检测，整理登记；</a:t>
            </a:r>
            <a:r>
              <a:rPr lang="en-US" altLang="zh-CN" sz="2800">
                <a:latin typeface="微软雅黑"/>
                <a:ea typeface="微软雅黑"/>
              </a:rPr>
              <a:t>    </a:t>
            </a:r>
            <a:endParaRPr lang="zh-CN" altLang="zh-CN" sz="2800">
              <a:latin typeface="微软雅黑"/>
              <a:ea typeface="微软雅黑"/>
            </a:endParaRPr>
          </a:p>
          <a:p>
            <a:r>
              <a:rPr lang="zh-CN" altLang="zh-CN" sz="2800">
                <a:latin typeface="微软雅黑"/>
                <a:ea typeface="微软雅黑"/>
              </a:rPr>
              <a:t>认购环节过程中，在工作台配合需要刷卡的客户办理手续；</a:t>
            </a:r>
          </a:p>
          <a:p>
            <a:r>
              <a:rPr lang="zh-CN" altLang="zh-CN" sz="2800">
                <a:solidFill>
                  <a:srgbClr val="FF0000"/>
                </a:solidFill>
                <a:latin typeface="微软雅黑"/>
                <a:ea typeface="微软雅黑"/>
              </a:rPr>
              <a:t>将认购数据录入系统，做好汇总，将汇总表提交客户资源管理组进行台账登记 《客户资源管理一览表》</a:t>
            </a:r>
          </a:p>
          <a:p>
            <a:r>
              <a:rPr lang="en-US" altLang="zh-CN" sz="2800">
                <a:latin typeface="微软雅黑"/>
                <a:ea typeface="微软雅黑"/>
              </a:rPr>
              <a:t>5</a:t>
            </a:r>
            <a:r>
              <a:rPr lang="zh-CN" altLang="zh-CN" sz="2800">
                <a:latin typeface="微软雅黑"/>
                <a:ea typeface="微软雅黑"/>
              </a:rPr>
              <a:t>、按照格式录入本场到会情况，编写短信。</a:t>
            </a:r>
          </a:p>
          <a:p>
            <a:r>
              <a:rPr lang="zh-CN" altLang="zh-CN" sz="2800">
                <a:solidFill>
                  <a:srgbClr val="FF0000"/>
                </a:solidFill>
                <a:latin typeface="微软雅黑"/>
                <a:ea typeface="微软雅黑"/>
              </a:rPr>
              <a:t>（</a:t>
            </a:r>
            <a:r>
              <a:rPr lang="en-US" altLang="zh-CN" sz="2800">
                <a:solidFill>
                  <a:srgbClr val="FF0000"/>
                </a:solidFill>
                <a:latin typeface="微软雅黑"/>
                <a:ea typeface="微软雅黑"/>
              </a:rPr>
              <a:t>1</a:t>
            </a:r>
            <a:r>
              <a:rPr lang="zh-CN" altLang="zh-CN" sz="2800">
                <a:solidFill>
                  <a:srgbClr val="FF0000"/>
                </a:solidFill>
                <a:latin typeface="微软雅黑"/>
                <a:ea typeface="微软雅黑"/>
              </a:rPr>
              <a:t>）会前，发送到会率微信</a:t>
            </a:r>
          </a:p>
          <a:p>
            <a:r>
              <a:rPr lang="zh-CN" altLang="zh-CN" sz="2800">
                <a:solidFill>
                  <a:srgbClr val="FF0000"/>
                </a:solidFill>
                <a:latin typeface="微软雅黑"/>
                <a:ea typeface="微软雅黑"/>
              </a:rPr>
              <a:t>（</a:t>
            </a:r>
            <a:r>
              <a:rPr lang="en-US" altLang="zh-CN" sz="2800">
                <a:solidFill>
                  <a:srgbClr val="FF0000"/>
                </a:solidFill>
                <a:latin typeface="微软雅黑"/>
                <a:ea typeface="微软雅黑"/>
              </a:rPr>
              <a:t>2</a:t>
            </a:r>
            <a:r>
              <a:rPr lang="zh-CN" altLang="zh-CN" sz="2800">
                <a:solidFill>
                  <a:srgbClr val="FF0000"/>
                </a:solidFill>
                <a:latin typeface="微软雅黑"/>
                <a:ea typeface="微软雅黑"/>
              </a:rPr>
              <a:t>）会后，发送认购微信</a:t>
            </a:r>
            <a:endParaRPr lang="en-US" altLang="zh-CN" sz="2800">
              <a:solidFill>
                <a:srgbClr val="FF0000"/>
              </a:solidFill>
              <a:latin typeface="微软雅黑"/>
              <a:ea typeface="微软雅黑"/>
            </a:endParaRPr>
          </a:p>
          <a:p>
            <a:r>
              <a:rPr lang="zh-CN" altLang="zh-CN" sz="2800">
                <a:solidFill>
                  <a:srgbClr val="FF0000"/>
                </a:solidFill>
                <a:latin typeface="微软雅黑"/>
                <a:ea typeface="微软雅黑"/>
              </a:rPr>
              <a:t>发送对象为管理层、项目组成员、职场经理，由职场经理转发团队伙伴</a:t>
            </a:r>
            <a:r>
              <a:rPr lang="zh-CN" altLang="zh-CN" sz="2800">
                <a:latin typeface="微软雅黑"/>
                <a:ea typeface="微软雅黑"/>
              </a:rPr>
              <a:t>。</a:t>
            </a:r>
          </a:p>
        </p:txBody>
      </p:sp>
    </p:spTree>
    <p:extLst>
      <p:ext uri="{BB962C8B-B14F-4D97-AF65-F5344CB8AC3E}">
        <p14:creationId xmlns:p14="http://schemas.microsoft.com/office/powerpoint/2010/main" val="29976442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417" name="标题 1"/>
          <p:cNvSpPr>
            <a:spLocks noGrp="1"/>
          </p:cNvSpPr>
          <p:nvPr>
            <p:ph type="title"/>
          </p:nvPr>
        </p:nvSpPr>
        <p:spPr>
          <a:xfrm>
            <a:off x="817603" y="703539"/>
            <a:ext cx="12961620" cy="1020129"/>
          </a:xfrm>
        </p:spPr>
        <p:txBody>
          <a:bodyPr/>
          <a:lstStyle/>
          <a:p>
            <a:r>
              <a:rPr lang="zh-CN" altLang="zh-CN" b="1" smtClean="0">
                <a:latin typeface="微软雅黑"/>
                <a:ea typeface="微软雅黑"/>
              </a:rPr>
              <a:t>签到组</a:t>
            </a:r>
            <a:endParaRPr lang="zh-CN" altLang="en-US" smtClean="0">
              <a:latin typeface="微软雅黑"/>
              <a:ea typeface="微软雅黑"/>
            </a:endParaRPr>
          </a:p>
        </p:txBody>
      </p:sp>
      <p:sp>
        <p:nvSpPr>
          <p:cNvPr id="60418" name="内容占位符 2"/>
          <p:cNvSpPr>
            <a:spLocks noGrp="1"/>
          </p:cNvSpPr>
          <p:nvPr>
            <p:ph idx="1"/>
          </p:nvPr>
        </p:nvSpPr>
        <p:spPr>
          <a:xfrm>
            <a:off x="590074" y="1639281"/>
            <a:ext cx="12961620" cy="5867609"/>
          </a:xfrm>
        </p:spPr>
        <p:txBody>
          <a:bodyPr/>
          <a:lstStyle/>
          <a:p>
            <a:r>
              <a:rPr lang="en-US" altLang="zh-CN" sz="2800">
                <a:latin typeface="微软雅黑"/>
                <a:ea typeface="微软雅黑"/>
              </a:rPr>
              <a:t>1</a:t>
            </a:r>
            <a:r>
              <a:rPr lang="zh-CN" altLang="zh-CN" sz="2800">
                <a:latin typeface="微软雅黑"/>
                <a:ea typeface="微软雅黑"/>
              </a:rPr>
              <a:t>、会前准备：</a:t>
            </a:r>
          </a:p>
          <a:p>
            <a:r>
              <a:rPr lang="zh-CN" altLang="zh-CN" sz="2800">
                <a:latin typeface="微软雅黑"/>
                <a:ea typeface="微软雅黑"/>
              </a:rPr>
              <a:t>签到台：准备好</a:t>
            </a:r>
            <a:r>
              <a:rPr lang="zh-CN" altLang="en-US" sz="2800">
                <a:latin typeface="微软雅黑"/>
                <a:ea typeface="微软雅黑"/>
              </a:rPr>
              <a:t>事先打印好的</a:t>
            </a:r>
            <a:r>
              <a:rPr lang="zh-CN" altLang="zh-CN" sz="2800">
                <a:latin typeface="微软雅黑"/>
                <a:ea typeface="微软雅黑"/>
              </a:rPr>
              <a:t>签到</a:t>
            </a:r>
            <a:r>
              <a:rPr lang="zh-CN" altLang="en-US" sz="2800">
                <a:latin typeface="微软雅黑"/>
                <a:ea typeface="微软雅黑"/>
              </a:rPr>
              <a:t>表</a:t>
            </a:r>
            <a:r>
              <a:rPr lang="zh-CN" altLang="zh-CN" sz="2800">
                <a:latin typeface="微软雅黑"/>
                <a:ea typeface="微软雅黑"/>
              </a:rPr>
              <a:t>、签到笔；</a:t>
            </a:r>
          </a:p>
          <a:p>
            <a:r>
              <a:rPr lang="en-US" altLang="zh-CN" sz="2800">
                <a:latin typeface="微软雅黑"/>
                <a:ea typeface="微软雅黑"/>
              </a:rPr>
              <a:t>2</a:t>
            </a:r>
            <a:r>
              <a:rPr lang="zh-CN" altLang="zh-CN" sz="2800">
                <a:latin typeface="微软雅黑"/>
                <a:ea typeface="微软雅黑"/>
              </a:rPr>
              <a:t>、会前签到：</a:t>
            </a:r>
          </a:p>
          <a:p>
            <a:r>
              <a:rPr lang="zh-CN" altLang="zh-CN" sz="2800">
                <a:latin typeface="微软雅黑"/>
                <a:ea typeface="微软雅黑"/>
              </a:rPr>
              <a:t>签到人员建议设</a:t>
            </a:r>
            <a:r>
              <a:rPr lang="en-US" altLang="zh-CN" sz="2800">
                <a:latin typeface="微软雅黑"/>
                <a:ea typeface="微软雅黑"/>
              </a:rPr>
              <a:t>1-2</a:t>
            </a:r>
            <a:r>
              <a:rPr lang="zh-CN" altLang="zh-CN" sz="2800">
                <a:latin typeface="微软雅黑"/>
                <a:ea typeface="微软雅黑"/>
              </a:rPr>
              <a:t>人，根据本场参会客户《签到表》核对客户《确认函》回执信息，客户身份证、老保单，核对营销员参会人数，核实无误，负责收</a:t>
            </a:r>
            <a:r>
              <a:rPr lang="zh-CN" altLang="en-US" sz="2800">
                <a:latin typeface="微软雅黑"/>
                <a:ea typeface="微软雅黑"/>
              </a:rPr>
              <a:t>取活动通知书</a:t>
            </a:r>
            <a:r>
              <a:rPr lang="zh-CN" altLang="zh-CN" sz="2800">
                <a:latin typeface="微软雅黑"/>
                <a:ea typeface="微软雅黑"/>
              </a:rPr>
              <a:t>，</a:t>
            </a:r>
            <a:r>
              <a:rPr lang="zh-CN" altLang="en-US" sz="2800">
                <a:latin typeface="微软雅黑"/>
                <a:ea typeface="微软雅黑"/>
              </a:rPr>
              <a:t>并提醒业务员</a:t>
            </a:r>
            <a:r>
              <a:rPr lang="zh-CN" altLang="zh-CN" sz="2800">
                <a:latin typeface="微软雅黑"/>
                <a:ea typeface="微软雅黑"/>
              </a:rPr>
              <a:t>到复印处进行资料复印。</a:t>
            </a:r>
            <a:endParaRPr lang="en-US" altLang="zh-CN" sz="2800">
              <a:latin typeface="微软雅黑"/>
              <a:ea typeface="微软雅黑"/>
            </a:endParaRPr>
          </a:p>
          <a:p>
            <a:r>
              <a:rPr lang="zh-CN" altLang="zh-CN" sz="2800">
                <a:solidFill>
                  <a:srgbClr val="FF0000"/>
                </a:solidFill>
                <a:latin typeface="微软雅黑"/>
                <a:ea typeface="微软雅黑"/>
              </a:rPr>
              <a:t>核对信息有误，确认非本场或迟到客户等违规情况，签到人员谢绝入场，负责要求营销员带客户离场。</a:t>
            </a:r>
            <a:endParaRPr lang="zh-CN" altLang="en-US" sz="2800">
              <a:solidFill>
                <a:srgbClr val="FF0000"/>
              </a:solidFill>
              <a:latin typeface="微软雅黑"/>
              <a:ea typeface="微软雅黑"/>
            </a:endParaRPr>
          </a:p>
          <a:p>
            <a:r>
              <a:rPr lang="zh-CN" altLang="en-US" sz="2800">
                <a:latin typeface="微软雅黑"/>
                <a:ea typeface="微软雅黑"/>
              </a:rPr>
              <a:t>3、会议进入交流时段，立即到门口设置礼品发放处及权益放弃处，并做好放弃确认书及升级礼品的准备</a:t>
            </a:r>
            <a:r>
              <a:rPr lang="zh-CN" altLang="en-US" sz="3900" b="1">
                <a:latin typeface="微软雅黑"/>
                <a:ea typeface="微软雅黑"/>
              </a:rPr>
              <a:t>。</a:t>
            </a:r>
            <a:r>
              <a:rPr lang="zh-CN" altLang="en-US" sz="3900" b="1">
                <a:solidFill>
                  <a:srgbClr val="FF0000"/>
                </a:solidFill>
                <a:latin typeface="微软雅黑"/>
                <a:ea typeface="微软雅黑"/>
              </a:rPr>
              <a:t>（客户离场时必须收回利益对比表）</a:t>
            </a:r>
            <a:endParaRPr lang="zh-CN" altLang="zh-CN" sz="3900" b="1">
              <a:solidFill>
                <a:srgbClr val="FF0000"/>
              </a:solidFill>
              <a:latin typeface="微软雅黑"/>
              <a:ea typeface="微软雅黑"/>
            </a:endParaRPr>
          </a:p>
        </p:txBody>
      </p:sp>
    </p:spTree>
    <p:extLst>
      <p:ext uri="{BB962C8B-B14F-4D97-AF65-F5344CB8AC3E}">
        <p14:creationId xmlns:p14="http://schemas.microsoft.com/office/powerpoint/2010/main" val="20563973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41" name="标题 1"/>
          <p:cNvSpPr>
            <a:spLocks noGrp="1"/>
          </p:cNvSpPr>
          <p:nvPr>
            <p:ph type="title" idx="4294967295"/>
          </p:nvPr>
        </p:nvSpPr>
        <p:spPr>
          <a:xfrm>
            <a:off x="0" y="663411"/>
            <a:ext cx="12961620" cy="1350169"/>
          </a:xfrm>
        </p:spPr>
        <p:txBody>
          <a:bodyPr/>
          <a:lstStyle/>
          <a:p>
            <a:pPr eaLnBrk="1" hangingPunct="1"/>
            <a:r>
              <a:rPr lang="zh-CN" altLang="en-US" smtClean="0">
                <a:latin typeface="微软雅黑"/>
                <a:ea typeface="微软雅黑"/>
              </a:rPr>
              <a:t>礼仪组（配合场控作安抚人员）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4294967295"/>
          </p:nvPr>
        </p:nvSpPr>
        <p:spPr>
          <a:xfrm>
            <a:off x="452558" y="2088589"/>
            <a:ext cx="13666708" cy="5346293"/>
          </a:xfrm>
        </p:spPr>
        <p:txBody>
          <a:bodyPr/>
          <a:lstStyle/>
          <a:p>
            <a:pPr>
              <a:lnSpc>
                <a:spcPct val="80000"/>
              </a:lnSpc>
            </a:pPr>
            <a:r>
              <a:rPr lang="zh-CN" altLang="en-US" sz="3100">
                <a:latin typeface="微软雅黑"/>
                <a:ea typeface="微软雅黑"/>
              </a:rPr>
              <a:t>礼仪</a:t>
            </a:r>
            <a:r>
              <a:rPr lang="zh-CN" altLang="zh-CN" sz="3100">
                <a:latin typeface="微软雅黑"/>
                <a:ea typeface="微软雅黑"/>
              </a:rPr>
              <a:t>场内场外各设</a:t>
            </a:r>
            <a:r>
              <a:rPr lang="en-US" altLang="zh-CN" sz="3100">
                <a:latin typeface="微软雅黑"/>
                <a:ea typeface="微软雅黑"/>
              </a:rPr>
              <a:t>1</a:t>
            </a:r>
            <a:r>
              <a:rPr lang="zh-CN" altLang="zh-CN" sz="3100">
                <a:latin typeface="微软雅黑"/>
                <a:ea typeface="微软雅黑"/>
              </a:rPr>
              <a:t>人，全程守门 ，</a:t>
            </a:r>
            <a:r>
              <a:rPr lang="zh-CN" altLang="en-US" sz="3100">
                <a:latin typeface="微软雅黑"/>
                <a:ea typeface="微软雅黑"/>
              </a:rPr>
              <a:t>统一着装。</a:t>
            </a:r>
            <a:endParaRPr lang="zh-CN" altLang="zh-CN" sz="3100">
              <a:latin typeface="微软雅黑"/>
              <a:ea typeface="微软雅黑"/>
            </a:endParaRPr>
          </a:p>
          <a:p>
            <a:pPr>
              <a:lnSpc>
                <a:spcPct val="80000"/>
              </a:lnSpc>
            </a:pPr>
            <a:r>
              <a:rPr lang="en-US" altLang="zh-CN" sz="3100">
                <a:latin typeface="微软雅黑"/>
                <a:ea typeface="微软雅黑"/>
              </a:rPr>
              <a:t>1</a:t>
            </a:r>
            <a:r>
              <a:rPr lang="zh-CN" altLang="zh-CN" sz="3100">
                <a:latin typeface="微软雅黑"/>
                <a:ea typeface="微软雅黑"/>
              </a:rPr>
              <a:t>、客户到场时：</a:t>
            </a:r>
          </a:p>
          <a:p>
            <a:pPr>
              <a:lnSpc>
                <a:spcPct val="80000"/>
              </a:lnSpc>
            </a:pPr>
            <a:r>
              <a:rPr lang="zh-CN" altLang="zh-CN" sz="3100">
                <a:latin typeface="微软雅黑"/>
                <a:ea typeface="微软雅黑"/>
              </a:rPr>
              <a:t>场外</a:t>
            </a:r>
            <a:r>
              <a:rPr lang="zh-CN" altLang="en-US" sz="3100">
                <a:latin typeface="微软雅黑"/>
                <a:ea typeface="微软雅黑"/>
              </a:rPr>
              <a:t>礼仪</a:t>
            </a:r>
            <a:r>
              <a:rPr lang="zh-CN" altLang="zh-CN" sz="3100">
                <a:latin typeface="微软雅黑"/>
                <a:ea typeface="微软雅黑"/>
              </a:rPr>
              <a:t>：</a:t>
            </a:r>
            <a:r>
              <a:rPr lang="zh-CN" altLang="en-US" sz="3100">
                <a:latin typeface="微软雅黑"/>
                <a:ea typeface="微软雅黑"/>
              </a:rPr>
              <a:t>协助签到人员</a:t>
            </a:r>
            <a:r>
              <a:rPr lang="zh-CN" altLang="zh-CN" sz="3100">
                <a:latin typeface="微软雅黑"/>
                <a:ea typeface="微软雅黑"/>
              </a:rPr>
              <a:t>检查</a:t>
            </a:r>
            <a:r>
              <a:rPr lang="zh-CN" altLang="en-US" sz="3100">
                <a:latin typeface="微软雅黑"/>
                <a:ea typeface="微软雅黑"/>
              </a:rPr>
              <a:t>活动通知书</a:t>
            </a:r>
            <a:r>
              <a:rPr lang="zh-CN" altLang="zh-CN" sz="3100">
                <a:latin typeface="微软雅黑"/>
                <a:ea typeface="微软雅黑"/>
              </a:rPr>
              <a:t>、银行卡，身份证，老保单，放行。</a:t>
            </a:r>
          </a:p>
          <a:p>
            <a:pPr>
              <a:lnSpc>
                <a:spcPct val="80000"/>
              </a:lnSpc>
            </a:pPr>
            <a:r>
              <a:rPr lang="zh-CN" altLang="zh-CN" sz="3100">
                <a:latin typeface="微软雅黑"/>
                <a:ea typeface="微软雅黑"/>
              </a:rPr>
              <a:t>场内</a:t>
            </a:r>
            <a:r>
              <a:rPr lang="zh-CN" altLang="en-US" sz="3100">
                <a:latin typeface="微软雅黑"/>
                <a:ea typeface="微软雅黑"/>
              </a:rPr>
              <a:t>礼仪</a:t>
            </a:r>
            <a:r>
              <a:rPr lang="zh-CN" altLang="zh-CN" sz="3100">
                <a:latin typeface="微软雅黑"/>
                <a:ea typeface="微软雅黑"/>
              </a:rPr>
              <a:t>：</a:t>
            </a:r>
            <a:r>
              <a:rPr lang="zh-CN" altLang="en-US" sz="3100">
                <a:latin typeface="微软雅黑"/>
                <a:ea typeface="微软雅黑"/>
              </a:rPr>
              <a:t>引领客户就座</a:t>
            </a:r>
            <a:r>
              <a:rPr lang="zh-CN" altLang="zh-CN" sz="3100">
                <a:latin typeface="微软雅黑"/>
                <a:ea typeface="微软雅黑"/>
              </a:rPr>
              <a:t>，</a:t>
            </a:r>
            <a:r>
              <a:rPr lang="zh-CN" altLang="en-US" sz="3100">
                <a:latin typeface="微软雅黑"/>
                <a:ea typeface="微软雅黑"/>
              </a:rPr>
              <a:t>协调座位，维持</a:t>
            </a:r>
            <a:r>
              <a:rPr lang="zh-CN" altLang="zh-CN" sz="3100">
                <a:latin typeface="微软雅黑"/>
                <a:ea typeface="微软雅黑"/>
              </a:rPr>
              <a:t>入场秩序，调节入场节奏 。</a:t>
            </a:r>
          </a:p>
          <a:p>
            <a:pPr>
              <a:lnSpc>
                <a:spcPct val="80000"/>
              </a:lnSpc>
            </a:pPr>
            <a:r>
              <a:rPr lang="en-US" altLang="zh-CN" sz="3100">
                <a:latin typeface="微软雅黑"/>
                <a:ea typeface="微软雅黑"/>
              </a:rPr>
              <a:t>2</a:t>
            </a:r>
            <a:r>
              <a:rPr lang="zh-CN" altLang="zh-CN" sz="3100">
                <a:latin typeface="微软雅黑"/>
                <a:ea typeface="微软雅黑"/>
              </a:rPr>
              <a:t>、会议中</a:t>
            </a:r>
          </a:p>
          <a:p>
            <a:pPr>
              <a:lnSpc>
                <a:spcPct val="80000"/>
              </a:lnSpc>
            </a:pPr>
            <a:r>
              <a:rPr lang="zh-CN" altLang="zh-CN" sz="3100">
                <a:latin typeface="微软雅黑"/>
                <a:ea typeface="微软雅黑"/>
              </a:rPr>
              <a:t>场外</a:t>
            </a:r>
            <a:r>
              <a:rPr lang="zh-CN" altLang="en-US" sz="3100">
                <a:latin typeface="微软雅黑"/>
                <a:ea typeface="微软雅黑"/>
              </a:rPr>
              <a:t>礼仪</a:t>
            </a:r>
            <a:r>
              <a:rPr lang="zh-CN" altLang="zh-CN" sz="3100">
                <a:latin typeface="微软雅黑"/>
                <a:ea typeface="微软雅黑"/>
              </a:rPr>
              <a:t>：守好大门，不让任何人进去</a:t>
            </a:r>
            <a:r>
              <a:rPr lang="zh-CN" altLang="en-US" sz="3100">
                <a:solidFill>
                  <a:srgbClr val="FF0000"/>
                </a:solidFill>
                <a:latin typeface="微软雅黑"/>
                <a:ea typeface="微软雅黑"/>
              </a:rPr>
              <a:t>（会议开始</a:t>
            </a:r>
            <a:r>
              <a:rPr lang="en-US" altLang="zh-CN" sz="3100">
                <a:solidFill>
                  <a:srgbClr val="FF0000"/>
                </a:solidFill>
                <a:latin typeface="微软雅黑"/>
                <a:ea typeface="微软雅黑"/>
              </a:rPr>
              <a:t>10</a:t>
            </a:r>
            <a:r>
              <a:rPr lang="zh-CN" altLang="en-US" sz="3100">
                <a:solidFill>
                  <a:srgbClr val="FF0000"/>
                </a:solidFill>
                <a:latin typeface="微软雅黑"/>
                <a:ea typeface="微软雅黑"/>
              </a:rPr>
              <a:t>分钟以后不得放人）</a:t>
            </a:r>
            <a:endParaRPr lang="zh-CN" altLang="zh-CN" sz="3100">
              <a:solidFill>
                <a:srgbClr val="FF0000"/>
              </a:solidFill>
              <a:latin typeface="微软雅黑"/>
              <a:ea typeface="微软雅黑"/>
            </a:endParaRPr>
          </a:p>
          <a:p>
            <a:pPr>
              <a:lnSpc>
                <a:spcPct val="80000"/>
              </a:lnSpc>
            </a:pPr>
            <a:r>
              <a:rPr lang="zh-CN" altLang="zh-CN" sz="3100">
                <a:latin typeface="微软雅黑"/>
                <a:ea typeface="微软雅黑"/>
              </a:rPr>
              <a:t>场内</a:t>
            </a:r>
            <a:r>
              <a:rPr lang="zh-CN" altLang="en-US" sz="3100">
                <a:latin typeface="微软雅黑"/>
                <a:ea typeface="微软雅黑"/>
              </a:rPr>
              <a:t>礼仪</a:t>
            </a:r>
            <a:r>
              <a:rPr lang="zh-CN" altLang="zh-CN" sz="3100">
                <a:latin typeface="微软雅黑"/>
                <a:ea typeface="微软雅黑"/>
              </a:rPr>
              <a:t>：警告出去的客户，出去后就不能再进去</a:t>
            </a:r>
          </a:p>
          <a:p>
            <a:pPr>
              <a:lnSpc>
                <a:spcPct val="80000"/>
              </a:lnSpc>
            </a:pPr>
            <a:r>
              <a:rPr lang="en-US" altLang="zh-CN" sz="3100">
                <a:latin typeface="微软雅黑"/>
                <a:ea typeface="微软雅黑"/>
              </a:rPr>
              <a:t>3</a:t>
            </a:r>
            <a:r>
              <a:rPr lang="zh-CN" altLang="zh-CN" sz="3100">
                <a:latin typeface="微软雅黑"/>
                <a:ea typeface="微软雅黑"/>
              </a:rPr>
              <a:t>、促成环节 </a:t>
            </a:r>
          </a:p>
          <a:p>
            <a:pPr>
              <a:lnSpc>
                <a:spcPct val="80000"/>
              </a:lnSpc>
            </a:pPr>
            <a:r>
              <a:rPr lang="zh-CN" altLang="zh-CN" sz="3100">
                <a:latin typeface="微软雅黑"/>
                <a:ea typeface="微软雅黑"/>
              </a:rPr>
              <a:t>场外</a:t>
            </a:r>
            <a:r>
              <a:rPr lang="zh-CN" altLang="en-US" sz="3100">
                <a:latin typeface="微软雅黑"/>
                <a:ea typeface="微软雅黑"/>
              </a:rPr>
              <a:t>礼仪</a:t>
            </a:r>
            <a:r>
              <a:rPr lang="zh-CN" altLang="zh-CN" sz="3100">
                <a:latin typeface="微软雅黑"/>
                <a:ea typeface="微软雅黑"/>
              </a:rPr>
              <a:t>：询问升级与否，放弃的指引客户到</a:t>
            </a:r>
            <a:r>
              <a:rPr lang="zh-CN" altLang="en-US" sz="3100">
                <a:latin typeface="微软雅黑"/>
                <a:ea typeface="微软雅黑"/>
              </a:rPr>
              <a:t>放弃权益处</a:t>
            </a:r>
            <a:r>
              <a:rPr lang="zh-CN" altLang="zh-CN" sz="3100">
                <a:latin typeface="微软雅黑"/>
                <a:ea typeface="微软雅黑"/>
              </a:rPr>
              <a:t>填表 </a:t>
            </a:r>
          </a:p>
          <a:p>
            <a:pPr>
              <a:lnSpc>
                <a:spcPct val="80000"/>
              </a:lnSpc>
            </a:pPr>
            <a:r>
              <a:rPr lang="zh-CN" altLang="zh-CN" sz="3100">
                <a:latin typeface="微软雅黑"/>
                <a:ea typeface="微软雅黑"/>
              </a:rPr>
              <a:t>场内</a:t>
            </a:r>
            <a:r>
              <a:rPr lang="zh-CN" altLang="en-US" sz="3100">
                <a:latin typeface="微软雅黑"/>
                <a:ea typeface="微软雅黑"/>
              </a:rPr>
              <a:t>礼仪</a:t>
            </a:r>
            <a:r>
              <a:rPr lang="zh-CN" altLang="zh-CN" sz="3100">
                <a:latin typeface="微软雅黑"/>
                <a:ea typeface="微软雅黑"/>
              </a:rPr>
              <a:t>：检查</a:t>
            </a:r>
            <a:r>
              <a:rPr lang="zh-CN" altLang="en-US" sz="3100">
                <a:latin typeface="微软雅黑"/>
                <a:ea typeface="微软雅黑"/>
              </a:rPr>
              <a:t>桌面有无遗漏的利益对比表、保单升级申请书等，并及时收取</a:t>
            </a:r>
            <a:r>
              <a:rPr lang="zh-CN" altLang="zh-CN" sz="3100">
                <a:latin typeface="微软雅黑"/>
                <a:ea typeface="微软雅黑"/>
              </a:rPr>
              <a:t>。</a:t>
            </a:r>
          </a:p>
          <a:p>
            <a:pPr eaLnBrk="1" hangingPunct="1">
              <a:lnSpc>
                <a:spcPct val="130000"/>
              </a:lnSpc>
              <a:buFont typeface="Wingdings 3" pitchFamily="18" charset="2"/>
              <a:buChar char=""/>
            </a:pPr>
            <a:endParaRPr lang="en-US" altLang="zh-CN" sz="3100" b="1">
              <a:solidFill>
                <a:srgbClr val="FF0000"/>
              </a:solidFill>
              <a:latin typeface="微软雅黑"/>
              <a:ea typeface="微软雅黑"/>
            </a:endParaRPr>
          </a:p>
          <a:p>
            <a:pPr eaLnBrk="1" hangingPunct="1">
              <a:lnSpc>
                <a:spcPct val="130000"/>
              </a:lnSpc>
              <a:buFont typeface="Wingdings 3" pitchFamily="18" charset="2"/>
              <a:buChar char=""/>
            </a:pPr>
            <a:endParaRPr lang="zh-CN" altLang="en-US" sz="3100">
              <a:latin typeface="微软雅黑"/>
              <a:ea typeface="微软雅黑"/>
            </a:endParaRPr>
          </a:p>
        </p:txBody>
      </p:sp>
    </p:spTree>
    <p:extLst>
      <p:ext uri="{BB962C8B-B14F-4D97-AF65-F5344CB8AC3E}">
        <p14:creationId xmlns:p14="http://schemas.microsoft.com/office/powerpoint/2010/main" val="337407202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2" dur="5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7" dur="5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2" dur="500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465" name="内容占位符 2"/>
          <p:cNvSpPr>
            <a:spLocks noGrp="1"/>
          </p:cNvSpPr>
          <p:nvPr>
            <p:ph idx="4294967295"/>
          </p:nvPr>
        </p:nvSpPr>
        <p:spPr>
          <a:xfrm>
            <a:off x="477560" y="1180966"/>
            <a:ext cx="12961620" cy="6973996"/>
          </a:xfrm>
        </p:spPr>
        <p:txBody>
          <a:bodyPr/>
          <a:lstStyle/>
          <a:p>
            <a:pPr>
              <a:lnSpc>
                <a:spcPct val="150000"/>
              </a:lnSpc>
              <a:buFont typeface="Arial" charset="0"/>
              <a:buNone/>
            </a:pPr>
            <a:r>
              <a:rPr lang="zh-CN" altLang="en-US" sz="3900">
                <a:solidFill>
                  <a:srgbClr val="FF0000"/>
                </a:solidFill>
                <a:latin typeface="微软雅黑"/>
                <a:ea typeface="微软雅黑"/>
              </a:rPr>
              <a:t>安抚人员话术（中途出来接听手机者）：</a:t>
            </a:r>
            <a:r>
              <a:rPr lang="zh-CN" altLang="en-US" sz="3400">
                <a:latin typeface="微软雅黑"/>
                <a:ea typeface="微软雅黑"/>
              </a:rPr>
              <a:t>这位大姐您好，不好意思，不知道我们的</a:t>
            </a:r>
            <a:r>
              <a:rPr lang="zh-CN" altLang="en-US" sz="3400">
                <a:solidFill>
                  <a:srgbClr val="FF0000"/>
                </a:solidFill>
                <a:latin typeface="微软雅黑"/>
                <a:ea typeface="微软雅黑"/>
              </a:rPr>
              <a:t>业务经理跟您提示了没有</a:t>
            </a:r>
            <a:r>
              <a:rPr lang="zh-CN" altLang="en-US" sz="3400">
                <a:latin typeface="微软雅黑"/>
                <a:ea typeface="微软雅黑"/>
              </a:rPr>
              <a:t>您这一出来就暂时不能进去了，因为我们报告会的现场有省</a:t>
            </a:r>
            <a:r>
              <a:rPr lang="en-US" altLang="zh-CN" sz="3400">
                <a:latin typeface="微软雅黑"/>
                <a:ea typeface="微软雅黑"/>
              </a:rPr>
              <a:t>/</a:t>
            </a:r>
            <a:r>
              <a:rPr lang="zh-CN" altLang="en-US" sz="3400">
                <a:latin typeface="微软雅黑"/>
                <a:ea typeface="微软雅黑"/>
              </a:rPr>
              <a:t>市公司的</a:t>
            </a:r>
            <a:r>
              <a:rPr lang="zh-CN" altLang="en-US" sz="3400">
                <a:solidFill>
                  <a:srgbClr val="FF0000"/>
                </a:solidFill>
                <a:latin typeface="微软雅黑"/>
                <a:ea typeface="微软雅黑"/>
              </a:rPr>
              <a:t>领导在场</a:t>
            </a:r>
            <a:r>
              <a:rPr lang="en-US" altLang="zh-CN" sz="3400">
                <a:latin typeface="微软雅黑"/>
                <a:ea typeface="微软雅黑"/>
              </a:rPr>
              <a:t>,</a:t>
            </a:r>
            <a:r>
              <a:rPr lang="zh-CN" altLang="en-US" sz="3400">
                <a:latin typeface="微软雅黑"/>
                <a:ea typeface="微软雅黑"/>
              </a:rPr>
              <a:t>刚才</a:t>
            </a:r>
            <a:r>
              <a:rPr lang="zh-CN" altLang="en-US" sz="3400">
                <a:solidFill>
                  <a:srgbClr val="FF0000"/>
                </a:solidFill>
                <a:latin typeface="微软雅黑"/>
                <a:ea typeface="微软雅黑"/>
              </a:rPr>
              <a:t>主持人也反复强调</a:t>
            </a:r>
            <a:r>
              <a:rPr lang="zh-CN" altLang="en-US" sz="3400">
                <a:latin typeface="微软雅黑"/>
                <a:ea typeface="微软雅黑"/>
              </a:rPr>
              <a:t>了纪律中途不能接听手机，您再进去就会影响会场纪律，一旦被省</a:t>
            </a:r>
            <a:r>
              <a:rPr lang="en-US" altLang="zh-CN" sz="3400">
                <a:latin typeface="微软雅黑"/>
                <a:ea typeface="微软雅黑"/>
              </a:rPr>
              <a:t>/</a:t>
            </a:r>
            <a:r>
              <a:rPr lang="zh-CN" altLang="en-US" sz="3400">
                <a:latin typeface="微软雅黑"/>
                <a:ea typeface="微软雅黑"/>
              </a:rPr>
              <a:t>市公司领导发现</a:t>
            </a:r>
            <a:r>
              <a:rPr lang="zh-CN" altLang="en-US" sz="3400">
                <a:solidFill>
                  <a:srgbClr val="FF0000"/>
                </a:solidFill>
                <a:latin typeface="微软雅黑"/>
                <a:ea typeface="微软雅黑"/>
              </a:rPr>
              <a:t>将会取消我们本场发布会的资格</a:t>
            </a:r>
            <a:r>
              <a:rPr lang="en-US" altLang="zh-CN" sz="3400">
                <a:latin typeface="微软雅黑"/>
                <a:ea typeface="微软雅黑"/>
              </a:rPr>
              <a:t>,</a:t>
            </a:r>
            <a:r>
              <a:rPr lang="zh-CN" altLang="en-US" sz="3400">
                <a:latin typeface="微软雅黑"/>
                <a:ea typeface="微软雅黑"/>
              </a:rPr>
              <a:t>那会</a:t>
            </a:r>
            <a:r>
              <a:rPr lang="zh-CN" altLang="en-US" sz="3400">
                <a:solidFill>
                  <a:srgbClr val="FF0000"/>
                </a:solidFill>
                <a:latin typeface="微软雅黑"/>
                <a:ea typeface="微软雅黑"/>
              </a:rPr>
              <a:t>影响我们本场所有客户</a:t>
            </a:r>
            <a:r>
              <a:rPr lang="zh-CN" altLang="en-US" sz="3400">
                <a:latin typeface="微软雅黑"/>
                <a:ea typeface="微软雅黑"/>
              </a:rPr>
              <a:t>巨大的升级利益</a:t>
            </a:r>
            <a:r>
              <a:rPr lang="en-US" altLang="zh-CN" sz="3400">
                <a:latin typeface="微软雅黑"/>
                <a:ea typeface="微软雅黑"/>
              </a:rPr>
              <a:t>,</a:t>
            </a:r>
            <a:r>
              <a:rPr lang="zh-CN" altLang="en-US" sz="3400">
                <a:latin typeface="微软雅黑"/>
                <a:ea typeface="微软雅黑"/>
              </a:rPr>
              <a:t>所以请您暂时先到休息室休息片刻</a:t>
            </a:r>
            <a:r>
              <a:rPr lang="en-US" altLang="zh-CN" sz="3400">
                <a:latin typeface="微软雅黑"/>
                <a:ea typeface="微软雅黑"/>
              </a:rPr>
              <a:t>,</a:t>
            </a:r>
            <a:r>
              <a:rPr lang="zh-CN" altLang="en-US" sz="3400">
                <a:solidFill>
                  <a:srgbClr val="FF0000"/>
                </a:solidFill>
                <a:latin typeface="微软雅黑"/>
                <a:ea typeface="微软雅黑"/>
              </a:rPr>
              <a:t>专题讲授完毕后我再来引您入场</a:t>
            </a:r>
            <a:r>
              <a:rPr lang="en-US" altLang="zh-CN" sz="3400">
                <a:latin typeface="微软雅黑"/>
                <a:ea typeface="微软雅黑"/>
              </a:rPr>
              <a:t>,</a:t>
            </a:r>
            <a:r>
              <a:rPr lang="zh-CN" altLang="en-US" sz="3400">
                <a:latin typeface="微软雅黑"/>
                <a:ea typeface="微软雅黑"/>
              </a:rPr>
              <a:t>请您配合好吗</a:t>
            </a:r>
            <a:r>
              <a:rPr lang="en-US" altLang="zh-CN" sz="3400">
                <a:latin typeface="微软雅黑"/>
                <a:ea typeface="微软雅黑"/>
              </a:rPr>
              <a:t>?</a:t>
            </a:r>
            <a:r>
              <a:rPr lang="en-US" altLang="zh-CN" sz="3400" b="1">
                <a:latin typeface="微软雅黑"/>
                <a:ea typeface="微软雅黑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1528447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89" name="标题 2"/>
          <p:cNvSpPr>
            <a:spLocks noGrp="1"/>
          </p:cNvSpPr>
          <p:nvPr>
            <p:ph type="title"/>
          </p:nvPr>
        </p:nvSpPr>
        <p:spPr>
          <a:xfrm>
            <a:off x="622579" y="873059"/>
            <a:ext cx="12961620" cy="1348293"/>
          </a:xfrm>
        </p:spPr>
        <p:txBody>
          <a:bodyPr/>
          <a:lstStyle/>
          <a:p>
            <a:r>
              <a:rPr lang="zh-CN" altLang="en-US" b="1" smtClean="0">
                <a:solidFill>
                  <a:srgbClr val="002060"/>
                </a:solidFill>
                <a:latin typeface="微软雅黑"/>
                <a:ea typeface="微软雅黑"/>
              </a:rPr>
              <a:t>升级服务专员</a:t>
            </a:r>
            <a:r>
              <a:rPr lang="en-US" altLang="zh-CN" b="1" smtClean="0">
                <a:solidFill>
                  <a:srgbClr val="002060"/>
                </a:solidFill>
                <a:latin typeface="微软雅黑"/>
                <a:ea typeface="微软雅黑"/>
              </a:rPr>
              <a:t>——</a:t>
            </a:r>
            <a:r>
              <a:rPr lang="zh-CN" altLang="en-US" b="1" smtClean="0">
                <a:solidFill>
                  <a:srgbClr val="002060"/>
                </a:solidFill>
                <a:latin typeface="微软雅黑"/>
                <a:ea typeface="微软雅黑"/>
              </a:rPr>
              <a:t>行为规范</a:t>
            </a:r>
          </a:p>
        </p:txBody>
      </p:sp>
      <p:sp>
        <p:nvSpPr>
          <p:cNvPr id="63490" name="内容占位符 3"/>
          <p:cNvSpPr>
            <a:spLocks noGrp="1"/>
          </p:cNvSpPr>
          <p:nvPr>
            <p:ph idx="1"/>
          </p:nvPr>
        </p:nvSpPr>
        <p:spPr>
          <a:xfrm>
            <a:off x="702589" y="2234480"/>
            <a:ext cx="12961620" cy="5344418"/>
          </a:xfrm>
        </p:spPr>
        <p:txBody>
          <a:bodyPr/>
          <a:lstStyle/>
          <a:p>
            <a:r>
              <a:rPr lang="zh-CN" altLang="en-US" smtClean="0">
                <a:latin typeface="微软雅黑"/>
                <a:ea typeface="微软雅黑"/>
              </a:rPr>
              <a:t>比其他人员更加注意行为</a:t>
            </a:r>
            <a:endParaRPr lang="en-US" altLang="zh-CN" smtClean="0">
              <a:latin typeface="微软雅黑"/>
              <a:ea typeface="微软雅黑"/>
            </a:endParaRPr>
          </a:p>
          <a:p>
            <a:r>
              <a:rPr lang="en-US" altLang="zh-CN" smtClean="0">
                <a:latin typeface="微软雅黑"/>
                <a:ea typeface="微软雅黑"/>
              </a:rPr>
              <a:t>1</a:t>
            </a:r>
            <a:r>
              <a:rPr lang="zh-CN" altLang="en-US" smtClean="0">
                <a:latin typeface="微软雅黑"/>
                <a:ea typeface="微软雅黑"/>
              </a:rPr>
              <a:t>、站姿</a:t>
            </a:r>
            <a:endParaRPr lang="en-US" altLang="zh-CN" smtClean="0">
              <a:latin typeface="微软雅黑"/>
              <a:ea typeface="微软雅黑"/>
            </a:endParaRPr>
          </a:p>
          <a:p>
            <a:r>
              <a:rPr lang="en-US" altLang="zh-CN" smtClean="0">
                <a:latin typeface="微软雅黑"/>
                <a:ea typeface="微软雅黑"/>
              </a:rPr>
              <a:t>2</a:t>
            </a:r>
            <a:r>
              <a:rPr lang="zh-CN" altLang="en-US" smtClean="0">
                <a:latin typeface="微软雅黑"/>
                <a:ea typeface="微软雅黑"/>
              </a:rPr>
              <a:t>、态度（中立的态度，严守规则，严肃但需带笑容）</a:t>
            </a:r>
            <a:endParaRPr lang="en-US" altLang="zh-CN" smtClean="0">
              <a:latin typeface="微软雅黑"/>
              <a:ea typeface="微软雅黑"/>
            </a:endParaRPr>
          </a:p>
          <a:p>
            <a:r>
              <a:rPr lang="en-US" altLang="zh-CN" smtClean="0">
                <a:latin typeface="微软雅黑"/>
                <a:ea typeface="微软雅黑"/>
              </a:rPr>
              <a:t>3</a:t>
            </a:r>
            <a:r>
              <a:rPr lang="zh-CN" altLang="en-US" smtClean="0">
                <a:latin typeface="微软雅黑"/>
                <a:ea typeface="微软雅黑"/>
              </a:rPr>
              <a:t>、问题解析</a:t>
            </a:r>
            <a:r>
              <a:rPr lang="zh-CN" altLang="en-US" sz="5600" b="1">
                <a:solidFill>
                  <a:srgbClr val="FF0000"/>
                </a:solidFill>
                <a:latin typeface="微软雅黑"/>
                <a:ea typeface="微软雅黑"/>
              </a:rPr>
              <a:t>专业</a:t>
            </a:r>
            <a:r>
              <a:rPr lang="zh-CN" altLang="en-US" smtClean="0">
                <a:latin typeface="微软雅黑"/>
                <a:ea typeface="微软雅黑"/>
              </a:rPr>
              <a:t>（代表着公司）</a:t>
            </a:r>
            <a:endParaRPr lang="en-US" altLang="zh-CN" smtClean="0">
              <a:latin typeface="微软雅黑"/>
              <a:ea typeface="微软雅黑"/>
            </a:endParaRPr>
          </a:p>
          <a:p>
            <a:r>
              <a:rPr lang="en-US" altLang="zh-CN" smtClean="0">
                <a:latin typeface="微软雅黑"/>
                <a:ea typeface="微软雅黑"/>
              </a:rPr>
              <a:t>4</a:t>
            </a:r>
            <a:r>
              <a:rPr lang="zh-CN" altLang="en-US" smtClean="0">
                <a:latin typeface="微软雅黑"/>
                <a:ea typeface="微软雅黑"/>
              </a:rPr>
              <a:t>、举止动作大方得体（高大上）</a:t>
            </a:r>
          </a:p>
        </p:txBody>
      </p:sp>
      <p:sp>
        <p:nvSpPr>
          <p:cNvPr id="63491" name="日期占位符 1"/>
          <p:cNvSpPr>
            <a:spLocks noGrp="1"/>
          </p:cNvSpPr>
          <p:nvPr>
            <p:ph type="dt" sz="quarter" idx="10"/>
          </p:nvPr>
        </p:nvSpPr>
        <p:spPr>
          <a:noFill/>
          <a:ln>
            <a:miter lim="800000"/>
            <a:headEnd/>
            <a:tailEnd/>
          </a:ln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B6F2F256-7B09-45D6-B74A-92EAAE6F78F5}" type="datetime1">
              <a:rPr lang="zh-CN" altLang="en-US" smtClean="0">
                <a:latin typeface="微软雅黑"/>
                <a:ea typeface="微软雅黑"/>
                <a:cs typeface="微软雅黑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2014/5/15 Thursday</a:t>
            </a:fld>
            <a:endParaRPr lang="en-US" altLang="zh-CN" sz="2500">
              <a:solidFill>
                <a:srgbClr val="000000"/>
              </a:solidFill>
              <a:latin typeface="微软雅黑"/>
              <a:ea typeface="微软雅黑"/>
              <a:cs typeface="微软雅黑"/>
            </a:endParaRPr>
          </a:p>
        </p:txBody>
      </p:sp>
    </p:spTree>
    <p:extLst>
      <p:ext uri="{BB962C8B-B14F-4D97-AF65-F5344CB8AC3E}">
        <p14:creationId xmlns:p14="http://schemas.microsoft.com/office/powerpoint/2010/main" val="749445512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513" name="标题 1"/>
          <p:cNvSpPr>
            <a:spLocks noGrp="1"/>
          </p:cNvSpPr>
          <p:nvPr>
            <p:ph type="title" idx="4294967295"/>
          </p:nvPr>
        </p:nvSpPr>
        <p:spPr>
          <a:xfrm>
            <a:off x="510064" y="612105"/>
            <a:ext cx="12961620" cy="1350169"/>
          </a:xfrm>
        </p:spPr>
        <p:txBody>
          <a:bodyPr/>
          <a:lstStyle/>
          <a:p>
            <a:pPr eaLnBrk="1" hangingPunct="1"/>
            <a:r>
              <a:rPr lang="zh-CN" altLang="en-US" sz="7600" b="1" dirty="0">
                <a:solidFill>
                  <a:srgbClr val="FF0000"/>
                </a:solidFill>
                <a:latin typeface="微软雅黑"/>
                <a:ea typeface="微软雅黑"/>
              </a:rPr>
              <a:t>升级服务专员</a:t>
            </a:r>
          </a:p>
        </p:txBody>
      </p:sp>
      <p:sp>
        <p:nvSpPr>
          <p:cNvPr id="31747" name="内容占位符 2"/>
          <p:cNvSpPr>
            <a:spLocks noGrp="1"/>
          </p:cNvSpPr>
          <p:nvPr>
            <p:ph idx="4294967295"/>
          </p:nvPr>
        </p:nvSpPr>
        <p:spPr>
          <a:xfrm>
            <a:off x="510064" y="1950942"/>
            <a:ext cx="12961620" cy="5771972"/>
          </a:xfrm>
        </p:spPr>
        <p:txBody>
          <a:bodyPr/>
          <a:lstStyle/>
          <a:p>
            <a:r>
              <a:rPr lang="en-US" altLang="zh-CN" sz="3400" dirty="0">
                <a:latin typeface="微软雅黑"/>
                <a:ea typeface="微软雅黑"/>
              </a:rPr>
              <a:t>1</a:t>
            </a:r>
            <a:r>
              <a:rPr lang="zh-CN" altLang="zh-CN" sz="3400" dirty="0">
                <a:latin typeface="微软雅黑"/>
                <a:ea typeface="微软雅黑"/>
              </a:rPr>
              <a:t>、定位：</a:t>
            </a:r>
            <a:r>
              <a:rPr lang="zh-CN" altLang="zh-CN" sz="3400" dirty="0">
                <a:solidFill>
                  <a:srgbClr val="FF0000"/>
                </a:solidFill>
                <a:latin typeface="微软雅黑"/>
                <a:ea typeface="微软雅黑"/>
              </a:rPr>
              <a:t>以服务为主，促成为辅。 </a:t>
            </a:r>
          </a:p>
          <a:p>
            <a:r>
              <a:rPr lang="en-US" altLang="zh-CN" sz="3400" dirty="0">
                <a:latin typeface="微软雅黑"/>
                <a:ea typeface="微软雅黑"/>
              </a:rPr>
              <a:t>2</a:t>
            </a:r>
            <a:r>
              <a:rPr lang="zh-CN" altLang="zh-CN" sz="3400" dirty="0">
                <a:latin typeface="微软雅黑"/>
                <a:ea typeface="微软雅黑"/>
              </a:rPr>
              <a:t>、会前：客户入场时在场内迎候客户、安排就座（客户统一坐内侧）。</a:t>
            </a:r>
          </a:p>
          <a:p>
            <a:r>
              <a:rPr lang="en-US" altLang="zh-CN" sz="3400" dirty="0">
                <a:latin typeface="微软雅黑"/>
                <a:ea typeface="微软雅黑"/>
              </a:rPr>
              <a:t>3</a:t>
            </a:r>
            <a:r>
              <a:rPr lang="zh-CN" altLang="zh-CN" sz="3400" dirty="0">
                <a:latin typeface="微软雅黑"/>
                <a:ea typeface="微软雅黑"/>
              </a:rPr>
              <a:t>、主持</a:t>
            </a:r>
            <a:r>
              <a:rPr lang="zh-CN" altLang="en-US" sz="3400" dirty="0">
                <a:latin typeface="微软雅黑"/>
                <a:ea typeface="微软雅黑"/>
              </a:rPr>
              <a:t>介绍完升级流程与规则后</a:t>
            </a:r>
            <a:r>
              <a:rPr lang="zh-CN" altLang="zh-CN" sz="3400" dirty="0">
                <a:latin typeface="微软雅黑"/>
                <a:ea typeface="微软雅黑"/>
              </a:rPr>
              <a:t>，升级通道开始，</a:t>
            </a:r>
            <a:r>
              <a:rPr lang="zh-CN" altLang="en-US" sz="3400" dirty="0">
                <a:latin typeface="微软雅黑"/>
                <a:ea typeface="微软雅黑"/>
              </a:rPr>
              <a:t>服务专员开始巡场</a:t>
            </a:r>
            <a:r>
              <a:rPr lang="zh-CN" altLang="zh-CN" sz="3400" dirty="0">
                <a:latin typeface="微软雅黑"/>
                <a:ea typeface="微软雅黑"/>
              </a:rPr>
              <a:t>。</a:t>
            </a:r>
            <a:endParaRPr lang="en-US" altLang="zh-CN" sz="3400" dirty="0">
              <a:latin typeface="微软雅黑"/>
              <a:ea typeface="微软雅黑"/>
            </a:endParaRPr>
          </a:p>
          <a:p>
            <a:pPr eaLnBrk="1" hangingPunct="1">
              <a:spcBef>
                <a:spcPct val="0"/>
              </a:spcBef>
              <a:buFont typeface="Arial" charset="0"/>
              <a:buNone/>
            </a:pPr>
            <a:r>
              <a:rPr lang="en-US" altLang="zh-CN" sz="3400" dirty="0">
                <a:latin typeface="微软雅黑"/>
                <a:ea typeface="微软雅黑"/>
                <a:cs typeface="Times New Roman" pitchFamily="18" charset="0"/>
              </a:rPr>
              <a:t>  4</a:t>
            </a:r>
            <a:r>
              <a:rPr lang="zh-CN" altLang="en-US" sz="3400" dirty="0">
                <a:latin typeface="微软雅黑"/>
                <a:ea typeface="微软雅黑"/>
                <a:cs typeface="Times New Roman" pitchFamily="18" charset="0"/>
              </a:rPr>
              <a:t>、</a:t>
            </a:r>
            <a:r>
              <a:rPr lang="en-US" altLang="zh-CN" dirty="0" smtClean="0">
                <a:solidFill>
                  <a:srgbClr val="FF0000"/>
                </a:solidFill>
                <a:latin typeface="微软雅黑"/>
                <a:ea typeface="微软雅黑"/>
              </a:rPr>
              <a:t>※</a:t>
            </a:r>
            <a:r>
              <a:rPr lang="zh-CN" altLang="en-US" sz="3400" dirty="0">
                <a:solidFill>
                  <a:srgbClr val="000000"/>
                </a:solidFill>
                <a:latin typeface="微软雅黑"/>
                <a:ea typeface="宋体" charset="-122"/>
              </a:rPr>
              <a:t>以公司的角度去询问客户是否已经升级，为什么还不办理升级，强调限额、限时、限人、现场，以服务的角度简单促成。</a:t>
            </a:r>
            <a:r>
              <a:rPr lang="zh-CN" altLang="en-US" sz="3400" dirty="0">
                <a:solidFill>
                  <a:srgbClr val="FF0000"/>
                </a:solidFill>
                <a:latin typeface="微软雅黑"/>
                <a:ea typeface="宋体" charset="-122"/>
              </a:rPr>
              <a:t>尽量压缩沟通时间，给客户压力尽快做决定（升级与否）。</a:t>
            </a:r>
            <a:endParaRPr lang="zh-CN" altLang="en-US" sz="3400" dirty="0">
              <a:solidFill>
                <a:srgbClr val="FF0000"/>
              </a:solidFill>
              <a:latin typeface="微软雅黑"/>
              <a:ea typeface="微软雅黑"/>
              <a:cs typeface="Times New Roman" pitchFamily="18" charset="0"/>
            </a:endParaRPr>
          </a:p>
          <a:p>
            <a:pPr eaLnBrk="1" hangingPunct="1">
              <a:spcBef>
                <a:spcPct val="0"/>
              </a:spcBef>
              <a:buFont typeface="Arial" charset="0"/>
              <a:buNone/>
            </a:pPr>
            <a:r>
              <a:rPr lang="en-US" altLang="zh-CN" sz="3400" dirty="0">
                <a:latin typeface="微软雅黑"/>
                <a:ea typeface="微软雅黑"/>
                <a:cs typeface="Times New Roman" pitchFamily="18" charset="0"/>
              </a:rPr>
              <a:t>  5</a:t>
            </a:r>
            <a:r>
              <a:rPr lang="zh-CN" altLang="en-US" sz="3400" dirty="0">
                <a:latin typeface="微软雅黑"/>
                <a:ea typeface="微软雅黑"/>
                <a:cs typeface="Times New Roman" pitchFamily="18" charset="0"/>
              </a:rPr>
              <a:t>、利益对比表不能留在客户手中，提醒业务员引领客户到门口交回给工作人员。 </a:t>
            </a:r>
          </a:p>
        </p:txBody>
      </p:sp>
      <p:sp>
        <p:nvSpPr>
          <p:cNvPr id="64515" name="WordArt 4"/>
          <p:cNvSpPr>
            <a:spLocks noChangeArrowheads="1" noChangeShapeType="1" noTextEdit="1"/>
          </p:cNvSpPr>
          <p:nvPr/>
        </p:nvSpPr>
        <p:spPr bwMode="auto">
          <a:xfrm>
            <a:off x="7200900" y="6943566"/>
            <a:ext cx="6463309" cy="851356"/>
          </a:xfrm>
          <a:prstGeom prst="rect">
            <a:avLst/>
          </a:prstGeom>
        </p:spPr>
        <p:txBody>
          <a:bodyPr wrap="none" lIns="128583" tIns="64291" rIns="128583" bIns="64291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zh-CN" altLang="en-US" sz="5100" b="1" kern="10" dirty="0">
                <a:ln w="12700">
                  <a:solidFill>
                    <a:srgbClr val="EAEAEA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rgbClr val="A603AB"/>
                    </a:gs>
                    <a:gs pos="12000">
                      <a:srgbClr val="E81766"/>
                    </a:gs>
                    <a:gs pos="27000">
                      <a:srgbClr val="EE3F17"/>
                    </a:gs>
                    <a:gs pos="48000">
                      <a:srgbClr val="FFFF00"/>
                    </a:gs>
                    <a:gs pos="64999">
                      <a:srgbClr val="1A8D48"/>
                    </a:gs>
                    <a:gs pos="78999">
                      <a:srgbClr val="0819FB"/>
                    </a:gs>
                    <a:gs pos="100000">
                      <a:srgbClr val="A603AB"/>
                    </a:gs>
                  </a:gsLst>
                  <a:lin ang="0" scaled="1"/>
                </a:gradFill>
                <a:effectLst>
                  <a:outerShdw dist="35921" dir="2700000" sy="50000" kx="2115830" algn="bl" rotWithShape="0">
                    <a:srgbClr val="C0C0C0">
                      <a:alpha val="79999"/>
                    </a:srgbClr>
                  </a:outerShdw>
                </a:effectLst>
                <a:latin typeface="宋体"/>
                <a:ea typeface="宋体"/>
              </a:rPr>
              <a:t>培训通关合格</a:t>
            </a:r>
          </a:p>
        </p:txBody>
      </p:sp>
    </p:spTree>
    <p:extLst>
      <p:ext uri="{BB962C8B-B14F-4D97-AF65-F5344CB8AC3E}">
        <p14:creationId xmlns:p14="http://schemas.microsoft.com/office/powerpoint/2010/main" val="58333942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17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3174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3174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3174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3174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1747" grpId="0" build="p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7" name="标题 1"/>
          <p:cNvSpPr>
            <a:spLocks noGrp="1"/>
          </p:cNvSpPr>
          <p:nvPr>
            <p:ph type="title"/>
          </p:nvPr>
        </p:nvSpPr>
        <p:spPr>
          <a:xfrm>
            <a:off x="622579" y="223153"/>
            <a:ext cx="12961620" cy="1348293"/>
          </a:xfrm>
        </p:spPr>
        <p:txBody>
          <a:bodyPr/>
          <a:lstStyle/>
          <a:p>
            <a:pPr eaLnBrk="1" hangingPunct="1"/>
            <a:r>
              <a:rPr lang="zh-CN" altLang="en-US" smtClean="0">
                <a:latin typeface="微软雅黑"/>
                <a:ea typeface="微软雅黑"/>
              </a:rPr>
              <a:t>物料组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513439" indent="-359408">
              <a:lnSpc>
                <a:spcPct val="150000"/>
              </a:lnSpc>
              <a:buFont typeface="Wingdings 3" pitchFamily="18" charset="2"/>
              <a:buChar char=""/>
            </a:pPr>
            <a:r>
              <a:rPr lang="zh-CN" altLang="en-US" smtClean="0">
                <a:latin typeface="微软雅黑"/>
                <a:ea typeface="微软雅黑"/>
              </a:rPr>
              <a:t>以公司确定的参会人数，准备好相关物品</a:t>
            </a:r>
            <a:endParaRPr lang="en-US" altLang="zh-CN" smtClean="0">
              <a:latin typeface="微软雅黑"/>
              <a:ea typeface="微软雅黑"/>
            </a:endParaRPr>
          </a:p>
          <a:p>
            <a:pPr marL="513439" indent="-359408">
              <a:lnSpc>
                <a:spcPct val="150000"/>
              </a:lnSpc>
              <a:buFont typeface="Wingdings 3" pitchFamily="18" charset="2"/>
              <a:buChar char=""/>
            </a:pPr>
            <a:r>
              <a:rPr lang="zh-CN" altLang="en-US" smtClean="0">
                <a:latin typeface="微软雅黑"/>
                <a:ea typeface="微软雅黑"/>
              </a:rPr>
              <a:t>会议开始前一个小时，准备好会场</a:t>
            </a:r>
            <a:endParaRPr lang="en-US" altLang="zh-CN" smtClean="0">
              <a:latin typeface="微软雅黑"/>
              <a:ea typeface="微软雅黑"/>
            </a:endParaRPr>
          </a:p>
          <a:p>
            <a:pPr marL="513439" indent="-359408">
              <a:lnSpc>
                <a:spcPct val="150000"/>
              </a:lnSpc>
              <a:buFont typeface="Wingdings 3" pitchFamily="18" charset="2"/>
              <a:buChar char=""/>
            </a:pPr>
            <a:r>
              <a:rPr lang="zh-CN" altLang="en-US" smtClean="0">
                <a:latin typeface="微软雅黑"/>
                <a:ea typeface="微软雅黑"/>
              </a:rPr>
              <a:t>特别刷卡礼品的准备和摆放</a:t>
            </a:r>
            <a:endParaRPr lang="en-US" altLang="zh-CN" smtClean="0">
              <a:latin typeface="微软雅黑"/>
              <a:ea typeface="微软雅黑"/>
            </a:endParaRPr>
          </a:p>
          <a:p>
            <a:pPr marL="513439" indent="-359408">
              <a:lnSpc>
                <a:spcPct val="150000"/>
              </a:lnSpc>
              <a:buFont typeface="Wingdings 3" pitchFamily="18" charset="2"/>
              <a:buChar char=""/>
            </a:pPr>
            <a:r>
              <a:rPr lang="zh-CN" altLang="en-US" smtClean="0">
                <a:latin typeface="微软雅黑"/>
                <a:ea typeface="微软雅黑"/>
              </a:rPr>
              <a:t>物料组就是现场组所有人</a:t>
            </a:r>
            <a:endParaRPr lang="en-US" altLang="zh-CN" smtClean="0">
              <a:latin typeface="微软雅黑"/>
              <a:ea typeface="微软雅黑"/>
            </a:endParaRPr>
          </a:p>
        </p:txBody>
      </p:sp>
    </p:spTree>
    <p:extLst>
      <p:ext uri="{BB962C8B-B14F-4D97-AF65-F5344CB8AC3E}">
        <p14:creationId xmlns:p14="http://schemas.microsoft.com/office/powerpoint/2010/main" val="304791782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561" name="标题 1"/>
          <p:cNvSpPr>
            <a:spLocks noGrp="1"/>
          </p:cNvSpPr>
          <p:nvPr>
            <p:ph type="title"/>
          </p:nvPr>
        </p:nvSpPr>
        <p:spPr>
          <a:xfrm>
            <a:off x="622579" y="685989"/>
            <a:ext cx="12961620" cy="1348293"/>
          </a:xfrm>
        </p:spPr>
        <p:txBody>
          <a:bodyPr/>
          <a:lstStyle/>
          <a:p>
            <a:pPr eaLnBrk="1" hangingPunct="1"/>
            <a:r>
              <a:rPr lang="zh-CN" altLang="zh-CN" b="1" smtClean="0">
                <a:latin typeface="微软雅黑"/>
                <a:ea typeface="微软雅黑"/>
              </a:rPr>
              <a:t>灯光、音效组</a:t>
            </a:r>
            <a:endParaRPr lang="zh-CN" altLang="en-US" smtClean="0">
              <a:latin typeface="微软雅黑"/>
              <a:ea typeface="微软雅黑"/>
            </a:endParaRP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10064" y="2016581"/>
            <a:ext cx="12961620" cy="5346293"/>
          </a:xfrm>
        </p:spPr>
        <p:txBody>
          <a:bodyPr/>
          <a:lstStyle/>
          <a:p>
            <a:pPr>
              <a:lnSpc>
                <a:spcPct val="80000"/>
              </a:lnSpc>
            </a:pPr>
            <a:r>
              <a:rPr lang="en-US" altLang="zh-CN" sz="2800">
                <a:latin typeface="微软雅黑"/>
                <a:ea typeface="微软雅黑"/>
              </a:rPr>
              <a:t>1</a:t>
            </a:r>
            <a:r>
              <a:rPr lang="zh-CN" altLang="zh-CN" sz="2800">
                <a:latin typeface="微软雅黑"/>
                <a:ea typeface="微软雅黑"/>
              </a:rPr>
              <a:t>、灯光组：</a:t>
            </a:r>
          </a:p>
          <a:p>
            <a:pPr>
              <a:lnSpc>
                <a:spcPct val="80000"/>
              </a:lnSpc>
            </a:pPr>
            <a:r>
              <a:rPr lang="en-US" altLang="zh-CN" sz="2800">
                <a:latin typeface="微软雅黑"/>
                <a:ea typeface="微软雅黑"/>
              </a:rPr>
              <a:t>2</a:t>
            </a:r>
            <a:r>
              <a:rPr lang="zh-CN" altLang="zh-CN" sz="2800">
                <a:latin typeface="微软雅黑"/>
                <a:ea typeface="微软雅黑"/>
              </a:rPr>
              <a:t>、音效组：</a:t>
            </a:r>
          </a:p>
          <a:p>
            <a:pPr>
              <a:lnSpc>
                <a:spcPct val="80000"/>
              </a:lnSpc>
            </a:pPr>
            <a:r>
              <a:rPr lang="zh-CN" altLang="zh-CN" sz="2800">
                <a:latin typeface="微软雅黑"/>
                <a:ea typeface="微软雅黑"/>
              </a:rPr>
              <a:t>物料准备：电脑、投影、音响、麦克风，电池、音效包、音效播放电脑、音频线、视频转换器、排插</a:t>
            </a:r>
            <a:r>
              <a:rPr lang="zh-CN" altLang="zh-CN" sz="2800" b="1">
                <a:solidFill>
                  <a:srgbClr val="FF0000"/>
                </a:solidFill>
                <a:latin typeface="微软雅黑"/>
                <a:ea typeface="微软雅黑"/>
              </a:rPr>
              <a:t>、屏蔽仪</a:t>
            </a:r>
            <a:r>
              <a:rPr lang="zh-CN" altLang="zh-CN" sz="2800">
                <a:latin typeface="微软雅黑"/>
                <a:ea typeface="微软雅黑"/>
              </a:rPr>
              <a:t>。</a:t>
            </a:r>
          </a:p>
          <a:p>
            <a:pPr>
              <a:lnSpc>
                <a:spcPct val="80000"/>
              </a:lnSpc>
            </a:pPr>
            <a:r>
              <a:rPr lang="zh-CN" altLang="zh-CN" sz="2800">
                <a:latin typeface="微软雅黑"/>
                <a:ea typeface="微软雅黑"/>
              </a:rPr>
              <a:t>连接电脑、投影仪，调试麦克风，会前检查电脑</a:t>
            </a:r>
            <a:r>
              <a:rPr lang="en-US" altLang="zh-CN" sz="2800">
                <a:latin typeface="微软雅黑"/>
                <a:ea typeface="微软雅黑"/>
              </a:rPr>
              <a:t>PPT</a:t>
            </a:r>
            <a:r>
              <a:rPr lang="zh-CN" altLang="zh-CN" sz="2800">
                <a:latin typeface="微软雅黑"/>
                <a:ea typeface="微软雅黑"/>
              </a:rPr>
              <a:t>投放、麦克风音量、配好主持、领导、讲师上场音乐。</a:t>
            </a:r>
          </a:p>
          <a:p>
            <a:pPr>
              <a:lnSpc>
                <a:spcPct val="80000"/>
              </a:lnSpc>
            </a:pPr>
            <a:r>
              <a:rPr lang="zh-CN" altLang="zh-CN" sz="2800">
                <a:latin typeface="微软雅黑"/>
                <a:ea typeface="微软雅黑"/>
              </a:rPr>
              <a:t>会前，需与统筹人确认会议流程，与主持人、主讲人确认会议</a:t>
            </a:r>
            <a:r>
              <a:rPr lang="en-US" altLang="zh-CN" sz="2800">
                <a:latin typeface="微软雅黑"/>
                <a:ea typeface="微软雅黑"/>
              </a:rPr>
              <a:t>PPT</a:t>
            </a:r>
            <a:r>
              <a:rPr lang="zh-CN" altLang="zh-CN" sz="2800">
                <a:latin typeface="微软雅黑"/>
                <a:ea typeface="微软雅黑"/>
              </a:rPr>
              <a:t>、主讲</a:t>
            </a:r>
            <a:r>
              <a:rPr lang="en-US" altLang="zh-CN" sz="2800">
                <a:latin typeface="微软雅黑"/>
                <a:ea typeface="微软雅黑"/>
              </a:rPr>
              <a:t>PPT</a:t>
            </a:r>
            <a:r>
              <a:rPr lang="zh-CN" altLang="zh-CN" sz="2800">
                <a:latin typeface="微软雅黑"/>
                <a:ea typeface="微软雅黑"/>
              </a:rPr>
              <a:t>，会议</a:t>
            </a:r>
            <a:r>
              <a:rPr lang="en-US" altLang="zh-CN" sz="2800">
                <a:latin typeface="微软雅黑"/>
                <a:ea typeface="微软雅黑"/>
              </a:rPr>
              <a:t>PPT</a:t>
            </a:r>
            <a:r>
              <a:rPr lang="zh-CN" altLang="zh-CN" sz="2800">
                <a:latin typeface="微软雅黑"/>
                <a:ea typeface="微软雅黑"/>
              </a:rPr>
              <a:t>拷入电脑；</a:t>
            </a:r>
          </a:p>
          <a:p>
            <a:pPr>
              <a:lnSpc>
                <a:spcPct val="80000"/>
              </a:lnSpc>
            </a:pPr>
            <a:r>
              <a:rPr lang="zh-CN" altLang="zh-CN" sz="2800">
                <a:latin typeface="微软雅黑"/>
                <a:ea typeface="微软雅黑"/>
              </a:rPr>
              <a:t>根据主持人、主讲人、领导致辞人的声线提前测试好麦克风的音量；</a:t>
            </a:r>
          </a:p>
          <a:p>
            <a:pPr>
              <a:lnSpc>
                <a:spcPct val="80000"/>
              </a:lnSpc>
            </a:pPr>
            <a:r>
              <a:rPr lang="zh-CN" altLang="zh-CN" sz="2800">
                <a:latin typeface="微软雅黑"/>
                <a:ea typeface="微软雅黑"/>
              </a:rPr>
              <a:t>负责画外音请主持出场；</a:t>
            </a:r>
          </a:p>
          <a:p>
            <a:pPr>
              <a:lnSpc>
                <a:spcPct val="80000"/>
              </a:lnSpc>
            </a:pPr>
            <a:r>
              <a:rPr lang="zh-CN" altLang="zh-CN" sz="2800">
                <a:latin typeface="微软雅黑"/>
                <a:ea typeface="微软雅黑"/>
              </a:rPr>
              <a:t>负责播放主持、领导、讲师上场音乐；</a:t>
            </a:r>
          </a:p>
          <a:p>
            <a:pPr>
              <a:lnSpc>
                <a:spcPct val="80000"/>
              </a:lnSpc>
            </a:pPr>
            <a:r>
              <a:rPr lang="zh-CN" altLang="zh-CN" sz="2800">
                <a:latin typeface="微软雅黑"/>
                <a:ea typeface="微软雅黑"/>
              </a:rPr>
              <a:t>现场照相、视频摄影。</a:t>
            </a:r>
          </a:p>
        </p:txBody>
      </p:sp>
    </p:spTree>
    <p:extLst>
      <p:ext uri="{BB962C8B-B14F-4D97-AF65-F5344CB8AC3E}">
        <p14:creationId xmlns:p14="http://schemas.microsoft.com/office/powerpoint/2010/main" val="29198685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2" dur="5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7" dur="5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585" name="标题 1"/>
          <p:cNvSpPr>
            <a:spLocks noGrp="1"/>
          </p:cNvSpPr>
          <p:nvPr>
            <p:ph type="title"/>
          </p:nvPr>
        </p:nvSpPr>
        <p:spPr>
          <a:xfrm>
            <a:off x="622579" y="943083"/>
            <a:ext cx="12961620" cy="1348293"/>
          </a:xfrm>
        </p:spPr>
        <p:txBody>
          <a:bodyPr/>
          <a:lstStyle/>
          <a:p>
            <a:r>
              <a:rPr lang="zh-CN" altLang="en-US" smtClean="0">
                <a:latin typeface="微软雅黑"/>
                <a:ea typeface="微软雅黑"/>
              </a:rPr>
              <a:t>特别沟通</a:t>
            </a:r>
          </a:p>
        </p:txBody>
      </p:sp>
      <p:sp>
        <p:nvSpPr>
          <p:cNvPr id="67586" name="内容占位符 2"/>
          <p:cNvSpPr>
            <a:spLocks noGrp="1"/>
          </p:cNvSpPr>
          <p:nvPr>
            <p:ph idx="1"/>
          </p:nvPr>
        </p:nvSpPr>
        <p:spPr>
          <a:xfrm>
            <a:off x="622580" y="2508904"/>
            <a:ext cx="13156644" cy="5346294"/>
          </a:xfrm>
        </p:spPr>
        <p:txBody>
          <a:bodyPr/>
          <a:lstStyle/>
          <a:p>
            <a:r>
              <a:rPr lang="en-US" altLang="zh-CN" sz="3900">
                <a:latin typeface="微软雅黑"/>
                <a:ea typeface="微软雅黑"/>
              </a:rPr>
              <a:t>1</a:t>
            </a:r>
            <a:r>
              <a:rPr lang="zh-CN" altLang="zh-CN" sz="3900">
                <a:latin typeface="微软雅黑"/>
                <a:ea typeface="微软雅黑"/>
              </a:rPr>
              <a:t>、现场如遇紧急事故，由现场领导跟进</a:t>
            </a:r>
            <a:r>
              <a:rPr lang="zh-CN" altLang="en-US" sz="3900">
                <a:latin typeface="微软雅黑"/>
                <a:ea typeface="微软雅黑"/>
              </a:rPr>
              <a:t>；</a:t>
            </a:r>
            <a:endParaRPr lang="en-US" altLang="zh-CN" sz="3900">
              <a:latin typeface="微软雅黑"/>
              <a:ea typeface="微软雅黑"/>
            </a:endParaRPr>
          </a:p>
          <a:p>
            <a:r>
              <a:rPr lang="en-US" altLang="zh-CN" sz="3900">
                <a:latin typeface="微软雅黑"/>
                <a:ea typeface="微软雅黑"/>
              </a:rPr>
              <a:t>2</a:t>
            </a:r>
            <a:r>
              <a:rPr lang="zh-CN" altLang="en-US" sz="3900">
                <a:latin typeface="微软雅黑"/>
                <a:ea typeface="微软雅黑"/>
              </a:rPr>
              <a:t>、</a:t>
            </a:r>
            <a:r>
              <a:rPr lang="zh-CN" altLang="en-US" sz="3900">
                <a:solidFill>
                  <a:srgbClr val="FF0000"/>
                </a:solidFill>
                <a:latin typeface="微软雅黑"/>
                <a:ea typeface="微软雅黑"/>
              </a:rPr>
              <a:t>现场只留一个出入口，其它门口关闭</a:t>
            </a:r>
            <a:r>
              <a:rPr lang="zh-CN" altLang="en-US" sz="3900">
                <a:latin typeface="微软雅黑"/>
                <a:ea typeface="微软雅黑"/>
              </a:rPr>
              <a:t>；</a:t>
            </a:r>
            <a:endParaRPr lang="zh-CN" altLang="zh-CN" sz="3900">
              <a:latin typeface="微软雅黑"/>
              <a:ea typeface="微软雅黑"/>
            </a:endParaRPr>
          </a:p>
          <a:p>
            <a:r>
              <a:rPr lang="en-US" altLang="zh-CN" sz="3900">
                <a:latin typeface="微软雅黑"/>
                <a:ea typeface="微软雅黑"/>
              </a:rPr>
              <a:t>3</a:t>
            </a:r>
            <a:r>
              <a:rPr lang="zh-CN" altLang="zh-CN" sz="3900">
                <a:latin typeface="微软雅黑"/>
                <a:ea typeface="微软雅黑"/>
              </a:rPr>
              <a:t>、</a:t>
            </a:r>
            <a:r>
              <a:rPr lang="zh-CN" altLang="zh-CN" sz="3900">
                <a:solidFill>
                  <a:srgbClr val="FF0000"/>
                </a:solidFill>
                <a:latin typeface="微软雅黑"/>
                <a:ea typeface="微软雅黑"/>
              </a:rPr>
              <a:t>每场会后召开项目组总结会议，对本场签单情况以及运作情况进行及时总结，做好典型案例提炼，战报素材收集，同时做好下一场准备及调整。</a:t>
            </a:r>
            <a:endParaRPr lang="zh-CN" altLang="en-US" sz="3900">
              <a:solidFill>
                <a:srgbClr val="FF0000"/>
              </a:solidFill>
              <a:latin typeface="微软雅黑"/>
              <a:ea typeface="微软雅黑"/>
            </a:endParaRPr>
          </a:p>
        </p:txBody>
      </p:sp>
    </p:spTree>
    <p:extLst>
      <p:ext uri="{BB962C8B-B14F-4D97-AF65-F5344CB8AC3E}">
        <p14:creationId xmlns:p14="http://schemas.microsoft.com/office/powerpoint/2010/main" val="17880634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609" name="内容占位符 2"/>
          <p:cNvSpPr>
            <a:spLocks noGrp="1" noChangeArrowheads="1"/>
          </p:cNvSpPr>
          <p:nvPr>
            <p:ph idx="4294967295"/>
          </p:nvPr>
        </p:nvSpPr>
        <p:spPr>
          <a:xfrm>
            <a:off x="720725" y="2521818"/>
            <a:ext cx="12960350" cy="5345112"/>
          </a:xfrm>
        </p:spPr>
        <p:txBody>
          <a:bodyPr/>
          <a:lstStyle/>
          <a:p>
            <a:r>
              <a:rPr lang="zh-CN" altLang="en-US" sz="5600">
                <a:latin typeface="华文中宋"/>
                <a:ea typeface="华文中宋"/>
                <a:cs typeface="华文中宋"/>
              </a:rPr>
              <a:t>让客户有不一样的感觉；</a:t>
            </a:r>
            <a:endParaRPr lang="en-US" sz="5600">
              <a:latin typeface="华文中宋"/>
              <a:ea typeface="华文中宋"/>
              <a:cs typeface="华文中宋"/>
            </a:endParaRPr>
          </a:p>
          <a:p>
            <a:pPr lvl="1"/>
            <a:r>
              <a:rPr lang="zh-CN" altLang="en-US" smtClean="0">
                <a:solidFill>
                  <a:srgbClr val="FF0000"/>
                </a:solidFill>
                <a:latin typeface="华文中宋"/>
                <a:ea typeface="华文中宋"/>
                <a:cs typeface="华文中宋"/>
              </a:rPr>
              <a:t>升级会不是说明会；</a:t>
            </a:r>
            <a:endParaRPr lang="en-US" smtClean="0">
              <a:solidFill>
                <a:srgbClr val="FF0000"/>
              </a:solidFill>
              <a:latin typeface="华文中宋"/>
              <a:ea typeface="华文中宋"/>
              <a:cs typeface="华文中宋"/>
            </a:endParaRPr>
          </a:p>
          <a:p>
            <a:r>
              <a:rPr lang="zh-CN" altLang="en-US" sz="5600">
                <a:latin typeface="华文中宋"/>
                <a:ea typeface="华文中宋"/>
                <a:cs typeface="华文中宋"/>
              </a:rPr>
              <a:t>所有人员转换身份</a:t>
            </a:r>
            <a:r>
              <a:rPr lang="en-US" altLang="zh-CN" sz="5600">
                <a:latin typeface="华文中宋"/>
                <a:ea typeface="华文中宋"/>
                <a:cs typeface="华文中宋"/>
              </a:rPr>
              <a:t>——</a:t>
            </a:r>
            <a:r>
              <a:rPr lang="zh-CN" altLang="en-US" sz="5600">
                <a:latin typeface="华文中宋"/>
                <a:ea typeface="华文中宋"/>
                <a:cs typeface="华文中宋"/>
              </a:rPr>
              <a:t>老子；</a:t>
            </a:r>
            <a:endParaRPr lang="en-US" sz="5600">
              <a:latin typeface="华文中宋"/>
              <a:ea typeface="华文中宋"/>
              <a:cs typeface="华文中宋"/>
            </a:endParaRPr>
          </a:p>
          <a:p>
            <a:pPr lvl="1"/>
            <a:r>
              <a:rPr lang="zh-CN" altLang="en-US" smtClean="0">
                <a:latin typeface="华文中宋"/>
                <a:ea typeface="华文中宋"/>
                <a:cs typeface="华文中宋"/>
              </a:rPr>
              <a:t>底气、强势、要求</a:t>
            </a:r>
            <a:endParaRPr lang="en-US" sz="5600">
              <a:latin typeface="华文中宋"/>
              <a:ea typeface="华文中宋"/>
              <a:cs typeface="华文中宋"/>
            </a:endParaRPr>
          </a:p>
          <a:p>
            <a:r>
              <a:rPr lang="zh-CN" altLang="en-US" sz="5600">
                <a:latin typeface="华文中宋"/>
                <a:ea typeface="华文中宋"/>
                <a:cs typeface="华文中宋"/>
              </a:rPr>
              <a:t>取消签单奖引导现场刷卡；</a:t>
            </a:r>
            <a:endParaRPr lang="en-US" sz="5600">
              <a:latin typeface="华文中宋"/>
              <a:ea typeface="华文中宋"/>
              <a:cs typeface="华文中宋"/>
            </a:endParaRPr>
          </a:p>
          <a:p>
            <a:endParaRPr lang="zh-CN" altLang="en-US" sz="5600">
              <a:latin typeface="微软雅黑"/>
              <a:ea typeface="微软雅黑"/>
            </a:endParaRPr>
          </a:p>
        </p:txBody>
      </p:sp>
      <p:pic>
        <p:nvPicPr>
          <p:cNvPr id="68610" name="矩形 2"/>
          <p:cNvPicPr>
            <a:picLocks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542943" y="826130"/>
            <a:ext cx="7988498" cy="18433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4274116806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633" name="内容占位符 2"/>
          <p:cNvSpPr>
            <a:spLocks noGrp="1" noChangeArrowheads="1"/>
          </p:cNvSpPr>
          <p:nvPr>
            <p:ph idx="4294967295"/>
          </p:nvPr>
        </p:nvSpPr>
        <p:spPr>
          <a:xfrm>
            <a:off x="288132" y="2369105"/>
            <a:ext cx="13393488" cy="6433929"/>
          </a:xfrm>
        </p:spPr>
        <p:txBody>
          <a:bodyPr lIns="187680" tIns="93840" rIns="187680" bIns="93840"/>
          <a:lstStyle/>
          <a:p>
            <a:r>
              <a:rPr lang="zh-CN" altLang="en-US" b="1" smtClean="0">
                <a:latin typeface="华文中宋"/>
                <a:ea typeface="华文中宋"/>
                <a:cs typeface="华文中宋"/>
              </a:rPr>
              <a:t>如何提升签单率？</a:t>
            </a:r>
            <a:r>
              <a:rPr lang="en-US" altLang="zh-CN" b="1" smtClean="0">
                <a:latin typeface="华文中宋"/>
                <a:ea typeface="华文中宋"/>
                <a:cs typeface="华文中宋"/>
              </a:rPr>
              <a:t>--</a:t>
            </a:r>
            <a:r>
              <a:rPr lang="zh-CN" altLang="en-US" b="1" smtClean="0">
                <a:latin typeface="华文中宋"/>
                <a:ea typeface="华文中宋"/>
                <a:cs typeface="华文中宋"/>
              </a:rPr>
              <a:t>升级感觉、升级利益讲解、升级促成模式</a:t>
            </a:r>
            <a:endParaRPr lang="en-US" b="1" smtClean="0">
              <a:latin typeface="华文中宋"/>
              <a:ea typeface="华文中宋"/>
              <a:cs typeface="华文中宋"/>
            </a:endParaRPr>
          </a:p>
          <a:p>
            <a:pPr>
              <a:buFontTx/>
              <a:buNone/>
            </a:pPr>
            <a:r>
              <a:rPr lang="zh-CN" altLang="en-US" sz="3900" b="1">
                <a:latin typeface="华文中宋"/>
                <a:ea typeface="华文中宋"/>
                <a:cs typeface="华文中宋"/>
              </a:rPr>
              <a:t>  </a:t>
            </a:r>
            <a:r>
              <a:rPr lang="en-US" altLang="zh-CN" sz="3400" b="1">
                <a:latin typeface="华文中宋"/>
                <a:ea typeface="华文中宋"/>
                <a:cs typeface="华文中宋"/>
              </a:rPr>
              <a:t>(1)</a:t>
            </a:r>
            <a:r>
              <a:rPr lang="zh-CN" altLang="en-US" sz="3400" b="1">
                <a:latin typeface="华文中宋"/>
                <a:ea typeface="华文中宋"/>
                <a:cs typeface="华文中宋"/>
              </a:rPr>
              <a:t>进场要求提供老保单、身份证、银行卡，准备打印好的签到表</a:t>
            </a:r>
            <a:endParaRPr lang="en-US" sz="3400" b="1">
              <a:latin typeface="华文中宋"/>
              <a:ea typeface="华文中宋"/>
              <a:cs typeface="华文中宋"/>
            </a:endParaRPr>
          </a:p>
          <a:p>
            <a:pPr>
              <a:buFontTx/>
              <a:buNone/>
            </a:pPr>
            <a:r>
              <a:rPr lang="en-US" sz="3400" b="1">
                <a:latin typeface="华文中宋"/>
                <a:ea typeface="华文中宋"/>
                <a:cs typeface="华文中宋"/>
              </a:rPr>
              <a:t>  </a:t>
            </a:r>
            <a:r>
              <a:rPr lang="en-US" altLang="zh-CN" sz="3400" b="1">
                <a:latin typeface="华文中宋"/>
                <a:ea typeface="华文中宋"/>
                <a:cs typeface="华文中宋"/>
              </a:rPr>
              <a:t>(2)</a:t>
            </a:r>
            <a:r>
              <a:rPr lang="zh-CN" altLang="en-US" sz="3400" b="1">
                <a:latin typeface="华文中宋"/>
                <a:ea typeface="华文中宋"/>
                <a:cs typeface="华文中宋"/>
              </a:rPr>
              <a:t>重点围绕升级利益讲解要有</a:t>
            </a:r>
            <a:r>
              <a:rPr lang="zh-CN" altLang="en-US" sz="3400" b="1">
                <a:solidFill>
                  <a:srgbClr val="FF0000"/>
                </a:solidFill>
                <a:latin typeface="华文中宋"/>
                <a:ea typeface="华文中宋"/>
                <a:cs typeface="华文中宋"/>
              </a:rPr>
              <a:t>诱惑力、吸引力</a:t>
            </a:r>
            <a:r>
              <a:rPr lang="zh-CN" altLang="en-US" sz="3400" b="1">
                <a:latin typeface="华文中宋"/>
                <a:ea typeface="华文中宋"/>
                <a:cs typeface="华文中宋"/>
              </a:rPr>
              <a:t>。</a:t>
            </a:r>
            <a:endParaRPr lang="en-US" sz="3400" b="1">
              <a:latin typeface="华文中宋"/>
              <a:ea typeface="华文中宋"/>
              <a:cs typeface="华文中宋"/>
            </a:endParaRPr>
          </a:p>
          <a:p>
            <a:pPr>
              <a:buFontTx/>
              <a:buNone/>
            </a:pPr>
            <a:r>
              <a:rPr lang="en-US" sz="3400" b="1">
                <a:latin typeface="华文中宋"/>
                <a:ea typeface="华文中宋"/>
                <a:cs typeface="华文中宋"/>
              </a:rPr>
              <a:t>  </a:t>
            </a:r>
            <a:r>
              <a:rPr lang="en-US" altLang="zh-CN" sz="3400" b="1">
                <a:latin typeface="华文中宋"/>
                <a:ea typeface="华文中宋"/>
                <a:cs typeface="华文中宋"/>
              </a:rPr>
              <a:t>(3)</a:t>
            </a:r>
            <a:r>
              <a:rPr lang="zh-CN" altLang="en-US" sz="3400" b="1">
                <a:latin typeface="华文中宋"/>
                <a:ea typeface="华文中宋"/>
                <a:cs typeface="华文中宋"/>
              </a:rPr>
              <a:t>会场布置热烈、尊重，便于促成（由于时间较长）建议升级会现场按照岛屿式安排座位，每个岛屿对应</a:t>
            </a:r>
            <a:r>
              <a:rPr lang="en-US" altLang="zh-CN" sz="3400" b="1">
                <a:latin typeface="华文中宋"/>
                <a:ea typeface="华文中宋"/>
                <a:cs typeface="华文中宋"/>
              </a:rPr>
              <a:t>4-6</a:t>
            </a:r>
            <a:r>
              <a:rPr lang="zh-CN" altLang="en-US" sz="3400" b="1">
                <a:latin typeface="华文中宋"/>
                <a:ea typeface="华文中宋"/>
                <a:cs typeface="华文中宋"/>
              </a:rPr>
              <a:t>个客户、</a:t>
            </a:r>
            <a:r>
              <a:rPr lang="en-US" altLang="zh-CN" sz="3400" b="1">
                <a:latin typeface="华文中宋"/>
                <a:ea typeface="华文中宋"/>
                <a:cs typeface="华文中宋"/>
              </a:rPr>
              <a:t>4-6</a:t>
            </a:r>
            <a:r>
              <a:rPr lang="zh-CN" altLang="en-US" sz="3400" b="1">
                <a:latin typeface="华文中宋"/>
                <a:ea typeface="华文中宋"/>
                <a:cs typeface="华文中宋"/>
              </a:rPr>
              <a:t>个营销员，现场由升级服务专员协助本岛屿促成以及升级现场办理，以便提升现场签单率</a:t>
            </a:r>
            <a:r>
              <a:rPr lang="zh-CN" altLang="en-US" sz="2200">
                <a:latin typeface="华文中宋"/>
                <a:ea typeface="华文中宋"/>
                <a:cs typeface="华文中宋"/>
              </a:rPr>
              <a:t>。</a:t>
            </a:r>
            <a:endParaRPr lang="en-US" sz="2200">
              <a:latin typeface="华文中宋"/>
              <a:ea typeface="华文中宋"/>
              <a:cs typeface="华文中宋"/>
            </a:endParaRPr>
          </a:p>
          <a:p>
            <a:pPr>
              <a:buFontTx/>
              <a:buNone/>
            </a:pPr>
            <a:r>
              <a:rPr lang="en-US" sz="3400" b="1">
                <a:latin typeface="华文中宋"/>
                <a:ea typeface="华文中宋"/>
                <a:cs typeface="华文中宋"/>
              </a:rPr>
              <a:t>   </a:t>
            </a:r>
          </a:p>
        </p:txBody>
      </p:sp>
      <p:pic>
        <p:nvPicPr>
          <p:cNvPr id="69634" name="矩形 4"/>
          <p:cNvPicPr>
            <a:picLocks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832731" y="694983"/>
            <a:ext cx="11223902" cy="184335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3048691376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657" name="内容占位符 2"/>
          <p:cNvSpPr>
            <a:spLocks noGrp="1" noChangeArrowheads="1"/>
          </p:cNvSpPr>
          <p:nvPr>
            <p:ph idx="4294967295"/>
          </p:nvPr>
        </p:nvSpPr>
        <p:spPr>
          <a:xfrm>
            <a:off x="710089" y="3001833"/>
            <a:ext cx="12954120" cy="4073009"/>
          </a:xfrm>
        </p:spPr>
        <p:txBody>
          <a:bodyPr lIns="187680" tIns="93840" rIns="187680" bIns="93840"/>
          <a:lstStyle/>
          <a:p>
            <a:r>
              <a:rPr lang="zh-CN" altLang="en-US" sz="4100" b="1">
                <a:latin typeface="华文中宋"/>
                <a:ea typeface="华文中宋"/>
                <a:cs typeface="华文中宋"/>
              </a:rPr>
              <a:t>如何提高刷卡率？</a:t>
            </a:r>
            <a:r>
              <a:rPr lang="en-US" altLang="zh-CN" sz="4100" b="1">
                <a:latin typeface="华文中宋"/>
                <a:ea typeface="华文中宋"/>
                <a:cs typeface="华文中宋"/>
              </a:rPr>
              <a:t>---</a:t>
            </a:r>
            <a:r>
              <a:rPr lang="zh-CN" altLang="en-US" sz="4100" b="1">
                <a:latin typeface="华文中宋"/>
                <a:ea typeface="华文中宋"/>
                <a:cs typeface="华文中宋"/>
              </a:rPr>
              <a:t>要求带卡、刷卡有奖、反复强调现场办理。</a:t>
            </a:r>
            <a:endParaRPr lang="en-US" sz="4100" b="1">
              <a:latin typeface="华文中宋"/>
              <a:ea typeface="华文中宋"/>
              <a:cs typeface="华文中宋"/>
            </a:endParaRPr>
          </a:p>
          <a:p>
            <a:pPr>
              <a:buFontTx/>
              <a:buNone/>
            </a:pPr>
            <a:r>
              <a:rPr lang="zh-CN" altLang="en-US" sz="3700" b="1">
                <a:latin typeface="华文中宋"/>
                <a:ea typeface="华文中宋"/>
                <a:cs typeface="华文中宋"/>
              </a:rPr>
              <a:t>  （</a:t>
            </a:r>
            <a:r>
              <a:rPr lang="en-US" altLang="zh-CN" sz="3700" b="1">
                <a:latin typeface="华文中宋"/>
                <a:ea typeface="华文中宋"/>
                <a:cs typeface="华文中宋"/>
              </a:rPr>
              <a:t>1</a:t>
            </a:r>
            <a:r>
              <a:rPr lang="zh-CN" altLang="en-US" sz="3700" b="1">
                <a:latin typeface="华文中宋"/>
                <a:ea typeface="华文中宋"/>
                <a:cs typeface="华文中宋"/>
              </a:rPr>
              <a:t>）提醒客户、检查客户、公司要求</a:t>
            </a:r>
            <a:endParaRPr lang="en-US" sz="3700" b="1">
              <a:latin typeface="华文中宋"/>
              <a:ea typeface="华文中宋"/>
              <a:cs typeface="华文中宋"/>
            </a:endParaRPr>
          </a:p>
          <a:p>
            <a:pPr>
              <a:buFontTx/>
              <a:buNone/>
            </a:pPr>
            <a:r>
              <a:rPr lang="zh-CN" altLang="en-US" sz="3700" b="1">
                <a:latin typeface="华文中宋"/>
                <a:ea typeface="华文中宋"/>
                <a:cs typeface="华文中宋"/>
              </a:rPr>
              <a:t>  （</a:t>
            </a:r>
            <a:r>
              <a:rPr lang="en-US" altLang="zh-CN" sz="3700" b="1">
                <a:latin typeface="华文中宋"/>
                <a:ea typeface="华文中宋"/>
                <a:cs typeface="华文中宋"/>
              </a:rPr>
              <a:t>2</a:t>
            </a:r>
            <a:r>
              <a:rPr lang="zh-CN" altLang="en-US" sz="3700" b="1">
                <a:latin typeface="华文中宋"/>
                <a:ea typeface="华文中宋"/>
                <a:cs typeface="华文中宋"/>
              </a:rPr>
              <a:t>）不升级要后悔、现场刷卡升级有奖</a:t>
            </a:r>
            <a:endParaRPr lang="en-US" sz="3700" b="1">
              <a:latin typeface="华文中宋"/>
              <a:ea typeface="华文中宋"/>
              <a:cs typeface="华文中宋"/>
            </a:endParaRPr>
          </a:p>
          <a:p>
            <a:pPr>
              <a:buFontTx/>
              <a:buNone/>
            </a:pPr>
            <a:r>
              <a:rPr lang="en-US" sz="3700" b="1">
                <a:latin typeface="华文中宋"/>
                <a:ea typeface="华文中宋"/>
                <a:cs typeface="华文中宋"/>
              </a:rPr>
              <a:t>  </a:t>
            </a:r>
            <a:r>
              <a:rPr lang="zh-CN" altLang="en-US" sz="3700" b="1">
                <a:latin typeface="华文中宋"/>
                <a:ea typeface="华文中宋"/>
                <a:cs typeface="华文中宋"/>
              </a:rPr>
              <a:t>（</a:t>
            </a:r>
            <a:r>
              <a:rPr lang="en-US" altLang="zh-CN" sz="3700" b="1">
                <a:latin typeface="华文中宋"/>
                <a:ea typeface="华文中宋"/>
                <a:cs typeface="华文中宋"/>
              </a:rPr>
              <a:t>3</a:t>
            </a:r>
            <a:r>
              <a:rPr lang="zh-CN" altLang="en-US" sz="3700" b="1">
                <a:latin typeface="华文中宋"/>
                <a:ea typeface="华文中宋"/>
                <a:cs typeface="华文中宋"/>
              </a:rPr>
              <a:t>）升级底气要足、动作要快、时间要紧</a:t>
            </a:r>
          </a:p>
        </p:txBody>
      </p:sp>
      <p:pic>
        <p:nvPicPr>
          <p:cNvPr id="70658" name="矩形 4"/>
          <p:cNvPicPr>
            <a:picLocks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832731" y="959703"/>
            <a:ext cx="11223902" cy="184335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2170097123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681" name="Rectangle 2"/>
          <p:cNvSpPr>
            <a:spLocks noGrp="1" noChangeArrowheads="1"/>
          </p:cNvSpPr>
          <p:nvPr>
            <p:ph type="title" idx="4294967295"/>
          </p:nvPr>
        </p:nvSpPr>
        <p:spPr/>
        <p:txBody>
          <a:bodyPr/>
          <a:lstStyle/>
          <a:p>
            <a:r>
              <a:rPr lang="zh-CN" altLang="en-US" smtClean="0">
                <a:latin typeface="微软雅黑"/>
                <a:ea typeface="华文中宋"/>
                <a:cs typeface="华文中宋"/>
              </a:rPr>
              <a:t>严守</a:t>
            </a:r>
            <a:r>
              <a:rPr lang="zh-CN" altLang="en-US" b="1" smtClean="0">
                <a:latin typeface="微软雅黑"/>
                <a:ea typeface="华文中宋"/>
                <a:cs typeface="华文中宋"/>
              </a:rPr>
              <a:t>两个底线</a:t>
            </a:r>
            <a:r>
              <a:rPr lang="zh-CN" altLang="en-US" smtClean="0">
                <a:latin typeface="微软雅黑"/>
                <a:ea typeface="微软雅黑"/>
              </a:rPr>
              <a:t> </a:t>
            </a:r>
          </a:p>
        </p:txBody>
      </p:sp>
      <p:sp>
        <p:nvSpPr>
          <p:cNvPr id="71682" name="Rectangle 3"/>
          <p:cNvSpPr>
            <a:spLocks noGrp="1" noChangeArrowheads="1"/>
          </p:cNvSpPr>
          <p:nvPr>
            <p:ph type="body" idx="4294967295"/>
          </p:nvPr>
        </p:nvSpPr>
        <p:spPr>
          <a:xfrm>
            <a:off x="622579" y="1498314"/>
            <a:ext cx="12961620" cy="5275034"/>
          </a:xfrm>
          <a:solidFill>
            <a:srgbClr val="FFFF00"/>
          </a:solidFill>
          <a:ln>
            <a:solidFill>
              <a:srgbClr val="FF0000"/>
            </a:solidFill>
          </a:ln>
        </p:spPr>
        <p:txBody>
          <a:bodyPr>
            <a:normAutofit lnSpcReduction="10000"/>
          </a:bodyPr>
          <a:lstStyle/>
          <a:p>
            <a:r>
              <a:rPr lang="zh-CN" altLang="en-US" sz="6200" b="1">
                <a:latin typeface="微软雅黑"/>
                <a:ea typeface="华文隶书"/>
                <a:cs typeface="华文隶书"/>
              </a:rPr>
              <a:t>一是</a:t>
            </a:r>
            <a:r>
              <a:rPr lang="zh-CN" altLang="en-US" sz="6200">
                <a:latin typeface="微软雅黑"/>
                <a:ea typeface="华文隶书"/>
                <a:cs typeface="华文隶书"/>
              </a:rPr>
              <a:t>加保保费底线，</a:t>
            </a:r>
            <a:r>
              <a:rPr lang="zh-CN" altLang="en-US" sz="6200" b="1">
                <a:latin typeface="微软雅黑"/>
                <a:ea typeface="华文隶书"/>
                <a:cs typeface="华文隶书"/>
              </a:rPr>
              <a:t>二是</a:t>
            </a:r>
            <a:r>
              <a:rPr lang="zh-CN" altLang="en-US" sz="6200">
                <a:latin typeface="微软雅黑"/>
                <a:ea typeface="华文隶书"/>
                <a:cs typeface="华文隶书"/>
              </a:rPr>
              <a:t>加保时间底线</a:t>
            </a:r>
            <a:r>
              <a:rPr lang="zh-CN" altLang="en-US" sz="6200" b="1">
                <a:latin typeface="微软雅黑"/>
                <a:ea typeface="华文隶书"/>
                <a:cs typeface="华文隶书"/>
              </a:rPr>
              <a:t>。</a:t>
            </a:r>
          </a:p>
          <a:p>
            <a:r>
              <a:rPr lang="zh-CN" altLang="en-US" sz="6700">
                <a:solidFill>
                  <a:srgbClr val="FF0000"/>
                </a:solidFill>
                <a:latin typeface="微软雅黑"/>
                <a:ea typeface="华文琥珀"/>
                <a:cs typeface="华文琥珀"/>
              </a:rPr>
              <a:t>   加保是升级的前提</a:t>
            </a:r>
          </a:p>
          <a:p>
            <a:r>
              <a:rPr lang="zh-CN" altLang="en-US" sz="6700">
                <a:solidFill>
                  <a:srgbClr val="FF0000"/>
                </a:solidFill>
                <a:latin typeface="微软雅黑"/>
                <a:ea typeface="华文琥珀"/>
                <a:cs typeface="华文琥珀"/>
              </a:rPr>
              <a:t>   限时是运作的关键</a:t>
            </a:r>
          </a:p>
          <a:p>
            <a:r>
              <a:rPr lang="zh-CN" altLang="en-US" sz="6700">
                <a:solidFill>
                  <a:srgbClr val="FF0000"/>
                </a:solidFill>
                <a:latin typeface="微软雅黑"/>
                <a:ea typeface="华文琥珀"/>
                <a:cs typeface="华文琥珀"/>
              </a:rPr>
              <a:t>   执行是成功的保障</a:t>
            </a:r>
          </a:p>
          <a:p>
            <a:endParaRPr lang="zh-CN" altLang="en-US" sz="6700" b="1">
              <a:latin typeface="微软雅黑"/>
              <a:ea typeface="华文隶书"/>
              <a:cs typeface="华文隶书"/>
            </a:endParaRPr>
          </a:p>
        </p:txBody>
      </p:sp>
    </p:spTree>
    <p:extLst>
      <p:ext uri="{BB962C8B-B14F-4D97-AF65-F5344CB8AC3E}">
        <p14:creationId xmlns:p14="http://schemas.microsoft.com/office/powerpoint/2010/main" val="4024483357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705" name="Rectangle 2"/>
          <p:cNvSpPr>
            <a:spLocks noGrp="1" noChangeArrowheads="1"/>
          </p:cNvSpPr>
          <p:nvPr>
            <p:ph type="title" idx="4294967295"/>
          </p:nvPr>
        </p:nvSpPr>
        <p:spPr/>
        <p:txBody>
          <a:bodyPr/>
          <a:lstStyle/>
          <a:p>
            <a:endParaRPr lang="zh-CN" altLang="en-US" smtClean="0">
              <a:latin typeface="微软雅黑"/>
              <a:ea typeface="微软雅黑"/>
            </a:endParaRPr>
          </a:p>
        </p:txBody>
      </p:sp>
      <p:sp>
        <p:nvSpPr>
          <p:cNvPr id="72706" name="Rectangle 3"/>
          <p:cNvSpPr>
            <a:spLocks noGrp="1" noChangeArrowheads="1"/>
          </p:cNvSpPr>
          <p:nvPr>
            <p:ph type="body" idx="4294967295"/>
          </p:nvPr>
        </p:nvSpPr>
        <p:spPr/>
        <p:txBody>
          <a:bodyPr/>
          <a:lstStyle/>
          <a:p>
            <a:r>
              <a:rPr lang="zh-CN" altLang="en-US" smtClean="0">
                <a:latin typeface="微软雅黑"/>
                <a:ea typeface="微软雅黑"/>
              </a:rPr>
              <a:t>建议有条件的支公司保证前几场坚持组织场外训练，反复强调会前、会中、会后业务员配合及注意事项。（前几场运作后根据出现的问题及时调整修正，及时与业务员沟通）</a:t>
            </a:r>
          </a:p>
        </p:txBody>
      </p:sp>
      <p:sp>
        <p:nvSpPr>
          <p:cNvPr id="72707" name="WordArt 4"/>
          <p:cNvSpPr>
            <a:spLocks noChangeArrowheads="1" noChangeShapeType="1" noTextEdit="1"/>
          </p:cNvSpPr>
          <p:nvPr/>
        </p:nvSpPr>
        <p:spPr bwMode="auto">
          <a:xfrm>
            <a:off x="3345419" y="4815603"/>
            <a:ext cx="7938493" cy="1106388"/>
          </a:xfrm>
          <a:prstGeom prst="rect">
            <a:avLst/>
          </a:prstGeom>
        </p:spPr>
        <p:txBody>
          <a:bodyPr wrap="none" lIns="128583" tIns="64291" rIns="128583" bIns="64291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zh-CN" altLang="en-US" sz="5100" b="1" kern="10">
                <a:ln w="9525">
                  <a:noFill/>
                  <a:round/>
                  <a:headEnd/>
                  <a:tailEnd/>
                </a:ln>
                <a:gradFill rotWithShape="1">
                  <a:gsLst>
                    <a:gs pos="0">
                      <a:srgbClr val="FFFF00"/>
                    </a:gs>
                    <a:gs pos="100000">
                      <a:srgbClr val="FF9933"/>
                    </a:gs>
                  </a:gsLst>
                  <a:path path="rect">
                    <a:fillToRect l="50000" t="50000" r="50000" b="50000"/>
                  </a:path>
                </a:gradFill>
                <a:effectLst>
                  <a:outerShdw dist="35921" dir="2700000" algn="ctr" rotWithShape="0">
                    <a:srgbClr val="C0C0C0">
                      <a:alpha val="79999"/>
                    </a:srgbClr>
                  </a:outerShdw>
                </a:effectLst>
                <a:latin typeface="宋体"/>
                <a:ea typeface="宋体"/>
              </a:rPr>
              <a:t>伙伴需牢记什么</a:t>
            </a:r>
          </a:p>
        </p:txBody>
      </p:sp>
    </p:spTree>
    <p:extLst>
      <p:ext uri="{BB962C8B-B14F-4D97-AF65-F5344CB8AC3E}">
        <p14:creationId xmlns:p14="http://schemas.microsoft.com/office/powerpoint/2010/main" val="11647721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729" name="Rectangle 2"/>
          <p:cNvSpPr>
            <a:spLocks noGrp="1" noChangeArrowheads="1"/>
          </p:cNvSpPr>
          <p:nvPr>
            <p:ph type="title" idx="4294967295"/>
          </p:nvPr>
        </p:nvSpPr>
        <p:spPr>
          <a:solidFill>
            <a:srgbClr val="FFFF00"/>
          </a:solidFill>
        </p:spPr>
        <p:txBody>
          <a:bodyPr/>
          <a:lstStyle/>
          <a:p>
            <a:r>
              <a:rPr lang="zh-CN" altLang="en-US" b="1" smtClean="0">
                <a:solidFill>
                  <a:srgbClr val="FF0000"/>
                </a:solidFill>
                <a:latin typeface="华文琥珀"/>
                <a:ea typeface="微软雅黑"/>
              </a:rPr>
              <a:t>会议成功运作的关键</a:t>
            </a:r>
          </a:p>
        </p:txBody>
      </p:sp>
      <p:sp>
        <p:nvSpPr>
          <p:cNvPr id="73730" name="Rectangle 3"/>
          <p:cNvSpPr>
            <a:spLocks noGrp="1" noChangeArrowheads="1"/>
          </p:cNvSpPr>
          <p:nvPr>
            <p:ph type="body" idx="4294967295"/>
          </p:nvPr>
        </p:nvSpPr>
        <p:spPr/>
        <p:txBody>
          <a:bodyPr/>
          <a:lstStyle/>
          <a:p>
            <a:endParaRPr lang="zh-CN" altLang="en-US" smtClean="0">
              <a:latin typeface="微软雅黑"/>
              <a:ea typeface="微软雅黑"/>
            </a:endParaRPr>
          </a:p>
        </p:txBody>
      </p:sp>
      <p:sp>
        <p:nvSpPr>
          <p:cNvPr id="73731" name="WordArt 4"/>
          <p:cNvSpPr>
            <a:spLocks noChangeArrowheads="1" noChangeShapeType="1" noTextEdit="1"/>
          </p:cNvSpPr>
          <p:nvPr/>
        </p:nvSpPr>
        <p:spPr bwMode="auto">
          <a:xfrm>
            <a:off x="360045" y="2520316"/>
            <a:ext cx="13681710" cy="3146643"/>
          </a:xfrm>
          <a:prstGeom prst="rect">
            <a:avLst/>
          </a:prstGeom>
        </p:spPr>
        <p:txBody>
          <a:bodyPr wrap="none" lIns="128583" tIns="64291" rIns="128583" bIns="64291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zh-CN" altLang="en-US" sz="5100" b="1" kern="10">
                <a:ln w="12700">
                  <a:solidFill>
                    <a:srgbClr val="EAEAEA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rgbClr val="A603AB"/>
                    </a:gs>
                    <a:gs pos="12000">
                      <a:srgbClr val="E81766"/>
                    </a:gs>
                    <a:gs pos="27000">
                      <a:srgbClr val="EE3F17"/>
                    </a:gs>
                    <a:gs pos="48000">
                      <a:srgbClr val="FFFF00"/>
                    </a:gs>
                    <a:gs pos="64999">
                      <a:srgbClr val="1A8D48"/>
                    </a:gs>
                    <a:gs pos="78999">
                      <a:srgbClr val="0819FB"/>
                    </a:gs>
                    <a:gs pos="100000">
                      <a:srgbClr val="A603AB"/>
                    </a:gs>
                  </a:gsLst>
                  <a:lin ang="0" scaled="1"/>
                </a:gradFill>
                <a:effectLst>
                  <a:outerShdw dist="35921" dir="2700000" sy="50000" kx="2115830" algn="bl" rotWithShape="0">
                    <a:srgbClr val="C0C0C0">
                      <a:alpha val="79999"/>
                    </a:srgbClr>
                  </a:outerShdw>
                </a:effectLst>
                <a:latin typeface="宋体"/>
                <a:ea typeface="宋体"/>
              </a:rPr>
              <a:t>来源于强有力</a:t>
            </a:r>
          </a:p>
          <a:p>
            <a:pPr algn="ctr"/>
            <a:r>
              <a:rPr lang="zh-CN" altLang="en-US" sz="5100" b="1" kern="10">
                <a:ln w="12700">
                  <a:solidFill>
                    <a:srgbClr val="EAEAEA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rgbClr val="A603AB"/>
                    </a:gs>
                    <a:gs pos="12000">
                      <a:srgbClr val="E81766"/>
                    </a:gs>
                    <a:gs pos="27000">
                      <a:srgbClr val="EE3F17"/>
                    </a:gs>
                    <a:gs pos="48000">
                      <a:srgbClr val="FFFF00"/>
                    </a:gs>
                    <a:gs pos="64999">
                      <a:srgbClr val="1A8D48"/>
                    </a:gs>
                    <a:gs pos="78999">
                      <a:srgbClr val="0819FB"/>
                    </a:gs>
                    <a:gs pos="100000">
                      <a:srgbClr val="A603AB"/>
                    </a:gs>
                  </a:gsLst>
                  <a:lin ang="0" scaled="1"/>
                </a:gradFill>
                <a:effectLst>
                  <a:outerShdw dist="35921" dir="2700000" sy="50000" kx="2115830" algn="bl" rotWithShape="0">
                    <a:srgbClr val="C0C0C0">
                      <a:alpha val="79999"/>
                    </a:srgbClr>
                  </a:outerShdw>
                </a:effectLst>
                <a:latin typeface="宋体"/>
                <a:ea typeface="宋体"/>
              </a:rPr>
              <a:t>不折不扣的执行</a:t>
            </a:r>
          </a:p>
        </p:txBody>
      </p:sp>
    </p:spTree>
    <p:extLst>
      <p:ext uri="{BB962C8B-B14F-4D97-AF65-F5344CB8AC3E}">
        <p14:creationId xmlns:p14="http://schemas.microsoft.com/office/powerpoint/2010/main" val="32898697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753" name="WordArt 6"/>
          <p:cNvSpPr>
            <a:spLocks noChangeArrowheads="1" noChangeShapeType="1" noTextEdit="1"/>
          </p:cNvSpPr>
          <p:nvPr/>
        </p:nvSpPr>
        <p:spPr bwMode="auto">
          <a:xfrm>
            <a:off x="622578" y="3454182"/>
            <a:ext cx="13269158" cy="3232904"/>
          </a:xfrm>
          <a:prstGeom prst="rect">
            <a:avLst/>
          </a:prstGeom>
        </p:spPr>
        <p:txBody>
          <a:bodyPr wrap="none" lIns="128583" tIns="64291" rIns="128583" bIns="64291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endParaRPr lang="zh-CN" altLang="en-US" sz="5100" kern="10">
              <a:ln w="9525">
                <a:noFill/>
                <a:round/>
                <a:headEnd/>
                <a:tailEnd/>
              </a:ln>
              <a:noFill/>
              <a:latin typeface="宋体"/>
              <a:ea typeface="宋体"/>
            </a:endParaRPr>
          </a:p>
        </p:txBody>
      </p:sp>
      <p:sp>
        <p:nvSpPr>
          <p:cNvPr id="2" name="矩形 1"/>
          <p:cNvSpPr/>
          <p:nvPr/>
        </p:nvSpPr>
        <p:spPr>
          <a:xfrm>
            <a:off x="2563113" y="3720475"/>
            <a:ext cx="9810369" cy="3946267"/>
          </a:xfrm>
          <a:prstGeom prst="rect">
            <a:avLst/>
          </a:prstGeom>
          <a:noFill/>
        </p:spPr>
        <p:txBody>
          <a:bodyPr wrap="none" lIns="128583" tIns="64291" rIns="128583" bIns="64291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 eaLnBrk="0" hangingPunct="0">
              <a:buFont typeface="Arial" pitchFamily="34" charset="0"/>
              <a:buNone/>
              <a:defRPr/>
            </a:pPr>
            <a:r>
              <a:rPr lang="zh-CN" altLang="en-US" sz="12400" b="1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华文琥珀" pitchFamily="2" charset="-122"/>
                <a:ea typeface="华文琥珀" pitchFamily="2" charset="-122"/>
                <a:sym typeface="华文中宋" pitchFamily="2" charset="-122"/>
              </a:rPr>
              <a:t>心动不如行动</a:t>
            </a:r>
            <a:endParaRPr lang="en-US" altLang="zh-CN" sz="124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华文琥珀" pitchFamily="2" charset="-122"/>
              <a:ea typeface="华文琥珀" pitchFamily="2" charset="-122"/>
              <a:sym typeface="华文中宋" pitchFamily="2" charset="-122"/>
            </a:endParaRPr>
          </a:p>
          <a:p>
            <a:pPr algn="ctr" eaLnBrk="0" hangingPunct="0">
              <a:buFont typeface="Arial" pitchFamily="34" charset="0"/>
              <a:buNone/>
              <a:defRPr/>
            </a:pPr>
            <a:r>
              <a:rPr lang="zh-CN" altLang="en-US" sz="12400" b="1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华文琥珀" pitchFamily="2" charset="-122"/>
                <a:ea typeface="华文琥珀" pitchFamily="2" charset="-122"/>
                <a:sym typeface="华文中宋" pitchFamily="2" charset="-122"/>
              </a:rPr>
              <a:t>机会不可错过</a:t>
            </a:r>
            <a:endParaRPr lang="en-US" altLang="zh-CN" sz="124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华文琥珀" pitchFamily="2" charset="-122"/>
              <a:ea typeface="华文琥珀" pitchFamily="2" charset="-122"/>
              <a:sym typeface="华文中宋" pitchFamily="2" charset="-122"/>
            </a:endParaRPr>
          </a:p>
        </p:txBody>
      </p:sp>
      <p:sp>
        <p:nvSpPr>
          <p:cNvPr id="3" name="矩形 2"/>
          <p:cNvSpPr/>
          <p:nvPr/>
        </p:nvSpPr>
        <p:spPr>
          <a:xfrm>
            <a:off x="1502728" y="255141"/>
            <a:ext cx="11931141" cy="3238381"/>
          </a:xfrm>
          <a:prstGeom prst="rect">
            <a:avLst/>
          </a:prstGeom>
          <a:noFill/>
        </p:spPr>
        <p:txBody>
          <a:bodyPr wrap="none" lIns="128583" tIns="64291" rIns="128583" bIns="64291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 eaLnBrk="0" hangingPunct="0">
              <a:buFont typeface="Arial" pitchFamily="34" charset="0"/>
              <a:buNone/>
              <a:defRPr/>
            </a:pPr>
            <a:r>
              <a:rPr lang="zh-CN" altLang="en-US" sz="10100" b="1" kern="10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华文琥珀" pitchFamily="2" charset="-122"/>
                <a:ea typeface="华文琥珀" pitchFamily="2" charset="-122"/>
              </a:rPr>
              <a:t>相信一定会成功</a:t>
            </a:r>
          </a:p>
          <a:p>
            <a:pPr algn="ctr" eaLnBrk="0" hangingPunct="0">
              <a:buFont typeface="Arial" pitchFamily="34" charset="0"/>
              <a:buNone/>
              <a:defRPr/>
            </a:pPr>
            <a:r>
              <a:rPr lang="zh-CN" altLang="en-US" sz="10100" b="1" kern="10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华文琥珀" pitchFamily="2" charset="-122"/>
                <a:ea typeface="华文琥珀" pitchFamily="2" charset="-122"/>
              </a:rPr>
              <a:t>不相信一定错失机会</a:t>
            </a:r>
            <a:endParaRPr lang="zh-CN" altLang="en-US" sz="101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华文琥珀" pitchFamily="2" charset="-122"/>
              <a:ea typeface="华文琥珀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607072143"/>
      </p:ext>
    </p:extLst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自定义设计方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246</TotalTime>
  <Words>3390</Words>
  <Application>Microsoft Office PowerPoint</Application>
  <PresentationFormat>自定义</PresentationFormat>
  <Paragraphs>244</Paragraphs>
  <Slides>45</Slides>
  <Notes>1</Notes>
  <HiddenSlides>0</HiddenSlides>
  <MMClips>0</MMClips>
  <ScaleCrop>false</ScaleCrop>
  <HeadingPairs>
    <vt:vector size="4" baseType="variant">
      <vt:variant>
        <vt:lpstr>主题</vt:lpstr>
      </vt:variant>
      <vt:variant>
        <vt:i4>2</vt:i4>
      </vt:variant>
      <vt:variant>
        <vt:lpstr>幻灯片标题</vt:lpstr>
      </vt:variant>
      <vt:variant>
        <vt:i4>45</vt:i4>
      </vt:variant>
    </vt:vector>
  </HeadingPairs>
  <TitlesOfParts>
    <vt:vector size="47" baseType="lpstr">
      <vt:lpstr>Office 主题</vt:lpstr>
      <vt:lpstr>自定义设计方案</vt:lpstr>
      <vt:lpstr>PowerPoint 演示文稿</vt:lpstr>
      <vt:lpstr>PowerPoint 演示文稿</vt:lpstr>
      <vt:lpstr>会议运作组的重要性</vt:lpstr>
      <vt:lpstr>现场运作各环节</vt:lpstr>
      <vt:lpstr>项目组整体操作流程学习</vt:lpstr>
      <vt:lpstr>工作人员行为规范</vt:lpstr>
      <vt:lpstr>各环节时间控制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各组工作职责</vt:lpstr>
      <vt:lpstr>总统筹工作职责</vt:lpstr>
      <vt:lpstr>领导</vt:lpstr>
      <vt:lpstr>主持</vt:lpstr>
      <vt:lpstr>主讲</vt:lpstr>
      <vt:lpstr>后勤组</vt:lpstr>
      <vt:lpstr>数据组</vt:lpstr>
      <vt:lpstr>签到组</vt:lpstr>
      <vt:lpstr>礼仪组（配合场控作安抚人员）</vt:lpstr>
      <vt:lpstr>PowerPoint 演示文稿</vt:lpstr>
      <vt:lpstr>升级服务专员——行为规范</vt:lpstr>
      <vt:lpstr>升级服务专员</vt:lpstr>
      <vt:lpstr>物料组</vt:lpstr>
      <vt:lpstr>灯光、音效组</vt:lpstr>
      <vt:lpstr>特别沟通</vt:lpstr>
      <vt:lpstr>PowerPoint 演示文稿</vt:lpstr>
      <vt:lpstr>PowerPoint 演示文稿</vt:lpstr>
      <vt:lpstr>PowerPoint 演示文稿</vt:lpstr>
      <vt:lpstr>严守两个底线 </vt:lpstr>
      <vt:lpstr>PowerPoint 演示文稿</vt:lpstr>
      <vt:lpstr>会议成功运作的关键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幻灯片 1</dc:title>
  <dc:creator>sz</dc:creator>
  <cp:lastModifiedBy>Windows 用户</cp:lastModifiedBy>
  <cp:revision>69</cp:revision>
  <dcterms:created xsi:type="dcterms:W3CDTF">2014-04-23T00:25:48Z</dcterms:created>
  <dcterms:modified xsi:type="dcterms:W3CDTF">2014-05-15T15:56:43Z</dcterms:modified>
</cp:coreProperties>
</file>