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88" r:id="rId3"/>
    <p:sldMasterId id="2147483704" r:id="rId4"/>
  </p:sldMasterIdLst>
  <p:notesMasterIdLst>
    <p:notesMasterId r:id="rId74"/>
  </p:notesMasterIdLst>
  <p:handoutMasterIdLst>
    <p:handoutMasterId r:id="rId75"/>
  </p:handoutMasterIdLst>
  <p:sldIdLst>
    <p:sldId id="258" r:id="rId5"/>
    <p:sldId id="374" r:id="rId6"/>
    <p:sldId id="376" r:id="rId7"/>
    <p:sldId id="330" r:id="rId8"/>
    <p:sldId id="331" r:id="rId9"/>
    <p:sldId id="260" r:id="rId10"/>
    <p:sldId id="263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327" r:id="rId21"/>
    <p:sldId id="377" r:id="rId22"/>
    <p:sldId id="282" r:id="rId23"/>
    <p:sldId id="287" r:id="rId24"/>
    <p:sldId id="283" r:id="rId25"/>
    <p:sldId id="378" r:id="rId26"/>
    <p:sldId id="280" r:id="rId27"/>
    <p:sldId id="334" r:id="rId28"/>
    <p:sldId id="335" r:id="rId29"/>
    <p:sldId id="336" r:id="rId30"/>
    <p:sldId id="290" r:id="rId31"/>
    <p:sldId id="337" r:id="rId32"/>
    <p:sldId id="345" r:id="rId33"/>
    <p:sldId id="339" r:id="rId34"/>
    <p:sldId id="342" r:id="rId35"/>
    <p:sldId id="343" r:id="rId36"/>
    <p:sldId id="346" r:id="rId37"/>
    <p:sldId id="347" r:id="rId38"/>
    <p:sldId id="369" r:id="rId39"/>
    <p:sldId id="370" r:id="rId40"/>
    <p:sldId id="371" r:id="rId41"/>
    <p:sldId id="383" r:id="rId42"/>
    <p:sldId id="384" r:id="rId43"/>
    <p:sldId id="385" r:id="rId44"/>
    <p:sldId id="386" r:id="rId45"/>
    <p:sldId id="387" r:id="rId46"/>
    <p:sldId id="388" r:id="rId47"/>
    <p:sldId id="389" r:id="rId48"/>
    <p:sldId id="390" r:id="rId49"/>
    <p:sldId id="391" r:id="rId50"/>
    <p:sldId id="399" r:id="rId51"/>
    <p:sldId id="392" r:id="rId52"/>
    <p:sldId id="393" r:id="rId53"/>
    <p:sldId id="394" r:id="rId54"/>
    <p:sldId id="395" r:id="rId55"/>
    <p:sldId id="396" r:id="rId56"/>
    <p:sldId id="397" r:id="rId57"/>
    <p:sldId id="398" r:id="rId58"/>
    <p:sldId id="296" r:id="rId59"/>
    <p:sldId id="298" r:id="rId60"/>
    <p:sldId id="400" r:id="rId61"/>
    <p:sldId id="401" r:id="rId62"/>
    <p:sldId id="402" r:id="rId63"/>
    <p:sldId id="403" r:id="rId64"/>
    <p:sldId id="404" r:id="rId65"/>
    <p:sldId id="405" r:id="rId66"/>
    <p:sldId id="406" r:id="rId67"/>
    <p:sldId id="407" r:id="rId68"/>
    <p:sldId id="408" r:id="rId69"/>
    <p:sldId id="409" r:id="rId70"/>
    <p:sldId id="410" r:id="rId71"/>
    <p:sldId id="411" r:id="rId72"/>
    <p:sldId id="321" r:id="rId73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37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5943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132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320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509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E6F9FE"/>
    <a:srgbClr val="CFF4FD"/>
    <a:srgbClr val="D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141" d="100"/>
          <a:sy n="141" d="100"/>
        </p:scale>
        <p:origin x="-77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67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38B714-329D-4532-AAE7-A213F56D57F5}" type="datetimeFigureOut">
              <a:rPr lang="zh-CN" altLang="en-US" smtClean="0"/>
              <a:t>2015/11/6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EFBA7-F2DF-4A13-A8B5-A6C1B9B387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11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89E5FC-DB9D-4211-BA32-A617A8128775}" type="datetimeFigureOut">
              <a:rPr lang="zh-CN" altLang="en-US" smtClean="0"/>
              <a:t>2015/11/6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70124E-F7EB-40F9-8AD1-A793CACE9D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089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7AAB3A27-49B6-4F13-AC06-862372F15BBE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58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53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70BBFC5C-3E1E-414F-9BA3-DE74003C7C93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59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759D530F-21F8-4768-8A8A-1F8FAED5F720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60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73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49ED88FF-0CB0-483F-B5B6-14B9B682DA6A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61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21FFD44C-6B05-4E94-9F5B-417E87B47831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63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93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2813" eaLnBrk="1" hangingPunct="1"/>
            <a:fld id="{E1E2410D-D2B9-45B2-B0BA-714BF4D80160}" type="slidenum">
              <a:rPr lang="zh-CN" altLang="en-US" smtClean="0">
                <a:solidFill>
                  <a:srgbClr val="000000"/>
                </a:solidFill>
                <a:latin typeface="Calibri" pitchFamily="34" charset="0"/>
              </a:rPr>
              <a:pPr defTabSz="912813" eaLnBrk="1" hangingPunct="1"/>
              <a:t>64</a:t>
            </a:fld>
            <a:endParaRPr lang="en-US" altLang="zh-CN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F398FD-666D-4CE6-BDE2-EA9F894CEE8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68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645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2B820-3776-47BC-83E8-3F9EAE4AEA07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498C1-41D6-4E92-BF3D-AB1A159521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949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DE08A-0CEE-425F-8F92-BCD21162D825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DF8F-5200-468B-9432-7459E1D404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92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20E74-CF34-4349-A03E-76D8021F0306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1CD18-4B45-4AA9-8E40-6023CC763C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57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CD4DE-3FD4-4ADD-9785-CB96817F7D36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B94FC-9F09-440E-B98E-415A701997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662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308AC-9CF6-41E3-8477-79D90341A5B0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F0983-8263-422E-AFEC-A4428F6303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887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F31DC-9818-4B31-B845-22A86D893550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9751-95A9-45E5-8FE8-A5B0D227A6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556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C629E-715D-4131-AB56-1BC75BB38F62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F917B-372C-4BA2-84ED-708A512480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17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B7AA8-F378-4543-BA3E-40F80961A517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12173-B48A-4247-BCD1-3B3C7A7482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877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4DBA3-9AC1-4C7C-A2E8-C66C1D3FD127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352DA-8ACE-4D73-9EB8-BF196F7F1DC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7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FCF77-2393-4DB0-A04D-8854F8849345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4A696-A110-4461-A66A-2E5CA13A58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25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54A4F-4A92-4B09-9134-844760D4551E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34868-37EF-4260-954A-B1F4E74B40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964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42355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40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485775"/>
          </a:xfrm>
          <a:prstGeom prst="rect">
            <a:avLst/>
          </a:prstGeom>
        </p:spPr>
      </p:pic>
      <p:pic>
        <p:nvPicPr>
          <p:cNvPr id="9" name="Picture 2" descr="E:\E盘备份\专题收集\PPT\PPT模版\公司LOGO\20070206－公司LOGO和大厦图片\方形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8" y="484883"/>
            <a:ext cx="762657" cy="691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30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83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031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0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741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46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85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518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0862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2547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8032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00782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4857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0" y="4657725"/>
            <a:ext cx="9144000" cy="485775"/>
          </a:xfrm>
          <a:prstGeom prst="rect">
            <a:avLst/>
          </a:prstGeom>
        </p:spPr>
      </p:pic>
      <p:pic>
        <p:nvPicPr>
          <p:cNvPr id="9" name="Picture 2" descr="E:\E盘备份\专题收集\PPT\PPT模版\公司LOGO\20070206－公司LOGO和大厦图片\方形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8" y="484883"/>
            <a:ext cx="762657" cy="691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93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297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338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2526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3568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6079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395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181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2563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1423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1267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25569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9052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-46"/>
          <a:stretch>
            <a:fillRect/>
          </a:stretch>
        </p:blipFill>
        <p:spPr bwMode="auto">
          <a:xfrm>
            <a:off x="0" y="2858"/>
            <a:ext cx="9144000" cy="514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4" y="32871"/>
            <a:ext cx="1273175" cy="54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5980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SmartArt 占位符 2"/>
          <p:cNvSpPr>
            <a:spLocks noGrp="1"/>
          </p:cNvSpPr>
          <p:nvPr>
            <p:ph type="dgm" idx="1"/>
          </p:nvPr>
        </p:nvSpPr>
        <p:spPr>
          <a:xfrm>
            <a:off x="457203" y="1200156"/>
            <a:ext cx="8229600" cy="3394473"/>
          </a:xfrm>
        </p:spPr>
        <p:txBody>
          <a:bodyPr rtlCol="0">
            <a:normAutofit/>
          </a:bodyPr>
          <a:lstStyle/>
          <a:p>
            <a:pPr lvl="0"/>
            <a:endParaRPr lang="zh-CN" altLang="en-US" noProof="0" smtClean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4744"/>
            <a:ext cx="2133600" cy="35728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defTabSz="914378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000000"/>
                </a:solidFill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4744"/>
            <a:ext cx="2895600" cy="35728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defTabSz="914378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000000"/>
                </a:solidFill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4744"/>
            <a:ext cx="2133600" cy="35728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defTabSz="914378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000000"/>
                </a:solidFill>
                <a:latin typeface="Arial" panose="020B0604020202020204" pitchFamily="34" charset="0"/>
                <a:ea typeface="宋体" charset="-122"/>
              </a:defRPr>
            </a:lvl1pPr>
          </a:lstStyle>
          <a:p>
            <a:pPr>
              <a:defRPr/>
            </a:pPr>
            <a:fld id="{1EF7D680-A609-4CA9-8F63-E828C7A3E69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83755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-46"/>
          <a:stretch>
            <a:fillRect/>
          </a:stretch>
        </p:blipFill>
        <p:spPr bwMode="auto">
          <a:xfrm>
            <a:off x="0" y="2858"/>
            <a:ext cx="9144000" cy="514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4" y="32871"/>
            <a:ext cx="1273175" cy="54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3625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" b="-15"/>
          <a:stretch>
            <a:fillRect/>
          </a:stretch>
        </p:blipFill>
        <p:spPr bwMode="auto">
          <a:xfrm>
            <a:off x="-28223" y="-7144"/>
            <a:ext cx="9172223" cy="515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Placeholder 2"/>
          <p:cNvSpPr>
            <a:spLocks noGrp="1"/>
          </p:cNvSpPr>
          <p:nvPr>
            <p:ph type="subTitle" idx="1"/>
          </p:nvPr>
        </p:nvSpPr>
        <p:spPr>
          <a:xfrm>
            <a:off x="1313007" y="4035031"/>
            <a:ext cx="6618782" cy="36790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marL="0" lvl="0" indent="0" algn="ctr">
              <a:buNone/>
              <a:defRPr sz="1400" kern="1200">
                <a:solidFill>
                  <a:schemeClr val="bg1"/>
                </a:solidFill>
              </a:defRPr>
            </a:lvl1pPr>
            <a:lvl2pPr marL="0" lvl="1" indent="0" algn="ctr">
              <a:buNone/>
              <a:defRPr sz="1400" kern="1200">
                <a:solidFill>
                  <a:schemeClr val="bg1"/>
                </a:solidFill>
              </a:defRPr>
            </a:lvl2pPr>
            <a:lvl3pPr marL="686532" lvl="2" indent="-686532" algn="ctr">
              <a:buNone/>
              <a:defRPr sz="1400" kern="1200">
                <a:solidFill>
                  <a:schemeClr val="bg1"/>
                </a:solidFill>
              </a:defRPr>
            </a:lvl3pPr>
            <a:lvl4pPr marL="1029797" lvl="3" indent="-1029797" algn="ctr">
              <a:buNone/>
              <a:defRPr sz="1400" kern="1200">
                <a:solidFill>
                  <a:schemeClr val="bg1"/>
                </a:solidFill>
              </a:defRPr>
            </a:lvl4pPr>
            <a:lvl5pPr marL="1373063" lvl="4" indent="-1373063" algn="ctr">
              <a:buNone/>
              <a:defRPr sz="1400" kern="12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10247" name="Title Placeholder 1"/>
          <p:cNvSpPr>
            <a:spLocks noGrp="1"/>
          </p:cNvSpPr>
          <p:nvPr>
            <p:ph type="ctrTitle"/>
          </p:nvPr>
        </p:nvSpPr>
        <p:spPr>
          <a:xfrm>
            <a:off x="1331822" y="3284937"/>
            <a:ext cx="6641629" cy="721519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lvl="0" algn="ctr">
              <a:defRPr sz="2400" kern="1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6931" y="4683919"/>
            <a:ext cx="2134138" cy="357188"/>
          </a:xfrm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605" y="4683919"/>
            <a:ext cx="2894794" cy="357188"/>
          </a:xfr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2931" y="4683919"/>
            <a:ext cx="2134138" cy="357188"/>
          </a:xfrm>
        </p:spPr>
        <p:txBody>
          <a:bodyPr/>
          <a:lstStyle>
            <a:lvl1pPr>
              <a:defRPr/>
            </a:lvl1pPr>
          </a:lstStyle>
          <a:p>
            <a:fld id="{D4FD5D22-F44B-4CCC-B1FC-128AA6364FB8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932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7FC30F-74DF-4646-AF93-E3B819E932A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3880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6"/>
            <a:ext cx="7886700" cy="2139553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100"/>
            <a:ext cx="7886700" cy="112514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041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083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1251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21668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52038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1824553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1287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43289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25CEEE-7DE6-452B-9C77-7923BA9D87B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2346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7408" y="1243013"/>
            <a:ext cx="4003134" cy="352425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3935" y="1243013"/>
            <a:ext cx="4003134" cy="352425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9F0CD1-B424-411A-8370-2DBA0480D7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1390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7"/>
            <a:ext cx="7886700" cy="9941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3" y="1260872"/>
            <a:ext cx="3868340" cy="617934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172" indent="0">
              <a:buNone/>
              <a:defRPr sz="1300" b="1"/>
            </a:lvl2pPr>
            <a:lvl3pPr marL="608343" indent="0">
              <a:buNone/>
              <a:defRPr sz="1200" b="1"/>
            </a:lvl3pPr>
            <a:lvl4pPr marL="912515" indent="0">
              <a:buNone/>
              <a:defRPr sz="1100" b="1"/>
            </a:lvl4pPr>
            <a:lvl5pPr marL="1216686" indent="0">
              <a:buNone/>
              <a:defRPr sz="1100" b="1"/>
            </a:lvl5pPr>
            <a:lvl6pPr marL="1520381" indent="0">
              <a:buNone/>
              <a:defRPr sz="1100" b="1"/>
            </a:lvl6pPr>
            <a:lvl7pPr marL="1824553" indent="0">
              <a:buNone/>
              <a:defRPr sz="1100" b="1"/>
            </a:lvl7pPr>
            <a:lvl8pPr marL="2128724" indent="0">
              <a:buNone/>
              <a:defRPr sz="1100" b="1"/>
            </a:lvl8pPr>
            <a:lvl9pPr marL="2432896" indent="0">
              <a:buNone/>
              <a:defRPr sz="11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3" y="1878806"/>
            <a:ext cx="3868340" cy="276344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172" indent="0">
              <a:buNone/>
              <a:defRPr sz="1300" b="1"/>
            </a:lvl2pPr>
            <a:lvl3pPr marL="608343" indent="0">
              <a:buNone/>
              <a:defRPr sz="1200" b="1"/>
            </a:lvl3pPr>
            <a:lvl4pPr marL="912515" indent="0">
              <a:buNone/>
              <a:defRPr sz="1100" b="1"/>
            </a:lvl4pPr>
            <a:lvl5pPr marL="1216686" indent="0">
              <a:buNone/>
              <a:defRPr sz="1100" b="1"/>
            </a:lvl5pPr>
            <a:lvl6pPr marL="1520381" indent="0">
              <a:buNone/>
              <a:defRPr sz="1100" b="1"/>
            </a:lvl6pPr>
            <a:lvl7pPr marL="1824553" indent="0">
              <a:buNone/>
              <a:defRPr sz="1100" b="1"/>
            </a:lvl7pPr>
            <a:lvl8pPr marL="2128724" indent="0">
              <a:buNone/>
              <a:defRPr sz="1100" b="1"/>
            </a:lvl8pPr>
            <a:lvl9pPr marL="2432896" indent="0">
              <a:buNone/>
              <a:defRPr sz="11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B9B3F0-2E14-4559-A8E3-2B8FA2178C8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7630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01DF9C-6966-4B9D-B530-0720ABBEB24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7307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0EFA06-7054-48DB-B096-B231E4FCF2A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2576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1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3" y="740571"/>
            <a:ext cx="4629150" cy="3655219"/>
          </a:xfrm>
        </p:spPr>
        <p:txBody>
          <a:bodyPr/>
          <a:lstStyle>
            <a:lvl1pPr>
              <a:defRPr sz="2100"/>
            </a:lvl1pPr>
            <a:lvl2pPr>
              <a:defRPr sz="1900"/>
            </a:lvl2pPr>
            <a:lvl3pPr>
              <a:defRPr sz="16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100"/>
            </a:lvl1pPr>
            <a:lvl2pPr marL="304172" indent="0">
              <a:buNone/>
              <a:defRPr sz="900"/>
            </a:lvl2pPr>
            <a:lvl3pPr marL="608343" indent="0">
              <a:buNone/>
              <a:defRPr sz="800"/>
            </a:lvl3pPr>
            <a:lvl4pPr marL="912515" indent="0">
              <a:buNone/>
              <a:defRPr sz="700"/>
            </a:lvl4pPr>
            <a:lvl5pPr marL="1216686" indent="0">
              <a:buNone/>
              <a:defRPr sz="700"/>
            </a:lvl5pPr>
            <a:lvl6pPr marL="1520381" indent="0">
              <a:buNone/>
              <a:defRPr sz="700"/>
            </a:lvl6pPr>
            <a:lvl7pPr marL="1824553" indent="0">
              <a:buNone/>
              <a:defRPr sz="700"/>
            </a:lvl7pPr>
            <a:lvl8pPr marL="2128724" indent="0">
              <a:buNone/>
              <a:defRPr sz="700"/>
            </a:lvl8pPr>
            <a:lvl9pPr marL="2432896" indent="0">
              <a:buNone/>
              <a:defRPr sz="7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107940-250A-42AB-B580-0F1C9DCEEC8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0475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1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3" y="740571"/>
            <a:ext cx="4629150" cy="3655219"/>
          </a:xfrm>
        </p:spPr>
        <p:txBody>
          <a:bodyPr/>
          <a:lstStyle>
            <a:lvl1pPr marL="0" indent="0">
              <a:buNone/>
              <a:defRPr sz="2100"/>
            </a:lvl1pPr>
            <a:lvl2pPr marL="304172" indent="0">
              <a:buNone/>
              <a:defRPr sz="1900"/>
            </a:lvl2pPr>
            <a:lvl3pPr marL="608343" indent="0">
              <a:buNone/>
              <a:defRPr sz="1600"/>
            </a:lvl3pPr>
            <a:lvl4pPr marL="912515" indent="0">
              <a:buNone/>
              <a:defRPr sz="1300"/>
            </a:lvl4pPr>
            <a:lvl5pPr marL="1216686" indent="0">
              <a:buNone/>
              <a:defRPr sz="1300"/>
            </a:lvl5pPr>
            <a:lvl6pPr marL="1520381" indent="0">
              <a:buNone/>
              <a:defRPr sz="1300"/>
            </a:lvl6pPr>
            <a:lvl7pPr marL="1824553" indent="0">
              <a:buNone/>
              <a:defRPr sz="1300"/>
            </a:lvl7pPr>
            <a:lvl8pPr marL="2128724" indent="0">
              <a:buNone/>
              <a:defRPr sz="1300"/>
            </a:lvl8pPr>
            <a:lvl9pPr marL="2432896" indent="0">
              <a:buNone/>
              <a:defRPr sz="13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100"/>
            </a:lvl1pPr>
            <a:lvl2pPr marL="304172" indent="0">
              <a:buNone/>
              <a:defRPr sz="900"/>
            </a:lvl2pPr>
            <a:lvl3pPr marL="608343" indent="0">
              <a:buNone/>
              <a:defRPr sz="800"/>
            </a:lvl3pPr>
            <a:lvl4pPr marL="912515" indent="0">
              <a:buNone/>
              <a:defRPr sz="700"/>
            </a:lvl4pPr>
            <a:lvl5pPr marL="1216686" indent="0">
              <a:buNone/>
              <a:defRPr sz="700"/>
            </a:lvl5pPr>
            <a:lvl6pPr marL="1520381" indent="0">
              <a:buNone/>
              <a:defRPr sz="700"/>
            </a:lvl6pPr>
            <a:lvl7pPr marL="1824553" indent="0">
              <a:buNone/>
              <a:defRPr sz="700"/>
            </a:lvl7pPr>
            <a:lvl8pPr marL="2128724" indent="0">
              <a:buNone/>
              <a:defRPr sz="700"/>
            </a:lvl8pPr>
            <a:lvl9pPr marL="2432896" indent="0">
              <a:buNone/>
              <a:defRPr sz="7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CCB39B-D50D-44CC-AE73-02C00D0423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6745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7C6CED-51F6-4FA8-8608-6F9DBBDF6A5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4147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4654" y="319088"/>
            <a:ext cx="2042415" cy="44481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7408" y="319088"/>
            <a:ext cx="6008845" cy="44481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4FE0B7-71A5-4B1C-971A-39BA5406B97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6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5E44D6A-128C-422D-BC12-209354ADC546}" type="datetimeFigureOut">
              <a:rPr lang="zh-CN" altLang="en-US"/>
              <a:pPr>
                <a:defRPr/>
              </a:pPr>
              <a:t>2015/11/6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FEDCA38-71F3-4AB5-BEA2-0E62CF4C7B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79" tIns="34289" rIns="68579" bIns="34289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79" tIns="34289" rIns="68579" bIns="34289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685783" fontAlgn="auto">
                <a:spcBef>
                  <a:spcPts val="0"/>
                </a:spcBef>
                <a:spcAft>
                  <a:spcPts val="0"/>
                </a:spcAft>
              </a:pPr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685783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45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7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571518-16B6-4828-9618-76634EB9893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2015/11/6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2E6017D1-212A-4BCD-8837-E6AAB3BE0426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4857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0" y="4657725"/>
            <a:ext cx="914400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43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9"/>
          <a:stretch>
            <a:fillRect/>
          </a:stretch>
        </p:blipFill>
        <p:spPr bwMode="auto">
          <a:xfrm>
            <a:off x="0" y="-7144"/>
            <a:ext cx="9144000" cy="515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Date Placeholder 3"/>
          <p:cNvSpPr>
            <a:spLocks noGrp="1"/>
          </p:cNvSpPr>
          <p:nvPr>
            <p:ph type="dt" sz="half" idx="2"/>
          </p:nvPr>
        </p:nvSpPr>
        <p:spPr>
          <a:xfrm>
            <a:off x="628954" y="4767265"/>
            <a:ext cx="2057535" cy="273844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653" tIns="34327" rIns="68653" bIns="34327" anchor="ctr"/>
          <a:lstStyle>
            <a:lvl1pPr>
              <a:buFont typeface="Arial" pitchFamily="34" charset="0"/>
              <a:buChar char="•"/>
              <a:defRPr sz="900" noProof="1">
                <a:solidFill>
                  <a:srgbClr val="A6A6A6"/>
                </a:solidFill>
              </a:defRPr>
            </a:lvl1pPr>
          </a:lstStyle>
          <a:p>
            <a:endParaRPr lang="en-US" altLang="x-none"/>
          </a:p>
        </p:txBody>
      </p:sp>
      <p:sp>
        <p:nvSpPr>
          <p:cNvPr id="92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185" y="4767265"/>
            <a:ext cx="3085630" cy="273844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653" tIns="34327" rIns="68653" bIns="34327" anchor="ctr"/>
          <a:lstStyle>
            <a:lvl1pPr algn="ctr">
              <a:buFont typeface="Arial" pitchFamily="34" charset="0"/>
              <a:buChar char="•"/>
              <a:defRPr sz="900" noProof="1" dirty="0">
                <a:solidFill>
                  <a:srgbClr val="A6A6A6"/>
                </a:solidFill>
              </a:defRPr>
            </a:lvl1pPr>
          </a:lstStyle>
          <a:p>
            <a:endParaRPr/>
          </a:p>
        </p:txBody>
      </p:sp>
      <p:sp>
        <p:nvSpPr>
          <p:cNvPr id="92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514" y="4767265"/>
            <a:ext cx="2057534" cy="273844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68653" tIns="34327" rIns="68653" bIns="34327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900">
                <a:solidFill>
                  <a:srgbClr val="A6A6A6"/>
                </a:solidFill>
              </a:defRPr>
            </a:lvl1pPr>
          </a:lstStyle>
          <a:p>
            <a:fld id="{C96EBAD6-A856-48D3-BDC5-C470C1ED132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2054" name="Text Placeholder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17408" y="1243013"/>
            <a:ext cx="8169661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653" tIns="34327" rIns="68653" bIns="343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2055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7408" y="319090"/>
            <a:ext cx="7093185" cy="511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653" tIns="34327" rIns="68653" bIns="343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76337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3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5pPr>
      <a:lvl6pPr marL="343266"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6pPr>
      <a:lvl7pPr marL="686532"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7pPr>
      <a:lvl8pPr marL="1029797"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8pPr>
      <a:lvl9pPr marL="1373063" algn="l" rtl="0" fontAlgn="base">
        <a:lnSpc>
          <a:spcPct val="90000"/>
        </a:lnSpc>
        <a:spcBef>
          <a:spcPct val="0"/>
        </a:spcBef>
        <a:spcAft>
          <a:spcPct val="0"/>
        </a:spcAft>
        <a:defRPr sz="2300" b="1">
          <a:solidFill>
            <a:schemeClr val="accent1"/>
          </a:solidFill>
          <a:latin typeface="Arial" pitchFamily="34" charset="0"/>
          <a:ea typeface="宋体" pitchFamily="2" charset="-122"/>
        </a:defRPr>
      </a:lvl9pPr>
    </p:titleStyle>
    <p:bodyStyle>
      <a:lvl1pPr marL="268177" indent="-268177" algn="l" rtl="0" fontAlgn="base">
        <a:lnSpc>
          <a:spcPct val="90000"/>
        </a:lnSpc>
        <a:spcBef>
          <a:spcPts val="1351"/>
        </a:spcBef>
        <a:spcAft>
          <a:spcPct val="0"/>
        </a:spcAft>
        <a:buClr>
          <a:srgbClr val="AB161B"/>
        </a:buClr>
        <a:buSzPct val="70000"/>
        <a:buFont typeface="Wingdings" pitchFamily="2" charset="2"/>
        <a:buChar char=""/>
        <a:defRPr sz="1500" kern="1200">
          <a:solidFill>
            <a:srgbClr val="720F12"/>
          </a:solidFill>
          <a:latin typeface="+mn-lt"/>
          <a:ea typeface="+mn-ea"/>
          <a:cs typeface="+mn-cs"/>
        </a:defRPr>
      </a:lvl1pPr>
      <a:lvl2pPr marL="268177" lvl="1" indent="-268177" algn="l" rtl="0" fontAlgn="base">
        <a:lnSpc>
          <a:spcPct val="120000"/>
        </a:lnSpc>
        <a:spcBef>
          <a:spcPct val="0"/>
        </a:spcBef>
        <a:spcAft>
          <a:spcPct val="0"/>
        </a:spcAft>
        <a:buFont typeface="Calibri" pitchFamily="34" charset="0"/>
        <a:buChar char=" "/>
        <a:defRPr sz="1200" kern="1200">
          <a:solidFill>
            <a:srgbClr val="7F7F7F"/>
          </a:solidFill>
          <a:latin typeface="+mn-lt"/>
          <a:ea typeface="+mn-ea"/>
          <a:cs typeface="+mn-cs"/>
        </a:defRPr>
      </a:lvl2pPr>
      <a:lvl3pPr marL="858164" lvl="2" indent="-171633" algn="l" rtl="0" fontAlgn="base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500" kern="1200">
          <a:solidFill>
            <a:srgbClr val="7F7F7F"/>
          </a:solidFill>
          <a:latin typeface="+mn-lt"/>
          <a:ea typeface="+mn-ea"/>
          <a:cs typeface="+mn-cs"/>
        </a:defRPr>
      </a:lvl3pPr>
      <a:lvl4pPr marL="1201430" lvl="3" indent="-171633" algn="l" rtl="0" fontAlgn="base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+mn-cs"/>
        </a:defRPr>
      </a:lvl4pPr>
      <a:lvl5pPr marL="1544696" lvl="4" indent="-171633" algn="l" rtl="0" fontAlgn="base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kern="1200">
          <a:solidFill>
            <a:srgbClr val="7F7F7F"/>
          </a:solidFill>
          <a:latin typeface="+mn-lt"/>
          <a:ea typeface="+mn-ea"/>
          <a:cs typeface="+mn-cs"/>
        </a:defRPr>
      </a:lvl5pPr>
      <a:lvl6pPr marL="1887962" lvl="5" indent="-171633" algn="l" defTabSz="686532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400" b="0" i="0" u="none" kern="1200" baseline="0">
          <a:solidFill>
            <a:srgbClr val="7F7F7F"/>
          </a:solidFill>
          <a:latin typeface="+mn-lt"/>
          <a:ea typeface="+mn-ea"/>
          <a:cs typeface="+mn-cs"/>
        </a:defRPr>
      </a:lvl6pPr>
      <a:lvl7pPr marL="2231227" lvl="6" indent="-171633" algn="l" defTabSz="686532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400" b="0" i="0" u="none" kern="1200" baseline="0">
          <a:solidFill>
            <a:srgbClr val="7F7F7F"/>
          </a:solidFill>
          <a:latin typeface="+mn-lt"/>
          <a:ea typeface="+mn-ea"/>
          <a:cs typeface="+mn-cs"/>
        </a:defRPr>
      </a:lvl7pPr>
      <a:lvl8pPr marL="2574493" lvl="7" indent="-171633" algn="l" defTabSz="686532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400" b="0" i="0" u="none" kern="1200" baseline="0">
          <a:solidFill>
            <a:srgbClr val="7F7F7F"/>
          </a:solidFill>
          <a:latin typeface="+mn-lt"/>
          <a:ea typeface="+mn-ea"/>
          <a:cs typeface="+mn-cs"/>
        </a:defRPr>
      </a:lvl8pPr>
      <a:lvl9pPr marL="2917759" lvl="8" indent="-171633" algn="l" defTabSz="686532" eaLnBrk="1" fontAlgn="base" latinLnBrk="0" hangingPunct="1">
        <a:lnSpc>
          <a:spcPct val="90000"/>
        </a:lnSpc>
        <a:spcBef>
          <a:spcPts val="375"/>
        </a:spcBef>
        <a:spcAft>
          <a:spcPct val="0"/>
        </a:spcAft>
        <a:buFont typeface="Calibri" pitchFamily="34" charset="0"/>
        <a:buChar char="•"/>
        <a:defRPr sz="1400" b="0" i="0" u="none" kern="1200" baseline="0">
          <a:solidFill>
            <a:srgbClr val="7F7F7F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3266" lvl="1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86532" lvl="2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029797" lvl="3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373063" lvl="4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16329" lvl="5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9595" lvl="6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2860" lvl="7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6126" lvl="8" indent="0" algn="l" defTabSz="686532" eaLnBrk="1" fontAlgn="base" latinLnBrk="0" hangingPunct="1">
        <a:spcBef>
          <a:spcPct val="0"/>
        </a:spcBef>
        <a:spcAft>
          <a:spcPct val="0"/>
        </a:spcAft>
        <a:buNone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7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8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8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8.png"/><Relationship Id="rId4" Type="http://schemas.openxmlformats.org/officeDocument/2006/relationships/image" Target="../media/image8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89.png"/><Relationship Id="rId4" Type="http://schemas.openxmlformats.org/officeDocument/2006/relationships/image" Target="../media/image8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openxmlformats.org/officeDocument/2006/relationships/image" Target="../media/image95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94.pn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8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39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1433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AutoShape 4" descr="彩虹条纹背景 七彩条纹背景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14339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6" y="3825875"/>
            <a:ext cx="7493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114300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6" y="-812800"/>
            <a:ext cx="8474075" cy="790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2" y="406400"/>
            <a:ext cx="9467851" cy="454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2" descr="圈中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95" name="Group 11"/>
          <p:cNvGrpSpPr>
            <a:grpSpLocks/>
          </p:cNvGrpSpPr>
          <p:nvPr/>
        </p:nvGrpSpPr>
        <p:grpSpPr bwMode="auto">
          <a:xfrm>
            <a:off x="0" y="0"/>
            <a:ext cx="9144000" cy="5145088"/>
            <a:chOff x="0" y="0"/>
            <a:chExt cx="5760" cy="3241"/>
          </a:xfrm>
        </p:grpSpPr>
        <p:pic>
          <p:nvPicPr>
            <p:cNvPr id="16394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5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86" name="AutoShape 4" descr="彩虹条纹背景 七彩条纹背景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1638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114300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4" y="628651"/>
            <a:ext cx="5203825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520826"/>
            <a:ext cx="38227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0" y="1501775"/>
            <a:ext cx="3748088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文本框 2"/>
          <p:cNvSpPr txBox="1">
            <a:spLocks noChangeArrowheads="1"/>
          </p:cNvSpPr>
          <p:nvPr/>
        </p:nvSpPr>
        <p:spPr bwMode="auto">
          <a:xfrm>
            <a:off x="777875" y="2927351"/>
            <a:ext cx="4084638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经济转型</a:t>
            </a:r>
            <a:r>
              <a:rPr lang="zh-CN" altLang="en-US" sz="36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之年</a:t>
            </a:r>
          </a:p>
        </p:txBody>
      </p:sp>
      <p:pic>
        <p:nvPicPr>
          <p:cNvPr id="17411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1" y="1501776"/>
            <a:ext cx="3376613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695326" y="3675063"/>
            <a:ext cx="8448675" cy="900112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年中国</a:t>
            </a:r>
            <a:r>
              <a:rPr lang="en-US" altLang="zh-CN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GDP</a:t>
            </a:r>
            <a:r>
              <a:rPr lang="zh-CN" altLang="en-US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增速</a:t>
            </a:r>
            <a:r>
              <a:rPr lang="en-US" altLang="zh-CN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年最低！</a:t>
            </a:r>
            <a:endParaRPr lang="en-US" altLang="zh-CN" sz="27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中国发展面临转型一跃，预测未来十年增速仅为</a:t>
            </a:r>
            <a:r>
              <a:rPr lang="en-US" altLang="zh-CN" sz="27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6.2%!</a:t>
            </a:r>
            <a:endParaRPr lang="zh-CN" altLang="en-US" sz="27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3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418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17419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8435" name="Picture 1" descr="C:\Users\Administrator\AppData\Roaming\Tencent\Users\453797754\QQ\WinTemp\RichOle\VQ[1MCD$OY(PD{]{5Q7$[@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7" t="21100" r="6479" b="12743"/>
          <a:stretch>
            <a:fillRect/>
          </a:stretch>
        </p:blipFill>
        <p:spPr bwMode="auto">
          <a:xfrm>
            <a:off x="476250" y="1373189"/>
            <a:ext cx="3879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http://i0.sinaimg.cn/cj/2013/1211/U5193P31DT201312111009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9" y="2427288"/>
            <a:ext cx="3884612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7" descr="http://www.chinadaily.com.cn/hqcj/xfly/201205/9f4b023004582c2ecdd3fe35a44d4ee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284414"/>
            <a:ext cx="4044950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859338" y="1373189"/>
            <a:ext cx="4044950" cy="369330"/>
          </a:xfrm>
          <a:prstGeom prst="rect">
            <a:avLst/>
          </a:prstGeom>
          <a:noFill/>
        </p:spPr>
        <p:txBody>
          <a:bodyPr lIns="91438" tIns="45719" rIns="91438" bIns="4571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证券行业</a:t>
            </a:r>
            <a:r>
              <a:rPr lang="en-US" altLang="zh-CN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上下半年冰火两重天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459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2024064"/>
            <a:ext cx="3621087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图片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4" y="2036763"/>
            <a:ext cx="216217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矩形 28"/>
          <p:cNvSpPr>
            <a:spLocks noChangeArrowheads="1"/>
          </p:cNvSpPr>
          <p:nvPr/>
        </p:nvSpPr>
        <p:spPr bwMode="auto">
          <a:xfrm>
            <a:off x="461964" y="4165601"/>
            <a:ext cx="8262937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9" tIns="34289" rIns="68579" bIns="34289">
            <a:spAutoFit/>
          </a:bodyPr>
          <a:lstStyle/>
          <a:p>
            <a:r>
              <a:rPr lang="en-US" altLang="zh-CN" sz="28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sz="28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保险行业年度策略报告：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保费增速预计为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15%</a:t>
            </a:r>
            <a:endParaRPr lang="zh-CN" altLang="en-US" sz="280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8"/>
          <p:cNvSpPr txBox="1"/>
          <p:nvPr/>
        </p:nvSpPr>
        <p:spPr>
          <a:xfrm>
            <a:off x="90489" y="1154113"/>
            <a:ext cx="9005887" cy="646112"/>
          </a:xfrm>
          <a:prstGeom prst="rect">
            <a:avLst/>
          </a:prstGeom>
          <a:noFill/>
        </p:spPr>
        <p:txBody>
          <a:bodyPr lIns="91438" tIns="45719" rIns="91438" bIns="4571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中国保险业一枝独秀，始终保持高速增长</a:t>
            </a:r>
          </a:p>
        </p:txBody>
      </p:sp>
      <p:sp>
        <p:nvSpPr>
          <p:cNvPr id="19466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19467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483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9" y="1073151"/>
            <a:ext cx="1547812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文本框 6"/>
          <p:cNvSpPr txBox="1">
            <a:spLocks noChangeArrowheads="1"/>
          </p:cNvSpPr>
          <p:nvPr/>
        </p:nvSpPr>
        <p:spPr bwMode="auto">
          <a:xfrm>
            <a:off x="2411413" y="1112839"/>
            <a:ext cx="58023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5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透过现象</a:t>
            </a:r>
            <a:r>
              <a:rPr lang="zh-CN" altLang="en-US" sz="5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看本质</a:t>
            </a:r>
          </a:p>
        </p:txBody>
      </p:sp>
      <p:sp>
        <p:nvSpPr>
          <p:cNvPr id="20485" name="文本框 7"/>
          <p:cNvSpPr txBox="1">
            <a:spLocks noChangeArrowheads="1"/>
          </p:cNvSpPr>
          <p:nvPr/>
        </p:nvSpPr>
        <p:spPr bwMode="auto">
          <a:xfrm>
            <a:off x="673101" y="2580509"/>
            <a:ext cx="8051800" cy="232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国家转型发展需要保险配套</a:t>
            </a:r>
            <a:endParaRPr lang="en-US" altLang="zh-CN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万众创新创业需要保险护航</a:t>
            </a:r>
            <a:endParaRPr lang="en-US" altLang="zh-CN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百姓保障理财需要保险支撑</a:t>
            </a:r>
            <a:endParaRPr lang="en-US" altLang="zh-CN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6" name="文本框 8"/>
          <p:cNvSpPr txBox="1">
            <a:spLocks noChangeArrowheads="1"/>
          </p:cNvSpPr>
          <p:nvPr/>
        </p:nvSpPr>
        <p:spPr bwMode="auto">
          <a:xfrm>
            <a:off x="2828926" y="2036764"/>
            <a:ext cx="5895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大金融战略下保险行业发展空间</a:t>
            </a:r>
          </a:p>
        </p:txBody>
      </p:sp>
      <p:pic>
        <p:nvPicPr>
          <p:cNvPr id="20491" name="Picture 12" descr="圈中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6"/>
          <p:cNvSpPr txBox="1">
            <a:spLocks noChangeArrowheads="1"/>
          </p:cNvSpPr>
          <p:nvPr/>
        </p:nvSpPr>
        <p:spPr bwMode="auto">
          <a:xfrm>
            <a:off x="423864" y="939801"/>
            <a:ext cx="83296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国家转型发展需要保险配套</a:t>
            </a:r>
          </a:p>
        </p:txBody>
      </p:sp>
      <p:pic>
        <p:nvPicPr>
          <p:cNvPr id="21506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1" y="1562100"/>
            <a:ext cx="29384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1" y="2481264"/>
            <a:ext cx="2938463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25" y="1725614"/>
            <a:ext cx="5073650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/>
          <p:cNvSpPr txBox="1"/>
          <p:nvPr/>
        </p:nvSpPr>
        <p:spPr>
          <a:xfrm>
            <a:off x="3848101" y="2930526"/>
            <a:ext cx="4905375" cy="1546225"/>
          </a:xfrm>
          <a:prstGeom prst="rect">
            <a:avLst/>
          </a:prstGeom>
          <a:noFill/>
        </p:spPr>
        <p:txBody>
          <a:bodyPr lIns="68579" tIns="34289" rIns="68579" bIns="34289" anchor="ctr"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保险行业上升为国家战略组成部分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保险行业保障和支持产业转型发展</a:t>
            </a:r>
          </a:p>
        </p:txBody>
      </p:sp>
      <p:pic>
        <p:nvPicPr>
          <p:cNvPr id="21510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5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21516" name="Picture 12" descr="圈中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4" y="1831976"/>
            <a:ext cx="2976562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文本框 6"/>
          <p:cNvSpPr txBox="1">
            <a:spLocks noChangeArrowheads="1"/>
          </p:cNvSpPr>
          <p:nvPr/>
        </p:nvSpPr>
        <p:spPr bwMode="auto">
          <a:xfrm>
            <a:off x="423864" y="939801"/>
            <a:ext cx="83296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国家转型发展需要保险配套</a:t>
            </a:r>
          </a:p>
        </p:txBody>
      </p:sp>
      <p:pic>
        <p:nvPicPr>
          <p:cNvPr id="22531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164" y="1828800"/>
            <a:ext cx="3016250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矩形 10"/>
          <p:cNvSpPr>
            <a:spLocks noChangeArrowheads="1"/>
          </p:cNvSpPr>
          <p:nvPr/>
        </p:nvSpPr>
        <p:spPr bwMode="auto">
          <a:xfrm>
            <a:off x="4854576" y="3852863"/>
            <a:ext cx="38449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9" tIns="34289" rIns="68579" bIns="34289">
            <a:spAutoFit/>
          </a:bodyPr>
          <a:lstStyle/>
          <a:p>
            <a:pPr algn="ctr"/>
            <a:r>
              <a:rPr lang="zh-CN" altLang="en-US" sz="21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保险“新国十条”</a:t>
            </a:r>
            <a:endParaRPr lang="en-US" altLang="zh-CN" sz="21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1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明确</a:t>
            </a:r>
            <a:r>
              <a:rPr lang="en-US" altLang="zh-CN" sz="21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sz="21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年保险行业发展目标 </a:t>
            </a:r>
            <a:endParaRPr lang="zh-CN" altLang="en-US" sz="21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3" name="矩形 11"/>
          <p:cNvSpPr>
            <a:spLocks noChangeArrowheads="1"/>
          </p:cNvSpPr>
          <p:nvPr/>
        </p:nvSpPr>
        <p:spPr bwMode="auto">
          <a:xfrm>
            <a:off x="603251" y="3846513"/>
            <a:ext cx="3844925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9" tIns="34289" rIns="68579" bIns="34289">
            <a:spAutoFit/>
          </a:bodyPr>
          <a:lstStyle/>
          <a:p>
            <a:pPr algn="ctr"/>
            <a:r>
              <a:rPr lang="zh-CN" altLang="en-US" sz="2100" b="1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主投“一带一路”</a:t>
            </a:r>
            <a:endParaRPr lang="en-US" altLang="zh-CN" sz="2100" b="1">
              <a:solidFill>
                <a:srgbClr val="2B2B2B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100" b="1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3000</a:t>
            </a:r>
            <a:r>
              <a:rPr lang="zh-CN" altLang="en-US" sz="2100" b="1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亿中国保险投资基金获批 </a:t>
            </a:r>
            <a:endParaRPr lang="en-US" altLang="zh-CN" sz="2100" b="1">
              <a:solidFill>
                <a:srgbClr val="2B2B2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4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框 6"/>
          <p:cNvSpPr txBox="1">
            <a:spLocks noChangeArrowheads="1"/>
          </p:cNvSpPr>
          <p:nvPr/>
        </p:nvSpPr>
        <p:spPr bwMode="auto">
          <a:xfrm>
            <a:off x="514351" y="925514"/>
            <a:ext cx="83296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万众创新创业需要保险支撑</a:t>
            </a:r>
            <a:endParaRPr lang="en-US" altLang="zh-CN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64" name="Group 12"/>
          <p:cNvGrpSpPr>
            <a:grpSpLocks/>
          </p:cNvGrpSpPr>
          <p:nvPr/>
        </p:nvGrpSpPr>
        <p:grpSpPr bwMode="auto">
          <a:xfrm>
            <a:off x="514350" y="2862264"/>
            <a:ext cx="2794000" cy="1936750"/>
            <a:chOff x="324" y="1803"/>
            <a:chExt cx="1760" cy="1220"/>
          </a:xfrm>
        </p:grpSpPr>
        <p:pic>
          <p:nvPicPr>
            <p:cNvPr id="23563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1" y="2346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4" name="图片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" y="1803"/>
              <a:ext cx="1760" cy="1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矩形 7"/>
          <p:cNvSpPr/>
          <p:nvPr/>
        </p:nvSpPr>
        <p:spPr>
          <a:xfrm>
            <a:off x="3736975" y="2987675"/>
            <a:ext cx="4598988" cy="1685925"/>
          </a:xfrm>
          <a:prstGeom prst="rect">
            <a:avLst/>
          </a:prstGeom>
        </p:spPr>
        <p:txBody>
          <a:bodyPr lIns="68579" tIns="34289" rIns="68579" bIns="3428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1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国务院关于大力推进大众创业万众创新若干政策措施的意见</a:t>
            </a:r>
            <a:r>
              <a:rPr lang="en-US" altLang="zh-CN" sz="21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1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明确指出：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丰富完善创业担保贷款政策。支持保险资金参与创业创新，发展相互保险等新业务。</a:t>
            </a:r>
          </a:p>
        </p:txBody>
      </p:sp>
      <p:pic>
        <p:nvPicPr>
          <p:cNvPr id="23556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1844676"/>
            <a:ext cx="79248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562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6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万众创新创业需要保险支撑</a:t>
            </a:r>
            <a:endParaRPr lang="en-US" altLang="zh-CN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457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4" y="2574926"/>
            <a:ext cx="338613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0" y="2574926"/>
            <a:ext cx="3381375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1066800" y="1644650"/>
            <a:ext cx="7175500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保险是企业资产与个人资产之间重要的防火墙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万众创业有风险，要留好过冬的余粮食</a:t>
            </a:r>
          </a:p>
        </p:txBody>
      </p:sp>
      <p:pic>
        <p:nvPicPr>
          <p:cNvPr id="2458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4587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4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百姓保障理财需要保险护航</a:t>
            </a:r>
          </a:p>
        </p:txBody>
      </p:sp>
      <p:pic>
        <p:nvPicPr>
          <p:cNvPr id="25602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1" y="2479676"/>
            <a:ext cx="4295775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12"/>
          <p:cNvGrpSpPr>
            <a:grpSpLocks/>
          </p:cNvGrpSpPr>
          <p:nvPr/>
        </p:nvGrpSpPr>
        <p:grpSpPr bwMode="auto">
          <a:xfrm>
            <a:off x="5627688" y="2479676"/>
            <a:ext cx="2849562" cy="2397125"/>
            <a:chOff x="3545" y="1562"/>
            <a:chExt cx="1795" cy="1510"/>
          </a:xfrm>
        </p:grpSpPr>
        <p:pic>
          <p:nvPicPr>
            <p:cNvPr id="25611" name="Picture 12" descr="圈中人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2663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3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5" y="1562"/>
              <a:ext cx="1795" cy="1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文本框 7"/>
          <p:cNvSpPr txBox="1"/>
          <p:nvPr/>
        </p:nvSpPr>
        <p:spPr>
          <a:xfrm>
            <a:off x="984251" y="1524000"/>
            <a:ext cx="7175500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年大病医疗保险城乡居民全覆盖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年养老金双轨制合并全面完成</a:t>
            </a:r>
          </a:p>
        </p:txBody>
      </p:sp>
      <p:pic>
        <p:nvPicPr>
          <p:cNvPr id="25605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610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8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百姓保障理财需要保险护航</a:t>
            </a:r>
          </a:p>
        </p:txBody>
      </p:sp>
      <p:pic>
        <p:nvPicPr>
          <p:cNvPr id="26626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3" y="2587625"/>
            <a:ext cx="3316287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6" name="Group 12"/>
          <p:cNvGrpSpPr>
            <a:grpSpLocks/>
          </p:cNvGrpSpPr>
          <p:nvPr/>
        </p:nvGrpSpPr>
        <p:grpSpPr bwMode="auto">
          <a:xfrm>
            <a:off x="4483101" y="2806700"/>
            <a:ext cx="3835400" cy="2065338"/>
            <a:chOff x="2824" y="1768"/>
            <a:chExt cx="2416" cy="1301"/>
          </a:xfrm>
        </p:grpSpPr>
        <p:pic>
          <p:nvPicPr>
            <p:cNvPr id="26635" name="Picture 12" descr="圈中人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8" y="2709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27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4" y="1768"/>
              <a:ext cx="2416" cy="1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文本框 11"/>
          <p:cNvSpPr txBox="1"/>
          <p:nvPr/>
        </p:nvSpPr>
        <p:spPr>
          <a:xfrm>
            <a:off x="1019175" y="1704975"/>
            <a:ext cx="7175500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降息通道打开利率下行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·CPI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逐抬头通胀情况初现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人民币贬值预期加重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629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9" y="2471738"/>
            <a:ext cx="34067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0" name="文本框 4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百姓保障理财需要保险护航</a:t>
            </a:r>
          </a:p>
        </p:txBody>
      </p:sp>
      <p:pic>
        <p:nvPicPr>
          <p:cNvPr id="27651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114" y="2471738"/>
            <a:ext cx="3932237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455614" y="1778000"/>
            <a:ext cx="8281987" cy="438150"/>
          </a:xfrm>
          <a:prstGeom prst="rect">
            <a:avLst/>
          </a:prstGeom>
        </p:spPr>
        <p:txBody>
          <a:bodyPr wrap="none" lIns="68579" tIns="34289" rIns="68579" bIns="3428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股股灾情况：股民人均损失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42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万以上账户消失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</a:t>
            </a:r>
          </a:p>
        </p:txBody>
      </p:sp>
      <p:pic>
        <p:nvPicPr>
          <p:cNvPr id="27653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658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27659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4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百姓保障理财需要保险护航</a:t>
            </a:r>
          </a:p>
        </p:txBody>
      </p:sp>
      <p:grpSp>
        <p:nvGrpSpPr>
          <p:cNvPr id="28684" name="Group 12"/>
          <p:cNvGrpSpPr>
            <a:grpSpLocks/>
          </p:cNvGrpSpPr>
          <p:nvPr/>
        </p:nvGrpSpPr>
        <p:grpSpPr bwMode="auto">
          <a:xfrm>
            <a:off x="4729164" y="2784476"/>
            <a:ext cx="3387725" cy="1806575"/>
            <a:chOff x="2979" y="1754"/>
            <a:chExt cx="2134" cy="1138"/>
          </a:xfrm>
        </p:grpSpPr>
        <p:pic>
          <p:nvPicPr>
            <p:cNvPr id="28683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2573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7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" y="1754"/>
              <a:ext cx="2134" cy="1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675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6" y="2784476"/>
            <a:ext cx="4075113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1"/>
          <p:cNvSpPr txBox="1"/>
          <p:nvPr/>
        </p:nvSpPr>
        <p:spPr>
          <a:xfrm>
            <a:off x="406400" y="1708150"/>
            <a:ext cx="8504238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大量小贷公司以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P2P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理财为名号进行非法集资活动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全国多地已成重灾区，多数结果为百姓的理财钱最后血本无归</a:t>
            </a:r>
          </a:p>
        </p:txBody>
      </p:sp>
      <p:pic>
        <p:nvPicPr>
          <p:cNvPr id="28677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5"/>
          <p:cNvSpPr txBox="1">
            <a:spLocks noChangeArrowheads="1"/>
          </p:cNvSpPr>
          <p:nvPr/>
        </p:nvSpPr>
        <p:spPr bwMode="auto">
          <a:xfrm>
            <a:off x="406401" y="900114"/>
            <a:ext cx="83312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国家不断推进保险业的进程</a:t>
            </a:r>
          </a:p>
        </p:txBody>
      </p:sp>
      <p:pic>
        <p:nvPicPr>
          <p:cNvPr id="29698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6" y="1849438"/>
            <a:ext cx="2614613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1839913"/>
            <a:ext cx="234315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1" y="1863725"/>
            <a:ext cx="19272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/>
          <p:cNvSpPr txBox="1"/>
          <p:nvPr/>
        </p:nvSpPr>
        <p:spPr>
          <a:xfrm>
            <a:off x="371476" y="3902075"/>
            <a:ext cx="2868613" cy="438150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新版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中国保险法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2" name="文本框 13"/>
          <p:cNvSpPr txBox="1">
            <a:spLocks noChangeArrowheads="1"/>
          </p:cNvSpPr>
          <p:nvPr/>
        </p:nvSpPr>
        <p:spPr bwMode="auto">
          <a:xfrm>
            <a:off x="3463926" y="3925888"/>
            <a:ext cx="24701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632523"/>
                </a:solidFill>
                <a:latin typeface="微软雅黑" pitchFamily="34" charset="-122"/>
                <a:ea typeface="微软雅黑" pitchFamily="34" charset="-122"/>
              </a:rPr>
              <a:t>存款保险制度</a:t>
            </a:r>
          </a:p>
        </p:txBody>
      </p:sp>
      <p:sp>
        <p:nvSpPr>
          <p:cNvPr id="29703" name="文本框 14"/>
          <p:cNvSpPr txBox="1">
            <a:spLocks noChangeArrowheads="1"/>
          </p:cNvSpPr>
          <p:nvPr/>
        </p:nvSpPr>
        <p:spPr bwMode="auto">
          <a:xfrm>
            <a:off x="5876926" y="3902076"/>
            <a:ext cx="31908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632523"/>
                </a:solidFill>
                <a:latin typeface="微软雅黑" pitchFamily="34" charset="-122"/>
                <a:ea typeface="微软雅黑" pitchFamily="34" charset="-122"/>
              </a:rPr>
              <a:t>商业健康险个税优惠</a:t>
            </a:r>
          </a:p>
        </p:txBody>
      </p:sp>
      <p:pic>
        <p:nvPicPr>
          <p:cNvPr id="29704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9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29710" name="Picture 12" descr="圈中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1" y="1130300"/>
            <a:ext cx="37623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文本框 4"/>
          <p:cNvSpPr txBox="1">
            <a:spLocks noChangeArrowheads="1"/>
          </p:cNvSpPr>
          <p:nvPr/>
        </p:nvSpPr>
        <p:spPr bwMode="auto">
          <a:xfrm>
            <a:off x="1033464" y="3702051"/>
            <a:ext cx="724217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项俊波：发展保险业成国家意志 </a:t>
            </a:r>
            <a:endParaRPr lang="en-US" altLang="zh-CN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保险行业发展叠加国家转型升级</a:t>
            </a:r>
            <a:endParaRPr lang="en-US" altLang="zh-CN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23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6" y="1130300"/>
            <a:ext cx="440372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0730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55" name="Group 11"/>
          <p:cNvGrpSpPr>
            <a:grpSpLocks/>
          </p:cNvGrpSpPr>
          <p:nvPr/>
        </p:nvGrpSpPr>
        <p:grpSpPr bwMode="auto">
          <a:xfrm>
            <a:off x="0" y="0"/>
            <a:ext cx="9144000" cy="5145088"/>
            <a:chOff x="0" y="0"/>
            <a:chExt cx="5760" cy="3241"/>
          </a:xfrm>
        </p:grpSpPr>
        <p:pic>
          <p:nvPicPr>
            <p:cNvPr id="31754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45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46" name="AutoShape 4" descr="彩虹条纹背景 七彩条纹背景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3174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114300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4" y="628651"/>
            <a:ext cx="5203825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51" y="1489076"/>
            <a:ext cx="38227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文本框 3"/>
          <p:cNvSpPr txBox="1">
            <a:spLocks noChangeArrowheads="1"/>
          </p:cNvSpPr>
          <p:nvPr/>
        </p:nvSpPr>
        <p:spPr bwMode="auto">
          <a:xfrm>
            <a:off x="863600" y="887414"/>
            <a:ext cx="748665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国寿</a:t>
            </a:r>
            <a:r>
              <a:rPr lang="en-US" altLang="zh-CN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品牌强大实力雄厚</a:t>
            </a:r>
          </a:p>
        </p:txBody>
      </p:sp>
      <p:pic>
        <p:nvPicPr>
          <p:cNvPr id="32770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2428876"/>
            <a:ext cx="204152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863600" y="1504950"/>
            <a:ext cx="7486650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中国人寿连续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年入选财富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连续两年入选前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强，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年资产跨越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万亿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77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2774" name="Picture 1" descr="D:\f\新建文件夹\个险部\2015\10月\基因检测内容\现场翻阅彩页（里页）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3" y="2428875"/>
            <a:ext cx="6086475" cy="24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3802" name="Group 10"/>
          <p:cNvGrpSpPr>
            <a:grpSpLocks/>
          </p:cNvGrpSpPr>
          <p:nvPr/>
        </p:nvGrpSpPr>
        <p:grpSpPr bwMode="auto">
          <a:xfrm>
            <a:off x="395289" y="839566"/>
            <a:ext cx="8425184" cy="4303935"/>
            <a:chOff x="828" y="1055"/>
            <a:chExt cx="4149" cy="1971"/>
          </a:xfrm>
        </p:grpSpPr>
        <p:pic>
          <p:nvPicPr>
            <p:cNvPr id="33801" name="Picture 12" descr="圈中人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" y="2618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795" name="Picture 1" descr="C:\Users\Administrator\AppData\Roaming\Tencent\Users\453797754\QQ\WinTemp\RichOle\FJA)PNLAJL1TILV~{@~9%{N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" y="1055"/>
              <a:ext cx="4149" cy="1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796" name="文本框 6"/>
          <p:cNvSpPr txBox="1">
            <a:spLocks noChangeArrowheads="1"/>
          </p:cNvSpPr>
          <p:nvPr/>
        </p:nvSpPr>
        <p:spPr bwMode="auto">
          <a:xfrm>
            <a:off x="829766" y="-20537"/>
            <a:ext cx="748665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国寿</a:t>
            </a:r>
            <a:r>
              <a:rPr lang="en-US" altLang="zh-CN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·5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项全能始终领跑中国保险业</a:t>
            </a:r>
          </a:p>
        </p:txBody>
      </p:sp>
      <p:sp>
        <p:nvSpPr>
          <p:cNvPr id="33800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6"/>
          <p:cNvSpPr txBox="1">
            <a:spLocks noChangeArrowheads="1"/>
          </p:cNvSpPr>
          <p:nvPr/>
        </p:nvSpPr>
        <p:spPr bwMode="auto">
          <a:xfrm>
            <a:off x="865188" y="-20537"/>
            <a:ext cx="748665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国寿</a:t>
            </a:r>
            <a:r>
              <a:rPr lang="en-US" altLang="zh-CN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贴心服务呵护保障</a:t>
            </a:r>
          </a:p>
        </p:txBody>
      </p:sp>
      <p:pic>
        <p:nvPicPr>
          <p:cNvPr id="3481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1786126"/>
            <a:ext cx="4313238" cy="3065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8" name="Group 12"/>
          <p:cNvGrpSpPr>
            <a:grpSpLocks/>
          </p:cNvGrpSpPr>
          <p:nvPr/>
        </p:nvGrpSpPr>
        <p:grpSpPr bwMode="auto">
          <a:xfrm>
            <a:off x="4509072" y="1786127"/>
            <a:ext cx="4527425" cy="3076387"/>
            <a:chOff x="2795" y="1457"/>
            <a:chExt cx="2466" cy="1606"/>
          </a:xfrm>
        </p:grpSpPr>
        <p:pic>
          <p:nvPicPr>
            <p:cNvPr id="34827" name="Picture 12" descr="圈中人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2663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19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1457"/>
              <a:ext cx="2466" cy="1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文本框 10"/>
          <p:cNvSpPr txBox="1"/>
          <p:nvPr/>
        </p:nvSpPr>
        <p:spPr>
          <a:xfrm>
            <a:off x="863600" y="899616"/>
            <a:ext cx="7486650" cy="808038"/>
          </a:xfrm>
          <a:prstGeom prst="rect">
            <a:avLst/>
          </a:prstGeom>
          <a:noFill/>
        </p:spPr>
        <p:txBody>
          <a:bodyPr lIns="68579" tIns="34289" rIns="68579" bIns="34289">
            <a:spAutoFit/>
          </a:bodyPr>
          <a:lstStyle/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截止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中国人寿已为近</a:t>
            </a:r>
            <a:r>
              <a:rPr lang="en-US" altLang="zh-CN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亿人次提供寿险保障服务</a:t>
            </a:r>
            <a:endParaRPr lang="en-US" altLang="zh-CN" sz="24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821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0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AutoShape 4" descr="彩虹条纹背景 七彩条纹背景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35843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1" y="114300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4" y="628651"/>
            <a:ext cx="5203825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1" y="1495426"/>
            <a:ext cx="38227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72" name="Group 8"/>
          <p:cNvGrpSpPr>
            <a:grpSpLocks/>
          </p:cNvGrpSpPr>
          <p:nvPr/>
        </p:nvGrpSpPr>
        <p:grpSpPr bwMode="auto">
          <a:xfrm>
            <a:off x="4572001" y="123826"/>
            <a:ext cx="4767263" cy="5180013"/>
            <a:chOff x="2880" y="78"/>
            <a:chExt cx="3003" cy="3263"/>
          </a:xfrm>
        </p:grpSpPr>
        <p:pic>
          <p:nvPicPr>
            <p:cNvPr id="36871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2799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65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78"/>
              <a:ext cx="3003" cy="3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7839"/>
            <a:ext cx="549275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892" name="TextBox 6"/>
          <p:cNvSpPr txBox="1">
            <a:spLocks noChangeArrowheads="1"/>
          </p:cNvSpPr>
          <p:nvPr/>
        </p:nvSpPr>
        <p:spPr bwMode="auto">
          <a:xfrm>
            <a:off x="539750" y="915567"/>
            <a:ext cx="79926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它为我们</a:t>
            </a:r>
            <a:r>
              <a:rPr lang="en-US" altLang="zh-CN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年开门红立下汗马功劳！</a:t>
            </a:r>
            <a:endParaRPr lang="en-US" altLang="zh-CN" sz="36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它为我们打开了开门红的视野与格局！</a:t>
            </a:r>
          </a:p>
        </p:txBody>
      </p:sp>
      <p:sp>
        <p:nvSpPr>
          <p:cNvPr id="37897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37898" name="Picture 12" descr="圈中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" y="2368210"/>
            <a:ext cx="3895272" cy="2191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2341613"/>
            <a:ext cx="3942556" cy="221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-108998" y="4500097"/>
            <a:ext cx="9611281" cy="646328"/>
          </a:xfrm>
          <a:prstGeom prst="rect">
            <a:avLst/>
          </a:prstGeom>
          <a:noFill/>
        </p:spPr>
        <p:txBody>
          <a:bodyPr wrap="none" lIns="91438" tIns="45719" rIns="91438" bIns="45719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国寿个险历史上最精彩、最畅快的一次开门红战役，可以载入史册！</a:t>
            </a:r>
            <a:endParaRPr lang="en-US" altLang="zh-CN" sz="2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49" t="3436" r="-21"/>
          <a:stretch>
            <a:fillRect/>
          </a:stretch>
        </p:blipFill>
        <p:spPr bwMode="auto">
          <a:xfrm>
            <a:off x="6686551" y="2533651"/>
            <a:ext cx="2278063" cy="209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8916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49" t="12549" r="28319" b="3069"/>
          <a:stretch>
            <a:fillRect/>
          </a:stretch>
        </p:blipFill>
        <p:spPr bwMode="auto">
          <a:xfrm>
            <a:off x="3516314" y="2544763"/>
            <a:ext cx="3233737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712" b="7080"/>
          <a:stretch>
            <a:fillRect/>
          </a:stretch>
        </p:blipFill>
        <p:spPr bwMode="auto">
          <a:xfrm>
            <a:off x="206376" y="2544764"/>
            <a:ext cx="3309938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Box 9"/>
          <p:cNvSpPr txBox="1">
            <a:spLocks noChangeArrowheads="1"/>
          </p:cNvSpPr>
          <p:nvPr/>
        </p:nvSpPr>
        <p:spPr bwMode="auto">
          <a:xfrm>
            <a:off x="340711" y="904423"/>
            <a:ext cx="85693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年开门红，个险渠道迎来了历史上最好的开门红，一季度实现期交保费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234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亿元。其中鑫如意保费为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203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亿元，占比高达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87%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pic>
        <p:nvPicPr>
          <p:cNvPr id="38923" name="Picture 12" descr="圈中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AutoShape 2" descr="台灯  灯光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399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171700"/>
            <a:ext cx="287655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" y="503239"/>
            <a:ext cx="8040688" cy="412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39944" name="Picture 12" descr="圈中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659314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"/>
            <a:ext cx="9144000" cy="1882775"/>
          </a:xfrm>
          <a:prstGeom prst="rect">
            <a:avLst/>
          </a:prstGeom>
          <a:solidFill>
            <a:srgbClr val="E6F9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grpSp>
        <p:nvGrpSpPr>
          <p:cNvPr id="40969" name="Group 9"/>
          <p:cNvGrpSpPr>
            <a:grpSpLocks/>
          </p:cNvGrpSpPr>
          <p:nvPr/>
        </p:nvGrpSpPr>
        <p:grpSpPr bwMode="auto">
          <a:xfrm>
            <a:off x="0" y="1882776"/>
            <a:ext cx="9144000" cy="3260725"/>
            <a:chOff x="0" y="1186"/>
            <a:chExt cx="5760" cy="2054"/>
          </a:xfrm>
        </p:grpSpPr>
        <p:pic>
          <p:nvPicPr>
            <p:cNvPr id="40968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62" name="Picture 2" descr="亚洲地标建筑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/>
            <a:stretch>
              <a:fillRect/>
            </a:stretch>
          </p:blipFill>
          <p:spPr bwMode="auto">
            <a:xfrm>
              <a:off x="0" y="1186"/>
              <a:ext cx="5760" cy="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9" y="20638"/>
            <a:ext cx="7132637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5" name="TextBox 29"/>
          <p:cNvSpPr txBox="1">
            <a:spLocks noChangeArrowheads="1"/>
          </p:cNvSpPr>
          <p:nvPr/>
        </p:nvSpPr>
        <p:spPr bwMode="auto">
          <a:xfrm>
            <a:off x="827585" y="267495"/>
            <a:ext cx="73437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鑫如意白金版已浓缩了个险渠道众多产品精华，如何进行再次的创新和升级？</a:t>
            </a:r>
          </a:p>
        </p:txBody>
      </p:sp>
      <p:sp>
        <p:nvSpPr>
          <p:cNvPr id="42008" name="Text Box 6"/>
          <p:cNvSpPr txBox="1">
            <a:spLocks noChangeArrowheads="1"/>
          </p:cNvSpPr>
          <p:nvPr/>
        </p:nvSpPr>
        <p:spPr bwMode="auto">
          <a:xfrm>
            <a:off x="-260752" y="4378368"/>
            <a:ext cx="991644" cy="15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42009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506" y="4194078"/>
            <a:ext cx="1139086" cy="319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D:\Users\chinalife\Desktop\Redocn_2012032606073192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2" b="9722"/>
          <a:stretch/>
        </p:blipFill>
        <p:spPr bwMode="auto">
          <a:xfrm>
            <a:off x="7116945" y="1851671"/>
            <a:ext cx="2108830" cy="1881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椭圆 29"/>
          <p:cNvSpPr/>
          <p:nvPr/>
        </p:nvSpPr>
        <p:spPr>
          <a:xfrm>
            <a:off x="1557338" y="1635647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" y="1635647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美满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114675" y="1635647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金如意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672012" y="1635647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双喜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6229350" y="1635647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18391" y="3028678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即交即领</a:t>
            </a:r>
          </a:p>
        </p:txBody>
      </p:sp>
      <p:sp>
        <p:nvSpPr>
          <p:cNvPr id="36" name="椭圆 35"/>
          <p:cNvSpPr/>
          <p:nvPr/>
        </p:nvSpPr>
        <p:spPr>
          <a:xfrm>
            <a:off x="1575728" y="3028678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保费返还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133065" y="3028678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转换年金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4690402" y="3028678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满期返本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247741" y="3028678"/>
            <a:ext cx="974724" cy="11479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7" name="Group 9"/>
          <p:cNvGrpSpPr>
            <a:grpSpLocks/>
          </p:cNvGrpSpPr>
          <p:nvPr/>
        </p:nvGrpSpPr>
        <p:grpSpPr bwMode="auto">
          <a:xfrm>
            <a:off x="0" y="0"/>
            <a:ext cx="9144000" cy="5238750"/>
            <a:chOff x="0" y="0"/>
            <a:chExt cx="5760" cy="3300"/>
          </a:xfrm>
        </p:grpSpPr>
        <p:pic>
          <p:nvPicPr>
            <p:cNvPr id="43016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0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010" name="AutoShape 2" descr="http://up.ekoooo.com/uploads2/allimg/080304/13103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112838"/>
            <a:ext cx="87249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403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2" r="5255" b="67046"/>
          <a:stretch>
            <a:fillRect/>
          </a:stretch>
        </p:blipFill>
        <p:spPr bwMode="auto">
          <a:xfrm>
            <a:off x="765175" y="900114"/>
            <a:ext cx="7742238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4043" name="Group 11"/>
          <p:cNvGrpSpPr>
            <a:grpSpLocks/>
          </p:cNvGrpSpPr>
          <p:nvPr/>
        </p:nvGrpSpPr>
        <p:grpSpPr bwMode="auto">
          <a:xfrm>
            <a:off x="123826" y="2492376"/>
            <a:ext cx="8883650" cy="2443163"/>
            <a:chOff x="78" y="1570"/>
            <a:chExt cx="5596" cy="1539"/>
          </a:xfrm>
        </p:grpSpPr>
        <p:pic>
          <p:nvPicPr>
            <p:cNvPr id="44042" name="Picture 12" descr="圈中人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" y="2709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037" name="图片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265" r="-18" b="-40"/>
            <a:stretch>
              <a:fillRect/>
            </a:stretch>
          </p:blipFill>
          <p:spPr bwMode="auto">
            <a:xfrm>
              <a:off x="78" y="1570"/>
              <a:ext cx="5596" cy="1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041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45059" name="AutoShape 2" descr="http://img5.imgtn.bdimg.com/it/u=1367250138,99876023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36626"/>
            <a:ext cx="78771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6082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1025"/>
            <a:ext cx="91440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4"/>
          <p:cNvSpPr txBox="1">
            <a:spLocks noChangeArrowheads="1"/>
          </p:cNvSpPr>
          <p:nvPr/>
        </p:nvSpPr>
        <p:spPr bwMode="auto">
          <a:xfrm>
            <a:off x="971551" y="604838"/>
            <a:ext cx="74168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年开门红产品设计和指定生效日过程中，我们遇到了历史上第一次政策和监管风险</a:t>
            </a:r>
          </a:p>
        </p:txBody>
      </p:sp>
      <p:sp>
        <p:nvSpPr>
          <p:cNvPr id="46087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46088" name="Picture 12" descr="圈中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12" name="Group 8"/>
          <p:cNvGrpSpPr>
            <a:grpSpLocks/>
          </p:cNvGrpSpPr>
          <p:nvPr/>
        </p:nvGrpSpPr>
        <p:grpSpPr bwMode="auto">
          <a:xfrm>
            <a:off x="1588" y="0"/>
            <a:ext cx="9142412" cy="5143500"/>
            <a:chOff x="1" y="0"/>
            <a:chExt cx="5759" cy="3240"/>
          </a:xfrm>
        </p:grpSpPr>
        <p:pic>
          <p:nvPicPr>
            <p:cNvPr id="47111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105" name="Picture 2" descr="http://e.hiphotos.baidu.com/zhidao/pic/item/8ad4b31c8701a18bfbb2b34a9a2f07082838fe5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5759" cy="3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863"/>
            <a:ext cx="91440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8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2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5058">
            <a:off x="4561682" y="-338931"/>
            <a:ext cx="5472113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TextBox 1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1" y="444501"/>
            <a:ext cx="534035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TextBox 1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6" y="2054225"/>
            <a:ext cx="7802563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TextBox 19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9" y="2932114"/>
            <a:ext cx="8035925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60" name="Group 8"/>
          <p:cNvGrpSpPr>
            <a:grpSpLocks/>
          </p:cNvGrpSpPr>
          <p:nvPr/>
        </p:nvGrpSpPr>
        <p:grpSpPr bwMode="auto">
          <a:xfrm>
            <a:off x="-6350" y="-1588"/>
            <a:ext cx="9156700" cy="5145088"/>
            <a:chOff x="-4" y="-1"/>
            <a:chExt cx="5768" cy="3241"/>
          </a:xfrm>
        </p:grpSpPr>
        <p:pic>
          <p:nvPicPr>
            <p:cNvPr id="49159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53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-1"/>
              <a:ext cx="5768" cy="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9154" name="Picture 2" descr="独一无二 双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-741362"/>
            <a:ext cx="6753225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1588"/>
            <a:ext cx="91567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8" name="Picture 2" descr="独一无二 双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-741362"/>
            <a:ext cx="6753225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512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1588"/>
            <a:ext cx="91567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2" name="Picture 2" descr="独一无二 双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-741362"/>
            <a:ext cx="6753225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sp>
        <p:nvSpPr>
          <p:cNvPr id="7" name="矩形 6"/>
          <p:cNvSpPr/>
          <p:nvPr/>
        </p:nvSpPr>
        <p:spPr>
          <a:xfrm>
            <a:off x="54922" y="195486"/>
            <a:ext cx="2437147" cy="732890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产品升级介绍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922" y="4581499"/>
            <a:ext cx="1494485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鑫如意</a:t>
            </a:r>
          </a:p>
        </p:txBody>
      </p:sp>
      <p:sp>
        <p:nvSpPr>
          <p:cNvPr id="9" name="右箭头 8"/>
          <p:cNvSpPr/>
          <p:nvPr/>
        </p:nvSpPr>
        <p:spPr>
          <a:xfrm>
            <a:off x="1761680" y="4721203"/>
            <a:ext cx="2597959" cy="24381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734736" y="4518427"/>
            <a:ext cx="1878030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鑫福年年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3619" y="1546328"/>
            <a:ext cx="5087497" cy="2896944"/>
          </a:xfrm>
          <a:prstGeom prst="rect">
            <a:avLst/>
          </a:prstGeom>
          <a:noFill/>
        </p:spPr>
        <p:txBody>
          <a:bodyPr wrap="square" lIns="91438" tIns="45719" rIns="91438" bIns="45719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、一款产品变成两款产品。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、首笔保费返还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提高为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12%</a:t>
            </a: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、返本时间最早提前至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55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周岁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、返本时间更灵活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、取消递增领取，保额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15%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，简单好记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、双返还设计（保费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保额）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0833" y="1537220"/>
            <a:ext cx="2846547" cy="2896944"/>
          </a:xfrm>
          <a:prstGeom prst="rect">
            <a:avLst/>
          </a:prstGeom>
          <a:noFill/>
        </p:spPr>
        <p:txBody>
          <a:bodyPr wrap="square" lIns="91438" tIns="45719" rIns="91438" bIns="45719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、即交即领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、首笔返还保费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、满期返本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、高额返还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、转换年金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、顶额预定利率</a:t>
            </a:r>
          </a:p>
        </p:txBody>
      </p:sp>
      <p:sp>
        <p:nvSpPr>
          <p:cNvPr id="13" name="矩形 12"/>
          <p:cNvSpPr/>
          <p:nvPr/>
        </p:nvSpPr>
        <p:spPr>
          <a:xfrm>
            <a:off x="1211960" y="1169810"/>
            <a:ext cx="2135904" cy="523220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传承经典</a:t>
            </a:r>
          </a:p>
        </p:txBody>
      </p:sp>
      <p:sp>
        <p:nvSpPr>
          <p:cNvPr id="14" name="矩形 13"/>
          <p:cNvSpPr/>
          <p:nvPr/>
        </p:nvSpPr>
        <p:spPr>
          <a:xfrm>
            <a:off x="4572001" y="1174849"/>
            <a:ext cx="2203503" cy="523220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超越自我</a:t>
            </a:r>
          </a:p>
        </p:txBody>
      </p:sp>
    </p:spTree>
    <p:extLst>
      <p:ext uri="{BB962C8B-B14F-4D97-AF65-F5344CB8AC3E}">
        <p14:creationId xmlns:p14="http://schemas.microsoft.com/office/powerpoint/2010/main" val="18468466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" name="矩形 4"/>
          <p:cNvSpPr/>
          <p:nvPr/>
        </p:nvSpPr>
        <p:spPr>
          <a:xfrm>
            <a:off x="62422" y="123478"/>
            <a:ext cx="2697825" cy="73866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产品升级介绍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157757"/>
            <a:ext cx="1743567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鑫账户</a:t>
            </a:r>
          </a:p>
        </p:txBody>
      </p:sp>
      <p:sp>
        <p:nvSpPr>
          <p:cNvPr id="7" name="右箭头 6"/>
          <p:cNvSpPr/>
          <p:nvPr/>
        </p:nvSpPr>
        <p:spPr>
          <a:xfrm>
            <a:off x="2537291" y="4254682"/>
            <a:ext cx="2610774" cy="23245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302584" y="4109299"/>
            <a:ext cx="3429107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鑫账户（钻石版）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652" y="1208101"/>
            <a:ext cx="4029824" cy="2896944"/>
          </a:xfrm>
          <a:prstGeom prst="rect">
            <a:avLst/>
          </a:prstGeom>
          <a:noFill/>
        </p:spPr>
        <p:txBody>
          <a:bodyPr wrap="square" lIns="91438" tIns="45719" rIns="91438" bIns="45719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、投保年龄放宽至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周岁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、追加保费初始费用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2%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降至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、双重领取保障投保人优先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、身故责任最高至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120%</a:t>
            </a: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、意外保障调整至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150%</a:t>
            </a: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、身故保障多给</a:t>
            </a: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8394" y="1210382"/>
            <a:ext cx="4029824" cy="2896944"/>
          </a:xfrm>
          <a:prstGeom prst="rect">
            <a:avLst/>
          </a:prstGeom>
          <a:noFill/>
        </p:spPr>
        <p:txBody>
          <a:bodyPr wrap="square" lIns="91438" tIns="45719" rIns="91438" bIns="45719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、灵活领取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、退保免费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、保障终身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、意外保障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、保单借款</a:t>
            </a:r>
            <a:endParaRPr lang="en-US" altLang="zh-CN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、双重领取（投、被保险）</a:t>
            </a:r>
          </a:p>
        </p:txBody>
      </p:sp>
      <p:sp>
        <p:nvSpPr>
          <p:cNvPr id="11" name="矩形 10"/>
          <p:cNvSpPr/>
          <p:nvPr/>
        </p:nvSpPr>
        <p:spPr>
          <a:xfrm>
            <a:off x="771940" y="746068"/>
            <a:ext cx="1861365" cy="523220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传承经典</a:t>
            </a:r>
          </a:p>
        </p:txBody>
      </p:sp>
      <p:sp>
        <p:nvSpPr>
          <p:cNvPr id="12" name="矩形 11"/>
          <p:cNvSpPr/>
          <p:nvPr/>
        </p:nvSpPr>
        <p:spPr>
          <a:xfrm>
            <a:off x="5050165" y="746068"/>
            <a:ext cx="1966972" cy="523220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超越自我</a:t>
            </a:r>
          </a:p>
        </p:txBody>
      </p:sp>
    </p:spTree>
    <p:extLst>
      <p:ext uri="{BB962C8B-B14F-4D97-AF65-F5344CB8AC3E}">
        <p14:creationId xmlns:p14="http://schemas.microsoft.com/office/powerpoint/2010/main" val="454093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67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直接连接符 62"/>
          <p:cNvSpPr>
            <a:spLocks noChangeShapeType="1"/>
          </p:cNvSpPr>
          <p:nvPr/>
        </p:nvSpPr>
        <p:spPr bwMode="auto">
          <a:xfrm>
            <a:off x="3594100" y="617935"/>
            <a:ext cx="0" cy="1190"/>
          </a:xfrm>
          <a:prstGeom prst="line">
            <a:avLst/>
          </a:pr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36" tIns="45718" rIns="91436" bIns="45718"/>
          <a:lstStyle/>
          <a:p>
            <a:endParaRPr lang="zh-CN" altLang="en-US"/>
          </a:p>
        </p:txBody>
      </p:sp>
      <p:sp>
        <p:nvSpPr>
          <p:cNvPr id="17411" name="矩形 12"/>
          <p:cNvSpPr>
            <a:spLocks noChangeArrowheads="1"/>
          </p:cNvSpPr>
          <p:nvPr/>
        </p:nvSpPr>
        <p:spPr bwMode="auto">
          <a:xfrm>
            <a:off x="1371600" y="1909764"/>
            <a:ext cx="7543800" cy="646313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91421" tIns="45711" rIns="91421" bIns="45711">
            <a:spAutoFit/>
          </a:bodyPr>
          <a:lstStyle/>
          <a:p>
            <a:pPr defTabSz="912791" eaLnBrk="0" hangingPunct="0">
              <a:spcBef>
                <a:spcPct val="20000"/>
              </a:spcBef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到约定领取日（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55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65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70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75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）按照所交保费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100%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（不计利息）给付祝寿金</a:t>
            </a:r>
          </a:p>
        </p:txBody>
      </p:sp>
      <p:sp>
        <p:nvSpPr>
          <p:cNvPr id="17412" name="矩形 35"/>
          <p:cNvSpPr>
            <a:spLocks noChangeArrowheads="1"/>
          </p:cNvSpPr>
          <p:nvPr/>
        </p:nvSpPr>
        <p:spPr bwMode="auto">
          <a:xfrm>
            <a:off x="1371600" y="3143251"/>
            <a:ext cx="7543800" cy="646313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0" tIns="45711" rIns="91421" bIns="45711">
            <a:spAutoFit/>
          </a:bodyPr>
          <a:lstStyle/>
          <a:p>
            <a:pPr defTabSz="912791" eaLnBrk="0" hangingPunct="0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祝寿金领取年龄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前身故，按（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所交保费，现金价值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）较大者给付；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defTabSz="912791" eaLnBrk="0" hangingPunct="0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祝寿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金领取年龄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起身故，按（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基本保额，现金价值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）较大者给付；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3" name="Rectangle 62"/>
          <p:cNvSpPr>
            <a:spLocks noChangeArrowheads="1"/>
          </p:cNvSpPr>
          <p:nvPr/>
        </p:nvSpPr>
        <p:spPr bwMode="auto">
          <a:xfrm>
            <a:off x="1143002" y="342901"/>
            <a:ext cx="6551613" cy="69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1" rIns="91421" bIns="45711">
            <a:spAutoFit/>
          </a:bodyPr>
          <a:lstStyle/>
          <a:p>
            <a:pPr indent="265106" algn="ctr" defTabSz="912791" eaLnBrk="0" fontAlgn="ctr" hangingPunct="0">
              <a:spcBef>
                <a:spcPct val="20000"/>
              </a:spcBef>
            </a:pPr>
            <a:r>
              <a:rPr lang="zh-CN" altLang="en-US" sz="39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鑫福年年保险责任</a:t>
            </a:r>
          </a:p>
        </p:txBody>
      </p:sp>
      <p:sp>
        <p:nvSpPr>
          <p:cNvPr id="17414" name="Text Box 54"/>
          <p:cNvSpPr>
            <a:spLocks noChangeArrowheads="1"/>
          </p:cNvSpPr>
          <p:nvPr/>
        </p:nvSpPr>
        <p:spPr bwMode="auto">
          <a:xfrm>
            <a:off x="103188" y="1943101"/>
            <a:ext cx="1146176" cy="484633"/>
          </a:xfrm>
          <a:prstGeom prst="rect">
            <a:avLst/>
          </a:prstGeom>
          <a:solidFill>
            <a:srgbClr val="FF0000"/>
          </a:solidFill>
          <a:ln w="12700" cmpd="sng">
            <a:solidFill>
              <a:srgbClr val="385D8A"/>
            </a:solidFill>
            <a:miter lim="800000"/>
            <a:headEnd/>
            <a:tailEnd/>
          </a:ln>
        </p:spPr>
        <p:txBody>
          <a:bodyPr lIns="91421" tIns="45711" rIns="91421" bIns="45711" anchor="ctr"/>
          <a:lstStyle/>
          <a:p>
            <a:pPr algn="ctr" defTabSz="912791" eaLnBrk="0" hangingPunct="0"/>
            <a:r>
              <a:rPr lang="zh-CN" altLang="en-US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祝寿金</a:t>
            </a:r>
          </a:p>
        </p:txBody>
      </p:sp>
      <p:sp>
        <p:nvSpPr>
          <p:cNvPr id="17415" name="Text Box 31"/>
          <p:cNvSpPr>
            <a:spLocks noChangeArrowheads="1"/>
          </p:cNvSpPr>
          <p:nvPr/>
        </p:nvSpPr>
        <p:spPr bwMode="auto">
          <a:xfrm>
            <a:off x="133350" y="3143250"/>
            <a:ext cx="1085850" cy="438150"/>
          </a:xfrm>
          <a:prstGeom prst="rect">
            <a:avLst/>
          </a:prstGeom>
          <a:solidFill>
            <a:srgbClr val="00B050"/>
          </a:solidFill>
          <a:ln w="12700" cmpd="sng">
            <a:solidFill>
              <a:srgbClr val="385D8A"/>
            </a:solidFill>
            <a:miter lim="800000"/>
            <a:headEnd/>
            <a:tailEnd/>
          </a:ln>
        </p:spPr>
        <p:txBody>
          <a:bodyPr lIns="91421" tIns="45711" rIns="91421" bIns="45711" anchor="ctr"/>
          <a:lstStyle/>
          <a:p>
            <a:pPr algn="ctr" defTabSz="912791" eaLnBrk="0" hangingPunct="0"/>
            <a:r>
              <a:rPr lang="zh-CN" altLang="en-US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身故金</a:t>
            </a:r>
            <a:endParaRPr lang="zh-CN" altLang="en-US" b="1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6" name="TextBox 55"/>
          <p:cNvSpPr txBox="1">
            <a:spLocks noChangeArrowheads="1"/>
          </p:cNvSpPr>
          <p:nvPr/>
        </p:nvSpPr>
        <p:spPr bwMode="auto">
          <a:xfrm>
            <a:off x="1371600" y="1028700"/>
            <a:ext cx="7543800" cy="701712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91421" tIns="45711" rIns="91421" bIns="45711">
            <a:spAutoFit/>
          </a:bodyPr>
          <a:lstStyle>
            <a:lvl1pPr defTabSz="912813"/>
            <a:lvl2pPr defTabSz="912813"/>
            <a:lvl3pPr defTabSz="912813"/>
            <a:lvl4pPr defTabSz="912813"/>
            <a:lvl5pPr defTabSz="912813"/>
            <a:lvl6pPr defTabSz="912813"/>
            <a:lvl7pPr defTabSz="912813"/>
            <a:lvl8pPr defTabSz="912813"/>
            <a:lvl9pPr defTabSz="912813"/>
          </a:lstStyle>
          <a:p>
            <a:pPr eaLnBrk="0" hangingPunct="0">
              <a:spcBef>
                <a:spcPct val="20000"/>
              </a:spcBef>
              <a:buFont typeface="宋体" pitchFamily="2" charset="-122"/>
              <a:buNone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年金：首次给付本合同所交保险费（不计利息）的</a:t>
            </a:r>
            <a:r>
              <a:rPr lang="en-US" dirty="0">
                <a:latin typeface="微软雅黑" pitchFamily="34" charset="-122"/>
                <a:ea typeface="微软雅黑" pitchFamily="34" charset="-122"/>
              </a:rPr>
              <a:t>12%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；</a:t>
            </a:r>
          </a:p>
          <a:p>
            <a:pPr eaLnBrk="0" hangingPunct="0">
              <a:spcBef>
                <a:spcPct val="20000"/>
              </a:spcBef>
              <a:buFont typeface="宋体" pitchFamily="2" charset="-122"/>
              <a:buNone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以后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每年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-79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周岁按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本合同基本保险金额的</a:t>
            </a:r>
            <a:r>
              <a:rPr lang="en-US" dirty="0">
                <a:latin typeface="微软雅黑" pitchFamily="34" charset="-122"/>
                <a:ea typeface="微软雅黑" pitchFamily="34" charset="-122"/>
              </a:rPr>
              <a:t>15%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给付；</a:t>
            </a:r>
          </a:p>
        </p:txBody>
      </p:sp>
      <p:sp>
        <p:nvSpPr>
          <p:cNvPr id="17417" name="矩形 38"/>
          <p:cNvSpPr>
            <a:spLocks noChangeArrowheads="1"/>
          </p:cNvSpPr>
          <p:nvPr/>
        </p:nvSpPr>
        <p:spPr bwMode="auto">
          <a:xfrm>
            <a:off x="1371600" y="2571750"/>
            <a:ext cx="7543800" cy="369314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91421" tIns="45711" rIns="91421" bIns="45711">
            <a:spAutoFit/>
          </a:bodyPr>
          <a:lstStyle/>
          <a:p>
            <a:pPr defTabSz="912791" eaLnBrk="0" hangingPunct="0">
              <a:spcBef>
                <a:spcPct val="20000"/>
              </a:spcBef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年满八十周岁的生效对应日，合同终止，满期给付基本保险金额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100%</a:t>
            </a:r>
          </a:p>
        </p:txBody>
      </p:sp>
      <p:sp>
        <p:nvSpPr>
          <p:cNvPr id="17419" name="矩形 37"/>
          <p:cNvSpPr>
            <a:spLocks noChangeArrowheads="1"/>
          </p:cNvSpPr>
          <p:nvPr/>
        </p:nvSpPr>
        <p:spPr bwMode="auto">
          <a:xfrm>
            <a:off x="103187" y="1135305"/>
            <a:ext cx="1152753" cy="488503"/>
          </a:xfrm>
          <a:prstGeom prst="rect">
            <a:avLst/>
          </a:prstGeom>
          <a:solidFill>
            <a:srgbClr val="FF0000"/>
          </a:solidFill>
          <a:ln w="12700" cmpd="sng">
            <a:solidFill>
              <a:srgbClr val="385D8A"/>
            </a:solidFill>
            <a:miter lim="800000"/>
            <a:headEnd/>
            <a:tailEnd/>
          </a:ln>
        </p:spPr>
        <p:txBody>
          <a:bodyPr lIns="91421" tIns="45711" rIns="91421" bIns="45711" anchor="ctr"/>
          <a:lstStyle/>
          <a:p>
            <a:pPr algn="ctr" defTabSz="912791" eaLnBrk="0" hangingPunct="0"/>
            <a:r>
              <a:rPr lang="zh-CN" altLang="en-US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生存金</a:t>
            </a:r>
          </a:p>
        </p:txBody>
      </p:sp>
      <p:sp>
        <p:nvSpPr>
          <p:cNvPr id="17420" name="矩形 16"/>
          <p:cNvSpPr>
            <a:spLocks noChangeArrowheads="1"/>
          </p:cNvSpPr>
          <p:nvPr/>
        </p:nvSpPr>
        <p:spPr bwMode="auto">
          <a:xfrm>
            <a:off x="123826" y="2514600"/>
            <a:ext cx="1123951" cy="426466"/>
          </a:xfrm>
          <a:prstGeom prst="rect">
            <a:avLst/>
          </a:prstGeom>
          <a:solidFill>
            <a:srgbClr val="FF0000"/>
          </a:solidFill>
          <a:ln w="12700" cmpd="sng">
            <a:solidFill>
              <a:srgbClr val="385D8A"/>
            </a:solidFill>
            <a:miter lim="800000"/>
            <a:headEnd/>
            <a:tailEnd/>
          </a:ln>
        </p:spPr>
        <p:txBody>
          <a:bodyPr lIns="91421" tIns="45711" rIns="91421" bIns="45711" anchor="ctr"/>
          <a:lstStyle/>
          <a:p>
            <a:pPr algn="ctr" defTabSz="912791" eaLnBrk="0" hangingPunct="0"/>
            <a:r>
              <a:rPr lang="zh-CN" altLang="en-US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满期金</a:t>
            </a:r>
            <a:endParaRPr lang="zh-CN" altLang="en-US" b="1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1" name="Text Box 31"/>
          <p:cNvSpPr>
            <a:spLocks noChangeArrowheads="1"/>
          </p:cNvSpPr>
          <p:nvPr/>
        </p:nvSpPr>
        <p:spPr bwMode="auto">
          <a:xfrm>
            <a:off x="133350" y="3771900"/>
            <a:ext cx="1104900" cy="416719"/>
          </a:xfrm>
          <a:prstGeom prst="rect">
            <a:avLst/>
          </a:prstGeom>
          <a:solidFill>
            <a:srgbClr val="0000FF"/>
          </a:solidFill>
          <a:ln w="12700" cmpd="sng">
            <a:solidFill>
              <a:srgbClr val="385D8A"/>
            </a:solidFill>
            <a:miter lim="800000"/>
            <a:headEnd/>
            <a:tailEnd/>
          </a:ln>
        </p:spPr>
        <p:txBody>
          <a:bodyPr lIns="91421" tIns="45711" rIns="91421" bIns="45711" anchor="ctr"/>
          <a:lstStyle/>
          <a:p>
            <a:pPr algn="ctr" defTabSz="912791" eaLnBrk="0" hangingPunct="0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周转金</a:t>
            </a:r>
            <a:endParaRPr lang="zh-CN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2" name="矩形 38"/>
          <p:cNvSpPr>
            <a:spLocks noChangeArrowheads="1"/>
          </p:cNvSpPr>
          <p:nvPr/>
        </p:nvSpPr>
        <p:spPr bwMode="auto">
          <a:xfrm>
            <a:off x="1371602" y="3886200"/>
            <a:ext cx="7567613" cy="369314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91421" tIns="45711" rIns="91421" bIns="45711">
            <a:spAutoFit/>
          </a:bodyPr>
          <a:lstStyle/>
          <a:p>
            <a:pPr defTabSz="912791" eaLnBrk="0" fontAlgn="ctr" hangingPunct="0"/>
            <a:r>
              <a:rPr lang="zh-CN" altLang="en-US">
                <a:latin typeface="微软雅黑" pitchFamily="34" charset="-122"/>
                <a:ea typeface="微软雅黑" pitchFamily="34" charset="-122"/>
              </a:rPr>
              <a:t>双账周转：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主险保单借款&amp;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鑫账户保单借款</a:t>
            </a:r>
          </a:p>
        </p:txBody>
      </p:sp>
      <p:sp>
        <p:nvSpPr>
          <p:cNvPr id="17423" name="AutoShape 15"/>
          <p:cNvSpPr>
            <a:spLocks noChangeArrowheads="1"/>
          </p:cNvSpPr>
          <p:nvPr/>
        </p:nvSpPr>
        <p:spPr bwMode="auto">
          <a:xfrm>
            <a:off x="2" y="4188619"/>
            <a:ext cx="2835274" cy="954881"/>
          </a:xfrm>
          <a:prstGeom prst="irregularSeal1">
            <a:avLst/>
          </a:prstGeom>
          <a:solidFill>
            <a:srgbClr val="FF33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8" tIns="45719" rIns="91438" bIns="45719" anchor="ctr"/>
          <a:lstStyle/>
          <a:p>
            <a:pPr algn="ctr"/>
            <a:r>
              <a:rPr lang="zh-CN" altLang="en-US" sz="24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钻石版鑫账户</a:t>
            </a:r>
          </a:p>
        </p:txBody>
      </p:sp>
      <p:sp>
        <p:nvSpPr>
          <p:cNvPr id="17424" name="矩形 38"/>
          <p:cNvSpPr>
            <a:spLocks noChangeArrowheads="1"/>
          </p:cNvSpPr>
          <p:nvPr/>
        </p:nvSpPr>
        <p:spPr bwMode="auto">
          <a:xfrm>
            <a:off x="2835276" y="4452939"/>
            <a:ext cx="5607050" cy="369314"/>
          </a:xfrm>
          <a:prstGeom prst="rect">
            <a:avLst/>
          </a:prstGeom>
          <a:solidFill>
            <a:srgbClr val="FFFF00"/>
          </a:solidFill>
          <a:ln w="12700" cmpd="sng">
            <a:solidFill>
              <a:schemeClr val="accent1"/>
            </a:solidFill>
            <a:miter lim="800000"/>
            <a:headEnd/>
            <a:tailEnd/>
          </a:ln>
        </p:spPr>
        <p:txBody>
          <a:bodyPr lIns="91421" tIns="45711" rIns="91421" bIns="45711">
            <a:spAutoFit/>
          </a:bodyPr>
          <a:lstStyle/>
          <a:p>
            <a:pPr defTabSz="912791" eaLnBrk="0" fontAlgn="ctr" hangingPunct="0"/>
            <a:r>
              <a:rPr lang="zh-CN" altLang="en-US">
                <a:latin typeface="微软雅黑" pitchFamily="34" charset="-122"/>
                <a:ea typeface="微软雅黑" pitchFamily="34" charset="-122"/>
              </a:rPr>
              <a:t>双账周转：</a:t>
            </a:r>
            <a:r>
              <a:rPr lang="en-US">
                <a:latin typeface="微软雅黑" pitchFamily="34" charset="-122"/>
                <a:ea typeface="微软雅黑" pitchFamily="34" charset="-122"/>
              </a:rPr>
              <a:t>主险保单借款&amp;</a:t>
            </a:r>
            <a:r>
              <a:rPr lang="zh-CN" altLang="en-US">
                <a:latin typeface="微软雅黑" pitchFamily="34" charset="-122"/>
                <a:ea typeface="微软雅黑" pitchFamily="34" charset="-122"/>
              </a:rPr>
              <a:t>鑫账户保单借款</a:t>
            </a:r>
          </a:p>
        </p:txBody>
      </p:sp>
    </p:spTree>
    <p:extLst>
      <p:ext uri="{BB962C8B-B14F-4D97-AF65-F5344CB8AC3E}">
        <p14:creationId xmlns:p14="http://schemas.microsoft.com/office/powerpoint/2010/main" val="4182166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 bwMode="auto">
          <a:xfrm>
            <a:off x="-414" y="195486"/>
            <a:ext cx="6634668" cy="1775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/>
          <a:lstStyle>
            <a:lvl1pPr marL="1778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、年金：</a:t>
            </a:r>
            <a:endParaRPr lang="en-US" altLang="zh-CN" sz="28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zh-CN" altLang="zh-CN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首次给付本合同所交保险费的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12%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zh-CN" altLang="zh-CN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以后每年按本合同基本保险金额的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15%</a:t>
            </a:r>
            <a:r>
              <a:rPr lang="zh-CN" altLang="zh-CN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给付</a:t>
            </a:r>
            <a:r>
              <a: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44946" y="4680324"/>
            <a:ext cx="8941517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366795" y="468032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312911" y="468032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259027" y="468032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3814068" y="2422577"/>
            <a:ext cx="2514270" cy="594211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tx1"/>
                </a:solidFill>
              </a:rPr>
              <a:t>以后每年领取：</a:t>
            </a:r>
            <a:r>
              <a:rPr lang="en-US" altLang="zh-CN" sz="1600" b="1" dirty="0">
                <a:solidFill>
                  <a:schemeClr val="tx1"/>
                </a:solidFill>
              </a:rPr>
              <a:t>1.5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  <a:endParaRPr lang="en-US" altLang="zh-CN" sz="1600" b="1" dirty="0">
              <a:solidFill>
                <a:schemeClr val="tx1"/>
              </a:solidFill>
            </a:endParaRPr>
          </a:p>
          <a:p>
            <a:r>
              <a:rPr lang="zh-CN" altLang="en-US" sz="1600" b="1" dirty="0">
                <a:solidFill>
                  <a:schemeClr val="tx1"/>
                </a:solidFill>
              </a:rPr>
              <a:t>至</a:t>
            </a:r>
            <a:r>
              <a:rPr lang="en-US" altLang="zh-CN" sz="1600" b="1" dirty="0">
                <a:solidFill>
                  <a:schemeClr val="tx1"/>
                </a:solidFill>
              </a:rPr>
              <a:t>79</a:t>
            </a:r>
            <a:r>
              <a:rPr lang="zh-CN" altLang="en-US" sz="1600" b="1" dirty="0">
                <a:solidFill>
                  <a:schemeClr val="tx1"/>
                </a:solidFill>
              </a:rPr>
              <a:t>周岁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3205142" y="4680326"/>
            <a:ext cx="956868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499860" y="3737813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4251606" y="4680326"/>
            <a:ext cx="955075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右大括号 13"/>
          <p:cNvSpPr/>
          <p:nvPr/>
        </p:nvSpPr>
        <p:spPr>
          <a:xfrm rot="16200000">
            <a:off x="4959274" y="-233835"/>
            <a:ext cx="416864" cy="6982088"/>
          </a:xfrm>
          <a:prstGeom prst="rightBrace">
            <a:avLst>
              <a:gd name="adj1" fmla="val 8333"/>
              <a:gd name="adj2" fmla="val 50206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00781" tIns="50391" rIns="100781" bIns="50391" anchor="ctr"/>
          <a:lstStyle/>
          <a:p>
            <a:pPr algn="ctr" defTabSz="1007918">
              <a:defRPr/>
            </a:pPr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8009191" y="4680326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79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07505" y="2299465"/>
            <a:ext cx="3631852" cy="840432"/>
          </a:xfrm>
          <a:prstGeom prst="rect">
            <a:avLst/>
          </a:prstGeom>
          <a:solidFill>
            <a:srgbClr val="FFFF00"/>
          </a:solidFill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岁，男宝宝，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年，投保保额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万元，年交保费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10.839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万元，选择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岁领取祝寿金</a:t>
            </a:r>
          </a:p>
        </p:txBody>
      </p:sp>
      <p:sp>
        <p:nvSpPr>
          <p:cNvPr id="17" name="TextBox 15"/>
          <p:cNvSpPr txBox="1">
            <a:spLocks noChangeArrowheads="1"/>
          </p:cNvSpPr>
          <p:nvPr/>
        </p:nvSpPr>
        <p:spPr bwMode="auto">
          <a:xfrm>
            <a:off x="201831" y="3437925"/>
            <a:ext cx="1125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1600" b="1" dirty="0">
                <a:solidFill>
                  <a:schemeClr val="tx1"/>
                </a:solidFill>
              </a:rPr>
              <a:t>1.3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681139" y="3755115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90" y="405418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462" y="405418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462" y="363017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538" y="405418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610" y="405418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610" y="363017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26" y="361191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306" y="4035926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306" y="361191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549" y="403923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549" y="3615230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60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/>
      <p:bldP spid="12" grpId="0"/>
      <p:bldP spid="13" grpId="0"/>
      <p:bldP spid="14" grpId="0" animBg="1"/>
      <p:bldP spid="15" grpId="0"/>
      <p:bldP spid="16" grpId="0" animBg="1"/>
      <p:bldP spid="17" grpId="0" animBg="1"/>
      <p:bldP spid="1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7351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/>
          <p:cNvSpPr txBox="1">
            <a:spLocks/>
          </p:cNvSpPr>
          <p:nvPr/>
        </p:nvSpPr>
        <p:spPr bwMode="auto">
          <a:xfrm>
            <a:off x="-32003" y="195487"/>
            <a:ext cx="9032902" cy="1278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/>
          <a:lstStyle>
            <a:lvl1pPr marL="1778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、祝寿金：</a:t>
            </a:r>
            <a:endParaRPr lang="en-US" altLang="zh-CN" sz="32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至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周岁，按照所交保费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100%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（不计利息）给付祝寿金。</a:t>
            </a:r>
            <a:endParaRPr lang="en-US" altLang="zh-CN" sz="2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endParaRPr lang="zh-CN" altLang="en-US" sz="2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9383" y="4759590"/>
            <a:ext cx="8941517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81232" y="4759592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127347" y="4759592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073464" y="4759592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019579" y="4759592"/>
            <a:ext cx="956868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903898" y="3817080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4066043" y="4759592"/>
            <a:ext cx="955075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823628" y="4759592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5532694" y="1657329"/>
            <a:ext cx="1503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1600" b="1" dirty="0">
                <a:solidFill>
                  <a:schemeClr val="tx1"/>
                </a:solidFill>
              </a:rPr>
              <a:t>54.195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952775" y="3834381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27" y="413345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99" y="413345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99" y="370944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975" y="413345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047" y="413345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047" y="370944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3" y="369118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43" y="411519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43" y="369118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986" y="411850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986" y="3694496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254" y="411519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254" y="357466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254" y="303414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254" y="249362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254" y="1953101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5653657" y="4775650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989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/>
      <p:bldP spid="3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 bwMode="auto">
          <a:xfrm>
            <a:off x="1" y="267495"/>
            <a:ext cx="9165771" cy="1278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/>
          <a:lstStyle>
            <a:lvl1pPr marL="1778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、满期金：</a:t>
            </a:r>
            <a:endParaRPr lang="en-US" altLang="zh-CN" sz="32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年满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周岁的生效对应日，满期给付基本保险金额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100%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defTabSz="1007918">
              <a:lnSpc>
                <a:spcPct val="150000"/>
              </a:lnSpc>
              <a:spcBef>
                <a:spcPct val="20000"/>
              </a:spcBef>
            </a:pPr>
            <a:endParaRPr lang="zh-CN" altLang="en-US" sz="2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09" y="4685319"/>
            <a:ext cx="8941517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22058" y="4685321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068174" y="4685321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014290" y="4685321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2960405" y="4685321"/>
            <a:ext cx="956868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844723" y="3742809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4006869" y="4685321"/>
            <a:ext cx="955075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764454" y="4685321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7662252" y="2008842"/>
            <a:ext cx="1503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tx1"/>
                </a:solidFill>
              </a:rPr>
              <a:t>满期金</a:t>
            </a:r>
            <a:r>
              <a:rPr lang="en-US" altLang="zh-CN" sz="1600" b="1" dirty="0">
                <a:solidFill>
                  <a:schemeClr val="tx1"/>
                </a:solidFill>
              </a:rPr>
              <a:t>10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93602" y="3760110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3" y="405918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405918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363517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801" y="405918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873" y="405918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873" y="363517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289" y="361691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569" y="4040921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569" y="361691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080" y="4040921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080" y="3500396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080" y="2959874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080" y="241935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080" y="1878830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594483" y="4701379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812" y="405450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812" y="3513982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812" y="2973460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812" y="243293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/>
      <p:bldP spid="3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" name="TextBox 6"/>
          <p:cNvSpPr txBox="1"/>
          <p:nvPr/>
        </p:nvSpPr>
        <p:spPr>
          <a:xfrm>
            <a:off x="1" y="230833"/>
            <a:ext cx="9686685" cy="4616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342892" indent="-342892"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累计固定领取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万元，总收益为本金的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3.4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18" y="555526"/>
            <a:ext cx="9686685" cy="4616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342892" indent="-342892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按低等演示，满期保证领取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497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9.2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7570" y="915566"/>
            <a:ext cx="9686685" cy="4616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342892" indent="-342892"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按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中等演示，满期累计领取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1404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26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" y="1606029"/>
            <a:ext cx="9686685" cy="4616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342892" indent="-342892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按高等演示，满期累计领取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3439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63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9720" y="4709304"/>
            <a:ext cx="8941517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161568" y="470930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1107684" y="470930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2053800" y="4709306"/>
            <a:ext cx="856522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2999916" y="4709306"/>
            <a:ext cx="956868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884235" y="3766794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"/>
          <p:cNvSpPr txBox="1">
            <a:spLocks noChangeArrowheads="1"/>
          </p:cNvSpPr>
          <p:nvPr/>
        </p:nvSpPr>
        <p:spPr bwMode="auto">
          <a:xfrm>
            <a:off x="4046380" y="4709306"/>
            <a:ext cx="955075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803965" y="4709306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</a:p>
        </p:txBody>
      </p:sp>
      <p:sp>
        <p:nvSpPr>
          <p:cNvPr id="19" name="TextBox 15"/>
          <p:cNvSpPr txBox="1">
            <a:spLocks noChangeArrowheads="1"/>
          </p:cNvSpPr>
          <p:nvPr/>
        </p:nvSpPr>
        <p:spPr bwMode="auto">
          <a:xfrm>
            <a:off x="7644402" y="2040910"/>
            <a:ext cx="1503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tx1"/>
                </a:solidFill>
              </a:rPr>
              <a:t>满期金</a:t>
            </a:r>
            <a:r>
              <a:rPr lang="en-US" altLang="zh-CN" sz="1600" b="1" dirty="0">
                <a:solidFill>
                  <a:schemeClr val="tx1"/>
                </a:solidFill>
              </a:rPr>
              <a:t>10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933113" y="3784095"/>
            <a:ext cx="974787" cy="72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</a:p>
          <a:p>
            <a:pPr algn="ctr" defTabSz="1007918" eaLnBrk="1" hangingPunct="1"/>
            <a:r>
              <a:rPr lang="en-US" altLang="zh-CN" sz="20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······</a:t>
            </a:r>
            <a:endParaRPr lang="zh-CN" altLang="en-US" sz="20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64" y="408316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36" y="408316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36" y="365915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312" y="408316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384" y="408316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384" y="365915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800" y="364089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080" y="4064906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080" y="3640898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591" y="4064906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591" y="3524381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591" y="2983859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591" y="244333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591" y="190281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633994" y="4725364"/>
            <a:ext cx="1299119" cy="356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599" tIns="39300" rIns="78599" bIns="39300">
            <a:spAutoFit/>
          </a:bodyPr>
          <a:lstStyle>
            <a:lvl1pPr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712788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712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zh-CN" altLang="en-US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6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323" y="4078490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323" y="3537967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323" y="2997445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:\Users\chinalife\Desktop\13619519220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323" y="2456923"/>
            <a:ext cx="914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-3396" y="2050486"/>
            <a:ext cx="3996370" cy="594211"/>
          </a:xfrm>
          <a:prstGeom prst="rect">
            <a:avLst/>
          </a:prstGeom>
          <a:solidFill>
            <a:srgbClr val="FFFF00"/>
          </a:solidFill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1007918" eaLnBrk="1" hangingPunct="1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岁，男宝宝，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年，投保保额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万元，年交保费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10.839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万元，选择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岁领取祝寿金</a:t>
            </a:r>
          </a:p>
        </p:txBody>
      </p:sp>
      <p:sp>
        <p:nvSpPr>
          <p:cNvPr id="41" name="TextBox 15"/>
          <p:cNvSpPr txBox="1">
            <a:spLocks noChangeArrowheads="1"/>
          </p:cNvSpPr>
          <p:nvPr/>
        </p:nvSpPr>
        <p:spPr bwMode="auto">
          <a:xfrm>
            <a:off x="3178815" y="2644697"/>
            <a:ext cx="2514270" cy="594211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 dirty="0">
                <a:solidFill>
                  <a:schemeClr val="tx1"/>
                </a:solidFill>
              </a:rPr>
              <a:t>以后每年领取：</a:t>
            </a:r>
            <a:r>
              <a:rPr lang="en-US" altLang="zh-CN" sz="1600" b="1" dirty="0">
                <a:solidFill>
                  <a:schemeClr val="tx1"/>
                </a:solidFill>
              </a:rPr>
              <a:t>1.5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  <a:endParaRPr lang="en-US" altLang="zh-CN" sz="1600" b="1" dirty="0">
              <a:solidFill>
                <a:schemeClr val="tx1"/>
              </a:solidFill>
            </a:endParaRPr>
          </a:p>
          <a:p>
            <a:r>
              <a:rPr lang="zh-CN" altLang="en-US" sz="1600" b="1" dirty="0">
                <a:solidFill>
                  <a:schemeClr val="tx1"/>
                </a:solidFill>
              </a:rPr>
              <a:t>至</a:t>
            </a:r>
            <a:r>
              <a:rPr lang="en-US" altLang="zh-CN" sz="1600" b="1" dirty="0">
                <a:solidFill>
                  <a:schemeClr val="tx1"/>
                </a:solidFill>
              </a:rPr>
              <a:t>79</a:t>
            </a:r>
            <a:r>
              <a:rPr lang="zh-CN" altLang="en-US" sz="1600" b="1" dirty="0">
                <a:solidFill>
                  <a:schemeClr val="tx1"/>
                </a:solidFill>
              </a:rPr>
              <a:t>周岁</a:t>
            </a:r>
          </a:p>
        </p:txBody>
      </p:sp>
      <p:sp>
        <p:nvSpPr>
          <p:cNvPr id="42" name="TextBox 15"/>
          <p:cNvSpPr txBox="1">
            <a:spLocks noChangeArrowheads="1"/>
          </p:cNvSpPr>
          <p:nvPr/>
        </p:nvSpPr>
        <p:spPr bwMode="auto">
          <a:xfrm>
            <a:off x="-3396" y="3466905"/>
            <a:ext cx="1125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1600" b="1" dirty="0">
                <a:solidFill>
                  <a:schemeClr val="tx1"/>
                </a:solidFill>
              </a:rPr>
              <a:t>1.3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43" name="右大括号 42"/>
          <p:cNvSpPr/>
          <p:nvPr/>
        </p:nvSpPr>
        <p:spPr>
          <a:xfrm rot="16200000">
            <a:off x="4675803" y="-24140"/>
            <a:ext cx="416864" cy="6982088"/>
          </a:xfrm>
          <a:prstGeom prst="rightBrace">
            <a:avLst>
              <a:gd name="adj1" fmla="val 8333"/>
              <a:gd name="adj2" fmla="val 50206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00781" tIns="50391" rIns="100781" bIns="50391" anchor="ctr"/>
          <a:lstStyle/>
          <a:p>
            <a:pPr algn="ctr" defTabSz="1007918">
              <a:defRPr/>
            </a:pPr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15"/>
          <p:cNvSpPr txBox="1">
            <a:spLocks noChangeArrowheads="1"/>
          </p:cNvSpPr>
          <p:nvPr/>
        </p:nvSpPr>
        <p:spPr bwMode="auto">
          <a:xfrm>
            <a:off x="5513031" y="1607043"/>
            <a:ext cx="1503521" cy="347989"/>
          </a:xfrm>
          <a:prstGeom prst="rect">
            <a:avLst/>
          </a:prstGeom>
          <a:solidFill>
            <a:srgbClr val="FFFF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00781" tIns="50391" rIns="100781" bIns="50391">
            <a:spAutoFit/>
          </a:bodyPr>
          <a:lstStyle>
            <a:defPPr>
              <a:defRPr lang="zh-CN"/>
            </a:defPPr>
            <a:lvl1pPr algn="ctr" defTabSz="100794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1600" b="1" dirty="0">
                <a:solidFill>
                  <a:schemeClr val="tx1"/>
                </a:solidFill>
              </a:rPr>
              <a:t>54.195</a:t>
            </a:r>
            <a:r>
              <a:rPr lang="zh-CN" altLang="en-US" sz="1600" b="1" dirty="0">
                <a:solidFill>
                  <a:schemeClr val="tx1"/>
                </a:solidFill>
              </a:rPr>
              <a:t>万元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-19818" y="1275606"/>
            <a:ext cx="9686685" cy="4616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342892" indent="-342892">
              <a:buFont typeface="Wingdings" panose="05000000000000000000" pitchFamily="2" charset="2"/>
              <a:buChar char="Ø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按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5.05%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，满期累计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领取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1931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341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4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395288" y="5021264"/>
            <a:ext cx="1168906" cy="1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2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60423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内容占位符 2"/>
          <p:cNvSpPr txBox="1">
            <a:spLocks/>
          </p:cNvSpPr>
          <p:nvPr/>
        </p:nvSpPr>
        <p:spPr>
          <a:xfrm>
            <a:off x="-1" y="411511"/>
            <a:ext cx="8892481" cy="4414490"/>
          </a:xfrm>
          <a:prstGeom prst="rect">
            <a:avLst/>
          </a:prstGeom>
        </p:spPr>
        <p:txBody>
          <a:bodyPr lIns="100781" tIns="50391" rIns="100781" bIns="50391"/>
          <a:lstStyle>
            <a:lvl1pPr marL="446088" indent="-446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68375" indent="-37147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490663" indent="-2968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87563" indent="-2968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684463" indent="-2968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81302" indent="-298300" algn="l" defTabSz="119320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77902" indent="-298300" algn="l" defTabSz="119320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74502" indent="-298300" algn="l" defTabSz="119320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071102" indent="-298300" algn="l" defTabSz="119320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5964" indent="0" defTabSz="1007918">
              <a:lnSpc>
                <a:spcPct val="200000"/>
              </a:lnSpc>
              <a:spcAft>
                <a:spcPts val="0"/>
              </a:spcAft>
              <a:buNone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32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、身故保险金：</a:t>
            </a:r>
            <a:endParaRPr lang="en-US" altLang="zh-CN" sz="32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marL="573894" indent="-377930" defTabSz="1007918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领取祝寿金前，按照本合同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所交保费（不计利息）和本合同的现金价值较大值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给付身故保险金；</a:t>
            </a:r>
            <a:endParaRPr lang="en-US" altLang="zh-CN" sz="2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marL="573894" indent="-377930" defTabSz="1007918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领取祝寿金后，按照本合同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现金价值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给付身故保险金。</a:t>
            </a:r>
          </a:p>
          <a:p>
            <a:pPr marL="573894" indent="-377930" defTabSz="1007918">
              <a:lnSpc>
                <a:spcPct val="200000"/>
              </a:lnSpc>
              <a:spcAft>
                <a:spcPts val="0"/>
              </a:spcAft>
              <a:buFont typeface="Wingdings" pitchFamily="2" charset="2"/>
              <a:buChar char="u"/>
              <a:defRPr/>
            </a:pPr>
            <a:endParaRPr lang="zh-CN" altLang="en-US" sz="20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955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25439" y="1276229"/>
            <a:ext cx="1736725" cy="160636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21895" tIns="60947" rIns="121895" bIns="60947" anchor="ctr"/>
          <a:lstStyle/>
          <a:p>
            <a:pPr algn="ctr" defTabSz="1007918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生存金</a:t>
            </a:r>
          </a:p>
        </p:txBody>
      </p:sp>
      <p:sp>
        <p:nvSpPr>
          <p:cNvPr id="4" name="椭圆 3"/>
          <p:cNvSpPr/>
          <p:nvPr/>
        </p:nvSpPr>
        <p:spPr>
          <a:xfrm>
            <a:off x="2581276" y="1276229"/>
            <a:ext cx="1736725" cy="160636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21895" tIns="60947" rIns="121895" bIns="60947" anchor="ctr"/>
          <a:lstStyle/>
          <a:p>
            <a:pPr algn="ctr" defTabSz="1007918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周岁前身故</a:t>
            </a:r>
          </a:p>
        </p:txBody>
      </p:sp>
      <p:sp>
        <p:nvSpPr>
          <p:cNvPr id="5" name="椭圆 4"/>
          <p:cNvSpPr/>
          <p:nvPr/>
        </p:nvSpPr>
        <p:spPr>
          <a:xfrm>
            <a:off x="4795839" y="1276229"/>
            <a:ext cx="1736725" cy="160636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21895" tIns="60947" rIns="121895" bIns="60947" anchor="ctr"/>
          <a:lstStyle/>
          <a:p>
            <a:pPr algn="ctr" defTabSz="1007918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18</a:t>
            </a: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周岁后身故</a:t>
            </a:r>
          </a:p>
        </p:txBody>
      </p:sp>
      <p:sp>
        <p:nvSpPr>
          <p:cNvPr id="6" name="椭圆 5"/>
          <p:cNvSpPr/>
          <p:nvPr/>
        </p:nvSpPr>
        <p:spPr>
          <a:xfrm>
            <a:off x="6908801" y="1276229"/>
            <a:ext cx="1736725" cy="160636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21895" tIns="60947" rIns="121895" bIns="60947" anchor="ctr"/>
          <a:lstStyle/>
          <a:p>
            <a:pPr algn="ctr" defTabSz="1007918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18-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65</a:t>
            </a: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周岁外意外身故</a:t>
            </a:r>
          </a:p>
        </p:txBody>
      </p:sp>
      <p:sp>
        <p:nvSpPr>
          <p:cNvPr id="7" name="TextBox 5"/>
          <p:cNvSpPr txBox="1"/>
          <p:nvPr/>
        </p:nvSpPr>
        <p:spPr>
          <a:xfrm>
            <a:off x="325204" y="3203586"/>
            <a:ext cx="1736595" cy="178507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21895" tIns="60947" rIns="121895" bIns="60947">
            <a:spAutoFit/>
          </a:bodyPr>
          <a:lstStyle/>
          <a:p>
            <a:pPr algn="ctr" defTabSz="1007918">
              <a:defRPr/>
            </a:pP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投保人：随时可以部分领取</a:t>
            </a:r>
            <a:endParaRPr lang="en-US" altLang="zh-CN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1007918">
              <a:defRPr/>
            </a:pP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被保险人：三年后可申请，每年按账户价值</a:t>
            </a:r>
            <a:r>
              <a:rPr lang="en-US" altLang="zh-CN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2558905" y="3203584"/>
            <a:ext cx="1745131" cy="135419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21895" tIns="60947" rIns="121895" bIns="60947">
            <a:spAutoFit/>
          </a:bodyPr>
          <a:lstStyle/>
          <a:p>
            <a:pPr defTabSz="1007918">
              <a:defRPr/>
            </a:pPr>
            <a:r>
              <a:rPr lang="zh-CN" altLang="en-US" sz="2000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所交保费扣除已领取金额与个人账户较大者</a:t>
            </a:r>
          </a:p>
        </p:txBody>
      </p:sp>
      <p:sp>
        <p:nvSpPr>
          <p:cNvPr id="9" name="TextBox 18"/>
          <p:cNvSpPr txBox="1"/>
          <p:nvPr/>
        </p:nvSpPr>
        <p:spPr>
          <a:xfrm>
            <a:off x="4656089" y="3199086"/>
            <a:ext cx="2016224" cy="178507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21895" tIns="60947" rIns="121895" bIns="60947">
            <a:spAutoFit/>
          </a:bodyPr>
          <a:lstStyle/>
          <a:p>
            <a:pPr defTabSz="1007918">
              <a:defRPr/>
            </a:pP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一年内：趸交保费</a:t>
            </a:r>
            <a:r>
              <a:rPr lang="en-US" altLang="zh-CN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120%</a:t>
            </a: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扣除已领取金额和账户价值</a:t>
            </a:r>
            <a:r>
              <a:rPr lang="en-US" altLang="zh-CN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101%</a:t>
            </a: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较大者。</a:t>
            </a:r>
            <a:endParaRPr lang="en-US" altLang="zh-CN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007918">
              <a:defRPr/>
            </a:pP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一年后：个人账户价值</a:t>
            </a:r>
            <a:r>
              <a:rPr lang="en-US" altLang="zh-CN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101%</a:t>
            </a:r>
            <a:r>
              <a:rPr lang="zh-CN" altLang="en-US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10" name="TextBox 19"/>
          <p:cNvSpPr txBox="1"/>
          <p:nvPr/>
        </p:nvSpPr>
        <p:spPr>
          <a:xfrm>
            <a:off x="7023468" y="3203586"/>
            <a:ext cx="1724995" cy="166196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21895" tIns="60947" rIns="121895" bIns="60947">
            <a:spAutoFit/>
          </a:bodyPr>
          <a:lstStyle/>
          <a:p>
            <a:pPr defTabSz="1007918">
              <a:defRPr/>
            </a:pPr>
            <a:r>
              <a:rPr lang="zh-CN" altLang="en-US" sz="2000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在身故保障基础上，额外再给付</a:t>
            </a:r>
            <a:r>
              <a:rPr lang="en-US" altLang="zh-CN" sz="2000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r>
              <a:rPr lang="zh-CN" altLang="en-US" sz="2000" dirty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个人账户价值。</a:t>
            </a:r>
          </a:p>
        </p:txBody>
      </p:sp>
      <p:sp>
        <p:nvSpPr>
          <p:cNvPr id="12" name="Rectangle 3"/>
          <p:cNvSpPr>
            <a:spLocks noGrp="1" noChangeArrowheads="1"/>
          </p:cNvSpPr>
          <p:nvPr/>
        </p:nvSpPr>
        <p:spPr bwMode="auto">
          <a:xfrm>
            <a:off x="1440946" y="318948"/>
            <a:ext cx="5940425" cy="776027"/>
          </a:xfrm>
          <a:prstGeom prst="rect">
            <a:avLst/>
          </a:prstGeom>
          <a:noFill/>
          <a:ln>
            <a:noFill/>
          </a:ln>
          <a:extLst/>
        </p:spPr>
        <p:txBody>
          <a:bodyPr lIns="91438" tIns="45719" rIns="91438" bIns="45719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37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rgbClr val="9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鑫账户（钻石版）保险责任</a:t>
            </a:r>
            <a:endParaRPr lang="zh-CN" altLang="en-US" sz="3600" b="1" dirty="0">
              <a:solidFill>
                <a:srgbClr val="99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  <a:sym typeface="宋体" panose="02010600030101010101" pitchFamily="2" charset="-122"/>
            </a:endParaRPr>
          </a:p>
        </p:txBody>
      </p:sp>
      <p:sp>
        <p:nvSpPr>
          <p:cNvPr id="28683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28684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4565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 bwMode="auto">
          <a:xfrm>
            <a:off x="376761" y="490565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grpSp>
        <p:nvGrpSpPr>
          <p:cNvPr id="38915" name="组合 5"/>
          <p:cNvGrpSpPr>
            <a:grpSpLocks/>
          </p:cNvGrpSpPr>
          <p:nvPr/>
        </p:nvGrpSpPr>
        <p:grpSpPr bwMode="auto">
          <a:xfrm>
            <a:off x="376762" y="1329982"/>
            <a:ext cx="8589131" cy="3451831"/>
            <a:chOff x="1336598" y="1367879"/>
            <a:chExt cx="7748754" cy="3814046"/>
          </a:xfrm>
        </p:grpSpPr>
        <p:sp>
          <p:nvSpPr>
            <p:cNvPr id="7" name="椭圆 6"/>
            <p:cNvSpPr/>
            <p:nvPr/>
          </p:nvSpPr>
          <p:spPr>
            <a:xfrm>
              <a:off x="1656259" y="1367879"/>
              <a:ext cx="6984776" cy="360040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marL="283375" indent="-283375" algn="ctr" defTabSz="685783">
                <a:spcBef>
                  <a:spcPct val="20000"/>
                </a:spcBef>
                <a:defRPr/>
              </a:pPr>
              <a:endParaRPr lang="en-US" altLang="zh-CN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真广标" pitchFamily="49" charset="-122"/>
                <a:ea typeface="汉真广标" pitchFamily="49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87229" y="1472558"/>
              <a:ext cx="1011150" cy="1343283"/>
            </a:xfrm>
            <a:prstGeom prst="rect">
              <a:avLst/>
            </a:prstGeom>
          </p:spPr>
          <p:txBody>
            <a:bodyPr wrap="none" lIns="91436" tIns="45718" rIns="91436" bIns="45718">
              <a:spAutoFit/>
            </a:bodyPr>
            <a:lstStyle/>
            <a:p>
              <a:pPr defTabSz="685783">
                <a:defRPr/>
              </a:pPr>
              <a:r>
                <a:rPr lang="zh-CN" altLang="en-US" sz="73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鑫</a:t>
              </a:r>
              <a:endPara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516344" y="1944277"/>
              <a:ext cx="166648" cy="782163"/>
            </a:xfrm>
            <a:prstGeom prst="rect">
              <a:avLst/>
            </a:prstGeom>
          </p:spPr>
          <p:txBody>
            <a:bodyPr wrap="none" lIns="91436" tIns="45718" rIns="91436" bIns="45718">
              <a:spAutoFit/>
            </a:bodyPr>
            <a:lstStyle/>
            <a:p>
              <a:pPr marL="283375" indent="-283375" algn="ctr" defTabSz="685783">
                <a:spcBef>
                  <a:spcPct val="20000"/>
                </a:spcBef>
                <a:defRPr/>
              </a:pPr>
              <a:endParaRPr lang="en-US" altLang="zh-CN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508559" y="3279486"/>
              <a:ext cx="1511893" cy="1512001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固定收益领先</a:t>
              </a:r>
              <a:endParaRPr lang="zh-CN" altLang="en-US" sz="2600" dirty="0">
                <a:solidFill>
                  <a:prstClr val="white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049041" y="3742322"/>
              <a:ext cx="1511893" cy="1439603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借款功能领先</a:t>
              </a:r>
            </a:p>
          </p:txBody>
        </p:sp>
        <p:sp>
          <p:nvSpPr>
            <p:cNvPr id="12" name="椭圆 11"/>
            <p:cNvSpPr/>
            <p:nvPr/>
          </p:nvSpPr>
          <p:spPr>
            <a:xfrm>
              <a:off x="3797443" y="3506584"/>
              <a:ext cx="1513105" cy="1512001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返本时间领先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7573459" y="2921963"/>
              <a:ext cx="1511893" cy="1440996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万能账户领先</a:t>
              </a:r>
            </a:p>
          </p:txBody>
        </p:sp>
        <p:sp>
          <p:nvSpPr>
            <p:cNvPr id="29" name="椭圆 28"/>
            <p:cNvSpPr/>
            <p:nvPr/>
          </p:nvSpPr>
          <p:spPr>
            <a:xfrm>
              <a:off x="1336598" y="2630813"/>
              <a:ext cx="1511893" cy="1512001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返还速度领先</a:t>
              </a:r>
              <a:endParaRPr lang="zh-CN" altLang="en-US" sz="2600" dirty="0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378279" y="3398960"/>
              <a:ext cx="1511893" cy="1439603"/>
            </a:xfrm>
            <a:prstGeom prst="ellipse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6" tIns="45718" rIns="91436" bIns="45718" anchor="ctr"/>
            <a:lstStyle/>
            <a:p>
              <a:pPr algn="ctr" defTabSz="685783">
                <a:defRPr/>
              </a:pPr>
              <a:r>
                <a:rPr lang="zh-CN" altLang="en-US" sz="2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结算利率领先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377391" y="2106167"/>
            <a:ext cx="5966709" cy="630309"/>
          </a:xfrm>
          <a:prstGeom prst="rect">
            <a:avLst/>
          </a:prstGeom>
        </p:spPr>
        <p:txBody>
          <a:bodyPr wrap="none" lIns="75569" tIns="37786" rIns="75569" bIns="37786">
            <a:spAutoFit/>
          </a:bodyPr>
          <a:lstStyle/>
          <a:p>
            <a:pPr defTabSz="685783">
              <a:defRPr/>
            </a:pPr>
            <a:r>
              <a:rPr lang="zh-CN" alt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时代  双鑫组合“六重”领先</a:t>
            </a:r>
            <a:endParaRPr lang="zh-CN" altLang="en-US" sz="3600" dirty="0">
              <a:solidFill>
                <a:prstClr val="black"/>
              </a:solidFill>
              <a:latin typeface="Arial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6545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sp>
        <p:nvSpPr>
          <p:cNvPr id="5" name="椭圆 4"/>
          <p:cNvSpPr/>
          <p:nvPr/>
        </p:nvSpPr>
        <p:spPr>
          <a:xfrm>
            <a:off x="275980" y="1096958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返还时间领先</a:t>
            </a:r>
          </a:p>
        </p:txBody>
      </p:sp>
      <p:sp>
        <p:nvSpPr>
          <p:cNvPr id="6" name="矩形 5"/>
          <p:cNvSpPr/>
          <p:nvPr/>
        </p:nvSpPr>
        <p:spPr>
          <a:xfrm>
            <a:off x="2865145" y="1485809"/>
            <a:ext cx="3535631" cy="144222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传承经典</a:t>
            </a:r>
            <a:endParaRPr lang="en-US" altLang="zh-CN" sz="30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即交即领</a:t>
            </a:r>
          </a:p>
        </p:txBody>
      </p:sp>
      <p:sp>
        <p:nvSpPr>
          <p:cNvPr id="8" name="矩形 7"/>
          <p:cNvSpPr/>
          <p:nvPr/>
        </p:nvSpPr>
        <p:spPr>
          <a:xfrm>
            <a:off x="2346723" y="2960123"/>
            <a:ext cx="4163020" cy="907308"/>
          </a:xfrm>
          <a:prstGeom prst="rect">
            <a:avLst/>
          </a:prstGeom>
          <a:noFill/>
        </p:spPr>
        <p:txBody>
          <a:bodyPr wrap="squar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lnSpc>
                <a:spcPct val="150000"/>
              </a:lnSpc>
              <a:defRPr/>
            </a:pPr>
            <a:r>
              <a:rPr lang="zh-CN" altLang="en-US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鑫福年年保单生效次日即将首笔返还的生存金转入万能账户</a:t>
            </a:r>
            <a:endParaRPr lang="en-US" altLang="zh-CN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690" y="2514595"/>
            <a:ext cx="1669860" cy="434102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返还时间快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0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快</a:t>
            </a:r>
          </a:p>
        </p:txBody>
      </p:sp>
    </p:spTree>
    <p:extLst>
      <p:ext uri="{BB962C8B-B14F-4D97-AF65-F5344CB8AC3E}">
        <p14:creationId xmlns:p14="http://schemas.microsoft.com/office/powerpoint/2010/main" val="17692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sp>
        <p:nvSpPr>
          <p:cNvPr id="5" name="椭圆 4"/>
          <p:cNvSpPr/>
          <p:nvPr/>
        </p:nvSpPr>
        <p:spPr>
          <a:xfrm>
            <a:off x="275980" y="1096958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固定收益领先</a:t>
            </a:r>
          </a:p>
        </p:txBody>
      </p:sp>
      <p:sp>
        <p:nvSpPr>
          <p:cNvPr id="6" name="矩形 5"/>
          <p:cNvSpPr/>
          <p:nvPr/>
        </p:nvSpPr>
        <p:spPr>
          <a:xfrm>
            <a:off x="2865145" y="1485811"/>
            <a:ext cx="3535631" cy="1442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顶额预定利率</a:t>
            </a:r>
            <a:endParaRPr lang="en-US" altLang="zh-CN" sz="30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固定收益领先</a:t>
            </a:r>
          </a:p>
        </p:txBody>
      </p:sp>
      <p:sp>
        <p:nvSpPr>
          <p:cNvPr id="8" name="矩形 7"/>
          <p:cNvSpPr/>
          <p:nvPr/>
        </p:nvSpPr>
        <p:spPr>
          <a:xfrm>
            <a:off x="1869551" y="2960125"/>
            <a:ext cx="5300087" cy="1738304"/>
          </a:xfrm>
          <a:prstGeom prst="rect">
            <a:avLst/>
          </a:prstGeom>
          <a:noFill/>
        </p:spPr>
        <p:txBody>
          <a:bodyPr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lnSpc>
                <a:spcPct val="150000"/>
              </a:lnSpc>
              <a:defRPr/>
            </a:pPr>
            <a:r>
              <a:rPr lang="zh-CN" altLang="en-US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面对经济下行趋势、银行降息通道打开</a:t>
            </a:r>
            <a:endParaRPr lang="en-US" altLang="zh-CN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lnSpc>
                <a:spcPct val="150000"/>
              </a:lnSpc>
              <a:defRPr/>
            </a:pPr>
            <a:r>
              <a:rPr lang="zh-CN" altLang="en-US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中国人寿推出回馈型产品</a:t>
            </a:r>
            <a:endParaRPr lang="en-US" altLang="zh-CN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lnSpc>
                <a:spcPct val="150000"/>
              </a:lnSpc>
              <a:defRPr/>
            </a:pPr>
            <a:r>
              <a:rPr lang="zh-CN" altLang="en-US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顶额预定利率年金保险</a:t>
            </a:r>
            <a:endParaRPr lang="en-US" altLang="zh-CN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lnSpc>
                <a:spcPct val="150000"/>
              </a:lnSpc>
              <a:defRPr/>
            </a:pPr>
            <a:r>
              <a:rPr lang="zh-CN" altLang="en-US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遥遥领先</a:t>
            </a:r>
            <a:endParaRPr lang="en-US" altLang="zh-CN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690" y="2514595"/>
            <a:ext cx="1669860" cy="434102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固定收益高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0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高</a:t>
            </a:r>
          </a:p>
        </p:txBody>
      </p:sp>
    </p:spTree>
    <p:extLst>
      <p:ext uri="{BB962C8B-B14F-4D97-AF65-F5344CB8AC3E}">
        <p14:creationId xmlns:p14="http://schemas.microsoft.com/office/powerpoint/2010/main" val="96627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82776" y="914792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返本时间领先</a:t>
            </a:r>
          </a:p>
        </p:txBody>
      </p:sp>
      <p:sp>
        <p:nvSpPr>
          <p:cNvPr id="8" name="矩形 7"/>
          <p:cNvSpPr/>
          <p:nvPr/>
        </p:nvSpPr>
        <p:spPr>
          <a:xfrm>
            <a:off x="3107158" y="2991559"/>
            <a:ext cx="3154718" cy="1492082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符合大众消费心理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本金安全且快速返本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最快第十年即</a:t>
            </a:r>
            <a:r>
              <a:rPr lang="zh-CN" altLang="en-US" sz="2300" b="1" spc="41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返还本金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领先同业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504" y="2514596"/>
            <a:ext cx="2160240" cy="430253"/>
          </a:xfrm>
          <a:prstGeom prst="rect">
            <a:avLst/>
          </a:prstGeom>
          <a:noFill/>
        </p:spPr>
        <p:txBody>
          <a:bodyPr wrap="squar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返本</a:t>
            </a:r>
            <a:r>
              <a:rPr lang="zh-CN" altLang="en-US" sz="2300" b="1" spc="41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时间早</a:t>
            </a:r>
            <a:endParaRPr lang="zh-CN" altLang="en-US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804189" y="1428657"/>
            <a:ext cx="3535631" cy="14422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最早</a:t>
            </a:r>
            <a:r>
              <a:rPr lang="en-US" altLang="zh-CN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55</a:t>
            </a: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岁返本</a:t>
            </a: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领取方式领先</a:t>
            </a:r>
          </a:p>
        </p:txBody>
      </p:sp>
      <p:sp>
        <p:nvSpPr>
          <p:cNvPr id="9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1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早</a:t>
            </a:r>
          </a:p>
        </p:txBody>
      </p:sp>
    </p:spTree>
    <p:extLst>
      <p:ext uri="{BB962C8B-B14F-4D97-AF65-F5344CB8AC3E}">
        <p14:creationId xmlns:p14="http://schemas.microsoft.com/office/powerpoint/2010/main" val="140967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82776" y="914792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借款功能领先</a:t>
            </a:r>
          </a:p>
        </p:txBody>
      </p:sp>
      <p:sp>
        <p:nvSpPr>
          <p:cNvPr id="8" name="矩形 7"/>
          <p:cNvSpPr/>
          <p:nvPr/>
        </p:nvSpPr>
        <p:spPr>
          <a:xfrm>
            <a:off x="2267744" y="2991560"/>
            <a:ext cx="4884215" cy="938084"/>
          </a:xfrm>
          <a:prstGeom prst="rect">
            <a:avLst/>
          </a:prstGeom>
          <a:noFill/>
        </p:spPr>
        <p:txBody>
          <a:bodyPr wrap="squar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8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切实满足客户的资金融通需要</a:t>
            </a:r>
            <a:endParaRPr lang="en-US" altLang="zh-CN" sz="28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8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全面提高保单的附加功能价值</a:t>
            </a:r>
          </a:p>
        </p:txBody>
      </p:sp>
      <p:sp>
        <p:nvSpPr>
          <p:cNvPr id="10" name="矩形 9"/>
          <p:cNvSpPr/>
          <p:nvPr/>
        </p:nvSpPr>
        <p:spPr>
          <a:xfrm>
            <a:off x="351414" y="2514596"/>
            <a:ext cx="1366412" cy="791891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借款功能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再次升级</a:t>
            </a:r>
          </a:p>
        </p:txBody>
      </p:sp>
      <p:sp>
        <p:nvSpPr>
          <p:cNvPr id="12" name="矩形 11"/>
          <p:cNvSpPr/>
          <p:nvPr/>
        </p:nvSpPr>
        <p:spPr>
          <a:xfrm>
            <a:off x="2648674" y="1289229"/>
            <a:ext cx="3787973" cy="16213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600" b="1" spc="186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双账户</a:t>
            </a:r>
            <a:r>
              <a:rPr lang="zh-CN" altLang="en-US" sz="36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借款</a:t>
            </a:r>
            <a:endParaRPr lang="en-US" altLang="zh-CN" sz="36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6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借款比例</a:t>
            </a:r>
            <a:r>
              <a:rPr lang="en-US" altLang="zh-CN" sz="36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90%</a:t>
            </a:r>
            <a:endParaRPr lang="zh-CN" altLang="en-US" sz="36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37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1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活</a:t>
            </a:r>
          </a:p>
        </p:txBody>
      </p:sp>
    </p:spTree>
    <p:extLst>
      <p:ext uri="{BB962C8B-B14F-4D97-AF65-F5344CB8AC3E}">
        <p14:creationId xmlns:p14="http://schemas.microsoft.com/office/powerpoint/2010/main" val="409660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82776" y="914792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结算利率领先</a:t>
            </a:r>
          </a:p>
        </p:txBody>
      </p:sp>
      <p:sp>
        <p:nvSpPr>
          <p:cNvPr id="7" name="矩形 6"/>
          <p:cNvSpPr/>
          <p:nvPr/>
        </p:nvSpPr>
        <p:spPr>
          <a:xfrm>
            <a:off x="2865145" y="1257191"/>
            <a:ext cx="3535631" cy="213472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保底收益</a:t>
            </a:r>
            <a:r>
              <a:rPr lang="en-US" altLang="zh-CN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2.5%</a:t>
            </a: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结算</a:t>
            </a:r>
            <a:r>
              <a:rPr lang="zh-CN" altLang="en-US" sz="3000" b="1" spc="186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收益</a:t>
            </a:r>
            <a:r>
              <a:rPr lang="en-US" altLang="zh-CN" sz="3000" b="1" spc="186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5.05</a:t>
            </a:r>
            <a:r>
              <a:rPr lang="en-US" altLang="zh-CN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%</a:t>
            </a: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保值增值领先   </a:t>
            </a:r>
          </a:p>
        </p:txBody>
      </p:sp>
      <p:sp>
        <p:nvSpPr>
          <p:cNvPr id="8" name="矩形 7"/>
          <p:cNvSpPr/>
          <p:nvPr/>
        </p:nvSpPr>
        <p:spPr>
          <a:xfrm>
            <a:off x="199690" y="2514595"/>
            <a:ext cx="1669860" cy="434102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复利增值多</a:t>
            </a:r>
          </a:p>
        </p:txBody>
      </p:sp>
      <p:sp>
        <p:nvSpPr>
          <p:cNvPr id="9" name="矩形 8"/>
          <p:cNvSpPr/>
          <p:nvPr/>
        </p:nvSpPr>
        <p:spPr>
          <a:xfrm>
            <a:off x="2419052" y="3527325"/>
            <a:ext cx="4113077" cy="791891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国寿万能型账户始终引领行业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一直被模仿，从未被超越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2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稳</a:t>
            </a:r>
          </a:p>
        </p:txBody>
      </p:sp>
    </p:spTree>
    <p:extLst>
      <p:ext uri="{BB962C8B-B14F-4D97-AF65-F5344CB8AC3E}">
        <p14:creationId xmlns:p14="http://schemas.microsoft.com/office/powerpoint/2010/main" val="183905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82776" y="914792"/>
            <a:ext cx="1517281" cy="119956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75567" tIns="37783" rIns="75567" bIns="37783" anchor="ctr"/>
          <a:lstStyle/>
          <a:p>
            <a:pPr algn="ctr" defTabSz="685783"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万能账户领先</a:t>
            </a:r>
          </a:p>
        </p:txBody>
      </p:sp>
      <p:sp>
        <p:nvSpPr>
          <p:cNvPr id="6" name="矩形 5"/>
          <p:cNvSpPr/>
          <p:nvPr/>
        </p:nvSpPr>
        <p:spPr>
          <a:xfrm>
            <a:off x="2865145" y="1257191"/>
            <a:ext cx="3535631" cy="213472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56675" tIns="28338" rIns="56675" bIns="28338">
            <a:spAutoFit/>
          </a:bodyPr>
          <a:lstStyle/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鑫账户灵活支取</a:t>
            </a:r>
            <a:endParaRPr lang="en-US" altLang="zh-CN" sz="30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续期交费功能</a:t>
            </a:r>
            <a:endParaRPr lang="en-US" altLang="zh-CN" sz="3000" b="1" spc="186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566750">
              <a:lnSpc>
                <a:spcPct val="150000"/>
              </a:lnSpc>
              <a:defRPr/>
            </a:pPr>
            <a:r>
              <a:rPr lang="zh-CN" altLang="en-US" sz="3000" b="1" spc="186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微软雅黑" pitchFamily="34" charset="-122"/>
                <a:ea typeface="微软雅黑" pitchFamily="34" charset="-122"/>
              </a:rPr>
              <a:t>技术支持领先   </a:t>
            </a:r>
          </a:p>
        </p:txBody>
      </p:sp>
      <p:sp>
        <p:nvSpPr>
          <p:cNvPr id="7" name="矩形 6"/>
          <p:cNvSpPr/>
          <p:nvPr/>
        </p:nvSpPr>
        <p:spPr>
          <a:xfrm>
            <a:off x="199691" y="2514595"/>
            <a:ext cx="1669861" cy="434102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灵活支取活</a:t>
            </a:r>
          </a:p>
        </p:txBody>
      </p:sp>
      <p:sp>
        <p:nvSpPr>
          <p:cNvPr id="9" name="矩形 8"/>
          <p:cNvSpPr/>
          <p:nvPr/>
        </p:nvSpPr>
        <p:spPr>
          <a:xfrm>
            <a:off x="2650150" y="3632716"/>
            <a:ext cx="4113077" cy="791891"/>
          </a:xfrm>
          <a:prstGeom prst="rect">
            <a:avLst/>
          </a:prstGeom>
          <a:noFill/>
        </p:spPr>
        <p:txBody>
          <a:bodyPr wrap="none" lIns="75569" tIns="37786" rIns="75569" bIns="3778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前端服务简便、后台支持给力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783">
              <a:defRPr/>
            </a:pPr>
            <a:r>
              <a:rPr lang="zh-CN" altLang="en-US" sz="2300" b="1" spc="41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未来发展潜力巨大</a:t>
            </a:r>
            <a:endParaRPr lang="en-US" altLang="zh-CN" sz="2300" b="1" spc="41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标题 1"/>
          <p:cNvSpPr txBox="1">
            <a:spLocks/>
          </p:cNvSpPr>
          <p:nvPr/>
        </p:nvSpPr>
        <p:spPr bwMode="auto">
          <a:xfrm>
            <a:off x="487740" y="390614"/>
            <a:ext cx="8230138" cy="781227"/>
          </a:xfrm>
          <a:prstGeom prst="rect">
            <a:avLst/>
          </a:prstGeom>
          <a:noFill/>
          <a:ln>
            <a:noFill/>
          </a:ln>
          <a:extLst/>
        </p:spPr>
        <p:txBody>
          <a:bodyPr lIns="98612" tIns="49306" rIns="98612" bIns="49306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596600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11932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7898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2386401" algn="ctr" rtl="0" fontAlgn="base">
              <a:spcBef>
                <a:spcPct val="0"/>
              </a:spcBef>
              <a:spcAft>
                <a:spcPct val="0"/>
              </a:spcAft>
              <a:defRPr sz="57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defTabSz="685783" eaLnBrk="1" hangingPunct="1">
              <a:defRPr/>
            </a:pPr>
            <a:r>
              <a:rPr lang="zh-CN" altLang="en-US" sz="37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亮点解析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742" y="672787"/>
            <a:ext cx="2438400" cy="2335370"/>
          </a:xfrm>
          <a:prstGeom prst="rect">
            <a:avLst/>
          </a:prstGeom>
        </p:spPr>
      </p:pic>
      <p:sp>
        <p:nvSpPr>
          <p:cNvPr id="11" name="文本框 26"/>
          <p:cNvSpPr txBox="1"/>
          <p:nvPr/>
        </p:nvSpPr>
        <p:spPr>
          <a:xfrm>
            <a:off x="6585942" y="798387"/>
            <a:ext cx="2286000" cy="198515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25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专</a:t>
            </a:r>
          </a:p>
        </p:txBody>
      </p:sp>
    </p:spTree>
    <p:extLst>
      <p:ext uri="{BB962C8B-B14F-4D97-AF65-F5344CB8AC3E}">
        <p14:creationId xmlns:p14="http://schemas.microsoft.com/office/powerpoint/2010/main" val="105362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/>
            <a:endParaRPr lang="zh-CN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5656" y="638969"/>
            <a:ext cx="5472113" cy="914400"/>
          </a:xfrm>
          <a:prstGeom prst="rect">
            <a:avLst/>
          </a:prstGeom>
          <a:noFill/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  <a:cs typeface="方正超粗黑简体"/>
              </a:rPr>
              <a:t>鑫账户收益持续走</a:t>
            </a:r>
            <a:r>
              <a:rPr lang="zh-CN" altLang="en-US" sz="5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方正超粗黑简体"/>
              </a:rPr>
              <a:t>高</a:t>
            </a:r>
            <a:r>
              <a:rPr lang="zh-CN" altLang="en-US" sz="3600" b="1" dirty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  <a:cs typeface="方正超粗黑简体"/>
              </a:rPr>
              <a:t>！</a:t>
            </a:r>
            <a:endParaRPr lang="en-US" altLang="zh-CN" sz="36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  <a:cs typeface="方正超粗黑简体"/>
            </a:endParaRPr>
          </a:p>
        </p:txBody>
      </p:sp>
      <p:sp>
        <p:nvSpPr>
          <p:cNvPr id="69637" name="TextBox 7"/>
          <p:cNvSpPr txBox="1">
            <a:spLocks noChangeArrowheads="1"/>
          </p:cNvSpPr>
          <p:nvPr/>
        </p:nvSpPr>
        <p:spPr bwMode="auto">
          <a:xfrm>
            <a:off x="179389" y="2051050"/>
            <a:ext cx="3552825" cy="212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b="1" dirty="0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月份万能结算利率达到</a:t>
            </a:r>
            <a:r>
              <a:rPr lang="en-US" altLang="zh-CN" sz="6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5.05%</a:t>
            </a:r>
            <a:r>
              <a:rPr lang="zh-CN" altLang="en-US" sz="6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！</a:t>
            </a:r>
          </a:p>
        </p:txBody>
      </p:sp>
      <p:pic>
        <p:nvPicPr>
          <p:cNvPr id="6964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32897"/>
            <a:ext cx="5220072" cy="352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6" y="385763"/>
            <a:ext cx="105251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258888" y="555625"/>
            <a:ext cx="7885112" cy="1666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659" name="文本框 1"/>
          <p:cNvSpPr>
            <a:spLocks noChangeArrowheads="1"/>
          </p:cNvSpPr>
          <p:nvPr/>
        </p:nvSpPr>
        <p:spPr bwMode="auto">
          <a:xfrm>
            <a:off x="249239" y="911225"/>
            <a:ext cx="4251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5.05%</a:t>
            </a:r>
            <a:r>
              <a:rPr lang="zh-CN" altLang="en-US" sz="2400" b="1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  <a:ea typeface="微软雅黑" pitchFamily="34" charset="-122"/>
              </a:rPr>
              <a:t>复利</a:t>
            </a:r>
            <a:r>
              <a:rPr lang="zh-CN" altLang="en-US" sz="2400" b="1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意味着什么？</a:t>
            </a:r>
          </a:p>
        </p:txBody>
      </p:sp>
      <p:sp>
        <p:nvSpPr>
          <p:cNvPr id="70660" name="文本框 2"/>
          <p:cNvSpPr>
            <a:spLocks noChangeArrowheads="1"/>
          </p:cNvSpPr>
          <p:nvPr/>
        </p:nvSpPr>
        <p:spPr bwMode="auto">
          <a:xfrm>
            <a:off x="341314" y="1511301"/>
            <a:ext cx="4159250" cy="341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/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6.37%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8.39%</a:t>
            </a: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11.2%</a:t>
            </a: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15.4%</a:t>
            </a: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21.4%</a:t>
            </a: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30.3%</a:t>
            </a: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43.5%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marL="342892" indent="-342892">
              <a:lnSpc>
                <a:spcPct val="150000"/>
              </a:lnSpc>
              <a:buFont typeface="Wingdings" pitchFamily="2" charset="2"/>
              <a:buChar char="p"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年相当于银行单利：</a:t>
            </a:r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63.1%</a:t>
            </a:r>
          </a:p>
        </p:txBody>
      </p:sp>
      <p:pic>
        <p:nvPicPr>
          <p:cNvPr id="70661" name="Picture 2" descr="http://pic2.nipic.com/20090424/213291_203415003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39" y="1620839"/>
            <a:ext cx="3330575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6" name="Picture 12" descr="圈中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26001"/>
            <a:ext cx="11303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5"/>
          <p:cNvSpPr>
            <a:spLocks noChangeArrowheads="1"/>
          </p:cNvSpPr>
          <p:nvPr/>
        </p:nvSpPr>
        <p:spPr bwMode="auto">
          <a:xfrm>
            <a:off x="4133850" y="2766828"/>
            <a:ext cx="5003800" cy="910367"/>
          </a:xfrm>
          <a:prstGeom prst="rect">
            <a:avLst/>
          </a:prstGeom>
          <a:solidFill>
            <a:srgbClr val="F2F2F2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699" name="文本框 7"/>
          <p:cNvSpPr>
            <a:spLocks noChangeArrowheads="1"/>
          </p:cNvSpPr>
          <p:nvPr/>
        </p:nvSpPr>
        <p:spPr bwMode="auto">
          <a:xfrm>
            <a:off x="96838" y="2100846"/>
            <a:ext cx="6116637" cy="193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/>
          <a:p>
            <a:r>
              <a:rPr lang="en-US" altLang="zh-CN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30</a:t>
            </a:r>
            <a:r>
              <a: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岁，男性，年交</a:t>
            </a:r>
            <a:r>
              <a:rPr lang="en-US" altLang="zh-CN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万，</a:t>
            </a:r>
            <a:r>
              <a:rPr lang="en-US" altLang="zh-CN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年总计投入</a:t>
            </a:r>
            <a:r>
              <a:rPr lang="en-US" altLang="zh-CN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50</a:t>
            </a:r>
            <a:r>
              <a: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万。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基本保险金额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68082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元，选择</a:t>
            </a:r>
            <a:r>
              <a:rPr lang="en-US" altLang="zh-CN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sz="24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岁领取祝寿金，附加鑫账户（钻石版）。鑫先生可获得的保障利益包括：</a:t>
            </a:r>
          </a:p>
          <a:p>
            <a:endParaRPr lang="zh-CN" altLang="en-US" sz="2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29700" name="标题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778886"/>
            <a:ext cx="5632450" cy="101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t0128b3ac5f0fd1063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6" y="980395"/>
            <a:ext cx="2295525" cy="3098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42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Box 34"/>
          <p:cNvSpPr txBox="1">
            <a:spLocks noChangeArrowheads="1"/>
          </p:cNvSpPr>
          <p:nvPr/>
        </p:nvSpPr>
        <p:spPr bwMode="auto">
          <a:xfrm>
            <a:off x="3479801" y="3870130"/>
            <a:ext cx="847725" cy="34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25450" y="2613910"/>
            <a:ext cx="604838" cy="1726409"/>
            <a:chOff x="452967" y="4292601"/>
            <a:chExt cx="825500" cy="1543050"/>
          </a:xfrm>
        </p:grpSpPr>
        <p:sp>
          <p:nvSpPr>
            <p:cNvPr id="32" name="圆柱形 31"/>
            <p:cNvSpPr/>
            <p:nvPr/>
          </p:nvSpPr>
          <p:spPr bwMode="auto">
            <a:xfrm>
              <a:off x="452967" y="5142045"/>
              <a:ext cx="825500" cy="693606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49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61" name="圆柱形 11"/>
            <p:cNvSpPr>
              <a:spLocks noChangeArrowheads="1"/>
            </p:cNvSpPr>
            <p:nvPr/>
          </p:nvSpPr>
          <p:spPr bwMode="auto">
            <a:xfrm>
              <a:off x="452967" y="4292601"/>
              <a:ext cx="825500" cy="1056217"/>
            </a:xfrm>
            <a:prstGeom prst="can">
              <a:avLst>
                <a:gd name="adj" fmla="val 25021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500" b="1">
                  <a:solidFill>
                    <a:srgbClr val="FF0000"/>
                  </a:solidFill>
                  <a:latin typeface="Verdana" pitchFamily="34" charset="0"/>
                </a:rPr>
                <a:t>12000</a:t>
              </a:r>
            </a:p>
          </p:txBody>
        </p:sp>
      </p:grp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84163" y="4327456"/>
            <a:ext cx="8767762" cy="109400"/>
          </a:xfrm>
          <a:prstGeom prst="rect">
            <a:avLst/>
          </a:prstGeom>
          <a:gradFill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/>
              </a:gs>
            </a:gsLst>
            <a:lin ang="16200000" scaled="0"/>
          </a:gradFill>
          <a:ln>
            <a:noFill/>
          </a:ln>
        </p:spPr>
        <p:txBody>
          <a:bodyPr lIns="93107" tIns="46551" rIns="93107" bIns="46551">
            <a:spAutoFit/>
          </a:bodyPr>
          <a:lstStyle>
            <a:lvl1pPr eaLnBrk="0" hangingPunct="0">
              <a:spcBef>
                <a:spcPct val="20000"/>
              </a:spcBef>
              <a:buSzPct val="85000"/>
              <a:buFont typeface="Wingdings" pitchFamily="2" charset="2"/>
              <a:buChar char="Ø"/>
              <a:defRPr sz="32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105000"/>
              <a:buFont typeface="Wingdings" pitchFamily="2" charset="2"/>
              <a:buChar char="ü"/>
              <a:defRPr sz="28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华文楷体" pitchFamily="2" charset="-122"/>
              <a:buChar char="−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9pPr>
          </a:lstStyle>
          <a:p>
            <a:pPr defTabSz="713089" eaLnBrk="1" fontAlgn="auto" hangingPunct="1">
              <a:spcBef>
                <a:spcPct val="50000"/>
              </a:spcBef>
              <a:spcAft>
                <a:spcPts val="0"/>
              </a:spcAft>
              <a:buSzTx/>
              <a:buFont typeface="Wingdings" pitchFamily="2" charset="2"/>
              <a:buNone/>
              <a:defRPr/>
            </a:pPr>
            <a:endParaRPr lang="zh-CN" altLang="en-US" sz="100" b="0" dirty="0">
              <a:solidFill>
                <a:srgbClr val="2B166E"/>
              </a:solidFill>
              <a:latin typeface="Comic Sans MS" pitchFamily="66" charset="0"/>
              <a:ea typeface="宋体" charset="-122"/>
            </a:endParaRPr>
          </a:p>
        </p:txBody>
      </p:sp>
      <p:sp>
        <p:nvSpPr>
          <p:cNvPr id="30725" name="AutoShape 8"/>
          <p:cNvSpPr>
            <a:spLocks noChangeArrowheads="1"/>
          </p:cNvSpPr>
          <p:nvPr/>
        </p:nvSpPr>
        <p:spPr bwMode="auto">
          <a:xfrm>
            <a:off x="476250" y="4198833"/>
            <a:ext cx="382588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84163" y="4580416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30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5286376" y="4594708"/>
            <a:ext cx="1350963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60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7788276" y="4594708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80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041401" y="2865440"/>
            <a:ext cx="606425" cy="1474880"/>
            <a:chOff x="1517651" y="3829051"/>
            <a:chExt cx="825500" cy="2006600"/>
          </a:xfrm>
        </p:grpSpPr>
        <p:sp>
          <p:nvSpPr>
            <p:cNvPr id="33" name="圆柱形 32"/>
            <p:cNvSpPr/>
            <p:nvPr/>
          </p:nvSpPr>
          <p:spPr bwMode="auto">
            <a:xfrm>
              <a:off x="1517651" y="5141507"/>
              <a:ext cx="825500" cy="694144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49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59" name="圆柱形 25"/>
            <p:cNvSpPr>
              <a:spLocks noChangeArrowheads="1"/>
            </p:cNvSpPr>
            <p:nvPr/>
          </p:nvSpPr>
          <p:spPr bwMode="auto">
            <a:xfrm>
              <a:off x="1517651" y="3829051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0730" name="AutoShape 9"/>
          <p:cNvSpPr>
            <a:spLocks noChangeArrowheads="1"/>
          </p:cNvSpPr>
          <p:nvPr/>
        </p:nvSpPr>
        <p:spPr bwMode="auto">
          <a:xfrm>
            <a:off x="8018463" y="4207408"/>
            <a:ext cx="423862" cy="36014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30731" name="TextBox 1"/>
          <p:cNvSpPr txBox="1">
            <a:spLocks noChangeArrowheads="1"/>
          </p:cNvSpPr>
          <p:nvPr/>
        </p:nvSpPr>
        <p:spPr bwMode="auto">
          <a:xfrm>
            <a:off x="641351" y="944666"/>
            <a:ext cx="6346825" cy="925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即交即领</a:t>
            </a:r>
            <a:r>
              <a:rPr lang="en-US" altLang="zh-CN" sz="3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快速返</a:t>
            </a:r>
            <a:r>
              <a:rPr lang="zh-CN" altLang="en-US" sz="54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年金</a:t>
            </a:r>
          </a:p>
        </p:txBody>
      </p:sp>
      <p:grpSp>
        <p:nvGrpSpPr>
          <p:cNvPr id="4" name="组合 34"/>
          <p:cNvGrpSpPr>
            <a:grpSpLocks/>
          </p:cNvGrpSpPr>
          <p:nvPr/>
        </p:nvGrpSpPr>
        <p:grpSpPr bwMode="auto">
          <a:xfrm>
            <a:off x="5443539" y="564514"/>
            <a:ext cx="3608387" cy="2691083"/>
            <a:chOff x="5804138" y="3212976"/>
            <a:chExt cx="2800310" cy="2088231"/>
          </a:xfrm>
        </p:grpSpPr>
        <p:grpSp>
          <p:nvGrpSpPr>
            <p:cNvPr id="3075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68" name="椭圆形标注 67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70" name="椭圆形标注 69"/>
              <p:cNvSpPr/>
              <p:nvPr/>
            </p:nvSpPr>
            <p:spPr>
              <a:xfrm>
                <a:off x="1042341" y="1917100"/>
                <a:ext cx="2593336" cy="2000774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63" name="TextBox 62"/>
            <p:cNvSpPr txBox="1"/>
            <p:nvPr/>
          </p:nvSpPr>
          <p:spPr>
            <a:xfrm>
              <a:off x="6147862" y="3545674"/>
              <a:ext cx="2210188" cy="11822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首年保费</a:t>
              </a:r>
              <a:r>
                <a:rPr lang="en-US" altLang="zh-CN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12%</a:t>
              </a:r>
              <a:r>
                <a:rPr lang="zh-CN" altLang="en-US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，次年开始每年保额</a:t>
              </a:r>
              <a:r>
                <a:rPr lang="en-US" altLang="zh-CN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15%</a:t>
              </a:r>
            </a:p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1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308159</a:t>
              </a:r>
              <a:r>
                <a:rPr lang="zh-CN" altLang="en-US" sz="41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</a:p>
          </p:txBody>
        </p:sp>
      </p:grpSp>
      <p:grpSp>
        <p:nvGrpSpPr>
          <p:cNvPr id="6" name="组合 3"/>
          <p:cNvGrpSpPr>
            <a:grpSpLocks/>
          </p:cNvGrpSpPr>
          <p:nvPr/>
        </p:nvGrpSpPr>
        <p:grpSpPr bwMode="auto">
          <a:xfrm>
            <a:off x="1652589" y="2865440"/>
            <a:ext cx="606425" cy="1474880"/>
            <a:chOff x="2582334" y="3829051"/>
            <a:chExt cx="825500" cy="2006600"/>
          </a:xfrm>
        </p:grpSpPr>
        <p:sp>
          <p:nvSpPr>
            <p:cNvPr id="34" name="圆柱形 33"/>
            <p:cNvSpPr/>
            <p:nvPr/>
          </p:nvSpPr>
          <p:spPr bwMode="auto">
            <a:xfrm>
              <a:off x="2582334" y="5141507"/>
              <a:ext cx="825500" cy="694144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48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53" name="圆柱形 34"/>
            <p:cNvSpPr>
              <a:spLocks noChangeArrowheads="1"/>
            </p:cNvSpPr>
            <p:nvPr/>
          </p:nvSpPr>
          <p:spPr bwMode="auto">
            <a:xfrm>
              <a:off x="2582334" y="3829051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263776" y="2874015"/>
            <a:ext cx="606425" cy="1466305"/>
            <a:chOff x="4106334" y="3840842"/>
            <a:chExt cx="825500" cy="1994809"/>
          </a:xfrm>
        </p:grpSpPr>
        <p:sp>
          <p:nvSpPr>
            <p:cNvPr id="36" name="圆柱形 35"/>
            <p:cNvSpPr/>
            <p:nvPr/>
          </p:nvSpPr>
          <p:spPr bwMode="auto">
            <a:xfrm>
              <a:off x="4106334" y="5141550"/>
              <a:ext cx="825500" cy="694101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51" name="圆柱形 36"/>
            <p:cNvSpPr>
              <a:spLocks noChangeArrowheads="1"/>
            </p:cNvSpPr>
            <p:nvPr/>
          </p:nvSpPr>
          <p:spPr bwMode="auto">
            <a:xfrm>
              <a:off x="4106334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8" name="组合 5"/>
          <p:cNvGrpSpPr>
            <a:grpSpLocks/>
          </p:cNvGrpSpPr>
          <p:nvPr/>
        </p:nvGrpSpPr>
        <p:grpSpPr bwMode="auto">
          <a:xfrm>
            <a:off x="2876550" y="2874015"/>
            <a:ext cx="604838" cy="1466305"/>
            <a:chOff x="5265211" y="3840842"/>
            <a:chExt cx="825500" cy="1994809"/>
          </a:xfrm>
        </p:grpSpPr>
        <p:sp>
          <p:nvSpPr>
            <p:cNvPr id="30748" name="圆柱形 37"/>
            <p:cNvSpPr>
              <a:spLocks noChangeArrowheads="1"/>
            </p:cNvSpPr>
            <p:nvPr/>
          </p:nvSpPr>
          <p:spPr bwMode="auto">
            <a:xfrm>
              <a:off x="5265211" y="5141384"/>
              <a:ext cx="825500" cy="694267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47331E"/>
                </a:gs>
                <a:gs pos="49648">
                  <a:srgbClr val="4E77A8"/>
                </a:gs>
                <a:gs pos="100000">
                  <a:srgbClr val="333333"/>
                </a:gs>
                <a:gs pos="100000">
                  <a:srgbClr val="47331E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defTabSz="828675" eaLnBrk="0" hangingPunct="0"/>
              <a:endParaRPr lang="zh-CN" altLang="en-US" sz="1200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30749" name="圆柱形 38"/>
            <p:cNvSpPr>
              <a:spLocks noChangeArrowheads="1"/>
            </p:cNvSpPr>
            <p:nvPr/>
          </p:nvSpPr>
          <p:spPr bwMode="auto">
            <a:xfrm>
              <a:off x="5265211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9" name="组合 6"/>
          <p:cNvGrpSpPr>
            <a:grpSpLocks/>
          </p:cNvGrpSpPr>
          <p:nvPr/>
        </p:nvGrpSpPr>
        <p:grpSpPr bwMode="auto">
          <a:xfrm>
            <a:off x="4103689" y="2874015"/>
            <a:ext cx="604837" cy="1466305"/>
            <a:chOff x="6369050" y="3840842"/>
            <a:chExt cx="825500" cy="1994809"/>
          </a:xfrm>
        </p:grpSpPr>
        <p:sp>
          <p:nvSpPr>
            <p:cNvPr id="40" name="圆柱形 39"/>
            <p:cNvSpPr/>
            <p:nvPr/>
          </p:nvSpPr>
          <p:spPr bwMode="auto">
            <a:xfrm>
              <a:off x="6369050" y="5141550"/>
              <a:ext cx="825500" cy="694101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47" name="圆柱形 40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pic>
        <p:nvPicPr>
          <p:cNvPr id="30737" name="TextBox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413" y="295835"/>
            <a:ext cx="2352676" cy="158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45"/>
          <p:cNvGrpSpPr>
            <a:grpSpLocks/>
          </p:cNvGrpSpPr>
          <p:nvPr/>
        </p:nvGrpSpPr>
        <p:grpSpPr bwMode="auto">
          <a:xfrm>
            <a:off x="4708526" y="2874015"/>
            <a:ext cx="608013" cy="1466305"/>
            <a:chOff x="6369050" y="3840842"/>
            <a:chExt cx="825500" cy="1994809"/>
          </a:xfrm>
        </p:grpSpPr>
        <p:sp>
          <p:nvSpPr>
            <p:cNvPr id="47" name="圆柱形 46"/>
            <p:cNvSpPr/>
            <p:nvPr/>
          </p:nvSpPr>
          <p:spPr bwMode="auto">
            <a:xfrm>
              <a:off x="6369050" y="5141550"/>
              <a:ext cx="825500" cy="694101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45" name="圆柱形 47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11" name="组合 50"/>
          <p:cNvGrpSpPr>
            <a:grpSpLocks/>
          </p:cNvGrpSpPr>
          <p:nvPr/>
        </p:nvGrpSpPr>
        <p:grpSpPr bwMode="auto">
          <a:xfrm>
            <a:off x="5316539" y="2874015"/>
            <a:ext cx="606425" cy="1466305"/>
            <a:chOff x="6369050" y="3840842"/>
            <a:chExt cx="825500" cy="1994809"/>
          </a:xfrm>
        </p:grpSpPr>
        <p:sp>
          <p:nvSpPr>
            <p:cNvPr id="53" name="圆柱形 52"/>
            <p:cNvSpPr/>
            <p:nvPr/>
          </p:nvSpPr>
          <p:spPr bwMode="auto">
            <a:xfrm>
              <a:off x="6369050" y="5141550"/>
              <a:ext cx="825500" cy="694101"/>
            </a:xfrm>
            <a:prstGeom prst="can">
              <a:avLst/>
            </a:prstGeom>
            <a:gradFill rotWithShape="1">
              <a:gsLst>
                <a:gs pos="0">
                  <a:srgbClr val="47331E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rgbClr val="47331E"/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0743" name="圆柱形 53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0740" name="AutoShape 9"/>
          <p:cNvSpPr>
            <a:spLocks noChangeArrowheads="1"/>
          </p:cNvSpPr>
          <p:nvPr/>
        </p:nvSpPr>
        <p:spPr bwMode="auto">
          <a:xfrm>
            <a:off x="5367339" y="4221700"/>
            <a:ext cx="422275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pic>
        <p:nvPicPr>
          <p:cNvPr id="30741" name="Picture 12" descr="圈中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7790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34"/>
          <p:cNvGrpSpPr>
            <a:grpSpLocks/>
          </p:cNvGrpSpPr>
          <p:nvPr/>
        </p:nvGrpSpPr>
        <p:grpSpPr bwMode="auto">
          <a:xfrm>
            <a:off x="122238" y="1559200"/>
            <a:ext cx="2747962" cy="2049397"/>
            <a:chOff x="5804138" y="3212976"/>
            <a:chExt cx="2800310" cy="2088231"/>
          </a:xfrm>
        </p:grpSpPr>
        <p:grpSp>
          <p:nvGrpSpPr>
            <p:cNvPr id="3177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64" name="椭圆形标注 6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65" name="椭圆形标注 64"/>
              <p:cNvSpPr/>
              <p:nvPr/>
            </p:nvSpPr>
            <p:spPr>
              <a:xfrm>
                <a:off x="1041842" y="1917134"/>
                <a:ext cx="2594857" cy="200055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62" name="TextBox 62"/>
            <p:cNvSpPr txBox="1"/>
            <p:nvPr/>
          </p:nvSpPr>
          <p:spPr>
            <a:xfrm>
              <a:off x="5969148" y="3604701"/>
              <a:ext cx="2321459" cy="1395559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6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308159</a:t>
              </a:r>
            </a:p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</a:p>
          </p:txBody>
        </p:sp>
      </p:grp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84163" y="4327456"/>
            <a:ext cx="8767762" cy="109400"/>
          </a:xfrm>
          <a:prstGeom prst="rect">
            <a:avLst/>
          </a:prstGeom>
          <a:gradFill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/>
              </a:gs>
            </a:gsLst>
            <a:lin ang="16200000" scaled="0"/>
          </a:gradFill>
          <a:ln>
            <a:noFill/>
          </a:ln>
        </p:spPr>
        <p:txBody>
          <a:bodyPr lIns="93107" tIns="46551" rIns="93107" bIns="46551">
            <a:spAutoFit/>
          </a:bodyPr>
          <a:lstStyle>
            <a:lvl1pPr eaLnBrk="0" hangingPunct="0">
              <a:spcBef>
                <a:spcPct val="20000"/>
              </a:spcBef>
              <a:buSzPct val="85000"/>
              <a:buFont typeface="Wingdings" pitchFamily="2" charset="2"/>
              <a:buChar char="Ø"/>
              <a:defRPr sz="32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105000"/>
              <a:buFont typeface="Wingdings" pitchFamily="2" charset="2"/>
              <a:buChar char="ü"/>
              <a:defRPr sz="28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华文楷体" pitchFamily="2" charset="-122"/>
              <a:buChar char="−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9pPr>
          </a:lstStyle>
          <a:p>
            <a:pPr defTabSz="713089" eaLnBrk="1" fontAlgn="auto" hangingPunct="1">
              <a:spcBef>
                <a:spcPct val="50000"/>
              </a:spcBef>
              <a:spcAft>
                <a:spcPts val="0"/>
              </a:spcAft>
              <a:buSzTx/>
              <a:buFont typeface="Wingdings" pitchFamily="2" charset="2"/>
              <a:buNone/>
              <a:defRPr/>
            </a:pPr>
            <a:endParaRPr lang="zh-CN" altLang="en-US" sz="100" b="0" dirty="0">
              <a:solidFill>
                <a:srgbClr val="2B166E"/>
              </a:solidFill>
              <a:latin typeface="Comic Sans MS" pitchFamily="66" charset="0"/>
              <a:ea typeface="宋体" charset="-122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84163" y="4580416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30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2417763" y="4607570"/>
            <a:ext cx="1350962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60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7507288" y="4594708"/>
            <a:ext cx="1350962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80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31751" name="TextBox 1"/>
          <p:cNvSpPr txBox="1">
            <a:spLocks noChangeArrowheads="1"/>
          </p:cNvSpPr>
          <p:nvPr/>
        </p:nvSpPr>
        <p:spPr bwMode="auto">
          <a:xfrm>
            <a:off x="2509838" y="5717"/>
            <a:ext cx="6348412" cy="94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诚心诚意</a:t>
            </a:r>
            <a:r>
              <a:rPr lang="en-US" altLang="zh-CN" sz="40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40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豪华</a:t>
            </a:r>
            <a:r>
              <a:rPr lang="zh-CN" altLang="en-US" sz="55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祝寿金</a:t>
            </a:r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>
            <a:off x="476250" y="4198833"/>
            <a:ext cx="382588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grpSp>
        <p:nvGrpSpPr>
          <p:cNvPr id="31753" name="组合 65"/>
          <p:cNvGrpSpPr>
            <a:grpSpLocks/>
          </p:cNvGrpSpPr>
          <p:nvPr/>
        </p:nvGrpSpPr>
        <p:grpSpPr bwMode="auto">
          <a:xfrm>
            <a:off x="1763714" y="2889735"/>
            <a:ext cx="606425" cy="1466305"/>
            <a:chOff x="6369050" y="3840842"/>
            <a:chExt cx="825500" cy="1994809"/>
          </a:xfrm>
        </p:grpSpPr>
        <p:sp>
          <p:nvSpPr>
            <p:cNvPr id="67" name="圆柱形 66"/>
            <p:cNvSpPr/>
            <p:nvPr/>
          </p:nvSpPr>
          <p:spPr bwMode="auto">
            <a:xfrm>
              <a:off x="6369050" y="5141551"/>
              <a:ext cx="825500" cy="694100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1773" name="圆柱形 68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pic>
        <p:nvPicPr>
          <p:cNvPr id="3175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4" y="-553080"/>
            <a:ext cx="2312987" cy="230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5" name="AutoShape 9"/>
          <p:cNvSpPr>
            <a:spLocks noChangeArrowheads="1"/>
          </p:cNvSpPr>
          <p:nvPr/>
        </p:nvSpPr>
        <p:spPr bwMode="auto">
          <a:xfrm>
            <a:off x="7739063" y="4207408"/>
            <a:ext cx="423862" cy="36014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grpSp>
        <p:nvGrpSpPr>
          <p:cNvPr id="5" name="组合 34"/>
          <p:cNvGrpSpPr>
            <a:grpSpLocks/>
          </p:cNvGrpSpPr>
          <p:nvPr/>
        </p:nvGrpSpPr>
        <p:grpSpPr bwMode="auto">
          <a:xfrm>
            <a:off x="3286125" y="796036"/>
            <a:ext cx="3105150" cy="2380959"/>
            <a:chOff x="5804138" y="3212976"/>
            <a:chExt cx="2800310" cy="2088231"/>
          </a:xfrm>
        </p:grpSpPr>
        <p:grpSp>
          <p:nvGrpSpPr>
            <p:cNvPr id="31768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84" name="椭圆形标注 8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85" name="椭圆形标注 84"/>
              <p:cNvSpPr/>
              <p:nvPr/>
            </p:nvSpPr>
            <p:spPr>
              <a:xfrm>
                <a:off x="1042001" y="1917438"/>
                <a:ext cx="2592721" cy="1999453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83" name="TextBox 62"/>
            <p:cNvSpPr txBox="1"/>
            <p:nvPr/>
          </p:nvSpPr>
          <p:spPr>
            <a:xfrm>
              <a:off x="6021749" y="3714352"/>
              <a:ext cx="2419491" cy="12147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zh-CN" altLang="en-US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岁一次性返还</a:t>
              </a:r>
              <a:r>
                <a:rPr lang="en-US" altLang="zh-CN" sz="63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50</a:t>
              </a:r>
              <a:r>
                <a:rPr lang="zh-CN" altLang="en-US" sz="52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52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7" name="组合 85"/>
          <p:cNvGrpSpPr>
            <a:grpSpLocks/>
          </p:cNvGrpSpPr>
          <p:nvPr/>
        </p:nvGrpSpPr>
        <p:grpSpPr bwMode="auto">
          <a:xfrm>
            <a:off x="2407733" y="1074949"/>
            <a:ext cx="1014916" cy="3312532"/>
            <a:chOff x="2692348" y="2066299"/>
            <a:chExt cx="894993" cy="3378925"/>
          </a:xfrm>
        </p:grpSpPr>
        <p:grpSp>
          <p:nvGrpSpPr>
            <p:cNvPr id="31760" name="组合 41"/>
            <p:cNvGrpSpPr>
              <a:grpSpLocks/>
            </p:cNvGrpSpPr>
            <p:nvPr/>
          </p:nvGrpSpPr>
          <p:grpSpPr bwMode="auto">
            <a:xfrm>
              <a:off x="2699792" y="2755999"/>
              <a:ext cx="864096" cy="2689225"/>
              <a:chOff x="2699792" y="2755999"/>
              <a:chExt cx="864096" cy="2689225"/>
            </a:xfrm>
          </p:grpSpPr>
          <p:sp>
            <p:nvSpPr>
              <p:cNvPr id="92" name="圆柱形 91"/>
              <p:cNvSpPr/>
              <p:nvPr/>
            </p:nvSpPr>
            <p:spPr bwMode="auto">
              <a:xfrm>
                <a:off x="2699792" y="4796507"/>
                <a:ext cx="863751" cy="648717"/>
              </a:xfrm>
              <a:prstGeom prst="can">
                <a:avLst/>
              </a:prstGeom>
              <a:gradFill rotWithShape="1">
                <a:gsLst>
                  <a:gs pos="0">
                    <a:srgbClr val="333333"/>
                  </a:gs>
                  <a:gs pos="100000">
                    <a:srgbClr val="333333"/>
                  </a:gs>
                  <a:gs pos="55000">
                    <a:schemeClr val="accent1"/>
                  </a:gs>
                  <a:gs pos="100000">
                    <a:schemeClr val="accent1">
                      <a:gamma/>
                      <a:shade val="60784"/>
                      <a:invGamma/>
                    </a:schemeClr>
                  </a:gs>
                </a:gsLst>
                <a:lin ang="0" scaled="0"/>
              </a:gra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eaVert" wrap="none" anchor="ctr"/>
              <a:lstStyle/>
              <a:p>
                <a:pPr algn="ctr" defTabSz="71308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prstClr val="black"/>
                  </a:solidFill>
                  <a:latin typeface="Verdana" pitchFamily="34" charset="0"/>
                  <a:ea typeface="宋体"/>
                </a:endParaRPr>
              </a:p>
            </p:txBody>
          </p:sp>
          <p:sp>
            <p:nvSpPr>
              <p:cNvPr id="31767" name="圆柱形 47"/>
              <p:cNvSpPr>
                <a:spLocks noChangeArrowheads="1"/>
              </p:cNvSpPr>
              <p:nvPr/>
            </p:nvSpPr>
            <p:spPr bwMode="auto">
              <a:xfrm>
                <a:off x="2699792" y="2755999"/>
                <a:ext cx="864096" cy="2242075"/>
              </a:xfrm>
              <a:prstGeom prst="can">
                <a:avLst>
                  <a:gd name="adj" fmla="val 24998"/>
                </a:avLst>
              </a:prstGeom>
              <a:gradFill rotWithShape="1">
                <a:gsLst>
                  <a:gs pos="0">
                    <a:srgbClr val="C00000"/>
                  </a:gs>
                  <a:gs pos="50000">
                    <a:srgbClr val="FF0000"/>
                  </a:gs>
                  <a:gs pos="100000">
                    <a:srgbClr val="C00000"/>
                  </a:gs>
                </a:gsLst>
                <a:lin ang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pPr algn="ctr" defTabSz="828675" eaLnBrk="0" hangingPunct="0">
                  <a:buFont typeface="Arial" pitchFamily="34" charset="0"/>
                  <a:buNone/>
                </a:pPr>
                <a:r>
                  <a:rPr lang="en-US" altLang="zh-CN" sz="2400" b="1">
                    <a:solidFill>
                      <a:srgbClr val="FFFFFF"/>
                    </a:solidFill>
                    <a:latin typeface="Verdana" pitchFamily="34" charset="0"/>
                  </a:rPr>
                  <a:t>500000</a:t>
                </a:r>
                <a:endParaRPr lang="zh-CN" altLang="en-US" sz="2400" b="1">
                  <a:solidFill>
                    <a:srgbClr val="FFFFFF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31761" name="椭圆 88"/>
            <p:cNvGrpSpPr>
              <a:grpSpLocks/>
            </p:cNvGrpSpPr>
            <p:nvPr/>
          </p:nvGrpSpPr>
          <p:grpSpPr bwMode="auto">
            <a:xfrm>
              <a:off x="2692348" y="2066299"/>
              <a:ext cx="876135" cy="800669"/>
              <a:chOff x="2407920" y="1194816"/>
              <a:chExt cx="993648" cy="871728"/>
            </a:xfrm>
          </p:grpSpPr>
          <p:pic>
            <p:nvPicPr>
              <p:cNvPr id="31764" name="椭圆 8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7920" y="1194816"/>
                <a:ext cx="993648" cy="871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65" name="Text Box 16"/>
              <p:cNvSpPr txBox="1">
                <a:spLocks noChangeArrowheads="1"/>
              </p:cNvSpPr>
              <p:nvPr/>
            </p:nvSpPr>
            <p:spPr bwMode="auto">
              <a:xfrm>
                <a:off x="2559879" y="1327202"/>
                <a:ext cx="692960" cy="6097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en-US">
                  <a:solidFill>
                    <a:srgbClr val="000000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90" name="椭圆 89"/>
            <p:cNvSpPr/>
            <p:nvPr/>
          </p:nvSpPr>
          <p:spPr bwMode="auto">
            <a:xfrm>
              <a:off x="2771188" y="2071895"/>
              <a:ext cx="720958" cy="50585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2000">
                  <a:srgbClr val="FF0000"/>
                </a:gs>
                <a:gs pos="100000">
                  <a:schemeClr val="bg1">
                    <a:alpha val="5000"/>
                  </a:schemeClr>
                </a:gs>
              </a:gsLst>
              <a:lin ang="5400000" scaled="1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eaVert"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1763" name="TextBox 44"/>
            <p:cNvSpPr txBox="1">
              <a:spLocks noChangeArrowheads="1"/>
            </p:cNvSpPr>
            <p:nvPr/>
          </p:nvSpPr>
          <p:spPr bwMode="auto">
            <a:xfrm>
              <a:off x="2848677" y="2199889"/>
              <a:ext cx="738664" cy="376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祝寿</a:t>
              </a:r>
            </a:p>
          </p:txBody>
        </p:sp>
      </p:grpSp>
      <p:sp>
        <p:nvSpPr>
          <p:cNvPr id="31758" name="AutoShape 9"/>
          <p:cNvSpPr>
            <a:spLocks noChangeArrowheads="1"/>
          </p:cNvSpPr>
          <p:nvPr/>
        </p:nvSpPr>
        <p:spPr bwMode="auto">
          <a:xfrm>
            <a:off x="2643189" y="4234563"/>
            <a:ext cx="422275" cy="36014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31759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</p:spTree>
    <p:extLst>
      <p:ext uri="{BB962C8B-B14F-4D97-AF65-F5344CB8AC3E}">
        <p14:creationId xmlns:p14="http://schemas.microsoft.com/office/powerpoint/2010/main" val="12707615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84163" y="4327456"/>
            <a:ext cx="8767762" cy="109400"/>
          </a:xfrm>
          <a:prstGeom prst="rect">
            <a:avLst/>
          </a:prstGeom>
          <a:gradFill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/>
              </a:gs>
            </a:gsLst>
            <a:lin ang="16200000" scaled="0"/>
          </a:gradFill>
          <a:ln>
            <a:noFill/>
          </a:ln>
        </p:spPr>
        <p:txBody>
          <a:bodyPr lIns="93107" tIns="46551" rIns="93107" bIns="46551">
            <a:spAutoFit/>
          </a:bodyPr>
          <a:lstStyle>
            <a:lvl1pPr eaLnBrk="0" hangingPunct="0">
              <a:spcBef>
                <a:spcPct val="20000"/>
              </a:spcBef>
              <a:buSzPct val="85000"/>
              <a:buFont typeface="Wingdings" pitchFamily="2" charset="2"/>
              <a:buChar char="Ø"/>
              <a:defRPr sz="32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105000"/>
              <a:buFont typeface="Wingdings" pitchFamily="2" charset="2"/>
              <a:buChar char="ü"/>
              <a:defRPr sz="28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华文楷体" pitchFamily="2" charset="-122"/>
              <a:buChar char="−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9pPr>
          </a:lstStyle>
          <a:p>
            <a:pPr defTabSz="713089" eaLnBrk="1" fontAlgn="auto" hangingPunct="1">
              <a:spcBef>
                <a:spcPct val="50000"/>
              </a:spcBef>
              <a:spcAft>
                <a:spcPts val="0"/>
              </a:spcAft>
              <a:buSzTx/>
              <a:buFont typeface="Wingdings" pitchFamily="2" charset="2"/>
              <a:buNone/>
              <a:defRPr/>
            </a:pPr>
            <a:endParaRPr lang="zh-CN" altLang="en-US" sz="100" b="0" dirty="0">
              <a:solidFill>
                <a:srgbClr val="2B166E"/>
              </a:solidFill>
              <a:latin typeface="Comic Sans MS" pitchFamily="66" charset="0"/>
              <a:ea typeface="宋体" charset="-122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84163" y="4580416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30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6835776" y="4594708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80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32773" name="TextBox 1"/>
          <p:cNvSpPr txBox="1">
            <a:spLocks noChangeArrowheads="1"/>
          </p:cNvSpPr>
          <p:nvPr/>
        </p:nvSpPr>
        <p:spPr bwMode="auto">
          <a:xfrm>
            <a:off x="2673351" y="101470"/>
            <a:ext cx="6346825" cy="925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再接再厉</a:t>
            </a:r>
            <a:r>
              <a:rPr lang="en-US" altLang="zh-CN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暖心</a:t>
            </a:r>
            <a:r>
              <a:rPr lang="zh-CN" altLang="en-US" sz="5400" b="1" i="1">
                <a:solidFill>
                  <a:srgbClr val="FF0000"/>
                </a:solidFill>
                <a:latin typeface="Arial Black" pitchFamily="34" charset="0"/>
                <a:ea typeface="微软雅黑" pitchFamily="34" charset="-122"/>
              </a:rPr>
              <a:t>养老金</a:t>
            </a:r>
          </a:p>
        </p:txBody>
      </p:sp>
      <p:pic>
        <p:nvPicPr>
          <p:cNvPr id="327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-427315"/>
            <a:ext cx="2312988" cy="2306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5" name="组合 28"/>
          <p:cNvGrpSpPr>
            <a:grpSpLocks/>
          </p:cNvGrpSpPr>
          <p:nvPr/>
        </p:nvGrpSpPr>
        <p:grpSpPr bwMode="auto">
          <a:xfrm>
            <a:off x="2665414" y="3095533"/>
            <a:ext cx="606425" cy="1277657"/>
            <a:chOff x="6369050" y="3840842"/>
            <a:chExt cx="825500" cy="1994809"/>
          </a:xfrm>
        </p:grpSpPr>
        <p:sp>
          <p:nvSpPr>
            <p:cNvPr id="30" name="圆柱形 29"/>
            <p:cNvSpPr/>
            <p:nvPr/>
          </p:nvSpPr>
          <p:spPr bwMode="auto">
            <a:xfrm>
              <a:off x="6369050" y="5141708"/>
              <a:ext cx="825500" cy="693943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2833" name="圆柱形 30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268663" y="4557550"/>
            <a:ext cx="1350962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60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grpSp>
        <p:nvGrpSpPr>
          <p:cNvPr id="32777" name="组合 33"/>
          <p:cNvGrpSpPr>
            <a:grpSpLocks/>
          </p:cNvGrpSpPr>
          <p:nvPr/>
        </p:nvGrpSpPr>
        <p:grpSpPr bwMode="auto">
          <a:xfrm>
            <a:off x="447676" y="3031221"/>
            <a:ext cx="608013" cy="1341968"/>
            <a:chOff x="6369050" y="3840842"/>
            <a:chExt cx="825500" cy="1994809"/>
          </a:xfrm>
        </p:grpSpPr>
        <p:sp>
          <p:nvSpPr>
            <p:cNvPr id="35" name="圆柱形 34"/>
            <p:cNvSpPr/>
            <p:nvPr/>
          </p:nvSpPr>
          <p:spPr bwMode="auto">
            <a:xfrm>
              <a:off x="6369050" y="5140974"/>
              <a:ext cx="825500" cy="694677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2831" name="圆柱形 35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32778" name="组合 36"/>
          <p:cNvGrpSpPr>
            <a:grpSpLocks/>
          </p:cNvGrpSpPr>
          <p:nvPr/>
        </p:nvGrpSpPr>
        <p:grpSpPr bwMode="auto">
          <a:xfrm>
            <a:off x="1020763" y="3052658"/>
            <a:ext cx="608012" cy="1320532"/>
            <a:chOff x="6369050" y="3840842"/>
            <a:chExt cx="825500" cy="1994809"/>
          </a:xfrm>
        </p:grpSpPr>
        <p:sp>
          <p:nvSpPr>
            <p:cNvPr id="38" name="圆柱形 37"/>
            <p:cNvSpPr/>
            <p:nvPr/>
          </p:nvSpPr>
          <p:spPr bwMode="auto">
            <a:xfrm>
              <a:off x="6369050" y="5140490"/>
              <a:ext cx="825500" cy="695161"/>
            </a:xfrm>
            <a:prstGeom prst="can">
              <a:avLst/>
            </a:prstGeom>
            <a:gradFill rotWithShape="1">
              <a:gsLst>
                <a:gs pos="0">
                  <a:schemeClr val="bg2">
                    <a:lumMod val="10000"/>
                  </a:schemeClr>
                </a:gs>
                <a:gs pos="100000">
                  <a:srgbClr val="333333"/>
                </a:gs>
                <a:gs pos="49000">
                  <a:schemeClr val="accent1"/>
                </a:gs>
                <a:gs pos="100000">
                  <a:schemeClr val="tx1">
                    <a:lumMod val="5000"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2829" name="圆柱形 38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32779" name="组合 45"/>
          <p:cNvGrpSpPr>
            <a:grpSpLocks/>
          </p:cNvGrpSpPr>
          <p:nvPr/>
        </p:nvGrpSpPr>
        <p:grpSpPr bwMode="auto">
          <a:xfrm>
            <a:off x="2058988" y="3084100"/>
            <a:ext cx="608012" cy="1289090"/>
            <a:chOff x="6369050" y="3840842"/>
            <a:chExt cx="825500" cy="1994809"/>
          </a:xfrm>
        </p:grpSpPr>
        <p:sp>
          <p:nvSpPr>
            <p:cNvPr id="48" name="圆柱形 47"/>
            <p:cNvSpPr/>
            <p:nvPr/>
          </p:nvSpPr>
          <p:spPr bwMode="auto">
            <a:xfrm>
              <a:off x="6369050" y="5141227"/>
              <a:ext cx="825500" cy="694424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2827" name="圆柱形 48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2780" name="TextBox 58"/>
          <p:cNvSpPr txBox="1">
            <a:spLocks noChangeArrowheads="1"/>
          </p:cNvSpPr>
          <p:nvPr/>
        </p:nvSpPr>
        <p:spPr bwMode="auto">
          <a:xfrm>
            <a:off x="1557339" y="3774378"/>
            <a:ext cx="847725" cy="34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7"/>
          <p:cNvGrpSpPr>
            <a:grpSpLocks/>
          </p:cNvGrpSpPr>
          <p:nvPr/>
        </p:nvGrpSpPr>
        <p:grpSpPr bwMode="auto">
          <a:xfrm>
            <a:off x="4298951" y="3101249"/>
            <a:ext cx="608013" cy="1277657"/>
            <a:chOff x="5436096" y="2912239"/>
            <a:chExt cx="864096" cy="883647"/>
          </a:xfrm>
        </p:grpSpPr>
        <p:sp>
          <p:nvSpPr>
            <p:cNvPr id="59" name="圆柱形 58"/>
            <p:cNvSpPr/>
            <p:nvPr/>
          </p:nvSpPr>
          <p:spPr bwMode="auto">
            <a:xfrm>
              <a:off x="5436096" y="3438078"/>
              <a:ext cx="864096" cy="357808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宋体"/>
              </a:endParaRPr>
            </a:p>
          </p:txBody>
        </p:sp>
        <p:sp>
          <p:nvSpPr>
            <p:cNvPr id="73783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88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61" name="TextBox 58"/>
          <p:cNvSpPr txBox="1">
            <a:spLocks noChangeArrowheads="1"/>
          </p:cNvSpPr>
          <p:nvPr/>
        </p:nvSpPr>
        <p:spPr bwMode="auto">
          <a:xfrm>
            <a:off x="6678614" y="3832972"/>
            <a:ext cx="847725" cy="34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783" name="组合 40"/>
          <p:cNvGrpSpPr>
            <a:grpSpLocks/>
          </p:cNvGrpSpPr>
          <p:nvPr/>
        </p:nvGrpSpPr>
        <p:grpSpPr bwMode="auto">
          <a:xfrm>
            <a:off x="3298668" y="1074949"/>
            <a:ext cx="1014572" cy="3312532"/>
            <a:chOff x="2692652" y="2066299"/>
            <a:chExt cx="894689" cy="3378925"/>
          </a:xfrm>
        </p:grpSpPr>
        <p:grpSp>
          <p:nvGrpSpPr>
            <p:cNvPr id="32816" name="组合 41"/>
            <p:cNvGrpSpPr>
              <a:grpSpLocks/>
            </p:cNvGrpSpPr>
            <p:nvPr/>
          </p:nvGrpSpPr>
          <p:grpSpPr bwMode="auto">
            <a:xfrm>
              <a:off x="2699792" y="2755999"/>
              <a:ext cx="864096" cy="2689225"/>
              <a:chOff x="2699792" y="2755999"/>
              <a:chExt cx="864096" cy="2689225"/>
            </a:xfrm>
          </p:grpSpPr>
          <p:sp>
            <p:nvSpPr>
              <p:cNvPr id="47" name="圆柱形 46"/>
              <p:cNvSpPr/>
              <p:nvPr/>
            </p:nvSpPr>
            <p:spPr bwMode="auto">
              <a:xfrm>
                <a:off x="2699792" y="4796507"/>
                <a:ext cx="863750" cy="648717"/>
              </a:xfrm>
              <a:prstGeom prst="can">
                <a:avLst/>
              </a:prstGeom>
              <a:gradFill rotWithShape="1">
                <a:gsLst>
                  <a:gs pos="0">
                    <a:srgbClr val="333333"/>
                  </a:gs>
                  <a:gs pos="100000">
                    <a:srgbClr val="333333"/>
                  </a:gs>
                  <a:gs pos="55000">
                    <a:schemeClr val="accent1"/>
                  </a:gs>
                  <a:gs pos="100000">
                    <a:schemeClr val="accent1">
                      <a:gamma/>
                      <a:shade val="60784"/>
                      <a:invGamma/>
                    </a:schemeClr>
                  </a:gs>
                </a:gsLst>
                <a:lin ang="0" scaled="0"/>
              </a:gra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eaVert" wrap="none" anchor="ctr"/>
              <a:lstStyle/>
              <a:p>
                <a:pPr algn="ctr" defTabSz="71308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prstClr val="black"/>
                  </a:solidFill>
                  <a:latin typeface="Verdana" pitchFamily="34" charset="0"/>
                  <a:ea typeface="宋体"/>
                </a:endParaRPr>
              </a:p>
            </p:txBody>
          </p:sp>
          <p:sp>
            <p:nvSpPr>
              <p:cNvPr id="32823" name="圆柱形 47"/>
              <p:cNvSpPr>
                <a:spLocks noChangeArrowheads="1"/>
              </p:cNvSpPr>
              <p:nvPr/>
            </p:nvSpPr>
            <p:spPr bwMode="auto">
              <a:xfrm>
                <a:off x="2699792" y="2755999"/>
                <a:ext cx="864096" cy="2242075"/>
              </a:xfrm>
              <a:prstGeom prst="can">
                <a:avLst>
                  <a:gd name="adj" fmla="val 24998"/>
                </a:avLst>
              </a:prstGeom>
              <a:gradFill rotWithShape="1">
                <a:gsLst>
                  <a:gs pos="0">
                    <a:srgbClr val="C00000"/>
                  </a:gs>
                  <a:gs pos="50000">
                    <a:srgbClr val="FF0000"/>
                  </a:gs>
                  <a:gs pos="100000">
                    <a:srgbClr val="C00000"/>
                  </a:gs>
                </a:gsLst>
                <a:lin ang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pPr algn="ctr" defTabSz="828675" eaLnBrk="0" hangingPunct="0">
                  <a:buFont typeface="Arial" pitchFamily="34" charset="0"/>
                  <a:buNone/>
                </a:pPr>
                <a:r>
                  <a:rPr lang="en-US" altLang="zh-CN" sz="2400" b="1">
                    <a:solidFill>
                      <a:srgbClr val="FFFFFF"/>
                    </a:solidFill>
                    <a:latin typeface="Verdana" pitchFamily="34" charset="0"/>
                  </a:rPr>
                  <a:t>500000</a:t>
                </a:r>
                <a:endParaRPr lang="zh-CN" altLang="en-US" sz="2400" b="1">
                  <a:solidFill>
                    <a:srgbClr val="FFFFFF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32817" name="椭圆 42"/>
            <p:cNvGrpSpPr>
              <a:grpSpLocks/>
            </p:cNvGrpSpPr>
            <p:nvPr/>
          </p:nvGrpSpPr>
          <p:grpSpPr bwMode="auto">
            <a:xfrm>
              <a:off x="2692652" y="2066299"/>
              <a:ext cx="876135" cy="800669"/>
              <a:chOff x="3297936" y="1194816"/>
              <a:chExt cx="993648" cy="871728"/>
            </a:xfrm>
          </p:grpSpPr>
          <p:pic>
            <p:nvPicPr>
              <p:cNvPr id="32820" name="椭圆 42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936" y="1194816"/>
                <a:ext cx="993648" cy="871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821" name="Text Box 47"/>
              <p:cNvSpPr txBox="1">
                <a:spLocks noChangeArrowheads="1"/>
              </p:cNvSpPr>
              <p:nvPr/>
            </p:nvSpPr>
            <p:spPr bwMode="auto">
              <a:xfrm>
                <a:off x="3449551" y="1327202"/>
                <a:ext cx="692960" cy="6097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en-US">
                  <a:solidFill>
                    <a:srgbClr val="000000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 bwMode="auto">
            <a:xfrm>
              <a:off x="2771187" y="2071895"/>
              <a:ext cx="720959" cy="50585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2000">
                  <a:srgbClr val="FF0000"/>
                </a:gs>
                <a:gs pos="100000">
                  <a:schemeClr val="bg1">
                    <a:alpha val="5000"/>
                  </a:schemeClr>
                </a:gs>
              </a:gsLst>
              <a:lin ang="5400000" scaled="1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eaVert"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2819" name="TextBox 44"/>
            <p:cNvSpPr txBox="1">
              <a:spLocks noChangeArrowheads="1"/>
            </p:cNvSpPr>
            <p:nvPr/>
          </p:nvSpPr>
          <p:spPr bwMode="auto">
            <a:xfrm>
              <a:off x="2848677" y="2199889"/>
              <a:ext cx="738664" cy="376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祝寿</a:t>
              </a:r>
            </a:p>
          </p:txBody>
        </p:sp>
      </p:grpSp>
      <p:grpSp>
        <p:nvGrpSpPr>
          <p:cNvPr id="32784" name="组合 34"/>
          <p:cNvGrpSpPr>
            <a:grpSpLocks/>
          </p:cNvGrpSpPr>
          <p:nvPr/>
        </p:nvGrpSpPr>
        <p:grpSpPr bwMode="auto">
          <a:xfrm>
            <a:off x="1022350" y="1563487"/>
            <a:ext cx="2084388" cy="1413427"/>
            <a:chOff x="5804138" y="3212976"/>
            <a:chExt cx="2800310" cy="2088231"/>
          </a:xfrm>
        </p:grpSpPr>
        <p:grpSp>
          <p:nvGrpSpPr>
            <p:cNvPr id="32812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27" name="椭圆形标注 2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28" name="椭圆形标注 27"/>
              <p:cNvSpPr/>
              <p:nvPr/>
            </p:nvSpPr>
            <p:spPr>
              <a:xfrm>
                <a:off x="1043546" y="1916906"/>
                <a:ext cx="2591299" cy="2000787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26" name="TextBox 62"/>
            <p:cNvSpPr txBox="1"/>
            <p:nvPr/>
          </p:nvSpPr>
          <p:spPr>
            <a:xfrm>
              <a:off x="5932103" y="3626822"/>
              <a:ext cx="2548645" cy="156877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308159</a:t>
              </a:r>
              <a:r>
                <a:rPr lang="zh-CN" altLang="en-US" sz="25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</a:p>
          </p:txBody>
        </p:sp>
      </p:grpSp>
      <p:grpSp>
        <p:nvGrpSpPr>
          <p:cNvPr id="32785" name="组合 34"/>
          <p:cNvGrpSpPr>
            <a:grpSpLocks/>
          </p:cNvGrpSpPr>
          <p:nvPr/>
        </p:nvGrpSpPr>
        <p:grpSpPr bwMode="auto">
          <a:xfrm>
            <a:off x="3622676" y="887501"/>
            <a:ext cx="1990725" cy="1384843"/>
            <a:chOff x="5804138" y="3212976"/>
            <a:chExt cx="2800310" cy="2088231"/>
          </a:xfrm>
        </p:grpSpPr>
        <p:grpSp>
          <p:nvGrpSpPr>
            <p:cNvPr id="32808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74" name="椭圆形标注 7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75" name="椭圆形标注 74"/>
              <p:cNvSpPr/>
              <p:nvPr/>
            </p:nvSpPr>
            <p:spPr>
              <a:xfrm>
                <a:off x="1043194" y="1918393"/>
                <a:ext cx="2592631" cy="1999727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73" name="TextBox 62"/>
            <p:cNvSpPr txBox="1"/>
            <p:nvPr/>
          </p:nvSpPr>
          <p:spPr>
            <a:xfrm>
              <a:off x="5931426" y="3736651"/>
              <a:ext cx="2550203" cy="928204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50</a:t>
              </a:r>
              <a:r>
                <a:rPr lang="zh-CN" altLang="en-US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zh-CN" altLang="en-US" sz="21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14" name="组合 34"/>
          <p:cNvGrpSpPr>
            <a:grpSpLocks/>
          </p:cNvGrpSpPr>
          <p:nvPr/>
        </p:nvGrpSpPr>
        <p:grpSpPr bwMode="auto">
          <a:xfrm>
            <a:off x="5930900" y="726007"/>
            <a:ext cx="3644900" cy="2183736"/>
            <a:chOff x="5804138" y="3212976"/>
            <a:chExt cx="2929871" cy="2088231"/>
          </a:xfrm>
        </p:grpSpPr>
        <p:grpSp>
          <p:nvGrpSpPr>
            <p:cNvPr id="3280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68" name="椭圆形标注 67"/>
              <p:cNvSpPr/>
              <p:nvPr/>
            </p:nvSpPr>
            <p:spPr>
              <a:xfrm>
                <a:off x="956102" y="1844825"/>
                <a:ext cx="2799711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70" name="椭圆形标注 69"/>
              <p:cNvSpPr/>
              <p:nvPr/>
            </p:nvSpPr>
            <p:spPr>
              <a:xfrm>
                <a:off x="1042875" y="1916928"/>
                <a:ext cx="2591711" cy="2000483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63" name="TextBox 62"/>
            <p:cNvSpPr txBox="1"/>
            <p:nvPr/>
          </p:nvSpPr>
          <p:spPr>
            <a:xfrm>
              <a:off x="6021071" y="3713167"/>
              <a:ext cx="2712938" cy="12066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61-80</a:t>
              </a:r>
              <a:r>
                <a:rPr lang="zh-CN" altLang="en-US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岁养老金</a:t>
              </a:r>
              <a:r>
                <a:rPr lang="en-US" altLang="zh-CN" sz="55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204248</a:t>
              </a:r>
              <a:r>
                <a:rPr lang="zh-CN" altLang="en-US" sz="46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  <a:endParaRPr lang="en-US" altLang="zh-CN" sz="55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sp>
        <p:nvSpPr>
          <p:cNvPr id="32787" name="AutoShape 8"/>
          <p:cNvSpPr>
            <a:spLocks noChangeArrowheads="1"/>
          </p:cNvSpPr>
          <p:nvPr/>
        </p:nvSpPr>
        <p:spPr bwMode="auto">
          <a:xfrm>
            <a:off x="476250" y="4198833"/>
            <a:ext cx="382588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32788" name="AutoShape 9"/>
          <p:cNvSpPr>
            <a:spLocks noChangeArrowheads="1"/>
          </p:cNvSpPr>
          <p:nvPr/>
        </p:nvSpPr>
        <p:spPr bwMode="auto">
          <a:xfrm>
            <a:off x="3360738" y="4198833"/>
            <a:ext cx="423862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grpSp>
        <p:nvGrpSpPr>
          <p:cNvPr id="16" name="组合 75"/>
          <p:cNvGrpSpPr>
            <a:grpSpLocks/>
          </p:cNvGrpSpPr>
          <p:nvPr/>
        </p:nvGrpSpPr>
        <p:grpSpPr bwMode="auto">
          <a:xfrm>
            <a:off x="4899026" y="3101249"/>
            <a:ext cx="606425" cy="1277657"/>
            <a:chOff x="5436096" y="2912239"/>
            <a:chExt cx="864096" cy="883647"/>
          </a:xfrm>
        </p:grpSpPr>
        <p:sp>
          <p:nvSpPr>
            <p:cNvPr id="77" name="圆柱形 76"/>
            <p:cNvSpPr/>
            <p:nvPr/>
          </p:nvSpPr>
          <p:spPr bwMode="auto">
            <a:xfrm>
              <a:off x="5436096" y="3438078"/>
              <a:ext cx="864096" cy="357808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宋体"/>
              </a:endParaRPr>
            </a:p>
          </p:txBody>
        </p:sp>
        <p:sp>
          <p:nvSpPr>
            <p:cNvPr id="73761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88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18" name="组合 78"/>
          <p:cNvGrpSpPr>
            <a:grpSpLocks/>
          </p:cNvGrpSpPr>
          <p:nvPr/>
        </p:nvGrpSpPr>
        <p:grpSpPr bwMode="auto">
          <a:xfrm>
            <a:off x="5505451" y="3101249"/>
            <a:ext cx="606425" cy="1277657"/>
            <a:chOff x="5436096" y="2912239"/>
            <a:chExt cx="864096" cy="883647"/>
          </a:xfrm>
        </p:grpSpPr>
        <p:sp>
          <p:nvSpPr>
            <p:cNvPr id="80" name="圆柱形 79"/>
            <p:cNvSpPr/>
            <p:nvPr/>
          </p:nvSpPr>
          <p:spPr bwMode="auto">
            <a:xfrm>
              <a:off x="5436096" y="3438078"/>
              <a:ext cx="864096" cy="357808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宋体"/>
              </a:endParaRPr>
            </a:p>
          </p:txBody>
        </p:sp>
        <p:sp>
          <p:nvSpPr>
            <p:cNvPr id="73759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88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20" name="组合 82"/>
          <p:cNvGrpSpPr>
            <a:grpSpLocks/>
          </p:cNvGrpSpPr>
          <p:nvPr/>
        </p:nvGrpSpPr>
        <p:grpSpPr bwMode="auto">
          <a:xfrm>
            <a:off x="6105525" y="3101249"/>
            <a:ext cx="606425" cy="1277657"/>
            <a:chOff x="5436096" y="2912239"/>
            <a:chExt cx="864096" cy="883647"/>
          </a:xfrm>
        </p:grpSpPr>
        <p:sp>
          <p:nvSpPr>
            <p:cNvPr id="84" name="圆柱形 83"/>
            <p:cNvSpPr/>
            <p:nvPr/>
          </p:nvSpPr>
          <p:spPr bwMode="auto">
            <a:xfrm>
              <a:off x="5436096" y="3438078"/>
              <a:ext cx="864096" cy="357808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宋体"/>
              </a:endParaRPr>
            </a:p>
          </p:txBody>
        </p:sp>
        <p:sp>
          <p:nvSpPr>
            <p:cNvPr id="73757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88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21" name="组合 85"/>
          <p:cNvGrpSpPr>
            <a:grpSpLocks/>
          </p:cNvGrpSpPr>
          <p:nvPr/>
        </p:nvGrpSpPr>
        <p:grpSpPr bwMode="auto">
          <a:xfrm>
            <a:off x="7065964" y="3101249"/>
            <a:ext cx="606425" cy="1277657"/>
            <a:chOff x="5436096" y="2912239"/>
            <a:chExt cx="864096" cy="883647"/>
          </a:xfrm>
        </p:grpSpPr>
        <p:sp>
          <p:nvSpPr>
            <p:cNvPr id="87" name="圆柱形 86"/>
            <p:cNvSpPr/>
            <p:nvPr/>
          </p:nvSpPr>
          <p:spPr bwMode="auto">
            <a:xfrm>
              <a:off x="5436096" y="3438078"/>
              <a:ext cx="864096" cy="357808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宋体"/>
              </a:endParaRPr>
            </a:p>
          </p:txBody>
        </p:sp>
        <p:sp>
          <p:nvSpPr>
            <p:cNvPr id="73755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882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2793" name="AutoShape 9"/>
          <p:cNvSpPr>
            <a:spLocks noChangeArrowheads="1"/>
          </p:cNvSpPr>
          <p:nvPr/>
        </p:nvSpPr>
        <p:spPr bwMode="auto">
          <a:xfrm>
            <a:off x="7067551" y="4207408"/>
            <a:ext cx="423863" cy="36014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32794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32795" name="Picture 12" descr="圈中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0298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2" descr="圈中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608596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84163" y="4327456"/>
            <a:ext cx="8767762" cy="109400"/>
          </a:xfrm>
          <a:prstGeom prst="rect">
            <a:avLst/>
          </a:prstGeom>
          <a:gradFill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/>
              </a:gs>
            </a:gsLst>
            <a:lin ang="16200000" scaled="0"/>
          </a:gradFill>
          <a:ln>
            <a:noFill/>
          </a:ln>
        </p:spPr>
        <p:txBody>
          <a:bodyPr lIns="93107" tIns="46551" rIns="93107" bIns="46551">
            <a:spAutoFit/>
          </a:bodyPr>
          <a:lstStyle>
            <a:lvl1pPr eaLnBrk="0" hangingPunct="0">
              <a:spcBef>
                <a:spcPct val="20000"/>
              </a:spcBef>
              <a:buSzPct val="85000"/>
              <a:buFont typeface="Wingdings" pitchFamily="2" charset="2"/>
              <a:buChar char="Ø"/>
              <a:defRPr sz="32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105000"/>
              <a:buFont typeface="Wingdings" pitchFamily="2" charset="2"/>
              <a:buChar char="ü"/>
              <a:defRPr sz="28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华文楷体" pitchFamily="2" charset="-122"/>
              <a:buChar char="−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Char char="•"/>
              <a:defRPr sz="200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defRPr>
            </a:lvl9pPr>
          </a:lstStyle>
          <a:p>
            <a:pPr defTabSz="713089" eaLnBrk="1" fontAlgn="auto" hangingPunct="1">
              <a:spcBef>
                <a:spcPct val="50000"/>
              </a:spcBef>
              <a:spcAft>
                <a:spcPts val="0"/>
              </a:spcAft>
              <a:buSzTx/>
              <a:buFont typeface="Wingdings" pitchFamily="2" charset="2"/>
              <a:buNone/>
              <a:defRPr/>
            </a:pPr>
            <a:endParaRPr lang="zh-CN" altLang="en-US" sz="100" b="0" dirty="0">
              <a:solidFill>
                <a:srgbClr val="2B166E"/>
              </a:solidFill>
              <a:latin typeface="Comic Sans MS" pitchFamily="66" charset="0"/>
              <a:ea typeface="宋体" charset="-122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84163" y="4580416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30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6835776" y="4594708"/>
            <a:ext cx="1349375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80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sp>
        <p:nvSpPr>
          <p:cNvPr id="33798" name="TextBox 1"/>
          <p:cNvSpPr txBox="1">
            <a:spLocks noChangeArrowheads="1"/>
          </p:cNvSpPr>
          <p:nvPr/>
        </p:nvSpPr>
        <p:spPr bwMode="auto">
          <a:xfrm>
            <a:off x="2125663" y="80032"/>
            <a:ext cx="6348412" cy="925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至善至美</a:t>
            </a:r>
            <a:r>
              <a:rPr lang="en-US" altLang="zh-CN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32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贴心</a:t>
            </a:r>
            <a:r>
              <a:rPr lang="zh-CN" altLang="en-US" sz="5400" b="1" i="1">
                <a:solidFill>
                  <a:srgbClr val="FF0000"/>
                </a:solidFill>
                <a:latin typeface="Arial Black" pitchFamily="34" charset="0"/>
                <a:ea typeface="微软雅黑" pitchFamily="34" charset="-122"/>
              </a:rPr>
              <a:t>满期金</a:t>
            </a:r>
          </a:p>
        </p:txBody>
      </p:sp>
      <p:grpSp>
        <p:nvGrpSpPr>
          <p:cNvPr id="33799" name="组合 28"/>
          <p:cNvGrpSpPr>
            <a:grpSpLocks/>
          </p:cNvGrpSpPr>
          <p:nvPr/>
        </p:nvGrpSpPr>
        <p:grpSpPr bwMode="auto">
          <a:xfrm>
            <a:off x="2665414" y="3095533"/>
            <a:ext cx="606425" cy="1277657"/>
            <a:chOff x="6369050" y="3840842"/>
            <a:chExt cx="825500" cy="1994809"/>
          </a:xfrm>
        </p:grpSpPr>
        <p:sp>
          <p:nvSpPr>
            <p:cNvPr id="30" name="圆柱形 29"/>
            <p:cNvSpPr/>
            <p:nvPr/>
          </p:nvSpPr>
          <p:spPr bwMode="auto">
            <a:xfrm>
              <a:off x="6369050" y="5141708"/>
              <a:ext cx="825500" cy="693943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65" name="圆柱形 30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268663" y="4557550"/>
            <a:ext cx="1350962" cy="46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3107" tIns="46551" rIns="93107" bIns="46551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60</a:t>
            </a:r>
            <a:r>
              <a:rPr lang="zh-CN" altLang="en-US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岁</a:t>
            </a:r>
          </a:p>
        </p:txBody>
      </p:sp>
      <p:grpSp>
        <p:nvGrpSpPr>
          <p:cNvPr id="33801" name="组合 33"/>
          <p:cNvGrpSpPr>
            <a:grpSpLocks/>
          </p:cNvGrpSpPr>
          <p:nvPr/>
        </p:nvGrpSpPr>
        <p:grpSpPr bwMode="auto">
          <a:xfrm>
            <a:off x="447676" y="3031221"/>
            <a:ext cx="608013" cy="1341968"/>
            <a:chOff x="6369050" y="3840842"/>
            <a:chExt cx="825500" cy="1994809"/>
          </a:xfrm>
        </p:grpSpPr>
        <p:sp>
          <p:nvSpPr>
            <p:cNvPr id="35" name="圆柱形 34"/>
            <p:cNvSpPr/>
            <p:nvPr/>
          </p:nvSpPr>
          <p:spPr bwMode="auto">
            <a:xfrm>
              <a:off x="6369050" y="5140974"/>
              <a:ext cx="825500" cy="694677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63" name="圆柱形 35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33802" name="组合 36"/>
          <p:cNvGrpSpPr>
            <a:grpSpLocks/>
          </p:cNvGrpSpPr>
          <p:nvPr/>
        </p:nvGrpSpPr>
        <p:grpSpPr bwMode="auto">
          <a:xfrm>
            <a:off x="1020763" y="3052658"/>
            <a:ext cx="608012" cy="1320532"/>
            <a:chOff x="6369050" y="3840842"/>
            <a:chExt cx="825500" cy="1994809"/>
          </a:xfrm>
        </p:grpSpPr>
        <p:sp>
          <p:nvSpPr>
            <p:cNvPr id="38" name="圆柱形 37"/>
            <p:cNvSpPr/>
            <p:nvPr/>
          </p:nvSpPr>
          <p:spPr bwMode="auto">
            <a:xfrm>
              <a:off x="6369050" y="5140490"/>
              <a:ext cx="825500" cy="695161"/>
            </a:xfrm>
            <a:prstGeom prst="can">
              <a:avLst/>
            </a:prstGeom>
            <a:gradFill rotWithShape="1">
              <a:gsLst>
                <a:gs pos="0">
                  <a:schemeClr val="bg2">
                    <a:lumMod val="10000"/>
                  </a:schemeClr>
                </a:gs>
                <a:gs pos="100000">
                  <a:srgbClr val="333333"/>
                </a:gs>
                <a:gs pos="49000">
                  <a:schemeClr val="accent1"/>
                </a:gs>
                <a:gs pos="100000">
                  <a:schemeClr val="tx1">
                    <a:lumMod val="5000"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61" name="圆柱形 38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33803" name="组合 45"/>
          <p:cNvGrpSpPr>
            <a:grpSpLocks/>
          </p:cNvGrpSpPr>
          <p:nvPr/>
        </p:nvGrpSpPr>
        <p:grpSpPr bwMode="auto">
          <a:xfrm>
            <a:off x="2058988" y="3084100"/>
            <a:ext cx="608012" cy="1289090"/>
            <a:chOff x="6369050" y="3840842"/>
            <a:chExt cx="825500" cy="1994809"/>
          </a:xfrm>
        </p:grpSpPr>
        <p:sp>
          <p:nvSpPr>
            <p:cNvPr id="48" name="圆柱形 47"/>
            <p:cNvSpPr/>
            <p:nvPr/>
          </p:nvSpPr>
          <p:spPr bwMode="auto">
            <a:xfrm>
              <a:off x="6369050" y="5141227"/>
              <a:ext cx="825500" cy="694424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chemeClr val="accent1"/>
                </a:gs>
                <a:gs pos="100000">
                  <a:schemeClr val="accent1">
                    <a:gamma/>
                    <a:shade val="60784"/>
                    <a:invGamma/>
                  </a:scheme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solidFill>
                  <a:prstClr val="white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59" name="圆柱形 48"/>
            <p:cNvSpPr>
              <a:spLocks noChangeArrowheads="1"/>
            </p:cNvSpPr>
            <p:nvPr/>
          </p:nvSpPr>
          <p:spPr bwMode="auto">
            <a:xfrm>
              <a:off x="6369050" y="3840842"/>
              <a:ext cx="825500" cy="1519767"/>
            </a:xfrm>
            <a:prstGeom prst="can">
              <a:avLst>
                <a:gd name="adj" fmla="val 24990"/>
              </a:avLst>
            </a:prstGeom>
            <a:gradFill rotWithShape="1">
              <a:gsLst>
                <a:gs pos="0">
                  <a:srgbClr val="663300"/>
                </a:gs>
                <a:gs pos="50000">
                  <a:srgbClr val="FFFF00"/>
                </a:gs>
                <a:gs pos="100000">
                  <a:srgbClr val="66330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1600" b="1">
                  <a:solidFill>
                    <a:srgbClr val="FF0000"/>
                  </a:solidFill>
                  <a:latin typeface="Verdana" pitchFamily="34" charset="0"/>
                </a:rPr>
                <a:t>10212.4</a:t>
              </a:r>
              <a:endParaRPr lang="zh-CN" altLang="en-US" sz="1600" b="1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sp>
        <p:nvSpPr>
          <p:cNvPr id="33804" name="TextBox 58"/>
          <p:cNvSpPr txBox="1">
            <a:spLocks noChangeArrowheads="1"/>
          </p:cNvSpPr>
          <p:nvPr/>
        </p:nvSpPr>
        <p:spPr bwMode="auto">
          <a:xfrm>
            <a:off x="1557339" y="3774378"/>
            <a:ext cx="847725" cy="34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805" name="组合 57"/>
          <p:cNvGrpSpPr>
            <a:grpSpLocks/>
          </p:cNvGrpSpPr>
          <p:nvPr/>
        </p:nvGrpSpPr>
        <p:grpSpPr bwMode="auto">
          <a:xfrm>
            <a:off x="4298951" y="3122687"/>
            <a:ext cx="608013" cy="1264795"/>
            <a:chOff x="5436096" y="2912239"/>
            <a:chExt cx="864096" cy="883647"/>
          </a:xfrm>
        </p:grpSpPr>
        <p:sp>
          <p:nvSpPr>
            <p:cNvPr id="59" name="圆柱形 58"/>
            <p:cNvSpPr/>
            <p:nvPr/>
          </p:nvSpPr>
          <p:spPr bwMode="auto">
            <a:xfrm>
              <a:off x="5436096" y="3437435"/>
              <a:ext cx="864096" cy="358451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74815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939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6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3806" name="TextBox 58"/>
          <p:cNvSpPr txBox="1">
            <a:spLocks noChangeArrowheads="1"/>
          </p:cNvSpPr>
          <p:nvPr/>
        </p:nvSpPr>
        <p:spPr bwMode="auto">
          <a:xfrm>
            <a:off x="6678614" y="3832972"/>
            <a:ext cx="847725" cy="34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5"/>
          <p:cNvGrpSpPr>
            <a:grpSpLocks/>
          </p:cNvGrpSpPr>
          <p:nvPr/>
        </p:nvGrpSpPr>
        <p:grpSpPr bwMode="auto">
          <a:xfrm>
            <a:off x="7681914" y="2270915"/>
            <a:ext cx="782637" cy="2195170"/>
            <a:chOff x="5436096" y="2912239"/>
            <a:chExt cx="864096" cy="883647"/>
          </a:xfrm>
        </p:grpSpPr>
        <p:sp>
          <p:nvSpPr>
            <p:cNvPr id="67" name="圆柱形 66"/>
            <p:cNvSpPr/>
            <p:nvPr/>
          </p:nvSpPr>
          <p:spPr bwMode="auto">
            <a:xfrm>
              <a:off x="5436096" y="3437480"/>
              <a:ext cx="864096" cy="358406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1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eaVert"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55" name="圆柱形 54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3208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800080"/>
                </a:gs>
                <a:gs pos="50000">
                  <a:srgbClr val="FF00FF"/>
                </a:gs>
                <a:gs pos="100000">
                  <a:srgbClr val="800080"/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pPr algn="ctr" defTabSz="828675" eaLnBrk="0" hangingPunct="0">
                <a:buFont typeface="Arial" pitchFamily="34" charset="0"/>
                <a:buNone/>
              </a:pPr>
              <a:r>
                <a:rPr lang="en-US" altLang="zh-CN" sz="2100" b="1">
                  <a:solidFill>
                    <a:srgbClr val="FFFFFF"/>
                  </a:solidFill>
                  <a:latin typeface="Verdana" pitchFamily="34" charset="0"/>
                </a:rPr>
                <a:t>68082</a:t>
              </a:r>
              <a:endParaRPr lang="zh-CN" altLang="en-US" sz="2100" b="1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grpSp>
        <p:nvGrpSpPr>
          <p:cNvPr id="33808" name="组合 40"/>
          <p:cNvGrpSpPr>
            <a:grpSpLocks/>
          </p:cNvGrpSpPr>
          <p:nvPr/>
        </p:nvGrpSpPr>
        <p:grpSpPr bwMode="auto">
          <a:xfrm>
            <a:off x="3298668" y="1074949"/>
            <a:ext cx="1014572" cy="3312532"/>
            <a:chOff x="2692652" y="2066299"/>
            <a:chExt cx="894689" cy="3378925"/>
          </a:xfrm>
        </p:grpSpPr>
        <p:grpSp>
          <p:nvGrpSpPr>
            <p:cNvPr id="33846" name="组合 41"/>
            <p:cNvGrpSpPr>
              <a:grpSpLocks/>
            </p:cNvGrpSpPr>
            <p:nvPr/>
          </p:nvGrpSpPr>
          <p:grpSpPr bwMode="auto">
            <a:xfrm>
              <a:off x="2699792" y="2755999"/>
              <a:ext cx="864096" cy="2689225"/>
              <a:chOff x="2699792" y="2755999"/>
              <a:chExt cx="864096" cy="2689225"/>
            </a:xfrm>
          </p:grpSpPr>
          <p:sp>
            <p:nvSpPr>
              <p:cNvPr id="47" name="圆柱形 46"/>
              <p:cNvSpPr/>
              <p:nvPr/>
            </p:nvSpPr>
            <p:spPr bwMode="auto">
              <a:xfrm>
                <a:off x="2699792" y="4796507"/>
                <a:ext cx="863750" cy="648717"/>
              </a:xfrm>
              <a:prstGeom prst="can">
                <a:avLst/>
              </a:prstGeom>
              <a:gradFill rotWithShape="1">
                <a:gsLst>
                  <a:gs pos="0">
                    <a:srgbClr val="333333"/>
                  </a:gs>
                  <a:gs pos="100000">
                    <a:srgbClr val="333333"/>
                  </a:gs>
                  <a:gs pos="55000">
                    <a:schemeClr val="accent1"/>
                  </a:gs>
                  <a:gs pos="100000">
                    <a:schemeClr val="accent1">
                      <a:gamma/>
                      <a:shade val="60784"/>
                      <a:invGamma/>
                    </a:schemeClr>
                  </a:gs>
                </a:gsLst>
                <a:lin ang="0" scaled="0"/>
              </a:gra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eaVert" wrap="none" anchor="ctr"/>
              <a:lstStyle/>
              <a:p>
                <a:pPr algn="ctr" defTabSz="71308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prstClr val="black"/>
                  </a:solidFill>
                  <a:latin typeface="Verdana" pitchFamily="34" charset="0"/>
                  <a:ea typeface="宋体"/>
                </a:endParaRPr>
              </a:p>
            </p:txBody>
          </p:sp>
          <p:sp>
            <p:nvSpPr>
              <p:cNvPr id="33853" name="圆柱形 47"/>
              <p:cNvSpPr>
                <a:spLocks noChangeArrowheads="1"/>
              </p:cNvSpPr>
              <p:nvPr/>
            </p:nvSpPr>
            <p:spPr bwMode="auto">
              <a:xfrm>
                <a:off x="2699792" y="2755999"/>
                <a:ext cx="864096" cy="2242075"/>
              </a:xfrm>
              <a:prstGeom prst="can">
                <a:avLst>
                  <a:gd name="adj" fmla="val 24998"/>
                </a:avLst>
              </a:prstGeom>
              <a:gradFill rotWithShape="1">
                <a:gsLst>
                  <a:gs pos="0">
                    <a:srgbClr val="C00000"/>
                  </a:gs>
                  <a:gs pos="50000">
                    <a:srgbClr val="FF0000"/>
                  </a:gs>
                  <a:gs pos="100000">
                    <a:srgbClr val="C00000"/>
                  </a:gs>
                </a:gsLst>
                <a:lin ang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pPr algn="ctr" defTabSz="828675" eaLnBrk="0" hangingPunct="0">
                  <a:buFont typeface="Arial" pitchFamily="34" charset="0"/>
                  <a:buNone/>
                </a:pPr>
                <a:r>
                  <a:rPr lang="en-US" altLang="zh-CN" sz="2400" b="1">
                    <a:solidFill>
                      <a:srgbClr val="FFFFFF"/>
                    </a:solidFill>
                    <a:latin typeface="Verdana" pitchFamily="34" charset="0"/>
                  </a:rPr>
                  <a:t>500000</a:t>
                </a:r>
                <a:endParaRPr lang="zh-CN" altLang="en-US" sz="2400" b="1">
                  <a:solidFill>
                    <a:srgbClr val="FFFFFF"/>
                  </a:solidFill>
                  <a:latin typeface="Verdana" pitchFamily="34" charset="0"/>
                </a:endParaRPr>
              </a:p>
            </p:txBody>
          </p:sp>
        </p:grpSp>
        <p:grpSp>
          <p:nvGrpSpPr>
            <p:cNvPr id="33847" name="椭圆 42"/>
            <p:cNvGrpSpPr>
              <a:grpSpLocks/>
            </p:cNvGrpSpPr>
            <p:nvPr/>
          </p:nvGrpSpPr>
          <p:grpSpPr bwMode="auto">
            <a:xfrm>
              <a:off x="2692652" y="2066299"/>
              <a:ext cx="876135" cy="800669"/>
              <a:chOff x="3297936" y="1194816"/>
              <a:chExt cx="993648" cy="871728"/>
            </a:xfrm>
          </p:grpSpPr>
          <p:pic>
            <p:nvPicPr>
              <p:cNvPr id="33850" name="椭圆 42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936" y="1194816"/>
                <a:ext cx="993648" cy="871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1" name="Text Box 53"/>
              <p:cNvSpPr txBox="1">
                <a:spLocks noChangeArrowheads="1"/>
              </p:cNvSpPr>
              <p:nvPr/>
            </p:nvSpPr>
            <p:spPr bwMode="auto">
              <a:xfrm>
                <a:off x="3449551" y="1327202"/>
                <a:ext cx="692960" cy="6097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en-US">
                  <a:solidFill>
                    <a:srgbClr val="000000"/>
                  </a:solidFill>
                  <a:latin typeface="Verdana" pitchFamily="34" charset="0"/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 bwMode="auto">
            <a:xfrm>
              <a:off x="2771187" y="2071895"/>
              <a:ext cx="720959" cy="50585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2000">
                  <a:srgbClr val="FF0000"/>
                </a:gs>
                <a:gs pos="100000">
                  <a:schemeClr val="bg1">
                    <a:alpha val="5000"/>
                  </a:schemeClr>
                </a:gs>
              </a:gsLst>
              <a:lin ang="5400000" scaled="1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eaVert"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33849" name="TextBox 44"/>
            <p:cNvSpPr txBox="1">
              <a:spLocks noChangeArrowheads="1"/>
            </p:cNvSpPr>
            <p:nvPr/>
          </p:nvSpPr>
          <p:spPr bwMode="auto">
            <a:xfrm>
              <a:off x="2848677" y="2199889"/>
              <a:ext cx="738664" cy="376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祝寿</a:t>
              </a:r>
            </a:p>
          </p:txBody>
        </p:sp>
      </p:grpSp>
      <p:grpSp>
        <p:nvGrpSpPr>
          <p:cNvPr id="33809" name="组合 34"/>
          <p:cNvGrpSpPr>
            <a:grpSpLocks/>
          </p:cNvGrpSpPr>
          <p:nvPr/>
        </p:nvGrpSpPr>
        <p:grpSpPr bwMode="auto">
          <a:xfrm>
            <a:off x="1022350" y="1563487"/>
            <a:ext cx="2084388" cy="1413427"/>
            <a:chOff x="5804138" y="3212976"/>
            <a:chExt cx="2800310" cy="2088231"/>
          </a:xfrm>
        </p:grpSpPr>
        <p:grpSp>
          <p:nvGrpSpPr>
            <p:cNvPr id="33842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27" name="椭圆形标注 2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28" name="椭圆形标注 27"/>
              <p:cNvSpPr/>
              <p:nvPr/>
            </p:nvSpPr>
            <p:spPr>
              <a:xfrm>
                <a:off x="1043546" y="1916906"/>
                <a:ext cx="2591299" cy="2000787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26" name="TextBox 62"/>
            <p:cNvSpPr txBox="1"/>
            <p:nvPr/>
          </p:nvSpPr>
          <p:spPr>
            <a:xfrm>
              <a:off x="5932103" y="3626822"/>
              <a:ext cx="2548645" cy="156877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308159</a:t>
              </a:r>
              <a:r>
                <a:rPr lang="zh-CN" altLang="en-US" sz="25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</a:p>
          </p:txBody>
        </p:sp>
      </p:grpSp>
      <p:grpSp>
        <p:nvGrpSpPr>
          <p:cNvPr id="33810" name="组合 34"/>
          <p:cNvGrpSpPr>
            <a:grpSpLocks/>
          </p:cNvGrpSpPr>
          <p:nvPr/>
        </p:nvGrpSpPr>
        <p:grpSpPr bwMode="auto">
          <a:xfrm>
            <a:off x="3468689" y="814614"/>
            <a:ext cx="1990725" cy="1384844"/>
            <a:chOff x="5804138" y="3212976"/>
            <a:chExt cx="2800310" cy="2088231"/>
          </a:xfrm>
        </p:grpSpPr>
        <p:grpSp>
          <p:nvGrpSpPr>
            <p:cNvPr id="33838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74" name="椭圆形标注 7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75" name="椭圆形标注 74"/>
              <p:cNvSpPr/>
              <p:nvPr/>
            </p:nvSpPr>
            <p:spPr>
              <a:xfrm>
                <a:off x="1043192" y="1918394"/>
                <a:ext cx="2592632" cy="1999725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73" name="TextBox 62"/>
            <p:cNvSpPr txBox="1"/>
            <p:nvPr/>
          </p:nvSpPr>
          <p:spPr>
            <a:xfrm>
              <a:off x="5931424" y="3736652"/>
              <a:ext cx="2550203" cy="928203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50</a:t>
              </a:r>
              <a:r>
                <a:rPr lang="zh-CN" altLang="en-US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zh-CN" altLang="en-US" sz="21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15" name="组合 34"/>
          <p:cNvGrpSpPr>
            <a:grpSpLocks/>
          </p:cNvGrpSpPr>
          <p:nvPr/>
        </p:nvGrpSpPr>
        <p:grpSpPr bwMode="auto">
          <a:xfrm>
            <a:off x="6326188" y="463044"/>
            <a:ext cx="2997200" cy="1683535"/>
            <a:chOff x="5804138" y="3212976"/>
            <a:chExt cx="2800310" cy="2088231"/>
          </a:xfrm>
        </p:grpSpPr>
        <p:grpSp>
          <p:nvGrpSpPr>
            <p:cNvPr id="3383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68" name="椭圆形标注 67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8112"/>
                  <a:gd name="adj2" fmla="val 66721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70" name="椭圆形标注 69"/>
              <p:cNvSpPr/>
              <p:nvPr/>
            </p:nvSpPr>
            <p:spPr>
              <a:xfrm>
                <a:off x="1042128" y="1916345"/>
                <a:ext cx="2594143" cy="2000696"/>
              </a:xfrm>
              <a:prstGeom prst="wedgeEllipseCallout">
                <a:avLst>
                  <a:gd name="adj1" fmla="val 9080"/>
                  <a:gd name="adj2" fmla="val 65900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63" name="TextBox 62"/>
            <p:cNvSpPr txBox="1"/>
            <p:nvPr/>
          </p:nvSpPr>
          <p:spPr>
            <a:xfrm>
              <a:off x="6063700" y="3415063"/>
              <a:ext cx="2420607" cy="15652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sz="2100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岁返还保额</a:t>
              </a:r>
              <a:r>
                <a:rPr lang="en-US" altLang="zh-CN" sz="55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68082</a:t>
              </a:r>
              <a:r>
                <a:rPr lang="zh-CN" altLang="en-US" sz="36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  <a:endParaRPr lang="en-US" altLang="zh-CN" sz="46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sp>
        <p:nvSpPr>
          <p:cNvPr id="33812" name="AutoShape 8"/>
          <p:cNvSpPr>
            <a:spLocks noChangeArrowheads="1"/>
          </p:cNvSpPr>
          <p:nvPr/>
        </p:nvSpPr>
        <p:spPr bwMode="auto">
          <a:xfrm>
            <a:off x="476250" y="4198833"/>
            <a:ext cx="382588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sp>
        <p:nvSpPr>
          <p:cNvPr id="33813" name="AutoShape 9"/>
          <p:cNvSpPr>
            <a:spLocks noChangeArrowheads="1"/>
          </p:cNvSpPr>
          <p:nvPr/>
        </p:nvSpPr>
        <p:spPr bwMode="auto">
          <a:xfrm>
            <a:off x="3360738" y="4198833"/>
            <a:ext cx="423862" cy="36157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grpSp>
        <p:nvGrpSpPr>
          <p:cNvPr id="33814" name="组合 75"/>
          <p:cNvGrpSpPr>
            <a:grpSpLocks/>
          </p:cNvGrpSpPr>
          <p:nvPr/>
        </p:nvGrpSpPr>
        <p:grpSpPr bwMode="auto">
          <a:xfrm>
            <a:off x="4899026" y="3142694"/>
            <a:ext cx="606425" cy="1263366"/>
            <a:chOff x="5436096" y="2912239"/>
            <a:chExt cx="864096" cy="883647"/>
          </a:xfrm>
        </p:grpSpPr>
        <p:sp>
          <p:nvSpPr>
            <p:cNvPr id="77" name="圆柱形 76"/>
            <p:cNvSpPr/>
            <p:nvPr/>
          </p:nvSpPr>
          <p:spPr bwMode="auto">
            <a:xfrm>
              <a:off x="5436096" y="3437029"/>
              <a:ext cx="864096" cy="358857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74791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723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6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33815" name="组合 78"/>
          <p:cNvGrpSpPr>
            <a:grpSpLocks/>
          </p:cNvGrpSpPr>
          <p:nvPr/>
        </p:nvGrpSpPr>
        <p:grpSpPr bwMode="auto">
          <a:xfrm>
            <a:off x="5505451" y="3168419"/>
            <a:ext cx="606425" cy="1264795"/>
            <a:chOff x="5436096" y="2912239"/>
            <a:chExt cx="864096" cy="883647"/>
          </a:xfrm>
        </p:grpSpPr>
        <p:sp>
          <p:nvSpPr>
            <p:cNvPr id="80" name="圆柱形 79"/>
            <p:cNvSpPr/>
            <p:nvPr/>
          </p:nvSpPr>
          <p:spPr bwMode="auto">
            <a:xfrm>
              <a:off x="5436096" y="3437435"/>
              <a:ext cx="864096" cy="358451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74789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939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6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33816" name="组合 82"/>
          <p:cNvGrpSpPr>
            <a:grpSpLocks/>
          </p:cNvGrpSpPr>
          <p:nvPr/>
        </p:nvGrpSpPr>
        <p:grpSpPr bwMode="auto">
          <a:xfrm>
            <a:off x="6105525" y="3186998"/>
            <a:ext cx="606425" cy="1264795"/>
            <a:chOff x="5436096" y="2912239"/>
            <a:chExt cx="864096" cy="883647"/>
          </a:xfrm>
        </p:grpSpPr>
        <p:sp>
          <p:nvSpPr>
            <p:cNvPr id="84" name="圆柱形 83"/>
            <p:cNvSpPr/>
            <p:nvPr/>
          </p:nvSpPr>
          <p:spPr bwMode="auto">
            <a:xfrm>
              <a:off x="5436096" y="3437435"/>
              <a:ext cx="864096" cy="358451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74787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939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grpSp>
        <p:nvGrpSpPr>
          <p:cNvPr id="33817" name="组合 85"/>
          <p:cNvGrpSpPr>
            <a:grpSpLocks/>
          </p:cNvGrpSpPr>
          <p:nvPr/>
        </p:nvGrpSpPr>
        <p:grpSpPr bwMode="auto">
          <a:xfrm>
            <a:off x="7065964" y="3168419"/>
            <a:ext cx="606425" cy="1264795"/>
            <a:chOff x="5436096" y="2912239"/>
            <a:chExt cx="864096" cy="883647"/>
          </a:xfrm>
        </p:grpSpPr>
        <p:sp>
          <p:nvSpPr>
            <p:cNvPr id="87" name="圆柱形 86"/>
            <p:cNvSpPr/>
            <p:nvPr/>
          </p:nvSpPr>
          <p:spPr bwMode="auto">
            <a:xfrm>
              <a:off x="5436096" y="3437435"/>
              <a:ext cx="864096" cy="358451"/>
            </a:xfrm>
            <a:prstGeom prst="can">
              <a:avLst/>
            </a:prstGeom>
            <a:gradFill rotWithShape="1">
              <a:gsLst>
                <a:gs pos="0">
                  <a:srgbClr val="333333"/>
                </a:gs>
                <a:gs pos="100000">
                  <a:srgbClr val="333333"/>
                </a:gs>
                <a:gs pos="53000">
                  <a:srgbClr val="6699FF"/>
                </a:gs>
                <a:gs pos="100000">
                  <a:srgbClr val="6699FF">
                    <a:gamma/>
                    <a:shade val="60784"/>
                    <a:invGamma/>
                  </a:srgbClr>
                </a:gs>
              </a:gsLst>
              <a:lin ang="0" scaled="0"/>
            </a:gra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71308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kern="0" dirty="0">
                <a:solidFill>
                  <a:srgbClr val="000000"/>
                </a:solidFill>
                <a:latin typeface="Verdana" pitchFamily="34" charset="0"/>
                <a:ea typeface="宋体"/>
              </a:endParaRPr>
            </a:p>
          </p:txBody>
        </p:sp>
        <p:sp>
          <p:nvSpPr>
            <p:cNvPr id="74785" name="圆柱形 31"/>
            <p:cNvSpPr>
              <a:spLocks noChangeArrowheads="1"/>
            </p:cNvSpPr>
            <p:nvPr/>
          </p:nvSpPr>
          <p:spPr bwMode="auto">
            <a:xfrm>
              <a:off x="5436096" y="2912239"/>
              <a:ext cx="864096" cy="692939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008000"/>
                </a:gs>
                <a:gs pos="50000">
                  <a:srgbClr val="00FF00"/>
                </a:gs>
                <a:gs pos="100000">
                  <a:srgbClr val="008000"/>
                </a:gs>
              </a:gsLst>
              <a:lin ang="0"/>
            </a:gradFill>
            <a:ln>
              <a:noFill/>
            </a:ln>
            <a:extLst/>
          </p:spPr>
          <p:txBody>
            <a:bodyPr vert="eaVert" wrap="none" anchor="ctr"/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en-US" altLang="zh-CN" sz="16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itchFamily="34" charset="0"/>
                </a:rPr>
                <a:t>10212.4</a:t>
              </a:r>
              <a:endParaRPr lang="zh-CN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endParaRPr>
            </a:p>
          </p:txBody>
        </p:sp>
      </p:grpSp>
      <p:sp>
        <p:nvSpPr>
          <p:cNvPr id="33818" name="AutoShape 9"/>
          <p:cNvSpPr>
            <a:spLocks noChangeArrowheads="1"/>
          </p:cNvSpPr>
          <p:nvPr/>
        </p:nvSpPr>
        <p:spPr bwMode="auto">
          <a:xfrm>
            <a:off x="7067551" y="4207408"/>
            <a:ext cx="423863" cy="360145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FFCC00"/>
            </a:solidFill>
            <a:miter lim="800000"/>
            <a:headEnd type="none" w="sm" len="sm"/>
            <a:tailEnd type="none" w="sm" len="sm"/>
          </a:ln>
        </p:spPr>
        <p:txBody>
          <a:bodyPr wrap="none" lIns="93107" tIns="46551" rIns="93107" bIns="46551" anchor="ctr"/>
          <a:lstStyle/>
          <a:p>
            <a:pPr defTabSz="828675">
              <a:buFont typeface="Arial" pitchFamily="34" charset="0"/>
              <a:buNone/>
            </a:pPr>
            <a:endParaRPr lang="zh-CN" altLang="en-US" sz="4900">
              <a:solidFill>
                <a:srgbClr val="1640B6"/>
              </a:solidFill>
            </a:endParaRPr>
          </a:p>
        </p:txBody>
      </p:sp>
      <p:pic>
        <p:nvPicPr>
          <p:cNvPr id="33819" name="TextBox 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-405877"/>
            <a:ext cx="2354262" cy="158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820" name="组合 34"/>
          <p:cNvGrpSpPr>
            <a:grpSpLocks/>
          </p:cNvGrpSpPr>
          <p:nvPr/>
        </p:nvGrpSpPr>
        <p:grpSpPr bwMode="auto">
          <a:xfrm>
            <a:off x="4848225" y="1887904"/>
            <a:ext cx="1989138" cy="1384843"/>
            <a:chOff x="5804138" y="3212976"/>
            <a:chExt cx="2800310" cy="2088231"/>
          </a:xfrm>
        </p:grpSpPr>
        <p:grpSp>
          <p:nvGrpSpPr>
            <p:cNvPr id="33822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97" name="椭圆形标注 9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rgbClr val="FF0000"/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98" name="椭圆形标注 97"/>
              <p:cNvSpPr/>
              <p:nvPr/>
            </p:nvSpPr>
            <p:spPr>
              <a:xfrm>
                <a:off x="1043263" y="1918393"/>
                <a:ext cx="2592465" cy="1999727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rgbClr val="FF0000"/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00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96" name="TextBox 62"/>
            <p:cNvSpPr txBox="1"/>
            <p:nvPr/>
          </p:nvSpPr>
          <p:spPr>
            <a:xfrm>
              <a:off x="5931527" y="3736651"/>
              <a:ext cx="2550002" cy="150833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204248</a:t>
              </a:r>
              <a:r>
                <a:rPr lang="zh-CN" altLang="en-US" sz="25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元</a:t>
              </a:r>
            </a:p>
          </p:txBody>
        </p:sp>
      </p:grpSp>
      <p:sp>
        <p:nvSpPr>
          <p:cNvPr id="33821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</p:spTree>
    <p:extLst>
      <p:ext uri="{BB962C8B-B14F-4D97-AF65-F5344CB8AC3E}">
        <p14:creationId xmlns:p14="http://schemas.microsoft.com/office/powerpoint/2010/main" val="220733276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173038" y="1070431"/>
            <a:ext cx="4821237" cy="157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8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鑫</a:t>
            </a:r>
            <a:r>
              <a:rPr lang="zh-CN" altLang="en-US" sz="360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满益足</a:t>
            </a:r>
            <a:endParaRPr lang="en-US" altLang="zh-CN" sz="3600">
              <a:solidFill>
                <a:srgbClr val="0D0D0D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48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福</a:t>
            </a:r>
            <a:r>
              <a:rPr lang="zh-CN" altLang="en-US" sz="360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运年年</a:t>
            </a:r>
          </a:p>
        </p:txBody>
      </p:sp>
      <p:grpSp>
        <p:nvGrpSpPr>
          <p:cNvPr id="34819" name="组合 1"/>
          <p:cNvGrpSpPr>
            <a:grpSpLocks/>
          </p:cNvGrpSpPr>
          <p:nvPr/>
        </p:nvGrpSpPr>
        <p:grpSpPr bwMode="auto">
          <a:xfrm>
            <a:off x="3811588" y="1780718"/>
            <a:ext cx="3884612" cy="3308475"/>
            <a:chOff x="5429832" y="631739"/>
            <a:chExt cx="7152723" cy="6091932"/>
          </a:xfrm>
        </p:grpSpPr>
        <p:grpSp>
          <p:nvGrpSpPr>
            <p:cNvPr id="34847" name="组合 1"/>
            <p:cNvGrpSpPr>
              <a:grpSpLocks/>
            </p:cNvGrpSpPr>
            <p:nvPr/>
          </p:nvGrpSpPr>
          <p:grpSpPr bwMode="auto">
            <a:xfrm>
              <a:off x="5822824" y="631739"/>
              <a:ext cx="6759731" cy="6091932"/>
              <a:chOff x="2950058" y="481013"/>
              <a:chExt cx="5173589" cy="4662487"/>
            </a:xfrm>
          </p:grpSpPr>
          <p:grpSp>
            <p:nvGrpSpPr>
              <p:cNvPr id="34850" name="组合 8"/>
              <p:cNvGrpSpPr>
                <a:grpSpLocks/>
              </p:cNvGrpSpPr>
              <p:nvPr/>
            </p:nvGrpSpPr>
            <p:grpSpPr bwMode="auto">
              <a:xfrm rot="1923475">
                <a:off x="5689202" y="990600"/>
                <a:ext cx="1406525" cy="2600325"/>
                <a:chOff x="5364088" y="908720"/>
                <a:chExt cx="1440160" cy="2664296"/>
              </a:xfrm>
            </p:grpSpPr>
            <p:pic>
              <p:nvPicPr>
                <p:cNvPr id="34869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52120" y="1412776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70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84168" y="1124744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71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64088" y="908720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34851" name="Picture 4" descr="http://pic19.nipic.com/20120223/2749061_210116008335_2.jpg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17615" y="2989263"/>
                <a:ext cx="2613025" cy="21542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34852" name="组合 8"/>
              <p:cNvGrpSpPr>
                <a:grpSpLocks/>
              </p:cNvGrpSpPr>
              <p:nvPr/>
            </p:nvGrpSpPr>
            <p:grpSpPr bwMode="auto">
              <a:xfrm rot="-1521594">
                <a:off x="3425427" y="814388"/>
                <a:ext cx="1406525" cy="2600325"/>
                <a:chOff x="5364088" y="908720"/>
                <a:chExt cx="1440160" cy="2664296"/>
              </a:xfrm>
            </p:grpSpPr>
            <p:pic>
              <p:nvPicPr>
                <p:cNvPr id="34866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52120" y="1412776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67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84168" y="1124744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68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64088" y="908720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4853" name="组合 8"/>
              <p:cNvGrpSpPr>
                <a:grpSpLocks/>
              </p:cNvGrpSpPr>
              <p:nvPr/>
            </p:nvGrpSpPr>
            <p:grpSpPr bwMode="auto">
              <a:xfrm>
                <a:off x="4663678" y="481013"/>
                <a:ext cx="1456664" cy="2665412"/>
                <a:chOff x="5364088" y="908720"/>
                <a:chExt cx="1455360" cy="2664296"/>
              </a:xfrm>
            </p:grpSpPr>
            <p:pic>
              <p:nvPicPr>
                <p:cNvPr id="34863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4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52120" y="1412776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64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99368" y="1411083"/>
                  <a:ext cx="720080" cy="19182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865" name="Picture 6" descr="http://img.sucai.redocn.com/attachments/images/201005/20100524/20100523_374c6b8d0e3c5e4dffa9JZ2W3h6xhLje.jpg"/>
                <p:cNvPicPr>
                  <a:picLocks noChangeAspect="1" noChangeArrowheads="1"/>
                </p:cNvPicPr>
                <p:nvPr/>
              </p:nvPicPr>
              <p:blipFill>
                <a:blip r:embed="rId4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64088" y="908720"/>
                  <a:ext cx="720080" cy="21602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4854" name="组合 26"/>
              <p:cNvGrpSpPr>
                <a:grpSpLocks/>
              </p:cNvGrpSpPr>
              <p:nvPr/>
            </p:nvGrpSpPr>
            <p:grpSpPr bwMode="auto">
              <a:xfrm>
                <a:off x="5101668" y="847595"/>
                <a:ext cx="1943100" cy="2332467"/>
                <a:chOff x="3880622" y="1315557"/>
                <a:chExt cx="1942978" cy="2333178"/>
              </a:xfrm>
            </p:grpSpPr>
            <p:sp>
              <p:nvSpPr>
                <p:cNvPr id="34861" name="任意多边形 27"/>
                <p:cNvSpPr>
                  <a:spLocks/>
                </p:cNvSpPr>
                <p:nvPr/>
              </p:nvSpPr>
              <p:spPr bwMode="auto">
                <a:xfrm>
                  <a:off x="4253571" y="1869230"/>
                  <a:ext cx="405261" cy="1779505"/>
                </a:xfrm>
                <a:custGeom>
                  <a:avLst/>
                  <a:gdLst>
                    <a:gd name="T0" fmla="*/ 129467 w 405261"/>
                    <a:gd name="T1" fmla="*/ 0 h 1364343"/>
                    <a:gd name="T2" fmla="*/ 13353 w 405261"/>
                    <a:gd name="T3" fmla="*/ 150207307 h 1364343"/>
                    <a:gd name="T4" fmla="*/ 405239 w 405261"/>
                    <a:gd name="T5" fmla="*/ 266496556 h 1364343"/>
                    <a:gd name="T6" fmla="*/ 27867 w 405261"/>
                    <a:gd name="T7" fmla="*/ 455466728 h 136434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05261"/>
                    <a:gd name="T13" fmla="*/ 0 h 1364343"/>
                    <a:gd name="T14" fmla="*/ 405261 w 405261"/>
                    <a:gd name="T15" fmla="*/ 1364343 h 136434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05261" h="1364343">
                      <a:moveTo>
                        <a:pt x="129467" y="0"/>
                      </a:moveTo>
                      <a:cubicBezTo>
                        <a:pt x="48429" y="158447"/>
                        <a:pt x="-32609" y="316895"/>
                        <a:pt x="13353" y="449943"/>
                      </a:cubicBezTo>
                      <a:cubicBezTo>
                        <a:pt x="59315" y="582991"/>
                        <a:pt x="402820" y="645886"/>
                        <a:pt x="405239" y="798286"/>
                      </a:cubicBezTo>
                      <a:cubicBezTo>
                        <a:pt x="407658" y="950686"/>
                        <a:pt x="217762" y="1157514"/>
                        <a:pt x="27867" y="1364343"/>
                      </a:cubicBezTo>
                    </a:path>
                  </a:pathLst>
                </a:custGeom>
                <a:noFill/>
                <a:ln w="5715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任意多边形 28"/>
                <p:cNvSpPr/>
                <p:nvPr/>
              </p:nvSpPr>
              <p:spPr bwMode="auto">
                <a:xfrm rot="20314467" flipH="1">
                  <a:off x="3880178" y="1315529"/>
                  <a:ext cx="1943983" cy="767581"/>
                </a:xfrm>
                <a:custGeom>
                  <a:avLst/>
                  <a:gdLst>
                    <a:gd name="connsiteX0" fmla="*/ 44450 w 1324016"/>
                    <a:gd name="connsiteY0" fmla="*/ 308239 h 644789"/>
                    <a:gd name="connsiteX1" fmla="*/ 50800 w 1324016"/>
                    <a:gd name="connsiteY1" fmla="*/ 343164 h 644789"/>
                    <a:gd name="connsiteX2" fmla="*/ 57150 w 1324016"/>
                    <a:gd name="connsiteY2" fmla="*/ 352689 h 644789"/>
                    <a:gd name="connsiteX3" fmla="*/ 69850 w 1324016"/>
                    <a:gd name="connsiteY3" fmla="*/ 381264 h 644789"/>
                    <a:gd name="connsiteX4" fmla="*/ 60325 w 1324016"/>
                    <a:gd name="connsiteY4" fmla="*/ 384439 h 644789"/>
                    <a:gd name="connsiteX5" fmla="*/ 47625 w 1324016"/>
                    <a:gd name="connsiteY5" fmla="*/ 413014 h 644789"/>
                    <a:gd name="connsiteX6" fmla="*/ 44450 w 1324016"/>
                    <a:gd name="connsiteY6" fmla="*/ 422539 h 644789"/>
                    <a:gd name="connsiteX7" fmla="*/ 44450 w 1324016"/>
                    <a:gd name="connsiteY7" fmla="*/ 476514 h 644789"/>
                    <a:gd name="connsiteX8" fmla="*/ 47625 w 1324016"/>
                    <a:gd name="connsiteY8" fmla="*/ 492389 h 644789"/>
                    <a:gd name="connsiteX9" fmla="*/ 41275 w 1324016"/>
                    <a:gd name="connsiteY9" fmla="*/ 524139 h 644789"/>
                    <a:gd name="connsiteX10" fmla="*/ 34925 w 1324016"/>
                    <a:gd name="connsiteY10" fmla="*/ 581289 h 644789"/>
                    <a:gd name="connsiteX11" fmla="*/ 28575 w 1324016"/>
                    <a:gd name="connsiteY11" fmla="*/ 590814 h 644789"/>
                    <a:gd name="connsiteX12" fmla="*/ 9525 w 1324016"/>
                    <a:gd name="connsiteY12" fmla="*/ 600339 h 644789"/>
                    <a:gd name="connsiteX13" fmla="*/ 0 w 1324016"/>
                    <a:gd name="connsiteY13" fmla="*/ 606689 h 644789"/>
                    <a:gd name="connsiteX14" fmla="*/ 28575 w 1324016"/>
                    <a:gd name="connsiteY14" fmla="*/ 609864 h 644789"/>
                    <a:gd name="connsiteX15" fmla="*/ 47625 w 1324016"/>
                    <a:gd name="connsiteY15" fmla="*/ 603514 h 644789"/>
                    <a:gd name="connsiteX16" fmla="*/ 57150 w 1324016"/>
                    <a:gd name="connsiteY16" fmla="*/ 600339 h 644789"/>
                    <a:gd name="connsiteX17" fmla="*/ 76200 w 1324016"/>
                    <a:gd name="connsiteY17" fmla="*/ 603514 h 644789"/>
                    <a:gd name="connsiteX18" fmla="*/ 101600 w 1324016"/>
                    <a:gd name="connsiteY18" fmla="*/ 597164 h 644789"/>
                    <a:gd name="connsiteX19" fmla="*/ 136525 w 1324016"/>
                    <a:gd name="connsiteY19" fmla="*/ 606689 h 644789"/>
                    <a:gd name="connsiteX20" fmla="*/ 146050 w 1324016"/>
                    <a:gd name="connsiteY20" fmla="*/ 609864 h 644789"/>
                    <a:gd name="connsiteX21" fmla="*/ 168275 w 1324016"/>
                    <a:gd name="connsiteY21" fmla="*/ 613039 h 644789"/>
                    <a:gd name="connsiteX22" fmla="*/ 180975 w 1324016"/>
                    <a:gd name="connsiteY22" fmla="*/ 609864 h 644789"/>
                    <a:gd name="connsiteX23" fmla="*/ 190500 w 1324016"/>
                    <a:gd name="connsiteY23" fmla="*/ 606689 h 644789"/>
                    <a:gd name="connsiteX24" fmla="*/ 196850 w 1324016"/>
                    <a:gd name="connsiteY24" fmla="*/ 616214 h 644789"/>
                    <a:gd name="connsiteX25" fmla="*/ 219075 w 1324016"/>
                    <a:gd name="connsiteY25" fmla="*/ 609864 h 644789"/>
                    <a:gd name="connsiteX26" fmla="*/ 238125 w 1324016"/>
                    <a:gd name="connsiteY26" fmla="*/ 600339 h 644789"/>
                    <a:gd name="connsiteX27" fmla="*/ 250825 w 1324016"/>
                    <a:gd name="connsiteY27" fmla="*/ 603514 h 644789"/>
                    <a:gd name="connsiteX28" fmla="*/ 260350 w 1324016"/>
                    <a:gd name="connsiteY28" fmla="*/ 600339 h 644789"/>
                    <a:gd name="connsiteX29" fmla="*/ 266700 w 1324016"/>
                    <a:gd name="connsiteY29" fmla="*/ 609864 h 644789"/>
                    <a:gd name="connsiteX30" fmla="*/ 285750 w 1324016"/>
                    <a:gd name="connsiteY30" fmla="*/ 619389 h 644789"/>
                    <a:gd name="connsiteX31" fmla="*/ 355600 w 1324016"/>
                    <a:gd name="connsiteY31" fmla="*/ 616214 h 644789"/>
                    <a:gd name="connsiteX32" fmla="*/ 365125 w 1324016"/>
                    <a:gd name="connsiteY32" fmla="*/ 613039 h 644789"/>
                    <a:gd name="connsiteX33" fmla="*/ 393700 w 1324016"/>
                    <a:gd name="connsiteY33" fmla="*/ 606689 h 644789"/>
                    <a:gd name="connsiteX34" fmla="*/ 438150 w 1324016"/>
                    <a:gd name="connsiteY34" fmla="*/ 616214 h 644789"/>
                    <a:gd name="connsiteX35" fmla="*/ 447675 w 1324016"/>
                    <a:gd name="connsiteY35" fmla="*/ 619389 h 644789"/>
                    <a:gd name="connsiteX36" fmla="*/ 466725 w 1324016"/>
                    <a:gd name="connsiteY36" fmla="*/ 632089 h 644789"/>
                    <a:gd name="connsiteX37" fmla="*/ 476250 w 1324016"/>
                    <a:gd name="connsiteY37" fmla="*/ 625739 h 644789"/>
                    <a:gd name="connsiteX38" fmla="*/ 533400 w 1324016"/>
                    <a:gd name="connsiteY38" fmla="*/ 632089 h 644789"/>
                    <a:gd name="connsiteX39" fmla="*/ 542925 w 1324016"/>
                    <a:gd name="connsiteY39" fmla="*/ 638439 h 644789"/>
                    <a:gd name="connsiteX40" fmla="*/ 568325 w 1324016"/>
                    <a:gd name="connsiteY40" fmla="*/ 635264 h 644789"/>
                    <a:gd name="connsiteX41" fmla="*/ 577850 w 1324016"/>
                    <a:gd name="connsiteY41" fmla="*/ 632089 h 644789"/>
                    <a:gd name="connsiteX42" fmla="*/ 590550 w 1324016"/>
                    <a:gd name="connsiteY42" fmla="*/ 635264 h 644789"/>
                    <a:gd name="connsiteX43" fmla="*/ 654050 w 1324016"/>
                    <a:gd name="connsiteY43" fmla="*/ 638439 h 644789"/>
                    <a:gd name="connsiteX44" fmla="*/ 666750 w 1324016"/>
                    <a:gd name="connsiteY44" fmla="*/ 641614 h 644789"/>
                    <a:gd name="connsiteX45" fmla="*/ 676275 w 1324016"/>
                    <a:gd name="connsiteY45" fmla="*/ 644789 h 644789"/>
                    <a:gd name="connsiteX46" fmla="*/ 701675 w 1324016"/>
                    <a:gd name="connsiteY46" fmla="*/ 638439 h 644789"/>
                    <a:gd name="connsiteX47" fmla="*/ 723900 w 1324016"/>
                    <a:gd name="connsiteY47" fmla="*/ 641614 h 644789"/>
                    <a:gd name="connsiteX48" fmla="*/ 733425 w 1324016"/>
                    <a:gd name="connsiteY48" fmla="*/ 644789 h 644789"/>
                    <a:gd name="connsiteX49" fmla="*/ 787400 w 1324016"/>
                    <a:gd name="connsiteY49" fmla="*/ 638439 h 644789"/>
                    <a:gd name="connsiteX50" fmla="*/ 806450 w 1324016"/>
                    <a:gd name="connsiteY50" fmla="*/ 632089 h 644789"/>
                    <a:gd name="connsiteX51" fmla="*/ 815975 w 1324016"/>
                    <a:gd name="connsiteY51" fmla="*/ 628914 h 644789"/>
                    <a:gd name="connsiteX52" fmla="*/ 838200 w 1324016"/>
                    <a:gd name="connsiteY52" fmla="*/ 625739 h 644789"/>
                    <a:gd name="connsiteX53" fmla="*/ 857250 w 1324016"/>
                    <a:gd name="connsiteY53" fmla="*/ 619389 h 644789"/>
                    <a:gd name="connsiteX54" fmla="*/ 866775 w 1324016"/>
                    <a:gd name="connsiteY54" fmla="*/ 613039 h 644789"/>
                    <a:gd name="connsiteX55" fmla="*/ 876300 w 1324016"/>
                    <a:gd name="connsiteY55" fmla="*/ 603514 h 644789"/>
                    <a:gd name="connsiteX56" fmla="*/ 885825 w 1324016"/>
                    <a:gd name="connsiteY56" fmla="*/ 600339 h 644789"/>
                    <a:gd name="connsiteX57" fmla="*/ 920750 w 1324016"/>
                    <a:gd name="connsiteY57" fmla="*/ 609864 h 644789"/>
                    <a:gd name="connsiteX58" fmla="*/ 930275 w 1324016"/>
                    <a:gd name="connsiteY58" fmla="*/ 616214 h 644789"/>
                    <a:gd name="connsiteX59" fmla="*/ 939800 w 1324016"/>
                    <a:gd name="connsiteY59" fmla="*/ 625739 h 644789"/>
                    <a:gd name="connsiteX60" fmla="*/ 949325 w 1324016"/>
                    <a:gd name="connsiteY60" fmla="*/ 628914 h 644789"/>
                    <a:gd name="connsiteX61" fmla="*/ 958850 w 1324016"/>
                    <a:gd name="connsiteY61" fmla="*/ 625739 h 644789"/>
                    <a:gd name="connsiteX62" fmla="*/ 996950 w 1324016"/>
                    <a:gd name="connsiteY62" fmla="*/ 632089 h 644789"/>
                    <a:gd name="connsiteX63" fmla="*/ 1035050 w 1324016"/>
                    <a:gd name="connsiteY63" fmla="*/ 628914 h 644789"/>
                    <a:gd name="connsiteX64" fmla="*/ 1050925 w 1324016"/>
                    <a:gd name="connsiteY64" fmla="*/ 625739 h 644789"/>
                    <a:gd name="connsiteX65" fmla="*/ 1095375 w 1324016"/>
                    <a:gd name="connsiteY65" fmla="*/ 628914 h 644789"/>
                    <a:gd name="connsiteX66" fmla="*/ 1193800 w 1324016"/>
                    <a:gd name="connsiteY66" fmla="*/ 632089 h 644789"/>
                    <a:gd name="connsiteX67" fmla="*/ 1219200 w 1324016"/>
                    <a:gd name="connsiteY67" fmla="*/ 632089 h 644789"/>
                    <a:gd name="connsiteX68" fmla="*/ 1238250 w 1324016"/>
                    <a:gd name="connsiteY68" fmla="*/ 625739 h 644789"/>
                    <a:gd name="connsiteX69" fmla="*/ 1308100 w 1324016"/>
                    <a:gd name="connsiteY69" fmla="*/ 625739 h 644789"/>
                    <a:gd name="connsiteX70" fmla="*/ 1314450 w 1324016"/>
                    <a:gd name="connsiteY70" fmla="*/ 606689 h 644789"/>
                    <a:gd name="connsiteX71" fmla="*/ 1304925 w 1324016"/>
                    <a:gd name="connsiteY71" fmla="*/ 587639 h 644789"/>
                    <a:gd name="connsiteX72" fmla="*/ 1301750 w 1324016"/>
                    <a:gd name="connsiteY72" fmla="*/ 578114 h 644789"/>
                    <a:gd name="connsiteX73" fmla="*/ 1311275 w 1324016"/>
                    <a:gd name="connsiteY73" fmla="*/ 543189 h 644789"/>
                    <a:gd name="connsiteX74" fmla="*/ 1308100 w 1324016"/>
                    <a:gd name="connsiteY74" fmla="*/ 501914 h 644789"/>
                    <a:gd name="connsiteX75" fmla="*/ 1301750 w 1324016"/>
                    <a:gd name="connsiteY75" fmla="*/ 482864 h 644789"/>
                    <a:gd name="connsiteX76" fmla="*/ 1311275 w 1324016"/>
                    <a:gd name="connsiteY76" fmla="*/ 454289 h 644789"/>
                    <a:gd name="connsiteX77" fmla="*/ 1314450 w 1324016"/>
                    <a:gd name="connsiteY77" fmla="*/ 444764 h 644789"/>
                    <a:gd name="connsiteX78" fmla="*/ 1311275 w 1324016"/>
                    <a:gd name="connsiteY78" fmla="*/ 308239 h 644789"/>
                    <a:gd name="connsiteX79" fmla="*/ 1304925 w 1324016"/>
                    <a:gd name="connsiteY79" fmla="*/ 289189 h 644789"/>
                    <a:gd name="connsiteX80" fmla="*/ 1298575 w 1324016"/>
                    <a:gd name="connsiteY80" fmla="*/ 279664 h 644789"/>
                    <a:gd name="connsiteX81" fmla="*/ 1304925 w 1324016"/>
                    <a:gd name="connsiteY81" fmla="*/ 244739 h 644789"/>
                    <a:gd name="connsiteX82" fmla="*/ 1311275 w 1324016"/>
                    <a:gd name="connsiteY82" fmla="*/ 235214 h 644789"/>
                    <a:gd name="connsiteX83" fmla="*/ 1317625 w 1324016"/>
                    <a:gd name="connsiteY83" fmla="*/ 216164 h 644789"/>
                    <a:gd name="connsiteX84" fmla="*/ 1314450 w 1324016"/>
                    <a:gd name="connsiteY84" fmla="*/ 136789 h 644789"/>
                    <a:gd name="connsiteX85" fmla="*/ 1320800 w 1324016"/>
                    <a:gd name="connsiteY85" fmla="*/ 89164 h 644789"/>
                    <a:gd name="connsiteX86" fmla="*/ 1320800 w 1324016"/>
                    <a:gd name="connsiteY86" fmla="*/ 3439 h 644789"/>
                    <a:gd name="connsiteX87" fmla="*/ 1311275 w 1324016"/>
                    <a:gd name="connsiteY87" fmla="*/ 264 h 644789"/>
                    <a:gd name="connsiteX88" fmla="*/ 1285875 w 1324016"/>
                    <a:gd name="connsiteY88" fmla="*/ 6614 h 644789"/>
                    <a:gd name="connsiteX89" fmla="*/ 1276350 w 1324016"/>
                    <a:gd name="connsiteY89" fmla="*/ 12964 h 644789"/>
                    <a:gd name="connsiteX90" fmla="*/ 1257300 w 1324016"/>
                    <a:gd name="connsiteY90" fmla="*/ 19314 h 644789"/>
                    <a:gd name="connsiteX91" fmla="*/ 1235075 w 1324016"/>
                    <a:gd name="connsiteY91" fmla="*/ 16139 h 644789"/>
                    <a:gd name="connsiteX92" fmla="*/ 1225550 w 1324016"/>
                    <a:gd name="connsiteY92" fmla="*/ 12964 h 644789"/>
                    <a:gd name="connsiteX93" fmla="*/ 1187450 w 1324016"/>
                    <a:gd name="connsiteY93" fmla="*/ 16139 h 644789"/>
                    <a:gd name="connsiteX94" fmla="*/ 1104900 w 1324016"/>
                    <a:gd name="connsiteY94" fmla="*/ 19314 h 644789"/>
                    <a:gd name="connsiteX95" fmla="*/ 1063625 w 1324016"/>
                    <a:gd name="connsiteY95" fmla="*/ 16139 h 644789"/>
                    <a:gd name="connsiteX96" fmla="*/ 1054100 w 1324016"/>
                    <a:gd name="connsiteY96" fmla="*/ 9789 h 644789"/>
                    <a:gd name="connsiteX97" fmla="*/ 1035050 w 1324016"/>
                    <a:gd name="connsiteY97" fmla="*/ 16139 h 644789"/>
                    <a:gd name="connsiteX98" fmla="*/ 968375 w 1324016"/>
                    <a:gd name="connsiteY98" fmla="*/ 12964 h 644789"/>
                    <a:gd name="connsiteX99" fmla="*/ 949325 w 1324016"/>
                    <a:gd name="connsiteY99" fmla="*/ 25664 h 644789"/>
                    <a:gd name="connsiteX100" fmla="*/ 936625 w 1324016"/>
                    <a:gd name="connsiteY100" fmla="*/ 28839 h 644789"/>
                    <a:gd name="connsiteX101" fmla="*/ 927100 w 1324016"/>
                    <a:gd name="connsiteY101" fmla="*/ 32014 h 644789"/>
                    <a:gd name="connsiteX102" fmla="*/ 831850 w 1324016"/>
                    <a:gd name="connsiteY102" fmla="*/ 28839 h 644789"/>
                    <a:gd name="connsiteX103" fmla="*/ 809625 w 1324016"/>
                    <a:gd name="connsiteY103" fmla="*/ 35189 h 644789"/>
                    <a:gd name="connsiteX104" fmla="*/ 787400 w 1324016"/>
                    <a:gd name="connsiteY104" fmla="*/ 41539 h 644789"/>
                    <a:gd name="connsiteX105" fmla="*/ 768350 w 1324016"/>
                    <a:gd name="connsiteY105" fmla="*/ 38364 h 644789"/>
                    <a:gd name="connsiteX106" fmla="*/ 758825 w 1324016"/>
                    <a:gd name="connsiteY106" fmla="*/ 35189 h 644789"/>
                    <a:gd name="connsiteX107" fmla="*/ 746125 w 1324016"/>
                    <a:gd name="connsiteY107" fmla="*/ 32014 h 644789"/>
                    <a:gd name="connsiteX108" fmla="*/ 736600 w 1324016"/>
                    <a:gd name="connsiteY108" fmla="*/ 28839 h 644789"/>
                    <a:gd name="connsiteX109" fmla="*/ 704850 w 1324016"/>
                    <a:gd name="connsiteY109" fmla="*/ 22489 h 644789"/>
                    <a:gd name="connsiteX110" fmla="*/ 692150 w 1324016"/>
                    <a:gd name="connsiteY110" fmla="*/ 19314 h 644789"/>
                    <a:gd name="connsiteX111" fmla="*/ 673100 w 1324016"/>
                    <a:gd name="connsiteY111" fmla="*/ 16139 h 644789"/>
                    <a:gd name="connsiteX112" fmla="*/ 622300 w 1324016"/>
                    <a:gd name="connsiteY112" fmla="*/ 6614 h 644789"/>
                    <a:gd name="connsiteX113" fmla="*/ 609600 w 1324016"/>
                    <a:gd name="connsiteY113" fmla="*/ 3439 h 644789"/>
                    <a:gd name="connsiteX114" fmla="*/ 600075 w 1324016"/>
                    <a:gd name="connsiteY114" fmla="*/ 264 h 644789"/>
                    <a:gd name="connsiteX115" fmla="*/ 590550 w 1324016"/>
                    <a:gd name="connsiteY115" fmla="*/ 19314 h 644789"/>
                    <a:gd name="connsiteX116" fmla="*/ 558800 w 1324016"/>
                    <a:gd name="connsiteY116" fmla="*/ 16139 h 644789"/>
                    <a:gd name="connsiteX117" fmla="*/ 539750 w 1324016"/>
                    <a:gd name="connsiteY117" fmla="*/ 22489 h 644789"/>
                    <a:gd name="connsiteX118" fmla="*/ 492125 w 1324016"/>
                    <a:gd name="connsiteY118" fmla="*/ 35189 h 644789"/>
                    <a:gd name="connsiteX119" fmla="*/ 485775 w 1324016"/>
                    <a:gd name="connsiteY119" fmla="*/ 44714 h 644789"/>
                    <a:gd name="connsiteX120" fmla="*/ 476250 w 1324016"/>
                    <a:gd name="connsiteY120" fmla="*/ 51064 h 644789"/>
                    <a:gd name="connsiteX121" fmla="*/ 396875 w 1324016"/>
                    <a:gd name="connsiteY121" fmla="*/ 51064 h 644789"/>
                    <a:gd name="connsiteX122" fmla="*/ 330200 w 1324016"/>
                    <a:gd name="connsiteY122" fmla="*/ 47889 h 644789"/>
                    <a:gd name="connsiteX123" fmla="*/ 307975 w 1324016"/>
                    <a:gd name="connsiteY123" fmla="*/ 41539 h 644789"/>
                    <a:gd name="connsiteX124" fmla="*/ 269875 w 1324016"/>
                    <a:gd name="connsiteY124" fmla="*/ 22489 h 644789"/>
                    <a:gd name="connsiteX125" fmla="*/ 257175 w 1324016"/>
                    <a:gd name="connsiteY125" fmla="*/ 19314 h 644789"/>
                    <a:gd name="connsiteX126" fmla="*/ 238125 w 1324016"/>
                    <a:gd name="connsiteY126" fmla="*/ 12964 h 644789"/>
                    <a:gd name="connsiteX127" fmla="*/ 209550 w 1324016"/>
                    <a:gd name="connsiteY127" fmla="*/ 22489 h 644789"/>
                    <a:gd name="connsiteX128" fmla="*/ 190500 w 1324016"/>
                    <a:gd name="connsiteY128" fmla="*/ 32014 h 644789"/>
                    <a:gd name="connsiteX129" fmla="*/ 161925 w 1324016"/>
                    <a:gd name="connsiteY129" fmla="*/ 54239 h 644789"/>
                    <a:gd name="connsiteX130" fmla="*/ 130175 w 1324016"/>
                    <a:gd name="connsiteY130" fmla="*/ 57414 h 644789"/>
                    <a:gd name="connsiteX131" fmla="*/ 111125 w 1324016"/>
                    <a:gd name="connsiteY131" fmla="*/ 63764 h 644789"/>
                    <a:gd name="connsiteX132" fmla="*/ 92075 w 1324016"/>
                    <a:gd name="connsiteY132" fmla="*/ 57414 h 644789"/>
                    <a:gd name="connsiteX133" fmla="*/ 82550 w 1324016"/>
                    <a:gd name="connsiteY133" fmla="*/ 51064 h 644789"/>
                    <a:gd name="connsiteX134" fmla="*/ 73025 w 1324016"/>
                    <a:gd name="connsiteY134" fmla="*/ 47889 h 644789"/>
                    <a:gd name="connsiteX135" fmla="*/ 63500 w 1324016"/>
                    <a:gd name="connsiteY135" fmla="*/ 41539 h 644789"/>
                    <a:gd name="connsiteX136" fmla="*/ 28575 w 1324016"/>
                    <a:gd name="connsiteY136" fmla="*/ 25664 h 644789"/>
                    <a:gd name="connsiteX137" fmla="*/ 15875 w 1324016"/>
                    <a:gd name="connsiteY137" fmla="*/ 28839 h 644789"/>
                    <a:gd name="connsiteX138" fmla="*/ 25400 w 1324016"/>
                    <a:gd name="connsiteY138" fmla="*/ 35189 h 644789"/>
                    <a:gd name="connsiteX139" fmla="*/ 38100 w 1324016"/>
                    <a:gd name="connsiteY139" fmla="*/ 54239 h 644789"/>
                    <a:gd name="connsiteX140" fmla="*/ 44450 w 1324016"/>
                    <a:gd name="connsiteY140" fmla="*/ 73289 h 644789"/>
                    <a:gd name="connsiteX141" fmla="*/ 41275 w 1324016"/>
                    <a:gd name="connsiteY141" fmla="*/ 85989 h 644789"/>
                    <a:gd name="connsiteX142" fmla="*/ 38100 w 1324016"/>
                    <a:gd name="connsiteY142" fmla="*/ 95514 h 644789"/>
                    <a:gd name="connsiteX143" fmla="*/ 34925 w 1324016"/>
                    <a:gd name="connsiteY143" fmla="*/ 120914 h 644789"/>
                    <a:gd name="connsiteX144" fmla="*/ 31750 w 1324016"/>
                    <a:gd name="connsiteY144" fmla="*/ 130439 h 644789"/>
                    <a:gd name="connsiteX145" fmla="*/ 19050 w 1324016"/>
                    <a:gd name="connsiteY145" fmla="*/ 152664 h 644789"/>
                    <a:gd name="connsiteX146" fmla="*/ 41275 w 1324016"/>
                    <a:gd name="connsiteY146" fmla="*/ 168539 h 644789"/>
                    <a:gd name="connsiteX147" fmla="*/ 34925 w 1324016"/>
                    <a:gd name="connsiteY147" fmla="*/ 190764 h 644789"/>
                    <a:gd name="connsiteX148" fmla="*/ 41275 w 1324016"/>
                    <a:gd name="connsiteY148" fmla="*/ 241564 h 644789"/>
                    <a:gd name="connsiteX149" fmla="*/ 44450 w 1324016"/>
                    <a:gd name="connsiteY149" fmla="*/ 266964 h 644789"/>
                    <a:gd name="connsiteX150" fmla="*/ 41275 w 1324016"/>
                    <a:gd name="connsiteY150" fmla="*/ 276489 h 644789"/>
                    <a:gd name="connsiteX151" fmla="*/ 44450 w 1324016"/>
                    <a:gd name="connsiteY151" fmla="*/ 308239 h 6447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</a:cxnLst>
                  <a:rect l="l" t="t" r="r" b="b"/>
                  <a:pathLst>
                    <a:path w="1324016" h="644789">
                      <a:moveTo>
                        <a:pt x="44450" y="308239"/>
                      </a:moveTo>
                      <a:cubicBezTo>
                        <a:pt x="46037" y="319351"/>
                        <a:pt x="45906" y="333375"/>
                        <a:pt x="50800" y="343164"/>
                      </a:cubicBezTo>
                      <a:cubicBezTo>
                        <a:pt x="52507" y="346577"/>
                        <a:pt x="55600" y="349202"/>
                        <a:pt x="57150" y="352689"/>
                      </a:cubicBezTo>
                      <a:cubicBezTo>
                        <a:pt x="72263" y="386694"/>
                        <a:pt x="55479" y="359708"/>
                        <a:pt x="69850" y="381264"/>
                      </a:cubicBezTo>
                      <a:cubicBezTo>
                        <a:pt x="66675" y="382322"/>
                        <a:pt x="62938" y="382348"/>
                        <a:pt x="60325" y="384439"/>
                      </a:cubicBezTo>
                      <a:cubicBezTo>
                        <a:pt x="53464" y="389928"/>
                        <a:pt x="49565" y="407193"/>
                        <a:pt x="47625" y="413014"/>
                      </a:cubicBezTo>
                      <a:lnTo>
                        <a:pt x="44450" y="422539"/>
                      </a:lnTo>
                      <a:cubicBezTo>
                        <a:pt x="53091" y="448463"/>
                        <a:pt x="44450" y="418485"/>
                        <a:pt x="44450" y="476514"/>
                      </a:cubicBezTo>
                      <a:cubicBezTo>
                        <a:pt x="44450" y="481910"/>
                        <a:pt x="46567" y="487097"/>
                        <a:pt x="47625" y="492389"/>
                      </a:cubicBezTo>
                      <a:cubicBezTo>
                        <a:pt x="45508" y="502972"/>
                        <a:pt x="41993" y="513370"/>
                        <a:pt x="41275" y="524139"/>
                      </a:cubicBezTo>
                      <a:cubicBezTo>
                        <a:pt x="40878" y="530089"/>
                        <a:pt x="42500" y="566139"/>
                        <a:pt x="34925" y="581289"/>
                      </a:cubicBezTo>
                      <a:cubicBezTo>
                        <a:pt x="33218" y="584702"/>
                        <a:pt x="31273" y="588116"/>
                        <a:pt x="28575" y="590814"/>
                      </a:cubicBezTo>
                      <a:cubicBezTo>
                        <a:pt x="19476" y="599913"/>
                        <a:pt x="19854" y="595174"/>
                        <a:pt x="9525" y="600339"/>
                      </a:cubicBezTo>
                      <a:cubicBezTo>
                        <a:pt x="6112" y="602046"/>
                        <a:pt x="3175" y="604572"/>
                        <a:pt x="0" y="606689"/>
                      </a:cubicBezTo>
                      <a:cubicBezTo>
                        <a:pt x="13652" y="615790"/>
                        <a:pt x="7835" y="615049"/>
                        <a:pt x="28575" y="609864"/>
                      </a:cubicBezTo>
                      <a:cubicBezTo>
                        <a:pt x="35069" y="608241"/>
                        <a:pt x="41275" y="605631"/>
                        <a:pt x="47625" y="603514"/>
                      </a:cubicBezTo>
                      <a:lnTo>
                        <a:pt x="57150" y="600339"/>
                      </a:lnTo>
                      <a:cubicBezTo>
                        <a:pt x="63500" y="601397"/>
                        <a:pt x="69762" y="603514"/>
                        <a:pt x="76200" y="603514"/>
                      </a:cubicBezTo>
                      <a:cubicBezTo>
                        <a:pt x="83863" y="603514"/>
                        <a:pt x="94084" y="599669"/>
                        <a:pt x="101600" y="597164"/>
                      </a:cubicBezTo>
                      <a:cubicBezTo>
                        <a:pt x="119754" y="609267"/>
                        <a:pt x="103918" y="600761"/>
                        <a:pt x="136525" y="606689"/>
                      </a:cubicBezTo>
                      <a:cubicBezTo>
                        <a:pt x="139818" y="607288"/>
                        <a:pt x="142768" y="609208"/>
                        <a:pt x="146050" y="609864"/>
                      </a:cubicBezTo>
                      <a:cubicBezTo>
                        <a:pt x="153388" y="611332"/>
                        <a:pt x="160867" y="611981"/>
                        <a:pt x="168275" y="613039"/>
                      </a:cubicBezTo>
                      <a:cubicBezTo>
                        <a:pt x="172508" y="611981"/>
                        <a:pt x="176779" y="611063"/>
                        <a:pt x="180975" y="609864"/>
                      </a:cubicBezTo>
                      <a:cubicBezTo>
                        <a:pt x="184193" y="608945"/>
                        <a:pt x="187393" y="605446"/>
                        <a:pt x="190500" y="606689"/>
                      </a:cubicBezTo>
                      <a:cubicBezTo>
                        <a:pt x="194043" y="608106"/>
                        <a:pt x="194733" y="613039"/>
                        <a:pt x="196850" y="616214"/>
                      </a:cubicBezTo>
                      <a:cubicBezTo>
                        <a:pt x="200919" y="615197"/>
                        <a:pt x="214520" y="612141"/>
                        <a:pt x="219075" y="609864"/>
                      </a:cubicBezTo>
                      <a:cubicBezTo>
                        <a:pt x="243694" y="597554"/>
                        <a:pt x="214184" y="608319"/>
                        <a:pt x="238125" y="600339"/>
                      </a:cubicBezTo>
                      <a:cubicBezTo>
                        <a:pt x="242358" y="601397"/>
                        <a:pt x="246461" y="603514"/>
                        <a:pt x="250825" y="603514"/>
                      </a:cubicBezTo>
                      <a:cubicBezTo>
                        <a:pt x="254172" y="603514"/>
                        <a:pt x="257243" y="599096"/>
                        <a:pt x="260350" y="600339"/>
                      </a:cubicBezTo>
                      <a:cubicBezTo>
                        <a:pt x="263893" y="601756"/>
                        <a:pt x="264002" y="607166"/>
                        <a:pt x="266700" y="609864"/>
                      </a:cubicBezTo>
                      <a:cubicBezTo>
                        <a:pt x="272855" y="616019"/>
                        <a:pt x="278003" y="616807"/>
                        <a:pt x="285750" y="619389"/>
                      </a:cubicBezTo>
                      <a:cubicBezTo>
                        <a:pt x="309033" y="618331"/>
                        <a:pt x="332367" y="618073"/>
                        <a:pt x="355600" y="616214"/>
                      </a:cubicBezTo>
                      <a:cubicBezTo>
                        <a:pt x="358936" y="615947"/>
                        <a:pt x="361858" y="613765"/>
                        <a:pt x="365125" y="613039"/>
                      </a:cubicBezTo>
                      <a:cubicBezTo>
                        <a:pt x="398652" y="605589"/>
                        <a:pt x="372258" y="613836"/>
                        <a:pt x="393700" y="606689"/>
                      </a:cubicBezTo>
                      <a:cubicBezTo>
                        <a:pt x="420845" y="615737"/>
                        <a:pt x="406108" y="612209"/>
                        <a:pt x="438150" y="616214"/>
                      </a:cubicBezTo>
                      <a:cubicBezTo>
                        <a:pt x="441325" y="617272"/>
                        <a:pt x="444890" y="617533"/>
                        <a:pt x="447675" y="619389"/>
                      </a:cubicBezTo>
                      <a:cubicBezTo>
                        <a:pt x="471458" y="635244"/>
                        <a:pt x="444077" y="624540"/>
                        <a:pt x="466725" y="632089"/>
                      </a:cubicBezTo>
                      <a:cubicBezTo>
                        <a:pt x="469900" y="629972"/>
                        <a:pt x="472440" y="625951"/>
                        <a:pt x="476250" y="625739"/>
                      </a:cubicBezTo>
                      <a:cubicBezTo>
                        <a:pt x="480891" y="625481"/>
                        <a:pt x="518525" y="624652"/>
                        <a:pt x="533400" y="632089"/>
                      </a:cubicBezTo>
                      <a:cubicBezTo>
                        <a:pt x="536813" y="633796"/>
                        <a:pt x="539750" y="636322"/>
                        <a:pt x="542925" y="638439"/>
                      </a:cubicBezTo>
                      <a:cubicBezTo>
                        <a:pt x="551392" y="637381"/>
                        <a:pt x="559930" y="636790"/>
                        <a:pt x="568325" y="635264"/>
                      </a:cubicBezTo>
                      <a:cubicBezTo>
                        <a:pt x="571618" y="634665"/>
                        <a:pt x="574503" y="632089"/>
                        <a:pt x="577850" y="632089"/>
                      </a:cubicBezTo>
                      <a:cubicBezTo>
                        <a:pt x="582214" y="632089"/>
                        <a:pt x="586201" y="634902"/>
                        <a:pt x="590550" y="635264"/>
                      </a:cubicBezTo>
                      <a:cubicBezTo>
                        <a:pt x="611670" y="637024"/>
                        <a:pt x="632883" y="637381"/>
                        <a:pt x="654050" y="638439"/>
                      </a:cubicBezTo>
                      <a:cubicBezTo>
                        <a:pt x="658283" y="639497"/>
                        <a:pt x="662554" y="640415"/>
                        <a:pt x="666750" y="641614"/>
                      </a:cubicBezTo>
                      <a:cubicBezTo>
                        <a:pt x="669968" y="642533"/>
                        <a:pt x="672928" y="644789"/>
                        <a:pt x="676275" y="644789"/>
                      </a:cubicBezTo>
                      <a:cubicBezTo>
                        <a:pt x="683938" y="644789"/>
                        <a:pt x="694159" y="640944"/>
                        <a:pt x="701675" y="638439"/>
                      </a:cubicBezTo>
                      <a:cubicBezTo>
                        <a:pt x="709083" y="639497"/>
                        <a:pt x="716562" y="640146"/>
                        <a:pt x="723900" y="641614"/>
                      </a:cubicBezTo>
                      <a:cubicBezTo>
                        <a:pt x="727182" y="642270"/>
                        <a:pt x="730078" y="644789"/>
                        <a:pt x="733425" y="644789"/>
                      </a:cubicBezTo>
                      <a:cubicBezTo>
                        <a:pt x="741220" y="644789"/>
                        <a:pt x="775291" y="641466"/>
                        <a:pt x="787400" y="638439"/>
                      </a:cubicBezTo>
                      <a:cubicBezTo>
                        <a:pt x="793894" y="636816"/>
                        <a:pt x="800100" y="634206"/>
                        <a:pt x="806450" y="632089"/>
                      </a:cubicBezTo>
                      <a:cubicBezTo>
                        <a:pt x="809625" y="631031"/>
                        <a:pt x="812662" y="629387"/>
                        <a:pt x="815975" y="628914"/>
                      </a:cubicBezTo>
                      <a:lnTo>
                        <a:pt x="838200" y="625739"/>
                      </a:lnTo>
                      <a:cubicBezTo>
                        <a:pt x="844550" y="623622"/>
                        <a:pt x="851681" y="623102"/>
                        <a:pt x="857250" y="619389"/>
                      </a:cubicBezTo>
                      <a:cubicBezTo>
                        <a:pt x="860425" y="617272"/>
                        <a:pt x="863844" y="615482"/>
                        <a:pt x="866775" y="613039"/>
                      </a:cubicBezTo>
                      <a:cubicBezTo>
                        <a:pt x="870224" y="610164"/>
                        <a:pt x="872564" y="606005"/>
                        <a:pt x="876300" y="603514"/>
                      </a:cubicBezTo>
                      <a:cubicBezTo>
                        <a:pt x="879085" y="601658"/>
                        <a:pt x="882650" y="601397"/>
                        <a:pt x="885825" y="600339"/>
                      </a:cubicBezTo>
                      <a:cubicBezTo>
                        <a:pt x="894345" y="602043"/>
                        <a:pt x="913844" y="605260"/>
                        <a:pt x="920750" y="609864"/>
                      </a:cubicBezTo>
                      <a:cubicBezTo>
                        <a:pt x="923925" y="611981"/>
                        <a:pt x="927344" y="613771"/>
                        <a:pt x="930275" y="616214"/>
                      </a:cubicBezTo>
                      <a:cubicBezTo>
                        <a:pt x="933724" y="619089"/>
                        <a:pt x="936064" y="623248"/>
                        <a:pt x="939800" y="625739"/>
                      </a:cubicBezTo>
                      <a:cubicBezTo>
                        <a:pt x="942585" y="627595"/>
                        <a:pt x="946150" y="627856"/>
                        <a:pt x="949325" y="628914"/>
                      </a:cubicBezTo>
                      <a:cubicBezTo>
                        <a:pt x="952500" y="627856"/>
                        <a:pt x="955503" y="625739"/>
                        <a:pt x="958850" y="625739"/>
                      </a:cubicBezTo>
                      <a:cubicBezTo>
                        <a:pt x="966726" y="625739"/>
                        <a:pt x="987936" y="630286"/>
                        <a:pt x="996950" y="632089"/>
                      </a:cubicBezTo>
                      <a:cubicBezTo>
                        <a:pt x="1009650" y="631031"/>
                        <a:pt x="1022393" y="630403"/>
                        <a:pt x="1035050" y="628914"/>
                      </a:cubicBezTo>
                      <a:cubicBezTo>
                        <a:pt x="1040409" y="628283"/>
                        <a:pt x="1045529" y="625739"/>
                        <a:pt x="1050925" y="625739"/>
                      </a:cubicBezTo>
                      <a:cubicBezTo>
                        <a:pt x="1065779" y="625739"/>
                        <a:pt x="1080535" y="628254"/>
                        <a:pt x="1095375" y="628914"/>
                      </a:cubicBezTo>
                      <a:cubicBezTo>
                        <a:pt x="1128168" y="630371"/>
                        <a:pt x="1160992" y="631031"/>
                        <a:pt x="1193800" y="632089"/>
                      </a:cubicBezTo>
                      <a:cubicBezTo>
                        <a:pt x="1207019" y="636495"/>
                        <a:pt x="1202342" y="636687"/>
                        <a:pt x="1219200" y="632089"/>
                      </a:cubicBezTo>
                      <a:cubicBezTo>
                        <a:pt x="1225658" y="630328"/>
                        <a:pt x="1238250" y="625739"/>
                        <a:pt x="1238250" y="625739"/>
                      </a:cubicBezTo>
                      <a:cubicBezTo>
                        <a:pt x="1244241" y="626200"/>
                        <a:pt x="1296952" y="632833"/>
                        <a:pt x="1308100" y="625739"/>
                      </a:cubicBezTo>
                      <a:cubicBezTo>
                        <a:pt x="1313747" y="622145"/>
                        <a:pt x="1314450" y="606689"/>
                        <a:pt x="1314450" y="606689"/>
                      </a:cubicBezTo>
                      <a:cubicBezTo>
                        <a:pt x="1306470" y="582748"/>
                        <a:pt x="1317235" y="612258"/>
                        <a:pt x="1304925" y="587639"/>
                      </a:cubicBezTo>
                      <a:cubicBezTo>
                        <a:pt x="1303428" y="584646"/>
                        <a:pt x="1302808" y="581289"/>
                        <a:pt x="1301750" y="578114"/>
                      </a:cubicBezTo>
                      <a:cubicBezTo>
                        <a:pt x="1309807" y="553944"/>
                        <a:pt x="1306787" y="565628"/>
                        <a:pt x="1311275" y="543189"/>
                      </a:cubicBezTo>
                      <a:cubicBezTo>
                        <a:pt x="1310217" y="529431"/>
                        <a:pt x="1310252" y="515544"/>
                        <a:pt x="1308100" y="501914"/>
                      </a:cubicBezTo>
                      <a:cubicBezTo>
                        <a:pt x="1307056" y="495302"/>
                        <a:pt x="1301750" y="482864"/>
                        <a:pt x="1301750" y="482864"/>
                      </a:cubicBezTo>
                      <a:lnTo>
                        <a:pt x="1311275" y="454289"/>
                      </a:lnTo>
                      <a:lnTo>
                        <a:pt x="1314450" y="444764"/>
                      </a:lnTo>
                      <a:cubicBezTo>
                        <a:pt x="1313392" y="399256"/>
                        <a:pt x="1314057" y="353675"/>
                        <a:pt x="1311275" y="308239"/>
                      </a:cubicBezTo>
                      <a:cubicBezTo>
                        <a:pt x="1310866" y="301558"/>
                        <a:pt x="1308638" y="294758"/>
                        <a:pt x="1304925" y="289189"/>
                      </a:cubicBezTo>
                      <a:lnTo>
                        <a:pt x="1298575" y="279664"/>
                      </a:lnTo>
                      <a:cubicBezTo>
                        <a:pt x="1299669" y="270908"/>
                        <a:pt x="1300031" y="254528"/>
                        <a:pt x="1304925" y="244739"/>
                      </a:cubicBezTo>
                      <a:cubicBezTo>
                        <a:pt x="1306632" y="241326"/>
                        <a:pt x="1309725" y="238701"/>
                        <a:pt x="1311275" y="235214"/>
                      </a:cubicBezTo>
                      <a:cubicBezTo>
                        <a:pt x="1313993" y="229097"/>
                        <a:pt x="1317625" y="216164"/>
                        <a:pt x="1317625" y="216164"/>
                      </a:cubicBezTo>
                      <a:cubicBezTo>
                        <a:pt x="1316567" y="189706"/>
                        <a:pt x="1314450" y="163268"/>
                        <a:pt x="1314450" y="136789"/>
                      </a:cubicBezTo>
                      <a:cubicBezTo>
                        <a:pt x="1314450" y="118229"/>
                        <a:pt x="1317422" y="106052"/>
                        <a:pt x="1320800" y="89164"/>
                      </a:cubicBezTo>
                      <a:cubicBezTo>
                        <a:pt x="1321825" y="72761"/>
                        <a:pt x="1327495" y="23523"/>
                        <a:pt x="1320800" y="3439"/>
                      </a:cubicBezTo>
                      <a:cubicBezTo>
                        <a:pt x="1319742" y="264"/>
                        <a:pt x="1314450" y="1322"/>
                        <a:pt x="1311275" y="264"/>
                      </a:cubicBezTo>
                      <a:cubicBezTo>
                        <a:pt x="1305237" y="1472"/>
                        <a:pt x="1292384" y="3360"/>
                        <a:pt x="1285875" y="6614"/>
                      </a:cubicBezTo>
                      <a:cubicBezTo>
                        <a:pt x="1282462" y="8321"/>
                        <a:pt x="1279837" y="11414"/>
                        <a:pt x="1276350" y="12964"/>
                      </a:cubicBezTo>
                      <a:cubicBezTo>
                        <a:pt x="1270233" y="15682"/>
                        <a:pt x="1257300" y="19314"/>
                        <a:pt x="1257300" y="19314"/>
                      </a:cubicBezTo>
                      <a:cubicBezTo>
                        <a:pt x="1249892" y="18256"/>
                        <a:pt x="1242413" y="17607"/>
                        <a:pt x="1235075" y="16139"/>
                      </a:cubicBezTo>
                      <a:cubicBezTo>
                        <a:pt x="1231793" y="15483"/>
                        <a:pt x="1228897" y="12964"/>
                        <a:pt x="1225550" y="12964"/>
                      </a:cubicBezTo>
                      <a:cubicBezTo>
                        <a:pt x="1212806" y="12964"/>
                        <a:pt x="1200176" y="15469"/>
                        <a:pt x="1187450" y="16139"/>
                      </a:cubicBezTo>
                      <a:cubicBezTo>
                        <a:pt x="1159951" y="17586"/>
                        <a:pt x="1132417" y="18256"/>
                        <a:pt x="1104900" y="19314"/>
                      </a:cubicBezTo>
                      <a:cubicBezTo>
                        <a:pt x="1091142" y="18256"/>
                        <a:pt x="1077188" y="18682"/>
                        <a:pt x="1063625" y="16139"/>
                      </a:cubicBezTo>
                      <a:cubicBezTo>
                        <a:pt x="1059874" y="15436"/>
                        <a:pt x="1057916" y="9789"/>
                        <a:pt x="1054100" y="9789"/>
                      </a:cubicBezTo>
                      <a:cubicBezTo>
                        <a:pt x="1047407" y="9789"/>
                        <a:pt x="1035050" y="16139"/>
                        <a:pt x="1035050" y="16139"/>
                      </a:cubicBezTo>
                      <a:cubicBezTo>
                        <a:pt x="1012825" y="15081"/>
                        <a:pt x="990625" y="12964"/>
                        <a:pt x="968375" y="12964"/>
                      </a:cubicBezTo>
                      <a:cubicBezTo>
                        <a:pt x="955984" y="12964"/>
                        <a:pt x="959347" y="19937"/>
                        <a:pt x="949325" y="25664"/>
                      </a:cubicBezTo>
                      <a:cubicBezTo>
                        <a:pt x="945536" y="27829"/>
                        <a:pt x="940821" y="27640"/>
                        <a:pt x="936625" y="28839"/>
                      </a:cubicBezTo>
                      <a:cubicBezTo>
                        <a:pt x="933407" y="29758"/>
                        <a:pt x="930275" y="30956"/>
                        <a:pt x="927100" y="32014"/>
                      </a:cubicBezTo>
                      <a:cubicBezTo>
                        <a:pt x="874568" y="21508"/>
                        <a:pt x="906129" y="25125"/>
                        <a:pt x="831850" y="28839"/>
                      </a:cubicBezTo>
                      <a:cubicBezTo>
                        <a:pt x="792148" y="38765"/>
                        <a:pt x="841509" y="26079"/>
                        <a:pt x="809625" y="35189"/>
                      </a:cubicBezTo>
                      <a:cubicBezTo>
                        <a:pt x="781718" y="43162"/>
                        <a:pt x="810238" y="33926"/>
                        <a:pt x="787400" y="41539"/>
                      </a:cubicBezTo>
                      <a:cubicBezTo>
                        <a:pt x="781050" y="40481"/>
                        <a:pt x="774634" y="39761"/>
                        <a:pt x="768350" y="38364"/>
                      </a:cubicBezTo>
                      <a:cubicBezTo>
                        <a:pt x="765083" y="37638"/>
                        <a:pt x="762043" y="36108"/>
                        <a:pt x="758825" y="35189"/>
                      </a:cubicBezTo>
                      <a:cubicBezTo>
                        <a:pt x="754629" y="33990"/>
                        <a:pt x="750321" y="33213"/>
                        <a:pt x="746125" y="32014"/>
                      </a:cubicBezTo>
                      <a:cubicBezTo>
                        <a:pt x="742907" y="31095"/>
                        <a:pt x="739818" y="29758"/>
                        <a:pt x="736600" y="28839"/>
                      </a:cubicBezTo>
                      <a:cubicBezTo>
                        <a:pt x="719392" y="23923"/>
                        <a:pt x="725641" y="26647"/>
                        <a:pt x="704850" y="22489"/>
                      </a:cubicBezTo>
                      <a:cubicBezTo>
                        <a:pt x="700571" y="21633"/>
                        <a:pt x="696429" y="20170"/>
                        <a:pt x="692150" y="19314"/>
                      </a:cubicBezTo>
                      <a:cubicBezTo>
                        <a:pt x="685837" y="18051"/>
                        <a:pt x="679345" y="17700"/>
                        <a:pt x="673100" y="16139"/>
                      </a:cubicBezTo>
                      <a:cubicBezTo>
                        <a:pt x="627771" y="4807"/>
                        <a:pt x="686435" y="13028"/>
                        <a:pt x="622300" y="6614"/>
                      </a:cubicBezTo>
                      <a:cubicBezTo>
                        <a:pt x="618067" y="5556"/>
                        <a:pt x="613796" y="4638"/>
                        <a:pt x="609600" y="3439"/>
                      </a:cubicBezTo>
                      <a:cubicBezTo>
                        <a:pt x="606382" y="2520"/>
                        <a:pt x="603182" y="-979"/>
                        <a:pt x="600075" y="264"/>
                      </a:cubicBezTo>
                      <a:cubicBezTo>
                        <a:pt x="595341" y="2158"/>
                        <a:pt x="591887" y="15304"/>
                        <a:pt x="590550" y="19314"/>
                      </a:cubicBezTo>
                      <a:cubicBezTo>
                        <a:pt x="569685" y="12359"/>
                        <a:pt x="576478" y="10835"/>
                        <a:pt x="558800" y="16139"/>
                      </a:cubicBezTo>
                      <a:cubicBezTo>
                        <a:pt x="552389" y="18062"/>
                        <a:pt x="539750" y="22489"/>
                        <a:pt x="539750" y="22489"/>
                      </a:cubicBezTo>
                      <a:cubicBezTo>
                        <a:pt x="508780" y="45716"/>
                        <a:pt x="552020" y="16760"/>
                        <a:pt x="492125" y="35189"/>
                      </a:cubicBezTo>
                      <a:cubicBezTo>
                        <a:pt x="488478" y="36311"/>
                        <a:pt x="488473" y="42016"/>
                        <a:pt x="485775" y="44714"/>
                      </a:cubicBezTo>
                      <a:cubicBezTo>
                        <a:pt x="483077" y="47412"/>
                        <a:pt x="479425" y="48947"/>
                        <a:pt x="476250" y="51064"/>
                      </a:cubicBezTo>
                      <a:cubicBezTo>
                        <a:pt x="402714" y="43710"/>
                        <a:pt x="493938" y="51064"/>
                        <a:pt x="396875" y="51064"/>
                      </a:cubicBezTo>
                      <a:cubicBezTo>
                        <a:pt x="374625" y="51064"/>
                        <a:pt x="352425" y="48947"/>
                        <a:pt x="330200" y="47889"/>
                      </a:cubicBezTo>
                      <a:cubicBezTo>
                        <a:pt x="327211" y="47142"/>
                        <a:pt x="311702" y="43609"/>
                        <a:pt x="307975" y="41539"/>
                      </a:cubicBezTo>
                      <a:cubicBezTo>
                        <a:pt x="282578" y="27430"/>
                        <a:pt x="296847" y="29232"/>
                        <a:pt x="269875" y="22489"/>
                      </a:cubicBezTo>
                      <a:cubicBezTo>
                        <a:pt x="265642" y="21431"/>
                        <a:pt x="261355" y="20568"/>
                        <a:pt x="257175" y="19314"/>
                      </a:cubicBezTo>
                      <a:cubicBezTo>
                        <a:pt x="250764" y="17391"/>
                        <a:pt x="238125" y="12964"/>
                        <a:pt x="238125" y="12964"/>
                      </a:cubicBezTo>
                      <a:lnTo>
                        <a:pt x="209550" y="22489"/>
                      </a:lnTo>
                      <a:cubicBezTo>
                        <a:pt x="200004" y="25671"/>
                        <a:pt x="198706" y="25175"/>
                        <a:pt x="190500" y="32014"/>
                      </a:cubicBezTo>
                      <a:cubicBezTo>
                        <a:pt x="182547" y="38642"/>
                        <a:pt x="172868" y="53145"/>
                        <a:pt x="161925" y="54239"/>
                      </a:cubicBezTo>
                      <a:lnTo>
                        <a:pt x="130175" y="57414"/>
                      </a:lnTo>
                      <a:cubicBezTo>
                        <a:pt x="123825" y="59531"/>
                        <a:pt x="117475" y="65881"/>
                        <a:pt x="111125" y="63764"/>
                      </a:cubicBezTo>
                      <a:cubicBezTo>
                        <a:pt x="104775" y="61647"/>
                        <a:pt x="97644" y="61127"/>
                        <a:pt x="92075" y="57414"/>
                      </a:cubicBezTo>
                      <a:cubicBezTo>
                        <a:pt x="88900" y="55297"/>
                        <a:pt x="85963" y="52771"/>
                        <a:pt x="82550" y="51064"/>
                      </a:cubicBezTo>
                      <a:cubicBezTo>
                        <a:pt x="79557" y="49567"/>
                        <a:pt x="76018" y="49386"/>
                        <a:pt x="73025" y="47889"/>
                      </a:cubicBezTo>
                      <a:cubicBezTo>
                        <a:pt x="69612" y="46182"/>
                        <a:pt x="66850" y="43366"/>
                        <a:pt x="63500" y="41539"/>
                      </a:cubicBezTo>
                      <a:cubicBezTo>
                        <a:pt x="41191" y="29370"/>
                        <a:pt x="44929" y="31115"/>
                        <a:pt x="28575" y="25664"/>
                      </a:cubicBezTo>
                      <a:cubicBezTo>
                        <a:pt x="24342" y="26722"/>
                        <a:pt x="17255" y="24699"/>
                        <a:pt x="15875" y="28839"/>
                      </a:cubicBezTo>
                      <a:cubicBezTo>
                        <a:pt x="14668" y="32459"/>
                        <a:pt x="22887" y="32317"/>
                        <a:pt x="25400" y="35189"/>
                      </a:cubicBezTo>
                      <a:cubicBezTo>
                        <a:pt x="30426" y="40932"/>
                        <a:pt x="35687" y="46999"/>
                        <a:pt x="38100" y="54239"/>
                      </a:cubicBezTo>
                      <a:lnTo>
                        <a:pt x="44450" y="73289"/>
                      </a:lnTo>
                      <a:cubicBezTo>
                        <a:pt x="43392" y="77522"/>
                        <a:pt x="42474" y="81793"/>
                        <a:pt x="41275" y="85989"/>
                      </a:cubicBezTo>
                      <a:cubicBezTo>
                        <a:pt x="40356" y="89207"/>
                        <a:pt x="38699" y="92221"/>
                        <a:pt x="38100" y="95514"/>
                      </a:cubicBezTo>
                      <a:cubicBezTo>
                        <a:pt x="36574" y="103909"/>
                        <a:pt x="36451" y="112519"/>
                        <a:pt x="34925" y="120914"/>
                      </a:cubicBezTo>
                      <a:cubicBezTo>
                        <a:pt x="34326" y="124207"/>
                        <a:pt x="33068" y="127363"/>
                        <a:pt x="31750" y="130439"/>
                      </a:cubicBezTo>
                      <a:cubicBezTo>
                        <a:pt x="26916" y="141718"/>
                        <a:pt x="25427" y="143098"/>
                        <a:pt x="19050" y="152664"/>
                      </a:cubicBezTo>
                      <a:cubicBezTo>
                        <a:pt x="41275" y="160072"/>
                        <a:pt x="35983" y="152664"/>
                        <a:pt x="41275" y="168539"/>
                      </a:cubicBezTo>
                      <a:cubicBezTo>
                        <a:pt x="39778" y="173031"/>
                        <a:pt x="34925" y="186777"/>
                        <a:pt x="34925" y="190764"/>
                      </a:cubicBezTo>
                      <a:cubicBezTo>
                        <a:pt x="34925" y="225081"/>
                        <a:pt x="34569" y="221445"/>
                        <a:pt x="41275" y="241564"/>
                      </a:cubicBezTo>
                      <a:cubicBezTo>
                        <a:pt x="42333" y="250031"/>
                        <a:pt x="44450" y="258431"/>
                        <a:pt x="44450" y="266964"/>
                      </a:cubicBezTo>
                      <a:cubicBezTo>
                        <a:pt x="44450" y="270311"/>
                        <a:pt x="41275" y="273142"/>
                        <a:pt x="41275" y="276489"/>
                      </a:cubicBezTo>
                      <a:cubicBezTo>
                        <a:pt x="41275" y="287125"/>
                        <a:pt x="42863" y="297127"/>
                        <a:pt x="44450" y="308239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19392" tIns="59693" rIns="119392" bIns="59693" anchor="ctr"/>
                <a:lstStyle/>
                <a:p>
                  <a:pPr algn="ctr" defTabSz="713089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100" dirty="0">
                      <a:solidFill>
                        <a:srgbClr val="FFFFFF"/>
                      </a:solidFill>
                      <a:ea typeface="微软雅黑" panose="020B0503020204020204" pitchFamily="34" charset="-122"/>
                    </a:rPr>
                    <a:t>养老金</a:t>
                  </a:r>
                </a:p>
              </p:txBody>
            </p:sp>
          </p:grpSp>
          <p:grpSp>
            <p:nvGrpSpPr>
              <p:cNvPr id="34855" name="组合 29"/>
              <p:cNvGrpSpPr>
                <a:grpSpLocks/>
              </p:cNvGrpSpPr>
              <p:nvPr/>
            </p:nvGrpSpPr>
            <p:grpSpPr bwMode="auto">
              <a:xfrm>
                <a:off x="5512988" y="1431434"/>
                <a:ext cx="2610659" cy="1761029"/>
                <a:chOff x="4530609" y="1760231"/>
                <a:chExt cx="2610152" cy="1760809"/>
              </a:xfrm>
            </p:grpSpPr>
            <p:sp>
              <p:nvSpPr>
                <p:cNvPr id="34859" name="任意多边形 28"/>
                <p:cNvSpPr>
                  <a:spLocks/>
                </p:cNvSpPr>
                <p:nvPr/>
              </p:nvSpPr>
              <p:spPr bwMode="auto">
                <a:xfrm>
                  <a:off x="4530609" y="2574258"/>
                  <a:ext cx="880256" cy="946782"/>
                </a:xfrm>
                <a:custGeom>
                  <a:avLst/>
                  <a:gdLst>
                    <a:gd name="T0" fmla="*/ 11895736 w 551543"/>
                    <a:gd name="T1" fmla="*/ 0 h 841828"/>
                    <a:gd name="T2" fmla="*/ 7826131 w 551543"/>
                    <a:gd name="T3" fmla="*/ 235313694 h 841828"/>
                    <a:gd name="T4" fmla="*/ 2191311 w 551543"/>
                    <a:gd name="T5" fmla="*/ 336162062 h 841828"/>
                    <a:gd name="T6" fmla="*/ 0 w 551543"/>
                    <a:gd name="T7" fmla="*/ 487435504 h 84182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51543"/>
                    <a:gd name="T13" fmla="*/ 0 h 841828"/>
                    <a:gd name="T14" fmla="*/ 551543 w 551543"/>
                    <a:gd name="T15" fmla="*/ 841828 h 84182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51543" h="841828">
                      <a:moveTo>
                        <a:pt x="551543" y="0"/>
                      </a:moveTo>
                      <a:cubicBezTo>
                        <a:pt x="494695" y="154819"/>
                        <a:pt x="437847" y="309638"/>
                        <a:pt x="362857" y="406400"/>
                      </a:cubicBezTo>
                      <a:cubicBezTo>
                        <a:pt x="287867" y="503162"/>
                        <a:pt x="162076" y="508000"/>
                        <a:pt x="101600" y="580571"/>
                      </a:cubicBezTo>
                      <a:cubicBezTo>
                        <a:pt x="41124" y="653142"/>
                        <a:pt x="20562" y="747485"/>
                        <a:pt x="0" y="841828"/>
                      </a:cubicBezTo>
                    </a:path>
                  </a:pathLst>
                </a:custGeom>
                <a:noFill/>
                <a:ln w="5715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任意多边形 31"/>
                <p:cNvSpPr/>
                <p:nvPr/>
              </p:nvSpPr>
              <p:spPr bwMode="auto">
                <a:xfrm rot="20314467" flipH="1">
                  <a:off x="5199270" y="1760434"/>
                  <a:ext cx="1941491" cy="767252"/>
                </a:xfrm>
                <a:custGeom>
                  <a:avLst/>
                  <a:gdLst>
                    <a:gd name="connsiteX0" fmla="*/ 44450 w 1324016"/>
                    <a:gd name="connsiteY0" fmla="*/ 308239 h 644789"/>
                    <a:gd name="connsiteX1" fmla="*/ 50800 w 1324016"/>
                    <a:gd name="connsiteY1" fmla="*/ 343164 h 644789"/>
                    <a:gd name="connsiteX2" fmla="*/ 57150 w 1324016"/>
                    <a:gd name="connsiteY2" fmla="*/ 352689 h 644789"/>
                    <a:gd name="connsiteX3" fmla="*/ 69850 w 1324016"/>
                    <a:gd name="connsiteY3" fmla="*/ 381264 h 644789"/>
                    <a:gd name="connsiteX4" fmla="*/ 60325 w 1324016"/>
                    <a:gd name="connsiteY4" fmla="*/ 384439 h 644789"/>
                    <a:gd name="connsiteX5" fmla="*/ 47625 w 1324016"/>
                    <a:gd name="connsiteY5" fmla="*/ 413014 h 644789"/>
                    <a:gd name="connsiteX6" fmla="*/ 44450 w 1324016"/>
                    <a:gd name="connsiteY6" fmla="*/ 422539 h 644789"/>
                    <a:gd name="connsiteX7" fmla="*/ 44450 w 1324016"/>
                    <a:gd name="connsiteY7" fmla="*/ 476514 h 644789"/>
                    <a:gd name="connsiteX8" fmla="*/ 47625 w 1324016"/>
                    <a:gd name="connsiteY8" fmla="*/ 492389 h 644789"/>
                    <a:gd name="connsiteX9" fmla="*/ 41275 w 1324016"/>
                    <a:gd name="connsiteY9" fmla="*/ 524139 h 644789"/>
                    <a:gd name="connsiteX10" fmla="*/ 34925 w 1324016"/>
                    <a:gd name="connsiteY10" fmla="*/ 581289 h 644789"/>
                    <a:gd name="connsiteX11" fmla="*/ 28575 w 1324016"/>
                    <a:gd name="connsiteY11" fmla="*/ 590814 h 644789"/>
                    <a:gd name="connsiteX12" fmla="*/ 9525 w 1324016"/>
                    <a:gd name="connsiteY12" fmla="*/ 600339 h 644789"/>
                    <a:gd name="connsiteX13" fmla="*/ 0 w 1324016"/>
                    <a:gd name="connsiteY13" fmla="*/ 606689 h 644789"/>
                    <a:gd name="connsiteX14" fmla="*/ 28575 w 1324016"/>
                    <a:gd name="connsiteY14" fmla="*/ 609864 h 644789"/>
                    <a:gd name="connsiteX15" fmla="*/ 47625 w 1324016"/>
                    <a:gd name="connsiteY15" fmla="*/ 603514 h 644789"/>
                    <a:gd name="connsiteX16" fmla="*/ 57150 w 1324016"/>
                    <a:gd name="connsiteY16" fmla="*/ 600339 h 644789"/>
                    <a:gd name="connsiteX17" fmla="*/ 76200 w 1324016"/>
                    <a:gd name="connsiteY17" fmla="*/ 603514 h 644789"/>
                    <a:gd name="connsiteX18" fmla="*/ 101600 w 1324016"/>
                    <a:gd name="connsiteY18" fmla="*/ 597164 h 644789"/>
                    <a:gd name="connsiteX19" fmla="*/ 136525 w 1324016"/>
                    <a:gd name="connsiteY19" fmla="*/ 606689 h 644789"/>
                    <a:gd name="connsiteX20" fmla="*/ 146050 w 1324016"/>
                    <a:gd name="connsiteY20" fmla="*/ 609864 h 644789"/>
                    <a:gd name="connsiteX21" fmla="*/ 168275 w 1324016"/>
                    <a:gd name="connsiteY21" fmla="*/ 613039 h 644789"/>
                    <a:gd name="connsiteX22" fmla="*/ 180975 w 1324016"/>
                    <a:gd name="connsiteY22" fmla="*/ 609864 h 644789"/>
                    <a:gd name="connsiteX23" fmla="*/ 190500 w 1324016"/>
                    <a:gd name="connsiteY23" fmla="*/ 606689 h 644789"/>
                    <a:gd name="connsiteX24" fmla="*/ 196850 w 1324016"/>
                    <a:gd name="connsiteY24" fmla="*/ 616214 h 644789"/>
                    <a:gd name="connsiteX25" fmla="*/ 219075 w 1324016"/>
                    <a:gd name="connsiteY25" fmla="*/ 609864 h 644789"/>
                    <a:gd name="connsiteX26" fmla="*/ 238125 w 1324016"/>
                    <a:gd name="connsiteY26" fmla="*/ 600339 h 644789"/>
                    <a:gd name="connsiteX27" fmla="*/ 250825 w 1324016"/>
                    <a:gd name="connsiteY27" fmla="*/ 603514 h 644789"/>
                    <a:gd name="connsiteX28" fmla="*/ 260350 w 1324016"/>
                    <a:gd name="connsiteY28" fmla="*/ 600339 h 644789"/>
                    <a:gd name="connsiteX29" fmla="*/ 266700 w 1324016"/>
                    <a:gd name="connsiteY29" fmla="*/ 609864 h 644789"/>
                    <a:gd name="connsiteX30" fmla="*/ 285750 w 1324016"/>
                    <a:gd name="connsiteY30" fmla="*/ 619389 h 644789"/>
                    <a:gd name="connsiteX31" fmla="*/ 355600 w 1324016"/>
                    <a:gd name="connsiteY31" fmla="*/ 616214 h 644789"/>
                    <a:gd name="connsiteX32" fmla="*/ 365125 w 1324016"/>
                    <a:gd name="connsiteY32" fmla="*/ 613039 h 644789"/>
                    <a:gd name="connsiteX33" fmla="*/ 393700 w 1324016"/>
                    <a:gd name="connsiteY33" fmla="*/ 606689 h 644789"/>
                    <a:gd name="connsiteX34" fmla="*/ 438150 w 1324016"/>
                    <a:gd name="connsiteY34" fmla="*/ 616214 h 644789"/>
                    <a:gd name="connsiteX35" fmla="*/ 447675 w 1324016"/>
                    <a:gd name="connsiteY35" fmla="*/ 619389 h 644789"/>
                    <a:gd name="connsiteX36" fmla="*/ 466725 w 1324016"/>
                    <a:gd name="connsiteY36" fmla="*/ 632089 h 644789"/>
                    <a:gd name="connsiteX37" fmla="*/ 476250 w 1324016"/>
                    <a:gd name="connsiteY37" fmla="*/ 625739 h 644789"/>
                    <a:gd name="connsiteX38" fmla="*/ 533400 w 1324016"/>
                    <a:gd name="connsiteY38" fmla="*/ 632089 h 644789"/>
                    <a:gd name="connsiteX39" fmla="*/ 542925 w 1324016"/>
                    <a:gd name="connsiteY39" fmla="*/ 638439 h 644789"/>
                    <a:gd name="connsiteX40" fmla="*/ 568325 w 1324016"/>
                    <a:gd name="connsiteY40" fmla="*/ 635264 h 644789"/>
                    <a:gd name="connsiteX41" fmla="*/ 577850 w 1324016"/>
                    <a:gd name="connsiteY41" fmla="*/ 632089 h 644789"/>
                    <a:gd name="connsiteX42" fmla="*/ 590550 w 1324016"/>
                    <a:gd name="connsiteY42" fmla="*/ 635264 h 644789"/>
                    <a:gd name="connsiteX43" fmla="*/ 654050 w 1324016"/>
                    <a:gd name="connsiteY43" fmla="*/ 638439 h 644789"/>
                    <a:gd name="connsiteX44" fmla="*/ 666750 w 1324016"/>
                    <a:gd name="connsiteY44" fmla="*/ 641614 h 644789"/>
                    <a:gd name="connsiteX45" fmla="*/ 676275 w 1324016"/>
                    <a:gd name="connsiteY45" fmla="*/ 644789 h 644789"/>
                    <a:gd name="connsiteX46" fmla="*/ 701675 w 1324016"/>
                    <a:gd name="connsiteY46" fmla="*/ 638439 h 644789"/>
                    <a:gd name="connsiteX47" fmla="*/ 723900 w 1324016"/>
                    <a:gd name="connsiteY47" fmla="*/ 641614 h 644789"/>
                    <a:gd name="connsiteX48" fmla="*/ 733425 w 1324016"/>
                    <a:gd name="connsiteY48" fmla="*/ 644789 h 644789"/>
                    <a:gd name="connsiteX49" fmla="*/ 787400 w 1324016"/>
                    <a:gd name="connsiteY49" fmla="*/ 638439 h 644789"/>
                    <a:gd name="connsiteX50" fmla="*/ 806450 w 1324016"/>
                    <a:gd name="connsiteY50" fmla="*/ 632089 h 644789"/>
                    <a:gd name="connsiteX51" fmla="*/ 815975 w 1324016"/>
                    <a:gd name="connsiteY51" fmla="*/ 628914 h 644789"/>
                    <a:gd name="connsiteX52" fmla="*/ 838200 w 1324016"/>
                    <a:gd name="connsiteY52" fmla="*/ 625739 h 644789"/>
                    <a:gd name="connsiteX53" fmla="*/ 857250 w 1324016"/>
                    <a:gd name="connsiteY53" fmla="*/ 619389 h 644789"/>
                    <a:gd name="connsiteX54" fmla="*/ 866775 w 1324016"/>
                    <a:gd name="connsiteY54" fmla="*/ 613039 h 644789"/>
                    <a:gd name="connsiteX55" fmla="*/ 876300 w 1324016"/>
                    <a:gd name="connsiteY55" fmla="*/ 603514 h 644789"/>
                    <a:gd name="connsiteX56" fmla="*/ 885825 w 1324016"/>
                    <a:gd name="connsiteY56" fmla="*/ 600339 h 644789"/>
                    <a:gd name="connsiteX57" fmla="*/ 920750 w 1324016"/>
                    <a:gd name="connsiteY57" fmla="*/ 609864 h 644789"/>
                    <a:gd name="connsiteX58" fmla="*/ 930275 w 1324016"/>
                    <a:gd name="connsiteY58" fmla="*/ 616214 h 644789"/>
                    <a:gd name="connsiteX59" fmla="*/ 939800 w 1324016"/>
                    <a:gd name="connsiteY59" fmla="*/ 625739 h 644789"/>
                    <a:gd name="connsiteX60" fmla="*/ 949325 w 1324016"/>
                    <a:gd name="connsiteY60" fmla="*/ 628914 h 644789"/>
                    <a:gd name="connsiteX61" fmla="*/ 958850 w 1324016"/>
                    <a:gd name="connsiteY61" fmla="*/ 625739 h 644789"/>
                    <a:gd name="connsiteX62" fmla="*/ 996950 w 1324016"/>
                    <a:gd name="connsiteY62" fmla="*/ 632089 h 644789"/>
                    <a:gd name="connsiteX63" fmla="*/ 1035050 w 1324016"/>
                    <a:gd name="connsiteY63" fmla="*/ 628914 h 644789"/>
                    <a:gd name="connsiteX64" fmla="*/ 1050925 w 1324016"/>
                    <a:gd name="connsiteY64" fmla="*/ 625739 h 644789"/>
                    <a:gd name="connsiteX65" fmla="*/ 1095375 w 1324016"/>
                    <a:gd name="connsiteY65" fmla="*/ 628914 h 644789"/>
                    <a:gd name="connsiteX66" fmla="*/ 1193800 w 1324016"/>
                    <a:gd name="connsiteY66" fmla="*/ 632089 h 644789"/>
                    <a:gd name="connsiteX67" fmla="*/ 1219200 w 1324016"/>
                    <a:gd name="connsiteY67" fmla="*/ 632089 h 644789"/>
                    <a:gd name="connsiteX68" fmla="*/ 1238250 w 1324016"/>
                    <a:gd name="connsiteY68" fmla="*/ 625739 h 644789"/>
                    <a:gd name="connsiteX69" fmla="*/ 1308100 w 1324016"/>
                    <a:gd name="connsiteY69" fmla="*/ 625739 h 644789"/>
                    <a:gd name="connsiteX70" fmla="*/ 1314450 w 1324016"/>
                    <a:gd name="connsiteY70" fmla="*/ 606689 h 644789"/>
                    <a:gd name="connsiteX71" fmla="*/ 1304925 w 1324016"/>
                    <a:gd name="connsiteY71" fmla="*/ 587639 h 644789"/>
                    <a:gd name="connsiteX72" fmla="*/ 1301750 w 1324016"/>
                    <a:gd name="connsiteY72" fmla="*/ 578114 h 644789"/>
                    <a:gd name="connsiteX73" fmla="*/ 1311275 w 1324016"/>
                    <a:gd name="connsiteY73" fmla="*/ 543189 h 644789"/>
                    <a:gd name="connsiteX74" fmla="*/ 1308100 w 1324016"/>
                    <a:gd name="connsiteY74" fmla="*/ 501914 h 644789"/>
                    <a:gd name="connsiteX75" fmla="*/ 1301750 w 1324016"/>
                    <a:gd name="connsiteY75" fmla="*/ 482864 h 644789"/>
                    <a:gd name="connsiteX76" fmla="*/ 1311275 w 1324016"/>
                    <a:gd name="connsiteY76" fmla="*/ 454289 h 644789"/>
                    <a:gd name="connsiteX77" fmla="*/ 1314450 w 1324016"/>
                    <a:gd name="connsiteY77" fmla="*/ 444764 h 644789"/>
                    <a:gd name="connsiteX78" fmla="*/ 1311275 w 1324016"/>
                    <a:gd name="connsiteY78" fmla="*/ 308239 h 644789"/>
                    <a:gd name="connsiteX79" fmla="*/ 1304925 w 1324016"/>
                    <a:gd name="connsiteY79" fmla="*/ 289189 h 644789"/>
                    <a:gd name="connsiteX80" fmla="*/ 1298575 w 1324016"/>
                    <a:gd name="connsiteY80" fmla="*/ 279664 h 644789"/>
                    <a:gd name="connsiteX81" fmla="*/ 1304925 w 1324016"/>
                    <a:gd name="connsiteY81" fmla="*/ 244739 h 644789"/>
                    <a:gd name="connsiteX82" fmla="*/ 1311275 w 1324016"/>
                    <a:gd name="connsiteY82" fmla="*/ 235214 h 644789"/>
                    <a:gd name="connsiteX83" fmla="*/ 1317625 w 1324016"/>
                    <a:gd name="connsiteY83" fmla="*/ 216164 h 644789"/>
                    <a:gd name="connsiteX84" fmla="*/ 1314450 w 1324016"/>
                    <a:gd name="connsiteY84" fmla="*/ 136789 h 644789"/>
                    <a:gd name="connsiteX85" fmla="*/ 1320800 w 1324016"/>
                    <a:gd name="connsiteY85" fmla="*/ 89164 h 644789"/>
                    <a:gd name="connsiteX86" fmla="*/ 1320800 w 1324016"/>
                    <a:gd name="connsiteY86" fmla="*/ 3439 h 644789"/>
                    <a:gd name="connsiteX87" fmla="*/ 1311275 w 1324016"/>
                    <a:gd name="connsiteY87" fmla="*/ 264 h 644789"/>
                    <a:gd name="connsiteX88" fmla="*/ 1285875 w 1324016"/>
                    <a:gd name="connsiteY88" fmla="*/ 6614 h 644789"/>
                    <a:gd name="connsiteX89" fmla="*/ 1276350 w 1324016"/>
                    <a:gd name="connsiteY89" fmla="*/ 12964 h 644789"/>
                    <a:gd name="connsiteX90" fmla="*/ 1257300 w 1324016"/>
                    <a:gd name="connsiteY90" fmla="*/ 19314 h 644789"/>
                    <a:gd name="connsiteX91" fmla="*/ 1235075 w 1324016"/>
                    <a:gd name="connsiteY91" fmla="*/ 16139 h 644789"/>
                    <a:gd name="connsiteX92" fmla="*/ 1225550 w 1324016"/>
                    <a:gd name="connsiteY92" fmla="*/ 12964 h 644789"/>
                    <a:gd name="connsiteX93" fmla="*/ 1187450 w 1324016"/>
                    <a:gd name="connsiteY93" fmla="*/ 16139 h 644789"/>
                    <a:gd name="connsiteX94" fmla="*/ 1104900 w 1324016"/>
                    <a:gd name="connsiteY94" fmla="*/ 19314 h 644789"/>
                    <a:gd name="connsiteX95" fmla="*/ 1063625 w 1324016"/>
                    <a:gd name="connsiteY95" fmla="*/ 16139 h 644789"/>
                    <a:gd name="connsiteX96" fmla="*/ 1054100 w 1324016"/>
                    <a:gd name="connsiteY96" fmla="*/ 9789 h 644789"/>
                    <a:gd name="connsiteX97" fmla="*/ 1035050 w 1324016"/>
                    <a:gd name="connsiteY97" fmla="*/ 16139 h 644789"/>
                    <a:gd name="connsiteX98" fmla="*/ 968375 w 1324016"/>
                    <a:gd name="connsiteY98" fmla="*/ 12964 h 644789"/>
                    <a:gd name="connsiteX99" fmla="*/ 949325 w 1324016"/>
                    <a:gd name="connsiteY99" fmla="*/ 25664 h 644789"/>
                    <a:gd name="connsiteX100" fmla="*/ 936625 w 1324016"/>
                    <a:gd name="connsiteY100" fmla="*/ 28839 h 644789"/>
                    <a:gd name="connsiteX101" fmla="*/ 927100 w 1324016"/>
                    <a:gd name="connsiteY101" fmla="*/ 32014 h 644789"/>
                    <a:gd name="connsiteX102" fmla="*/ 831850 w 1324016"/>
                    <a:gd name="connsiteY102" fmla="*/ 28839 h 644789"/>
                    <a:gd name="connsiteX103" fmla="*/ 809625 w 1324016"/>
                    <a:gd name="connsiteY103" fmla="*/ 35189 h 644789"/>
                    <a:gd name="connsiteX104" fmla="*/ 787400 w 1324016"/>
                    <a:gd name="connsiteY104" fmla="*/ 41539 h 644789"/>
                    <a:gd name="connsiteX105" fmla="*/ 768350 w 1324016"/>
                    <a:gd name="connsiteY105" fmla="*/ 38364 h 644789"/>
                    <a:gd name="connsiteX106" fmla="*/ 758825 w 1324016"/>
                    <a:gd name="connsiteY106" fmla="*/ 35189 h 644789"/>
                    <a:gd name="connsiteX107" fmla="*/ 746125 w 1324016"/>
                    <a:gd name="connsiteY107" fmla="*/ 32014 h 644789"/>
                    <a:gd name="connsiteX108" fmla="*/ 736600 w 1324016"/>
                    <a:gd name="connsiteY108" fmla="*/ 28839 h 644789"/>
                    <a:gd name="connsiteX109" fmla="*/ 704850 w 1324016"/>
                    <a:gd name="connsiteY109" fmla="*/ 22489 h 644789"/>
                    <a:gd name="connsiteX110" fmla="*/ 692150 w 1324016"/>
                    <a:gd name="connsiteY110" fmla="*/ 19314 h 644789"/>
                    <a:gd name="connsiteX111" fmla="*/ 673100 w 1324016"/>
                    <a:gd name="connsiteY111" fmla="*/ 16139 h 644789"/>
                    <a:gd name="connsiteX112" fmla="*/ 622300 w 1324016"/>
                    <a:gd name="connsiteY112" fmla="*/ 6614 h 644789"/>
                    <a:gd name="connsiteX113" fmla="*/ 609600 w 1324016"/>
                    <a:gd name="connsiteY113" fmla="*/ 3439 h 644789"/>
                    <a:gd name="connsiteX114" fmla="*/ 600075 w 1324016"/>
                    <a:gd name="connsiteY114" fmla="*/ 264 h 644789"/>
                    <a:gd name="connsiteX115" fmla="*/ 590550 w 1324016"/>
                    <a:gd name="connsiteY115" fmla="*/ 19314 h 644789"/>
                    <a:gd name="connsiteX116" fmla="*/ 558800 w 1324016"/>
                    <a:gd name="connsiteY116" fmla="*/ 16139 h 644789"/>
                    <a:gd name="connsiteX117" fmla="*/ 539750 w 1324016"/>
                    <a:gd name="connsiteY117" fmla="*/ 22489 h 644789"/>
                    <a:gd name="connsiteX118" fmla="*/ 492125 w 1324016"/>
                    <a:gd name="connsiteY118" fmla="*/ 35189 h 644789"/>
                    <a:gd name="connsiteX119" fmla="*/ 485775 w 1324016"/>
                    <a:gd name="connsiteY119" fmla="*/ 44714 h 644789"/>
                    <a:gd name="connsiteX120" fmla="*/ 476250 w 1324016"/>
                    <a:gd name="connsiteY120" fmla="*/ 51064 h 644789"/>
                    <a:gd name="connsiteX121" fmla="*/ 396875 w 1324016"/>
                    <a:gd name="connsiteY121" fmla="*/ 51064 h 644789"/>
                    <a:gd name="connsiteX122" fmla="*/ 330200 w 1324016"/>
                    <a:gd name="connsiteY122" fmla="*/ 47889 h 644789"/>
                    <a:gd name="connsiteX123" fmla="*/ 307975 w 1324016"/>
                    <a:gd name="connsiteY123" fmla="*/ 41539 h 644789"/>
                    <a:gd name="connsiteX124" fmla="*/ 269875 w 1324016"/>
                    <a:gd name="connsiteY124" fmla="*/ 22489 h 644789"/>
                    <a:gd name="connsiteX125" fmla="*/ 257175 w 1324016"/>
                    <a:gd name="connsiteY125" fmla="*/ 19314 h 644789"/>
                    <a:gd name="connsiteX126" fmla="*/ 238125 w 1324016"/>
                    <a:gd name="connsiteY126" fmla="*/ 12964 h 644789"/>
                    <a:gd name="connsiteX127" fmla="*/ 209550 w 1324016"/>
                    <a:gd name="connsiteY127" fmla="*/ 22489 h 644789"/>
                    <a:gd name="connsiteX128" fmla="*/ 190500 w 1324016"/>
                    <a:gd name="connsiteY128" fmla="*/ 32014 h 644789"/>
                    <a:gd name="connsiteX129" fmla="*/ 161925 w 1324016"/>
                    <a:gd name="connsiteY129" fmla="*/ 54239 h 644789"/>
                    <a:gd name="connsiteX130" fmla="*/ 130175 w 1324016"/>
                    <a:gd name="connsiteY130" fmla="*/ 57414 h 644789"/>
                    <a:gd name="connsiteX131" fmla="*/ 111125 w 1324016"/>
                    <a:gd name="connsiteY131" fmla="*/ 63764 h 644789"/>
                    <a:gd name="connsiteX132" fmla="*/ 92075 w 1324016"/>
                    <a:gd name="connsiteY132" fmla="*/ 57414 h 644789"/>
                    <a:gd name="connsiteX133" fmla="*/ 82550 w 1324016"/>
                    <a:gd name="connsiteY133" fmla="*/ 51064 h 644789"/>
                    <a:gd name="connsiteX134" fmla="*/ 73025 w 1324016"/>
                    <a:gd name="connsiteY134" fmla="*/ 47889 h 644789"/>
                    <a:gd name="connsiteX135" fmla="*/ 63500 w 1324016"/>
                    <a:gd name="connsiteY135" fmla="*/ 41539 h 644789"/>
                    <a:gd name="connsiteX136" fmla="*/ 28575 w 1324016"/>
                    <a:gd name="connsiteY136" fmla="*/ 25664 h 644789"/>
                    <a:gd name="connsiteX137" fmla="*/ 15875 w 1324016"/>
                    <a:gd name="connsiteY137" fmla="*/ 28839 h 644789"/>
                    <a:gd name="connsiteX138" fmla="*/ 25400 w 1324016"/>
                    <a:gd name="connsiteY138" fmla="*/ 35189 h 644789"/>
                    <a:gd name="connsiteX139" fmla="*/ 38100 w 1324016"/>
                    <a:gd name="connsiteY139" fmla="*/ 54239 h 644789"/>
                    <a:gd name="connsiteX140" fmla="*/ 44450 w 1324016"/>
                    <a:gd name="connsiteY140" fmla="*/ 73289 h 644789"/>
                    <a:gd name="connsiteX141" fmla="*/ 41275 w 1324016"/>
                    <a:gd name="connsiteY141" fmla="*/ 85989 h 644789"/>
                    <a:gd name="connsiteX142" fmla="*/ 38100 w 1324016"/>
                    <a:gd name="connsiteY142" fmla="*/ 95514 h 644789"/>
                    <a:gd name="connsiteX143" fmla="*/ 34925 w 1324016"/>
                    <a:gd name="connsiteY143" fmla="*/ 120914 h 644789"/>
                    <a:gd name="connsiteX144" fmla="*/ 31750 w 1324016"/>
                    <a:gd name="connsiteY144" fmla="*/ 130439 h 644789"/>
                    <a:gd name="connsiteX145" fmla="*/ 19050 w 1324016"/>
                    <a:gd name="connsiteY145" fmla="*/ 152664 h 644789"/>
                    <a:gd name="connsiteX146" fmla="*/ 41275 w 1324016"/>
                    <a:gd name="connsiteY146" fmla="*/ 168539 h 644789"/>
                    <a:gd name="connsiteX147" fmla="*/ 34925 w 1324016"/>
                    <a:gd name="connsiteY147" fmla="*/ 190764 h 644789"/>
                    <a:gd name="connsiteX148" fmla="*/ 41275 w 1324016"/>
                    <a:gd name="connsiteY148" fmla="*/ 241564 h 644789"/>
                    <a:gd name="connsiteX149" fmla="*/ 44450 w 1324016"/>
                    <a:gd name="connsiteY149" fmla="*/ 266964 h 644789"/>
                    <a:gd name="connsiteX150" fmla="*/ 41275 w 1324016"/>
                    <a:gd name="connsiteY150" fmla="*/ 276489 h 644789"/>
                    <a:gd name="connsiteX151" fmla="*/ 44450 w 1324016"/>
                    <a:gd name="connsiteY151" fmla="*/ 308239 h 6447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</a:cxnLst>
                  <a:rect l="l" t="t" r="r" b="b"/>
                  <a:pathLst>
                    <a:path w="1324016" h="644789">
                      <a:moveTo>
                        <a:pt x="44450" y="308239"/>
                      </a:moveTo>
                      <a:cubicBezTo>
                        <a:pt x="46037" y="319351"/>
                        <a:pt x="45906" y="333375"/>
                        <a:pt x="50800" y="343164"/>
                      </a:cubicBezTo>
                      <a:cubicBezTo>
                        <a:pt x="52507" y="346577"/>
                        <a:pt x="55600" y="349202"/>
                        <a:pt x="57150" y="352689"/>
                      </a:cubicBezTo>
                      <a:cubicBezTo>
                        <a:pt x="72263" y="386694"/>
                        <a:pt x="55479" y="359708"/>
                        <a:pt x="69850" y="381264"/>
                      </a:cubicBezTo>
                      <a:cubicBezTo>
                        <a:pt x="66675" y="382322"/>
                        <a:pt x="62938" y="382348"/>
                        <a:pt x="60325" y="384439"/>
                      </a:cubicBezTo>
                      <a:cubicBezTo>
                        <a:pt x="53464" y="389928"/>
                        <a:pt x="49565" y="407193"/>
                        <a:pt x="47625" y="413014"/>
                      </a:cubicBezTo>
                      <a:lnTo>
                        <a:pt x="44450" y="422539"/>
                      </a:lnTo>
                      <a:cubicBezTo>
                        <a:pt x="53091" y="448463"/>
                        <a:pt x="44450" y="418485"/>
                        <a:pt x="44450" y="476514"/>
                      </a:cubicBezTo>
                      <a:cubicBezTo>
                        <a:pt x="44450" y="481910"/>
                        <a:pt x="46567" y="487097"/>
                        <a:pt x="47625" y="492389"/>
                      </a:cubicBezTo>
                      <a:cubicBezTo>
                        <a:pt x="45508" y="502972"/>
                        <a:pt x="41993" y="513370"/>
                        <a:pt x="41275" y="524139"/>
                      </a:cubicBezTo>
                      <a:cubicBezTo>
                        <a:pt x="40878" y="530089"/>
                        <a:pt x="42500" y="566139"/>
                        <a:pt x="34925" y="581289"/>
                      </a:cubicBezTo>
                      <a:cubicBezTo>
                        <a:pt x="33218" y="584702"/>
                        <a:pt x="31273" y="588116"/>
                        <a:pt x="28575" y="590814"/>
                      </a:cubicBezTo>
                      <a:cubicBezTo>
                        <a:pt x="19476" y="599913"/>
                        <a:pt x="19854" y="595174"/>
                        <a:pt x="9525" y="600339"/>
                      </a:cubicBezTo>
                      <a:cubicBezTo>
                        <a:pt x="6112" y="602046"/>
                        <a:pt x="3175" y="604572"/>
                        <a:pt x="0" y="606689"/>
                      </a:cubicBezTo>
                      <a:cubicBezTo>
                        <a:pt x="13652" y="615790"/>
                        <a:pt x="7835" y="615049"/>
                        <a:pt x="28575" y="609864"/>
                      </a:cubicBezTo>
                      <a:cubicBezTo>
                        <a:pt x="35069" y="608241"/>
                        <a:pt x="41275" y="605631"/>
                        <a:pt x="47625" y="603514"/>
                      </a:cubicBezTo>
                      <a:lnTo>
                        <a:pt x="57150" y="600339"/>
                      </a:lnTo>
                      <a:cubicBezTo>
                        <a:pt x="63500" y="601397"/>
                        <a:pt x="69762" y="603514"/>
                        <a:pt x="76200" y="603514"/>
                      </a:cubicBezTo>
                      <a:cubicBezTo>
                        <a:pt x="83863" y="603514"/>
                        <a:pt x="94084" y="599669"/>
                        <a:pt x="101600" y="597164"/>
                      </a:cubicBezTo>
                      <a:cubicBezTo>
                        <a:pt x="119754" y="609267"/>
                        <a:pt x="103918" y="600761"/>
                        <a:pt x="136525" y="606689"/>
                      </a:cubicBezTo>
                      <a:cubicBezTo>
                        <a:pt x="139818" y="607288"/>
                        <a:pt x="142768" y="609208"/>
                        <a:pt x="146050" y="609864"/>
                      </a:cubicBezTo>
                      <a:cubicBezTo>
                        <a:pt x="153388" y="611332"/>
                        <a:pt x="160867" y="611981"/>
                        <a:pt x="168275" y="613039"/>
                      </a:cubicBezTo>
                      <a:cubicBezTo>
                        <a:pt x="172508" y="611981"/>
                        <a:pt x="176779" y="611063"/>
                        <a:pt x="180975" y="609864"/>
                      </a:cubicBezTo>
                      <a:cubicBezTo>
                        <a:pt x="184193" y="608945"/>
                        <a:pt x="187393" y="605446"/>
                        <a:pt x="190500" y="606689"/>
                      </a:cubicBezTo>
                      <a:cubicBezTo>
                        <a:pt x="194043" y="608106"/>
                        <a:pt x="194733" y="613039"/>
                        <a:pt x="196850" y="616214"/>
                      </a:cubicBezTo>
                      <a:cubicBezTo>
                        <a:pt x="200919" y="615197"/>
                        <a:pt x="214520" y="612141"/>
                        <a:pt x="219075" y="609864"/>
                      </a:cubicBezTo>
                      <a:cubicBezTo>
                        <a:pt x="243694" y="597554"/>
                        <a:pt x="214184" y="608319"/>
                        <a:pt x="238125" y="600339"/>
                      </a:cubicBezTo>
                      <a:cubicBezTo>
                        <a:pt x="242358" y="601397"/>
                        <a:pt x="246461" y="603514"/>
                        <a:pt x="250825" y="603514"/>
                      </a:cubicBezTo>
                      <a:cubicBezTo>
                        <a:pt x="254172" y="603514"/>
                        <a:pt x="257243" y="599096"/>
                        <a:pt x="260350" y="600339"/>
                      </a:cubicBezTo>
                      <a:cubicBezTo>
                        <a:pt x="263893" y="601756"/>
                        <a:pt x="264002" y="607166"/>
                        <a:pt x="266700" y="609864"/>
                      </a:cubicBezTo>
                      <a:cubicBezTo>
                        <a:pt x="272855" y="616019"/>
                        <a:pt x="278003" y="616807"/>
                        <a:pt x="285750" y="619389"/>
                      </a:cubicBezTo>
                      <a:cubicBezTo>
                        <a:pt x="309033" y="618331"/>
                        <a:pt x="332367" y="618073"/>
                        <a:pt x="355600" y="616214"/>
                      </a:cubicBezTo>
                      <a:cubicBezTo>
                        <a:pt x="358936" y="615947"/>
                        <a:pt x="361858" y="613765"/>
                        <a:pt x="365125" y="613039"/>
                      </a:cubicBezTo>
                      <a:cubicBezTo>
                        <a:pt x="398652" y="605589"/>
                        <a:pt x="372258" y="613836"/>
                        <a:pt x="393700" y="606689"/>
                      </a:cubicBezTo>
                      <a:cubicBezTo>
                        <a:pt x="420845" y="615737"/>
                        <a:pt x="406108" y="612209"/>
                        <a:pt x="438150" y="616214"/>
                      </a:cubicBezTo>
                      <a:cubicBezTo>
                        <a:pt x="441325" y="617272"/>
                        <a:pt x="444890" y="617533"/>
                        <a:pt x="447675" y="619389"/>
                      </a:cubicBezTo>
                      <a:cubicBezTo>
                        <a:pt x="471458" y="635244"/>
                        <a:pt x="444077" y="624540"/>
                        <a:pt x="466725" y="632089"/>
                      </a:cubicBezTo>
                      <a:cubicBezTo>
                        <a:pt x="469900" y="629972"/>
                        <a:pt x="472440" y="625951"/>
                        <a:pt x="476250" y="625739"/>
                      </a:cubicBezTo>
                      <a:cubicBezTo>
                        <a:pt x="480891" y="625481"/>
                        <a:pt x="518525" y="624652"/>
                        <a:pt x="533400" y="632089"/>
                      </a:cubicBezTo>
                      <a:cubicBezTo>
                        <a:pt x="536813" y="633796"/>
                        <a:pt x="539750" y="636322"/>
                        <a:pt x="542925" y="638439"/>
                      </a:cubicBezTo>
                      <a:cubicBezTo>
                        <a:pt x="551392" y="637381"/>
                        <a:pt x="559930" y="636790"/>
                        <a:pt x="568325" y="635264"/>
                      </a:cubicBezTo>
                      <a:cubicBezTo>
                        <a:pt x="571618" y="634665"/>
                        <a:pt x="574503" y="632089"/>
                        <a:pt x="577850" y="632089"/>
                      </a:cubicBezTo>
                      <a:cubicBezTo>
                        <a:pt x="582214" y="632089"/>
                        <a:pt x="586201" y="634902"/>
                        <a:pt x="590550" y="635264"/>
                      </a:cubicBezTo>
                      <a:cubicBezTo>
                        <a:pt x="611670" y="637024"/>
                        <a:pt x="632883" y="637381"/>
                        <a:pt x="654050" y="638439"/>
                      </a:cubicBezTo>
                      <a:cubicBezTo>
                        <a:pt x="658283" y="639497"/>
                        <a:pt x="662554" y="640415"/>
                        <a:pt x="666750" y="641614"/>
                      </a:cubicBezTo>
                      <a:cubicBezTo>
                        <a:pt x="669968" y="642533"/>
                        <a:pt x="672928" y="644789"/>
                        <a:pt x="676275" y="644789"/>
                      </a:cubicBezTo>
                      <a:cubicBezTo>
                        <a:pt x="683938" y="644789"/>
                        <a:pt x="694159" y="640944"/>
                        <a:pt x="701675" y="638439"/>
                      </a:cubicBezTo>
                      <a:cubicBezTo>
                        <a:pt x="709083" y="639497"/>
                        <a:pt x="716562" y="640146"/>
                        <a:pt x="723900" y="641614"/>
                      </a:cubicBezTo>
                      <a:cubicBezTo>
                        <a:pt x="727182" y="642270"/>
                        <a:pt x="730078" y="644789"/>
                        <a:pt x="733425" y="644789"/>
                      </a:cubicBezTo>
                      <a:cubicBezTo>
                        <a:pt x="741220" y="644789"/>
                        <a:pt x="775291" y="641466"/>
                        <a:pt x="787400" y="638439"/>
                      </a:cubicBezTo>
                      <a:cubicBezTo>
                        <a:pt x="793894" y="636816"/>
                        <a:pt x="800100" y="634206"/>
                        <a:pt x="806450" y="632089"/>
                      </a:cubicBezTo>
                      <a:cubicBezTo>
                        <a:pt x="809625" y="631031"/>
                        <a:pt x="812662" y="629387"/>
                        <a:pt x="815975" y="628914"/>
                      </a:cubicBezTo>
                      <a:lnTo>
                        <a:pt x="838200" y="625739"/>
                      </a:lnTo>
                      <a:cubicBezTo>
                        <a:pt x="844550" y="623622"/>
                        <a:pt x="851681" y="623102"/>
                        <a:pt x="857250" y="619389"/>
                      </a:cubicBezTo>
                      <a:cubicBezTo>
                        <a:pt x="860425" y="617272"/>
                        <a:pt x="863844" y="615482"/>
                        <a:pt x="866775" y="613039"/>
                      </a:cubicBezTo>
                      <a:cubicBezTo>
                        <a:pt x="870224" y="610164"/>
                        <a:pt x="872564" y="606005"/>
                        <a:pt x="876300" y="603514"/>
                      </a:cubicBezTo>
                      <a:cubicBezTo>
                        <a:pt x="879085" y="601658"/>
                        <a:pt x="882650" y="601397"/>
                        <a:pt x="885825" y="600339"/>
                      </a:cubicBezTo>
                      <a:cubicBezTo>
                        <a:pt x="894345" y="602043"/>
                        <a:pt x="913844" y="605260"/>
                        <a:pt x="920750" y="609864"/>
                      </a:cubicBezTo>
                      <a:cubicBezTo>
                        <a:pt x="923925" y="611981"/>
                        <a:pt x="927344" y="613771"/>
                        <a:pt x="930275" y="616214"/>
                      </a:cubicBezTo>
                      <a:cubicBezTo>
                        <a:pt x="933724" y="619089"/>
                        <a:pt x="936064" y="623248"/>
                        <a:pt x="939800" y="625739"/>
                      </a:cubicBezTo>
                      <a:cubicBezTo>
                        <a:pt x="942585" y="627595"/>
                        <a:pt x="946150" y="627856"/>
                        <a:pt x="949325" y="628914"/>
                      </a:cubicBezTo>
                      <a:cubicBezTo>
                        <a:pt x="952500" y="627856"/>
                        <a:pt x="955503" y="625739"/>
                        <a:pt x="958850" y="625739"/>
                      </a:cubicBezTo>
                      <a:cubicBezTo>
                        <a:pt x="966726" y="625739"/>
                        <a:pt x="987936" y="630286"/>
                        <a:pt x="996950" y="632089"/>
                      </a:cubicBezTo>
                      <a:cubicBezTo>
                        <a:pt x="1009650" y="631031"/>
                        <a:pt x="1022393" y="630403"/>
                        <a:pt x="1035050" y="628914"/>
                      </a:cubicBezTo>
                      <a:cubicBezTo>
                        <a:pt x="1040409" y="628283"/>
                        <a:pt x="1045529" y="625739"/>
                        <a:pt x="1050925" y="625739"/>
                      </a:cubicBezTo>
                      <a:cubicBezTo>
                        <a:pt x="1065779" y="625739"/>
                        <a:pt x="1080535" y="628254"/>
                        <a:pt x="1095375" y="628914"/>
                      </a:cubicBezTo>
                      <a:cubicBezTo>
                        <a:pt x="1128168" y="630371"/>
                        <a:pt x="1160992" y="631031"/>
                        <a:pt x="1193800" y="632089"/>
                      </a:cubicBezTo>
                      <a:cubicBezTo>
                        <a:pt x="1207019" y="636495"/>
                        <a:pt x="1202342" y="636687"/>
                        <a:pt x="1219200" y="632089"/>
                      </a:cubicBezTo>
                      <a:cubicBezTo>
                        <a:pt x="1225658" y="630328"/>
                        <a:pt x="1238250" y="625739"/>
                        <a:pt x="1238250" y="625739"/>
                      </a:cubicBezTo>
                      <a:cubicBezTo>
                        <a:pt x="1244241" y="626200"/>
                        <a:pt x="1296952" y="632833"/>
                        <a:pt x="1308100" y="625739"/>
                      </a:cubicBezTo>
                      <a:cubicBezTo>
                        <a:pt x="1313747" y="622145"/>
                        <a:pt x="1314450" y="606689"/>
                        <a:pt x="1314450" y="606689"/>
                      </a:cubicBezTo>
                      <a:cubicBezTo>
                        <a:pt x="1306470" y="582748"/>
                        <a:pt x="1317235" y="612258"/>
                        <a:pt x="1304925" y="587639"/>
                      </a:cubicBezTo>
                      <a:cubicBezTo>
                        <a:pt x="1303428" y="584646"/>
                        <a:pt x="1302808" y="581289"/>
                        <a:pt x="1301750" y="578114"/>
                      </a:cubicBezTo>
                      <a:cubicBezTo>
                        <a:pt x="1309807" y="553944"/>
                        <a:pt x="1306787" y="565628"/>
                        <a:pt x="1311275" y="543189"/>
                      </a:cubicBezTo>
                      <a:cubicBezTo>
                        <a:pt x="1310217" y="529431"/>
                        <a:pt x="1310252" y="515544"/>
                        <a:pt x="1308100" y="501914"/>
                      </a:cubicBezTo>
                      <a:cubicBezTo>
                        <a:pt x="1307056" y="495302"/>
                        <a:pt x="1301750" y="482864"/>
                        <a:pt x="1301750" y="482864"/>
                      </a:cubicBezTo>
                      <a:lnTo>
                        <a:pt x="1311275" y="454289"/>
                      </a:lnTo>
                      <a:lnTo>
                        <a:pt x="1314450" y="444764"/>
                      </a:lnTo>
                      <a:cubicBezTo>
                        <a:pt x="1313392" y="399256"/>
                        <a:pt x="1314057" y="353675"/>
                        <a:pt x="1311275" y="308239"/>
                      </a:cubicBezTo>
                      <a:cubicBezTo>
                        <a:pt x="1310866" y="301558"/>
                        <a:pt x="1308638" y="294758"/>
                        <a:pt x="1304925" y="289189"/>
                      </a:cubicBezTo>
                      <a:lnTo>
                        <a:pt x="1298575" y="279664"/>
                      </a:lnTo>
                      <a:cubicBezTo>
                        <a:pt x="1299669" y="270908"/>
                        <a:pt x="1300031" y="254528"/>
                        <a:pt x="1304925" y="244739"/>
                      </a:cubicBezTo>
                      <a:cubicBezTo>
                        <a:pt x="1306632" y="241326"/>
                        <a:pt x="1309725" y="238701"/>
                        <a:pt x="1311275" y="235214"/>
                      </a:cubicBezTo>
                      <a:cubicBezTo>
                        <a:pt x="1313993" y="229097"/>
                        <a:pt x="1317625" y="216164"/>
                        <a:pt x="1317625" y="216164"/>
                      </a:cubicBezTo>
                      <a:cubicBezTo>
                        <a:pt x="1316567" y="189706"/>
                        <a:pt x="1314450" y="163268"/>
                        <a:pt x="1314450" y="136789"/>
                      </a:cubicBezTo>
                      <a:cubicBezTo>
                        <a:pt x="1314450" y="118229"/>
                        <a:pt x="1317422" y="106052"/>
                        <a:pt x="1320800" y="89164"/>
                      </a:cubicBezTo>
                      <a:cubicBezTo>
                        <a:pt x="1321825" y="72761"/>
                        <a:pt x="1327495" y="23523"/>
                        <a:pt x="1320800" y="3439"/>
                      </a:cubicBezTo>
                      <a:cubicBezTo>
                        <a:pt x="1319742" y="264"/>
                        <a:pt x="1314450" y="1322"/>
                        <a:pt x="1311275" y="264"/>
                      </a:cubicBezTo>
                      <a:cubicBezTo>
                        <a:pt x="1305237" y="1472"/>
                        <a:pt x="1292384" y="3360"/>
                        <a:pt x="1285875" y="6614"/>
                      </a:cubicBezTo>
                      <a:cubicBezTo>
                        <a:pt x="1282462" y="8321"/>
                        <a:pt x="1279837" y="11414"/>
                        <a:pt x="1276350" y="12964"/>
                      </a:cubicBezTo>
                      <a:cubicBezTo>
                        <a:pt x="1270233" y="15682"/>
                        <a:pt x="1257300" y="19314"/>
                        <a:pt x="1257300" y="19314"/>
                      </a:cubicBezTo>
                      <a:cubicBezTo>
                        <a:pt x="1249892" y="18256"/>
                        <a:pt x="1242413" y="17607"/>
                        <a:pt x="1235075" y="16139"/>
                      </a:cubicBezTo>
                      <a:cubicBezTo>
                        <a:pt x="1231793" y="15483"/>
                        <a:pt x="1228897" y="12964"/>
                        <a:pt x="1225550" y="12964"/>
                      </a:cubicBezTo>
                      <a:cubicBezTo>
                        <a:pt x="1212806" y="12964"/>
                        <a:pt x="1200176" y="15469"/>
                        <a:pt x="1187450" y="16139"/>
                      </a:cubicBezTo>
                      <a:cubicBezTo>
                        <a:pt x="1159951" y="17586"/>
                        <a:pt x="1132417" y="18256"/>
                        <a:pt x="1104900" y="19314"/>
                      </a:cubicBezTo>
                      <a:cubicBezTo>
                        <a:pt x="1091142" y="18256"/>
                        <a:pt x="1077188" y="18682"/>
                        <a:pt x="1063625" y="16139"/>
                      </a:cubicBezTo>
                      <a:cubicBezTo>
                        <a:pt x="1059874" y="15436"/>
                        <a:pt x="1057916" y="9789"/>
                        <a:pt x="1054100" y="9789"/>
                      </a:cubicBezTo>
                      <a:cubicBezTo>
                        <a:pt x="1047407" y="9789"/>
                        <a:pt x="1035050" y="16139"/>
                        <a:pt x="1035050" y="16139"/>
                      </a:cubicBezTo>
                      <a:cubicBezTo>
                        <a:pt x="1012825" y="15081"/>
                        <a:pt x="990625" y="12964"/>
                        <a:pt x="968375" y="12964"/>
                      </a:cubicBezTo>
                      <a:cubicBezTo>
                        <a:pt x="955984" y="12964"/>
                        <a:pt x="959347" y="19937"/>
                        <a:pt x="949325" y="25664"/>
                      </a:cubicBezTo>
                      <a:cubicBezTo>
                        <a:pt x="945536" y="27829"/>
                        <a:pt x="940821" y="27640"/>
                        <a:pt x="936625" y="28839"/>
                      </a:cubicBezTo>
                      <a:cubicBezTo>
                        <a:pt x="933407" y="29758"/>
                        <a:pt x="930275" y="30956"/>
                        <a:pt x="927100" y="32014"/>
                      </a:cubicBezTo>
                      <a:cubicBezTo>
                        <a:pt x="874568" y="21508"/>
                        <a:pt x="906129" y="25125"/>
                        <a:pt x="831850" y="28839"/>
                      </a:cubicBezTo>
                      <a:cubicBezTo>
                        <a:pt x="792148" y="38765"/>
                        <a:pt x="841509" y="26079"/>
                        <a:pt x="809625" y="35189"/>
                      </a:cubicBezTo>
                      <a:cubicBezTo>
                        <a:pt x="781718" y="43162"/>
                        <a:pt x="810238" y="33926"/>
                        <a:pt x="787400" y="41539"/>
                      </a:cubicBezTo>
                      <a:cubicBezTo>
                        <a:pt x="781050" y="40481"/>
                        <a:pt x="774634" y="39761"/>
                        <a:pt x="768350" y="38364"/>
                      </a:cubicBezTo>
                      <a:cubicBezTo>
                        <a:pt x="765083" y="37638"/>
                        <a:pt x="762043" y="36108"/>
                        <a:pt x="758825" y="35189"/>
                      </a:cubicBezTo>
                      <a:cubicBezTo>
                        <a:pt x="754629" y="33990"/>
                        <a:pt x="750321" y="33213"/>
                        <a:pt x="746125" y="32014"/>
                      </a:cubicBezTo>
                      <a:cubicBezTo>
                        <a:pt x="742907" y="31095"/>
                        <a:pt x="739818" y="29758"/>
                        <a:pt x="736600" y="28839"/>
                      </a:cubicBezTo>
                      <a:cubicBezTo>
                        <a:pt x="719392" y="23923"/>
                        <a:pt x="725641" y="26647"/>
                        <a:pt x="704850" y="22489"/>
                      </a:cubicBezTo>
                      <a:cubicBezTo>
                        <a:pt x="700571" y="21633"/>
                        <a:pt x="696429" y="20170"/>
                        <a:pt x="692150" y="19314"/>
                      </a:cubicBezTo>
                      <a:cubicBezTo>
                        <a:pt x="685837" y="18051"/>
                        <a:pt x="679345" y="17700"/>
                        <a:pt x="673100" y="16139"/>
                      </a:cubicBezTo>
                      <a:cubicBezTo>
                        <a:pt x="627771" y="4807"/>
                        <a:pt x="686435" y="13028"/>
                        <a:pt x="622300" y="6614"/>
                      </a:cubicBezTo>
                      <a:cubicBezTo>
                        <a:pt x="618067" y="5556"/>
                        <a:pt x="613796" y="4638"/>
                        <a:pt x="609600" y="3439"/>
                      </a:cubicBezTo>
                      <a:cubicBezTo>
                        <a:pt x="606382" y="2520"/>
                        <a:pt x="603182" y="-979"/>
                        <a:pt x="600075" y="264"/>
                      </a:cubicBezTo>
                      <a:cubicBezTo>
                        <a:pt x="595341" y="2158"/>
                        <a:pt x="591887" y="15304"/>
                        <a:pt x="590550" y="19314"/>
                      </a:cubicBezTo>
                      <a:cubicBezTo>
                        <a:pt x="569685" y="12359"/>
                        <a:pt x="576478" y="10835"/>
                        <a:pt x="558800" y="16139"/>
                      </a:cubicBezTo>
                      <a:cubicBezTo>
                        <a:pt x="552389" y="18062"/>
                        <a:pt x="539750" y="22489"/>
                        <a:pt x="539750" y="22489"/>
                      </a:cubicBezTo>
                      <a:cubicBezTo>
                        <a:pt x="508780" y="45716"/>
                        <a:pt x="552020" y="16760"/>
                        <a:pt x="492125" y="35189"/>
                      </a:cubicBezTo>
                      <a:cubicBezTo>
                        <a:pt x="488478" y="36311"/>
                        <a:pt x="488473" y="42016"/>
                        <a:pt x="485775" y="44714"/>
                      </a:cubicBezTo>
                      <a:cubicBezTo>
                        <a:pt x="483077" y="47412"/>
                        <a:pt x="479425" y="48947"/>
                        <a:pt x="476250" y="51064"/>
                      </a:cubicBezTo>
                      <a:cubicBezTo>
                        <a:pt x="402714" y="43710"/>
                        <a:pt x="493938" y="51064"/>
                        <a:pt x="396875" y="51064"/>
                      </a:cubicBezTo>
                      <a:cubicBezTo>
                        <a:pt x="374625" y="51064"/>
                        <a:pt x="352425" y="48947"/>
                        <a:pt x="330200" y="47889"/>
                      </a:cubicBezTo>
                      <a:cubicBezTo>
                        <a:pt x="327211" y="47142"/>
                        <a:pt x="311702" y="43609"/>
                        <a:pt x="307975" y="41539"/>
                      </a:cubicBezTo>
                      <a:cubicBezTo>
                        <a:pt x="282578" y="27430"/>
                        <a:pt x="296847" y="29232"/>
                        <a:pt x="269875" y="22489"/>
                      </a:cubicBezTo>
                      <a:cubicBezTo>
                        <a:pt x="265642" y="21431"/>
                        <a:pt x="261355" y="20568"/>
                        <a:pt x="257175" y="19314"/>
                      </a:cubicBezTo>
                      <a:cubicBezTo>
                        <a:pt x="250764" y="17391"/>
                        <a:pt x="238125" y="12964"/>
                        <a:pt x="238125" y="12964"/>
                      </a:cubicBezTo>
                      <a:lnTo>
                        <a:pt x="209550" y="22489"/>
                      </a:lnTo>
                      <a:cubicBezTo>
                        <a:pt x="200004" y="25671"/>
                        <a:pt x="198706" y="25175"/>
                        <a:pt x="190500" y="32014"/>
                      </a:cubicBezTo>
                      <a:cubicBezTo>
                        <a:pt x="182547" y="38642"/>
                        <a:pt x="172868" y="53145"/>
                        <a:pt x="161925" y="54239"/>
                      </a:cubicBezTo>
                      <a:lnTo>
                        <a:pt x="130175" y="57414"/>
                      </a:lnTo>
                      <a:cubicBezTo>
                        <a:pt x="123825" y="59531"/>
                        <a:pt x="117475" y="65881"/>
                        <a:pt x="111125" y="63764"/>
                      </a:cubicBezTo>
                      <a:cubicBezTo>
                        <a:pt x="104775" y="61647"/>
                        <a:pt x="97644" y="61127"/>
                        <a:pt x="92075" y="57414"/>
                      </a:cubicBezTo>
                      <a:cubicBezTo>
                        <a:pt x="88900" y="55297"/>
                        <a:pt x="85963" y="52771"/>
                        <a:pt x="82550" y="51064"/>
                      </a:cubicBezTo>
                      <a:cubicBezTo>
                        <a:pt x="79557" y="49567"/>
                        <a:pt x="76018" y="49386"/>
                        <a:pt x="73025" y="47889"/>
                      </a:cubicBezTo>
                      <a:cubicBezTo>
                        <a:pt x="69612" y="46182"/>
                        <a:pt x="66850" y="43366"/>
                        <a:pt x="63500" y="41539"/>
                      </a:cubicBezTo>
                      <a:cubicBezTo>
                        <a:pt x="41191" y="29370"/>
                        <a:pt x="44929" y="31115"/>
                        <a:pt x="28575" y="25664"/>
                      </a:cubicBezTo>
                      <a:cubicBezTo>
                        <a:pt x="24342" y="26722"/>
                        <a:pt x="17255" y="24699"/>
                        <a:pt x="15875" y="28839"/>
                      </a:cubicBezTo>
                      <a:cubicBezTo>
                        <a:pt x="14668" y="32459"/>
                        <a:pt x="22887" y="32317"/>
                        <a:pt x="25400" y="35189"/>
                      </a:cubicBezTo>
                      <a:cubicBezTo>
                        <a:pt x="30426" y="40932"/>
                        <a:pt x="35687" y="46999"/>
                        <a:pt x="38100" y="54239"/>
                      </a:cubicBezTo>
                      <a:lnTo>
                        <a:pt x="44450" y="73289"/>
                      </a:lnTo>
                      <a:cubicBezTo>
                        <a:pt x="43392" y="77522"/>
                        <a:pt x="42474" y="81793"/>
                        <a:pt x="41275" y="85989"/>
                      </a:cubicBezTo>
                      <a:cubicBezTo>
                        <a:pt x="40356" y="89207"/>
                        <a:pt x="38699" y="92221"/>
                        <a:pt x="38100" y="95514"/>
                      </a:cubicBezTo>
                      <a:cubicBezTo>
                        <a:pt x="36574" y="103909"/>
                        <a:pt x="36451" y="112519"/>
                        <a:pt x="34925" y="120914"/>
                      </a:cubicBezTo>
                      <a:cubicBezTo>
                        <a:pt x="34326" y="124207"/>
                        <a:pt x="33068" y="127363"/>
                        <a:pt x="31750" y="130439"/>
                      </a:cubicBezTo>
                      <a:cubicBezTo>
                        <a:pt x="26916" y="141718"/>
                        <a:pt x="25427" y="143098"/>
                        <a:pt x="19050" y="152664"/>
                      </a:cubicBezTo>
                      <a:cubicBezTo>
                        <a:pt x="41275" y="160072"/>
                        <a:pt x="35983" y="152664"/>
                        <a:pt x="41275" y="168539"/>
                      </a:cubicBezTo>
                      <a:cubicBezTo>
                        <a:pt x="39778" y="173031"/>
                        <a:pt x="34925" y="186777"/>
                        <a:pt x="34925" y="190764"/>
                      </a:cubicBezTo>
                      <a:cubicBezTo>
                        <a:pt x="34925" y="225081"/>
                        <a:pt x="34569" y="221445"/>
                        <a:pt x="41275" y="241564"/>
                      </a:cubicBezTo>
                      <a:cubicBezTo>
                        <a:pt x="42333" y="250031"/>
                        <a:pt x="44450" y="258431"/>
                        <a:pt x="44450" y="266964"/>
                      </a:cubicBezTo>
                      <a:cubicBezTo>
                        <a:pt x="44450" y="270311"/>
                        <a:pt x="41275" y="273142"/>
                        <a:pt x="41275" y="276489"/>
                      </a:cubicBezTo>
                      <a:cubicBezTo>
                        <a:pt x="41275" y="287125"/>
                        <a:pt x="42863" y="297127"/>
                        <a:pt x="44450" y="308239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19392" tIns="59693" rIns="119392" bIns="59693" anchor="ctr"/>
                <a:lstStyle/>
                <a:p>
                  <a:pPr algn="ctr" defTabSz="713089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100" dirty="0">
                      <a:solidFill>
                        <a:srgbClr val="FFFFFF"/>
                      </a:solidFill>
                      <a:ea typeface="微软雅黑" panose="020B0503020204020204" pitchFamily="34" charset="-122"/>
                    </a:rPr>
                    <a:t>生存年金</a:t>
                  </a:r>
                </a:p>
              </p:txBody>
            </p:sp>
          </p:grpSp>
          <p:grpSp>
            <p:nvGrpSpPr>
              <p:cNvPr id="34856" name="组合 36"/>
              <p:cNvGrpSpPr>
                <a:grpSpLocks/>
              </p:cNvGrpSpPr>
              <p:nvPr/>
            </p:nvGrpSpPr>
            <p:grpSpPr bwMode="auto">
              <a:xfrm>
                <a:off x="2950058" y="693702"/>
                <a:ext cx="2190454" cy="2639612"/>
                <a:chOff x="3691194" y="559359"/>
                <a:chExt cx="2190429" cy="2642574"/>
              </a:xfrm>
            </p:grpSpPr>
            <p:sp>
              <p:nvSpPr>
                <p:cNvPr id="34857" name="任意多边形 37"/>
                <p:cNvSpPr>
                  <a:spLocks/>
                </p:cNvSpPr>
                <p:nvPr/>
              </p:nvSpPr>
              <p:spPr bwMode="auto">
                <a:xfrm rot="-1961134">
                  <a:off x="5476585" y="713788"/>
                  <a:ext cx="405038" cy="2488145"/>
                </a:xfrm>
                <a:custGeom>
                  <a:avLst/>
                  <a:gdLst>
                    <a:gd name="T0" fmla="*/ 130540 w 405261"/>
                    <a:gd name="T1" fmla="*/ 0 h 1364343"/>
                    <a:gd name="T2" fmla="*/ 13468 w 405261"/>
                    <a:gd name="T3" fmla="*/ 2147483647 h 1364343"/>
                    <a:gd name="T4" fmla="*/ 408595 w 405261"/>
                    <a:gd name="T5" fmla="*/ 2147483647 h 1364343"/>
                    <a:gd name="T6" fmla="*/ 28094 w 405261"/>
                    <a:gd name="T7" fmla="*/ 2147483647 h 136434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05261"/>
                    <a:gd name="T13" fmla="*/ 0 h 1364343"/>
                    <a:gd name="T14" fmla="*/ 405261 w 405261"/>
                    <a:gd name="T15" fmla="*/ 1364343 h 136434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05261" h="1364343">
                      <a:moveTo>
                        <a:pt x="129467" y="0"/>
                      </a:moveTo>
                      <a:cubicBezTo>
                        <a:pt x="48429" y="158447"/>
                        <a:pt x="-32609" y="316895"/>
                        <a:pt x="13353" y="449943"/>
                      </a:cubicBezTo>
                      <a:cubicBezTo>
                        <a:pt x="59315" y="582991"/>
                        <a:pt x="402820" y="645886"/>
                        <a:pt x="405239" y="798286"/>
                      </a:cubicBezTo>
                      <a:cubicBezTo>
                        <a:pt x="407658" y="950686"/>
                        <a:pt x="217762" y="1157514"/>
                        <a:pt x="27867" y="1364343"/>
                      </a:cubicBezTo>
                    </a:path>
                  </a:pathLst>
                </a:custGeom>
                <a:noFill/>
                <a:ln w="5715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" name="任意多边形 38"/>
                <p:cNvSpPr/>
                <p:nvPr/>
              </p:nvSpPr>
              <p:spPr bwMode="auto">
                <a:xfrm rot="20314467" flipH="1">
                  <a:off x="3690198" y="560158"/>
                  <a:ext cx="1939608" cy="770224"/>
                </a:xfrm>
                <a:custGeom>
                  <a:avLst/>
                  <a:gdLst>
                    <a:gd name="connsiteX0" fmla="*/ 44450 w 1324016"/>
                    <a:gd name="connsiteY0" fmla="*/ 308239 h 644789"/>
                    <a:gd name="connsiteX1" fmla="*/ 50800 w 1324016"/>
                    <a:gd name="connsiteY1" fmla="*/ 343164 h 644789"/>
                    <a:gd name="connsiteX2" fmla="*/ 57150 w 1324016"/>
                    <a:gd name="connsiteY2" fmla="*/ 352689 h 644789"/>
                    <a:gd name="connsiteX3" fmla="*/ 69850 w 1324016"/>
                    <a:gd name="connsiteY3" fmla="*/ 381264 h 644789"/>
                    <a:gd name="connsiteX4" fmla="*/ 60325 w 1324016"/>
                    <a:gd name="connsiteY4" fmla="*/ 384439 h 644789"/>
                    <a:gd name="connsiteX5" fmla="*/ 47625 w 1324016"/>
                    <a:gd name="connsiteY5" fmla="*/ 413014 h 644789"/>
                    <a:gd name="connsiteX6" fmla="*/ 44450 w 1324016"/>
                    <a:gd name="connsiteY6" fmla="*/ 422539 h 644789"/>
                    <a:gd name="connsiteX7" fmla="*/ 44450 w 1324016"/>
                    <a:gd name="connsiteY7" fmla="*/ 476514 h 644789"/>
                    <a:gd name="connsiteX8" fmla="*/ 47625 w 1324016"/>
                    <a:gd name="connsiteY8" fmla="*/ 492389 h 644789"/>
                    <a:gd name="connsiteX9" fmla="*/ 41275 w 1324016"/>
                    <a:gd name="connsiteY9" fmla="*/ 524139 h 644789"/>
                    <a:gd name="connsiteX10" fmla="*/ 34925 w 1324016"/>
                    <a:gd name="connsiteY10" fmla="*/ 581289 h 644789"/>
                    <a:gd name="connsiteX11" fmla="*/ 28575 w 1324016"/>
                    <a:gd name="connsiteY11" fmla="*/ 590814 h 644789"/>
                    <a:gd name="connsiteX12" fmla="*/ 9525 w 1324016"/>
                    <a:gd name="connsiteY12" fmla="*/ 600339 h 644789"/>
                    <a:gd name="connsiteX13" fmla="*/ 0 w 1324016"/>
                    <a:gd name="connsiteY13" fmla="*/ 606689 h 644789"/>
                    <a:gd name="connsiteX14" fmla="*/ 28575 w 1324016"/>
                    <a:gd name="connsiteY14" fmla="*/ 609864 h 644789"/>
                    <a:gd name="connsiteX15" fmla="*/ 47625 w 1324016"/>
                    <a:gd name="connsiteY15" fmla="*/ 603514 h 644789"/>
                    <a:gd name="connsiteX16" fmla="*/ 57150 w 1324016"/>
                    <a:gd name="connsiteY16" fmla="*/ 600339 h 644789"/>
                    <a:gd name="connsiteX17" fmla="*/ 76200 w 1324016"/>
                    <a:gd name="connsiteY17" fmla="*/ 603514 h 644789"/>
                    <a:gd name="connsiteX18" fmla="*/ 101600 w 1324016"/>
                    <a:gd name="connsiteY18" fmla="*/ 597164 h 644789"/>
                    <a:gd name="connsiteX19" fmla="*/ 136525 w 1324016"/>
                    <a:gd name="connsiteY19" fmla="*/ 606689 h 644789"/>
                    <a:gd name="connsiteX20" fmla="*/ 146050 w 1324016"/>
                    <a:gd name="connsiteY20" fmla="*/ 609864 h 644789"/>
                    <a:gd name="connsiteX21" fmla="*/ 168275 w 1324016"/>
                    <a:gd name="connsiteY21" fmla="*/ 613039 h 644789"/>
                    <a:gd name="connsiteX22" fmla="*/ 180975 w 1324016"/>
                    <a:gd name="connsiteY22" fmla="*/ 609864 h 644789"/>
                    <a:gd name="connsiteX23" fmla="*/ 190500 w 1324016"/>
                    <a:gd name="connsiteY23" fmla="*/ 606689 h 644789"/>
                    <a:gd name="connsiteX24" fmla="*/ 196850 w 1324016"/>
                    <a:gd name="connsiteY24" fmla="*/ 616214 h 644789"/>
                    <a:gd name="connsiteX25" fmla="*/ 219075 w 1324016"/>
                    <a:gd name="connsiteY25" fmla="*/ 609864 h 644789"/>
                    <a:gd name="connsiteX26" fmla="*/ 238125 w 1324016"/>
                    <a:gd name="connsiteY26" fmla="*/ 600339 h 644789"/>
                    <a:gd name="connsiteX27" fmla="*/ 250825 w 1324016"/>
                    <a:gd name="connsiteY27" fmla="*/ 603514 h 644789"/>
                    <a:gd name="connsiteX28" fmla="*/ 260350 w 1324016"/>
                    <a:gd name="connsiteY28" fmla="*/ 600339 h 644789"/>
                    <a:gd name="connsiteX29" fmla="*/ 266700 w 1324016"/>
                    <a:gd name="connsiteY29" fmla="*/ 609864 h 644789"/>
                    <a:gd name="connsiteX30" fmla="*/ 285750 w 1324016"/>
                    <a:gd name="connsiteY30" fmla="*/ 619389 h 644789"/>
                    <a:gd name="connsiteX31" fmla="*/ 355600 w 1324016"/>
                    <a:gd name="connsiteY31" fmla="*/ 616214 h 644789"/>
                    <a:gd name="connsiteX32" fmla="*/ 365125 w 1324016"/>
                    <a:gd name="connsiteY32" fmla="*/ 613039 h 644789"/>
                    <a:gd name="connsiteX33" fmla="*/ 393700 w 1324016"/>
                    <a:gd name="connsiteY33" fmla="*/ 606689 h 644789"/>
                    <a:gd name="connsiteX34" fmla="*/ 438150 w 1324016"/>
                    <a:gd name="connsiteY34" fmla="*/ 616214 h 644789"/>
                    <a:gd name="connsiteX35" fmla="*/ 447675 w 1324016"/>
                    <a:gd name="connsiteY35" fmla="*/ 619389 h 644789"/>
                    <a:gd name="connsiteX36" fmla="*/ 466725 w 1324016"/>
                    <a:gd name="connsiteY36" fmla="*/ 632089 h 644789"/>
                    <a:gd name="connsiteX37" fmla="*/ 476250 w 1324016"/>
                    <a:gd name="connsiteY37" fmla="*/ 625739 h 644789"/>
                    <a:gd name="connsiteX38" fmla="*/ 533400 w 1324016"/>
                    <a:gd name="connsiteY38" fmla="*/ 632089 h 644789"/>
                    <a:gd name="connsiteX39" fmla="*/ 542925 w 1324016"/>
                    <a:gd name="connsiteY39" fmla="*/ 638439 h 644789"/>
                    <a:gd name="connsiteX40" fmla="*/ 568325 w 1324016"/>
                    <a:gd name="connsiteY40" fmla="*/ 635264 h 644789"/>
                    <a:gd name="connsiteX41" fmla="*/ 577850 w 1324016"/>
                    <a:gd name="connsiteY41" fmla="*/ 632089 h 644789"/>
                    <a:gd name="connsiteX42" fmla="*/ 590550 w 1324016"/>
                    <a:gd name="connsiteY42" fmla="*/ 635264 h 644789"/>
                    <a:gd name="connsiteX43" fmla="*/ 654050 w 1324016"/>
                    <a:gd name="connsiteY43" fmla="*/ 638439 h 644789"/>
                    <a:gd name="connsiteX44" fmla="*/ 666750 w 1324016"/>
                    <a:gd name="connsiteY44" fmla="*/ 641614 h 644789"/>
                    <a:gd name="connsiteX45" fmla="*/ 676275 w 1324016"/>
                    <a:gd name="connsiteY45" fmla="*/ 644789 h 644789"/>
                    <a:gd name="connsiteX46" fmla="*/ 701675 w 1324016"/>
                    <a:gd name="connsiteY46" fmla="*/ 638439 h 644789"/>
                    <a:gd name="connsiteX47" fmla="*/ 723900 w 1324016"/>
                    <a:gd name="connsiteY47" fmla="*/ 641614 h 644789"/>
                    <a:gd name="connsiteX48" fmla="*/ 733425 w 1324016"/>
                    <a:gd name="connsiteY48" fmla="*/ 644789 h 644789"/>
                    <a:gd name="connsiteX49" fmla="*/ 787400 w 1324016"/>
                    <a:gd name="connsiteY49" fmla="*/ 638439 h 644789"/>
                    <a:gd name="connsiteX50" fmla="*/ 806450 w 1324016"/>
                    <a:gd name="connsiteY50" fmla="*/ 632089 h 644789"/>
                    <a:gd name="connsiteX51" fmla="*/ 815975 w 1324016"/>
                    <a:gd name="connsiteY51" fmla="*/ 628914 h 644789"/>
                    <a:gd name="connsiteX52" fmla="*/ 838200 w 1324016"/>
                    <a:gd name="connsiteY52" fmla="*/ 625739 h 644789"/>
                    <a:gd name="connsiteX53" fmla="*/ 857250 w 1324016"/>
                    <a:gd name="connsiteY53" fmla="*/ 619389 h 644789"/>
                    <a:gd name="connsiteX54" fmla="*/ 866775 w 1324016"/>
                    <a:gd name="connsiteY54" fmla="*/ 613039 h 644789"/>
                    <a:gd name="connsiteX55" fmla="*/ 876300 w 1324016"/>
                    <a:gd name="connsiteY55" fmla="*/ 603514 h 644789"/>
                    <a:gd name="connsiteX56" fmla="*/ 885825 w 1324016"/>
                    <a:gd name="connsiteY56" fmla="*/ 600339 h 644789"/>
                    <a:gd name="connsiteX57" fmla="*/ 920750 w 1324016"/>
                    <a:gd name="connsiteY57" fmla="*/ 609864 h 644789"/>
                    <a:gd name="connsiteX58" fmla="*/ 930275 w 1324016"/>
                    <a:gd name="connsiteY58" fmla="*/ 616214 h 644789"/>
                    <a:gd name="connsiteX59" fmla="*/ 939800 w 1324016"/>
                    <a:gd name="connsiteY59" fmla="*/ 625739 h 644789"/>
                    <a:gd name="connsiteX60" fmla="*/ 949325 w 1324016"/>
                    <a:gd name="connsiteY60" fmla="*/ 628914 h 644789"/>
                    <a:gd name="connsiteX61" fmla="*/ 958850 w 1324016"/>
                    <a:gd name="connsiteY61" fmla="*/ 625739 h 644789"/>
                    <a:gd name="connsiteX62" fmla="*/ 996950 w 1324016"/>
                    <a:gd name="connsiteY62" fmla="*/ 632089 h 644789"/>
                    <a:gd name="connsiteX63" fmla="*/ 1035050 w 1324016"/>
                    <a:gd name="connsiteY63" fmla="*/ 628914 h 644789"/>
                    <a:gd name="connsiteX64" fmla="*/ 1050925 w 1324016"/>
                    <a:gd name="connsiteY64" fmla="*/ 625739 h 644789"/>
                    <a:gd name="connsiteX65" fmla="*/ 1095375 w 1324016"/>
                    <a:gd name="connsiteY65" fmla="*/ 628914 h 644789"/>
                    <a:gd name="connsiteX66" fmla="*/ 1193800 w 1324016"/>
                    <a:gd name="connsiteY66" fmla="*/ 632089 h 644789"/>
                    <a:gd name="connsiteX67" fmla="*/ 1219200 w 1324016"/>
                    <a:gd name="connsiteY67" fmla="*/ 632089 h 644789"/>
                    <a:gd name="connsiteX68" fmla="*/ 1238250 w 1324016"/>
                    <a:gd name="connsiteY68" fmla="*/ 625739 h 644789"/>
                    <a:gd name="connsiteX69" fmla="*/ 1308100 w 1324016"/>
                    <a:gd name="connsiteY69" fmla="*/ 625739 h 644789"/>
                    <a:gd name="connsiteX70" fmla="*/ 1314450 w 1324016"/>
                    <a:gd name="connsiteY70" fmla="*/ 606689 h 644789"/>
                    <a:gd name="connsiteX71" fmla="*/ 1304925 w 1324016"/>
                    <a:gd name="connsiteY71" fmla="*/ 587639 h 644789"/>
                    <a:gd name="connsiteX72" fmla="*/ 1301750 w 1324016"/>
                    <a:gd name="connsiteY72" fmla="*/ 578114 h 644789"/>
                    <a:gd name="connsiteX73" fmla="*/ 1311275 w 1324016"/>
                    <a:gd name="connsiteY73" fmla="*/ 543189 h 644789"/>
                    <a:gd name="connsiteX74" fmla="*/ 1308100 w 1324016"/>
                    <a:gd name="connsiteY74" fmla="*/ 501914 h 644789"/>
                    <a:gd name="connsiteX75" fmla="*/ 1301750 w 1324016"/>
                    <a:gd name="connsiteY75" fmla="*/ 482864 h 644789"/>
                    <a:gd name="connsiteX76" fmla="*/ 1311275 w 1324016"/>
                    <a:gd name="connsiteY76" fmla="*/ 454289 h 644789"/>
                    <a:gd name="connsiteX77" fmla="*/ 1314450 w 1324016"/>
                    <a:gd name="connsiteY77" fmla="*/ 444764 h 644789"/>
                    <a:gd name="connsiteX78" fmla="*/ 1311275 w 1324016"/>
                    <a:gd name="connsiteY78" fmla="*/ 308239 h 644789"/>
                    <a:gd name="connsiteX79" fmla="*/ 1304925 w 1324016"/>
                    <a:gd name="connsiteY79" fmla="*/ 289189 h 644789"/>
                    <a:gd name="connsiteX80" fmla="*/ 1298575 w 1324016"/>
                    <a:gd name="connsiteY80" fmla="*/ 279664 h 644789"/>
                    <a:gd name="connsiteX81" fmla="*/ 1304925 w 1324016"/>
                    <a:gd name="connsiteY81" fmla="*/ 244739 h 644789"/>
                    <a:gd name="connsiteX82" fmla="*/ 1311275 w 1324016"/>
                    <a:gd name="connsiteY82" fmla="*/ 235214 h 644789"/>
                    <a:gd name="connsiteX83" fmla="*/ 1317625 w 1324016"/>
                    <a:gd name="connsiteY83" fmla="*/ 216164 h 644789"/>
                    <a:gd name="connsiteX84" fmla="*/ 1314450 w 1324016"/>
                    <a:gd name="connsiteY84" fmla="*/ 136789 h 644789"/>
                    <a:gd name="connsiteX85" fmla="*/ 1320800 w 1324016"/>
                    <a:gd name="connsiteY85" fmla="*/ 89164 h 644789"/>
                    <a:gd name="connsiteX86" fmla="*/ 1320800 w 1324016"/>
                    <a:gd name="connsiteY86" fmla="*/ 3439 h 644789"/>
                    <a:gd name="connsiteX87" fmla="*/ 1311275 w 1324016"/>
                    <a:gd name="connsiteY87" fmla="*/ 264 h 644789"/>
                    <a:gd name="connsiteX88" fmla="*/ 1285875 w 1324016"/>
                    <a:gd name="connsiteY88" fmla="*/ 6614 h 644789"/>
                    <a:gd name="connsiteX89" fmla="*/ 1276350 w 1324016"/>
                    <a:gd name="connsiteY89" fmla="*/ 12964 h 644789"/>
                    <a:gd name="connsiteX90" fmla="*/ 1257300 w 1324016"/>
                    <a:gd name="connsiteY90" fmla="*/ 19314 h 644789"/>
                    <a:gd name="connsiteX91" fmla="*/ 1235075 w 1324016"/>
                    <a:gd name="connsiteY91" fmla="*/ 16139 h 644789"/>
                    <a:gd name="connsiteX92" fmla="*/ 1225550 w 1324016"/>
                    <a:gd name="connsiteY92" fmla="*/ 12964 h 644789"/>
                    <a:gd name="connsiteX93" fmla="*/ 1187450 w 1324016"/>
                    <a:gd name="connsiteY93" fmla="*/ 16139 h 644789"/>
                    <a:gd name="connsiteX94" fmla="*/ 1104900 w 1324016"/>
                    <a:gd name="connsiteY94" fmla="*/ 19314 h 644789"/>
                    <a:gd name="connsiteX95" fmla="*/ 1063625 w 1324016"/>
                    <a:gd name="connsiteY95" fmla="*/ 16139 h 644789"/>
                    <a:gd name="connsiteX96" fmla="*/ 1054100 w 1324016"/>
                    <a:gd name="connsiteY96" fmla="*/ 9789 h 644789"/>
                    <a:gd name="connsiteX97" fmla="*/ 1035050 w 1324016"/>
                    <a:gd name="connsiteY97" fmla="*/ 16139 h 644789"/>
                    <a:gd name="connsiteX98" fmla="*/ 968375 w 1324016"/>
                    <a:gd name="connsiteY98" fmla="*/ 12964 h 644789"/>
                    <a:gd name="connsiteX99" fmla="*/ 949325 w 1324016"/>
                    <a:gd name="connsiteY99" fmla="*/ 25664 h 644789"/>
                    <a:gd name="connsiteX100" fmla="*/ 936625 w 1324016"/>
                    <a:gd name="connsiteY100" fmla="*/ 28839 h 644789"/>
                    <a:gd name="connsiteX101" fmla="*/ 927100 w 1324016"/>
                    <a:gd name="connsiteY101" fmla="*/ 32014 h 644789"/>
                    <a:gd name="connsiteX102" fmla="*/ 831850 w 1324016"/>
                    <a:gd name="connsiteY102" fmla="*/ 28839 h 644789"/>
                    <a:gd name="connsiteX103" fmla="*/ 809625 w 1324016"/>
                    <a:gd name="connsiteY103" fmla="*/ 35189 h 644789"/>
                    <a:gd name="connsiteX104" fmla="*/ 787400 w 1324016"/>
                    <a:gd name="connsiteY104" fmla="*/ 41539 h 644789"/>
                    <a:gd name="connsiteX105" fmla="*/ 768350 w 1324016"/>
                    <a:gd name="connsiteY105" fmla="*/ 38364 h 644789"/>
                    <a:gd name="connsiteX106" fmla="*/ 758825 w 1324016"/>
                    <a:gd name="connsiteY106" fmla="*/ 35189 h 644789"/>
                    <a:gd name="connsiteX107" fmla="*/ 746125 w 1324016"/>
                    <a:gd name="connsiteY107" fmla="*/ 32014 h 644789"/>
                    <a:gd name="connsiteX108" fmla="*/ 736600 w 1324016"/>
                    <a:gd name="connsiteY108" fmla="*/ 28839 h 644789"/>
                    <a:gd name="connsiteX109" fmla="*/ 704850 w 1324016"/>
                    <a:gd name="connsiteY109" fmla="*/ 22489 h 644789"/>
                    <a:gd name="connsiteX110" fmla="*/ 692150 w 1324016"/>
                    <a:gd name="connsiteY110" fmla="*/ 19314 h 644789"/>
                    <a:gd name="connsiteX111" fmla="*/ 673100 w 1324016"/>
                    <a:gd name="connsiteY111" fmla="*/ 16139 h 644789"/>
                    <a:gd name="connsiteX112" fmla="*/ 622300 w 1324016"/>
                    <a:gd name="connsiteY112" fmla="*/ 6614 h 644789"/>
                    <a:gd name="connsiteX113" fmla="*/ 609600 w 1324016"/>
                    <a:gd name="connsiteY113" fmla="*/ 3439 h 644789"/>
                    <a:gd name="connsiteX114" fmla="*/ 600075 w 1324016"/>
                    <a:gd name="connsiteY114" fmla="*/ 264 h 644789"/>
                    <a:gd name="connsiteX115" fmla="*/ 590550 w 1324016"/>
                    <a:gd name="connsiteY115" fmla="*/ 19314 h 644789"/>
                    <a:gd name="connsiteX116" fmla="*/ 558800 w 1324016"/>
                    <a:gd name="connsiteY116" fmla="*/ 16139 h 644789"/>
                    <a:gd name="connsiteX117" fmla="*/ 539750 w 1324016"/>
                    <a:gd name="connsiteY117" fmla="*/ 22489 h 644789"/>
                    <a:gd name="connsiteX118" fmla="*/ 492125 w 1324016"/>
                    <a:gd name="connsiteY118" fmla="*/ 35189 h 644789"/>
                    <a:gd name="connsiteX119" fmla="*/ 485775 w 1324016"/>
                    <a:gd name="connsiteY119" fmla="*/ 44714 h 644789"/>
                    <a:gd name="connsiteX120" fmla="*/ 476250 w 1324016"/>
                    <a:gd name="connsiteY120" fmla="*/ 51064 h 644789"/>
                    <a:gd name="connsiteX121" fmla="*/ 396875 w 1324016"/>
                    <a:gd name="connsiteY121" fmla="*/ 51064 h 644789"/>
                    <a:gd name="connsiteX122" fmla="*/ 330200 w 1324016"/>
                    <a:gd name="connsiteY122" fmla="*/ 47889 h 644789"/>
                    <a:gd name="connsiteX123" fmla="*/ 307975 w 1324016"/>
                    <a:gd name="connsiteY123" fmla="*/ 41539 h 644789"/>
                    <a:gd name="connsiteX124" fmla="*/ 269875 w 1324016"/>
                    <a:gd name="connsiteY124" fmla="*/ 22489 h 644789"/>
                    <a:gd name="connsiteX125" fmla="*/ 257175 w 1324016"/>
                    <a:gd name="connsiteY125" fmla="*/ 19314 h 644789"/>
                    <a:gd name="connsiteX126" fmla="*/ 238125 w 1324016"/>
                    <a:gd name="connsiteY126" fmla="*/ 12964 h 644789"/>
                    <a:gd name="connsiteX127" fmla="*/ 209550 w 1324016"/>
                    <a:gd name="connsiteY127" fmla="*/ 22489 h 644789"/>
                    <a:gd name="connsiteX128" fmla="*/ 190500 w 1324016"/>
                    <a:gd name="connsiteY128" fmla="*/ 32014 h 644789"/>
                    <a:gd name="connsiteX129" fmla="*/ 161925 w 1324016"/>
                    <a:gd name="connsiteY129" fmla="*/ 54239 h 644789"/>
                    <a:gd name="connsiteX130" fmla="*/ 130175 w 1324016"/>
                    <a:gd name="connsiteY130" fmla="*/ 57414 h 644789"/>
                    <a:gd name="connsiteX131" fmla="*/ 111125 w 1324016"/>
                    <a:gd name="connsiteY131" fmla="*/ 63764 h 644789"/>
                    <a:gd name="connsiteX132" fmla="*/ 92075 w 1324016"/>
                    <a:gd name="connsiteY132" fmla="*/ 57414 h 644789"/>
                    <a:gd name="connsiteX133" fmla="*/ 82550 w 1324016"/>
                    <a:gd name="connsiteY133" fmla="*/ 51064 h 644789"/>
                    <a:gd name="connsiteX134" fmla="*/ 73025 w 1324016"/>
                    <a:gd name="connsiteY134" fmla="*/ 47889 h 644789"/>
                    <a:gd name="connsiteX135" fmla="*/ 63500 w 1324016"/>
                    <a:gd name="connsiteY135" fmla="*/ 41539 h 644789"/>
                    <a:gd name="connsiteX136" fmla="*/ 28575 w 1324016"/>
                    <a:gd name="connsiteY136" fmla="*/ 25664 h 644789"/>
                    <a:gd name="connsiteX137" fmla="*/ 15875 w 1324016"/>
                    <a:gd name="connsiteY137" fmla="*/ 28839 h 644789"/>
                    <a:gd name="connsiteX138" fmla="*/ 25400 w 1324016"/>
                    <a:gd name="connsiteY138" fmla="*/ 35189 h 644789"/>
                    <a:gd name="connsiteX139" fmla="*/ 38100 w 1324016"/>
                    <a:gd name="connsiteY139" fmla="*/ 54239 h 644789"/>
                    <a:gd name="connsiteX140" fmla="*/ 44450 w 1324016"/>
                    <a:gd name="connsiteY140" fmla="*/ 73289 h 644789"/>
                    <a:gd name="connsiteX141" fmla="*/ 41275 w 1324016"/>
                    <a:gd name="connsiteY141" fmla="*/ 85989 h 644789"/>
                    <a:gd name="connsiteX142" fmla="*/ 38100 w 1324016"/>
                    <a:gd name="connsiteY142" fmla="*/ 95514 h 644789"/>
                    <a:gd name="connsiteX143" fmla="*/ 34925 w 1324016"/>
                    <a:gd name="connsiteY143" fmla="*/ 120914 h 644789"/>
                    <a:gd name="connsiteX144" fmla="*/ 31750 w 1324016"/>
                    <a:gd name="connsiteY144" fmla="*/ 130439 h 644789"/>
                    <a:gd name="connsiteX145" fmla="*/ 19050 w 1324016"/>
                    <a:gd name="connsiteY145" fmla="*/ 152664 h 644789"/>
                    <a:gd name="connsiteX146" fmla="*/ 41275 w 1324016"/>
                    <a:gd name="connsiteY146" fmla="*/ 168539 h 644789"/>
                    <a:gd name="connsiteX147" fmla="*/ 34925 w 1324016"/>
                    <a:gd name="connsiteY147" fmla="*/ 190764 h 644789"/>
                    <a:gd name="connsiteX148" fmla="*/ 41275 w 1324016"/>
                    <a:gd name="connsiteY148" fmla="*/ 241564 h 644789"/>
                    <a:gd name="connsiteX149" fmla="*/ 44450 w 1324016"/>
                    <a:gd name="connsiteY149" fmla="*/ 266964 h 644789"/>
                    <a:gd name="connsiteX150" fmla="*/ 41275 w 1324016"/>
                    <a:gd name="connsiteY150" fmla="*/ 276489 h 644789"/>
                    <a:gd name="connsiteX151" fmla="*/ 44450 w 1324016"/>
                    <a:gd name="connsiteY151" fmla="*/ 308239 h 6447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</a:cxnLst>
                  <a:rect l="l" t="t" r="r" b="b"/>
                  <a:pathLst>
                    <a:path w="1324016" h="644789">
                      <a:moveTo>
                        <a:pt x="44450" y="308239"/>
                      </a:moveTo>
                      <a:cubicBezTo>
                        <a:pt x="46037" y="319351"/>
                        <a:pt x="45906" y="333375"/>
                        <a:pt x="50800" y="343164"/>
                      </a:cubicBezTo>
                      <a:cubicBezTo>
                        <a:pt x="52507" y="346577"/>
                        <a:pt x="55600" y="349202"/>
                        <a:pt x="57150" y="352689"/>
                      </a:cubicBezTo>
                      <a:cubicBezTo>
                        <a:pt x="72263" y="386694"/>
                        <a:pt x="55479" y="359708"/>
                        <a:pt x="69850" y="381264"/>
                      </a:cubicBezTo>
                      <a:cubicBezTo>
                        <a:pt x="66675" y="382322"/>
                        <a:pt x="62938" y="382348"/>
                        <a:pt x="60325" y="384439"/>
                      </a:cubicBezTo>
                      <a:cubicBezTo>
                        <a:pt x="53464" y="389928"/>
                        <a:pt x="49565" y="407193"/>
                        <a:pt x="47625" y="413014"/>
                      </a:cubicBezTo>
                      <a:lnTo>
                        <a:pt x="44450" y="422539"/>
                      </a:lnTo>
                      <a:cubicBezTo>
                        <a:pt x="53091" y="448463"/>
                        <a:pt x="44450" y="418485"/>
                        <a:pt x="44450" y="476514"/>
                      </a:cubicBezTo>
                      <a:cubicBezTo>
                        <a:pt x="44450" y="481910"/>
                        <a:pt x="46567" y="487097"/>
                        <a:pt x="47625" y="492389"/>
                      </a:cubicBezTo>
                      <a:cubicBezTo>
                        <a:pt x="45508" y="502972"/>
                        <a:pt x="41993" y="513370"/>
                        <a:pt x="41275" y="524139"/>
                      </a:cubicBezTo>
                      <a:cubicBezTo>
                        <a:pt x="40878" y="530089"/>
                        <a:pt x="42500" y="566139"/>
                        <a:pt x="34925" y="581289"/>
                      </a:cubicBezTo>
                      <a:cubicBezTo>
                        <a:pt x="33218" y="584702"/>
                        <a:pt x="31273" y="588116"/>
                        <a:pt x="28575" y="590814"/>
                      </a:cubicBezTo>
                      <a:cubicBezTo>
                        <a:pt x="19476" y="599913"/>
                        <a:pt x="19854" y="595174"/>
                        <a:pt x="9525" y="600339"/>
                      </a:cubicBezTo>
                      <a:cubicBezTo>
                        <a:pt x="6112" y="602046"/>
                        <a:pt x="3175" y="604572"/>
                        <a:pt x="0" y="606689"/>
                      </a:cubicBezTo>
                      <a:cubicBezTo>
                        <a:pt x="13652" y="615790"/>
                        <a:pt x="7835" y="615049"/>
                        <a:pt x="28575" y="609864"/>
                      </a:cubicBezTo>
                      <a:cubicBezTo>
                        <a:pt x="35069" y="608241"/>
                        <a:pt x="41275" y="605631"/>
                        <a:pt x="47625" y="603514"/>
                      </a:cubicBezTo>
                      <a:lnTo>
                        <a:pt x="57150" y="600339"/>
                      </a:lnTo>
                      <a:cubicBezTo>
                        <a:pt x="63500" y="601397"/>
                        <a:pt x="69762" y="603514"/>
                        <a:pt x="76200" y="603514"/>
                      </a:cubicBezTo>
                      <a:cubicBezTo>
                        <a:pt x="83863" y="603514"/>
                        <a:pt x="94084" y="599669"/>
                        <a:pt x="101600" y="597164"/>
                      </a:cubicBezTo>
                      <a:cubicBezTo>
                        <a:pt x="119754" y="609267"/>
                        <a:pt x="103918" y="600761"/>
                        <a:pt x="136525" y="606689"/>
                      </a:cubicBezTo>
                      <a:cubicBezTo>
                        <a:pt x="139818" y="607288"/>
                        <a:pt x="142768" y="609208"/>
                        <a:pt x="146050" y="609864"/>
                      </a:cubicBezTo>
                      <a:cubicBezTo>
                        <a:pt x="153388" y="611332"/>
                        <a:pt x="160867" y="611981"/>
                        <a:pt x="168275" y="613039"/>
                      </a:cubicBezTo>
                      <a:cubicBezTo>
                        <a:pt x="172508" y="611981"/>
                        <a:pt x="176779" y="611063"/>
                        <a:pt x="180975" y="609864"/>
                      </a:cubicBezTo>
                      <a:cubicBezTo>
                        <a:pt x="184193" y="608945"/>
                        <a:pt x="187393" y="605446"/>
                        <a:pt x="190500" y="606689"/>
                      </a:cubicBezTo>
                      <a:cubicBezTo>
                        <a:pt x="194043" y="608106"/>
                        <a:pt x="194733" y="613039"/>
                        <a:pt x="196850" y="616214"/>
                      </a:cubicBezTo>
                      <a:cubicBezTo>
                        <a:pt x="200919" y="615197"/>
                        <a:pt x="214520" y="612141"/>
                        <a:pt x="219075" y="609864"/>
                      </a:cubicBezTo>
                      <a:cubicBezTo>
                        <a:pt x="243694" y="597554"/>
                        <a:pt x="214184" y="608319"/>
                        <a:pt x="238125" y="600339"/>
                      </a:cubicBezTo>
                      <a:cubicBezTo>
                        <a:pt x="242358" y="601397"/>
                        <a:pt x="246461" y="603514"/>
                        <a:pt x="250825" y="603514"/>
                      </a:cubicBezTo>
                      <a:cubicBezTo>
                        <a:pt x="254172" y="603514"/>
                        <a:pt x="257243" y="599096"/>
                        <a:pt x="260350" y="600339"/>
                      </a:cubicBezTo>
                      <a:cubicBezTo>
                        <a:pt x="263893" y="601756"/>
                        <a:pt x="264002" y="607166"/>
                        <a:pt x="266700" y="609864"/>
                      </a:cubicBezTo>
                      <a:cubicBezTo>
                        <a:pt x="272855" y="616019"/>
                        <a:pt x="278003" y="616807"/>
                        <a:pt x="285750" y="619389"/>
                      </a:cubicBezTo>
                      <a:cubicBezTo>
                        <a:pt x="309033" y="618331"/>
                        <a:pt x="332367" y="618073"/>
                        <a:pt x="355600" y="616214"/>
                      </a:cubicBezTo>
                      <a:cubicBezTo>
                        <a:pt x="358936" y="615947"/>
                        <a:pt x="361858" y="613765"/>
                        <a:pt x="365125" y="613039"/>
                      </a:cubicBezTo>
                      <a:cubicBezTo>
                        <a:pt x="398652" y="605589"/>
                        <a:pt x="372258" y="613836"/>
                        <a:pt x="393700" y="606689"/>
                      </a:cubicBezTo>
                      <a:cubicBezTo>
                        <a:pt x="420845" y="615737"/>
                        <a:pt x="406108" y="612209"/>
                        <a:pt x="438150" y="616214"/>
                      </a:cubicBezTo>
                      <a:cubicBezTo>
                        <a:pt x="441325" y="617272"/>
                        <a:pt x="444890" y="617533"/>
                        <a:pt x="447675" y="619389"/>
                      </a:cubicBezTo>
                      <a:cubicBezTo>
                        <a:pt x="471458" y="635244"/>
                        <a:pt x="444077" y="624540"/>
                        <a:pt x="466725" y="632089"/>
                      </a:cubicBezTo>
                      <a:cubicBezTo>
                        <a:pt x="469900" y="629972"/>
                        <a:pt x="472440" y="625951"/>
                        <a:pt x="476250" y="625739"/>
                      </a:cubicBezTo>
                      <a:cubicBezTo>
                        <a:pt x="480891" y="625481"/>
                        <a:pt x="518525" y="624652"/>
                        <a:pt x="533400" y="632089"/>
                      </a:cubicBezTo>
                      <a:cubicBezTo>
                        <a:pt x="536813" y="633796"/>
                        <a:pt x="539750" y="636322"/>
                        <a:pt x="542925" y="638439"/>
                      </a:cubicBezTo>
                      <a:cubicBezTo>
                        <a:pt x="551392" y="637381"/>
                        <a:pt x="559930" y="636790"/>
                        <a:pt x="568325" y="635264"/>
                      </a:cubicBezTo>
                      <a:cubicBezTo>
                        <a:pt x="571618" y="634665"/>
                        <a:pt x="574503" y="632089"/>
                        <a:pt x="577850" y="632089"/>
                      </a:cubicBezTo>
                      <a:cubicBezTo>
                        <a:pt x="582214" y="632089"/>
                        <a:pt x="586201" y="634902"/>
                        <a:pt x="590550" y="635264"/>
                      </a:cubicBezTo>
                      <a:cubicBezTo>
                        <a:pt x="611670" y="637024"/>
                        <a:pt x="632883" y="637381"/>
                        <a:pt x="654050" y="638439"/>
                      </a:cubicBezTo>
                      <a:cubicBezTo>
                        <a:pt x="658283" y="639497"/>
                        <a:pt x="662554" y="640415"/>
                        <a:pt x="666750" y="641614"/>
                      </a:cubicBezTo>
                      <a:cubicBezTo>
                        <a:pt x="669968" y="642533"/>
                        <a:pt x="672928" y="644789"/>
                        <a:pt x="676275" y="644789"/>
                      </a:cubicBezTo>
                      <a:cubicBezTo>
                        <a:pt x="683938" y="644789"/>
                        <a:pt x="694159" y="640944"/>
                        <a:pt x="701675" y="638439"/>
                      </a:cubicBezTo>
                      <a:cubicBezTo>
                        <a:pt x="709083" y="639497"/>
                        <a:pt x="716562" y="640146"/>
                        <a:pt x="723900" y="641614"/>
                      </a:cubicBezTo>
                      <a:cubicBezTo>
                        <a:pt x="727182" y="642270"/>
                        <a:pt x="730078" y="644789"/>
                        <a:pt x="733425" y="644789"/>
                      </a:cubicBezTo>
                      <a:cubicBezTo>
                        <a:pt x="741220" y="644789"/>
                        <a:pt x="775291" y="641466"/>
                        <a:pt x="787400" y="638439"/>
                      </a:cubicBezTo>
                      <a:cubicBezTo>
                        <a:pt x="793894" y="636816"/>
                        <a:pt x="800100" y="634206"/>
                        <a:pt x="806450" y="632089"/>
                      </a:cubicBezTo>
                      <a:cubicBezTo>
                        <a:pt x="809625" y="631031"/>
                        <a:pt x="812662" y="629387"/>
                        <a:pt x="815975" y="628914"/>
                      </a:cubicBezTo>
                      <a:lnTo>
                        <a:pt x="838200" y="625739"/>
                      </a:lnTo>
                      <a:cubicBezTo>
                        <a:pt x="844550" y="623622"/>
                        <a:pt x="851681" y="623102"/>
                        <a:pt x="857250" y="619389"/>
                      </a:cubicBezTo>
                      <a:cubicBezTo>
                        <a:pt x="860425" y="617272"/>
                        <a:pt x="863844" y="615482"/>
                        <a:pt x="866775" y="613039"/>
                      </a:cubicBezTo>
                      <a:cubicBezTo>
                        <a:pt x="870224" y="610164"/>
                        <a:pt x="872564" y="606005"/>
                        <a:pt x="876300" y="603514"/>
                      </a:cubicBezTo>
                      <a:cubicBezTo>
                        <a:pt x="879085" y="601658"/>
                        <a:pt x="882650" y="601397"/>
                        <a:pt x="885825" y="600339"/>
                      </a:cubicBezTo>
                      <a:cubicBezTo>
                        <a:pt x="894345" y="602043"/>
                        <a:pt x="913844" y="605260"/>
                        <a:pt x="920750" y="609864"/>
                      </a:cubicBezTo>
                      <a:cubicBezTo>
                        <a:pt x="923925" y="611981"/>
                        <a:pt x="927344" y="613771"/>
                        <a:pt x="930275" y="616214"/>
                      </a:cubicBezTo>
                      <a:cubicBezTo>
                        <a:pt x="933724" y="619089"/>
                        <a:pt x="936064" y="623248"/>
                        <a:pt x="939800" y="625739"/>
                      </a:cubicBezTo>
                      <a:cubicBezTo>
                        <a:pt x="942585" y="627595"/>
                        <a:pt x="946150" y="627856"/>
                        <a:pt x="949325" y="628914"/>
                      </a:cubicBezTo>
                      <a:cubicBezTo>
                        <a:pt x="952500" y="627856"/>
                        <a:pt x="955503" y="625739"/>
                        <a:pt x="958850" y="625739"/>
                      </a:cubicBezTo>
                      <a:cubicBezTo>
                        <a:pt x="966726" y="625739"/>
                        <a:pt x="987936" y="630286"/>
                        <a:pt x="996950" y="632089"/>
                      </a:cubicBezTo>
                      <a:cubicBezTo>
                        <a:pt x="1009650" y="631031"/>
                        <a:pt x="1022393" y="630403"/>
                        <a:pt x="1035050" y="628914"/>
                      </a:cubicBezTo>
                      <a:cubicBezTo>
                        <a:pt x="1040409" y="628283"/>
                        <a:pt x="1045529" y="625739"/>
                        <a:pt x="1050925" y="625739"/>
                      </a:cubicBezTo>
                      <a:cubicBezTo>
                        <a:pt x="1065779" y="625739"/>
                        <a:pt x="1080535" y="628254"/>
                        <a:pt x="1095375" y="628914"/>
                      </a:cubicBezTo>
                      <a:cubicBezTo>
                        <a:pt x="1128168" y="630371"/>
                        <a:pt x="1160992" y="631031"/>
                        <a:pt x="1193800" y="632089"/>
                      </a:cubicBezTo>
                      <a:cubicBezTo>
                        <a:pt x="1207019" y="636495"/>
                        <a:pt x="1202342" y="636687"/>
                        <a:pt x="1219200" y="632089"/>
                      </a:cubicBezTo>
                      <a:cubicBezTo>
                        <a:pt x="1225658" y="630328"/>
                        <a:pt x="1238250" y="625739"/>
                        <a:pt x="1238250" y="625739"/>
                      </a:cubicBezTo>
                      <a:cubicBezTo>
                        <a:pt x="1244241" y="626200"/>
                        <a:pt x="1296952" y="632833"/>
                        <a:pt x="1308100" y="625739"/>
                      </a:cubicBezTo>
                      <a:cubicBezTo>
                        <a:pt x="1313747" y="622145"/>
                        <a:pt x="1314450" y="606689"/>
                        <a:pt x="1314450" y="606689"/>
                      </a:cubicBezTo>
                      <a:cubicBezTo>
                        <a:pt x="1306470" y="582748"/>
                        <a:pt x="1317235" y="612258"/>
                        <a:pt x="1304925" y="587639"/>
                      </a:cubicBezTo>
                      <a:cubicBezTo>
                        <a:pt x="1303428" y="584646"/>
                        <a:pt x="1302808" y="581289"/>
                        <a:pt x="1301750" y="578114"/>
                      </a:cubicBezTo>
                      <a:cubicBezTo>
                        <a:pt x="1309807" y="553944"/>
                        <a:pt x="1306787" y="565628"/>
                        <a:pt x="1311275" y="543189"/>
                      </a:cubicBezTo>
                      <a:cubicBezTo>
                        <a:pt x="1310217" y="529431"/>
                        <a:pt x="1310252" y="515544"/>
                        <a:pt x="1308100" y="501914"/>
                      </a:cubicBezTo>
                      <a:cubicBezTo>
                        <a:pt x="1307056" y="495302"/>
                        <a:pt x="1301750" y="482864"/>
                        <a:pt x="1301750" y="482864"/>
                      </a:cubicBezTo>
                      <a:lnTo>
                        <a:pt x="1311275" y="454289"/>
                      </a:lnTo>
                      <a:lnTo>
                        <a:pt x="1314450" y="444764"/>
                      </a:lnTo>
                      <a:cubicBezTo>
                        <a:pt x="1313392" y="399256"/>
                        <a:pt x="1314057" y="353675"/>
                        <a:pt x="1311275" y="308239"/>
                      </a:cubicBezTo>
                      <a:cubicBezTo>
                        <a:pt x="1310866" y="301558"/>
                        <a:pt x="1308638" y="294758"/>
                        <a:pt x="1304925" y="289189"/>
                      </a:cubicBezTo>
                      <a:lnTo>
                        <a:pt x="1298575" y="279664"/>
                      </a:lnTo>
                      <a:cubicBezTo>
                        <a:pt x="1299669" y="270908"/>
                        <a:pt x="1300031" y="254528"/>
                        <a:pt x="1304925" y="244739"/>
                      </a:cubicBezTo>
                      <a:cubicBezTo>
                        <a:pt x="1306632" y="241326"/>
                        <a:pt x="1309725" y="238701"/>
                        <a:pt x="1311275" y="235214"/>
                      </a:cubicBezTo>
                      <a:cubicBezTo>
                        <a:pt x="1313993" y="229097"/>
                        <a:pt x="1317625" y="216164"/>
                        <a:pt x="1317625" y="216164"/>
                      </a:cubicBezTo>
                      <a:cubicBezTo>
                        <a:pt x="1316567" y="189706"/>
                        <a:pt x="1314450" y="163268"/>
                        <a:pt x="1314450" y="136789"/>
                      </a:cubicBezTo>
                      <a:cubicBezTo>
                        <a:pt x="1314450" y="118229"/>
                        <a:pt x="1317422" y="106052"/>
                        <a:pt x="1320800" y="89164"/>
                      </a:cubicBezTo>
                      <a:cubicBezTo>
                        <a:pt x="1321825" y="72761"/>
                        <a:pt x="1327495" y="23523"/>
                        <a:pt x="1320800" y="3439"/>
                      </a:cubicBezTo>
                      <a:cubicBezTo>
                        <a:pt x="1319742" y="264"/>
                        <a:pt x="1314450" y="1322"/>
                        <a:pt x="1311275" y="264"/>
                      </a:cubicBezTo>
                      <a:cubicBezTo>
                        <a:pt x="1305237" y="1472"/>
                        <a:pt x="1292384" y="3360"/>
                        <a:pt x="1285875" y="6614"/>
                      </a:cubicBezTo>
                      <a:cubicBezTo>
                        <a:pt x="1282462" y="8321"/>
                        <a:pt x="1279837" y="11414"/>
                        <a:pt x="1276350" y="12964"/>
                      </a:cubicBezTo>
                      <a:cubicBezTo>
                        <a:pt x="1270233" y="15682"/>
                        <a:pt x="1257300" y="19314"/>
                        <a:pt x="1257300" y="19314"/>
                      </a:cubicBezTo>
                      <a:cubicBezTo>
                        <a:pt x="1249892" y="18256"/>
                        <a:pt x="1242413" y="17607"/>
                        <a:pt x="1235075" y="16139"/>
                      </a:cubicBezTo>
                      <a:cubicBezTo>
                        <a:pt x="1231793" y="15483"/>
                        <a:pt x="1228897" y="12964"/>
                        <a:pt x="1225550" y="12964"/>
                      </a:cubicBezTo>
                      <a:cubicBezTo>
                        <a:pt x="1212806" y="12964"/>
                        <a:pt x="1200176" y="15469"/>
                        <a:pt x="1187450" y="16139"/>
                      </a:cubicBezTo>
                      <a:cubicBezTo>
                        <a:pt x="1159951" y="17586"/>
                        <a:pt x="1132417" y="18256"/>
                        <a:pt x="1104900" y="19314"/>
                      </a:cubicBezTo>
                      <a:cubicBezTo>
                        <a:pt x="1091142" y="18256"/>
                        <a:pt x="1077188" y="18682"/>
                        <a:pt x="1063625" y="16139"/>
                      </a:cubicBezTo>
                      <a:cubicBezTo>
                        <a:pt x="1059874" y="15436"/>
                        <a:pt x="1057916" y="9789"/>
                        <a:pt x="1054100" y="9789"/>
                      </a:cubicBezTo>
                      <a:cubicBezTo>
                        <a:pt x="1047407" y="9789"/>
                        <a:pt x="1035050" y="16139"/>
                        <a:pt x="1035050" y="16139"/>
                      </a:cubicBezTo>
                      <a:cubicBezTo>
                        <a:pt x="1012825" y="15081"/>
                        <a:pt x="990625" y="12964"/>
                        <a:pt x="968375" y="12964"/>
                      </a:cubicBezTo>
                      <a:cubicBezTo>
                        <a:pt x="955984" y="12964"/>
                        <a:pt x="959347" y="19937"/>
                        <a:pt x="949325" y="25664"/>
                      </a:cubicBezTo>
                      <a:cubicBezTo>
                        <a:pt x="945536" y="27829"/>
                        <a:pt x="940821" y="27640"/>
                        <a:pt x="936625" y="28839"/>
                      </a:cubicBezTo>
                      <a:cubicBezTo>
                        <a:pt x="933407" y="29758"/>
                        <a:pt x="930275" y="30956"/>
                        <a:pt x="927100" y="32014"/>
                      </a:cubicBezTo>
                      <a:cubicBezTo>
                        <a:pt x="874568" y="21508"/>
                        <a:pt x="906129" y="25125"/>
                        <a:pt x="831850" y="28839"/>
                      </a:cubicBezTo>
                      <a:cubicBezTo>
                        <a:pt x="792148" y="38765"/>
                        <a:pt x="841509" y="26079"/>
                        <a:pt x="809625" y="35189"/>
                      </a:cubicBezTo>
                      <a:cubicBezTo>
                        <a:pt x="781718" y="43162"/>
                        <a:pt x="810238" y="33926"/>
                        <a:pt x="787400" y="41539"/>
                      </a:cubicBezTo>
                      <a:cubicBezTo>
                        <a:pt x="781050" y="40481"/>
                        <a:pt x="774634" y="39761"/>
                        <a:pt x="768350" y="38364"/>
                      </a:cubicBezTo>
                      <a:cubicBezTo>
                        <a:pt x="765083" y="37638"/>
                        <a:pt x="762043" y="36108"/>
                        <a:pt x="758825" y="35189"/>
                      </a:cubicBezTo>
                      <a:cubicBezTo>
                        <a:pt x="754629" y="33990"/>
                        <a:pt x="750321" y="33213"/>
                        <a:pt x="746125" y="32014"/>
                      </a:cubicBezTo>
                      <a:cubicBezTo>
                        <a:pt x="742907" y="31095"/>
                        <a:pt x="739818" y="29758"/>
                        <a:pt x="736600" y="28839"/>
                      </a:cubicBezTo>
                      <a:cubicBezTo>
                        <a:pt x="719392" y="23923"/>
                        <a:pt x="725641" y="26647"/>
                        <a:pt x="704850" y="22489"/>
                      </a:cubicBezTo>
                      <a:cubicBezTo>
                        <a:pt x="700571" y="21633"/>
                        <a:pt x="696429" y="20170"/>
                        <a:pt x="692150" y="19314"/>
                      </a:cubicBezTo>
                      <a:cubicBezTo>
                        <a:pt x="685837" y="18051"/>
                        <a:pt x="679345" y="17700"/>
                        <a:pt x="673100" y="16139"/>
                      </a:cubicBezTo>
                      <a:cubicBezTo>
                        <a:pt x="627771" y="4807"/>
                        <a:pt x="686435" y="13028"/>
                        <a:pt x="622300" y="6614"/>
                      </a:cubicBezTo>
                      <a:cubicBezTo>
                        <a:pt x="618067" y="5556"/>
                        <a:pt x="613796" y="4638"/>
                        <a:pt x="609600" y="3439"/>
                      </a:cubicBezTo>
                      <a:cubicBezTo>
                        <a:pt x="606382" y="2520"/>
                        <a:pt x="603182" y="-979"/>
                        <a:pt x="600075" y="264"/>
                      </a:cubicBezTo>
                      <a:cubicBezTo>
                        <a:pt x="595341" y="2158"/>
                        <a:pt x="591887" y="15304"/>
                        <a:pt x="590550" y="19314"/>
                      </a:cubicBezTo>
                      <a:cubicBezTo>
                        <a:pt x="569685" y="12359"/>
                        <a:pt x="576478" y="10835"/>
                        <a:pt x="558800" y="16139"/>
                      </a:cubicBezTo>
                      <a:cubicBezTo>
                        <a:pt x="552389" y="18062"/>
                        <a:pt x="539750" y="22489"/>
                        <a:pt x="539750" y="22489"/>
                      </a:cubicBezTo>
                      <a:cubicBezTo>
                        <a:pt x="508780" y="45716"/>
                        <a:pt x="552020" y="16760"/>
                        <a:pt x="492125" y="35189"/>
                      </a:cubicBezTo>
                      <a:cubicBezTo>
                        <a:pt x="488478" y="36311"/>
                        <a:pt x="488473" y="42016"/>
                        <a:pt x="485775" y="44714"/>
                      </a:cubicBezTo>
                      <a:cubicBezTo>
                        <a:pt x="483077" y="47412"/>
                        <a:pt x="479425" y="48947"/>
                        <a:pt x="476250" y="51064"/>
                      </a:cubicBezTo>
                      <a:cubicBezTo>
                        <a:pt x="402714" y="43710"/>
                        <a:pt x="493938" y="51064"/>
                        <a:pt x="396875" y="51064"/>
                      </a:cubicBezTo>
                      <a:cubicBezTo>
                        <a:pt x="374625" y="51064"/>
                        <a:pt x="352425" y="48947"/>
                        <a:pt x="330200" y="47889"/>
                      </a:cubicBezTo>
                      <a:cubicBezTo>
                        <a:pt x="327211" y="47142"/>
                        <a:pt x="311702" y="43609"/>
                        <a:pt x="307975" y="41539"/>
                      </a:cubicBezTo>
                      <a:cubicBezTo>
                        <a:pt x="282578" y="27430"/>
                        <a:pt x="296847" y="29232"/>
                        <a:pt x="269875" y="22489"/>
                      </a:cubicBezTo>
                      <a:cubicBezTo>
                        <a:pt x="265642" y="21431"/>
                        <a:pt x="261355" y="20568"/>
                        <a:pt x="257175" y="19314"/>
                      </a:cubicBezTo>
                      <a:cubicBezTo>
                        <a:pt x="250764" y="17391"/>
                        <a:pt x="238125" y="12964"/>
                        <a:pt x="238125" y="12964"/>
                      </a:cubicBezTo>
                      <a:lnTo>
                        <a:pt x="209550" y="22489"/>
                      </a:lnTo>
                      <a:cubicBezTo>
                        <a:pt x="200004" y="25671"/>
                        <a:pt x="198706" y="25175"/>
                        <a:pt x="190500" y="32014"/>
                      </a:cubicBezTo>
                      <a:cubicBezTo>
                        <a:pt x="182547" y="38642"/>
                        <a:pt x="172868" y="53145"/>
                        <a:pt x="161925" y="54239"/>
                      </a:cubicBezTo>
                      <a:lnTo>
                        <a:pt x="130175" y="57414"/>
                      </a:lnTo>
                      <a:cubicBezTo>
                        <a:pt x="123825" y="59531"/>
                        <a:pt x="117475" y="65881"/>
                        <a:pt x="111125" y="63764"/>
                      </a:cubicBezTo>
                      <a:cubicBezTo>
                        <a:pt x="104775" y="61647"/>
                        <a:pt x="97644" y="61127"/>
                        <a:pt x="92075" y="57414"/>
                      </a:cubicBezTo>
                      <a:cubicBezTo>
                        <a:pt x="88900" y="55297"/>
                        <a:pt x="85963" y="52771"/>
                        <a:pt x="82550" y="51064"/>
                      </a:cubicBezTo>
                      <a:cubicBezTo>
                        <a:pt x="79557" y="49567"/>
                        <a:pt x="76018" y="49386"/>
                        <a:pt x="73025" y="47889"/>
                      </a:cubicBezTo>
                      <a:cubicBezTo>
                        <a:pt x="69612" y="46182"/>
                        <a:pt x="66850" y="43366"/>
                        <a:pt x="63500" y="41539"/>
                      </a:cubicBezTo>
                      <a:cubicBezTo>
                        <a:pt x="41191" y="29370"/>
                        <a:pt x="44929" y="31115"/>
                        <a:pt x="28575" y="25664"/>
                      </a:cubicBezTo>
                      <a:cubicBezTo>
                        <a:pt x="24342" y="26722"/>
                        <a:pt x="17255" y="24699"/>
                        <a:pt x="15875" y="28839"/>
                      </a:cubicBezTo>
                      <a:cubicBezTo>
                        <a:pt x="14668" y="32459"/>
                        <a:pt x="22887" y="32317"/>
                        <a:pt x="25400" y="35189"/>
                      </a:cubicBezTo>
                      <a:cubicBezTo>
                        <a:pt x="30426" y="40932"/>
                        <a:pt x="35687" y="46999"/>
                        <a:pt x="38100" y="54239"/>
                      </a:cubicBezTo>
                      <a:lnTo>
                        <a:pt x="44450" y="73289"/>
                      </a:lnTo>
                      <a:cubicBezTo>
                        <a:pt x="43392" y="77522"/>
                        <a:pt x="42474" y="81793"/>
                        <a:pt x="41275" y="85989"/>
                      </a:cubicBezTo>
                      <a:cubicBezTo>
                        <a:pt x="40356" y="89207"/>
                        <a:pt x="38699" y="92221"/>
                        <a:pt x="38100" y="95514"/>
                      </a:cubicBezTo>
                      <a:cubicBezTo>
                        <a:pt x="36574" y="103909"/>
                        <a:pt x="36451" y="112519"/>
                        <a:pt x="34925" y="120914"/>
                      </a:cubicBezTo>
                      <a:cubicBezTo>
                        <a:pt x="34326" y="124207"/>
                        <a:pt x="33068" y="127363"/>
                        <a:pt x="31750" y="130439"/>
                      </a:cubicBezTo>
                      <a:cubicBezTo>
                        <a:pt x="26916" y="141718"/>
                        <a:pt x="25427" y="143098"/>
                        <a:pt x="19050" y="152664"/>
                      </a:cubicBezTo>
                      <a:cubicBezTo>
                        <a:pt x="41275" y="160072"/>
                        <a:pt x="35983" y="152664"/>
                        <a:pt x="41275" y="168539"/>
                      </a:cubicBezTo>
                      <a:cubicBezTo>
                        <a:pt x="39778" y="173031"/>
                        <a:pt x="34925" y="186777"/>
                        <a:pt x="34925" y="190764"/>
                      </a:cubicBezTo>
                      <a:cubicBezTo>
                        <a:pt x="34925" y="225081"/>
                        <a:pt x="34569" y="221445"/>
                        <a:pt x="41275" y="241564"/>
                      </a:cubicBezTo>
                      <a:cubicBezTo>
                        <a:pt x="42333" y="250031"/>
                        <a:pt x="44450" y="258431"/>
                        <a:pt x="44450" y="266964"/>
                      </a:cubicBezTo>
                      <a:cubicBezTo>
                        <a:pt x="44450" y="270311"/>
                        <a:pt x="41275" y="273142"/>
                        <a:pt x="41275" y="276489"/>
                      </a:cubicBezTo>
                      <a:cubicBezTo>
                        <a:pt x="41275" y="287125"/>
                        <a:pt x="42863" y="297127"/>
                        <a:pt x="44450" y="308239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19392" tIns="59693" rIns="119392" bIns="59693" anchor="ctr"/>
                <a:lstStyle/>
                <a:p>
                  <a:pPr algn="ctr" defTabSz="713089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100" dirty="0">
                      <a:solidFill>
                        <a:srgbClr val="FFFFFF"/>
                      </a:solidFill>
                      <a:ea typeface="微软雅黑" panose="020B0503020204020204" pitchFamily="34" charset="-122"/>
                    </a:rPr>
                    <a:t>祝寿金</a:t>
                  </a:r>
                </a:p>
              </p:txBody>
            </p:sp>
          </p:grpSp>
        </p:grpSp>
        <p:sp>
          <p:nvSpPr>
            <p:cNvPr id="34848" name="任意多边形 37"/>
            <p:cNvSpPr>
              <a:spLocks/>
            </p:cNvSpPr>
            <p:nvPr/>
          </p:nvSpPr>
          <p:spPr bwMode="auto">
            <a:xfrm rot="-4442712">
              <a:off x="7859753" y="2590058"/>
              <a:ext cx="529222" cy="2216470"/>
            </a:xfrm>
            <a:custGeom>
              <a:avLst/>
              <a:gdLst>
                <a:gd name="T0" fmla="*/ 291188 w 405261"/>
                <a:gd name="T1" fmla="*/ 0 h 1364343"/>
                <a:gd name="T2" fmla="*/ 30039 w 405261"/>
                <a:gd name="T3" fmla="*/ 2147483647 h 1364343"/>
                <a:gd name="T4" fmla="*/ 911422 w 405261"/>
                <a:gd name="T5" fmla="*/ 2147483647 h 1364343"/>
                <a:gd name="T6" fmla="*/ 62664 w 405261"/>
                <a:gd name="T7" fmla="*/ 2147483647 h 13643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261"/>
                <a:gd name="T13" fmla="*/ 0 h 1364343"/>
                <a:gd name="T14" fmla="*/ 405261 w 405261"/>
                <a:gd name="T15" fmla="*/ 1364343 h 13643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261" h="1364343">
                  <a:moveTo>
                    <a:pt x="129467" y="0"/>
                  </a:moveTo>
                  <a:cubicBezTo>
                    <a:pt x="48429" y="158447"/>
                    <a:pt x="-32609" y="316895"/>
                    <a:pt x="13353" y="449943"/>
                  </a:cubicBezTo>
                  <a:cubicBezTo>
                    <a:pt x="59315" y="582991"/>
                    <a:pt x="402820" y="645886"/>
                    <a:pt x="405239" y="798286"/>
                  </a:cubicBezTo>
                  <a:cubicBezTo>
                    <a:pt x="407658" y="950686"/>
                    <a:pt x="217762" y="1157514"/>
                    <a:pt x="27867" y="1364343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 bwMode="auto">
            <a:xfrm rot="20314467" flipH="1">
              <a:off x="5429832" y="2702733"/>
              <a:ext cx="2537215" cy="1005234"/>
            </a:xfrm>
            <a:custGeom>
              <a:avLst/>
              <a:gdLst>
                <a:gd name="connsiteX0" fmla="*/ 44450 w 1324016"/>
                <a:gd name="connsiteY0" fmla="*/ 308239 h 644789"/>
                <a:gd name="connsiteX1" fmla="*/ 50800 w 1324016"/>
                <a:gd name="connsiteY1" fmla="*/ 343164 h 644789"/>
                <a:gd name="connsiteX2" fmla="*/ 57150 w 1324016"/>
                <a:gd name="connsiteY2" fmla="*/ 352689 h 644789"/>
                <a:gd name="connsiteX3" fmla="*/ 69850 w 1324016"/>
                <a:gd name="connsiteY3" fmla="*/ 381264 h 644789"/>
                <a:gd name="connsiteX4" fmla="*/ 60325 w 1324016"/>
                <a:gd name="connsiteY4" fmla="*/ 384439 h 644789"/>
                <a:gd name="connsiteX5" fmla="*/ 47625 w 1324016"/>
                <a:gd name="connsiteY5" fmla="*/ 413014 h 644789"/>
                <a:gd name="connsiteX6" fmla="*/ 44450 w 1324016"/>
                <a:gd name="connsiteY6" fmla="*/ 422539 h 644789"/>
                <a:gd name="connsiteX7" fmla="*/ 44450 w 1324016"/>
                <a:gd name="connsiteY7" fmla="*/ 476514 h 644789"/>
                <a:gd name="connsiteX8" fmla="*/ 47625 w 1324016"/>
                <a:gd name="connsiteY8" fmla="*/ 492389 h 644789"/>
                <a:gd name="connsiteX9" fmla="*/ 41275 w 1324016"/>
                <a:gd name="connsiteY9" fmla="*/ 524139 h 644789"/>
                <a:gd name="connsiteX10" fmla="*/ 34925 w 1324016"/>
                <a:gd name="connsiteY10" fmla="*/ 581289 h 644789"/>
                <a:gd name="connsiteX11" fmla="*/ 28575 w 1324016"/>
                <a:gd name="connsiteY11" fmla="*/ 590814 h 644789"/>
                <a:gd name="connsiteX12" fmla="*/ 9525 w 1324016"/>
                <a:gd name="connsiteY12" fmla="*/ 600339 h 644789"/>
                <a:gd name="connsiteX13" fmla="*/ 0 w 1324016"/>
                <a:gd name="connsiteY13" fmla="*/ 606689 h 644789"/>
                <a:gd name="connsiteX14" fmla="*/ 28575 w 1324016"/>
                <a:gd name="connsiteY14" fmla="*/ 609864 h 644789"/>
                <a:gd name="connsiteX15" fmla="*/ 47625 w 1324016"/>
                <a:gd name="connsiteY15" fmla="*/ 603514 h 644789"/>
                <a:gd name="connsiteX16" fmla="*/ 57150 w 1324016"/>
                <a:gd name="connsiteY16" fmla="*/ 600339 h 644789"/>
                <a:gd name="connsiteX17" fmla="*/ 76200 w 1324016"/>
                <a:gd name="connsiteY17" fmla="*/ 603514 h 644789"/>
                <a:gd name="connsiteX18" fmla="*/ 101600 w 1324016"/>
                <a:gd name="connsiteY18" fmla="*/ 597164 h 644789"/>
                <a:gd name="connsiteX19" fmla="*/ 136525 w 1324016"/>
                <a:gd name="connsiteY19" fmla="*/ 606689 h 644789"/>
                <a:gd name="connsiteX20" fmla="*/ 146050 w 1324016"/>
                <a:gd name="connsiteY20" fmla="*/ 609864 h 644789"/>
                <a:gd name="connsiteX21" fmla="*/ 168275 w 1324016"/>
                <a:gd name="connsiteY21" fmla="*/ 613039 h 644789"/>
                <a:gd name="connsiteX22" fmla="*/ 180975 w 1324016"/>
                <a:gd name="connsiteY22" fmla="*/ 609864 h 644789"/>
                <a:gd name="connsiteX23" fmla="*/ 190500 w 1324016"/>
                <a:gd name="connsiteY23" fmla="*/ 606689 h 644789"/>
                <a:gd name="connsiteX24" fmla="*/ 196850 w 1324016"/>
                <a:gd name="connsiteY24" fmla="*/ 616214 h 644789"/>
                <a:gd name="connsiteX25" fmla="*/ 219075 w 1324016"/>
                <a:gd name="connsiteY25" fmla="*/ 609864 h 644789"/>
                <a:gd name="connsiteX26" fmla="*/ 238125 w 1324016"/>
                <a:gd name="connsiteY26" fmla="*/ 600339 h 644789"/>
                <a:gd name="connsiteX27" fmla="*/ 250825 w 1324016"/>
                <a:gd name="connsiteY27" fmla="*/ 603514 h 644789"/>
                <a:gd name="connsiteX28" fmla="*/ 260350 w 1324016"/>
                <a:gd name="connsiteY28" fmla="*/ 600339 h 644789"/>
                <a:gd name="connsiteX29" fmla="*/ 266700 w 1324016"/>
                <a:gd name="connsiteY29" fmla="*/ 609864 h 644789"/>
                <a:gd name="connsiteX30" fmla="*/ 285750 w 1324016"/>
                <a:gd name="connsiteY30" fmla="*/ 619389 h 644789"/>
                <a:gd name="connsiteX31" fmla="*/ 355600 w 1324016"/>
                <a:gd name="connsiteY31" fmla="*/ 616214 h 644789"/>
                <a:gd name="connsiteX32" fmla="*/ 365125 w 1324016"/>
                <a:gd name="connsiteY32" fmla="*/ 613039 h 644789"/>
                <a:gd name="connsiteX33" fmla="*/ 393700 w 1324016"/>
                <a:gd name="connsiteY33" fmla="*/ 606689 h 644789"/>
                <a:gd name="connsiteX34" fmla="*/ 438150 w 1324016"/>
                <a:gd name="connsiteY34" fmla="*/ 616214 h 644789"/>
                <a:gd name="connsiteX35" fmla="*/ 447675 w 1324016"/>
                <a:gd name="connsiteY35" fmla="*/ 619389 h 644789"/>
                <a:gd name="connsiteX36" fmla="*/ 466725 w 1324016"/>
                <a:gd name="connsiteY36" fmla="*/ 632089 h 644789"/>
                <a:gd name="connsiteX37" fmla="*/ 476250 w 1324016"/>
                <a:gd name="connsiteY37" fmla="*/ 625739 h 644789"/>
                <a:gd name="connsiteX38" fmla="*/ 533400 w 1324016"/>
                <a:gd name="connsiteY38" fmla="*/ 632089 h 644789"/>
                <a:gd name="connsiteX39" fmla="*/ 542925 w 1324016"/>
                <a:gd name="connsiteY39" fmla="*/ 638439 h 644789"/>
                <a:gd name="connsiteX40" fmla="*/ 568325 w 1324016"/>
                <a:gd name="connsiteY40" fmla="*/ 635264 h 644789"/>
                <a:gd name="connsiteX41" fmla="*/ 577850 w 1324016"/>
                <a:gd name="connsiteY41" fmla="*/ 632089 h 644789"/>
                <a:gd name="connsiteX42" fmla="*/ 590550 w 1324016"/>
                <a:gd name="connsiteY42" fmla="*/ 635264 h 644789"/>
                <a:gd name="connsiteX43" fmla="*/ 654050 w 1324016"/>
                <a:gd name="connsiteY43" fmla="*/ 638439 h 644789"/>
                <a:gd name="connsiteX44" fmla="*/ 666750 w 1324016"/>
                <a:gd name="connsiteY44" fmla="*/ 641614 h 644789"/>
                <a:gd name="connsiteX45" fmla="*/ 676275 w 1324016"/>
                <a:gd name="connsiteY45" fmla="*/ 644789 h 644789"/>
                <a:gd name="connsiteX46" fmla="*/ 701675 w 1324016"/>
                <a:gd name="connsiteY46" fmla="*/ 638439 h 644789"/>
                <a:gd name="connsiteX47" fmla="*/ 723900 w 1324016"/>
                <a:gd name="connsiteY47" fmla="*/ 641614 h 644789"/>
                <a:gd name="connsiteX48" fmla="*/ 733425 w 1324016"/>
                <a:gd name="connsiteY48" fmla="*/ 644789 h 644789"/>
                <a:gd name="connsiteX49" fmla="*/ 787400 w 1324016"/>
                <a:gd name="connsiteY49" fmla="*/ 638439 h 644789"/>
                <a:gd name="connsiteX50" fmla="*/ 806450 w 1324016"/>
                <a:gd name="connsiteY50" fmla="*/ 632089 h 644789"/>
                <a:gd name="connsiteX51" fmla="*/ 815975 w 1324016"/>
                <a:gd name="connsiteY51" fmla="*/ 628914 h 644789"/>
                <a:gd name="connsiteX52" fmla="*/ 838200 w 1324016"/>
                <a:gd name="connsiteY52" fmla="*/ 625739 h 644789"/>
                <a:gd name="connsiteX53" fmla="*/ 857250 w 1324016"/>
                <a:gd name="connsiteY53" fmla="*/ 619389 h 644789"/>
                <a:gd name="connsiteX54" fmla="*/ 866775 w 1324016"/>
                <a:gd name="connsiteY54" fmla="*/ 613039 h 644789"/>
                <a:gd name="connsiteX55" fmla="*/ 876300 w 1324016"/>
                <a:gd name="connsiteY55" fmla="*/ 603514 h 644789"/>
                <a:gd name="connsiteX56" fmla="*/ 885825 w 1324016"/>
                <a:gd name="connsiteY56" fmla="*/ 600339 h 644789"/>
                <a:gd name="connsiteX57" fmla="*/ 920750 w 1324016"/>
                <a:gd name="connsiteY57" fmla="*/ 609864 h 644789"/>
                <a:gd name="connsiteX58" fmla="*/ 930275 w 1324016"/>
                <a:gd name="connsiteY58" fmla="*/ 616214 h 644789"/>
                <a:gd name="connsiteX59" fmla="*/ 939800 w 1324016"/>
                <a:gd name="connsiteY59" fmla="*/ 625739 h 644789"/>
                <a:gd name="connsiteX60" fmla="*/ 949325 w 1324016"/>
                <a:gd name="connsiteY60" fmla="*/ 628914 h 644789"/>
                <a:gd name="connsiteX61" fmla="*/ 958850 w 1324016"/>
                <a:gd name="connsiteY61" fmla="*/ 625739 h 644789"/>
                <a:gd name="connsiteX62" fmla="*/ 996950 w 1324016"/>
                <a:gd name="connsiteY62" fmla="*/ 632089 h 644789"/>
                <a:gd name="connsiteX63" fmla="*/ 1035050 w 1324016"/>
                <a:gd name="connsiteY63" fmla="*/ 628914 h 644789"/>
                <a:gd name="connsiteX64" fmla="*/ 1050925 w 1324016"/>
                <a:gd name="connsiteY64" fmla="*/ 625739 h 644789"/>
                <a:gd name="connsiteX65" fmla="*/ 1095375 w 1324016"/>
                <a:gd name="connsiteY65" fmla="*/ 628914 h 644789"/>
                <a:gd name="connsiteX66" fmla="*/ 1193800 w 1324016"/>
                <a:gd name="connsiteY66" fmla="*/ 632089 h 644789"/>
                <a:gd name="connsiteX67" fmla="*/ 1219200 w 1324016"/>
                <a:gd name="connsiteY67" fmla="*/ 632089 h 644789"/>
                <a:gd name="connsiteX68" fmla="*/ 1238250 w 1324016"/>
                <a:gd name="connsiteY68" fmla="*/ 625739 h 644789"/>
                <a:gd name="connsiteX69" fmla="*/ 1308100 w 1324016"/>
                <a:gd name="connsiteY69" fmla="*/ 625739 h 644789"/>
                <a:gd name="connsiteX70" fmla="*/ 1314450 w 1324016"/>
                <a:gd name="connsiteY70" fmla="*/ 606689 h 644789"/>
                <a:gd name="connsiteX71" fmla="*/ 1304925 w 1324016"/>
                <a:gd name="connsiteY71" fmla="*/ 587639 h 644789"/>
                <a:gd name="connsiteX72" fmla="*/ 1301750 w 1324016"/>
                <a:gd name="connsiteY72" fmla="*/ 578114 h 644789"/>
                <a:gd name="connsiteX73" fmla="*/ 1311275 w 1324016"/>
                <a:gd name="connsiteY73" fmla="*/ 543189 h 644789"/>
                <a:gd name="connsiteX74" fmla="*/ 1308100 w 1324016"/>
                <a:gd name="connsiteY74" fmla="*/ 501914 h 644789"/>
                <a:gd name="connsiteX75" fmla="*/ 1301750 w 1324016"/>
                <a:gd name="connsiteY75" fmla="*/ 482864 h 644789"/>
                <a:gd name="connsiteX76" fmla="*/ 1311275 w 1324016"/>
                <a:gd name="connsiteY76" fmla="*/ 454289 h 644789"/>
                <a:gd name="connsiteX77" fmla="*/ 1314450 w 1324016"/>
                <a:gd name="connsiteY77" fmla="*/ 444764 h 644789"/>
                <a:gd name="connsiteX78" fmla="*/ 1311275 w 1324016"/>
                <a:gd name="connsiteY78" fmla="*/ 308239 h 644789"/>
                <a:gd name="connsiteX79" fmla="*/ 1304925 w 1324016"/>
                <a:gd name="connsiteY79" fmla="*/ 289189 h 644789"/>
                <a:gd name="connsiteX80" fmla="*/ 1298575 w 1324016"/>
                <a:gd name="connsiteY80" fmla="*/ 279664 h 644789"/>
                <a:gd name="connsiteX81" fmla="*/ 1304925 w 1324016"/>
                <a:gd name="connsiteY81" fmla="*/ 244739 h 644789"/>
                <a:gd name="connsiteX82" fmla="*/ 1311275 w 1324016"/>
                <a:gd name="connsiteY82" fmla="*/ 235214 h 644789"/>
                <a:gd name="connsiteX83" fmla="*/ 1317625 w 1324016"/>
                <a:gd name="connsiteY83" fmla="*/ 216164 h 644789"/>
                <a:gd name="connsiteX84" fmla="*/ 1314450 w 1324016"/>
                <a:gd name="connsiteY84" fmla="*/ 136789 h 644789"/>
                <a:gd name="connsiteX85" fmla="*/ 1320800 w 1324016"/>
                <a:gd name="connsiteY85" fmla="*/ 89164 h 644789"/>
                <a:gd name="connsiteX86" fmla="*/ 1320800 w 1324016"/>
                <a:gd name="connsiteY86" fmla="*/ 3439 h 644789"/>
                <a:gd name="connsiteX87" fmla="*/ 1311275 w 1324016"/>
                <a:gd name="connsiteY87" fmla="*/ 264 h 644789"/>
                <a:gd name="connsiteX88" fmla="*/ 1285875 w 1324016"/>
                <a:gd name="connsiteY88" fmla="*/ 6614 h 644789"/>
                <a:gd name="connsiteX89" fmla="*/ 1276350 w 1324016"/>
                <a:gd name="connsiteY89" fmla="*/ 12964 h 644789"/>
                <a:gd name="connsiteX90" fmla="*/ 1257300 w 1324016"/>
                <a:gd name="connsiteY90" fmla="*/ 19314 h 644789"/>
                <a:gd name="connsiteX91" fmla="*/ 1235075 w 1324016"/>
                <a:gd name="connsiteY91" fmla="*/ 16139 h 644789"/>
                <a:gd name="connsiteX92" fmla="*/ 1225550 w 1324016"/>
                <a:gd name="connsiteY92" fmla="*/ 12964 h 644789"/>
                <a:gd name="connsiteX93" fmla="*/ 1187450 w 1324016"/>
                <a:gd name="connsiteY93" fmla="*/ 16139 h 644789"/>
                <a:gd name="connsiteX94" fmla="*/ 1104900 w 1324016"/>
                <a:gd name="connsiteY94" fmla="*/ 19314 h 644789"/>
                <a:gd name="connsiteX95" fmla="*/ 1063625 w 1324016"/>
                <a:gd name="connsiteY95" fmla="*/ 16139 h 644789"/>
                <a:gd name="connsiteX96" fmla="*/ 1054100 w 1324016"/>
                <a:gd name="connsiteY96" fmla="*/ 9789 h 644789"/>
                <a:gd name="connsiteX97" fmla="*/ 1035050 w 1324016"/>
                <a:gd name="connsiteY97" fmla="*/ 16139 h 644789"/>
                <a:gd name="connsiteX98" fmla="*/ 968375 w 1324016"/>
                <a:gd name="connsiteY98" fmla="*/ 12964 h 644789"/>
                <a:gd name="connsiteX99" fmla="*/ 949325 w 1324016"/>
                <a:gd name="connsiteY99" fmla="*/ 25664 h 644789"/>
                <a:gd name="connsiteX100" fmla="*/ 936625 w 1324016"/>
                <a:gd name="connsiteY100" fmla="*/ 28839 h 644789"/>
                <a:gd name="connsiteX101" fmla="*/ 927100 w 1324016"/>
                <a:gd name="connsiteY101" fmla="*/ 32014 h 644789"/>
                <a:gd name="connsiteX102" fmla="*/ 831850 w 1324016"/>
                <a:gd name="connsiteY102" fmla="*/ 28839 h 644789"/>
                <a:gd name="connsiteX103" fmla="*/ 809625 w 1324016"/>
                <a:gd name="connsiteY103" fmla="*/ 35189 h 644789"/>
                <a:gd name="connsiteX104" fmla="*/ 787400 w 1324016"/>
                <a:gd name="connsiteY104" fmla="*/ 41539 h 644789"/>
                <a:gd name="connsiteX105" fmla="*/ 768350 w 1324016"/>
                <a:gd name="connsiteY105" fmla="*/ 38364 h 644789"/>
                <a:gd name="connsiteX106" fmla="*/ 758825 w 1324016"/>
                <a:gd name="connsiteY106" fmla="*/ 35189 h 644789"/>
                <a:gd name="connsiteX107" fmla="*/ 746125 w 1324016"/>
                <a:gd name="connsiteY107" fmla="*/ 32014 h 644789"/>
                <a:gd name="connsiteX108" fmla="*/ 736600 w 1324016"/>
                <a:gd name="connsiteY108" fmla="*/ 28839 h 644789"/>
                <a:gd name="connsiteX109" fmla="*/ 704850 w 1324016"/>
                <a:gd name="connsiteY109" fmla="*/ 22489 h 644789"/>
                <a:gd name="connsiteX110" fmla="*/ 692150 w 1324016"/>
                <a:gd name="connsiteY110" fmla="*/ 19314 h 644789"/>
                <a:gd name="connsiteX111" fmla="*/ 673100 w 1324016"/>
                <a:gd name="connsiteY111" fmla="*/ 16139 h 644789"/>
                <a:gd name="connsiteX112" fmla="*/ 622300 w 1324016"/>
                <a:gd name="connsiteY112" fmla="*/ 6614 h 644789"/>
                <a:gd name="connsiteX113" fmla="*/ 609600 w 1324016"/>
                <a:gd name="connsiteY113" fmla="*/ 3439 h 644789"/>
                <a:gd name="connsiteX114" fmla="*/ 600075 w 1324016"/>
                <a:gd name="connsiteY114" fmla="*/ 264 h 644789"/>
                <a:gd name="connsiteX115" fmla="*/ 590550 w 1324016"/>
                <a:gd name="connsiteY115" fmla="*/ 19314 h 644789"/>
                <a:gd name="connsiteX116" fmla="*/ 558800 w 1324016"/>
                <a:gd name="connsiteY116" fmla="*/ 16139 h 644789"/>
                <a:gd name="connsiteX117" fmla="*/ 539750 w 1324016"/>
                <a:gd name="connsiteY117" fmla="*/ 22489 h 644789"/>
                <a:gd name="connsiteX118" fmla="*/ 492125 w 1324016"/>
                <a:gd name="connsiteY118" fmla="*/ 35189 h 644789"/>
                <a:gd name="connsiteX119" fmla="*/ 485775 w 1324016"/>
                <a:gd name="connsiteY119" fmla="*/ 44714 h 644789"/>
                <a:gd name="connsiteX120" fmla="*/ 476250 w 1324016"/>
                <a:gd name="connsiteY120" fmla="*/ 51064 h 644789"/>
                <a:gd name="connsiteX121" fmla="*/ 396875 w 1324016"/>
                <a:gd name="connsiteY121" fmla="*/ 51064 h 644789"/>
                <a:gd name="connsiteX122" fmla="*/ 330200 w 1324016"/>
                <a:gd name="connsiteY122" fmla="*/ 47889 h 644789"/>
                <a:gd name="connsiteX123" fmla="*/ 307975 w 1324016"/>
                <a:gd name="connsiteY123" fmla="*/ 41539 h 644789"/>
                <a:gd name="connsiteX124" fmla="*/ 269875 w 1324016"/>
                <a:gd name="connsiteY124" fmla="*/ 22489 h 644789"/>
                <a:gd name="connsiteX125" fmla="*/ 257175 w 1324016"/>
                <a:gd name="connsiteY125" fmla="*/ 19314 h 644789"/>
                <a:gd name="connsiteX126" fmla="*/ 238125 w 1324016"/>
                <a:gd name="connsiteY126" fmla="*/ 12964 h 644789"/>
                <a:gd name="connsiteX127" fmla="*/ 209550 w 1324016"/>
                <a:gd name="connsiteY127" fmla="*/ 22489 h 644789"/>
                <a:gd name="connsiteX128" fmla="*/ 190500 w 1324016"/>
                <a:gd name="connsiteY128" fmla="*/ 32014 h 644789"/>
                <a:gd name="connsiteX129" fmla="*/ 161925 w 1324016"/>
                <a:gd name="connsiteY129" fmla="*/ 54239 h 644789"/>
                <a:gd name="connsiteX130" fmla="*/ 130175 w 1324016"/>
                <a:gd name="connsiteY130" fmla="*/ 57414 h 644789"/>
                <a:gd name="connsiteX131" fmla="*/ 111125 w 1324016"/>
                <a:gd name="connsiteY131" fmla="*/ 63764 h 644789"/>
                <a:gd name="connsiteX132" fmla="*/ 92075 w 1324016"/>
                <a:gd name="connsiteY132" fmla="*/ 57414 h 644789"/>
                <a:gd name="connsiteX133" fmla="*/ 82550 w 1324016"/>
                <a:gd name="connsiteY133" fmla="*/ 51064 h 644789"/>
                <a:gd name="connsiteX134" fmla="*/ 73025 w 1324016"/>
                <a:gd name="connsiteY134" fmla="*/ 47889 h 644789"/>
                <a:gd name="connsiteX135" fmla="*/ 63500 w 1324016"/>
                <a:gd name="connsiteY135" fmla="*/ 41539 h 644789"/>
                <a:gd name="connsiteX136" fmla="*/ 28575 w 1324016"/>
                <a:gd name="connsiteY136" fmla="*/ 25664 h 644789"/>
                <a:gd name="connsiteX137" fmla="*/ 15875 w 1324016"/>
                <a:gd name="connsiteY137" fmla="*/ 28839 h 644789"/>
                <a:gd name="connsiteX138" fmla="*/ 25400 w 1324016"/>
                <a:gd name="connsiteY138" fmla="*/ 35189 h 644789"/>
                <a:gd name="connsiteX139" fmla="*/ 38100 w 1324016"/>
                <a:gd name="connsiteY139" fmla="*/ 54239 h 644789"/>
                <a:gd name="connsiteX140" fmla="*/ 44450 w 1324016"/>
                <a:gd name="connsiteY140" fmla="*/ 73289 h 644789"/>
                <a:gd name="connsiteX141" fmla="*/ 41275 w 1324016"/>
                <a:gd name="connsiteY141" fmla="*/ 85989 h 644789"/>
                <a:gd name="connsiteX142" fmla="*/ 38100 w 1324016"/>
                <a:gd name="connsiteY142" fmla="*/ 95514 h 644789"/>
                <a:gd name="connsiteX143" fmla="*/ 34925 w 1324016"/>
                <a:gd name="connsiteY143" fmla="*/ 120914 h 644789"/>
                <a:gd name="connsiteX144" fmla="*/ 31750 w 1324016"/>
                <a:gd name="connsiteY144" fmla="*/ 130439 h 644789"/>
                <a:gd name="connsiteX145" fmla="*/ 19050 w 1324016"/>
                <a:gd name="connsiteY145" fmla="*/ 152664 h 644789"/>
                <a:gd name="connsiteX146" fmla="*/ 41275 w 1324016"/>
                <a:gd name="connsiteY146" fmla="*/ 168539 h 644789"/>
                <a:gd name="connsiteX147" fmla="*/ 34925 w 1324016"/>
                <a:gd name="connsiteY147" fmla="*/ 190764 h 644789"/>
                <a:gd name="connsiteX148" fmla="*/ 41275 w 1324016"/>
                <a:gd name="connsiteY148" fmla="*/ 241564 h 644789"/>
                <a:gd name="connsiteX149" fmla="*/ 44450 w 1324016"/>
                <a:gd name="connsiteY149" fmla="*/ 266964 h 644789"/>
                <a:gd name="connsiteX150" fmla="*/ 41275 w 1324016"/>
                <a:gd name="connsiteY150" fmla="*/ 276489 h 644789"/>
                <a:gd name="connsiteX151" fmla="*/ 44450 w 1324016"/>
                <a:gd name="connsiteY151" fmla="*/ 308239 h 64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1324016" h="644789">
                  <a:moveTo>
                    <a:pt x="44450" y="308239"/>
                  </a:moveTo>
                  <a:cubicBezTo>
                    <a:pt x="46037" y="319351"/>
                    <a:pt x="45906" y="333375"/>
                    <a:pt x="50800" y="343164"/>
                  </a:cubicBezTo>
                  <a:cubicBezTo>
                    <a:pt x="52507" y="346577"/>
                    <a:pt x="55600" y="349202"/>
                    <a:pt x="57150" y="352689"/>
                  </a:cubicBezTo>
                  <a:cubicBezTo>
                    <a:pt x="72263" y="386694"/>
                    <a:pt x="55479" y="359708"/>
                    <a:pt x="69850" y="381264"/>
                  </a:cubicBezTo>
                  <a:cubicBezTo>
                    <a:pt x="66675" y="382322"/>
                    <a:pt x="62938" y="382348"/>
                    <a:pt x="60325" y="384439"/>
                  </a:cubicBezTo>
                  <a:cubicBezTo>
                    <a:pt x="53464" y="389928"/>
                    <a:pt x="49565" y="407193"/>
                    <a:pt x="47625" y="413014"/>
                  </a:cubicBezTo>
                  <a:lnTo>
                    <a:pt x="44450" y="422539"/>
                  </a:lnTo>
                  <a:cubicBezTo>
                    <a:pt x="53091" y="448463"/>
                    <a:pt x="44450" y="418485"/>
                    <a:pt x="44450" y="476514"/>
                  </a:cubicBezTo>
                  <a:cubicBezTo>
                    <a:pt x="44450" y="481910"/>
                    <a:pt x="46567" y="487097"/>
                    <a:pt x="47625" y="492389"/>
                  </a:cubicBezTo>
                  <a:cubicBezTo>
                    <a:pt x="45508" y="502972"/>
                    <a:pt x="41993" y="513370"/>
                    <a:pt x="41275" y="524139"/>
                  </a:cubicBezTo>
                  <a:cubicBezTo>
                    <a:pt x="40878" y="530089"/>
                    <a:pt x="42500" y="566139"/>
                    <a:pt x="34925" y="581289"/>
                  </a:cubicBezTo>
                  <a:cubicBezTo>
                    <a:pt x="33218" y="584702"/>
                    <a:pt x="31273" y="588116"/>
                    <a:pt x="28575" y="590814"/>
                  </a:cubicBezTo>
                  <a:cubicBezTo>
                    <a:pt x="19476" y="599913"/>
                    <a:pt x="19854" y="595174"/>
                    <a:pt x="9525" y="600339"/>
                  </a:cubicBezTo>
                  <a:cubicBezTo>
                    <a:pt x="6112" y="602046"/>
                    <a:pt x="3175" y="604572"/>
                    <a:pt x="0" y="606689"/>
                  </a:cubicBezTo>
                  <a:cubicBezTo>
                    <a:pt x="13652" y="615790"/>
                    <a:pt x="7835" y="615049"/>
                    <a:pt x="28575" y="609864"/>
                  </a:cubicBezTo>
                  <a:cubicBezTo>
                    <a:pt x="35069" y="608241"/>
                    <a:pt x="41275" y="605631"/>
                    <a:pt x="47625" y="603514"/>
                  </a:cubicBezTo>
                  <a:lnTo>
                    <a:pt x="57150" y="600339"/>
                  </a:lnTo>
                  <a:cubicBezTo>
                    <a:pt x="63500" y="601397"/>
                    <a:pt x="69762" y="603514"/>
                    <a:pt x="76200" y="603514"/>
                  </a:cubicBezTo>
                  <a:cubicBezTo>
                    <a:pt x="83863" y="603514"/>
                    <a:pt x="94084" y="599669"/>
                    <a:pt x="101600" y="597164"/>
                  </a:cubicBezTo>
                  <a:cubicBezTo>
                    <a:pt x="119754" y="609267"/>
                    <a:pt x="103918" y="600761"/>
                    <a:pt x="136525" y="606689"/>
                  </a:cubicBezTo>
                  <a:cubicBezTo>
                    <a:pt x="139818" y="607288"/>
                    <a:pt x="142768" y="609208"/>
                    <a:pt x="146050" y="609864"/>
                  </a:cubicBezTo>
                  <a:cubicBezTo>
                    <a:pt x="153388" y="611332"/>
                    <a:pt x="160867" y="611981"/>
                    <a:pt x="168275" y="613039"/>
                  </a:cubicBezTo>
                  <a:cubicBezTo>
                    <a:pt x="172508" y="611981"/>
                    <a:pt x="176779" y="611063"/>
                    <a:pt x="180975" y="609864"/>
                  </a:cubicBezTo>
                  <a:cubicBezTo>
                    <a:pt x="184193" y="608945"/>
                    <a:pt x="187393" y="605446"/>
                    <a:pt x="190500" y="606689"/>
                  </a:cubicBezTo>
                  <a:cubicBezTo>
                    <a:pt x="194043" y="608106"/>
                    <a:pt x="194733" y="613039"/>
                    <a:pt x="196850" y="616214"/>
                  </a:cubicBezTo>
                  <a:cubicBezTo>
                    <a:pt x="200919" y="615197"/>
                    <a:pt x="214520" y="612141"/>
                    <a:pt x="219075" y="609864"/>
                  </a:cubicBezTo>
                  <a:cubicBezTo>
                    <a:pt x="243694" y="597554"/>
                    <a:pt x="214184" y="608319"/>
                    <a:pt x="238125" y="600339"/>
                  </a:cubicBezTo>
                  <a:cubicBezTo>
                    <a:pt x="242358" y="601397"/>
                    <a:pt x="246461" y="603514"/>
                    <a:pt x="250825" y="603514"/>
                  </a:cubicBezTo>
                  <a:cubicBezTo>
                    <a:pt x="254172" y="603514"/>
                    <a:pt x="257243" y="599096"/>
                    <a:pt x="260350" y="600339"/>
                  </a:cubicBezTo>
                  <a:cubicBezTo>
                    <a:pt x="263893" y="601756"/>
                    <a:pt x="264002" y="607166"/>
                    <a:pt x="266700" y="609864"/>
                  </a:cubicBezTo>
                  <a:cubicBezTo>
                    <a:pt x="272855" y="616019"/>
                    <a:pt x="278003" y="616807"/>
                    <a:pt x="285750" y="619389"/>
                  </a:cubicBezTo>
                  <a:cubicBezTo>
                    <a:pt x="309033" y="618331"/>
                    <a:pt x="332367" y="618073"/>
                    <a:pt x="355600" y="616214"/>
                  </a:cubicBezTo>
                  <a:cubicBezTo>
                    <a:pt x="358936" y="615947"/>
                    <a:pt x="361858" y="613765"/>
                    <a:pt x="365125" y="613039"/>
                  </a:cubicBezTo>
                  <a:cubicBezTo>
                    <a:pt x="398652" y="605589"/>
                    <a:pt x="372258" y="613836"/>
                    <a:pt x="393700" y="606689"/>
                  </a:cubicBezTo>
                  <a:cubicBezTo>
                    <a:pt x="420845" y="615737"/>
                    <a:pt x="406108" y="612209"/>
                    <a:pt x="438150" y="616214"/>
                  </a:cubicBezTo>
                  <a:cubicBezTo>
                    <a:pt x="441325" y="617272"/>
                    <a:pt x="444890" y="617533"/>
                    <a:pt x="447675" y="619389"/>
                  </a:cubicBezTo>
                  <a:cubicBezTo>
                    <a:pt x="471458" y="635244"/>
                    <a:pt x="444077" y="624540"/>
                    <a:pt x="466725" y="632089"/>
                  </a:cubicBezTo>
                  <a:cubicBezTo>
                    <a:pt x="469900" y="629972"/>
                    <a:pt x="472440" y="625951"/>
                    <a:pt x="476250" y="625739"/>
                  </a:cubicBezTo>
                  <a:cubicBezTo>
                    <a:pt x="480891" y="625481"/>
                    <a:pt x="518525" y="624652"/>
                    <a:pt x="533400" y="632089"/>
                  </a:cubicBezTo>
                  <a:cubicBezTo>
                    <a:pt x="536813" y="633796"/>
                    <a:pt x="539750" y="636322"/>
                    <a:pt x="542925" y="638439"/>
                  </a:cubicBezTo>
                  <a:cubicBezTo>
                    <a:pt x="551392" y="637381"/>
                    <a:pt x="559930" y="636790"/>
                    <a:pt x="568325" y="635264"/>
                  </a:cubicBezTo>
                  <a:cubicBezTo>
                    <a:pt x="571618" y="634665"/>
                    <a:pt x="574503" y="632089"/>
                    <a:pt x="577850" y="632089"/>
                  </a:cubicBezTo>
                  <a:cubicBezTo>
                    <a:pt x="582214" y="632089"/>
                    <a:pt x="586201" y="634902"/>
                    <a:pt x="590550" y="635264"/>
                  </a:cubicBezTo>
                  <a:cubicBezTo>
                    <a:pt x="611670" y="637024"/>
                    <a:pt x="632883" y="637381"/>
                    <a:pt x="654050" y="638439"/>
                  </a:cubicBezTo>
                  <a:cubicBezTo>
                    <a:pt x="658283" y="639497"/>
                    <a:pt x="662554" y="640415"/>
                    <a:pt x="666750" y="641614"/>
                  </a:cubicBezTo>
                  <a:cubicBezTo>
                    <a:pt x="669968" y="642533"/>
                    <a:pt x="672928" y="644789"/>
                    <a:pt x="676275" y="644789"/>
                  </a:cubicBezTo>
                  <a:cubicBezTo>
                    <a:pt x="683938" y="644789"/>
                    <a:pt x="694159" y="640944"/>
                    <a:pt x="701675" y="638439"/>
                  </a:cubicBezTo>
                  <a:cubicBezTo>
                    <a:pt x="709083" y="639497"/>
                    <a:pt x="716562" y="640146"/>
                    <a:pt x="723900" y="641614"/>
                  </a:cubicBezTo>
                  <a:cubicBezTo>
                    <a:pt x="727182" y="642270"/>
                    <a:pt x="730078" y="644789"/>
                    <a:pt x="733425" y="644789"/>
                  </a:cubicBezTo>
                  <a:cubicBezTo>
                    <a:pt x="741220" y="644789"/>
                    <a:pt x="775291" y="641466"/>
                    <a:pt x="787400" y="638439"/>
                  </a:cubicBezTo>
                  <a:cubicBezTo>
                    <a:pt x="793894" y="636816"/>
                    <a:pt x="800100" y="634206"/>
                    <a:pt x="806450" y="632089"/>
                  </a:cubicBezTo>
                  <a:cubicBezTo>
                    <a:pt x="809625" y="631031"/>
                    <a:pt x="812662" y="629387"/>
                    <a:pt x="815975" y="628914"/>
                  </a:cubicBezTo>
                  <a:lnTo>
                    <a:pt x="838200" y="625739"/>
                  </a:lnTo>
                  <a:cubicBezTo>
                    <a:pt x="844550" y="623622"/>
                    <a:pt x="851681" y="623102"/>
                    <a:pt x="857250" y="619389"/>
                  </a:cubicBezTo>
                  <a:cubicBezTo>
                    <a:pt x="860425" y="617272"/>
                    <a:pt x="863844" y="615482"/>
                    <a:pt x="866775" y="613039"/>
                  </a:cubicBezTo>
                  <a:cubicBezTo>
                    <a:pt x="870224" y="610164"/>
                    <a:pt x="872564" y="606005"/>
                    <a:pt x="876300" y="603514"/>
                  </a:cubicBezTo>
                  <a:cubicBezTo>
                    <a:pt x="879085" y="601658"/>
                    <a:pt x="882650" y="601397"/>
                    <a:pt x="885825" y="600339"/>
                  </a:cubicBezTo>
                  <a:cubicBezTo>
                    <a:pt x="894345" y="602043"/>
                    <a:pt x="913844" y="605260"/>
                    <a:pt x="920750" y="609864"/>
                  </a:cubicBezTo>
                  <a:cubicBezTo>
                    <a:pt x="923925" y="611981"/>
                    <a:pt x="927344" y="613771"/>
                    <a:pt x="930275" y="616214"/>
                  </a:cubicBezTo>
                  <a:cubicBezTo>
                    <a:pt x="933724" y="619089"/>
                    <a:pt x="936064" y="623248"/>
                    <a:pt x="939800" y="625739"/>
                  </a:cubicBezTo>
                  <a:cubicBezTo>
                    <a:pt x="942585" y="627595"/>
                    <a:pt x="946150" y="627856"/>
                    <a:pt x="949325" y="628914"/>
                  </a:cubicBezTo>
                  <a:cubicBezTo>
                    <a:pt x="952500" y="627856"/>
                    <a:pt x="955503" y="625739"/>
                    <a:pt x="958850" y="625739"/>
                  </a:cubicBezTo>
                  <a:cubicBezTo>
                    <a:pt x="966726" y="625739"/>
                    <a:pt x="987936" y="630286"/>
                    <a:pt x="996950" y="632089"/>
                  </a:cubicBezTo>
                  <a:cubicBezTo>
                    <a:pt x="1009650" y="631031"/>
                    <a:pt x="1022393" y="630403"/>
                    <a:pt x="1035050" y="628914"/>
                  </a:cubicBezTo>
                  <a:cubicBezTo>
                    <a:pt x="1040409" y="628283"/>
                    <a:pt x="1045529" y="625739"/>
                    <a:pt x="1050925" y="625739"/>
                  </a:cubicBezTo>
                  <a:cubicBezTo>
                    <a:pt x="1065779" y="625739"/>
                    <a:pt x="1080535" y="628254"/>
                    <a:pt x="1095375" y="628914"/>
                  </a:cubicBezTo>
                  <a:cubicBezTo>
                    <a:pt x="1128168" y="630371"/>
                    <a:pt x="1160992" y="631031"/>
                    <a:pt x="1193800" y="632089"/>
                  </a:cubicBezTo>
                  <a:cubicBezTo>
                    <a:pt x="1207019" y="636495"/>
                    <a:pt x="1202342" y="636687"/>
                    <a:pt x="1219200" y="632089"/>
                  </a:cubicBezTo>
                  <a:cubicBezTo>
                    <a:pt x="1225658" y="630328"/>
                    <a:pt x="1238250" y="625739"/>
                    <a:pt x="1238250" y="625739"/>
                  </a:cubicBezTo>
                  <a:cubicBezTo>
                    <a:pt x="1244241" y="626200"/>
                    <a:pt x="1296952" y="632833"/>
                    <a:pt x="1308100" y="625739"/>
                  </a:cubicBezTo>
                  <a:cubicBezTo>
                    <a:pt x="1313747" y="622145"/>
                    <a:pt x="1314450" y="606689"/>
                    <a:pt x="1314450" y="606689"/>
                  </a:cubicBezTo>
                  <a:cubicBezTo>
                    <a:pt x="1306470" y="582748"/>
                    <a:pt x="1317235" y="612258"/>
                    <a:pt x="1304925" y="587639"/>
                  </a:cubicBezTo>
                  <a:cubicBezTo>
                    <a:pt x="1303428" y="584646"/>
                    <a:pt x="1302808" y="581289"/>
                    <a:pt x="1301750" y="578114"/>
                  </a:cubicBezTo>
                  <a:cubicBezTo>
                    <a:pt x="1309807" y="553944"/>
                    <a:pt x="1306787" y="565628"/>
                    <a:pt x="1311275" y="543189"/>
                  </a:cubicBezTo>
                  <a:cubicBezTo>
                    <a:pt x="1310217" y="529431"/>
                    <a:pt x="1310252" y="515544"/>
                    <a:pt x="1308100" y="501914"/>
                  </a:cubicBezTo>
                  <a:cubicBezTo>
                    <a:pt x="1307056" y="495302"/>
                    <a:pt x="1301750" y="482864"/>
                    <a:pt x="1301750" y="482864"/>
                  </a:cubicBezTo>
                  <a:lnTo>
                    <a:pt x="1311275" y="454289"/>
                  </a:lnTo>
                  <a:lnTo>
                    <a:pt x="1314450" y="444764"/>
                  </a:lnTo>
                  <a:cubicBezTo>
                    <a:pt x="1313392" y="399256"/>
                    <a:pt x="1314057" y="353675"/>
                    <a:pt x="1311275" y="308239"/>
                  </a:cubicBezTo>
                  <a:cubicBezTo>
                    <a:pt x="1310866" y="301558"/>
                    <a:pt x="1308638" y="294758"/>
                    <a:pt x="1304925" y="289189"/>
                  </a:cubicBezTo>
                  <a:lnTo>
                    <a:pt x="1298575" y="279664"/>
                  </a:lnTo>
                  <a:cubicBezTo>
                    <a:pt x="1299669" y="270908"/>
                    <a:pt x="1300031" y="254528"/>
                    <a:pt x="1304925" y="244739"/>
                  </a:cubicBezTo>
                  <a:cubicBezTo>
                    <a:pt x="1306632" y="241326"/>
                    <a:pt x="1309725" y="238701"/>
                    <a:pt x="1311275" y="235214"/>
                  </a:cubicBezTo>
                  <a:cubicBezTo>
                    <a:pt x="1313993" y="229097"/>
                    <a:pt x="1317625" y="216164"/>
                    <a:pt x="1317625" y="216164"/>
                  </a:cubicBezTo>
                  <a:cubicBezTo>
                    <a:pt x="1316567" y="189706"/>
                    <a:pt x="1314450" y="163268"/>
                    <a:pt x="1314450" y="136789"/>
                  </a:cubicBezTo>
                  <a:cubicBezTo>
                    <a:pt x="1314450" y="118229"/>
                    <a:pt x="1317422" y="106052"/>
                    <a:pt x="1320800" y="89164"/>
                  </a:cubicBezTo>
                  <a:cubicBezTo>
                    <a:pt x="1321825" y="72761"/>
                    <a:pt x="1327495" y="23523"/>
                    <a:pt x="1320800" y="3439"/>
                  </a:cubicBezTo>
                  <a:cubicBezTo>
                    <a:pt x="1319742" y="264"/>
                    <a:pt x="1314450" y="1322"/>
                    <a:pt x="1311275" y="264"/>
                  </a:cubicBezTo>
                  <a:cubicBezTo>
                    <a:pt x="1305237" y="1472"/>
                    <a:pt x="1292384" y="3360"/>
                    <a:pt x="1285875" y="6614"/>
                  </a:cubicBezTo>
                  <a:cubicBezTo>
                    <a:pt x="1282462" y="8321"/>
                    <a:pt x="1279837" y="11414"/>
                    <a:pt x="1276350" y="12964"/>
                  </a:cubicBezTo>
                  <a:cubicBezTo>
                    <a:pt x="1270233" y="15682"/>
                    <a:pt x="1257300" y="19314"/>
                    <a:pt x="1257300" y="19314"/>
                  </a:cubicBezTo>
                  <a:cubicBezTo>
                    <a:pt x="1249892" y="18256"/>
                    <a:pt x="1242413" y="17607"/>
                    <a:pt x="1235075" y="16139"/>
                  </a:cubicBezTo>
                  <a:cubicBezTo>
                    <a:pt x="1231793" y="15483"/>
                    <a:pt x="1228897" y="12964"/>
                    <a:pt x="1225550" y="12964"/>
                  </a:cubicBezTo>
                  <a:cubicBezTo>
                    <a:pt x="1212806" y="12964"/>
                    <a:pt x="1200176" y="15469"/>
                    <a:pt x="1187450" y="16139"/>
                  </a:cubicBezTo>
                  <a:cubicBezTo>
                    <a:pt x="1159951" y="17586"/>
                    <a:pt x="1132417" y="18256"/>
                    <a:pt x="1104900" y="19314"/>
                  </a:cubicBezTo>
                  <a:cubicBezTo>
                    <a:pt x="1091142" y="18256"/>
                    <a:pt x="1077188" y="18682"/>
                    <a:pt x="1063625" y="16139"/>
                  </a:cubicBezTo>
                  <a:cubicBezTo>
                    <a:pt x="1059874" y="15436"/>
                    <a:pt x="1057916" y="9789"/>
                    <a:pt x="1054100" y="9789"/>
                  </a:cubicBezTo>
                  <a:cubicBezTo>
                    <a:pt x="1047407" y="9789"/>
                    <a:pt x="1035050" y="16139"/>
                    <a:pt x="1035050" y="16139"/>
                  </a:cubicBezTo>
                  <a:cubicBezTo>
                    <a:pt x="1012825" y="15081"/>
                    <a:pt x="990625" y="12964"/>
                    <a:pt x="968375" y="12964"/>
                  </a:cubicBezTo>
                  <a:cubicBezTo>
                    <a:pt x="955984" y="12964"/>
                    <a:pt x="959347" y="19937"/>
                    <a:pt x="949325" y="25664"/>
                  </a:cubicBezTo>
                  <a:cubicBezTo>
                    <a:pt x="945536" y="27829"/>
                    <a:pt x="940821" y="27640"/>
                    <a:pt x="936625" y="28839"/>
                  </a:cubicBezTo>
                  <a:cubicBezTo>
                    <a:pt x="933407" y="29758"/>
                    <a:pt x="930275" y="30956"/>
                    <a:pt x="927100" y="32014"/>
                  </a:cubicBezTo>
                  <a:cubicBezTo>
                    <a:pt x="874568" y="21508"/>
                    <a:pt x="906129" y="25125"/>
                    <a:pt x="831850" y="28839"/>
                  </a:cubicBezTo>
                  <a:cubicBezTo>
                    <a:pt x="792148" y="38765"/>
                    <a:pt x="841509" y="26079"/>
                    <a:pt x="809625" y="35189"/>
                  </a:cubicBezTo>
                  <a:cubicBezTo>
                    <a:pt x="781718" y="43162"/>
                    <a:pt x="810238" y="33926"/>
                    <a:pt x="787400" y="41539"/>
                  </a:cubicBezTo>
                  <a:cubicBezTo>
                    <a:pt x="781050" y="40481"/>
                    <a:pt x="774634" y="39761"/>
                    <a:pt x="768350" y="38364"/>
                  </a:cubicBezTo>
                  <a:cubicBezTo>
                    <a:pt x="765083" y="37638"/>
                    <a:pt x="762043" y="36108"/>
                    <a:pt x="758825" y="35189"/>
                  </a:cubicBezTo>
                  <a:cubicBezTo>
                    <a:pt x="754629" y="33990"/>
                    <a:pt x="750321" y="33213"/>
                    <a:pt x="746125" y="32014"/>
                  </a:cubicBezTo>
                  <a:cubicBezTo>
                    <a:pt x="742907" y="31095"/>
                    <a:pt x="739818" y="29758"/>
                    <a:pt x="736600" y="28839"/>
                  </a:cubicBezTo>
                  <a:cubicBezTo>
                    <a:pt x="719392" y="23923"/>
                    <a:pt x="725641" y="26647"/>
                    <a:pt x="704850" y="22489"/>
                  </a:cubicBezTo>
                  <a:cubicBezTo>
                    <a:pt x="700571" y="21633"/>
                    <a:pt x="696429" y="20170"/>
                    <a:pt x="692150" y="19314"/>
                  </a:cubicBezTo>
                  <a:cubicBezTo>
                    <a:pt x="685837" y="18051"/>
                    <a:pt x="679345" y="17700"/>
                    <a:pt x="673100" y="16139"/>
                  </a:cubicBezTo>
                  <a:cubicBezTo>
                    <a:pt x="627771" y="4807"/>
                    <a:pt x="686435" y="13028"/>
                    <a:pt x="622300" y="6614"/>
                  </a:cubicBezTo>
                  <a:cubicBezTo>
                    <a:pt x="618067" y="5556"/>
                    <a:pt x="613796" y="4638"/>
                    <a:pt x="609600" y="3439"/>
                  </a:cubicBezTo>
                  <a:cubicBezTo>
                    <a:pt x="606382" y="2520"/>
                    <a:pt x="603182" y="-979"/>
                    <a:pt x="600075" y="264"/>
                  </a:cubicBezTo>
                  <a:cubicBezTo>
                    <a:pt x="595341" y="2158"/>
                    <a:pt x="591887" y="15304"/>
                    <a:pt x="590550" y="19314"/>
                  </a:cubicBezTo>
                  <a:cubicBezTo>
                    <a:pt x="569685" y="12359"/>
                    <a:pt x="576478" y="10835"/>
                    <a:pt x="558800" y="16139"/>
                  </a:cubicBezTo>
                  <a:cubicBezTo>
                    <a:pt x="552389" y="18062"/>
                    <a:pt x="539750" y="22489"/>
                    <a:pt x="539750" y="22489"/>
                  </a:cubicBezTo>
                  <a:cubicBezTo>
                    <a:pt x="508780" y="45716"/>
                    <a:pt x="552020" y="16760"/>
                    <a:pt x="492125" y="35189"/>
                  </a:cubicBezTo>
                  <a:cubicBezTo>
                    <a:pt x="488478" y="36311"/>
                    <a:pt x="488473" y="42016"/>
                    <a:pt x="485775" y="44714"/>
                  </a:cubicBezTo>
                  <a:cubicBezTo>
                    <a:pt x="483077" y="47412"/>
                    <a:pt x="479425" y="48947"/>
                    <a:pt x="476250" y="51064"/>
                  </a:cubicBezTo>
                  <a:cubicBezTo>
                    <a:pt x="402714" y="43710"/>
                    <a:pt x="493938" y="51064"/>
                    <a:pt x="396875" y="51064"/>
                  </a:cubicBezTo>
                  <a:cubicBezTo>
                    <a:pt x="374625" y="51064"/>
                    <a:pt x="352425" y="48947"/>
                    <a:pt x="330200" y="47889"/>
                  </a:cubicBezTo>
                  <a:cubicBezTo>
                    <a:pt x="327211" y="47142"/>
                    <a:pt x="311702" y="43609"/>
                    <a:pt x="307975" y="41539"/>
                  </a:cubicBezTo>
                  <a:cubicBezTo>
                    <a:pt x="282578" y="27430"/>
                    <a:pt x="296847" y="29232"/>
                    <a:pt x="269875" y="22489"/>
                  </a:cubicBezTo>
                  <a:cubicBezTo>
                    <a:pt x="265642" y="21431"/>
                    <a:pt x="261355" y="20568"/>
                    <a:pt x="257175" y="19314"/>
                  </a:cubicBezTo>
                  <a:cubicBezTo>
                    <a:pt x="250764" y="17391"/>
                    <a:pt x="238125" y="12964"/>
                    <a:pt x="238125" y="12964"/>
                  </a:cubicBezTo>
                  <a:lnTo>
                    <a:pt x="209550" y="22489"/>
                  </a:lnTo>
                  <a:cubicBezTo>
                    <a:pt x="200004" y="25671"/>
                    <a:pt x="198706" y="25175"/>
                    <a:pt x="190500" y="32014"/>
                  </a:cubicBezTo>
                  <a:cubicBezTo>
                    <a:pt x="182547" y="38642"/>
                    <a:pt x="172868" y="53145"/>
                    <a:pt x="161925" y="54239"/>
                  </a:cubicBezTo>
                  <a:lnTo>
                    <a:pt x="130175" y="57414"/>
                  </a:lnTo>
                  <a:cubicBezTo>
                    <a:pt x="123825" y="59531"/>
                    <a:pt x="117475" y="65881"/>
                    <a:pt x="111125" y="63764"/>
                  </a:cubicBezTo>
                  <a:cubicBezTo>
                    <a:pt x="104775" y="61647"/>
                    <a:pt x="97644" y="61127"/>
                    <a:pt x="92075" y="57414"/>
                  </a:cubicBezTo>
                  <a:cubicBezTo>
                    <a:pt x="88900" y="55297"/>
                    <a:pt x="85963" y="52771"/>
                    <a:pt x="82550" y="51064"/>
                  </a:cubicBezTo>
                  <a:cubicBezTo>
                    <a:pt x="79557" y="49567"/>
                    <a:pt x="76018" y="49386"/>
                    <a:pt x="73025" y="47889"/>
                  </a:cubicBezTo>
                  <a:cubicBezTo>
                    <a:pt x="69612" y="46182"/>
                    <a:pt x="66850" y="43366"/>
                    <a:pt x="63500" y="41539"/>
                  </a:cubicBezTo>
                  <a:cubicBezTo>
                    <a:pt x="41191" y="29370"/>
                    <a:pt x="44929" y="31115"/>
                    <a:pt x="28575" y="25664"/>
                  </a:cubicBezTo>
                  <a:cubicBezTo>
                    <a:pt x="24342" y="26722"/>
                    <a:pt x="17255" y="24699"/>
                    <a:pt x="15875" y="28839"/>
                  </a:cubicBezTo>
                  <a:cubicBezTo>
                    <a:pt x="14668" y="32459"/>
                    <a:pt x="22887" y="32317"/>
                    <a:pt x="25400" y="35189"/>
                  </a:cubicBezTo>
                  <a:cubicBezTo>
                    <a:pt x="30426" y="40932"/>
                    <a:pt x="35687" y="46999"/>
                    <a:pt x="38100" y="54239"/>
                  </a:cubicBezTo>
                  <a:lnTo>
                    <a:pt x="44450" y="73289"/>
                  </a:lnTo>
                  <a:cubicBezTo>
                    <a:pt x="43392" y="77522"/>
                    <a:pt x="42474" y="81793"/>
                    <a:pt x="41275" y="85989"/>
                  </a:cubicBezTo>
                  <a:cubicBezTo>
                    <a:pt x="40356" y="89207"/>
                    <a:pt x="38699" y="92221"/>
                    <a:pt x="38100" y="95514"/>
                  </a:cubicBezTo>
                  <a:cubicBezTo>
                    <a:pt x="36574" y="103909"/>
                    <a:pt x="36451" y="112519"/>
                    <a:pt x="34925" y="120914"/>
                  </a:cubicBezTo>
                  <a:cubicBezTo>
                    <a:pt x="34326" y="124207"/>
                    <a:pt x="33068" y="127363"/>
                    <a:pt x="31750" y="130439"/>
                  </a:cubicBezTo>
                  <a:cubicBezTo>
                    <a:pt x="26916" y="141718"/>
                    <a:pt x="25427" y="143098"/>
                    <a:pt x="19050" y="152664"/>
                  </a:cubicBezTo>
                  <a:cubicBezTo>
                    <a:pt x="41275" y="160072"/>
                    <a:pt x="35983" y="152664"/>
                    <a:pt x="41275" y="168539"/>
                  </a:cubicBezTo>
                  <a:cubicBezTo>
                    <a:pt x="39778" y="173031"/>
                    <a:pt x="34925" y="186777"/>
                    <a:pt x="34925" y="190764"/>
                  </a:cubicBezTo>
                  <a:cubicBezTo>
                    <a:pt x="34925" y="225081"/>
                    <a:pt x="34569" y="221445"/>
                    <a:pt x="41275" y="241564"/>
                  </a:cubicBezTo>
                  <a:cubicBezTo>
                    <a:pt x="42333" y="250031"/>
                    <a:pt x="44450" y="258431"/>
                    <a:pt x="44450" y="266964"/>
                  </a:cubicBezTo>
                  <a:cubicBezTo>
                    <a:pt x="44450" y="270311"/>
                    <a:pt x="41275" y="273142"/>
                    <a:pt x="41275" y="276489"/>
                  </a:cubicBezTo>
                  <a:cubicBezTo>
                    <a:pt x="41275" y="287125"/>
                    <a:pt x="42863" y="297127"/>
                    <a:pt x="44450" y="308239"/>
                  </a:cubicBezTo>
                  <a:close/>
                </a:path>
              </a:pathLst>
            </a:cu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9392" tIns="59693" rIns="119392" bIns="59693" anchor="ctr"/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满期金</a:t>
              </a:r>
            </a:p>
          </p:txBody>
        </p:sp>
      </p:grpSp>
      <p:grpSp>
        <p:nvGrpSpPr>
          <p:cNvPr id="10" name="组合 34"/>
          <p:cNvGrpSpPr>
            <a:grpSpLocks/>
          </p:cNvGrpSpPr>
          <p:nvPr/>
        </p:nvGrpSpPr>
        <p:grpSpPr bwMode="auto">
          <a:xfrm>
            <a:off x="-107950" y="2924035"/>
            <a:ext cx="3328988" cy="2165158"/>
            <a:chOff x="-270394" y="3909241"/>
            <a:chExt cx="4528151" cy="2944998"/>
          </a:xfrm>
        </p:grpSpPr>
        <p:grpSp>
          <p:nvGrpSpPr>
            <p:cNvPr id="34842" name="组合 35"/>
            <p:cNvGrpSpPr>
              <a:grpSpLocks/>
            </p:cNvGrpSpPr>
            <p:nvPr/>
          </p:nvGrpSpPr>
          <p:grpSpPr bwMode="auto">
            <a:xfrm>
              <a:off x="-270394" y="3909241"/>
              <a:ext cx="4528151" cy="2944998"/>
              <a:chOff x="-673530" y="3905880"/>
              <a:chExt cx="4528151" cy="2944998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-202792" y="3905880"/>
                <a:ext cx="3295163" cy="71167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kern="0" dirty="0">
                    <a:solidFill>
                      <a:srgbClr val="FF0000"/>
                    </a:solidFill>
                    <a:latin typeface="Constantia"/>
                    <a:ea typeface="微软雅黑"/>
                  </a:rPr>
                  <a:t>顶额预订利率</a:t>
                </a:r>
              </a:p>
            </p:txBody>
          </p:sp>
          <p:pic>
            <p:nvPicPr>
              <p:cNvPr id="34845" name="图片 39"/>
              <p:cNvPicPr>
                <a:picLocks noChangeAspect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46" b="-81"/>
              <a:stretch>
                <a:fillRect/>
              </a:stretch>
            </p:blipFill>
            <p:spPr bwMode="auto">
              <a:xfrm>
                <a:off x="1257300" y="4176345"/>
                <a:ext cx="2597321" cy="26745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" name="文本框 40"/>
              <p:cNvSpPr txBox="1"/>
              <p:nvPr/>
            </p:nvSpPr>
            <p:spPr>
              <a:xfrm>
                <a:off x="-673530" y="5896426"/>
                <a:ext cx="3295163" cy="90005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700" b="1" kern="0" dirty="0">
                    <a:solidFill>
                      <a:prstClr val="white"/>
                    </a:solidFill>
                    <a:latin typeface="Constantia"/>
                    <a:ea typeface="微软雅黑"/>
                  </a:rPr>
                  <a:t>2.5%</a:t>
                </a:r>
                <a:endParaRPr lang="zh-CN" altLang="en-US" sz="3700" b="1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645169" y="4750947"/>
              <a:ext cx="2763046" cy="8791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kern="0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Constantia"/>
                  <a:ea typeface="微软雅黑"/>
                </a:rPr>
                <a:t>中国人寿直指监管</a:t>
              </a:r>
              <a:endParaRPr lang="en-US" altLang="zh-CN" kern="0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  <a:ea typeface="微软雅黑"/>
              </a:endParaRPr>
            </a:p>
            <a:p>
              <a:pPr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kern="0" dirty="0">
                  <a:solidFill>
                    <a:prstClr val="black">
                      <a:lumMod val="95000"/>
                      <a:lumOff val="5000"/>
                    </a:prstClr>
                  </a:solidFill>
                  <a:latin typeface="Constantia"/>
                  <a:ea typeface="微软雅黑"/>
                </a:rPr>
                <a:t>部门最高预定利率</a:t>
              </a:r>
              <a:endParaRPr lang="zh-CN" altLang="en-US" dirty="0"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2" name="组合 34"/>
          <p:cNvGrpSpPr>
            <a:grpSpLocks/>
          </p:cNvGrpSpPr>
          <p:nvPr/>
        </p:nvGrpSpPr>
        <p:grpSpPr bwMode="auto">
          <a:xfrm>
            <a:off x="6750051" y="980395"/>
            <a:ext cx="2093913" cy="1476309"/>
            <a:chOff x="5804138" y="3212976"/>
            <a:chExt cx="2800310" cy="2088231"/>
          </a:xfrm>
        </p:grpSpPr>
        <p:grpSp>
          <p:nvGrpSpPr>
            <p:cNvPr id="34838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45" name="椭圆形标注 44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46" name="椭圆形标注 45"/>
              <p:cNvSpPr/>
              <p:nvPr/>
            </p:nvSpPr>
            <p:spPr>
              <a:xfrm>
                <a:off x="1043148" y="1915927"/>
                <a:ext cx="2592249" cy="200130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4839" name="TextBox 62"/>
            <p:cNvSpPr txBox="1">
              <a:spLocks noChangeArrowheads="1"/>
            </p:cNvSpPr>
            <p:nvPr/>
          </p:nvSpPr>
          <p:spPr bwMode="auto">
            <a:xfrm>
              <a:off x="5995213" y="3774959"/>
              <a:ext cx="2418160" cy="870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4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30.82</a:t>
              </a:r>
              <a:r>
                <a:rPr lang="zh-CN" altLang="en-US" sz="28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万</a:t>
              </a:r>
              <a:endParaRPr lang="en-US" altLang="zh-CN" sz="2800" b="1">
                <a:solidFill>
                  <a:srgbClr val="FF0000"/>
                </a:solidFill>
                <a:latin typeface="Constantia" pitchFamily="18" charset="0"/>
                <a:ea typeface="微软雅黑" pitchFamily="34" charset="-122"/>
              </a:endParaRPr>
            </a:p>
          </p:txBody>
        </p:sp>
      </p:grpSp>
      <p:grpSp>
        <p:nvGrpSpPr>
          <p:cNvPr id="14" name="组合 34"/>
          <p:cNvGrpSpPr>
            <a:grpSpLocks/>
          </p:cNvGrpSpPr>
          <p:nvPr/>
        </p:nvGrpSpPr>
        <p:grpSpPr bwMode="auto">
          <a:xfrm>
            <a:off x="4903788" y="122907"/>
            <a:ext cx="2055812" cy="1599216"/>
            <a:chOff x="5804138" y="3212976"/>
            <a:chExt cx="2800310" cy="2088231"/>
          </a:xfrm>
        </p:grpSpPr>
        <p:grpSp>
          <p:nvGrpSpPr>
            <p:cNvPr id="3483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50" name="椭圆形标注 49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26528"/>
                  <a:gd name="adj2" fmla="val 56780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51" name="椭圆形标注 50"/>
              <p:cNvSpPr/>
              <p:nvPr/>
            </p:nvSpPr>
            <p:spPr>
              <a:xfrm>
                <a:off x="1042598" y="1916254"/>
                <a:ext cx="2592719" cy="2000006"/>
              </a:xfrm>
              <a:prstGeom prst="wedgeEllipseCallout">
                <a:avLst>
                  <a:gd name="adj1" fmla="val 26652"/>
                  <a:gd name="adj2" fmla="val 56641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49" name="TextBox 62"/>
            <p:cNvSpPr txBox="1"/>
            <p:nvPr/>
          </p:nvSpPr>
          <p:spPr>
            <a:xfrm>
              <a:off x="6037677" y="3662721"/>
              <a:ext cx="2419727" cy="8037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4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20.43</a:t>
              </a:r>
              <a:r>
                <a:rPr lang="zh-CN" altLang="en-US" sz="21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21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16" name="组合 34"/>
          <p:cNvGrpSpPr>
            <a:grpSpLocks/>
          </p:cNvGrpSpPr>
          <p:nvPr/>
        </p:nvGrpSpPr>
        <p:grpSpPr bwMode="auto">
          <a:xfrm>
            <a:off x="3744913" y="643116"/>
            <a:ext cx="1884362" cy="1433435"/>
            <a:chOff x="5804138" y="3212976"/>
            <a:chExt cx="2800310" cy="2088231"/>
          </a:xfrm>
        </p:grpSpPr>
        <p:grpSp>
          <p:nvGrpSpPr>
            <p:cNvPr id="34830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55" name="椭圆形标注 54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19391"/>
                  <a:gd name="adj2" fmla="val 62849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56" name="椭圆形标注 55"/>
              <p:cNvSpPr/>
              <p:nvPr/>
            </p:nvSpPr>
            <p:spPr>
              <a:xfrm>
                <a:off x="1041031" y="1915900"/>
                <a:ext cx="2595065" cy="2000858"/>
              </a:xfrm>
              <a:prstGeom prst="wedgeEllipseCallout">
                <a:avLst>
                  <a:gd name="adj1" fmla="val -18746"/>
                  <a:gd name="adj2" fmla="val 62259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4831" name="TextBox 62"/>
            <p:cNvSpPr txBox="1">
              <a:spLocks noChangeArrowheads="1"/>
            </p:cNvSpPr>
            <p:nvPr/>
          </p:nvSpPr>
          <p:spPr bwMode="auto">
            <a:xfrm>
              <a:off x="5997588" y="3845900"/>
              <a:ext cx="2420488" cy="896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4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50</a:t>
              </a:r>
              <a:r>
                <a:rPr lang="zh-CN" altLang="en-US" sz="28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万</a:t>
              </a:r>
              <a:endParaRPr lang="en-US" altLang="zh-CN" sz="2800" b="1">
                <a:solidFill>
                  <a:srgbClr val="FF0000"/>
                </a:solidFill>
                <a:latin typeface="Constantia" pitchFamily="18" charset="0"/>
                <a:ea typeface="微软雅黑" pitchFamily="34" charset="-122"/>
              </a:endParaRPr>
            </a:p>
          </p:txBody>
        </p:sp>
      </p:grpSp>
      <p:grpSp>
        <p:nvGrpSpPr>
          <p:cNvPr id="18" name="组合 34"/>
          <p:cNvGrpSpPr>
            <a:grpSpLocks/>
          </p:cNvGrpSpPr>
          <p:nvPr/>
        </p:nvGrpSpPr>
        <p:grpSpPr bwMode="auto">
          <a:xfrm>
            <a:off x="2582864" y="1805014"/>
            <a:ext cx="1863725" cy="1390559"/>
            <a:chOff x="5804138" y="3212976"/>
            <a:chExt cx="2800310" cy="2088231"/>
          </a:xfrm>
        </p:grpSpPr>
        <p:grpSp>
          <p:nvGrpSpPr>
            <p:cNvPr id="34826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60" name="椭圆形标注 59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26528"/>
                  <a:gd name="adj2" fmla="val 56780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61" name="椭圆形标注 60"/>
              <p:cNvSpPr/>
              <p:nvPr/>
            </p:nvSpPr>
            <p:spPr>
              <a:xfrm>
                <a:off x="1041972" y="1918090"/>
                <a:ext cx="2592791" cy="1998166"/>
              </a:xfrm>
              <a:prstGeom prst="wedgeEllipseCallout">
                <a:avLst>
                  <a:gd name="adj1" fmla="val 26652"/>
                  <a:gd name="adj2" fmla="val 56641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4827" name="TextBox 62"/>
            <p:cNvSpPr txBox="1">
              <a:spLocks noChangeArrowheads="1"/>
            </p:cNvSpPr>
            <p:nvPr/>
          </p:nvSpPr>
          <p:spPr bwMode="auto">
            <a:xfrm>
              <a:off x="5980648" y="3393255"/>
              <a:ext cx="2421052" cy="924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4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6.8</a:t>
              </a:r>
              <a:r>
                <a:rPr lang="zh-CN" altLang="en-US" sz="2800" b="1">
                  <a:solidFill>
                    <a:srgbClr val="FF0000"/>
                  </a:solidFill>
                  <a:latin typeface="Constantia" pitchFamily="18" charset="0"/>
                  <a:ea typeface="微软雅黑" pitchFamily="34" charset="-122"/>
                </a:rPr>
                <a:t>万</a:t>
              </a:r>
              <a:endParaRPr lang="en-US" altLang="zh-CN" sz="2800" b="1">
                <a:solidFill>
                  <a:srgbClr val="FF0000"/>
                </a:solidFill>
                <a:latin typeface="Constantia" pitchFamily="18" charset="0"/>
                <a:ea typeface="微软雅黑" pitchFamily="34" charset="-122"/>
              </a:endParaRPr>
            </a:p>
          </p:txBody>
        </p:sp>
      </p:grpSp>
      <p:pic>
        <p:nvPicPr>
          <p:cNvPr id="20" name="组合 3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238" y="2200886"/>
            <a:ext cx="4132262" cy="2858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92952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5" name="组合 8"/>
          <p:cNvGrpSpPr>
            <a:grpSpLocks/>
          </p:cNvGrpSpPr>
          <p:nvPr/>
        </p:nvGrpSpPr>
        <p:grpSpPr bwMode="auto">
          <a:xfrm rot="1923475">
            <a:off x="1652588" y="2085125"/>
            <a:ext cx="1066800" cy="1936494"/>
            <a:chOff x="5364088" y="908720"/>
            <a:chExt cx="1440160" cy="2664296"/>
          </a:xfrm>
        </p:grpSpPr>
        <p:pic>
          <p:nvPicPr>
            <p:cNvPr id="35870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1412776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71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1124744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72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908720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846" name="Picture 4" descr="http://pic19.nipic.com/20120223/2749061_210116008335_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9" y="3574297"/>
            <a:ext cx="1982787" cy="1604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7" name="组合 8"/>
          <p:cNvGrpSpPr>
            <a:grpSpLocks/>
          </p:cNvGrpSpPr>
          <p:nvPr/>
        </p:nvGrpSpPr>
        <p:grpSpPr bwMode="auto">
          <a:xfrm rot="-1521594">
            <a:off x="-65087" y="1953644"/>
            <a:ext cx="1066801" cy="1937923"/>
            <a:chOff x="5364088" y="908720"/>
            <a:chExt cx="1440160" cy="2664296"/>
          </a:xfrm>
        </p:grpSpPr>
        <p:pic>
          <p:nvPicPr>
            <p:cNvPr id="35867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1412776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68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1124744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69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908720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848" name="组合 12"/>
          <p:cNvGrpSpPr>
            <a:grpSpLocks/>
          </p:cNvGrpSpPr>
          <p:nvPr/>
        </p:nvGrpSpPr>
        <p:grpSpPr bwMode="auto">
          <a:xfrm>
            <a:off x="873125" y="1706401"/>
            <a:ext cx="1093788" cy="1983656"/>
            <a:chOff x="5364088" y="908720"/>
            <a:chExt cx="1440161" cy="2664296"/>
          </a:xfrm>
        </p:grpSpPr>
        <p:pic>
          <p:nvPicPr>
            <p:cNvPr id="35864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1412776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65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9" y="1557534"/>
              <a:ext cx="720080" cy="1727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66" name="Picture 6" descr="http://img.sucai.redocn.com/attachments/images/201005/20100524/20100523_374c6b8d0e3c5e4dffa9JZ2W3h6xhLje.jpg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908720"/>
              <a:ext cx="720080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26"/>
          <p:cNvGrpSpPr>
            <a:grpSpLocks/>
          </p:cNvGrpSpPr>
          <p:nvPr/>
        </p:nvGrpSpPr>
        <p:grpSpPr bwMode="auto">
          <a:xfrm>
            <a:off x="538164" y="1644949"/>
            <a:ext cx="1474787" cy="2160870"/>
            <a:chOff x="3015247" y="790432"/>
            <a:chExt cx="1942978" cy="2901443"/>
          </a:xfrm>
        </p:grpSpPr>
        <p:sp>
          <p:nvSpPr>
            <p:cNvPr id="35862" name="任意多边形 27"/>
            <p:cNvSpPr>
              <a:spLocks/>
            </p:cNvSpPr>
            <p:nvPr/>
          </p:nvSpPr>
          <p:spPr bwMode="auto">
            <a:xfrm flipH="1">
              <a:off x="4139348" y="1419735"/>
              <a:ext cx="192137" cy="2272140"/>
            </a:xfrm>
            <a:custGeom>
              <a:avLst/>
              <a:gdLst>
                <a:gd name="T0" fmla="*/ 13797 w 405261"/>
                <a:gd name="T1" fmla="*/ 0 h 1364343"/>
                <a:gd name="T2" fmla="*/ 1423 w 405261"/>
                <a:gd name="T3" fmla="*/ 312678984 h 1364343"/>
                <a:gd name="T4" fmla="*/ 43186 w 405261"/>
                <a:gd name="T5" fmla="*/ 554752353 h 1364343"/>
                <a:gd name="T6" fmla="*/ 2970 w 405261"/>
                <a:gd name="T7" fmla="*/ 948122165 h 13643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261"/>
                <a:gd name="T13" fmla="*/ 0 h 1364343"/>
                <a:gd name="T14" fmla="*/ 405261 w 405261"/>
                <a:gd name="T15" fmla="*/ 1364343 h 13643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261" h="1364343">
                  <a:moveTo>
                    <a:pt x="129467" y="0"/>
                  </a:moveTo>
                  <a:cubicBezTo>
                    <a:pt x="48429" y="158447"/>
                    <a:pt x="-32609" y="316895"/>
                    <a:pt x="13353" y="449943"/>
                  </a:cubicBezTo>
                  <a:cubicBezTo>
                    <a:pt x="59315" y="582991"/>
                    <a:pt x="402820" y="645886"/>
                    <a:pt x="405239" y="798286"/>
                  </a:cubicBezTo>
                  <a:cubicBezTo>
                    <a:pt x="407658" y="950686"/>
                    <a:pt x="217762" y="1157514"/>
                    <a:pt x="27867" y="1364343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 bwMode="auto">
            <a:xfrm rot="20314467" flipH="1">
              <a:off x="3015247" y="790432"/>
              <a:ext cx="1942978" cy="767578"/>
            </a:xfrm>
            <a:custGeom>
              <a:avLst/>
              <a:gdLst>
                <a:gd name="connsiteX0" fmla="*/ 44450 w 1324016"/>
                <a:gd name="connsiteY0" fmla="*/ 308239 h 644789"/>
                <a:gd name="connsiteX1" fmla="*/ 50800 w 1324016"/>
                <a:gd name="connsiteY1" fmla="*/ 343164 h 644789"/>
                <a:gd name="connsiteX2" fmla="*/ 57150 w 1324016"/>
                <a:gd name="connsiteY2" fmla="*/ 352689 h 644789"/>
                <a:gd name="connsiteX3" fmla="*/ 69850 w 1324016"/>
                <a:gd name="connsiteY3" fmla="*/ 381264 h 644789"/>
                <a:gd name="connsiteX4" fmla="*/ 60325 w 1324016"/>
                <a:gd name="connsiteY4" fmla="*/ 384439 h 644789"/>
                <a:gd name="connsiteX5" fmla="*/ 47625 w 1324016"/>
                <a:gd name="connsiteY5" fmla="*/ 413014 h 644789"/>
                <a:gd name="connsiteX6" fmla="*/ 44450 w 1324016"/>
                <a:gd name="connsiteY6" fmla="*/ 422539 h 644789"/>
                <a:gd name="connsiteX7" fmla="*/ 44450 w 1324016"/>
                <a:gd name="connsiteY7" fmla="*/ 476514 h 644789"/>
                <a:gd name="connsiteX8" fmla="*/ 47625 w 1324016"/>
                <a:gd name="connsiteY8" fmla="*/ 492389 h 644789"/>
                <a:gd name="connsiteX9" fmla="*/ 41275 w 1324016"/>
                <a:gd name="connsiteY9" fmla="*/ 524139 h 644789"/>
                <a:gd name="connsiteX10" fmla="*/ 34925 w 1324016"/>
                <a:gd name="connsiteY10" fmla="*/ 581289 h 644789"/>
                <a:gd name="connsiteX11" fmla="*/ 28575 w 1324016"/>
                <a:gd name="connsiteY11" fmla="*/ 590814 h 644789"/>
                <a:gd name="connsiteX12" fmla="*/ 9525 w 1324016"/>
                <a:gd name="connsiteY12" fmla="*/ 600339 h 644789"/>
                <a:gd name="connsiteX13" fmla="*/ 0 w 1324016"/>
                <a:gd name="connsiteY13" fmla="*/ 606689 h 644789"/>
                <a:gd name="connsiteX14" fmla="*/ 28575 w 1324016"/>
                <a:gd name="connsiteY14" fmla="*/ 609864 h 644789"/>
                <a:gd name="connsiteX15" fmla="*/ 47625 w 1324016"/>
                <a:gd name="connsiteY15" fmla="*/ 603514 h 644789"/>
                <a:gd name="connsiteX16" fmla="*/ 57150 w 1324016"/>
                <a:gd name="connsiteY16" fmla="*/ 600339 h 644789"/>
                <a:gd name="connsiteX17" fmla="*/ 76200 w 1324016"/>
                <a:gd name="connsiteY17" fmla="*/ 603514 h 644789"/>
                <a:gd name="connsiteX18" fmla="*/ 101600 w 1324016"/>
                <a:gd name="connsiteY18" fmla="*/ 597164 h 644789"/>
                <a:gd name="connsiteX19" fmla="*/ 136525 w 1324016"/>
                <a:gd name="connsiteY19" fmla="*/ 606689 h 644789"/>
                <a:gd name="connsiteX20" fmla="*/ 146050 w 1324016"/>
                <a:gd name="connsiteY20" fmla="*/ 609864 h 644789"/>
                <a:gd name="connsiteX21" fmla="*/ 168275 w 1324016"/>
                <a:gd name="connsiteY21" fmla="*/ 613039 h 644789"/>
                <a:gd name="connsiteX22" fmla="*/ 180975 w 1324016"/>
                <a:gd name="connsiteY22" fmla="*/ 609864 h 644789"/>
                <a:gd name="connsiteX23" fmla="*/ 190500 w 1324016"/>
                <a:gd name="connsiteY23" fmla="*/ 606689 h 644789"/>
                <a:gd name="connsiteX24" fmla="*/ 196850 w 1324016"/>
                <a:gd name="connsiteY24" fmla="*/ 616214 h 644789"/>
                <a:gd name="connsiteX25" fmla="*/ 219075 w 1324016"/>
                <a:gd name="connsiteY25" fmla="*/ 609864 h 644789"/>
                <a:gd name="connsiteX26" fmla="*/ 238125 w 1324016"/>
                <a:gd name="connsiteY26" fmla="*/ 600339 h 644789"/>
                <a:gd name="connsiteX27" fmla="*/ 250825 w 1324016"/>
                <a:gd name="connsiteY27" fmla="*/ 603514 h 644789"/>
                <a:gd name="connsiteX28" fmla="*/ 260350 w 1324016"/>
                <a:gd name="connsiteY28" fmla="*/ 600339 h 644789"/>
                <a:gd name="connsiteX29" fmla="*/ 266700 w 1324016"/>
                <a:gd name="connsiteY29" fmla="*/ 609864 h 644789"/>
                <a:gd name="connsiteX30" fmla="*/ 285750 w 1324016"/>
                <a:gd name="connsiteY30" fmla="*/ 619389 h 644789"/>
                <a:gd name="connsiteX31" fmla="*/ 355600 w 1324016"/>
                <a:gd name="connsiteY31" fmla="*/ 616214 h 644789"/>
                <a:gd name="connsiteX32" fmla="*/ 365125 w 1324016"/>
                <a:gd name="connsiteY32" fmla="*/ 613039 h 644789"/>
                <a:gd name="connsiteX33" fmla="*/ 393700 w 1324016"/>
                <a:gd name="connsiteY33" fmla="*/ 606689 h 644789"/>
                <a:gd name="connsiteX34" fmla="*/ 438150 w 1324016"/>
                <a:gd name="connsiteY34" fmla="*/ 616214 h 644789"/>
                <a:gd name="connsiteX35" fmla="*/ 447675 w 1324016"/>
                <a:gd name="connsiteY35" fmla="*/ 619389 h 644789"/>
                <a:gd name="connsiteX36" fmla="*/ 466725 w 1324016"/>
                <a:gd name="connsiteY36" fmla="*/ 632089 h 644789"/>
                <a:gd name="connsiteX37" fmla="*/ 476250 w 1324016"/>
                <a:gd name="connsiteY37" fmla="*/ 625739 h 644789"/>
                <a:gd name="connsiteX38" fmla="*/ 533400 w 1324016"/>
                <a:gd name="connsiteY38" fmla="*/ 632089 h 644789"/>
                <a:gd name="connsiteX39" fmla="*/ 542925 w 1324016"/>
                <a:gd name="connsiteY39" fmla="*/ 638439 h 644789"/>
                <a:gd name="connsiteX40" fmla="*/ 568325 w 1324016"/>
                <a:gd name="connsiteY40" fmla="*/ 635264 h 644789"/>
                <a:gd name="connsiteX41" fmla="*/ 577850 w 1324016"/>
                <a:gd name="connsiteY41" fmla="*/ 632089 h 644789"/>
                <a:gd name="connsiteX42" fmla="*/ 590550 w 1324016"/>
                <a:gd name="connsiteY42" fmla="*/ 635264 h 644789"/>
                <a:gd name="connsiteX43" fmla="*/ 654050 w 1324016"/>
                <a:gd name="connsiteY43" fmla="*/ 638439 h 644789"/>
                <a:gd name="connsiteX44" fmla="*/ 666750 w 1324016"/>
                <a:gd name="connsiteY44" fmla="*/ 641614 h 644789"/>
                <a:gd name="connsiteX45" fmla="*/ 676275 w 1324016"/>
                <a:gd name="connsiteY45" fmla="*/ 644789 h 644789"/>
                <a:gd name="connsiteX46" fmla="*/ 701675 w 1324016"/>
                <a:gd name="connsiteY46" fmla="*/ 638439 h 644789"/>
                <a:gd name="connsiteX47" fmla="*/ 723900 w 1324016"/>
                <a:gd name="connsiteY47" fmla="*/ 641614 h 644789"/>
                <a:gd name="connsiteX48" fmla="*/ 733425 w 1324016"/>
                <a:gd name="connsiteY48" fmla="*/ 644789 h 644789"/>
                <a:gd name="connsiteX49" fmla="*/ 787400 w 1324016"/>
                <a:gd name="connsiteY49" fmla="*/ 638439 h 644789"/>
                <a:gd name="connsiteX50" fmla="*/ 806450 w 1324016"/>
                <a:gd name="connsiteY50" fmla="*/ 632089 h 644789"/>
                <a:gd name="connsiteX51" fmla="*/ 815975 w 1324016"/>
                <a:gd name="connsiteY51" fmla="*/ 628914 h 644789"/>
                <a:gd name="connsiteX52" fmla="*/ 838200 w 1324016"/>
                <a:gd name="connsiteY52" fmla="*/ 625739 h 644789"/>
                <a:gd name="connsiteX53" fmla="*/ 857250 w 1324016"/>
                <a:gd name="connsiteY53" fmla="*/ 619389 h 644789"/>
                <a:gd name="connsiteX54" fmla="*/ 866775 w 1324016"/>
                <a:gd name="connsiteY54" fmla="*/ 613039 h 644789"/>
                <a:gd name="connsiteX55" fmla="*/ 876300 w 1324016"/>
                <a:gd name="connsiteY55" fmla="*/ 603514 h 644789"/>
                <a:gd name="connsiteX56" fmla="*/ 885825 w 1324016"/>
                <a:gd name="connsiteY56" fmla="*/ 600339 h 644789"/>
                <a:gd name="connsiteX57" fmla="*/ 920750 w 1324016"/>
                <a:gd name="connsiteY57" fmla="*/ 609864 h 644789"/>
                <a:gd name="connsiteX58" fmla="*/ 930275 w 1324016"/>
                <a:gd name="connsiteY58" fmla="*/ 616214 h 644789"/>
                <a:gd name="connsiteX59" fmla="*/ 939800 w 1324016"/>
                <a:gd name="connsiteY59" fmla="*/ 625739 h 644789"/>
                <a:gd name="connsiteX60" fmla="*/ 949325 w 1324016"/>
                <a:gd name="connsiteY60" fmla="*/ 628914 h 644789"/>
                <a:gd name="connsiteX61" fmla="*/ 958850 w 1324016"/>
                <a:gd name="connsiteY61" fmla="*/ 625739 h 644789"/>
                <a:gd name="connsiteX62" fmla="*/ 996950 w 1324016"/>
                <a:gd name="connsiteY62" fmla="*/ 632089 h 644789"/>
                <a:gd name="connsiteX63" fmla="*/ 1035050 w 1324016"/>
                <a:gd name="connsiteY63" fmla="*/ 628914 h 644789"/>
                <a:gd name="connsiteX64" fmla="*/ 1050925 w 1324016"/>
                <a:gd name="connsiteY64" fmla="*/ 625739 h 644789"/>
                <a:gd name="connsiteX65" fmla="*/ 1095375 w 1324016"/>
                <a:gd name="connsiteY65" fmla="*/ 628914 h 644789"/>
                <a:gd name="connsiteX66" fmla="*/ 1193800 w 1324016"/>
                <a:gd name="connsiteY66" fmla="*/ 632089 h 644789"/>
                <a:gd name="connsiteX67" fmla="*/ 1219200 w 1324016"/>
                <a:gd name="connsiteY67" fmla="*/ 632089 h 644789"/>
                <a:gd name="connsiteX68" fmla="*/ 1238250 w 1324016"/>
                <a:gd name="connsiteY68" fmla="*/ 625739 h 644789"/>
                <a:gd name="connsiteX69" fmla="*/ 1308100 w 1324016"/>
                <a:gd name="connsiteY69" fmla="*/ 625739 h 644789"/>
                <a:gd name="connsiteX70" fmla="*/ 1314450 w 1324016"/>
                <a:gd name="connsiteY70" fmla="*/ 606689 h 644789"/>
                <a:gd name="connsiteX71" fmla="*/ 1304925 w 1324016"/>
                <a:gd name="connsiteY71" fmla="*/ 587639 h 644789"/>
                <a:gd name="connsiteX72" fmla="*/ 1301750 w 1324016"/>
                <a:gd name="connsiteY72" fmla="*/ 578114 h 644789"/>
                <a:gd name="connsiteX73" fmla="*/ 1311275 w 1324016"/>
                <a:gd name="connsiteY73" fmla="*/ 543189 h 644789"/>
                <a:gd name="connsiteX74" fmla="*/ 1308100 w 1324016"/>
                <a:gd name="connsiteY74" fmla="*/ 501914 h 644789"/>
                <a:gd name="connsiteX75" fmla="*/ 1301750 w 1324016"/>
                <a:gd name="connsiteY75" fmla="*/ 482864 h 644789"/>
                <a:gd name="connsiteX76" fmla="*/ 1311275 w 1324016"/>
                <a:gd name="connsiteY76" fmla="*/ 454289 h 644789"/>
                <a:gd name="connsiteX77" fmla="*/ 1314450 w 1324016"/>
                <a:gd name="connsiteY77" fmla="*/ 444764 h 644789"/>
                <a:gd name="connsiteX78" fmla="*/ 1311275 w 1324016"/>
                <a:gd name="connsiteY78" fmla="*/ 308239 h 644789"/>
                <a:gd name="connsiteX79" fmla="*/ 1304925 w 1324016"/>
                <a:gd name="connsiteY79" fmla="*/ 289189 h 644789"/>
                <a:gd name="connsiteX80" fmla="*/ 1298575 w 1324016"/>
                <a:gd name="connsiteY80" fmla="*/ 279664 h 644789"/>
                <a:gd name="connsiteX81" fmla="*/ 1304925 w 1324016"/>
                <a:gd name="connsiteY81" fmla="*/ 244739 h 644789"/>
                <a:gd name="connsiteX82" fmla="*/ 1311275 w 1324016"/>
                <a:gd name="connsiteY82" fmla="*/ 235214 h 644789"/>
                <a:gd name="connsiteX83" fmla="*/ 1317625 w 1324016"/>
                <a:gd name="connsiteY83" fmla="*/ 216164 h 644789"/>
                <a:gd name="connsiteX84" fmla="*/ 1314450 w 1324016"/>
                <a:gd name="connsiteY84" fmla="*/ 136789 h 644789"/>
                <a:gd name="connsiteX85" fmla="*/ 1320800 w 1324016"/>
                <a:gd name="connsiteY85" fmla="*/ 89164 h 644789"/>
                <a:gd name="connsiteX86" fmla="*/ 1320800 w 1324016"/>
                <a:gd name="connsiteY86" fmla="*/ 3439 h 644789"/>
                <a:gd name="connsiteX87" fmla="*/ 1311275 w 1324016"/>
                <a:gd name="connsiteY87" fmla="*/ 264 h 644789"/>
                <a:gd name="connsiteX88" fmla="*/ 1285875 w 1324016"/>
                <a:gd name="connsiteY88" fmla="*/ 6614 h 644789"/>
                <a:gd name="connsiteX89" fmla="*/ 1276350 w 1324016"/>
                <a:gd name="connsiteY89" fmla="*/ 12964 h 644789"/>
                <a:gd name="connsiteX90" fmla="*/ 1257300 w 1324016"/>
                <a:gd name="connsiteY90" fmla="*/ 19314 h 644789"/>
                <a:gd name="connsiteX91" fmla="*/ 1235075 w 1324016"/>
                <a:gd name="connsiteY91" fmla="*/ 16139 h 644789"/>
                <a:gd name="connsiteX92" fmla="*/ 1225550 w 1324016"/>
                <a:gd name="connsiteY92" fmla="*/ 12964 h 644789"/>
                <a:gd name="connsiteX93" fmla="*/ 1187450 w 1324016"/>
                <a:gd name="connsiteY93" fmla="*/ 16139 h 644789"/>
                <a:gd name="connsiteX94" fmla="*/ 1104900 w 1324016"/>
                <a:gd name="connsiteY94" fmla="*/ 19314 h 644789"/>
                <a:gd name="connsiteX95" fmla="*/ 1063625 w 1324016"/>
                <a:gd name="connsiteY95" fmla="*/ 16139 h 644789"/>
                <a:gd name="connsiteX96" fmla="*/ 1054100 w 1324016"/>
                <a:gd name="connsiteY96" fmla="*/ 9789 h 644789"/>
                <a:gd name="connsiteX97" fmla="*/ 1035050 w 1324016"/>
                <a:gd name="connsiteY97" fmla="*/ 16139 h 644789"/>
                <a:gd name="connsiteX98" fmla="*/ 968375 w 1324016"/>
                <a:gd name="connsiteY98" fmla="*/ 12964 h 644789"/>
                <a:gd name="connsiteX99" fmla="*/ 949325 w 1324016"/>
                <a:gd name="connsiteY99" fmla="*/ 25664 h 644789"/>
                <a:gd name="connsiteX100" fmla="*/ 936625 w 1324016"/>
                <a:gd name="connsiteY100" fmla="*/ 28839 h 644789"/>
                <a:gd name="connsiteX101" fmla="*/ 927100 w 1324016"/>
                <a:gd name="connsiteY101" fmla="*/ 32014 h 644789"/>
                <a:gd name="connsiteX102" fmla="*/ 831850 w 1324016"/>
                <a:gd name="connsiteY102" fmla="*/ 28839 h 644789"/>
                <a:gd name="connsiteX103" fmla="*/ 809625 w 1324016"/>
                <a:gd name="connsiteY103" fmla="*/ 35189 h 644789"/>
                <a:gd name="connsiteX104" fmla="*/ 787400 w 1324016"/>
                <a:gd name="connsiteY104" fmla="*/ 41539 h 644789"/>
                <a:gd name="connsiteX105" fmla="*/ 768350 w 1324016"/>
                <a:gd name="connsiteY105" fmla="*/ 38364 h 644789"/>
                <a:gd name="connsiteX106" fmla="*/ 758825 w 1324016"/>
                <a:gd name="connsiteY106" fmla="*/ 35189 h 644789"/>
                <a:gd name="connsiteX107" fmla="*/ 746125 w 1324016"/>
                <a:gd name="connsiteY107" fmla="*/ 32014 h 644789"/>
                <a:gd name="connsiteX108" fmla="*/ 736600 w 1324016"/>
                <a:gd name="connsiteY108" fmla="*/ 28839 h 644789"/>
                <a:gd name="connsiteX109" fmla="*/ 704850 w 1324016"/>
                <a:gd name="connsiteY109" fmla="*/ 22489 h 644789"/>
                <a:gd name="connsiteX110" fmla="*/ 692150 w 1324016"/>
                <a:gd name="connsiteY110" fmla="*/ 19314 h 644789"/>
                <a:gd name="connsiteX111" fmla="*/ 673100 w 1324016"/>
                <a:gd name="connsiteY111" fmla="*/ 16139 h 644789"/>
                <a:gd name="connsiteX112" fmla="*/ 622300 w 1324016"/>
                <a:gd name="connsiteY112" fmla="*/ 6614 h 644789"/>
                <a:gd name="connsiteX113" fmla="*/ 609600 w 1324016"/>
                <a:gd name="connsiteY113" fmla="*/ 3439 h 644789"/>
                <a:gd name="connsiteX114" fmla="*/ 600075 w 1324016"/>
                <a:gd name="connsiteY114" fmla="*/ 264 h 644789"/>
                <a:gd name="connsiteX115" fmla="*/ 590550 w 1324016"/>
                <a:gd name="connsiteY115" fmla="*/ 19314 h 644789"/>
                <a:gd name="connsiteX116" fmla="*/ 558800 w 1324016"/>
                <a:gd name="connsiteY116" fmla="*/ 16139 h 644789"/>
                <a:gd name="connsiteX117" fmla="*/ 539750 w 1324016"/>
                <a:gd name="connsiteY117" fmla="*/ 22489 h 644789"/>
                <a:gd name="connsiteX118" fmla="*/ 492125 w 1324016"/>
                <a:gd name="connsiteY118" fmla="*/ 35189 h 644789"/>
                <a:gd name="connsiteX119" fmla="*/ 485775 w 1324016"/>
                <a:gd name="connsiteY119" fmla="*/ 44714 h 644789"/>
                <a:gd name="connsiteX120" fmla="*/ 476250 w 1324016"/>
                <a:gd name="connsiteY120" fmla="*/ 51064 h 644789"/>
                <a:gd name="connsiteX121" fmla="*/ 396875 w 1324016"/>
                <a:gd name="connsiteY121" fmla="*/ 51064 h 644789"/>
                <a:gd name="connsiteX122" fmla="*/ 330200 w 1324016"/>
                <a:gd name="connsiteY122" fmla="*/ 47889 h 644789"/>
                <a:gd name="connsiteX123" fmla="*/ 307975 w 1324016"/>
                <a:gd name="connsiteY123" fmla="*/ 41539 h 644789"/>
                <a:gd name="connsiteX124" fmla="*/ 269875 w 1324016"/>
                <a:gd name="connsiteY124" fmla="*/ 22489 h 644789"/>
                <a:gd name="connsiteX125" fmla="*/ 257175 w 1324016"/>
                <a:gd name="connsiteY125" fmla="*/ 19314 h 644789"/>
                <a:gd name="connsiteX126" fmla="*/ 238125 w 1324016"/>
                <a:gd name="connsiteY126" fmla="*/ 12964 h 644789"/>
                <a:gd name="connsiteX127" fmla="*/ 209550 w 1324016"/>
                <a:gd name="connsiteY127" fmla="*/ 22489 h 644789"/>
                <a:gd name="connsiteX128" fmla="*/ 190500 w 1324016"/>
                <a:gd name="connsiteY128" fmla="*/ 32014 h 644789"/>
                <a:gd name="connsiteX129" fmla="*/ 161925 w 1324016"/>
                <a:gd name="connsiteY129" fmla="*/ 54239 h 644789"/>
                <a:gd name="connsiteX130" fmla="*/ 130175 w 1324016"/>
                <a:gd name="connsiteY130" fmla="*/ 57414 h 644789"/>
                <a:gd name="connsiteX131" fmla="*/ 111125 w 1324016"/>
                <a:gd name="connsiteY131" fmla="*/ 63764 h 644789"/>
                <a:gd name="connsiteX132" fmla="*/ 92075 w 1324016"/>
                <a:gd name="connsiteY132" fmla="*/ 57414 h 644789"/>
                <a:gd name="connsiteX133" fmla="*/ 82550 w 1324016"/>
                <a:gd name="connsiteY133" fmla="*/ 51064 h 644789"/>
                <a:gd name="connsiteX134" fmla="*/ 73025 w 1324016"/>
                <a:gd name="connsiteY134" fmla="*/ 47889 h 644789"/>
                <a:gd name="connsiteX135" fmla="*/ 63500 w 1324016"/>
                <a:gd name="connsiteY135" fmla="*/ 41539 h 644789"/>
                <a:gd name="connsiteX136" fmla="*/ 28575 w 1324016"/>
                <a:gd name="connsiteY136" fmla="*/ 25664 h 644789"/>
                <a:gd name="connsiteX137" fmla="*/ 15875 w 1324016"/>
                <a:gd name="connsiteY137" fmla="*/ 28839 h 644789"/>
                <a:gd name="connsiteX138" fmla="*/ 25400 w 1324016"/>
                <a:gd name="connsiteY138" fmla="*/ 35189 h 644789"/>
                <a:gd name="connsiteX139" fmla="*/ 38100 w 1324016"/>
                <a:gd name="connsiteY139" fmla="*/ 54239 h 644789"/>
                <a:gd name="connsiteX140" fmla="*/ 44450 w 1324016"/>
                <a:gd name="connsiteY140" fmla="*/ 73289 h 644789"/>
                <a:gd name="connsiteX141" fmla="*/ 41275 w 1324016"/>
                <a:gd name="connsiteY141" fmla="*/ 85989 h 644789"/>
                <a:gd name="connsiteX142" fmla="*/ 38100 w 1324016"/>
                <a:gd name="connsiteY142" fmla="*/ 95514 h 644789"/>
                <a:gd name="connsiteX143" fmla="*/ 34925 w 1324016"/>
                <a:gd name="connsiteY143" fmla="*/ 120914 h 644789"/>
                <a:gd name="connsiteX144" fmla="*/ 31750 w 1324016"/>
                <a:gd name="connsiteY144" fmla="*/ 130439 h 644789"/>
                <a:gd name="connsiteX145" fmla="*/ 19050 w 1324016"/>
                <a:gd name="connsiteY145" fmla="*/ 152664 h 644789"/>
                <a:gd name="connsiteX146" fmla="*/ 41275 w 1324016"/>
                <a:gd name="connsiteY146" fmla="*/ 168539 h 644789"/>
                <a:gd name="connsiteX147" fmla="*/ 34925 w 1324016"/>
                <a:gd name="connsiteY147" fmla="*/ 190764 h 644789"/>
                <a:gd name="connsiteX148" fmla="*/ 41275 w 1324016"/>
                <a:gd name="connsiteY148" fmla="*/ 241564 h 644789"/>
                <a:gd name="connsiteX149" fmla="*/ 44450 w 1324016"/>
                <a:gd name="connsiteY149" fmla="*/ 266964 h 644789"/>
                <a:gd name="connsiteX150" fmla="*/ 41275 w 1324016"/>
                <a:gd name="connsiteY150" fmla="*/ 276489 h 644789"/>
                <a:gd name="connsiteX151" fmla="*/ 44450 w 1324016"/>
                <a:gd name="connsiteY151" fmla="*/ 308239 h 64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1324016" h="644789">
                  <a:moveTo>
                    <a:pt x="44450" y="308239"/>
                  </a:moveTo>
                  <a:cubicBezTo>
                    <a:pt x="46037" y="319351"/>
                    <a:pt x="45906" y="333375"/>
                    <a:pt x="50800" y="343164"/>
                  </a:cubicBezTo>
                  <a:cubicBezTo>
                    <a:pt x="52507" y="346577"/>
                    <a:pt x="55600" y="349202"/>
                    <a:pt x="57150" y="352689"/>
                  </a:cubicBezTo>
                  <a:cubicBezTo>
                    <a:pt x="72263" y="386694"/>
                    <a:pt x="55479" y="359708"/>
                    <a:pt x="69850" y="381264"/>
                  </a:cubicBezTo>
                  <a:cubicBezTo>
                    <a:pt x="66675" y="382322"/>
                    <a:pt x="62938" y="382348"/>
                    <a:pt x="60325" y="384439"/>
                  </a:cubicBezTo>
                  <a:cubicBezTo>
                    <a:pt x="53464" y="389928"/>
                    <a:pt x="49565" y="407193"/>
                    <a:pt x="47625" y="413014"/>
                  </a:cubicBezTo>
                  <a:lnTo>
                    <a:pt x="44450" y="422539"/>
                  </a:lnTo>
                  <a:cubicBezTo>
                    <a:pt x="53091" y="448463"/>
                    <a:pt x="44450" y="418485"/>
                    <a:pt x="44450" y="476514"/>
                  </a:cubicBezTo>
                  <a:cubicBezTo>
                    <a:pt x="44450" y="481910"/>
                    <a:pt x="46567" y="487097"/>
                    <a:pt x="47625" y="492389"/>
                  </a:cubicBezTo>
                  <a:cubicBezTo>
                    <a:pt x="45508" y="502972"/>
                    <a:pt x="41993" y="513370"/>
                    <a:pt x="41275" y="524139"/>
                  </a:cubicBezTo>
                  <a:cubicBezTo>
                    <a:pt x="40878" y="530089"/>
                    <a:pt x="42500" y="566139"/>
                    <a:pt x="34925" y="581289"/>
                  </a:cubicBezTo>
                  <a:cubicBezTo>
                    <a:pt x="33218" y="584702"/>
                    <a:pt x="31273" y="588116"/>
                    <a:pt x="28575" y="590814"/>
                  </a:cubicBezTo>
                  <a:cubicBezTo>
                    <a:pt x="19476" y="599913"/>
                    <a:pt x="19854" y="595174"/>
                    <a:pt x="9525" y="600339"/>
                  </a:cubicBezTo>
                  <a:cubicBezTo>
                    <a:pt x="6112" y="602046"/>
                    <a:pt x="3175" y="604572"/>
                    <a:pt x="0" y="606689"/>
                  </a:cubicBezTo>
                  <a:cubicBezTo>
                    <a:pt x="13652" y="615790"/>
                    <a:pt x="7835" y="615049"/>
                    <a:pt x="28575" y="609864"/>
                  </a:cubicBezTo>
                  <a:cubicBezTo>
                    <a:pt x="35069" y="608241"/>
                    <a:pt x="41275" y="605631"/>
                    <a:pt x="47625" y="603514"/>
                  </a:cubicBezTo>
                  <a:lnTo>
                    <a:pt x="57150" y="600339"/>
                  </a:lnTo>
                  <a:cubicBezTo>
                    <a:pt x="63500" y="601397"/>
                    <a:pt x="69762" y="603514"/>
                    <a:pt x="76200" y="603514"/>
                  </a:cubicBezTo>
                  <a:cubicBezTo>
                    <a:pt x="83863" y="603514"/>
                    <a:pt x="94084" y="599669"/>
                    <a:pt x="101600" y="597164"/>
                  </a:cubicBezTo>
                  <a:cubicBezTo>
                    <a:pt x="119754" y="609267"/>
                    <a:pt x="103918" y="600761"/>
                    <a:pt x="136525" y="606689"/>
                  </a:cubicBezTo>
                  <a:cubicBezTo>
                    <a:pt x="139818" y="607288"/>
                    <a:pt x="142768" y="609208"/>
                    <a:pt x="146050" y="609864"/>
                  </a:cubicBezTo>
                  <a:cubicBezTo>
                    <a:pt x="153388" y="611332"/>
                    <a:pt x="160867" y="611981"/>
                    <a:pt x="168275" y="613039"/>
                  </a:cubicBezTo>
                  <a:cubicBezTo>
                    <a:pt x="172508" y="611981"/>
                    <a:pt x="176779" y="611063"/>
                    <a:pt x="180975" y="609864"/>
                  </a:cubicBezTo>
                  <a:cubicBezTo>
                    <a:pt x="184193" y="608945"/>
                    <a:pt x="187393" y="605446"/>
                    <a:pt x="190500" y="606689"/>
                  </a:cubicBezTo>
                  <a:cubicBezTo>
                    <a:pt x="194043" y="608106"/>
                    <a:pt x="194733" y="613039"/>
                    <a:pt x="196850" y="616214"/>
                  </a:cubicBezTo>
                  <a:cubicBezTo>
                    <a:pt x="200919" y="615197"/>
                    <a:pt x="214520" y="612141"/>
                    <a:pt x="219075" y="609864"/>
                  </a:cubicBezTo>
                  <a:cubicBezTo>
                    <a:pt x="243694" y="597554"/>
                    <a:pt x="214184" y="608319"/>
                    <a:pt x="238125" y="600339"/>
                  </a:cubicBezTo>
                  <a:cubicBezTo>
                    <a:pt x="242358" y="601397"/>
                    <a:pt x="246461" y="603514"/>
                    <a:pt x="250825" y="603514"/>
                  </a:cubicBezTo>
                  <a:cubicBezTo>
                    <a:pt x="254172" y="603514"/>
                    <a:pt x="257243" y="599096"/>
                    <a:pt x="260350" y="600339"/>
                  </a:cubicBezTo>
                  <a:cubicBezTo>
                    <a:pt x="263893" y="601756"/>
                    <a:pt x="264002" y="607166"/>
                    <a:pt x="266700" y="609864"/>
                  </a:cubicBezTo>
                  <a:cubicBezTo>
                    <a:pt x="272855" y="616019"/>
                    <a:pt x="278003" y="616807"/>
                    <a:pt x="285750" y="619389"/>
                  </a:cubicBezTo>
                  <a:cubicBezTo>
                    <a:pt x="309033" y="618331"/>
                    <a:pt x="332367" y="618073"/>
                    <a:pt x="355600" y="616214"/>
                  </a:cubicBezTo>
                  <a:cubicBezTo>
                    <a:pt x="358936" y="615947"/>
                    <a:pt x="361858" y="613765"/>
                    <a:pt x="365125" y="613039"/>
                  </a:cubicBezTo>
                  <a:cubicBezTo>
                    <a:pt x="398652" y="605589"/>
                    <a:pt x="372258" y="613836"/>
                    <a:pt x="393700" y="606689"/>
                  </a:cubicBezTo>
                  <a:cubicBezTo>
                    <a:pt x="420845" y="615737"/>
                    <a:pt x="406108" y="612209"/>
                    <a:pt x="438150" y="616214"/>
                  </a:cubicBezTo>
                  <a:cubicBezTo>
                    <a:pt x="441325" y="617272"/>
                    <a:pt x="444890" y="617533"/>
                    <a:pt x="447675" y="619389"/>
                  </a:cubicBezTo>
                  <a:cubicBezTo>
                    <a:pt x="471458" y="635244"/>
                    <a:pt x="444077" y="624540"/>
                    <a:pt x="466725" y="632089"/>
                  </a:cubicBezTo>
                  <a:cubicBezTo>
                    <a:pt x="469900" y="629972"/>
                    <a:pt x="472440" y="625951"/>
                    <a:pt x="476250" y="625739"/>
                  </a:cubicBezTo>
                  <a:cubicBezTo>
                    <a:pt x="480891" y="625481"/>
                    <a:pt x="518525" y="624652"/>
                    <a:pt x="533400" y="632089"/>
                  </a:cubicBezTo>
                  <a:cubicBezTo>
                    <a:pt x="536813" y="633796"/>
                    <a:pt x="539750" y="636322"/>
                    <a:pt x="542925" y="638439"/>
                  </a:cubicBezTo>
                  <a:cubicBezTo>
                    <a:pt x="551392" y="637381"/>
                    <a:pt x="559930" y="636790"/>
                    <a:pt x="568325" y="635264"/>
                  </a:cubicBezTo>
                  <a:cubicBezTo>
                    <a:pt x="571618" y="634665"/>
                    <a:pt x="574503" y="632089"/>
                    <a:pt x="577850" y="632089"/>
                  </a:cubicBezTo>
                  <a:cubicBezTo>
                    <a:pt x="582214" y="632089"/>
                    <a:pt x="586201" y="634902"/>
                    <a:pt x="590550" y="635264"/>
                  </a:cubicBezTo>
                  <a:cubicBezTo>
                    <a:pt x="611670" y="637024"/>
                    <a:pt x="632883" y="637381"/>
                    <a:pt x="654050" y="638439"/>
                  </a:cubicBezTo>
                  <a:cubicBezTo>
                    <a:pt x="658283" y="639497"/>
                    <a:pt x="662554" y="640415"/>
                    <a:pt x="666750" y="641614"/>
                  </a:cubicBezTo>
                  <a:cubicBezTo>
                    <a:pt x="669968" y="642533"/>
                    <a:pt x="672928" y="644789"/>
                    <a:pt x="676275" y="644789"/>
                  </a:cubicBezTo>
                  <a:cubicBezTo>
                    <a:pt x="683938" y="644789"/>
                    <a:pt x="694159" y="640944"/>
                    <a:pt x="701675" y="638439"/>
                  </a:cubicBezTo>
                  <a:cubicBezTo>
                    <a:pt x="709083" y="639497"/>
                    <a:pt x="716562" y="640146"/>
                    <a:pt x="723900" y="641614"/>
                  </a:cubicBezTo>
                  <a:cubicBezTo>
                    <a:pt x="727182" y="642270"/>
                    <a:pt x="730078" y="644789"/>
                    <a:pt x="733425" y="644789"/>
                  </a:cubicBezTo>
                  <a:cubicBezTo>
                    <a:pt x="741220" y="644789"/>
                    <a:pt x="775291" y="641466"/>
                    <a:pt x="787400" y="638439"/>
                  </a:cubicBezTo>
                  <a:cubicBezTo>
                    <a:pt x="793894" y="636816"/>
                    <a:pt x="800100" y="634206"/>
                    <a:pt x="806450" y="632089"/>
                  </a:cubicBezTo>
                  <a:cubicBezTo>
                    <a:pt x="809625" y="631031"/>
                    <a:pt x="812662" y="629387"/>
                    <a:pt x="815975" y="628914"/>
                  </a:cubicBezTo>
                  <a:lnTo>
                    <a:pt x="838200" y="625739"/>
                  </a:lnTo>
                  <a:cubicBezTo>
                    <a:pt x="844550" y="623622"/>
                    <a:pt x="851681" y="623102"/>
                    <a:pt x="857250" y="619389"/>
                  </a:cubicBezTo>
                  <a:cubicBezTo>
                    <a:pt x="860425" y="617272"/>
                    <a:pt x="863844" y="615482"/>
                    <a:pt x="866775" y="613039"/>
                  </a:cubicBezTo>
                  <a:cubicBezTo>
                    <a:pt x="870224" y="610164"/>
                    <a:pt x="872564" y="606005"/>
                    <a:pt x="876300" y="603514"/>
                  </a:cubicBezTo>
                  <a:cubicBezTo>
                    <a:pt x="879085" y="601658"/>
                    <a:pt x="882650" y="601397"/>
                    <a:pt x="885825" y="600339"/>
                  </a:cubicBezTo>
                  <a:cubicBezTo>
                    <a:pt x="894345" y="602043"/>
                    <a:pt x="913844" y="605260"/>
                    <a:pt x="920750" y="609864"/>
                  </a:cubicBezTo>
                  <a:cubicBezTo>
                    <a:pt x="923925" y="611981"/>
                    <a:pt x="927344" y="613771"/>
                    <a:pt x="930275" y="616214"/>
                  </a:cubicBezTo>
                  <a:cubicBezTo>
                    <a:pt x="933724" y="619089"/>
                    <a:pt x="936064" y="623248"/>
                    <a:pt x="939800" y="625739"/>
                  </a:cubicBezTo>
                  <a:cubicBezTo>
                    <a:pt x="942585" y="627595"/>
                    <a:pt x="946150" y="627856"/>
                    <a:pt x="949325" y="628914"/>
                  </a:cubicBezTo>
                  <a:cubicBezTo>
                    <a:pt x="952500" y="627856"/>
                    <a:pt x="955503" y="625739"/>
                    <a:pt x="958850" y="625739"/>
                  </a:cubicBezTo>
                  <a:cubicBezTo>
                    <a:pt x="966726" y="625739"/>
                    <a:pt x="987936" y="630286"/>
                    <a:pt x="996950" y="632089"/>
                  </a:cubicBezTo>
                  <a:cubicBezTo>
                    <a:pt x="1009650" y="631031"/>
                    <a:pt x="1022393" y="630403"/>
                    <a:pt x="1035050" y="628914"/>
                  </a:cubicBezTo>
                  <a:cubicBezTo>
                    <a:pt x="1040409" y="628283"/>
                    <a:pt x="1045529" y="625739"/>
                    <a:pt x="1050925" y="625739"/>
                  </a:cubicBezTo>
                  <a:cubicBezTo>
                    <a:pt x="1065779" y="625739"/>
                    <a:pt x="1080535" y="628254"/>
                    <a:pt x="1095375" y="628914"/>
                  </a:cubicBezTo>
                  <a:cubicBezTo>
                    <a:pt x="1128168" y="630371"/>
                    <a:pt x="1160992" y="631031"/>
                    <a:pt x="1193800" y="632089"/>
                  </a:cubicBezTo>
                  <a:cubicBezTo>
                    <a:pt x="1207019" y="636495"/>
                    <a:pt x="1202342" y="636687"/>
                    <a:pt x="1219200" y="632089"/>
                  </a:cubicBezTo>
                  <a:cubicBezTo>
                    <a:pt x="1225658" y="630328"/>
                    <a:pt x="1238250" y="625739"/>
                    <a:pt x="1238250" y="625739"/>
                  </a:cubicBezTo>
                  <a:cubicBezTo>
                    <a:pt x="1244241" y="626200"/>
                    <a:pt x="1296952" y="632833"/>
                    <a:pt x="1308100" y="625739"/>
                  </a:cubicBezTo>
                  <a:cubicBezTo>
                    <a:pt x="1313747" y="622145"/>
                    <a:pt x="1314450" y="606689"/>
                    <a:pt x="1314450" y="606689"/>
                  </a:cubicBezTo>
                  <a:cubicBezTo>
                    <a:pt x="1306470" y="582748"/>
                    <a:pt x="1317235" y="612258"/>
                    <a:pt x="1304925" y="587639"/>
                  </a:cubicBezTo>
                  <a:cubicBezTo>
                    <a:pt x="1303428" y="584646"/>
                    <a:pt x="1302808" y="581289"/>
                    <a:pt x="1301750" y="578114"/>
                  </a:cubicBezTo>
                  <a:cubicBezTo>
                    <a:pt x="1309807" y="553944"/>
                    <a:pt x="1306787" y="565628"/>
                    <a:pt x="1311275" y="543189"/>
                  </a:cubicBezTo>
                  <a:cubicBezTo>
                    <a:pt x="1310217" y="529431"/>
                    <a:pt x="1310252" y="515544"/>
                    <a:pt x="1308100" y="501914"/>
                  </a:cubicBezTo>
                  <a:cubicBezTo>
                    <a:pt x="1307056" y="495302"/>
                    <a:pt x="1301750" y="482864"/>
                    <a:pt x="1301750" y="482864"/>
                  </a:cubicBezTo>
                  <a:lnTo>
                    <a:pt x="1311275" y="454289"/>
                  </a:lnTo>
                  <a:lnTo>
                    <a:pt x="1314450" y="444764"/>
                  </a:lnTo>
                  <a:cubicBezTo>
                    <a:pt x="1313392" y="399256"/>
                    <a:pt x="1314057" y="353675"/>
                    <a:pt x="1311275" y="308239"/>
                  </a:cubicBezTo>
                  <a:cubicBezTo>
                    <a:pt x="1310866" y="301558"/>
                    <a:pt x="1308638" y="294758"/>
                    <a:pt x="1304925" y="289189"/>
                  </a:cubicBezTo>
                  <a:lnTo>
                    <a:pt x="1298575" y="279664"/>
                  </a:lnTo>
                  <a:cubicBezTo>
                    <a:pt x="1299669" y="270908"/>
                    <a:pt x="1300031" y="254528"/>
                    <a:pt x="1304925" y="244739"/>
                  </a:cubicBezTo>
                  <a:cubicBezTo>
                    <a:pt x="1306632" y="241326"/>
                    <a:pt x="1309725" y="238701"/>
                    <a:pt x="1311275" y="235214"/>
                  </a:cubicBezTo>
                  <a:cubicBezTo>
                    <a:pt x="1313993" y="229097"/>
                    <a:pt x="1317625" y="216164"/>
                    <a:pt x="1317625" y="216164"/>
                  </a:cubicBezTo>
                  <a:cubicBezTo>
                    <a:pt x="1316567" y="189706"/>
                    <a:pt x="1314450" y="163268"/>
                    <a:pt x="1314450" y="136789"/>
                  </a:cubicBezTo>
                  <a:cubicBezTo>
                    <a:pt x="1314450" y="118229"/>
                    <a:pt x="1317422" y="106052"/>
                    <a:pt x="1320800" y="89164"/>
                  </a:cubicBezTo>
                  <a:cubicBezTo>
                    <a:pt x="1321825" y="72761"/>
                    <a:pt x="1327495" y="23523"/>
                    <a:pt x="1320800" y="3439"/>
                  </a:cubicBezTo>
                  <a:cubicBezTo>
                    <a:pt x="1319742" y="264"/>
                    <a:pt x="1314450" y="1322"/>
                    <a:pt x="1311275" y="264"/>
                  </a:cubicBezTo>
                  <a:cubicBezTo>
                    <a:pt x="1305237" y="1472"/>
                    <a:pt x="1292384" y="3360"/>
                    <a:pt x="1285875" y="6614"/>
                  </a:cubicBezTo>
                  <a:cubicBezTo>
                    <a:pt x="1282462" y="8321"/>
                    <a:pt x="1279837" y="11414"/>
                    <a:pt x="1276350" y="12964"/>
                  </a:cubicBezTo>
                  <a:cubicBezTo>
                    <a:pt x="1270233" y="15682"/>
                    <a:pt x="1257300" y="19314"/>
                    <a:pt x="1257300" y="19314"/>
                  </a:cubicBezTo>
                  <a:cubicBezTo>
                    <a:pt x="1249892" y="18256"/>
                    <a:pt x="1242413" y="17607"/>
                    <a:pt x="1235075" y="16139"/>
                  </a:cubicBezTo>
                  <a:cubicBezTo>
                    <a:pt x="1231793" y="15483"/>
                    <a:pt x="1228897" y="12964"/>
                    <a:pt x="1225550" y="12964"/>
                  </a:cubicBezTo>
                  <a:cubicBezTo>
                    <a:pt x="1212806" y="12964"/>
                    <a:pt x="1200176" y="15469"/>
                    <a:pt x="1187450" y="16139"/>
                  </a:cubicBezTo>
                  <a:cubicBezTo>
                    <a:pt x="1159951" y="17586"/>
                    <a:pt x="1132417" y="18256"/>
                    <a:pt x="1104900" y="19314"/>
                  </a:cubicBezTo>
                  <a:cubicBezTo>
                    <a:pt x="1091142" y="18256"/>
                    <a:pt x="1077188" y="18682"/>
                    <a:pt x="1063625" y="16139"/>
                  </a:cubicBezTo>
                  <a:cubicBezTo>
                    <a:pt x="1059874" y="15436"/>
                    <a:pt x="1057916" y="9789"/>
                    <a:pt x="1054100" y="9789"/>
                  </a:cubicBezTo>
                  <a:cubicBezTo>
                    <a:pt x="1047407" y="9789"/>
                    <a:pt x="1035050" y="16139"/>
                    <a:pt x="1035050" y="16139"/>
                  </a:cubicBezTo>
                  <a:cubicBezTo>
                    <a:pt x="1012825" y="15081"/>
                    <a:pt x="990625" y="12964"/>
                    <a:pt x="968375" y="12964"/>
                  </a:cubicBezTo>
                  <a:cubicBezTo>
                    <a:pt x="955984" y="12964"/>
                    <a:pt x="959347" y="19937"/>
                    <a:pt x="949325" y="25664"/>
                  </a:cubicBezTo>
                  <a:cubicBezTo>
                    <a:pt x="945536" y="27829"/>
                    <a:pt x="940821" y="27640"/>
                    <a:pt x="936625" y="28839"/>
                  </a:cubicBezTo>
                  <a:cubicBezTo>
                    <a:pt x="933407" y="29758"/>
                    <a:pt x="930275" y="30956"/>
                    <a:pt x="927100" y="32014"/>
                  </a:cubicBezTo>
                  <a:cubicBezTo>
                    <a:pt x="874568" y="21508"/>
                    <a:pt x="906129" y="25125"/>
                    <a:pt x="831850" y="28839"/>
                  </a:cubicBezTo>
                  <a:cubicBezTo>
                    <a:pt x="792148" y="38765"/>
                    <a:pt x="841509" y="26079"/>
                    <a:pt x="809625" y="35189"/>
                  </a:cubicBezTo>
                  <a:cubicBezTo>
                    <a:pt x="781718" y="43162"/>
                    <a:pt x="810238" y="33926"/>
                    <a:pt x="787400" y="41539"/>
                  </a:cubicBezTo>
                  <a:cubicBezTo>
                    <a:pt x="781050" y="40481"/>
                    <a:pt x="774634" y="39761"/>
                    <a:pt x="768350" y="38364"/>
                  </a:cubicBezTo>
                  <a:cubicBezTo>
                    <a:pt x="765083" y="37638"/>
                    <a:pt x="762043" y="36108"/>
                    <a:pt x="758825" y="35189"/>
                  </a:cubicBezTo>
                  <a:cubicBezTo>
                    <a:pt x="754629" y="33990"/>
                    <a:pt x="750321" y="33213"/>
                    <a:pt x="746125" y="32014"/>
                  </a:cubicBezTo>
                  <a:cubicBezTo>
                    <a:pt x="742907" y="31095"/>
                    <a:pt x="739818" y="29758"/>
                    <a:pt x="736600" y="28839"/>
                  </a:cubicBezTo>
                  <a:cubicBezTo>
                    <a:pt x="719392" y="23923"/>
                    <a:pt x="725641" y="26647"/>
                    <a:pt x="704850" y="22489"/>
                  </a:cubicBezTo>
                  <a:cubicBezTo>
                    <a:pt x="700571" y="21633"/>
                    <a:pt x="696429" y="20170"/>
                    <a:pt x="692150" y="19314"/>
                  </a:cubicBezTo>
                  <a:cubicBezTo>
                    <a:pt x="685837" y="18051"/>
                    <a:pt x="679345" y="17700"/>
                    <a:pt x="673100" y="16139"/>
                  </a:cubicBezTo>
                  <a:cubicBezTo>
                    <a:pt x="627771" y="4807"/>
                    <a:pt x="686435" y="13028"/>
                    <a:pt x="622300" y="6614"/>
                  </a:cubicBezTo>
                  <a:cubicBezTo>
                    <a:pt x="618067" y="5556"/>
                    <a:pt x="613796" y="4638"/>
                    <a:pt x="609600" y="3439"/>
                  </a:cubicBezTo>
                  <a:cubicBezTo>
                    <a:pt x="606382" y="2520"/>
                    <a:pt x="603182" y="-979"/>
                    <a:pt x="600075" y="264"/>
                  </a:cubicBezTo>
                  <a:cubicBezTo>
                    <a:pt x="595341" y="2158"/>
                    <a:pt x="591887" y="15304"/>
                    <a:pt x="590550" y="19314"/>
                  </a:cubicBezTo>
                  <a:cubicBezTo>
                    <a:pt x="569685" y="12359"/>
                    <a:pt x="576478" y="10835"/>
                    <a:pt x="558800" y="16139"/>
                  </a:cubicBezTo>
                  <a:cubicBezTo>
                    <a:pt x="552389" y="18062"/>
                    <a:pt x="539750" y="22489"/>
                    <a:pt x="539750" y="22489"/>
                  </a:cubicBezTo>
                  <a:cubicBezTo>
                    <a:pt x="508780" y="45716"/>
                    <a:pt x="552020" y="16760"/>
                    <a:pt x="492125" y="35189"/>
                  </a:cubicBezTo>
                  <a:cubicBezTo>
                    <a:pt x="488478" y="36311"/>
                    <a:pt x="488473" y="42016"/>
                    <a:pt x="485775" y="44714"/>
                  </a:cubicBezTo>
                  <a:cubicBezTo>
                    <a:pt x="483077" y="47412"/>
                    <a:pt x="479425" y="48947"/>
                    <a:pt x="476250" y="51064"/>
                  </a:cubicBezTo>
                  <a:cubicBezTo>
                    <a:pt x="402714" y="43710"/>
                    <a:pt x="493938" y="51064"/>
                    <a:pt x="396875" y="51064"/>
                  </a:cubicBezTo>
                  <a:cubicBezTo>
                    <a:pt x="374625" y="51064"/>
                    <a:pt x="352425" y="48947"/>
                    <a:pt x="330200" y="47889"/>
                  </a:cubicBezTo>
                  <a:cubicBezTo>
                    <a:pt x="327211" y="47142"/>
                    <a:pt x="311702" y="43609"/>
                    <a:pt x="307975" y="41539"/>
                  </a:cubicBezTo>
                  <a:cubicBezTo>
                    <a:pt x="282578" y="27430"/>
                    <a:pt x="296847" y="29232"/>
                    <a:pt x="269875" y="22489"/>
                  </a:cubicBezTo>
                  <a:cubicBezTo>
                    <a:pt x="265642" y="21431"/>
                    <a:pt x="261355" y="20568"/>
                    <a:pt x="257175" y="19314"/>
                  </a:cubicBezTo>
                  <a:cubicBezTo>
                    <a:pt x="250764" y="17391"/>
                    <a:pt x="238125" y="12964"/>
                    <a:pt x="238125" y="12964"/>
                  </a:cubicBezTo>
                  <a:lnTo>
                    <a:pt x="209550" y="22489"/>
                  </a:lnTo>
                  <a:cubicBezTo>
                    <a:pt x="200004" y="25671"/>
                    <a:pt x="198706" y="25175"/>
                    <a:pt x="190500" y="32014"/>
                  </a:cubicBezTo>
                  <a:cubicBezTo>
                    <a:pt x="182547" y="38642"/>
                    <a:pt x="172868" y="53145"/>
                    <a:pt x="161925" y="54239"/>
                  </a:cubicBezTo>
                  <a:lnTo>
                    <a:pt x="130175" y="57414"/>
                  </a:lnTo>
                  <a:cubicBezTo>
                    <a:pt x="123825" y="59531"/>
                    <a:pt x="117475" y="65881"/>
                    <a:pt x="111125" y="63764"/>
                  </a:cubicBezTo>
                  <a:cubicBezTo>
                    <a:pt x="104775" y="61647"/>
                    <a:pt x="97644" y="61127"/>
                    <a:pt x="92075" y="57414"/>
                  </a:cubicBezTo>
                  <a:cubicBezTo>
                    <a:pt x="88900" y="55297"/>
                    <a:pt x="85963" y="52771"/>
                    <a:pt x="82550" y="51064"/>
                  </a:cubicBezTo>
                  <a:cubicBezTo>
                    <a:pt x="79557" y="49567"/>
                    <a:pt x="76018" y="49386"/>
                    <a:pt x="73025" y="47889"/>
                  </a:cubicBezTo>
                  <a:cubicBezTo>
                    <a:pt x="69612" y="46182"/>
                    <a:pt x="66850" y="43366"/>
                    <a:pt x="63500" y="41539"/>
                  </a:cubicBezTo>
                  <a:cubicBezTo>
                    <a:pt x="41191" y="29370"/>
                    <a:pt x="44929" y="31115"/>
                    <a:pt x="28575" y="25664"/>
                  </a:cubicBezTo>
                  <a:cubicBezTo>
                    <a:pt x="24342" y="26722"/>
                    <a:pt x="17255" y="24699"/>
                    <a:pt x="15875" y="28839"/>
                  </a:cubicBezTo>
                  <a:cubicBezTo>
                    <a:pt x="14668" y="32459"/>
                    <a:pt x="22887" y="32317"/>
                    <a:pt x="25400" y="35189"/>
                  </a:cubicBezTo>
                  <a:cubicBezTo>
                    <a:pt x="30426" y="40932"/>
                    <a:pt x="35687" y="46999"/>
                    <a:pt x="38100" y="54239"/>
                  </a:cubicBezTo>
                  <a:lnTo>
                    <a:pt x="44450" y="73289"/>
                  </a:lnTo>
                  <a:cubicBezTo>
                    <a:pt x="43392" y="77522"/>
                    <a:pt x="42474" y="81793"/>
                    <a:pt x="41275" y="85989"/>
                  </a:cubicBezTo>
                  <a:cubicBezTo>
                    <a:pt x="40356" y="89207"/>
                    <a:pt x="38699" y="92221"/>
                    <a:pt x="38100" y="95514"/>
                  </a:cubicBezTo>
                  <a:cubicBezTo>
                    <a:pt x="36574" y="103909"/>
                    <a:pt x="36451" y="112519"/>
                    <a:pt x="34925" y="120914"/>
                  </a:cubicBezTo>
                  <a:cubicBezTo>
                    <a:pt x="34326" y="124207"/>
                    <a:pt x="33068" y="127363"/>
                    <a:pt x="31750" y="130439"/>
                  </a:cubicBezTo>
                  <a:cubicBezTo>
                    <a:pt x="26916" y="141718"/>
                    <a:pt x="25427" y="143098"/>
                    <a:pt x="19050" y="152664"/>
                  </a:cubicBezTo>
                  <a:cubicBezTo>
                    <a:pt x="41275" y="160072"/>
                    <a:pt x="35983" y="152664"/>
                    <a:pt x="41275" y="168539"/>
                  </a:cubicBezTo>
                  <a:cubicBezTo>
                    <a:pt x="39778" y="173031"/>
                    <a:pt x="34925" y="186777"/>
                    <a:pt x="34925" y="190764"/>
                  </a:cubicBezTo>
                  <a:cubicBezTo>
                    <a:pt x="34925" y="225081"/>
                    <a:pt x="34569" y="221445"/>
                    <a:pt x="41275" y="241564"/>
                  </a:cubicBezTo>
                  <a:cubicBezTo>
                    <a:pt x="42333" y="250031"/>
                    <a:pt x="44450" y="258431"/>
                    <a:pt x="44450" y="266964"/>
                  </a:cubicBezTo>
                  <a:cubicBezTo>
                    <a:pt x="44450" y="270311"/>
                    <a:pt x="41275" y="273142"/>
                    <a:pt x="41275" y="276489"/>
                  </a:cubicBezTo>
                  <a:cubicBezTo>
                    <a:pt x="41275" y="287125"/>
                    <a:pt x="42863" y="297127"/>
                    <a:pt x="44450" y="308239"/>
                  </a:cubicBezTo>
                  <a:close/>
                </a:path>
              </a:pathLst>
            </a:cu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9392" tIns="59693" rIns="119392" bIns="59693" anchor="ctr"/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高保障</a:t>
              </a:r>
            </a:p>
          </p:txBody>
        </p:sp>
      </p:grpSp>
      <p:grpSp>
        <p:nvGrpSpPr>
          <p:cNvPr id="10" name="组合 36"/>
          <p:cNvGrpSpPr>
            <a:grpSpLocks/>
          </p:cNvGrpSpPr>
          <p:nvPr/>
        </p:nvGrpSpPr>
        <p:grpSpPr bwMode="auto">
          <a:xfrm>
            <a:off x="-371475" y="2539594"/>
            <a:ext cx="2097088" cy="931804"/>
            <a:chOff x="3778421" y="1464518"/>
            <a:chExt cx="2763413" cy="1253289"/>
          </a:xfrm>
        </p:grpSpPr>
        <p:sp>
          <p:nvSpPr>
            <p:cNvPr id="35860" name="任意多边形 37"/>
            <p:cNvSpPr>
              <a:spLocks/>
            </p:cNvSpPr>
            <p:nvPr/>
          </p:nvSpPr>
          <p:spPr bwMode="auto">
            <a:xfrm rot="-3381736">
              <a:off x="5486060" y="1662033"/>
              <a:ext cx="405497" cy="1706051"/>
            </a:xfrm>
            <a:custGeom>
              <a:avLst/>
              <a:gdLst>
                <a:gd name="T0" fmla="*/ 130984 w 405261"/>
                <a:gd name="T1" fmla="*/ 0 h 1364343"/>
                <a:gd name="T2" fmla="*/ 13513 w 405261"/>
                <a:gd name="T3" fmla="*/ 2147483647 h 1364343"/>
                <a:gd name="T4" fmla="*/ 409985 w 405261"/>
                <a:gd name="T5" fmla="*/ 2147483647 h 1364343"/>
                <a:gd name="T6" fmla="*/ 28187 w 405261"/>
                <a:gd name="T7" fmla="*/ 2147483647 h 13643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261"/>
                <a:gd name="T13" fmla="*/ 0 h 1364343"/>
                <a:gd name="T14" fmla="*/ 405261 w 405261"/>
                <a:gd name="T15" fmla="*/ 1364343 h 13643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261" h="1364343">
                  <a:moveTo>
                    <a:pt x="129467" y="0"/>
                  </a:moveTo>
                  <a:cubicBezTo>
                    <a:pt x="48429" y="158447"/>
                    <a:pt x="-32609" y="316895"/>
                    <a:pt x="13353" y="449943"/>
                  </a:cubicBezTo>
                  <a:cubicBezTo>
                    <a:pt x="59315" y="582991"/>
                    <a:pt x="402820" y="645886"/>
                    <a:pt x="405239" y="798286"/>
                  </a:cubicBezTo>
                  <a:cubicBezTo>
                    <a:pt x="407658" y="950686"/>
                    <a:pt x="217762" y="1157514"/>
                    <a:pt x="27867" y="1364343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 bwMode="auto">
            <a:xfrm rot="20314467" flipH="1">
              <a:off x="3778421" y="1464518"/>
              <a:ext cx="1943385" cy="768889"/>
            </a:xfrm>
            <a:custGeom>
              <a:avLst/>
              <a:gdLst>
                <a:gd name="connsiteX0" fmla="*/ 44450 w 1324016"/>
                <a:gd name="connsiteY0" fmla="*/ 308239 h 644789"/>
                <a:gd name="connsiteX1" fmla="*/ 50800 w 1324016"/>
                <a:gd name="connsiteY1" fmla="*/ 343164 h 644789"/>
                <a:gd name="connsiteX2" fmla="*/ 57150 w 1324016"/>
                <a:gd name="connsiteY2" fmla="*/ 352689 h 644789"/>
                <a:gd name="connsiteX3" fmla="*/ 69850 w 1324016"/>
                <a:gd name="connsiteY3" fmla="*/ 381264 h 644789"/>
                <a:gd name="connsiteX4" fmla="*/ 60325 w 1324016"/>
                <a:gd name="connsiteY4" fmla="*/ 384439 h 644789"/>
                <a:gd name="connsiteX5" fmla="*/ 47625 w 1324016"/>
                <a:gd name="connsiteY5" fmla="*/ 413014 h 644789"/>
                <a:gd name="connsiteX6" fmla="*/ 44450 w 1324016"/>
                <a:gd name="connsiteY6" fmla="*/ 422539 h 644789"/>
                <a:gd name="connsiteX7" fmla="*/ 44450 w 1324016"/>
                <a:gd name="connsiteY7" fmla="*/ 476514 h 644789"/>
                <a:gd name="connsiteX8" fmla="*/ 47625 w 1324016"/>
                <a:gd name="connsiteY8" fmla="*/ 492389 h 644789"/>
                <a:gd name="connsiteX9" fmla="*/ 41275 w 1324016"/>
                <a:gd name="connsiteY9" fmla="*/ 524139 h 644789"/>
                <a:gd name="connsiteX10" fmla="*/ 34925 w 1324016"/>
                <a:gd name="connsiteY10" fmla="*/ 581289 h 644789"/>
                <a:gd name="connsiteX11" fmla="*/ 28575 w 1324016"/>
                <a:gd name="connsiteY11" fmla="*/ 590814 h 644789"/>
                <a:gd name="connsiteX12" fmla="*/ 9525 w 1324016"/>
                <a:gd name="connsiteY12" fmla="*/ 600339 h 644789"/>
                <a:gd name="connsiteX13" fmla="*/ 0 w 1324016"/>
                <a:gd name="connsiteY13" fmla="*/ 606689 h 644789"/>
                <a:gd name="connsiteX14" fmla="*/ 28575 w 1324016"/>
                <a:gd name="connsiteY14" fmla="*/ 609864 h 644789"/>
                <a:gd name="connsiteX15" fmla="*/ 47625 w 1324016"/>
                <a:gd name="connsiteY15" fmla="*/ 603514 h 644789"/>
                <a:gd name="connsiteX16" fmla="*/ 57150 w 1324016"/>
                <a:gd name="connsiteY16" fmla="*/ 600339 h 644789"/>
                <a:gd name="connsiteX17" fmla="*/ 76200 w 1324016"/>
                <a:gd name="connsiteY17" fmla="*/ 603514 h 644789"/>
                <a:gd name="connsiteX18" fmla="*/ 101600 w 1324016"/>
                <a:gd name="connsiteY18" fmla="*/ 597164 h 644789"/>
                <a:gd name="connsiteX19" fmla="*/ 136525 w 1324016"/>
                <a:gd name="connsiteY19" fmla="*/ 606689 h 644789"/>
                <a:gd name="connsiteX20" fmla="*/ 146050 w 1324016"/>
                <a:gd name="connsiteY20" fmla="*/ 609864 h 644789"/>
                <a:gd name="connsiteX21" fmla="*/ 168275 w 1324016"/>
                <a:gd name="connsiteY21" fmla="*/ 613039 h 644789"/>
                <a:gd name="connsiteX22" fmla="*/ 180975 w 1324016"/>
                <a:gd name="connsiteY22" fmla="*/ 609864 h 644789"/>
                <a:gd name="connsiteX23" fmla="*/ 190500 w 1324016"/>
                <a:gd name="connsiteY23" fmla="*/ 606689 h 644789"/>
                <a:gd name="connsiteX24" fmla="*/ 196850 w 1324016"/>
                <a:gd name="connsiteY24" fmla="*/ 616214 h 644789"/>
                <a:gd name="connsiteX25" fmla="*/ 219075 w 1324016"/>
                <a:gd name="connsiteY25" fmla="*/ 609864 h 644789"/>
                <a:gd name="connsiteX26" fmla="*/ 238125 w 1324016"/>
                <a:gd name="connsiteY26" fmla="*/ 600339 h 644789"/>
                <a:gd name="connsiteX27" fmla="*/ 250825 w 1324016"/>
                <a:gd name="connsiteY27" fmla="*/ 603514 h 644789"/>
                <a:gd name="connsiteX28" fmla="*/ 260350 w 1324016"/>
                <a:gd name="connsiteY28" fmla="*/ 600339 h 644789"/>
                <a:gd name="connsiteX29" fmla="*/ 266700 w 1324016"/>
                <a:gd name="connsiteY29" fmla="*/ 609864 h 644789"/>
                <a:gd name="connsiteX30" fmla="*/ 285750 w 1324016"/>
                <a:gd name="connsiteY30" fmla="*/ 619389 h 644789"/>
                <a:gd name="connsiteX31" fmla="*/ 355600 w 1324016"/>
                <a:gd name="connsiteY31" fmla="*/ 616214 h 644789"/>
                <a:gd name="connsiteX32" fmla="*/ 365125 w 1324016"/>
                <a:gd name="connsiteY32" fmla="*/ 613039 h 644789"/>
                <a:gd name="connsiteX33" fmla="*/ 393700 w 1324016"/>
                <a:gd name="connsiteY33" fmla="*/ 606689 h 644789"/>
                <a:gd name="connsiteX34" fmla="*/ 438150 w 1324016"/>
                <a:gd name="connsiteY34" fmla="*/ 616214 h 644789"/>
                <a:gd name="connsiteX35" fmla="*/ 447675 w 1324016"/>
                <a:gd name="connsiteY35" fmla="*/ 619389 h 644789"/>
                <a:gd name="connsiteX36" fmla="*/ 466725 w 1324016"/>
                <a:gd name="connsiteY36" fmla="*/ 632089 h 644789"/>
                <a:gd name="connsiteX37" fmla="*/ 476250 w 1324016"/>
                <a:gd name="connsiteY37" fmla="*/ 625739 h 644789"/>
                <a:gd name="connsiteX38" fmla="*/ 533400 w 1324016"/>
                <a:gd name="connsiteY38" fmla="*/ 632089 h 644789"/>
                <a:gd name="connsiteX39" fmla="*/ 542925 w 1324016"/>
                <a:gd name="connsiteY39" fmla="*/ 638439 h 644789"/>
                <a:gd name="connsiteX40" fmla="*/ 568325 w 1324016"/>
                <a:gd name="connsiteY40" fmla="*/ 635264 h 644789"/>
                <a:gd name="connsiteX41" fmla="*/ 577850 w 1324016"/>
                <a:gd name="connsiteY41" fmla="*/ 632089 h 644789"/>
                <a:gd name="connsiteX42" fmla="*/ 590550 w 1324016"/>
                <a:gd name="connsiteY42" fmla="*/ 635264 h 644789"/>
                <a:gd name="connsiteX43" fmla="*/ 654050 w 1324016"/>
                <a:gd name="connsiteY43" fmla="*/ 638439 h 644789"/>
                <a:gd name="connsiteX44" fmla="*/ 666750 w 1324016"/>
                <a:gd name="connsiteY44" fmla="*/ 641614 h 644789"/>
                <a:gd name="connsiteX45" fmla="*/ 676275 w 1324016"/>
                <a:gd name="connsiteY45" fmla="*/ 644789 h 644789"/>
                <a:gd name="connsiteX46" fmla="*/ 701675 w 1324016"/>
                <a:gd name="connsiteY46" fmla="*/ 638439 h 644789"/>
                <a:gd name="connsiteX47" fmla="*/ 723900 w 1324016"/>
                <a:gd name="connsiteY47" fmla="*/ 641614 h 644789"/>
                <a:gd name="connsiteX48" fmla="*/ 733425 w 1324016"/>
                <a:gd name="connsiteY48" fmla="*/ 644789 h 644789"/>
                <a:gd name="connsiteX49" fmla="*/ 787400 w 1324016"/>
                <a:gd name="connsiteY49" fmla="*/ 638439 h 644789"/>
                <a:gd name="connsiteX50" fmla="*/ 806450 w 1324016"/>
                <a:gd name="connsiteY50" fmla="*/ 632089 h 644789"/>
                <a:gd name="connsiteX51" fmla="*/ 815975 w 1324016"/>
                <a:gd name="connsiteY51" fmla="*/ 628914 h 644789"/>
                <a:gd name="connsiteX52" fmla="*/ 838200 w 1324016"/>
                <a:gd name="connsiteY52" fmla="*/ 625739 h 644789"/>
                <a:gd name="connsiteX53" fmla="*/ 857250 w 1324016"/>
                <a:gd name="connsiteY53" fmla="*/ 619389 h 644789"/>
                <a:gd name="connsiteX54" fmla="*/ 866775 w 1324016"/>
                <a:gd name="connsiteY54" fmla="*/ 613039 h 644789"/>
                <a:gd name="connsiteX55" fmla="*/ 876300 w 1324016"/>
                <a:gd name="connsiteY55" fmla="*/ 603514 h 644789"/>
                <a:gd name="connsiteX56" fmla="*/ 885825 w 1324016"/>
                <a:gd name="connsiteY56" fmla="*/ 600339 h 644789"/>
                <a:gd name="connsiteX57" fmla="*/ 920750 w 1324016"/>
                <a:gd name="connsiteY57" fmla="*/ 609864 h 644789"/>
                <a:gd name="connsiteX58" fmla="*/ 930275 w 1324016"/>
                <a:gd name="connsiteY58" fmla="*/ 616214 h 644789"/>
                <a:gd name="connsiteX59" fmla="*/ 939800 w 1324016"/>
                <a:gd name="connsiteY59" fmla="*/ 625739 h 644789"/>
                <a:gd name="connsiteX60" fmla="*/ 949325 w 1324016"/>
                <a:gd name="connsiteY60" fmla="*/ 628914 h 644789"/>
                <a:gd name="connsiteX61" fmla="*/ 958850 w 1324016"/>
                <a:gd name="connsiteY61" fmla="*/ 625739 h 644789"/>
                <a:gd name="connsiteX62" fmla="*/ 996950 w 1324016"/>
                <a:gd name="connsiteY62" fmla="*/ 632089 h 644789"/>
                <a:gd name="connsiteX63" fmla="*/ 1035050 w 1324016"/>
                <a:gd name="connsiteY63" fmla="*/ 628914 h 644789"/>
                <a:gd name="connsiteX64" fmla="*/ 1050925 w 1324016"/>
                <a:gd name="connsiteY64" fmla="*/ 625739 h 644789"/>
                <a:gd name="connsiteX65" fmla="*/ 1095375 w 1324016"/>
                <a:gd name="connsiteY65" fmla="*/ 628914 h 644789"/>
                <a:gd name="connsiteX66" fmla="*/ 1193800 w 1324016"/>
                <a:gd name="connsiteY66" fmla="*/ 632089 h 644789"/>
                <a:gd name="connsiteX67" fmla="*/ 1219200 w 1324016"/>
                <a:gd name="connsiteY67" fmla="*/ 632089 h 644789"/>
                <a:gd name="connsiteX68" fmla="*/ 1238250 w 1324016"/>
                <a:gd name="connsiteY68" fmla="*/ 625739 h 644789"/>
                <a:gd name="connsiteX69" fmla="*/ 1308100 w 1324016"/>
                <a:gd name="connsiteY69" fmla="*/ 625739 h 644789"/>
                <a:gd name="connsiteX70" fmla="*/ 1314450 w 1324016"/>
                <a:gd name="connsiteY70" fmla="*/ 606689 h 644789"/>
                <a:gd name="connsiteX71" fmla="*/ 1304925 w 1324016"/>
                <a:gd name="connsiteY71" fmla="*/ 587639 h 644789"/>
                <a:gd name="connsiteX72" fmla="*/ 1301750 w 1324016"/>
                <a:gd name="connsiteY72" fmla="*/ 578114 h 644789"/>
                <a:gd name="connsiteX73" fmla="*/ 1311275 w 1324016"/>
                <a:gd name="connsiteY73" fmla="*/ 543189 h 644789"/>
                <a:gd name="connsiteX74" fmla="*/ 1308100 w 1324016"/>
                <a:gd name="connsiteY74" fmla="*/ 501914 h 644789"/>
                <a:gd name="connsiteX75" fmla="*/ 1301750 w 1324016"/>
                <a:gd name="connsiteY75" fmla="*/ 482864 h 644789"/>
                <a:gd name="connsiteX76" fmla="*/ 1311275 w 1324016"/>
                <a:gd name="connsiteY76" fmla="*/ 454289 h 644789"/>
                <a:gd name="connsiteX77" fmla="*/ 1314450 w 1324016"/>
                <a:gd name="connsiteY77" fmla="*/ 444764 h 644789"/>
                <a:gd name="connsiteX78" fmla="*/ 1311275 w 1324016"/>
                <a:gd name="connsiteY78" fmla="*/ 308239 h 644789"/>
                <a:gd name="connsiteX79" fmla="*/ 1304925 w 1324016"/>
                <a:gd name="connsiteY79" fmla="*/ 289189 h 644789"/>
                <a:gd name="connsiteX80" fmla="*/ 1298575 w 1324016"/>
                <a:gd name="connsiteY80" fmla="*/ 279664 h 644789"/>
                <a:gd name="connsiteX81" fmla="*/ 1304925 w 1324016"/>
                <a:gd name="connsiteY81" fmla="*/ 244739 h 644789"/>
                <a:gd name="connsiteX82" fmla="*/ 1311275 w 1324016"/>
                <a:gd name="connsiteY82" fmla="*/ 235214 h 644789"/>
                <a:gd name="connsiteX83" fmla="*/ 1317625 w 1324016"/>
                <a:gd name="connsiteY83" fmla="*/ 216164 h 644789"/>
                <a:gd name="connsiteX84" fmla="*/ 1314450 w 1324016"/>
                <a:gd name="connsiteY84" fmla="*/ 136789 h 644789"/>
                <a:gd name="connsiteX85" fmla="*/ 1320800 w 1324016"/>
                <a:gd name="connsiteY85" fmla="*/ 89164 h 644789"/>
                <a:gd name="connsiteX86" fmla="*/ 1320800 w 1324016"/>
                <a:gd name="connsiteY86" fmla="*/ 3439 h 644789"/>
                <a:gd name="connsiteX87" fmla="*/ 1311275 w 1324016"/>
                <a:gd name="connsiteY87" fmla="*/ 264 h 644789"/>
                <a:gd name="connsiteX88" fmla="*/ 1285875 w 1324016"/>
                <a:gd name="connsiteY88" fmla="*/ 6614 h 644789"/>
                <a:gd name="connsiteX89" fmla="*/ 1276350 w 1324016"/>
                <a:gd name="connsiteY89" fmla="*/ 12964 h 644789"/>
                <a:gd name="connsiteX90" fmla="*/ 1257300 w 1324016"/>
                <a:gd name="connsiteY90" fmla="*/ 19314 h 644789"/>
                <a:gd name="connsiteX91" fmla="*/ 1235075 w 1324016"/>
                <a:gd name="connsiteY91" fmla="*/ 16139 h 644789"/>
                <a:gd name="connsiteX92" fmla="*/ 1225550 w 1324016"/>
                <a:gd name="connsiteY92" fmla="*/ 12964 h 644789"/>
                <a:gd name="connsiteX93" fmla="*/ 1187450 w 1324016"/>
                <a:gd name="connsiteY93" fmla="*/ 16139 h 644789"/>
                <a:gd name="connsiteX94" fmla="*/ 1104900 w 1324016"/>
                <a:gd name="connsiteY94" fmla="*/ 19314 h 644789"/>
                <a:gd name="connsiteX95" fmla="*/ 1063625 w 1324016"/>
                <a:gd name="connsiteY95" fmla="*/ 16139 h 644789"/>
                <a:gd name="connsiteX96" fmla="*/ 1054100 w 1324016"/>
                <a:gd name="connsiteY96" fmla="*/ 9789 h 644789"/>
                <a:gd name="connsiteX97" fmla="*/ 1035050 w 1324016"/>
                <a:gd name="connsiteY97" fmla="*/ 16139 h 644789"/>
                <a:gd name="connsiteX98" fmla="*/ 968375 w 1324016"/>
                <a:gd name="connsiteY98" fmla="*/ 12964 h 644789"/>
                <a:gd name="connsiteX99" fmla="*/ 949325 w 1324016"/>
                <a:gd name="connsiteY99" fmla="*/ 25664 h 644789"/>
                <a:gd name="connsiteX100" fmla="*/ 936625 w 1324016"/>
                <a:gd name="connsiteY100" fmla="*/ 28839 h 644789"/>
                <a:gd name="connsiteX101" fmla="*/ 927100 w 1324016"/>
                <a:gd name="connsiteY101" fmla="*/ 32014 h 644789"/>
                <a:gd name="connsiteX102" fmla="*/ 831850 w 1324016"/>
                <a:gd name="connsiteY102" fmla="*/ 28839 h 644789"/>
                <a:gd name="connsiteX103" fmla="*/ 809625 w 1324016"/>
                <a:gd name="connsiteY103" fmla="*/ 35189 h 644789"/>
                <a:gd name="connsiteX104" fmla="*/ 787400 w 1324016"/>
                <a:gd name="connsiteY104" fmla="*/ 41539 h 644789"/>
                <a:gd name="connsiteX105" fmla="*/ 768350 w 1324016"/>
                <a:gd name="connsiteY105" fmla="*/ 38364 h 644789"/>
                <a:gd name="connsiteX106" fmla="*/ 758825 w 1324016"/>
                <a:gd name="connsiteY106" fmla="*/ 35189 h 644789"/>
                <a:gd name="connsiteX107" fmla="*/ 746125 w 1324016"/>
                <a:gd name="connsiteY107" fmla="*/ 32014 h 644789"/>
                <a:gd name="connsiteX108" fmla="*/ 736600 w 1324016"/>
                <a:gd name="connsiteY108" fmla="*/ 28839 h 644789"/>
                <a:gd name="connsiteX109" fmla="*/ 704850 w 1324016"/>
                <a:gd name="connsiteY109" fmla="*/ 22489 h 644789"/>
                <a:gd name="connsiteX110" fmla="*/ 692150 w 1324016"/>
                <a:gd name="connsiteY110" fmla="*/ 19314 h 644789"/>
                <a:gd name="connsiteX111" fmla="*/ 673100 w 1324016"/>
                <a:gd name="connsiteY111" fmla="*/ 16139 h 644789"/>
                <a:gd name="connsiteX112" fmla="*/ 622300 w 1324016"/>
                <a:gd name="connsiteY112" fmla="*/ 6614 h 644789"/>
                <a:gd name="connsiteX113" fmla="*/ 609600 w 1324016"/>
                <a:gd name="connsiteY113" fmla="*/ 3439 h 644789"/>
                <a:gd name="connsiteX114" fmla="*/ 600075 w 1324016"/>
                <a:gd name="connsiteY114" fmla="*/ 264 h 644789"/>
                <a:gd name="connsiteX115" fmla="*/ 590550 w 1324016"/>
                <a:gd name="connsiteY115" fmla="*/ 19314 h 644789"/>
                <a:gd name="connsiteX116" fmla="*/ 558800 w 1324016"/>
                <a:gd name="connsiteY116" fmla="*/ 16139 h 644789"/>
                <a:gd name="connsiteX117" fmla="*/ 539750 w 1324016"/>
                <a:gd name="connsiteY117" fmla="*/ 22489 h 644789"/>
                <a:gd name="connsiteX118" fmla="*/ 492125 w 1324016"/>
                <a:gd name="connsiteY118" fmla="*/ 35189 h 644789"/>
                <a:gd name="connsiteX119" fmla="*/ 485775 w 1324016"/>
                <a:gd name="connsiteY119" fmla="*/ 44714 h 644789"/>
                <a:gd name="connsiteX120" fmla="*/ 476250 w 1324016"/>
                <a:gd name="connsiteY120" fmla="*/ 51064 h 644789"/>
                <a:gd name="connsiteX121" fmla="*/ 396875 w 1324016"/>
                <a:gd name="connsiteY121" fmla="*/ 51064 h 644789"/>
                <a:gd name="connsiteX122" fmla="*/ 330200 w 1324016"/>
                <a:gd name="connsiteY122" fmla="*/ 47889 h 644789"/>
                <a:gd name="connsiteX123" fmla="*/ 307975 w 1324016"/>
                <a:gd name="connsiteY123" fmla="*/ 41539 h 644789"/>
                <a:gd name="connsiteX124" fmla="*/ 269875 w 1324016"/>
                <a:gd name="connsiteY124" fmla="*/ 22489 h 644789"/>
                <a:gd name="connsiteX125" fmla="*/ 257175 w 1324016"/>
                <a:gd name="connsiteY125" fmla="*/ 19314 h 644789"/>
                <a:gd name="connsiteX126" fmla="*/ 238125 w 1324016"/>
                <a:gd name="connsiteY126" fmla="*/ 12964 h 644789"/>
                <a:gd name="connsiteX127" fmla="*/ 209550 w 1324016"/>
                <a:gd name="connsiteY127" fmla="*/ 22489 h 644789"/>
                <a:gd name="connsiteX128" fmla="*/ 190500 w 1324016"/>
                <a:gd name="connsiteY128" fmla="*/ 32014 h 644789"/>
                <a:gd name="connsiteX129" fmla="*/ 161925 w 1324016"/>
                <a:gd name="connsiteY129" fmla="*/ 54239 h 644789"/>
                <a:gd name="connsiteX130" fmla="*/ 130175 w 1324016"/>
                <a:gd name="connsiteY130" fmla="*/ 57414 h 644789"/>
                <a:gd name="connsiteX131" fmla="*/ 111125 w 1324016"/>
                <a:gd name="connsiteY131" fmla="*/ 63764 h 644789"/>
                <a:gd name="connsiteX132" fmla="*/ 92075 w 1324016"/>
                <a:gd name="connsiteY132" fmla="*/ 57414 h 644789"/>
                <a:gd name="connsiteX133" fmla="*/ 82550 w 1324016"/>
                <a:gd name="connsiteY133" fmla="*/ 51064 h 644789"/>
                <a:gd name="connsiteX134" fmla="*/ 73025 w 1324016"/>
                <a:gd name="connsiteY134" fmla="*/ 47889 h 644789"/>
                <a:gd name="connsiteX135" fmla="*/ 63500 w 1324016"/>
                <a:gd name="connsiteY135" fmla="*/ 41539 h 644789"/>
                <a:gd name="connsiteX136" fmla="*/ 28575 w 1324016"/>
                <a:gd name="connsiteY136" fmla="*/ 25664 h 644789"/>
                <a:gd name="connsiteX137" fmla="*/ 15875 w 1324016"/>
                <a:gd name="connsiteY137" fmla="*/ 28839 h 644789"/>
                <a:gd name="connsiteX138" fmla="*/ 25400 w 1324016"/>
                <a:gd name="connsiteY138" fmla="*/ 35189 h 644789"/>
                <a:gd name="connsiteX139" fmla="*/ 38100 w 1324016"/>
                <a:gd name="connsiteY139" fmla="*/ 54239 h 644789"/>
                <a:gd name="connsiteX140" fmla="*/ 44450 w 1324016"/>
                <a:gd name="connsiteY140" fmla="*/ 73289 h 644789"/>
                <a:gd name="connsiteX141" fmla="*/ 41275 w 1324016"/>
                <a:gd name="connsiteY141" fmla="*/ 85989 h 644789"/>
                <a:gd name="connsiteX142" fmla="*/ 38100 w 1324016"/>
                <a:gd name="connsiteY142" fmla="*/ 95514 h 644789"/>
                <a:gd name="connsiteX143" fmla="*/ 34925 w 1324016"/>
                <a:gd name="connsiteY143" fmla="*/ 120914 h 644789"/>
                <a:gd name="connsiteX144" fmla="*/ 31750 w 1324016"/>
                <a:gd name="connsiteY144" fmla="*/ 130439 h 644789"/>
                <a:gd name="connsiteX145" fmla="*/ 19050 w 1324016"/>
                <a:gd name="connsiteY145" fmla="*/ 152664 h 644789"/>
                <a:gd name="connsiteX146" fmla="*/ 41275 w 1324016"/>
                <a:gd name="connsiteY146" fmla="*/ 168539 h 644789"/>
                <a:gd name="connsiteX147" fmla="*/ 34925 w 1324016"/>
                <a:gd name="connsiteY147" fmla="*/ 190764 h 644789"/>
                <a:gd name="connsiteX148" fmla="*/ 41275 w 1324016"/>
                <a:gd name="connsiteY148" fmla="*/ 241564 h 644789"/>
                <a:gd name="connsiteX149" fmla="*/ 44450 w 1324016"/>
                <a:gd name="connsiteY149" fmla="*/ 266964 h 644789"/>
                <a:gd name="connsiteX150" fmla="*/ 41275 w 1324016"/>
                <a:gd name="connsiteY150" fmla="*/ 276489 h 644789"/>
                <a:gd name="connsiteX151" fmla="*/ 44450 w 1324016"/>
                <a:gd name="connsiteY151" fmla="*/ 308239 h 64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1324016" h="644789">
                  <a:moveTo>
                    <a:pt x="44450" y="308239"/>
                  </a:moveTo>
                  <a:cubicBezTo>
                    <a:pt x="46037" y="319351"/>
                    <a:pt x="45906" y="333375"/>
                    <a:pt x="50800" y="343164"/>
                  </a:cubicBezTo>
                  <a:cubicBezTo>
                    <a:pt x="52507" y="346577"/>
                    <a:pt x="55600" y="349202"/>
                    <a:pt x="57150" y="352689"/>
                  </a:cubicBezTo>
                  <a:cubicBezTo>
                    <a:pt x="72263" y="386694"/>
                    <a:pt x="55479" y="359708"/>
                    <a:pt x="69850" y="381264"/>
                  </a:cubicBezTo>
                  <a:cubicBezTo>
                    <a:pt x="66675" y="382322"/>
                    <a:pt x="62938" y="382348"/>
                    <a:pt x="60325" y="384439"/>
                  </a:cubicBezTo>
                  <a:cubicBezTo>
                    <a:pt x="53464" y="389928"/>
                    <a:pt x="49565" y="407193"/>
                    <a:pt x="47625" y="413014"/>
                  </a:cubicBezTo>
                  <a:lnTo>
                    <a:pt x="44450" y="422539"/>
                  </a:lnTo>
                  <a:cubicBezTo>
                    <a:pt x="53091" y="448463"/>
                    <a:pt x="44450" y="418485"/>
                    <a:pt x="44450" y="476514"/>
                  </a:cubicBezTo>
                  <a:cubicBezTo>
                    <a:pt x="44450" y="481910"/>
                    <a:pt x="46567" y="487097"/>
                    <a:pt x="47625" y="492389"/>
                  </a:cubicBezTo>
                  <a:cubicBezTo>
                    <a:pt x="45508" y="502972"/>
                    <a:pt x="41993" y="513370"/>
                    <a:pt x="41275" y="524139"/>
                  </a:cubicBezTo>
                  <a:cubicBezTo>
                    <a:pt x="40878" y="530089"/>
                    <a:pt x="42500" y="566139"/>
                    <a:pt x="34925" y="581289"/>
                  </a:cubicBezTo>
                  <a:cubicBezTo>
                    <a:pt x="33218" y="584702"/>
                    <a:pt x="31273" y="588116"/>
                    <a:pt x="28575" y="590814"/>
                  </a:cubicBezTo>
                  <a:cubicBezTo>
                    <a:pt x="19476" y="599913"/>
                    <a:pt x="19854" y="595174"/>
                    <a:pt x="9525" y="600339"/>
                  </a:cubicBezTo>
                  <a:cubicBezTo>
                    <a:pt x="6112" y="602046"/>
                    <a:pt x="3175" y="604572"/>
                    <a:pt x="0" y="606689"/>
                  </a:cubicBezTo>
                  <a:cubicBezTo>
                    <a:pt x="13652" y="615790"/>
                    <a:pt x="7835" y="615049"/>
                    <a:pt x="28575" y="609864"/>
                  </a:cubicBezTo>
                  <a:cubicBezTo>
                    <a:pt x="35069" y="608241"/>
                    <a:pt x="41275" y="605631"/>
                    <a:pt x="47625" y="603514"/>
                  </a:cubicBezTo>
                  <a:lnTo>
                    <a:pt x="57150" y="600339"/>
                  </a:lnTo>
                  <a:cubicBezTo>
                    <a:pt x="63500" y="601397"/>
                    <a:pt x="69762" y="603514"/>
                    <a:pt x="76200" y="603514"/>
                  </a:cubicBezTo>
                  <a:cubicBezTo>
                    <a:pt x="83863" y="603514"/>
                    <a:pt x="94084" y="599669"/>
                    <a:pt x="101600" y="597164"/>
                  </a:cubicBezTo>
                  <a:cubicBezTo>
                    <a:pt x="119754" y="609267"/>
                    <a:pt x="103918" y="600761"/>
                    <a:pt x="136525" y="606689"/>
                  </a:cubicBezTo>
                  <a:cubicBezTo>
                    <a:pt x="139818" y="607288"/>
                    <a:pt x="142768" y="609208"/>
                    <a:pt x="146050" y="609864"/>
                  </a:cubicBezTo>
                  <a:cubicBezTo>
                    <a:pt x="153388" y="611332"/>
                    <a:pt x="160867" y="611981"/>
                    <a:pt x="168275" y="613039"/>
                  </a:cubicBezTo>
                  <a:cubicBezTo>
                    <a:pt x="172508" y="611981"/>
                    <a:pt x="176779" y="611063"/>
                    <a:pt x="180975" y="609864"/>
                  </a:cubicBezTo>
                  <a:cubicBezTo>
                    <a:pt x="184193" y="608945"/>
                    <a:pt x="187393" y="605446"/>
                    <a:pt x="190500" y="606689"/>
                  </a:cubicBezTo>
                  <a:cubicBezTo>
                    <a:pt x="194043" y="608106"/>
                    <a:pt x="194733" y="613039"/>
                    <a:pt x="196850" y="616214"/>
                  </a:cubicBezTo>
                  <a:cubicBezTo>
                    <a:pt x="200919" y="615197"/>
                    <a:pt x="214520" y="612141"/>
                    <a:pt x="219075" y="609864"/>
                  </a:cubicBezTo>
                  <a:cubicBezTo>
                    <a:pt x="243694" y="597554"/>
                    <a:pt x="214184" y="608319"/>
                    <a:pt x="238125" y="600339"/>
                  </a:cubicBezTo>
                  <a:cubicBezTo>
                    <a:pt x="242358" y="601397"/>
                    <a:pt x="246461" y="603514"/>
                    <a:pt x="250825" y="603514"/>
                  </a:cubicBezTo>
                  <a:cubicBezTo>
                    <a:pt x="254172" y="603514"/>
                    <a:pt x="257243" y="599096"/>
                    <a:pt x="260350" y="600339"/>
                  </a:cubicBezTo>
                  <a:cubicBezTo>
                    <a:pt x="263893" y="601756"/>
                    <a:pt x="264002" y="607166"/>
                    <a:pt x="266700" y="609864"/>
                  </a:cubicBezTo>
                  <a:cubicBezTo>
                    <a:pt x="272855" y="616019"/>
                    <a:pt x="278003" y="616807"/>
                    <a:pt x="285750" y="619389"/>
                  </a:cubicBezTo>
                  <a:cubicBezTo>
                    <a:pt x="309033" y="618331"/>
                    <a:pt x="332367" y="618073"/>
                    <a:pt x="355600" y="616214"/>
                  </a:cubicBezTo>
                  <a:cubicBezTo>
                    <a:pt x="358936" y="615947"/>
                    <a:pt x="361858" y="613765"/>
                    <a:pt x="365125" y="613039"/>
                  </a:cubicBezTo>
                  <a:cubicBezTo>
                    <a:pt x="398652" y="605589"/>
                    <a:pt x="372258" y="613836"/>
                    <a:pt x="393700" y="606689"/>
                  </a:cubicBezTo>
                  <a:cubicBezTo>
                    <a:pt x="420845" y="615737"/>
                    <a:pt x="406108" y="612209"/>
                    <a:pt x="438150" y="616214"/>
                  </a:cubicBezTo>
                  <a:cubicBezTo>
                    <a:pt x="441325" y="617272"/>
                    <a:pt x="444890" y="617533"/>
                    <a:pt x="447675" y="619389"/>
                  </a:cubicBezTo>
                  <a:cubicBezTo>
                    <a:pt x="471458" y="635244"/>
                    <a:pt x="444077" y="624540"/>
                    <a:pt x="466725" y="632089"/>
                  </a:cubicBezTo>
                  <a:cubicBezTo>
                    <a:pt x="469900" y="629972"/>
                    <a:pt x="472440" y="625951"/>
                    <a:pt x="476250" y="625739"/>
                  </a:cubicBezTo>
                  <a:cubicBezTo>
                    <a:pt x="480891" y="625481"/>
                    <a:pt x="518525" y="624652"/>
                    <a:pt x="533400" y="632089"/>
                  </a:cubicBezTo>
                  <a:cubicBezTo>
                    <a:pt x="536813" y="633796"/>
                    <a:pt x="539750" y="636322"/>
                    <a:pt x="542925" y="638439"/>
                  </a:cubicBezTo>
                  <a:cubicBezTo>
                    <a:pt x="551392" y="637381"/>
                    <a:pt x="559930" y="636790"/>
                    <a:pt x="568325" y="635264"/>
                  </a:cubicBezTo>
                  <a:cubicBezTo>
                    <a:pt x="571618" y="634665"/>
                    <a:pt x="574503" y="632089"/>
                    <a:pt x="577850" y="632089"/>
                  </a:cubicBezTo>
                  <a:cubicBezTo>
                    <a:pt x="582214" y="632089"/>
                    <a:pt x="586201" y="634902"/>
                    <a:pt x="590550" y="635264"/>
                  </a:cubicBezTo>
                  <a:cubicBezTo>
                    <a:pt x="611670" y="637024"/>
                    <a:pt x="632883" y="637381"/>
                    <a:pt x="654050" y="638439"/>
                  </a:cubicBezTo>
                  <a:cubicBezTo>
                    <a:pt x="658283" y="639497"/>
                    <a:pt x="662554" y="640415"/>
                    <a:pt x="666750" y="641614"/>
                  </a:cubicBezTo>
                  <a:cubicBezTo>
                    <a:pt x="669968" y="642533"/>
                    <a:pt x="672928" y="644789"/>
                    <a:pt x="676275" y="644789"/>
                  </a:cubicBezTo>
                  <a:cubicBezTo>
                    <a:pt x="683938" y="644789"/>
                    <a:pt x="694159" y="640944"/>
                    <a:pt x="701675" y="638439"/>
                  </a:cubicBezTo>
                  <a:cubicBezTo>
                    <a:pt x="709083" y="639497"/>
                    <a:pt x="716562" y="640146"/>
                    <a:pt x="723900" y="641614"/>
                  </a:cubicBezTo>
                  <a:cubicBezTo>
                    <a:pt x="727182" y="642270"/>
                    <a:pt x="730078" y="644789"/>
                    <a:pt x="733425" y="644789"/>
                  </a:cubicBezTo>
                  <a:cubicBezTo>
                    <a:pt x="741220" y="644789"/>
                    <a:pt x="775291" y="641466"/>
                    <a:pt x="787400" y="638439"/>
                  </a:cubicBezTo>
                  <a:cubicBezTo>
                    <a:pt x="793894" y="636816"/>
                    <a:pt x="800100" y="634206"/>
                    <a:pt x="806450" y="632089"/>
                  </a:cubicBezTo>
                  <a:cubicBezTo>
                    <a:pt x="809625" y="631031"/>
                    <a:pt x="812662" y="629387"/>
                    <a:pt x="815975" y="628914"/>
                  </a:cubicBezTo>
                  <a:lnTo>
                    <a:pt x="838200" y="625739"/>
                  </a:lnTo>
                  <a:cubicBezTo>
                    <a:pt x="844550" y="623622"/>
                    <a:pt x="851681" y="623102"/>
                    <a:pt x="857250" y="619389"/>
                  </a:cubicBezTo>
                  <a:cubicBezTo>
                    <a:pt x="860425" y="617272"/>
                    <a:pt x="863844" y="615482"/>
                    <a:pt x="866775" y="613039"/>
                  </a:cubicBezTo>
                  <a:cubicBezTo>
                    <a:pt x="870224" y="610164"/>
                    <a:pt x="872564" y="606005"/>
                    <a:pt x="876300" y="603514"/>
                  </a:cubicBezTo>
                  <a:cubicBezTo>
                    <a:pt x="879085" y="601658"/>
                    <a:pt x="882650" y="601397"/>
                    <a:pt x="885825" y="600339"/>
                  </a:cubicBezTo>
                  <a:cubicBezTo>
                    <a:pt x="894345" y="602043"/>
                    <a:pt x="913844" y="605260"/>
                    <a:pt x="920750" y="609864"/>
                  </a:cubicBezTo>
                  <a:cubicBezTo>
                    <a:pt x="923925" y="611981"/>
                    <a:pt x="927344" y="613771"/>
                    <a:pt x="930275" y="616214"/>
                  </a:cubicBezTo>
                  <a:cubicBezTo>
                    <a:pt x="933724" y="619089"/>
                    <a:pt x="936064" y="623248"/>
                    <a:pt x="939800" y="625739"/>
                  </a:cubicBezTo>
                  <a:cubicBezTo>
                    <a:pt x="942585" y="627595"/>
                    <a:pt x="946150" y="627856"/>
                    <a:pt x="949325" y="628914"/>
                  </a:cubicBezTo>
                  <a:cubicBezTo>
                    <a:pt x="952500" y="627856"/>
                    <a:pt x="955503" y="625739"/>
                    <a:pt x="958850" y="625739"/>
                  </a:cubicBezTo>
                  <a:cubicBezTo>
                    <a:pt x="966726" y="625739"/>
                    <a:pt x="987936" y="630286"/>
                    <a:pt x="996950" y="632089"/>
                  </a:cubicBezTo>
                  <a:cubicBezTo>
                    <a:pt x="1009650" y="631031"/>
                    <a:pt x="1022393" y="630403"/>
                    <a:pt x="1035050" y="628914"/>
                  </a:cubicBezTo>
                  <a:cubicBezTo>
                    <a:pt x="1040409" y="628283"/>
                    <a:pt x="1045529" y="625739"/>
                    <a:pt x="1050925" y="625739"/>
                  </a:cubicBezTo>
                  <a:cubicBezTo>
                    <a:pt x="1065779" y="625739"/>
                    <a:pt x="1080535" y="628254"/>
                    <a:pt x="1095375" y="628914"/>
                  </a:cubicBezTo>
                  <a:cubicBezTo>
                    <a:pt x="1128168" y="630371"/>
                    <a:pt x="1160992" y="631031"/>
                    <a:pt x="1193800" y="632089"/>
                  </a:cubicBezTo>
                  <a:cubicBezTo>
                    <a:pt x="1207019" y="636495"/>
                    <a:pt x="1202342" y="636687"/>
                    <a:pt x="1219200" y="632089"/>
                  </a:cubicBezTo>
                  <a:cubicBezTo>
                    <a:pt x="1225658" y="630328"/>
                    <a:pt x="1238250" y="625739"/>
                    <a:pt x="1238250" y="625739"/>
                  </a:cubicBezTo>
                  <a:cubicBezTo>
                    <a:pt x="1244241" y="626200"/>
                    <a:pt x="1296952" y="632833"/>
                    <a:pt x="1308100" y="625739"/>
                  </a:cubicBezTo>
                  <a:cubicBezTo>
                    <a:pt x="1313747" y="622145"/>
                    <a:pt x="1314450" y="606689"/>
                    <a:pt x="1314450" y="606689"/>
                  </a:cubicBezTo>
                  <a:cubicBezTo>
                    <a:pt x="1306470" y="582748"/>
                    <a:pt x="1317235" y="612258"/>
                    <a:pt x="1304925" y="587639"/>
                  </a:cubicBezTo>
                  <a:cubicBezTo>
                    <a:pt x="1303428" y="584646"/>
                    <a:pt x="1302808" y="581289"/>
                    <a:pt x="1301750" y="578114"/>
                  </a:cubicBezTo>
                  <a:cubicBezTo>
                    <a:pt x="1309807" y="553944"/>
                    <a:pt x="1306787" y="565628"/>
                    <a:pt x="1311275" y="543189"/>
                  </a:cubicBezTo>
                  <a:cubicBezTo>
                    <a:pt x="1310217" y="529431"/>
                    <a:pt x="1310252" y="515544"/>
                    <a:pt x="1308100" y="501914"/>
                  </a:cubicBezTo>
                  <a:cubicBezTo>
                    <a:pt x="1307056" y="495302"/>
                    <a:pt x="1301750" y="482864"/>
                    <a:pt x="1301750" y="482864"/>
                  </a:cubicBezTo>
                  <a:lnTo>
                    <a:pt x="1311275" y="454289"/>
                  </a:lnTo>
                  <a:lnTo>
                    <a:pt x="1314450" y="444764"/>
                  </a:lnTo>
                  <a:cubicBezTo>
                    <a:pt x="1313392" y="399256"/>
                    <a:pt x="1314057" y="353675"/>
                    <a:pt x="1311275" y="308239"/>
                  </a:cubicBezTo>
                  <a:cubicBezTo>
                    <a:pt x="1310866" y="301558"/>
                    <a:pt x="1308638" y="294758"/>
                    <a:pt x="1304925" y="289189"/>
                  </a:cubicBezTo>
                  <a:lnTo>
                    <a:pt x="1298575" y="279664"/>
                  </a:lnTo>
                  <a:cubicBezTo>
                    <a:pt x="1299669" y="270908"/>
                    <a:pt x="1300031" y="254528"/>
                    <a:pt x="1304925" y="244739"/>
                  </a:cubicBezTo>
                  <a:cubicBezTo>
                    <a:pt x="1306632" y="241326"/>
                    <a:pt x="1309725" y="238701"/>
                    <a:pt x="1311275" y="235214"/>
                  </a:cubicBezTo>
                  <a:cubicBezTo>
                    <a:pt x="1313993" y="229097"/>
                    <a:pt x="1317625" y="216164"/>
                    <a:pt x="1317625" y="216164"/>
                  </a:cubicBezTo>
                  <a:cubicBezTo>
                    <a:pt x="1316567" y="189706"/>
                    <a:pt x="1314450" y="163268"/>
                    <a:pt x="1314450" y="136789"/>
                  </a:cubicBezTo>
                  <a:cubicBezTo>
                    <a:pt x="1314450" y="118229"/>
                    <a:pt x="1317422" y="106052"/>
                    <a:pt x="1320800" y="89164"/>
                  </a:cubicBezTo>
                  <a:cubicBezTo>
                    <a:pt x="1321825" y="72761"/>
                    <a:pt x="1327495" y="23523"/>
                    <a:pt x="1320800" y="3439"/>
                  </a:cubicBezTo>
                  <a:cubicBezTo>
                    <a:pt x="1319742" y="264"/>
                    <a:pt x="1314450" y="1322"/>
                    <a:pt x="1311275" y="264"/>
                  </a:cubicBezTo>
                  <a:cubicBezTo>
                    <a:pt x="1305237" y="1472"/>
                    <a:pt x="1292384" y="3360"/>
                    <a:pt x="1285875" y="6614"/>
                  </a:cubicBezTo>
                  <a:cubicBezTo>
                    <a:pt x="1282462" y="8321"/>
                    <a:pt x="1279837" y="11414"/>
                    <a:pt x="1276350" y="12964"/>
                  </a:cubicBezTo>
                  <a:cubicBezTo>
                    <a:pt x="1270233" y="15682"/>
                    <a:pt x="1257300" y="19314"/>
                    <a:pt x="1257300" y="19314"/>
                  </a:cubicBezTo>
                  <a:cubicBezTo>
                    <a:pt x="1249892" y="18256"/>
                    <a:pt x="1242413" y="17607"/>
                    <a:pt x="1235075" y="16139"/>
                  </a:cubicBezTo>
                  <a:cubicBezTo>
                    <a:pt x="1231793" y="15483"/>
                    <a:pt x="1228897" y="12964"/>
                    <a:pt x="1225550" y="12964"/>
                  </a:cubicBezTo>
                  <a:cubicBezTo>
                    <a:pt x="1212806" y="12964"/>
                    <a:pt x="1200176" y="15469"/>
                    <a:pt x="1187450" y="16139"/>
                  </a:cubicBezTo>
                  <a:cubicBezTo>
                    <a:pt x="1159951" y="17586"/>
                    <a:pt x="1132417" y="18256"/>
                    <a:pt x="1104900" y="19314"/>
                  </a:cubicBezTo>
                  <a:cubicBezTo>
                    <a:pt x="1091142" y="18256"/>
                    <a:pt x="1077188" y="18682"/>
                    <a:pt x="1063625" y="16139"/>
                  </a:cubicBezTo>
                  <a:cubicBezTo>
                    <a:pt x="1059874" y="15436"/>
                    <a:pt x="1057916" y="9789"/>
                    <a:pt x="1054100" y="9789"/>
                  </a:cubicBezTo>
                  <a:cubicBezTo>
                    <a:pt x="1047407" y="9789"/>
                    <a:pt x="1035050" y="16139"/>
                    <a:pt x="1035050" y="16139"/>
                  </a:cubicBezTo>
                  <a:cubicBezTo>
                    <a:pt x="1012825" y="15081"/>
                    <a:pt x="990625" y="12964"/>
                    <a:pt x="968375" y="12964"/>
                  </a:cubicBezTo>
                  <a:cubicBezTo>
                    <a:pt x="955984" y="12964"/>
                    <a:pt x="959347" y="19937"/>
                    <a:pt x="949325" y="25664"/>
                  </a:cubicBezTo>
                  <a:cubicBezTo>
                    <a:pt x="945536" y="27829"/>
                    <a:pt x="940821" y="27640"/>
                    <a:pt x="936625" y="28839"/>
                  </a:cubicBezTo>
                  <a:cubicBezTo>
                    <a:pt x="933407" y="29758"/>
                    <a:pt x="930275" y="30956"/>
                    <a:pt x="927100" y="32014"/>
                  </a:cubicBezTo>
                  <a:cubicBezTo>
                    <a:pt x="874568" y="21508"/>
                    <a:pt x="906129" y="25125"/>
                    <a:pt x="831850" y="28839"/>
                  </a:cubicBezTo>
                  <a:cubicBezTo>
                    <a:pt x="792148" y="38765"/>
                    <a:pt x="841509" y="26079"/>
                    <a:pt x="809625" y="35189"/>
                  </a:cubicBezTo>
                  <a:cubicBezTo>
                    <a:pt x="781718" y="43162"/>
                    <a:pt x="810238" y="33926"/>
                    <a:pt x="787400" y="41539"/>
                  </a:cubicBezTo>
                  <a:cubicBezTo>
                    <a:pt x="781050" y="40481"/>
                    <a:pt x="774634" y="39761"/>
                    <a:pt x="768350" y="38364"/>
                  </a:cubicBezTo>
                  <a:cubicBezTo>
                    <a:pt x="765083" y="37638"/>
                    <a:pt x="762043" y="36108"/>
                    <a:pt x="758825" y="35189"/>
                  </a:cubicBezTo>
                  <a:cubicBezTo>
                    <a:pt x="754629" y="33990"/>
                    <a:pt x="750321" y="33213"/>
                    <a:pt x="746125" y="32014"/>
                  </a:cubicBezTo>
                  <a:cubicBezTo>
                    <a:pt x="742907" y="31095"/>
                    <a:pt x="739818" y="29758"/>
                    <a:pt x="736600" y="28839"/>
                  </a:cubicBezTo>
                  <a:cubicBezTo>
                    <a:pt x="719392" y="23923"/>
                    <a:pt x="725641" y="26647"/>
                    <a:pt x="704850" y="22489"/>
                  </a:cubicBezTo>
                  <a:cubicBezTo>
                    <a:pt x="700571" y="21633"/>
                    <a:pt x="696429" y="20170"/>
                    <a:pt x="692150" y="19314"/>
                  </a:cubicBezTo>
                  <a:cubicBezTo>
                    <a:pt x="685837" y="18051"/>
                    <a:pt x="679345" y="17700"/>
                    <a:pt x="673100" y="16139"/>
                  </a:cubicBezTo>
                  <a:cubicBezTo>
                    <a:pt x="627771" y="4807"/>
                    <a:pt x="686435" y="13028"/>
                    <a:pt x="622300" y="6614"/>
                  </a:cubicBezTo>
                  <a:cubicBezTo>
                    <a:pt x="618067" y="5556"/>
                    <a:pt x="613796" y="4638"/>
                    <a:pt x="609600" y="3439"/>
                  </a:cubicBezTo>
                  <a:cubicBezTo>
                    <a:pt x="606382" y="2520"/>
                    <a:pt x="603182" y="-979"/>
                    <a:pt x="600075" y="264"/>
                  </a:cubicBezTo>
                  <a:cubicBezTo>
                    <a:pt x="595341" y="2158"/>
                    <a:pt x="591887" y="15304"/>
                    <a:pt x="590550" y="19314"/>
                  </a:cubicBezTo>
                  <a:cubicBezTo>
                    <a:pt x="569685" y="12359"/>
                    <a:pt x="576478" y="10835"/>
                    <a:pt x="558800" y="16139"/>
                  </a:cubicBezTo>
                  <a:cubicBezTo>
                    <a:pt x="552389" y="18062"/>
                    <a:pt x="539750" y="22489"/>
                    <a:pt x="539750" y="22489"/>
                  </a:cubicBezTo>
                  <a:cubicBezTo>
                    <a:pt x="508780" y="45716"/>
                    <a:pt x="552020" y="16760"/>
                    <a:pt x="492125" y="35189"/>
                  </a:cubicBezTo>
                  <a:cubicBezTo>
                    <a:pt x="488478" y="36311"/>
                    <a:pt x="488473" y="42016"/>
                    <a:pt x="485775" y="44714"/>
                  </a:cubicBezTo>
                  <a:cubicBezTo>
                    <a:pt x="483077" y="47412"/>
                    <a:pt x="479425" y="48947"/>
                    <a:pt x="476250" y="51064"/>
                  </a:cubicBezTo>
                  <a:cubicBezTo>
                    <a:pt x="402714" y="43710"/>
                    <a:pt x="493938" y="51064"/>
                    <a:pt x="396875" y="51064"/>
                  </a:cubicBezTo>
                  <a:cubicBezTo>
                    <a:pt x="374625" y="51064"/>
                    <a:pt x="352425" y="48947"/>
                    <a:pt x="330200" y="47889"/>
                  </a:cubicBezTo>
                  <a:cubicBezTo>
                    <a:pt x="327211" y="47142"/>
                    <a:pt x="311702" y="43609"/>
                    <a:pt x="307975" y="41539"/>
                  </a:cubicBezTo>
                  <a:cubicBezTo>
                    <a:pt x="282578" y="27430"/>
                    <a:pt x="296847" y="29232"/>
                    <a:pt x="269875" y="22489"/>
                  </a:cubicBezTo>
                  <a:cubicBezTo>
                    <a:pt x="265642" y="21431"/>
                    <a:pt x="261355" y="20568"/>
                    <a:pt x="257175" y="19314"/>
                  </a:cubicBezTo>
                  <a:cubicBezTo>
                    <a:pt x="250764" y="17391"/>
                    <a:pt x="238125" y="12964"/>
                    <a:pt x="238125" y="12964"/>
                  </a:cubicBezTo>
                  <a:lnTo>
                    <a:pt x="209550" y="22489"/>
                  </a:lnTo>
                  <a:cubicBezTo>
                    <a:pt x="200004" y="25671"/>
                    <a:pt x="198706" y="25175"/>
                    <a:pt x="190500" y="32014"/>
                  </a:cubicBezTo>
                  <a:cubicBezTo>
                    <a:pt x="182547" y="38642"/>
                    <a:pt x="172868" y="53145"/>
                    <a:pt x="161925" y="54239"/>
                  </a:cubicBezTo>
                  <a:lnTo>
                    <a:pt x="130175" y="57414"/>
                  </a:lnTo>
                  <a:cubicBezTo>
                    <a:pt x="123825" y="59531"/>
                    <a:pt x="117475" y="65881"/>
                    <a:pt x="111125" y="63764"/>
                  </a:cubicBezTo>
                  <a:cubicBezTo>
                    <a:pt x="104775" y="61647"/>
                    <a:pt x="97644" y="61127"/>
                    <a:pt x="92075" y="57414"/>
                  </a:cubicBezTo>
                  <a:cubicBezTo>
                    <a:pt x="88900" y="55297"/>
                    <a:pt x="85963" y="52771"/>
                    <a:pt x="82550" y="51064"/>
                  </a:cubicBezTo>
                  <a:cubicBezTo>
                    <a:pt x="79557" y="49567"/>
                    <a:pt x="76018" y="49386"/>
                    <a:pt x="73025" y="47889"/>
                  </a:cubicBezTo>
                  <a:cubicBezTo>
                    <a:pt x="69612" y="46182"/>
                    <a:pt x="66850" y="43366"/>
                    <a:pt x="63500" y="41539"/>
                  </a:cubicBezTo>
                  <a:cubicBezTo>
                    <a:pt x="41191" y="29370"/>
                    <a:pt x="44929" y="31115"/>
                    <a:pt x="28575" y="25664"/>
                  </a:cubicBezTo>
                  <a:cubicBezTo>
                    <a:pt x="24342" y="26722"/>
                    <a:pt x="17255" y="24699"/>
                    <a:pt x="15875" y="28839"/>
                  </a:cubicBezTo>
                  <a:cubicBezTo>
                    <a:pt x="14668" y="32459"/>
                    <a:pt x="22887" y="32317"/>
                    <a:pt x="25400" y="35189"/>
                  </a:cubicBezTo>
                  <a:cubicBezTo>
                    <a:pt x="30426" y="40932"/>
                    <a:pt x="35687" y="46999"/>
                    <a:pt x="38100" y="54239"/>
                  </a:cubicBezTo>
                  <a:lnTo>
                    <a:pt x="44450" y="73289"/>
                  </a:lnTo>
                  <a:cubicBezTo>
                    <a:pt x="43392" y="77522"/>
                    <a:pt x="42474" y="81793"/>
                    <a:pt x="41275" y="85989"/>
                  </a:cubicBezTo>
                  <a:cubicBezTo>
                    <a:pt x="40356" y="89207"/>
                    <a:pt x="38699" y="92221"/>
                    <a:pt x="38100" y="95514"/>
                  </a:cubicBezTo>
                  <a:cubicBezTo>
                    <a:pt x="36574" y="103909"/>
                    <a:pt x="36451" y="112519"/>
                    <a:pt x="34925" y="120914"/>
                  </a:cubicBezTo>
                  <a:cubicBezTo>
                    <a:pt x="34326" y="124207"/>
                    <a:pt x="33068" y="127363"/>
                    <a:pt x="31750" y="130439"/>
                  </a:cubicBezTo>
                  <a:cubicBezTo>
                    <a:pt x="26916" y="141718"/>
                    <a:pt x="25427" y="143098"/>
                    <a:pt x="19050" y="152664"/>
                  </a:cubicBezTo>
                  <a:cubicBezTo>
                    <a:pt x="41275" y="160072"/>
                    <a:pt x="35983" y="152664"/>
                    <a:pt x="41275" y="168539"/>
                  </a:cubicBezTo>
                  <a:cubicBezTo>
                    <a:pt x="39778" y="173031"/>
                    <a:pt x="34925" y="186777"/>
                    <a:pt x="34925" y="190764"/>
                  </a:cubicBezTo>
                  <a:cubicBezTo>
                    <a:pt x="34925" y="225081"/>
                    <a:pt x="34569" y="221445"/>
                    <a:pt x="41275" y="241564"/>
                  </a:cubicBezTo>
                  <a:cubicBezTo>
                    <a:pt x="42333" y="250031"/>
                    <a:pt x="44450" y="258431"/>
                    <a:pt x="44450" y="266964"/>
                  </a:cubicBezTo>
                  <a:cubicBezTo>
                    <a:pt x="44450" y="270311"/>
                    <a:pt x="41275" y="273142"/>
                    <a:pt x="41275" y="276489"/>
                  </a:cubicBezTo>
                  <a:cubicBezTo>
                    <a:pt x="41275" y="287125"/>
                    <a:pt x="42863" y="297127"/>
                    <a:pt x="44450" y="308239"/>
                  </a:cubicBezTo>
                  <a:close/>
                </a:path>
              </a:pathLst>
            </a:cu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9392" tIns="59693" rIns="119392" bIns="59693" anchor="ctr"/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能贷款</a:t>
              </a:r>
            </a:p>
          </p:txBody>
        </p: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011613" y="841768"/>
            <a:ext cx="4716462" cy="211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1308" tIns="35655" rIns="71308" bIns="35655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享复利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：确保</a:t>
            </a:r>
            <a:r>
              <a:rPr lang="en-US" altLang="zh-CN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2.5%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，不封顶</a:t>
            </a:r>
            <a:endParaRPr lang="en-US" altLang="zh-CN" sz="21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能贷款：</a:t>
            </a:r>
            <a:r>
              <a:rPr lang="en-US" altLang="zh-CN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90%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账户余额贷款</a:t>
            </a: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高保障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18-65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r>
              <a:rPr lang="en-US" altLang="zh-CN" sz="21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1.51</a:t>
            </a:r>
            <a:r>
              <a:rPr lang="zh-CN" altLang="en-US" sz="21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倍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意外保障</a:t>
            </a:r>
            <a:endParaRPr lang="en-US" altLang="zh-CN" sz="21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巧领取</a:t>
            </a:r>
            <a:r>
              <a:rPr lang="zh-CN" altLang="en-US" sz="21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：灵活支配巧安排</a:t>
            </a:r>
            <a:endParaRPr lang="en-US" altLang="zh-CN" sz="21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zh-CN" altLang="en-US" sz="21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852" name="TextBox 1"/>
          <p:cNvSpPr txBox="1">
            <a:spLocks noChangeArrowheads="1"/>
          </p:cNvSpPr>
          <p:nvPr/>
        </p:nvSpPr>
        <p:spPr bwMode="auto">
          <a:xfrm>
            <a:off x="2484438" y="175786"/>
            <a:ext cx="6346825" cy="72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1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钻石鑫账户</a:t>
            </a:r>
            <a:r>
              <a:rPr lang="en-US" altLang="zh-CN" sz="41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4100" b="1" i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超强功能</a:t>
            </a:r>
            <a:endParaRPr lang="zh-CN" altLang="en-US" sz="370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41"/>
          <p:cNvGrpSpPr>
            <a:grpSpLocks/>
          </p:cNvGrpSpPr>
          <p:nvPr/>
        </p:nvGrpSpPr>
        <p:grpSpPr bwMode="auto">
          <a:xfrm>
            <a:off x="1911351" y="1496318"/>
            <a:ext cx="1647825" cy="2466707"/>
            <a:chOff x="2854423" y="1823536"/>
            <a:chExt cx="2197833" cy="3289464"/>
          </a:xfrm>
        </p:grpSpPr>
        <p:sp>
          <p:nvSpPr>
            <p:cNvPr id="40" name="任意多边形 39"/>
            <p:cNvSpPr/>
            <p:nvPr/>
          </p:nvSpPr>
          <p:spPr bwMode="auto">
            <a:xfrm rot="20314467" flipH="1">
              <a:off x="3085217" y="1823536"/>
              <a:ext cx="1967039" cy="762332"/>
            </a:xfrm>
            <a:custGeom>
              <a:avLst/>
              <a:gdLst>
                <a:gd name="connsiteX0" fmla="*/ 44450 w 1324016"/>
                <a:gd name="connsiteY0" fmla="*/ 308239 h 644789"/>
                <a:gd name="connsiteX1" fmla="*/ 50800 w 1324016"/>
                <a:gd name="connsiteY1" fmla="*/ 343164 h 644789"/>
                <a:gd name="connsiteX2" fmla="*/ 57150 w 1324016"/>
                <a:gd name="connsiteY2" fmla="*/ 352689 h 644789"/>
                <a:gd name="connsiteX3" fmla="*/ 69850 w 1324016"/>
                <a:gd name="connsiteY3" fmla="*/ 381264 h 644789"/>
                <a:gd name="connsiteX4" fmla="*/ 60325 w 1324016"/>
                <a:gd name="connsiteY4" fmla="*/ 384439 h 644789"/>
                <a:gd name="connsiteX5" fmla="*/ 47625 w 1324016"/>
                <a:gd name="connsiteY5" fmla="*/ 413014 h 644789"/>
                <a:gd name="connsiteX6" fmla="*/ 44450 w 1324016"/>
                <a:gd name="connsiteY6" fmla="*/ 422539 h 644789"/>
                <a:gd name="connsiteX7" fmla="*/ 44450 w 1324016"/>
                <a:gd name="connsiteY7" fmla="*/ 476514 h 644789"/>
                <a:gd name="connsiteX8" fmla="*/ 47625 w 1324016"/>
                <a:gd name="connsiteY8" fmla="*/ 492389 h 644789"/>
                <a:gd name="connsiteX9" fmla="*/ 41275 w 1324016"/>
                <a:gd name="connsiteY9" fmla="*/ 524139 h 644789"/>
                <a:gd name="connsiteX10" fmla="*/ 34925 w 1324016"/>
                <a:gd name="connsiteY10" fmla="*/ 581289 h 644789"/>
                <a:gd name="connsiteX11" fmla="*/ 28575 w 1324016"/>
                <a:gd name="connsiteY11" fmla="*/ 590814 h 644789"/>
                <a:gd name="connsiteX12" fmla="*/ 9525 w 1324016"/>
                <a:gd name="connsiteY12" fmla="*/ 600339 h 644789"/>
                <a:gd name="connsiteX13" fmla="*/ 0 w 1324016"/>
                <a:gd name="connsiteY13" fmla="*/ 606689 h 644789"/>
                <a:gd name="connsiteX14" fmla="*/ 28575 w 1324016"/>
                <a:gd name="connsiteY14" fmla="*/ 609864 h 644789"/>
                <a:gd name="connsiteX15" fmla="*/ 47625 w 1324016"/>
                <a:gd name="connsiteY15" fmla="*/ 603514 h 644789"/>
                <a:gd name="connsiteX16" fmla="*/ 57150 w 1324016"/>
                <a:gd name="connsiteY16" fmla="*/ 600339 h 644789"/>
                <a:gd name="connsiteX17" fmla="*/ 76200 w 1324016"/>
                <a:gd name="connsiteY17" fmla="*/ 603514 h 644789"/>
                <a:gd name="connsiteX18" fmla="*/ 101600 w 1324016"/>
                <a:gd name="connsiteY18" fmla="*/ 597164 h 644789"/>
                <a:gd name="connsiteX19" fmla="*/ 136525 w 1324016"/>
                <a:gd name="connsiteY19" fmla="*/ 606689 h 644789"/>
                <a:gd name="connsiteX20" fmla="*/ 146050 w 1324016"/>
                <a:gd name="connsiteY20" fmla="*/ 609864 h 644789"/>
                <a:gd name="connsiteX21" fmla="*/ 168275 w 1324016"/>
                <a:gd name="connsiteY21" fmla="*/ 613039 h 644789"/>
                <a:gd name="connsiteX22" fmla="*/ 180975 w 1324016"/>
                <a:gd name="connsiteY22" fmla="*/ 609864 h 644789"/>
                <a:gd name="connsiteX23" fmla="*/ 190500 w 1324016"/>
                <a:gd name="connsiteY23" fmla="*/ 606689 h 644789"/>
                <a:gd name="connsiteX24" fmla="*/ 196850 w 1324016"/>
                <a:gd name="connsiteY24" fmla="*/ 616214 h 644789"/>
                <a:gd name="connsiteX25" fmla="*/ 219075 w 1324016"/>
                <a:gd name="connsiteY25" fmla="*/ 609864 h 644789"/>
                <a:gd name="connsiteX26" fmla="*/ 238125 w 1324016"/>
                <a:gd name="connsiteY26" fmla="*/ 600339 h 644789"/>
                <a:gd name="connsiteX27" fmla="*/ 250825 w 1324016"/>
                <a:gd name="connsiteY27" fmla="*/ 603514 h 644789"/>
                <a:gd name="connsiteX28" fmla="*/ 260350 w 1324016"/>
                <a:gd name="connsiteY28" fmla="*/ 600339 h 644789"/>
                <a:gd name="connsiteX29" fmla="*/ 266700 w 1324016"/>
                <a:gd name="connsiteY29" fmla="*/ 609864 h 644789"/>
                <a:gd name="connsiteX30" fmla="*/ 285750 w 1324016"/>
                <a:gd name="connsiteY30" fmla="*/ 619389 h 644789"/>
                <a:gd name="connsiteX31" fmla="*/ 355600 w 1324016"/>
                <a:gd name="connsiteY31" fmla="*/ 616214 h 644789"/>
                <a:gd name="connsiteX32" fmla="*/ 365125 w 1324016"/>
                <a:gd name="connsiteY32" fmla="*/ 613039 h 644789"/>
                <a:gd name="connsiteX33" fmla="*/ 393700 w 1324016"/>
                <a:gd name="connsiteY33" fmla="*/ 606689 h 644789"/>
                <a:gd name="connsiteX34" fmla="*/ 438150 w 1324016"/>
                <a:gd name="connsiteY34" fmla="*/ 616214 h 644789"/>
                <a:gd name="connsiteX35" fmla="*/ 447675 w 1324016"/>
                <a:gd name="connsiteY35" fmla="*/ 619389 h 644789"/>
                <a:gd name="connsiteX36" fmla="*/ 466725 w 1324016"/>
                <a:gd name="connsiteY36" fmla="*/ 632089 h 644789"/>
                <a:gd name="connsiteX37" fmla="*/ 476250 w 1324016"/>
                <a:gd name="connsiteY37" fmla="*/ 625739 h 644789"/>
                <a:gd name="connsiteX38" fmla="*/ 533400 w 1324016"/>
                <a:gd name="connsiteY38" fmla="*/ 632089 h 644789"/>
                <a:gd name="connsiteX39" fmla="*/ 542925 w 1324016"/>
                <a:gd name="connsiteY39" fmla="*/ 638439 h 644789"/>
                <a:gd name="connsiteX40" fmla="*/ 568325 w 1324016"/>
                <a:gd name="connsiteY40" fmla="*/ 635264 h 644789"/>
                <a:gd name="connsiteX41" fmla="*/ 577850 w 1324016"/>
                <a:gd name="connsiteY41" fmla="*/ 632089 h 644789"/>
                <a:gd name="connsiteX42" fmla="*/ 590550 w 1324016"/>
                <a:gd name="connsiteY42" fmla="*/ 635264 h 644789"/>
                <a:gd name="connsiteX43" fmla="*/ 654050 w 1324016"/>
                <a:gd name="connsiteY43" fmla="*/ 638439 h 644789"/>
                <a:gd name="connsiteX44" fmla="*/ 666750 w 1324016"/>
                <a:gd name="connsiteY44" fmla="*/ 641614 h 644789"/>
                <a:gd name="connsiteX45" fmla="*/ 676275 w 1324016"/>
                <a:gd name="connsiteY45" fmla="*/ 644789 h 644789"/>
                <a:gd name="connsiteX46" fmla="*/ 701675 w 1324016"/>
                <a:gd name="connsiteY46" fmla="*/ 638439 h 644789"/>
                <a:gd name="connsiteX47" fmla="*/ 723900 w 1324016"/>
                <a:gd name="connsiteY47" fmla="*/ 641614 h 644789"/>
                <a:gd name="connsiteX48" fmla="*/ 733425 w 1324016"/>
                <a:gd name="connsiteY48" fmla="*/ 644789 h 644789"/>
                <a:gd name="connsiteX49" fmla="*/ 787400 w 1324016"/>
                <a:gd name="connsiteY49" fmla="*/ 638439 h 644789"/>
                <a:gd name="connsiteX50" fmla="*/ 806450 w 1324016"/>
                <a:gd name="connsiteY50" fmla="*/ 632089 h 644789"/>
                <a:gd name="connsiteX51" fmla="*/ 815975 w 1324016"/>
                <a:gd name="connsiteY51" fmla="*/ 628914 h 644789"/>
                <a:gd name="connsiteX52" fmla="*/ 838200 w 1324016"/>
                <a:gd name="connsiteY52" fmla="*/ 625739 h 644789"/>
                <a:gd name="connsiteX53" fmla="*/ 857250 w 1324016"/>
                <a:gd name="connsiteY53" fmla="*/ 619389 h 644789"/>
                <a:gd name="connsiteX54" fmla="*/ 866775 w 1324016"/>
                <a:gd name="connsiteY54" fmla="*/ 613039 h 644789"/>
                <a:gd name="connsiteX55" fmla="*/ 876300 w 1324016"/>
                <a:gd name="connsiteY55" fmla="*/ 603514 h 644789"/>
                <a:gd name="connsiteX56" fmla="*/ 885825 w 1324016"/>
                <a:gd name="connsiteY56" fmla="*/ 600339 h 644789"/>
                <a:gd name="connsiteX57" fmla="*/ 920750 w 1324016"/>
                <a:gd name="connsiteY57" fmla="*/ 609864 h 644789"/>
                <a:gd name="connsiteX58" fmla="*/ 930275 w 1324016"/>
                <a:gd name="connsiteY58" fmla="*/ 616214 h 644789"/>
                <a:gd name="connsiteX59" fmla="*/ 939800 w 1324016"/>
                <a:gd name="connsiteY59" fmla="*/ 625739 h 644789"/>
                <a:gd name="connsiteX60" fmla="*/ 949325 w 1324016"/>
                <a:gd name="connsiteY60" fmla="*/ 628914 h 644789"/>
                <a:gd name="connsiteX61" fmla="*/ 958850 w 1324016"/>
                <a:gd name="connsiteY61" fmla="*/ 625739 h 644789"/>
                <a:gd name="connsiteX62" fmla="*/ 996950 w 1324016"/>
                <a:gd name="connsiteY62" fmla="*/ 632089 h 644789"/>
                <a:gd name="connsiteX63" fmla="*/ 1035050 w 1324016"/>
                <a:gd name="connsiteY63" fmla="*/ 628914 h 644789"/>
                <a:gd name="connsiteX64" fmla="*/ 1050925 w 1324016"/>
                <a:gd name="connsiteY64" fmla="*/ 625739 h 644789"/>
                <a:gd name="connsiteX65" fmla="*/ 1095375 w 1324016"/>
                <a:gd name="connsiteY65" fmla="*/ 628914 h 644789"/>
                <a:gd name="connsiteX66" fmla="*/ 1193800 w 1324016"/>
                <a:gd name="connsiteY66" fmla="*/ 632089 h 644789"/>
                <a:gd name="connsiteX67" fmla="*/ 1219200 w 1324016"/>
                <a:gd name="connsiteY67" fmla="*/ 632089 h 644789"/>
                <a:gd name="connsiteX68" fmla="*/ 1238250 w 1324016"/>
                <a:gd name="connsiteY68" fmla="*/ 625739 h 644789"/>
                <a:gd name="connsiteX69" fmla="*/ 1308100 w 1324016"/>
                <a:gd name="connsiteY69" fmla="*/ 625739 h 644789"/>
                <a:gd name="connsiteX70" fmla="*/ 1314450 w 1324016"/>
                <a:gd name="connsiteY70" fmla="*/ 606689 h 644789"/>
                <a:gd name="connsiteX71" fmla="*/ 1304925 w 1324016"/>
                <a:gd name="connsiteY71" fmla="*/ 587639 h 644789"/>
                <a:gd name="connsiteX72" fmla="*/ 1301750 w 1324016"/>
                <a:gd name="connsiteY72" fmla="*/ 578114 h 644789"/>
                <a:gd name="connsiteX73" fmla="*/ 1311275 w 1324016"/>
                <a:gd name="connsiteY73" fmla="*/ 543189 h 644789"/>
                <a:gd name="connsiteX74" fmla="*/ 1308100 w 1324016"/>
                <a:gd name="connsiteY74" fmla="*/ 501914 h 644789"/>
                <a:gd name="connsiteX75" fmla="*/ 1301750 w 1324016"/>
                <a:gd name="connsiteY75" fmla="*/ 482864 h 644789"/>
                <a:gd name="connsiteX76" fmla="*/ 1311275 w 1324016"/>
                <a:gd name="connsiteY76" fmla="*/ 454289 h 644789"/>
                <a:gd name="connsiteX77" fmla="*/ 1314450 w 1324016"/>
                <a:gd name="connsiteY77" fmla="*/ 444764 h 644789"/>
                <a:gd name="connsiteX78" fmla="*/ 1311275 w 1324016"/>
                <a:gd name="connsiteY78" fmla="*/ 308239 h 644789"/>
                <a:gd name="connsiteX79" fmla="*/ 1304925 w 1324016"/>
                <a:gd name="connsiteY79" fmla="*/ 289189 h 644789"/>
                <a:gd name="connsiteX80" fmla="*/ 1298575 w 1324016"/>
                <a:gd name="connsiteY80" fmla="*/ 279664 h 644789"/>
                <a:gd name="connsiteX81" fmla="*/ 1304925 w 1324016"/>
                <a:gd name="connsiteY81" fmla="*/ 244739 h 644789"/>
                <a:gd name="connsiteX82" fmla="*/ 1311275 w 1324016"/>
                <a:gd name="connsiteY82" fmla="*/ 235214 h 644789"/>
                <a:gd name="connsiteX83" fmla="*/ 1317625 w 1324016"/>
                <a:gd name="connsiteY83" fmla="*/ 216164 h 644789"/>
                <a:gd name="connsiteX84" fmla="*/ 1314450 w 1324016"/>
                <a:gd name="connsiteY84" fmla="*/ 136789 h 644789"/>
                <a:gd name="connsiteX85" fmla="*/ 1320800 w 1324016"/>
                <a:gd name="connsiteY85" fmla="*/ 89164 h 644789"/>
                <a:gd name="connsiteX86" fmla="*/ 1320800 w 1324016"/>
                <a:gd name="connsiteY86" fmla="*/ 3439 h 644789"/>
                <a:gd name="connsiteX87" fmla="*/ 1311275 w 1324016"/>
                <a:gd name="connsiteY87" fmla="*/ 264 h 644789"/>
                <a:gd name="connsiteX88" fmla="*/ 1285875 w 1324016"/>
                <a:gd name="connsiteY88" fmla="*/ 6614 h 644789"/>
                <a:gd name="connsiteX89" fmla="*/ 1276350 w 1324016"/>
                <a:gd name="connsiteY89" fmla="*/ 12964 h 644789"/>
                <a:gd name="connsiteX90" fmla="*/ 1257300 w 1324016"/>
                <a:gd name="connsiteY90" fmla="*/ 19314 h 644789"/>
                <a:gd name="connsiteX91" fmla="*/ 1235075 w 1324016"/>
                <a:gd name="connsiteY91" fmla="*/ 16139 h 644789"/>
                <a:gd name="connsiteX92" fmla="*/ 1225550 w 1324016"/>
                <a:gd name="connsiteY92" fmla="*/ 12964 h 644789"/>
                <a:gd name="connsiteX93" fmla="*/ 1187450 w 1324016"/>
                <a:gd name="connsiteY93" fmla="*/ 16139 h 644789"/>
                <a:gd name="connsiteX94" fmla="*/ 1104900 w 1324016"/>
                <a:gd name="connsiteY94" fmla="*/ 19314 h 644789"/>
                <a:gd name="connsiteX95" fmla="*/ 1063625 w 1324016"/>
                <a:gd name="connsiteY95" fmla="*/ 16139 h 644789"/>
                <a:gd name="connsiteX96" fmla="*/ 1054100 w 1324016"/>
                <a:gd name="connsiteY96" fmla="*/ 9789 h 644789"/>
                <a:gd name="connsiteX97" fmla="*/ 1035050 w 1324016"/>
                <a:gd name="connsiteY97" fmla="*/ 16139 h 644789"/>
                <a:gd name="connsiteX98" fmla="*/ 968375 w 1324016"/>
                <a:gd name="connsiteY98" fmla="*/ 12964 h 644789"/>
                <a:gd name="connsiteX99" fmla="*/ 949325 w 1324016"/>
                <a:gd name="connsiteY99" fmla="*/ 25664 h 644789"/>
                <a:gd name="connsiteX100" fmla="*/ 936625 w 1324016"/>
                <a:gd name="connsiteY100" fmla="*/ 28839 h 644789"/>
                <a:gd name="connsiteX101" fmla="*/ 927100 w 1324016"/>
                <a:gd name="connsiteY101" fmla="*/ 32014 h 644789"/>
                <a:gd name="connsiteX102" fmla="*/ 831850 w 1324016"/>
                <a:gd name="connsiteY102" fmla="*/ 28839 h 644789"/>
                <a:gd name="connsiteX103" fmla="*/ 809625 w 1324016"/>
                <a:gd name="connsiteY103" fmla="*/ 35189 h 644789"/>
                <a:gd name="connsiteX104" fmla="*/ 787400 w 1324016"/>
                <a:gd name="connsiteY104" fmla="*/ 41539 h 644789"/>
                <a:gd name="connsiteX105" fmla="*/ 768350 w 1324016"/>
                <a:gd name="connsiteY105" fmla="*/ 38364 h 644789"/>
                <a:gd name="connsiteX106" fmla="*/ 758825 w 1324016"/>
                <a:gd name="connsiteY106" fmla="*/ 35189 h 644789"/>
                <a:gd name="connsiteX107" fmla="*/ 746125 w 1324016"/>
                <a:gd name="connsiteY107" fmla="*/ 32014 h 644789"/>
                <a:gd name="connsiteX108" fmla="*/ 736600 w 1324016"/>
                <a:gd name="connsiteY108" fmla="*/ 28839 h 644789"/>
                <a:gd name="connsiteX109" fmla="*/ 704850 w 1324016"/>
                <a:gd name="connsiteY109" fmla="*/ 22489 h 644789"/>
                <a:gd name="connsiteX110" fmla="*/ 692150 w 1324016"/>
                <a:gd name="connsiteY110" fmla="*/ 19314 h 644789"/>
                <a:gd name="connsiteX111" fmla="*/ 673100 w 1324016"/>
                <a:gd name="connsiteY111" fmla="*/ 16139 h 644789"/>
                <a:gd name="connsiteX112" fmla="*/ 622300 w 1324016"/>
                <a:gd name="connsiteY112" fmla="*/ 6614 h 644789"/>
                <a:gd name="connsiteX113" fmla="*/ 609600 w 1324016"/>
                <a:gd name="connsiteY113" fmla="*/ 3439 h 644789"/>
                <a:gd name="connsiteX114" fmla="*/ 600075 w 1324016"/>
                <a:gd name="connsiteY114" fmla="*/ 264 h 644789"/>
                <a:gd name="connsiteX115" fmla="*/ 590550 w 1324016"/>
                <a:gd name="connsiteY115" fmla="*/ 19314 h 644789"/>
                <a:gd name="connsiteX116" fmla="*/ 558800 w 1324016"/>
                <a:gd name="connsiteY116" fmla="*/ 16139 h 644789"/>
                <a:gd name="connsiteX117" fmla="*/ 539750 w 1324016"/>
                <a:gd name="connsiteY117" fmla="*/ 22489 h 644789"/>
                <a:gd name="connsiteX118" fmla="*/ 492125 w 1324016"/>
                <a:gd name="connsiteY118" fmla="*/ 35189 h 644789"/>
                <a:gd name="connsiteX119" fmla="*/ 485775 w 1324016"/>
                <a:gd name="connsiteY119" fmla="*/ 44714 h 644789"/>
                <a:gd name="connsiteX120" fmla="*/ 476250 w 1324016"/>
                <a:gd name="connsiteY120" fmla="*/ 51064 h 644789"/>
                <a:gd name="connsiteX121" fmla="*/ 396875 w 1324016"/>
                <a:gd name="connsiteY121" fmla="*/ 51064 h 644789"/>
                <a:gd name="connsiteX122" fmla="*/ 330200 w 1324016"/>
                <a:gd name="connsiteY122" fmla="*/ 47889 h 644789"/>
                <a:gd name="connsiteX123" fmla="*/ 307975 w 1324016"/>
                <a:gd name="connsiteY123" fmla="*/ 41539 h 644789"/>
                <a:gd name="connsiteX124" fmla="*/ 269875 w 1324016"/>
                <a:gd name="connsiteY124" fmla="*/ 22489 h 644789"/>
                <a:gd name="connsiteX125" fmla="*/ 257175 w 1324016"/>
                <a:gd name="connsiteY125" fmla="*/ 19314 h 644789"/>
                <a:gd name="connsiteX126" fmla="*/ 238125 w 1324016"/>
                <a:gd name="connsiteY126" fmla="*/ 12964 h 644789"/>
                <a:gd name="connsiteX127" fmla="*/ 209550 w 1324016"/>
                <a:gd name="connsiteY127" fmla="*/ 22489 h 644789"/>
                <a:gd name="connsiteX128" fmla="*/ 190500 w 1324016"/>
                <a:gd name="connsiteY128" fmla="*/ 32014 h 644789"/>
                <a:gd name="connsiteX129" fmla="*/ 161925 w 1324016"/>
                <a:gd name="connsiteY129" fmla="*/ 54239 h 644789"/>
                <a:gd name="connsiteX130" fmla="*/ 130175 w 1324016"/>
                <a:gd name="connsiteY130" fmla="*/ 57414 h 644789"/>
                <a:gd name="connsiteX131" fmla="*/ 111125 w 1324016"/>
                <a:gd name="connsiteY131" fmla="*/ 63764 h 644789"/>
                <a:gd name="connsiteX132" fmla="*/ 92075 w 1324016"/>
                <a:gd name="connsiteY132" fmla="*/ 57414 h 644789"/>
                <a:gd name="connsiteX133" fmla="*/ 82550 w 1324016"/>
                <a:gd name="connsiteY133" fmla="*/ 51064 h 644789"/>
                <a:gd name="connsiteX134" fmla="*/ 73025 w 1324016"/>
                <a:gd name="connsiteY134" fmla="*/ 47889 h 644789"/>
                <a:gd name="connsiteX135" fmla="*/ 63500 w 1324016"/>
                <a:gd name="connsiteY135" fmla="*/ 41539 h 644789"/>
                <a:gd name="connsiteX136" fmla="*/ 28575 w 1324016"/>
                <a:gd name="connsiteY136" fmla="*/ 25664 h 644789"/>
                <a:gd name="connsiteX137" fmla="*/ 15875 w 1324016"/>
                <a:gd name="connsiteY137" fmla="*/ 28839 h 644789"/>
                <a:gd name="connsiteX138" fmla="*/ 25400 w 1324016"/>
                <a:gd name="connsiteY138" fmla="*/ 35189 h 644789"/>
                <a:gd name="connsiteX139" fmla="*/ 38100 w 1324016"/>
                <a:gd name="connsiteY139" fmla="*/ 54239 h 644789"/>
                <a:gd name="connsiteX140" fmla="*/ 44450 w 1324016"/>
                <a:gd name="connsiteY140" fmla="*/ 73289 h 644789"/>
                <a:gd name="connsiteX141" fmla="*/ 41275 w 1324016"/>
                <a:gd name="connsiteY141" fmla="*/ 85989 h 644789"/>
                <a:gd name="connsiteX142" fmla="*/ 38100 w 1324016"/>
                <a:gd name="connsiteY142" fmla="*/ 95514 h 644789"/>
                <a:gd name="connsiteX143" fmla="*/ 34925 w 1324016"/>
                <a:gd name="connsiteY143" fmla="*/ 120914 h 644789"/>
                <a:gd name="connsiteX144" fmla="*/ 31750 w 1324016"/>
                <a:gd name="connsiteY144" fmla="*/ 130439 h 644789"/>
                <a:gd name="connsiteX145" fmla="*/ 19050 w 1324016"/>
                <a:gd name="connsiteY145" fmla="*/ 152664 h 644789"/>
                <a:gd name="connsiteX146" fmla="*/ 41275 w 1324016"/>
                <a:gd name="connsiteY146" fmla="*/ 168539 h 644789"/>
                <a:gd name="connsiteX147" fmla="*/ 34925 w 1324016"/>
                <a:gd name="connsiteY147" fmla="*/ 190764 h 644789"/>
                <a:gd name="connsiteX148" fmla="*/ 41275 w 1324016"/>
                <a:gd name="connsiteY148" fmla="*/ 241564 h 644789"/>
                <a:gd name="connsiteX149" fmla="*/ 44450 w 1324016"/>
                <a:gd name="connsiteY149" fmla="*/ 266964 h 644789"/>
                <a:gd name="connsiteX150" fmla="*/ 41275 w 1324016"/>
                <a:gd name="connsiteY150" fmla="*/ 276489 h 644789"/>
                <a:gd name="connsiteX151" fmla="*/ 44450 w 1324016"/>
                <a:gd name="connsiteY151" fmla="*/ 308239 h 64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1324016" h="644789">
                  <a:moveTo>
                    <a:pt x="44450" y="308239"/>
                  </a:moveTo>
                  <a:cubicBezTo>
                    <a:pt x="46037" y="319351"/>
                    <a:pt x="45906" y="333375"/>
                    <a:pt x="50800" y="343164"/>
                  </a:cubicBezTo>
                  <a:cubicBezTo>
                    <a:pt x="52507" y="346577"/>
                    <a:pt x="55600" y="349202"/>
                    <a:pt x="57150" y="352689"/>
                  </a:cubicBezTo>
                  <a:cubicBezTo>
                    <a:pt x="72263" y="386694"/>
                    <a:pt x="55479" y="359708"/>
                    <a:pt x="69850" y="381264"/>
                  </a:cubicBezTo>
                  <a:cubicBezTo>
                    <a:pt x="66675" y="382322"/>
                    <a:pt x="62938" y="382348"/>
                    <a:pt x="60325" y="384439"/>
                  </a:cubicBezTo>
                  <a:cubicBezTo>
                    <a:pt x="53464" y="389928"/>
                    <a:pt x="49565" y="407193"/>
                    <a:pt x="47625" y="413014"/>
                  </a:cubicBezTo>
                  <a:lnTo>
                    <a:pt x="44450" y="422539"/>
                  </a:lnTo>
                  <a:cubicBezTo>
                    <a:pt x="53091" y="448463"/>
                    <a:pt x="44450" y="418485"/>
                    <a:pt x="44450" y="476514"/>
                  </a:cubicBezTo>
                  <a:cubicBezTo>
                    <a:pt x="44450" y="481910"/>
                    <a:pt x="46567" y="487097"/>
                    <a:pt x="47625" y="492389"/>
                  </a:cubicBezTo>
                  <a:cubicBezTo>
                    <a:pt x="45508" y="502972"/>
                    <a:pt x="41993" y="513370"/>
                    <a:pt x="41275" y="524139"/>
                  </a:cubicBezTo>
                  <a:cubicBezTo>
                    <a:pt x="40878" y="530089"/>
                    <a:pt x="42500" y="566139"/>
                    <a:pt x="34925" y="581289"/>
                  </a:cubicBezTo>
                  <a:cubicBezTo>
                    <a:pt x="33218" y="584702"/>
                    <a:pt x="31273" y="588116"/>
                    <a:pt x="28575" y="590814"/>
                  </a:cubicBezTo>
                  <a:cubicBezTo>
                    <a:pt x="19476" y="599913"/>
                    <a:pt x="19854" y="595174"/>
                    <a:pt x="9525" y="600339"/>
                  </a:cubicBezTo>
                  <a:cubicBezTo>
                    <a:pt x="6112" y="602046"/>
                    <a:pt x="3175" y="604572"/>
                    <a:pt x="0" y="606689"/>
                  </a:cubicBezTo>
                  <a:cubicBezTo>
                    <a:pt x="13652" y="615790"/>
                    <a:pt x="7835" y="615049"/>
                    <a:pt x="28575" y="609864"/>
                  </a:cubicBezTo>
                  <a:cubicBezTo>
                    <a:pt x="35069" y="608241"/>
                    <a:pt x="41275" y="605631"/>
                    <a:pt x="47625" y="603514"/>
                  </a:cubicBezTo>
                  <a:lnTo>
                    <a:pt x="57150" y="600339"/>
                  </a:lnTo>
                  <a:cubicBezTo>
                    <a:pt x="63500" y="601397"/>
                    <a:pt x="69762" y="603514"/>
                    <a:pt x="76200" y="603514"/>
                  </a:cubicBezTo>
                  <a:cubicBezTo>
                    <a:pt x="83863" y="603514"/>
                    <a:pt x="94084" y="599669"/>
                    <a:pt x="101600" y="597164"/>
                  </a:cubicBezTo>
                  <a:cubicBezTo>
                    <a:pt x="119754" y="609267"/>
                    <a:pt x="103918" y="600761"/>
                    <a:pt x="136525" y="606689"/>
                  </a:cubicBezTo>
                  <a:cubicBezTo>
                    <a:pt x="139818" y="607288"/>
                    <a:pt x="142768" y="609208"/>
                    <a:pt x="146050" y="609864"/>
                  </a:cubicBezTo>
                  <a:cubicBezTo>
                    <a:pt x="153388" y="611332"/>
                    <a:pt x="160867" y="611981"/>
                    <a:pt x="168275" y="613039"/>
                  </a:cubicBezTo>
                  <a:cubicBezTo>
                    <a:pt x="172508" y="611981"/>
                    <a:pt x="176779" y="611063"/>
                    <a:pt x="180975" y="609864"/>
                  </a:cubicBezTo>
                  <a:cubicBezTo>
                    <a:pt x="184193" y="608945"/>
                    <a:pt x="187393" y="605446"/>
                    <a:pt x="190500" y="606689"/>
                  </a:cubicBezTo>
                  <a:cubicBezTo>
                    <a:pt x="194043" y="608106"/>
                    <a:pt x="194733" y="613039"/>
                    <a:pt x="196850" y="616214"/>
                  </a:cubicBezTo>
                  <a:cubicBezTo>
                    <a:pt x="200919" y="615197"/>
                    <a:pt x="214520" y="612141"/>
                    <a:pt x="219075" y="609864"/>
                  </a:cubicBezTo>
                  <a:cubicBezTo>
                    <a:pt x="243694" y="597554"/>
                    <a:pt x="214184" y="608319"/>
                    <a:pt x="238125" y="600339"/>
                  </a:cubicBezTo>
                  <a:cubicBezTo>
                    <a:pt x="242358" y="601397"/>
                    <a:pt x="246461" y="603514"/>
                    <a:pt x="250825" y="603514"/>
                  </a:cubicBezTo>
                  <a:cubicBezTo>
                    <a:pt x="254172" y="603514"/>
                    <a:pt x="257243" y="599096"/>
                    <a:pt x="260350" y="600339"/>
                  </a:cubicBezTo>
                  <a:cubicBezTo>
                    <a:pt x="263893" y="601756"/>
                    <a:pt x="264002" y="607166"/>
                    <a:pt x="266700" y="609864"/>
                  </a:cubicBezTo>
                  <a:cubicBezTo>
                    <a:pt x="272855" y="616019"/>
                    <a:pt x="278003" y="616807"/>
                    <a:pt x="285750" y="619389"/>
                  </a:cubicBezTo>
                  <a:cubicBezTo>
                    <a:pt x="309033" y="618331"/>
                    <a:pt x="332367" y="618073"/>
                    <a:pt x="355600" y="616214"/>
                  </a:cubicBezTo>
                  <a:cubicBezTo>
                    <a:pt x="358936" y="615947"/>
                    <a:pt x="361858" y="613765"/>
                    <a:pt x="365125" y="613039"/>
                  </a:cubicBezTo>
                  <a:cubicBezTo>
                    <a:pt x="398652" y="605589"/>
                    <a:pt x="372258" y="613836"/>
                    <a:pt x="393700" y="606689"/>
                  </a:cubicBezTo>
                  <a:cubicBezTo>
                    <a:pt x="420845" y="615737"/>
                    <a:pt x="406108" y="612209"/>
                    <a:pt x="438150" y="616214"/>
                  </a:cubicBezTo>
                  <a:cubicBezTo>
                    <a:pt x="441325" y="617272"/>
                    <a:pt x="444890" y="617533"/>
                    <a:pt x="447675" y="619389"/>
                  </a:cubicBezTo>
                  <a:cubicBezTo>
                    <a:pt x="471458" y="635244"/>
                    <a:pt x="444077" y="624540"/>
                    <a:pt x="466725" y="632089"/>
                  </a:cubicBezTo>
                  <a:cubicBezTo>
                    <a:pt x="469900" y="629972"/>
                    <a:pt x="472440" y="625951"/>
                    <a:pt x="476250" y="625739"/>
                  </a:cubicBezTo>
                  <a:cubicBezTo>
                    <a:pt x="480891" y="625481"/>
                    <a:pt x="518525" y="624652"/>
                    <a:pt x="533400" y="632089"/>
                  </a:cubicBezTo>
                  <a:cubicBezTo>
                    <a:pt x="536813" y="633796"/>
                    <a:pt x="539750" y="636322"/>
                    <a:pt x="542925" y="638439"/>
                  </a:cubicBezTo>
                  <a:cubicBezTo>
                    <a:pt x="551392" y="637381"/>
                    <a:pt x="559930" y="636790"/>
                    <a:pt x="568325" y="635264"/>
                  </a:cubicBezTo>
                  <a:cubicBezTo>
                    <a:pt x="571618" y="634665"/>
                    <a:pt x="574503" y="632089"/>
                    <a:pt x="577850" y="632089"/>
                  </a:cubicBezTo>
                  <a:cubicBezTo>
                    <a:pt x="582214" y="632089"/>
                    <a:pt x="586201" y="634902"/>
                    <a:pt x="590550" y="635264"/>
                  </a:cubicBezTo>
                  <a:cubicBezTo>
                    <a:pt x="611670" y="637024"/>
                    <a:pt x="632883" y="637381"/>
                    <a:pt x="654050" y="638439"/>
                  </a:cubicBezTo>
                  <a:cubicBezTo>
                    <a:pt x="658283" y="639497"/>
                    <a:pt x="662554" y="640415"/>
                    <a:pt x="666750" y="641614"/>
                  </a:cubicBezTo>
                  <a:cubicBezTo>
                    <a:pt x="669968" y="642533"/>
                    <a:pt x="672928" y="644789"/>
                    <a:pt x="676275" y="644789"/>
                  </a:cubicBezTo>
                  <a:cubicBezTo>
                    <a:pt x="683938" y="644789"/>
                    <a:pt x="694159" y="640944"/>
                    <a:pt x="701675" y="638439"/>
                  </a:cubicBezTo>
                  <a:cubicBezTo>
                    <a:pt x="709083" y="639497"/>
                    <a:pt x="716562" y="640146"/>
                    <a:pt x="723900" y="641614"/>
                  </a:cubicBezTo>
                  <a:cubicBezTo>
                    <a:pt x="727182" y="642270"/>
                    <a:pt x="730078" y="644789"/>
                    <a:pt x="733425" y="644789"/>
                  </a:cubicBezTo>
                  <a:cubicBezTo>
                    <a:pt x="741220" y="644789"/>
                    <a:pt x="775291" y="641466"/>
                    <a:pt x="787400" y="638439"/>
                  </a:cubicBezTo>
                  <a:cubicBezTo>
                    <a:pt x="793894" y="636816"/>
                    <a:pt x="800100" y="634206"/>
                    <a:pt x="806450" y="632089"/>
                  </a:cubicBezTo>
                  <a:cubicBezTo>
                    <a:pt x="809625" y="631031"/>
                    <a:pt x="812662" y="629387"/>
                    <a:pt x="815975" y="628914"/>
                  </a:cubicBezTo>
                  <a:lnTo>
                    <a:pt x="838200" y="625739"/>
                  </a:lnTo>
                  <a:cubicBezTo>
                    <a:pt x="844550" y="623622"/>
                    <a:pt x="851681" y="623102"/>
                    <a:pt x="857250" y="619389"/>
                  </a:cubicBezTo>
                  <a:cubicBezTo>
                    <a:pt x="860425" y="617272"/>
                    <a:pt x="863844" y="615482"/>
                    <a:pt x="866775" y="613039"/>
                  </a:cubicBezTo>
                  <a:cubicBezTo>
                    <a:pt x="870224" y="610164"/>
                    <a:pt x="872564" y="606005"/>
                    <a:pt x="876300" y="603514"/>
                  </a:cubicBezTo>
                  <a:cubicBezTo>
                    <a:pt x="879085" y="601658"/>
                    <a:pt x="882650" y="601397"/>
                    <a:pt x="885825" y="600339"/>
                  </a:cubicBezTo>
                  <a:cubicBezTo>
                    <a:pt x="894345" y="602043"/>
                    <a:pt x="913844" y="605260"/>
                    <a:pt x="920750" y="609864"/>
                  </a:cubicBezTo>
                  <a:cubicBezTo>
                    <a:pt x="923925" y="611981"/>
                    <a:pt x="927344" y="613771"/>
                    <a:pt x="930275" y="616214"/>
                  </a:cubicBezTo>
                  <a:cubicBezTo>
                    <a:pt x="933724" y="619089"/>
                    <a:pt x="936064" y="623248"/>
                    <a:pt x="939800" y="625739"/>
                  </a:cubicBezTo>
                  <a:cubicBezTo>
                    <a:pt x="942585" y="627595"/>
                    <a:pt x="946150" y="627856"/>
                    <a:pt x="949325" y="628914"/>
                  </a:cubicBezTo>
                  <a:cubicBezTo>
                    <a:pt x="952500" y="627856"/>
                    <a:pt x="955503" y="625739"/>
                    <a:pt x="958850" y="625739"/>
                  </a:cubicBezTo>
                  <a:cubicBezTo>
                    <a:pt x="966726" y="625739"/>
                    <a:pt x="987936" y="630286"/>
                    <a:pt x="996950" y="632089"/>
                  </a:cubicBezTo>
                  <a:cubicBezTo>
                    <a:pt x="1009650" y="631031"/>
                    <a:pt x="1022393" y="630403"/>
                    <a:pt x="1035050" y="628914"/>
                  </a:cubicBezTo>
                  <a:cubicBezTo>
                    <a:pt x="1040409" y="628283"/>
                    <a:pt x="1045529" y="625739"/>
                    <a:pt x="1050925" y="625739"/>
                  </a:cubicBezTo>
                  <a:cubicBezTo>
                    <a:pt x="1065779" y="625739"/>
                    <a:pt x="1080535" y="628254"/>
                    <a:pt x="1095375" y="628914"/>
                  </a:cubicBezTo>
                  <a:cubicBezTo>
                    <a:pt x="1128168" y="630371"/>
                    <a:pt x="1160992" y="631031"/>
                    <a:pt x="1193800" y="632089"/>
                  </a:cubicBezTo>
                  <a:cubicBezTo>
                    <a:pt x="1207019" y="636495"/>
                    <a:pt x="1202342" y="636687"/>
                    <a:pt x="1219200" y="632089"/>
                  </a:cubicBezTo>
                  <a:cubicBezTo>
                    <a:pt x="1225658" y="630328"/>
                    <a:pt x="1238250" y="625739"/>
                    <a:pt x="1238250" y="625739"/>
                  </a:cubicBezTo>
                  <a:cubicBezTo>
                    <a:pt x="1244241" y="626200"/>
                    <a:pt x="1296952" y="632833"/>
                    <a:pt x="1308100" y="625739"/>
                  </a:cubicBezTo>
                  <a:cubicBezTo>
                    <a:pt x="1313747" y="622145"/>
                    <a:pt x="1314450" y="606689"/>
                    <a:pt x="1314450" y="606689"/>
                  </a:cubicBezTo>
                  <a:cubicBezTo>
                    <a:pt x="1306470" y="582748"/>
                    <a:pt x="1317235" y="612258"/>
                    <a:pt x="1304925" y="587639"/>
                  </a:cubicBezTo>
                  <a:cubicBezTo>
                    <a:pt x="1303428" y="584646"/>
                    <a:pt x="1302808" y="581289"/>
                    <a:pt x="1301750" y="578114"/>
                  </a:cubicBezTo>
                  <a:cubicBezTo>
                    <a:pt x="1309807" y="553944"/>
                    <a:pt x="1306787" y="565628"/>
                    <a:pt x="1311275" y="543189"/>
                  </a:cubicBezTo>
                  <a:cubicBezTo>
                    <a:pt x="1310217" y="529431"/>
                    <a:pt x="1310252" y="515544"/>
                    <a:pt x="1308100" y="501914"/>
                  </a:cubicBezTo>
                  <a:cubicBezTo>
                    <a:pt x="1307056" y="495302"/>
                    <a:pt x="1301750" y="482864"/>
                    <a:pt x="1301750" y="482864"/>
                  </a:cubicBezTo>
                  <a:lnTo>
                    <a:pt x="1311275" y="454289"/>
                  </a:lnTo>
                  <a:lnTo>
                    <a:pt x="1314450" y="444764"/>
                  </a:lnTo>
                  <a:cubicBezTo>
                    <a:pt x="1313392" y="399256"/>
                    <a:pt x="1314057" y="353675"/>
                    <a:pt x="1311275" y="308239"/>
                  </a:cubicBezTo>
                  <a:cubicBezTo>
                    <a:pt x="1310866" y="301558"/>
                    <a:pt x="1308638" y="294758"/>
                    <a:pt x="1304925" y="289189"/>
                  </a:cubicBezTo>
                  <a:lnTo>
                    <a:pt x="1298575" y="279664"/>
                  </a:lnTo>
                  <a:cubicBezTo>
                    <a:pt x="1299669" y="270908"/>
                    <a:pt x="1300031" y="254528"/>
                    <a:pt x="1304925" y="244739"/>
                  </a:cubicBezTo>
                  <a:cubicBezTo>
                    <a:pt x="1306632" y="241326"/>
                    <a:pt x="1309725" y="238701"/>
                    <a:pt x="1311275" y="235214"/>
                  </a:cubicBezTo>
                  <a:cubicBezTo>
                    <a:pt x="1313993" y="229097"/>
                    <a:pt x="1317625" y="216164"/>
                    <a:pt x="1317625" y="216164"/>
                  </a:cubicBezTo>
                  <a:cubicBezTo>
                    <a:pt x="1316567" y="189706"/>
                    <a:pt x="1314450" y="163268"/>
                    <a:pt x="1314450" y="136789"/>
                  </a:cubicBezTo>
                  <a:cubicBezTo>
                    <a:pt x="1314450" y="118229"/>
                    <a:pt x="1317422" y="106052"/>
                    <a:pt x="1320800" y="89164"/>
                  </a:cubicBezTo>
                  <a:cubicBezTo>
                    <a:pt x="1321825" y="72761"/>
                    <a:pt x="1327495" y="23523"/>
                    <a:pt x="1320800" y="3439"/>
                  </a:cubicBezTo>
                  <a:cubicBezTo>
                    <a:pt x="1319742" y="264"/>
                    <a:pt x="1314450" y="1322"/>
                    <a:pt x="1311275" y="264"/>
                  </a:cubicBezTo>
                  <a:cubicBezTo>
                    <a:pt x="1305237" y="1472"/>
                    <a:pt x="1292384" y="3360"/>
                    <a:pt x="1285875" y="6614"/>
                  </a:cubicBezTo>
                  <a:cubicBezTo>
                    <a:pt x="1282462" y="8321"/>
                    <a:pt x="1279837" y="11414"/>
                    <a:pt x="1276350" y="12964"/>
                  </a:cubicBezTo>
                  <a:cubicBezTo>
                    <a:pt x="1270233" y="15682"/>
                    <a:pt x="1257300" y="19314"/>
                    <a:pt x="1257300" y="19314"/>
                  </a:cubicBezTo>
                  <a:cubicBezTo>
                    <a:pt x="1249892" y="18256"/>
                    <a:pt x="1242413" y="17607"/>
                    <a:pt x="1235075" y="16139"/>
                  </a:cubicBezTo>
                  <a:cubicBezTo>
                    <a:pt x="1231793" y="15483"/>
                    <a:pt x="1228897" y="12964"/>
                    <a:pt x="1225550" y="12964"/>
                  </a:cubicBezTo>
                  <a:cubicBezTo>
                    <a:pt x="1212806" y="12964"/>
                    <a:pt x="1200176" y="15469"/>
                    <a:pt x="1187450" y="16139"/>
                  </a:cubicBezTo>
                  <a:cubicBezTo>
                    <a:pt x="1159951" y="17586"/>
                    <a:pt x="1132417" y="18256"/>
                    <a:pt x="1104900" y="19314"/>
                  </a:cubicBezTo>
                  <a:cubicBezTo>
                    <a:pt x="1091142" y="18256"/>
                    <a:pt x="1077188" y="18682"/>
                    <a:pt x="1063625" y="16139"/>
                  </a:cubicBezTo>
                  <a:cubicBezTo>
                    <a:pt x="1059874" y="15436"/>
                    <a:pt x="1057916" y="9789"/>
                    <a:pt x="1054100" y="9789"/>
                  </a:cubicBezTo>
                  <a:cubicBezTo>
                    <a:pt x="1047407" y="9789"/>
                    <a:pt x="1035050" y="16139"/>
                    <a:pt x="1035050" y="16139"/>
                  </a:cubicBezTo>
                  <a:cubicBezTo>
                    <a:pt x="1012825" y="15081"/>
                    <a:pt x="990625" y="12964"/>
                    <a:pt x="968375" y="12964"/>
                  </a:cubicBezTo>
                  <a:cubicBezTo>
                    <a:pt x="955984" y="12964"/>
                    <a:pt x="959347" y="19937"/>
                    <a:pt x="949325" y="25664"/>
                  </a:cubicBezTo>
                  <a:cubicBezTo>
                    <a:pt x="945536" y="27829"/>
                    <a:pt x="940821" y="27640"/>
                    <a:pt x="936625" y="28839"/>
                  </a:cubicBezTo>
                  <a:cubicBezTo>
                    <a:pt x="933407" y="29758"/>
                    <a:pt x="930275" y="30956"/>
                    <a:pt x="927100" y="32014"/>
                  </a:cubicBezTo>
                  <a:cubicBezTo>
                    <a:pt x="874568" y="21508"/>
                    <a:pt x="906129" y="25125"/>
                    <a:pt x="831850" y="28839"/>
                  </a:cubicBezTo>
                  <a:cubicBezTo>
                    <a:pt x="792148" y="38765"/>
                    <a:pt x="841509" y="26079"/>
                    <a:pt x="809625" y="35189"/>
                  </a:cubicBezTo>
                  <a:cubicBezTo>
                    <a:pt x="781718" y="43162"/>
                    <a:pt x="810238" y="33926"/>
                    <a:pt x="787400" y="41539"/>
                  </a:cubicBezTo>
                  <a:cubicBezTo>
                    <a:pt x="781050" y="40481"/>
                    <a:pt x="774634" y="39761"/>
                    <a:pt x="768350" y="38364"/>
                  </a:cubicBezTo>
                  <a:cubicBezTo>
                    <a:pt x="765083" y="37638"/>
                    <a:pt x="762043" y="36108"/>
                    <a:pt x="758825" y="35189"/>
                  </a:cubicBezTo>
                  <a:cubicBezTo>
                    <a:pt x="754629" y="33990"/>
                    <a:pt x="750321" y="33213"/>
                    <a:pt x="746125" y="32014"/>
                  </a:cubicBezTo>
                  <a:cubicBezTo>
                    <a:pt x="742907" y="31095"/>
                    <a:pt x="739818" y="29758"/>
                    <a:pt x="736600" y="28839"/>
                  </a:cubicBezTo>
                  <a:cubicBezTo>
                    <a:pt x="719392" y="23923"/>
                    <a:pt x="725641" y="26647"/>
                    <a:pt x="704850" y="22489"/>
                  </a:cubicBezTo>
                  <a:cubicBezTo>
                    <a:pt x="700571" y="21633"/>
                    <a:pt x="696429" y="20170"/>
                    <a:pt x="692150" y="19314"/>
                  </a:cubicBezTo>
                  <a:cubicBezTo>
                    <a:pt x="685837" y="18051"/>
                    <a:pt x="679345" y="17700"/>
                    <a:pt x="673100" y="16139"/>
                  </a:cubicBezTo>
                  <a:cubicBezTo>
                    <a:pt x="627771" y="4807"/>
                    <a:pt x="686435" y="13028"/>
                    <a:pt x="622300" y="6614"/>
                  </a:cubicBezTo>
                  <a:cubicBezTo>
                    <a:pt x="618067" y="5556"/>
                    <a:pt x="613796" y="4638"/>
                    <a:pt x="609600" y="3439"/>
                  </a:cubicBezTo>
                  <a:cubicBezTo>
                    <a:pt x="606382" y="2520"/>
                    <a:pt x="603182" y="-979"/>
                    <a:pt x="600075" y="264"/>
                  </a:cubicBezTo>
                  <a:cubicBezTo>
                    <a:pt x="595341" y="2158"/>
                    <a:pt x="591887" y="15304"/>
                    <a:pt x="590550" y="19314"/>
                  </a:cubicBezTo>
                  <a:cubicBezTo>
                    <a:pt x="569685" y="12359"/>
                    <a:pt x="576478" y="10835"/>
                    <a:pt x="558800" y="16139"/>
                  </a:cubicBezTo>
                  <a:cubicBezTo>
                    <a:pt x="552389" y="18062"/>
                    <a:pt x="539750" y="22489"/>
                    <a:pt x="539750" y="22489"/>
                  </a:cubicBezTo>
                  <a:cubicBezTo>
                    <a:pt x="508780" y="45716"/>
                    <a:pt x="552020" y="16760"/>
                    <a:pt x="492125" y="35189"/>
                  </a:cubicBezTo>
                  <a:cubicBezTo>
                    <a:pt x="488478" y="36311"/>
                    <a:pt x="488473" y="42016"/>
                    <a:pt x="485775" y="44714"/>
                  </a:cubicBezTo>
                  <a:cubicBezTo>
                    <a:pt x="483077" y="47412"/>
                    <a:pt x="479425" y="48947"/>
                    <a:pt x="476250" y="51064"/>
                  </a:cubicBezTo>
                  <a:cubicBezTo>
                    <a:pt x="402714" y="43710"/>
                    <a:pt x="493938" y="51064"/>
                    <a:pt x="396875" y="51064"/>
                  </a:cubicBezTo>
                  <a:cubicBezTo>
                    <a:pt x="374625" y="51064"/>
                    <a:pt x="352425" y="48947"/>
                    <a:pt x="330200" y="47889"/>
                  </a:cubicBezTo>
                  <a:cubicBezTo>
                    <a:pt x="327211" y="47142"/>
                    <a:pt x="311702" y="43609"/>
                    <a:pt x="307975" y="41539"/>
                  </a:cubicBezTo>
                  <a:cubicBezTo>
                    <a:pt x="282578" y="27430"/>
                    <a:pt x="296847" y="29232"/>
                    <a:pt x="269875" y="22489"/>
                  </a:cubicBezTo>
                  <a:cubicBezTo>
                    <a:pt x="265642" y="21431"/>
                    <a:pt x="261355" y="20568"/>
                    <a:pt x="257175" y="19314"/>
                  </a:cubicBezTo>
                  <a:cubicBezTo>
                    <a:pt x="250764" y="17391"/>
                    <a:pt x="238125" y="12964"/>
                    <a:pt x="238125" y="12964"/>
                  </a:cubicBezTo>
                  <a:lnTo>
                    <a:pt x="209550" y="22489"/>
                  </a:lnTo>
                  <a:cubicBezTo>
                    <a:pt x="200004" y="25671"/>
                    <a:pt x="198706" y="25175"/>
                    <a:pt x="190500" y="32014"/>
                  </a:cubicBezTo>
                  <a:cubicBezTo>
                    <a:pt x="182547" y="38642"/>
                    <a:pt x="172868" y="53145"/>
                    <a:pt x="161925" y="54239"/>
                  </a:cubicBezTo>
                  <a:lnTo>
                    <a:pt x="130175" y="57414"/>
                  </a:lnTo>
                  <a:cubicBezTo>
                    <a:pt x="123825" y="59531"/>
                    <a:pt x="117475" y="65881"/>
                    <a:pt x="111125" y="63764"/>
                  </a:cubicBezTo>
                  <a:cubicBezTo>
                    <a:pt x="104775" y="61647"/>
                    <a:pt x="97644" y="61127"/>
                    <a:pt x="92075" y="57414"/>
                  </a:cubicBezTo>
                  <a:cubicBezTo>
                    <a:pt x="88900" y="55297"/>
                    <a:pt x="85963" y="52771"/>
                    <a:pt x="82550" y="51064"/>
                  </a:cubicBezTo>
                  <a:cubicBezTo>
                    <a:pt x="79557" y="49567"/>
                    <a:pt x="76018" y="49386"/>
                    <a:pt x="73025" y="47889"/>
                  </a:cubicBezTo>
                  <a:cubicBezTo>
                    <a:pt x="69612" y="46182"/>
                    <a:pt x="66850" y="43366"/>
                    <a:pt x="63500" y="41539"/>
                  </a:cubicBezTo>
                  <a:cubicBezTo>
                    <a:pt x="41191" y="29370"/>
                    <a:pt x="44929" y="31115"/>
                    <a:pt x="28575" y="25664"/>
                  </a:cubicBezTo>
                  <a:cubicBezTo>
                    <a:pt x="24342" y="26722"/>
                    <a:pt x="17255" y="24699"/>
                    <a:pt x="15875" y="28839"/>
                  </a:cubicBezTo>
                  <a:cubicBezTo>
                    <a:pt x="14668" y="32459"/>
                    <a:pt x="22887" y="32317"/>
                    <a:pt x="25400" y="35189"/>
                  </a:cubicBezTo>
                  <a:cubicBezTo>
                    <a:pt x="30426" y="40932"/>
                    <a:pt x="35687" y="46999"/>
                    <a:pt x="38100" y="54239"/>
                  </a:cubicBezTo>
                  <a:lnTo>
                    <a:pt x="44450" y="73289"/>
                  </a:lnTo>
                  <a:cubicBezTo>
                    <a:pt x="43392" y="77522"/>
                    <a:pt x="42474" y="81793"/>
                    <a:pt x="41275" y="85989"/>
                  </a:cubicBezTo>
                  <a:cubicBezTo>
                    <a:pt x="40356" y="89207"/>
                    <a:pt x="38699" y="92221"/>
                    <a:pt x="38100" y="95514"/>
                  </a:cubicBezTo>
                  <a:cubicBezTo>
                    <a:pt x="36574" y="103909"/>
                    <a:pt x="36451" y="112519"/>
                    <a:pt x="34925" y="120914"/>
                  </a:cubicBezTo>
                  <a:cubicBezTo>
                    <a:pt x="34326" y="124207"/>
                    <a:pt x="33068" y="127363"/>
                    <a:pt x="31750" y="130439"/>
                  </a:cubicBezTo>
                  <a:cubicBezTo>
                    <a:pt x="26916" y="141718"/>
                    <a:pt x="25427" y="143098"/>
                    <a:pt x="19050" y="152664"/>
                  </a:cubicBezTo>
                  <a:cubicBezTo>
                    <a:pt x="41275" y="160072"/>
                    <a:pt x="35983" y="152664"/>
                    <a:pt x="41275" y="168539"/>
                  </a:cubicBezTo>
                  <a:cubicBezTo>
                    <a:pt x="39778" y="173031"/>
                    <a:pt x="34925" y="186777"/>
                    <a:pt x="34925" y="190764"/>
                  </a:cubicBezTo>
                  <a:cubicBezTo>
                    <a:pt x="34925" y="225081"/>
                    <a:pt x="34569" y="221445"/>
                    <a:pt x="41275" y="241564"/>
                  </a:cubicBezTo>
                  <a:cubicBezTo>
                    <a:pt x="42333" y="250031"/>
                    <a:pt x="44450" y="258431"/>
                    <a:pt x="44450" y="266964"/>
                  </a:cubicBezTo>
                  <a:cubicBezTo>
                    <a:pt x="44450" y="270311"/>
                    <a:pt x="41275" y="273142"/>
                    <a:pt x="41275" y="276489"/>
                  </a:cubicBezTo>
                  <a:cubicBezTo>
                    <a:pt x="41275" y="287125"/>
                    <a:pt x="42863" y="297127"/>
                    <a:pt x="44450" y="308239"/>
                  </a:cubicBezTo>
                  <a:close/>
                </a:path>
              </a:pathLst>
            </a:cu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9392" tIns="59693" rIns="119392" bIns="59693" anchor="ctr"/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巧领取</a:t>
              </a:r>
            </a:p>
          </p:txBody>
        </p:sp>
        <p:sp>
          <p:nvSpPr>
            <p:cNvPr id="35859" name="任意多边形 27"/>
            <p:cNvSpPr>
              <a:spLocks/>
            </p:cNvSpPr>
            <p:nvPr/>
          </p:nvSpPr>
          <p:spPr bwMode="auto">
            <a:xfrm rot="1443760">
              <a:off x="2854423" y="2267935"/>
              <a:ext cx="546641" cy="2845065"/>
            </a:xfrm>
            <a:custGeom>
              <a:avLst/>
              <a:gdLst>
                <a:gd name="T0" fmla="*/ 317732 w 405261"/>
                <a:gd name="T1" fmla="*/ 0 h 1364343"/>
                <a:gd name="T2" fmla="*/ 32769 w 405261"/>
                <a:gd name="T3" fmla="*/ 613860951 h 1364343"/>
                <a:gd name="T4" fmla="*/ 994520 w 405261"/>
                <a:gd name="T5" fmla="*/ 1089106953 h 1364343"/>
                <a:gd name="T6" fmla="*/ 68390 w 405261"/>
                <a:gd name="T7" fmla="*/ 1861382125 h 13643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261"/>
                <a:gd name="T13" fmla="*/ 0 h 1364343"/>
                <a:gd name="T14" fmla="*/ 405261 w 405261"/>
                <a:gd name="T15" fmla="*/ 1364343 h 13643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261" h="1364343">
                  <a:moveTo>
                    <a:pt x="129467" y="0"/>
                  </a:moveTo>
                  <a:cubicBezTo>
                    <a:pt x="48429" y="158447"/>
                    <a:pt x="-32609" y="316895"/>
                    <a:pt x="13353" y="449943"/>
                  </a:cubicBezTo>
                  <a:cubicBezTo>
                    <a:pt x="59315" y="582991"/>
                    <a:pt x="402820" y="645886"/>
                    <a:pt x="405239" y="798286"/>
                  </a:cubicBezTo>
                  <a:cubicBezTo>
                    <a:pt x="407658" y="950686"/>
                    <a:pt x="217762" y="1157514"/>
                    <a:pt x="27867" y="1364343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40"/>
          <p:cNvGrpSpPr>
            <a:grpSpLocks/>
          </p:cNvGrpSpPr>
          <p:nvPr/>
        </p:nvGrpSpPr>
        <p:grpSpPr bwMode="auto">
          <a:xfrm>
            <a:off x="1304925" y="2572465"/>
            <a:ext cx="1474788" cy="1214775"/>
            <a:chOff x="1672280" y="3347978"/>
            <a:chExt cx="1966455" cy="1619460"/>
          </a:xfrm>
        </p:grpSpPr>
        <p:sp>
          <p:nvSpPr>
            <p:cNvPr id="35856" name="任意多边形 28"/>
            <p:cNvSpPr>
              <a:spLocks/>
            </p:cNvSpPr>
            <p:nvPr/>
          </p:nvSpPr>
          <p:spPr bwMode="auto">
            <a:xfrm>
              <a:off x="2024834" y="4028583"/>
              <a:ext cx="626991" cy="938855"/>
            </a:xfrm>
            <a:custGeom>
              <a:avLst/>
              <a:gdLst>
                <a:gd name="T0" fmla="*/ 4298810 w 551543"/>
                <a:gd name="T1" fmla="*/ 0 h 841828"/>
                <a:gd name="T2" fmla="*/ 2828160 w 551543"/>
                <a:gd name="T3" fmla="*/ 229452448 h 841828"/>
                <a:gd name="T4" fmla="*/ 791883 w 551543"/>
                <a:gd name="T5" fmla="*/ 327788904 h 841828"/>
                <a:gd name="T6" fmla="*/ 0 w 551543"/>
                <a:gd name="T7" fmla="*/ 475294225 h 8418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1543"/>
                <a:gd name="T13" fmla="*/ 0 h 841828"/>
                <a:gd name="T14" fmla="*/ 551543 w 551543"/>
                <a:gd name="T15" fmla="*/ 841828 h 8418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1543" h="841828">
                  <a:moveTo>
                    <a:pt x="551543" y="0"/>
                  </a:moveTo>
                  <a:cubicBezTo>
                    <a:pt x="494695" y="154819"/>
                    <a:pt x="437847" y="309638"/>
                    <a:pt x="362857" y="406400"/>
                  </a:cubicBezTo>
                  <a:cubicBezTo>
                    <a:pt x="287867" y="503162"/>
                    <a:pt x="162076" y="508000"/>
                    <a:pt x="101600" y="580571"/>
                  </a:cubicBezTo>
                  <a:cubicBezTo>
                    <a:pt x="41124" y="653142"/>
                    <a:pt x="20562" y="747485"/>
                    <a:pt x="0" y="841828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 bwMode="auto">
            <a:xfrm rot="20314467" flipH="1">
              <a:off x="1672280" y="3347978"/>
              <a:ext cx="1966455" cy="762099"/>
            </a:xfrm>
            <a:custGeom>
              <a:avLst/>
              <a:gdLst>
                <a:gd name="connsiteX0" fmla="*/ 44450 w 1324016"/>
                <a:gd name="connsiteY0" fmla="*/ 308239 h 644789"/>
                <a:gd name="connsiteX1" fmla="*/ 50800 w 1324016"/>
                <a:gd name="connsiteY1" fmla="*/ 343164 h 644789"/>
                <a:gd name="connsiteX2" fmla="*/ 57150 w 1324016"/>
                <a:gd name="connsiteY2" fmla="*/ 352689 h 644789"/>
                <a:gd name="connsiteX3" fmla="*/ 69850 w 1324016"/>
                <a:gd name="connsiteY3" fmla="*/ 381264 h 644789"/>
                <a:gd name="connsiteX4" fmla="*/ 60325 w 1324016"/>
                <a:gd name="connsiteY4" fmla="*/ 384439 h 644789"/>
                <a:gd name="connsiteX5" fmla="*/ 47625 w 1324016"/>
                <a:gd name="connsiteY5" fmla="*/ 413014 h 644789"/>
                <a:gd name="connsiteX6" fmla="*/ 44450 w 1324016"/>
                <a:gd name="connsiteY6" fmla="*/ 422539 h 644789"/>
                <a:gd name="connsiteX7" fmla="*/ 44450 w 1324016"/>
                <a:gd name="connsiteY7" fmla="*/ 476514 h 644789"/>
                <a:gd name="connsiteX8" fmla="*/ 47625 w 1324016"/>
                <a:gd name="connsiteY8" fmla="*/ 492389 h 644789"/>
                <a:gd name="connsiteX9" fmla="*/ 41275 w 1324016"/>
                <a:gd name="connsiteY9" fmla="*/ 524139 h 644789"/>
                <a:gd name="connsiteX10" fmla="*/ 34925 w 1324016"/>
                <a:gd name="connsiteY10" fmla="*/ 581289 h 644789"/>
                <a:gd name="connsiteX11" fmla="*/ 28575 w 1324016"/>
                <a:gd name="connsiteY11" fmla="*/ 590814 h 644789"/>
                <a:gd name="connsiteX12" fmla="*/ 9525 w 1324016"/>
                <a:gd name="connsiteY12" fmla="*/ 600339 h 644789"/>
                <a:gd name="connsiteX13" fmla="*/ 0 w 1324016"/>
                <a:gd name="connsiteY13" fmla="*/ 606689 h 644789"/>
                <a:gd name="connsiteX14" fmla="*/ 28575 w 1324016"/>
                <a:gd name="connsiteY14" fmla="*/ 609864 h 644789"/>
                <a:gd name="connsiteX15" fmla="*/ 47625 w 1324016"/>
                <a:gd name="connsiteY15" fmla="*/ 603514 h 644789"/>
                <a:gd name="connsiteX16" fmla="*/ 57150 w 1324016"/>
                <a:gd name="connsiteY16" fmla="*/ 600339 h 644789"/>
                <a:gd name="connsiteX17" fmla="*/ 76200 w 1324016"/>
                <a:gd name="connsiteY17" fmla="*/ 603514 h 644789"/>
                <a:gd name="connsiteX18" fmla="*/ 101600 w 1324016"/>
                <a:gd name="connsiteY18" fmla="*/ 597164 h 644789"/>
                <a:gd name="connsiteX19" fmla="*/ 136525 w 1324016"/>
                <a:gd name="connsiteY19" fmla="*/ 606689 h 644789"/>
                <a:gd name="connsiteX20" fmla="*/ 146050 w 1324016"/>
                <a:gd name="connsiteY20" fmla="*/ 609864 h 644789"/>
                <a:gd name="connsiteX21" fmla="*/ 168275 w 1324016"/>
                <a:gd name="connsiteY21" fmla="*/ 613039 h 644789"/>
                <a:gd name="connsiteX22" fmla="*/ 180975 w 1324016"/>
                <a:gd name="connsiteY22" fmla="*/ 609864 h 644789"/>
                <a:gd name="connsiteX23" fmla="*/ 190500 w 1324016"/>
                <a:gd name="connsiteY23" fmla="*/ 606689 h 644789"/>
                <a:gd name="connsiteX24" fmla="*/ 196850 w 1324016"/>
                <a:gd name="connsiteY24" fmla="*/ 616214 h 644789"/>
                <a:gd name="connsiteX25" fmla="*/ 219075 w 1324016"/>
                <a:gd name="connsiteY25" fmla="*/ 609864 h 644789"/>
                <a:gd name="connsiteX26" fmla="*/ 238125 w 1324016"/>
                <a:gd name="connsiteY26" fmla="*/ 600339 h 644789"/>
                <a:gd name="connsiteX27" fmla="*/ 250825 w 1324016"/>
                <a:gd name="connsiteY27" fmla="*/ 603514 h 644789"/>
                <a:gd name="connsiteX28" fmla="*/ 260350 w 1324016"/>
                <a:gd name="connsiteY28" fmla="*/ 600339 h 644789"/>
                <a:gd name="connsiteX29" fmla="*/ 266700 w 1324016"/>
                <a:gd name="connsiteY29" fmla="*/ 609864 h 644789"/>
                <a:gd name="connsiteX30" fmla="*/ 285750 w 1324016"/>
                <a:gd name="connsiteY30" fmla="*/ 619389 h 644789"/>
                <a:gd name="connsiteX31" fmla="*/ 355600 w 1324016"/>
                <a:gd name="connsiteY31" fmla="*/ 616214 h 644789"/>
                <a:gd name="connsiteX32" fmla="*/ 365125 w 1324016"/>
                <a:gd name="connsiteY32" fmla="*/ 613039 h 644789"/>
                <a:gd name="connsiteX33" fmla="*/ 393700 w 1324016"/>
                <a:gd name="connsiteY33" fmla="*/ 606689 h 644789"/>
                <a:gd name="connsiteX34" fmla="*/ 438150 w 1324016"/>
                <a:gd name="connsiteY34" fmla="*/ 616214 h 644789"/>
                <a:gd name="connsiteX35" fmla="*/ 447675 w 1324016"/>
                <a:gd name="connsiteY35" fmla="*/ 619389 h 644789"/>
                <a:gd name="connsiteX36" fmla="*/ 466725 w 1324016"/>
                <a:gd name="connsiteY36" fmla="*/ 632089 h 644789"/>
                <a:gd name="connsiteX37" fmla="*/ 476250 w 1324016"/>
                <a:gd name="connsiteY37" fmla="*/ 625739 h 644789"/>
                <a:gd name="connsiteX38" fmla="*/ 533400 w 1324016"/>
                <a:gd name="connsiteY38" fmla="*/ 632089 h 644789"/>
                <a:gd name="connsiteX39" fmla="*/ 542925 w 1324016"/>
                <a:gd name="connsiteY39" fmla="*/ 638439 h 644789"/>
                <a:gd name="connsiteX40" fmla="*/ 568325 w 1324016"/>
                <a:gd name="connsiteY40" fmla="*/ 635264 h 644789"/>
                <a:gd name="connsiteX41" fmla="*/ 577850 w 1324016"/>
                <a:gd name="connsiteY41" fmla="*/ 632089 h 644789"/>
                <a:gd name="connsiteX42" fmla="*/ 590550 w 1324016"/>
                <a:gd name="connsiteY42" fmla="*/ 635264 h 644789"/>
                <a:gd name="connsiteX43" fmla="*/ 654050 w 1324016"/>
                <a:gd name="connsiteY43" fmla="*/ 638439 h 644789"/>
                <a:gd name="connsiteX44" fmla="*/ 666750 w 1324016"/>
                <a:gd name="connsiteY44" fmla="*/ 641614 h 644789"/>
                <a:gd name="connsiteX45" fmla="*/ 676275 w 1324016"/>
                <a:gd name="connsiteY45" fmla="*/ 644789 h 644789"/>
                <a:gd name="connsiteX46" fmla="*/ 701675 w 1324016"/>
                <a:gd name="connsiteY46" fmla="*/ 638439 h 644789"/>
                <a:gd name="connsiteX47" fmla="*/ 723900 w 1324016"/>
                <a:gd name="connsiteY47" fmla="*/ 641614 h 644789"/>
                <a:gd name="connsiteX48" fmla="*/ 733425 w 1324016"/>
                <a:gd name="connsiteY48" fmla="*/ 644789 h 644789"/>
                <a:gd name="connsiteX49" fmla="*/ 787400 w 1324016"/>
                <a:gd name="connsiteY49" fmla="*/ 638439 h 644789"/>
                <a:gd name="connsiteX50" fmla="*/ 806450 w 1324016"/>
                <a:gd name="connsiteY50" fmla="*/ 632089 h 644789"/>
                <a:gd name="connsiteX51" fmla="*/ 815975 w 1324016"/>
                <a:gd name="connsiteY51" fmla="*/ 628914 h 644789"/>
                <a:gd name="connsiteX52" fmla="*/ 838200 w 1324016"/>
                <a:gd name="connsiteY52" fmla="*/ 625739 h 644789"/>
                <a:gd name="connsiteX53" fmla="*/ 857250 w 1324016"/>
                <a:gd name="connsiteY53" fmla="*/ 619389 h 644789"/>
                <a:gd name="connsiteX54" fmla="*/ 866775 w 1324016"/>
                <a:gd name="connsiteY54" fmla="*/ 613039 h 644789"/>
                <a:gd name="connsiteX55" fmla="*/ 876300 w 1324016"/>
                <a:gd name="connsiteY55" fmla="*/ 603514 h 644789"/>
                <a:gd name="connsiteX56" fmla="*/ 885825 w 1324016"/>
                <a:gd name="connsiteY56" fmla="*/ 600339 h 644789"/>
                <a:gd name="connsiteX57" fmla="*/ 920750 w 1324016"/>
                <a:gd name="connsiteY57" fmla="*/ 609864 h 644789"/>
                <a:gd name="connsiteX58" fmla="*/ 930275 w 1324016"/>
                <a:gd name="connsiteY58" fmla="*/ 616214 h 644789"/>
                <a:gd name="connsiteX59" fmla="*/ 939800 w 1324016"/>
                <a:gd name="connsiteY59" fmla="*/ 625739 h 644789"/>
                <a:gd name="connsiteX60" fmla="*/ 949325 w 1324016"/>
                <a:gd name="connsiteY60" fmla="*/ 628914 h 644789"/>
                <a:gd name="connsiteX61" fmla="*/ 958850 w 1324016"/>
                <a:gd name="connsiteY61" fmla="*/ 625739 h 644789"/>
                <a:gd name="connsiteX62" fmla="*/ 996950 w 1324016"/>
                <a:gd name="connsiteY62" fmla="*/ 632089 h 644789"/>
                <a:gd name="connsiteX63" fmla="*/ 1035050 w 1324016"/>
                <a:gd name="connsiteY63" fmla="*/ 628914 h 644789"/>
                <a:gd name="connsiteX64" fmla="*/ 1050925 w 1324016"/>
                <a:gd name="connsiteY64" fmla="*/ 625739 h 644789"/>
                <a:gd name="connsiteX65" fmla="*/ 1095375 w 1324016"/>
                <a:gd name="connsiteY65" fmla="*/ 628914 h 644789"/>
                <a:gd name="connsiteX66" fmla="*/ 1193800 w 1324016"/>
                <a:gd name="connsiteY66" fmla="*/ 632089 h 644789"/>
                <a:gd name="connsiteX67" fmla="*/ 1219200 w 1324016"/>
                <a:gd name="connsiteY67" fmla="*/ 632089 h 644789"/>
                <a:gd name="connsiteX68" fmla="*/ 1238250 w 1324016"/>
                <a:gd name="connsiteY68" fmla="*/ 625739 h 644789"/>
                <a:gd name="connsiteX69" fmla="*/ 1308100 w 1324016"/>
                <a:gd name="connsiteY69" fmla="*/ 625739 h 644789"/>
                <a:gd name="connsiteX70" fmla="*/ 1314450 w 1324016"/>
                <a:gd name="connsiteY70" fmla="*/ 606689 h 644789"/>
                <a:gd name="connsiteX71" fmla="*/ 1304925 w 1324016"/>
                <a:gd name="connsiteY71" fmla="*/ 587639 h 644789"/>
                <a:gd name="connsiteX72" fmla="*/ 1301750 w 1324016"/>
                <a:gd name="connsiteY72" fmla="*/ 578114 h 644789"/>
                <a:gd name="connsiteX73" fmla="*/ 1311275 w 1324016"/>
                <a:gd name="connsiteY73" fmla="*/ 543189 h 644789"/>
                <a:gd name="connsiteX74" fmla="*/ 1308100 w 1324016"/>
                <a:gd name="connsiteY74" fmla="*/ 501914 h 644789"/>
                <a:gd name="connsiteX75" fmla="*/ 1301750 w 1324016"/>
                <a:gd name="connsiteY75" fmla="*/ 482864 h 644789"/>
                <a:gd name="connsiteX76" fmla="*/ 1311275 w 1324016"/>
                <a:gd name="connsiteY76" fmla="*/ 454289 h 644789"/>
                <a:gd name="connsiteX77" fmla="*/ 1314450 w 1324016"/>
                <a:gd name="connsiteY77" fmla="*/ 444764 h 644789"/>
                <a:gd name="connsiteX78" fmla="*/ 1311275 w 1324016"/>
                <a:gd name="connsiteY78" fmla="*/ 308239 h 644789"/>
                <a:gd name="connsiteX79" fmla="*/ 1304925 w 1324016"/>
                <a:gd name="connsiteY79" fmla="*/ 289189 h 644789"/>
                <a:gd name="connsiteX80" fmla="*/ 1298575 w 1324016"/>
                <a:gd name="connsiteY80" fmla="*/ 279664 h 644789"/>
                <a:gd name="connsiteX81" fmla="*/ 1304925 w 1324016"/>
                <a:gd name="connsiteY81" fmla="*/ 244739 h 644789"/>
                <a:gd name="connsiteX82" fmla="*/ 1311275 w 1324016"/>
                <a:gd name="connsiteY82" fmla="*/ 235214 h 644789"/>
                <a:gd name="connsiteX83" fmla="*/ 1317625 w 1324016"/>
                <a:gd name="connsiteY83" fmla="*/ 216164 h 644789"/>
                <a:gd name="connsiteX84" fmla="*/ 1314450 w 1324016"/>
                <a:gd name="connsiteY84" fmla="*/ 136789 h 644789"/>
                <a:gd name="connsiteX85" fmla="*/ 1320800 w 1324016"/>
                <a:gd name="connsiteY85" fmla="*/ 89164 h 644789"/>
                <a:gd name="connsiteX86" fmla="*/ 1320800 w 1324016"/>
                <a:gd name="connsiteY86" fmla="*/ 3439 h 644789"/>
                <a:gd name="connsiteX87" fmla="*/ 1311275 w 1324016"/>
                <a:gd name="connsiteY87" fmla="*/ 264 h 644789"/>
                <a:gd name="connsiteX88" fmla="*/ 1285875 w 1324016"/>
                <a:gd name="connsiteY88" fmla="*/ 6614 h 644789"/>
                <a:gd name="connsiteX89" fmla="*/ 1276350 w 1324016"/>
                <a:gd name="connsiteY89" fmla="*/ 12964 h 644789"/>
                <a:gd name="connsiteX90" fmla="*/ 1257300 w 1324016"/>
                <a:gd name="connsiteY90" fmla="*/ 19314 h 644789"/>
                <a:gd name="connsiteX91" fmla="*/ 1235075 w 1324016"/>
                <a:gd name="connsiteY91" fmla="*/ 16139 h 644789"/>
                <a:gd name="connsiteX92" fmla="*/ 1225550 w 1324016"/>
                <a:gd name="connsiteY92" fmla="*/ 12964 h 644789"/>
                <a:gd name="connsiteX93" fmla="*/ 1187450 w 1324016"/>
                <a:gd name="connsiteY93" fmla="*/ 16139 h 644789"/>
                <a:gd name="connsiteX94" fmla="*/ 1104900 w 1324016"/>
                <a:gd name="connsiteY94" fmla="*/ 19314 h 644789"/>
                <a:gd name="connsiteX95" fmla="*/ 1063625 w 1324016"/>
                <a:gd name="connsiteY95" fmla="*/ 16139 h 644789"/>
                <a:gd name="connsiteX96" fmla="*/ 1054100 w 1324016"/>
                <a:gd name="connsiteY96" fmla="*/ 9789 h 644789"/>
                <a:gd name="connsiteX97" fmla="*/ 1035050 w 1324016"/>
                <a:gd name="connsiteY97" fmla="*/ 16139 h 644789"/>
                <a:gd name="connsiteX98" fmla="*/ 968375 w 1324016"/>
                <a:gd name="connsiteY98" fmla="*/ 12964 h 644789"/>
                <a:gd name="connsiteX99" fmla="*/ 949325 w 1324016"/>
                <a:gd name="connsiteY99" fmla="*/ 25664 h 644789"/>
                <a:gd name="connsiteX100" fmla="*/ 936625 w 1324016"/>
                <a:gd name="connsiteY100" fmla="*/ 28839 h 644789"/>
                <a:gd name="connsiteX101" fmla="*/ 927100 w 1324016"/>
                <a:gd name="connsiteY101" fmla="*/ 32014 h 644789"/>
                <a:gd name="connsiteX102" fmla="*/ 831850 w 1324016"/>
                <a:gd name="connsiteY102" fmla="*/ 28839 h 644789"/>
                <a:gd name="connsiteX103" fmla="*/ 809625 w 1324016"/>
                <a:gd name="connsiteY103" fmla="*/ 35189 h 644789"/>
                <a:gd name="connsiteX104" fmla="*/ 787400 w 1324016"/>
                <a:gd name="connsiteY104" fmla="*/ 41539 h 644789"/>
                <a:gd name="connsiteX105" fmla="*/ 768350 w 1324016"/>
                <a:gd name="connsiteY105" fmla="*/ 38364 h 644789"/>
                <a:gd name="connsiteX106" fmla="*/ 758825 w 1324016"/>
                <a:gd name="connsiteY106" fmla="*/ 35189 h 644789"/>
                <a:gd name="connsiteX107" fmla="*/ 746125 w 1324016"/>
                <a:gd name="connsiteY107" fmla="*/ 32014 h 644789"/>
                <a:gd name="connsiteX108" fmla="*/ 736600 w 1324016"/>
                <a:gd name="connsiteY108" fmla="*/ 28839 h 644789"/>
                <a:gd name="connsiteX109" fmla="*/ 704850 w 1324016"/>
                <a:gd name="connsiteY109" fmla="*/ 22489 h 644789"/>
                <a:gd name="connsiteX110" fmla="*/ 692150 w 1324016"/>
                <a:gd name="connsiteY110" fmla="*/ 19314 h 644789"/>
                <a:gd name="connsiteX111" fmla="*/ 673100 w 1324016"/>
                <a:gd name="connsiteY111" fmla="*/ 16139 h 644789"/>
                <a:gd name="connsiteX112" fmla="*/ 622300 w 1324016"/>
                <a:gd name="connsiteY112" fmla="*/ 6614 h 644789"/>
                <a:gd name="connsiteX113" fmla="*/ 609600 w 1324016"/>
                <a:gd name="connsiteY113" fmla="*/ 3439 h 644789"/>
                <a:gd name="connsiteX114" fmla="*/ 600075 w 1324016"/>
                <a:gd name="connsiteY114" fmla="*/ 264 h 644789"/>
                <a:gd name="connsiteX115" fmla="*/ 590550 w 1324016"/>
                <a:gd name="connsiteY115" fmla="*/ 19314 h 644789"/>
                <a:gd name="connsiteX116" fmla="*/ 558800 w 1324016"/>
                <a:gd name="connsiteY116" fmla="*/ 16139 h 644789"/>
                <a:gd name="connsiteX117" fmla="*/ 539750 w 1324016"/>
                <a:gd name="connsiteY117" fmla="*/ 22489 h 644789"/>
                <a:gd name="connsiteX118" fmla="*/ 492125 w 1324016"/>
                <a:gd name="connsiteY118" fmla="*/ 35189 h 644789"/>
                <a:gd name="connsiteX119" fmla="*/ 485775 w 1324016"/>
                <a:gd name="connsiteY119" fmla="*/ 44714 h 644789"/>
                <a:gd name="connsiteX120" fmla="*/ 476250 w 1324016"/>
                <a:gd name="connsiteY120" fmla="*/ 51064 h 644789"/>
                <a:gd name="connsiteX121" fmla="*/ 396875 w 1324016"/>
                <a:gd name="connsiteY121" fmla="*/ 51064 h 644789"/>
                <a:gd name="connsiteX122" fmla="*/ 330200 w 1324016"/>
                <a:gd name="connsiteY122" fmla="*/ 47889 h 644789"/>
                <a:gd name="connsiteX123" fmla="*/ 307975 w 1324016"/>
                <a:gd name="connsiteY123" fmla="*/ 41539 h 644789"/>
                <a:gd name="connsiteX124" fmla="*/ 269875 w 1324016"/>
                <a:gd name="connsiteY124" fmla="*/ 22489 h 644789"/>
                <a:gd name="connsiteX125" fmla="*/ 257175 w 1324016"/>
                <a:gd name="connsiteY125" fmla="*/ 19314 h 644789"/>
                <a:gd name="connsiteX126" fmla="*/ 238125 w 1324016"/>
                <a:gd name="connsiteY126" fmla="*/ 12964 h 644789"/>
                <a:gd name="connsiteX127" fmla="*/ 209550 w 1324016"/>
                <a:gd name="connsiteY127" fmla="*/ 22489 h 644789"/>
                <a:gd name="connsiteX128" fmla="*/ 190500 w 1324016"/>
                <a:gd name="connsiteY128" fmla="*/ 32014 h 644789"/>
                <a:gd name="connsiteX129" fmla="*/ 161925 w 1324016"/>
                <a:gd name="connsiteY129" fmla="*/ 54239 h 644789"/>
                <a:gd name="connsiteX130" fmla="*/ 130175 w 1324016"/>
                <a:gd name="connsiteY130" fmla="*/ 57414 h 644789"/>
                <a:gd name="connsiteX131" fmla="*/ 111125 w 1324016"/>
                <a:gd name="connsiteY131" fmla="*/ 63764 h 644789"/>
                <a:gd name="connsiteX132" fmla="*/ 92075 w 1324016"/>
                <a:gd name="connsiteY132" fmla="*/ 57414 h 644789"/>
                <a:gd name="connsiteX133" fmla="*/ 82550 w 1324016"/>
                <a:gd name="connsiteY133" fmla="*/ 51064 h 644789"/>
                <a:gd name="connsiteX134" fmla="*/ 73025 w 1324016"/>
                <a:gd name="connsiteY134" fmla="*/ 47889 h 644789"/>
                <a:gd name="connsiteX135" fmla="*/ 63500 w 1324016"/>
                <a:gd name="connsiteY135" fmla="*/ 41539 h 644789"/>
                <a:gd name="connsiteX136" fmla="*/ 28575 w 1324016"/>
                <a:gd name="connsiteY136" fmla="*/ 25664 h 644789"/>
                <a:gd name="connsiteX137" fmla="*/ 15875 w 1324016"/>
                <a:gd name="connsiteY137" fmla="*/ 28839 h 644789"/>
                <a:gd name="connsiteX138" fmla="*/ 25400 w 1324016"/>
                <a:gd name="connsiteY138" fmla="*/ 35189 h 644789"/>
                <a:gd name="connsiteX139" fmla="*/ 38100 w 1324016"/>
                <a:gd name="connsiteY139" fmla="*/ 54239 h 644789"/>
                <a:gd name="connsiteX140" fmla="*/ 44450 w 1324016"/>
                <a:gd name="connsiteY140" fmla="*/ 73289 h 644789"/>
                <a:gd name="connsiteX141" fmla="*/ 41275 w 1324016"/>
                <a:gd name="connsiteY141" fmla="*/ 85989 h 644789"/>
                <a:gd name="connsiteX142" fmla="*/ 38100 w 1324016"/>
                <a:gd name="connsiteY142" fmla="*/ 95514 h 644789"/>
                <a:gd name="connsiteX143" fmla="*/ 34925 w 1324016"/>
                <a:gd name="connsiteY143" fmla="*/ 120914 h 644789"/>
                <a:gd name="connsiteX144" fmla="*/ 31750 w 1324016"/>
                <a:gd name="connsiteY144" fmla="*/ 130439 h 644789"/>
                <a:gd name="connsiteX145" fmla="*/ 19050 w 1324016"/>
                <a:gd name="connsiteY145" fmla="*/ 152664 h 644789"/>
                <a:gd name="connsiteX146" fmla="*/ 41275 w 1324016"/>
                <a:gd name="connsiteY146" fmla="*/ 168539 h 644789"/>
                <a:gd name="connsiteX147" fmla="*/ 34925 w 1324016"/>
                <a:gd name="connsiteY147" fmla="*/ 190764 h 644789"/>
                <a:gd name="connsiteX148" fmla="*/ 41275 w 1324016"/>
                <a:gd name="connsiteY148" fmla="*/ 241564 h 644789"/>
                <a:gd name="connsiteX149" fmla="*/ 44450 w 1324016"/>
                <a:gd name="connsiteY149" fmla="*/ 266964 h 644789"/>
                <a:gd name="connsiteX150" fmla="*/ 41275 w 1324016"/>
                <a:gd name="connsiteY150" fmla="*/ 276489 h 644789"/>
                <a:gd name="connsiteX151" fmla="*/ 44450 w 1324016"/>
                <a:gd name="connsiteY151" fmla="*/ 308239 h 64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1324016" h="644789">
                  <a:moveTo>
                    <a:pt x="44450" y="308239"/>
                  </a:moveTo>
                  <a:cubicBezTo>
                    <a:pt x="46037" y="319351"/>
                    <a:pt x="45906" y="333375"/>
                    <a:pt x="50800" y="343164"/>
                  </a:cubicBezTo>
                  <a:cubicBezTo>
                    <a:pt x="52507" y="346577"/>
                    <a:pt x="55600" y="349202"/>
                    <a:pt x="57150" y="352689"/>
                  </a:cubicBezTo>
                  <a:cubicBezTo>
                    <a:pt x="72263" y="386694"/>
                    <a:pt x="55479" y="359708"/>
                    <a:pt x="69850" y="381264"/>
                  </a:cubicBezTo>
                  <a:cubicBezTo>
                    <a:pt x="66675" y="382322"/>
                    <a:pt x="62938" y="382348"/>
                    <a:pt x="60325" y="384439"/>
                  </a:cubicBezTo>
                  <a:cubicBezTo>
                    <a:pt x="53464" y="389928"/>
                    <a:pt x="49565" y="407193"/>
                    <a:pt x="47625" y="413014"/>
                  </a:cubicBezTo>
                  <a:lnTo>
                    <a:pt x="44450" y="422539"/>
                  </a:lnTo>
                  <a:cubicBezTo>
                    <a:pt x="53091" y="448463"/>
                    <a:pt x="44450" y="418485"/>
                    <a:pt x="44450" y="476514"/>
                  </a:cubicBezTo>
                  <a:cubicBezTo>
                    <a:pt x="44450" y="481910"/>
                    <a:pt x="46567" y="487097"/>
                    <a:pt x="47625" y="492389"/>
                  </a:cubicBezTo>
                  <a:cubicBezTo>
                    <a:pt x="45508" y="502972"/>
                    <a:pt x="41993" y="513370"/>
                    <a:pt x="41275" y="524139"/>
                  </a:cubicBezTo>
                  <a:cubicBezTo>
                    <a:pt x="40878" y="530089"/>
                    <a:pt x="42500" y="566139"/>
                    <a:pt x="34925" y="581289"/>
                  </a:cubicBezTo>
                  <a:cubicBezTo>
                    <a:pt x="33218" y="584702"/>
                    <a:pt x="31273" y="588116"/>
                    <a:pt x="28575" y="590814"/>
                  </a:cubicBezTo>
                  <a:cubicBezTo>
                    <a:pt x="19476" y="599913"/>
                    <a:pt x="19854" y="595174"/>
                    <a:pt x="9525" y="600339"/>
                  </a:cubicBezTo>
                  <a:cubicBezTo>
                    <a:pt x="6112" y="602046"/>
                    <a:pt x="3175" y="604572"/>
                    <a:pt x="0" y="606689"/>
                  </a:cubicBezTo>
                  <a:cubicBezTo>
                    <a:pt x="13652" y="615790"/>
                    <a:pt x="7835" y="615049"/>
                    <a:pt x="28575" y="609864"/>
                  </a:cubicBezTo>
                  <a:cubicBezTo>
                    <a:pt x="35069" y="608241"/>
                    <a:pt x="41275" y="605631"/>
                    <a:pt x="47625" y="603514"/>
                  </a:cubicBezTo>
                  <a:lnTo>
                    <a:pt x="57150" y="600339"/>
                  </a:lnTo>
                  <a:cubicBezTo>
                    <a:pt x="63500" y="601397"/>
                    <a:pt x="69762" y="603514"/>
                    <a:pt x="76200" y="603514"/>
                  </a:cubicBezTo>
                  <a:cubicBezTo>
                    <a:pt x="83863" y="603514"/>
                    <a:pt x="94084" y="599669"/>
                    <a:pt x="101600" y="597164"/>
                  </a:cubicBezTo>
                  <a:cubicBezTo>
                    <a:pt x="119754" y="609267"/>
                    <a:pt x="103918" y="600761"/>
                    <a:pt x="136525" y="606689"/>
                  </a:cubicBezTo>
                  <a:cubicBezTo>
                    <a:pt x="139818" y="607288"/>
                    <a:pt x="142768" y="609208"/>
                    <a:pt x="146050" y="609864"/>
                  </a:cubicBezTo>
                  <a:cubicBezTo>
                    <a:pt x="153388" y="611332"/>
                    <a:pt x="160867" y="611981"/>
                    <a:pt x="168275" y="613039"/>
                  </a:cubicBezTo>
                  <a:cubicBezTo>
                    <a:pt x="172508" y="611981"/>
                    <a:pt x="176779" y="611063"/>
                    <a:pt x="180975" y="609864"/>
                  </a:cubicBezTo>
                  <a:cubicBezTo>
                    <a:pt x="184193" y="608945"/>
                    <a:pt x="187393" y="605446"/>
                    <a:pt x="190500" y="606689"/>
                  </a:cubicBezTo>
                  <a:cubicBezTo>
                    <a:pt x="194043" y="608106"/>
                    <a:pt x="194733" y="613039"/>
                    <a:pt x="196850" y="616214"/>
                  </a:cubicBezTo>
                  <a:cubicBezTo>
                    <a:pt x="200919" y="615197"/>
                    <a:pt x="214520" y="612141"/>
                    <a:pt x="219075" y="609864"/>
                  </a:cubicBezTo>
                  <a:cubicBezTo>
                    <a:pt x="243694" y="597554"/>
                    <a:pt x="214184" y="608319"/>
                    <a:pt x="238125" y="600339"/>
                  </a:cubicBezTo>
                  <a:cubicBezTo>
                    <a:pt x="242358" y="601397"/>
                    <a:pt x="246461" y="603514"/>
                    <a:pt x="250825" y="603514"/>
                  </a:cubicBezTo>
                  <a:cubicBezTo>
                    <a:pt x="254172" y="603514"/>
                    <a:pt x="257243" y="599096"/>
                    <a:pt x="260350" y="600339"/>
                  </a:cubicBezTo>
                  <a:cubicBezTo>
                    <a:pt x="263893" y="601756"/>
                    <a:pt x="264002" y="607166"/>
                    <a:pt x="266700" y="609864"/>
                  </a:cubicBezTo>
                  <a:cubicBezTo>
                    <a:pt x="272855" y="616019"/>
                    <a:pt x="278003" y="616807"/>
                    <a:pt x="285750" y="619389"/>
                  </a:cubicBezTo>
                  <a:cubicBezTo>
                    <a:pt x="309033" y="618331"/>
                    <a:pt x="332367" y="618073"/>
                    <a:pt x="355600" y="616214"/>
                  </a:cubicBezTo>
                  <a:cubicBezTo>
                    <a:pt x="358936" y="615947"/>
                    <a:pt x="361858" y="613765"/>
                    <a:pt x="365125" y="613039"/>
                  </a:cubicBezTo>
                  <a:cubicBezTo>
                    <a:pt x="398652" y="605589"/>
                    <a:pt x="372258" y="613836"/>
                    <a:pt x="393700" y="606689"/>
                  </a:cubicBezTo>
                  <a:cubicBezTo>
                    <a:pt x="420845" y="615737"/>
                    <a:pt x="406108" y="612209"/>
                    <a:pt x="438150" y="616214"/>
                  </a:cubicBezTo>
                  <a:cubicBezTo>
                    <a:pt x="441325" y="617272"/>
                    <a:pt x="444890" y="617533"/>
                    <a:pt x="447675" y="619389"/>
                  </a:cubicBezTo>
                  <a:cubicBezTo>
                    <a:pt x="471458" y="635244"/>
                    <a:pt x="444077" y="624540"/>
                    <a:pt x="466725" y="632089"/>
                  </a:cubicBezTo>
                  <a:cubicBezTo>
                    <a:pt x="469900" y="629972"/>
                    <a:pt x="472440" y="625951"/>
                    <a:pt x="476250" y="625739"/>
                  </a:cubicBezTo>
                  <a:cubicBezTo>
                    <a:pt x="480891" y="625481"/>
                    <a:pt x="518525" y="624652"/>
                    <a:pt x="533400" y="632089"/>
                  </a:cubicBezTo>
                  <a:cubicBezTo>
                    <a:pt x="536813" y="633796"/>
                    <a:pt x="539750" y="636322"/>
                    <a:pt x="542925" y="638439"/>
                  </a:cubicBezTo>
                  <a:cubicBezTo>
                    <a:pt x="551392" y="637381"/>
                    <a:pt x="559930" y="636790"/>
                    <a:pt x="568325" y="635264"/>
                  </a:cubicBezTo>
                  <a:cubicBezTo>
                    <a:pt x="571618" y="634665"/>
                    <a:pt x="574503" y="632089"/>
                    <a:pt x="577850" y="632089"/>
                  </a:cubicBezTo>
                  <a:cubicBezTo>
                    <a:pt x="582214" y="632089"/>
                    <a:pt x="586201" y="634902"/>
                    <a:pt x="590550" y="635264"/>
                  </a:cubicBezTo>
                  <a:cubicBezTo>
                    <a:pt x="611670" y="637024"/>
                    <a:pt x="632883" y="637381"/>
                    <a:pt x="654050" y="638439"/>
                  </a:cubicBezTo>
                  <a:cubicBezTo>
                    <a:pt x="658283" y="639497"/>
                    <a:pt x="662554" y="640415"/>
                    <a:pt x="666750" y="641614"/>
                  </a:cubicBezTo>
                  <a:cubicBezTo>
                    <a:pt x="669968" y="642533"/>
                    <a:pt x="672928" y="644789"/>
                    <a:pt x="676275" y="644789"/>
                  </a:cubicBezTo>
                  <a:cubicBezTo>
                    <a:pt x="683938" y="644789"/>
                    <a:pt x="694159" y="640944"/>
                    <a:pt x="701675" y="638439"/>
                  </a:cubicBezTo>
                  <a:cubicBezTo>
                    <a:pt x="709083" y="639497"/>
                    <a:pt x="716562" y="640146"/>
                    <a:pt x="723900" y="641614"/>
                  </a:cubicBezTo>
                  <a:cubicBezTo>
                    <a:pt x="727182" y="642270"/>
                    <a:pt x="730078" y="644789"/>
                    <a:pt x="733425" y="644789"/>
                  </a:cubicBezTo>
                  <a:cubicBezTo>
                    <a:pt x="741220" y="644789"/>
                    <a:pt x="775291" y="641466"/>
                    <a:pt x="787400" y="638439"/>
                  </a:cubicBezTo>
                  <a:cubicBezTo>
                    <a:pt x="793894" y="636816"/>
                    <a:pt x="800100" y="634206"/>
                    <a:pt x="806450" y="632089"/>
                  </a:cubicBezTo>
                  <a:cubicBezTo>
                    <a:pt x="809625" y="631031"/>
                    <a:pt x="812662" y="629387"/>
                    <a:pt x="815975" y="628914"/>
                  </a:cubicBezTo>
                  <a:lnTo>
                    <a:pt x="838200" y="625739"/>
                  </a:lnTo>
                  <a:cubicBezTo>
                    <a:pt x="844550" y="623622"/>
                    <a:pt x="851681" y="623102"/>
                    <a:pt x="857250" y="619389"/>
                  </a:cubicBezTo>
                  <a:cubicBezTo>
                    <a:pt x="860425" y="617272"/>
                    <a:pt x="863844" y="615482"/>
                    <a:pt x="866775" y="613039"/>
                  </a:cubicBezTo>
                  <a:cubicBezTo>
                    <a:pt x="870224" y="610164"/>
                    <a:pt x="872564" y="606005"/>
                    <a:pt x="876300" y="603514"/>
                  </a:cubicBezTo>
                  <a:cubicBezTo>
                    <a:pt x="879085" y="601658"/>
                    <a:pt x="882650" y="601397"/>
                    <a:pt x="885825" y="600339"/>
                  </a:cubicBezTo>
                  <a:cubicBezTo>
                    <a:pt x="894345" y="602043"/>
                    <a:pt x="913844" y="605260"/>
                    <a:pt x="920750" y="609864"/>
                  </a:cubicBezTo>
                  <a:cubicBezTo>
                    <a:pt x="923925" y="611981"/>
                    <a:pt x="927344" y="613771"/>
                    <a:pt x="930275" y="616214"/>
                  </a:cubicBezTo>
                  <a:cubicBezTo>
                    <a:pt x="933724" y="619089"/>
                    <a:pt x="936064" y="623248"/>
                    <a:pt x="939800" y="625739"/>
                  </a:cubicBezTo>
                  <a:cubicBezTo>
                    <a:pt x="942585" y="627595"/>
                    <a:pt x="946150" y="627856"/>
                    <a:pt x="949325" y="628914"/>
                  </a:cubicBezTo>
                  <a:cubicBezTo>
                    <a:pt x="952500" y="627856"/>
                    <a:pt x="955503" y="625739"/>
                    <a:pt x="958850" y="625739"/>
                  </a:cubicBezTo>
                  <a:cubicBezTo>
                    <a:pt x="966726" y="625739"/>
                    <a:pt x="987936" y="630286"/>
                    <a:pt x="996950" y="632089"/>
                  </a:cubicBezTo>
                  <a:cubicBezTo>
                    <a:pt x="1009650" y="631031"/>
                    <a:pt x="1022393" y="630403"/>
                    <a:pt x="1035050" y="628914"/>
                  </a:cubicBezTo>
                  <a:cubicBezTo>
                    <a:pt x="1040409" y="628283"/>
                    <a:pt x="1045529" y="625739"/>
                    <a:pt x="1050925" y="625739"/>
                  </a:cubicBezTo>
                  <a:cubicBezTo>
                    <a:pt x="1065779" y="625739"/>
                    <a:pt x="1080535" y="628254"/>
                    <a:pt x="1095375" y="628914"/>
                  </a:cubicBezTo>
                  <a:cubicBezTo>
                    <a:pt x="1128168" y="630371"/>
                    <a:pt x="1160992" y="631031"/>
                    <a:pt x="1193800" y="632089"/>
                  </a:cubicBezTo>
                  <a:cubicBezTo>
                    <a:pt x="1207019" y="636495"/>
                    <a:pt x="1202342" y="636687"/>
                    <a:pt x="1219200" y="632089"/>
                  </a:cubicBezTo>
                  <a:cubicBezTo>
                    <a:pt x="1225658" y="630328"/>
                    <a:pt x="1238250" y="625739"/>
                    <a:pt x="1238250" y="625739"/>
                  </a:cubicBezTo>
                  <a:cubicBezTo>
                    <a:pt x="1244241" y="626200"/>
                    <a:pt x="1296952" y="632833"/>
                    <a:pt x="1308100" y="625739"/>
                  </a:cubicBezTo>
                  <a:cubicBezTo>
                    <a:pt x="1313747" y="622145"/>
                    <a:pt x="1314450" y="606689"/>
                    <a:pt x="1314450" y="606689"/>
                  </a:cubicBezTo>
                  <a:cubicBezTo>
                    <a:pt x="1306470" y="582748"/>
                    <a:pt x="1317235" y="612258"/>
                    <a:pt x="1304925" y="587639"/>
                  </a:cubicBezTo>
                  <a:cubicBezTo>
                    <a:pt x="1303428" y="584646"/>
                    <a:pt x="1302808" y="581289"/>
                    <a:pt x="1301750" y="578114"/>
                  </a:cubicBezTo>
                  <a:cubicBezTo>
                    <a:pt x="1309807" y="553944"/>
                    <a:pt x="1306787" y="565628"/>
                    <a:pt x="1311275" y="543189"/>
                  </a:cubicBezTo>
                  <a:cubicBezTo>
                    <a:pt x="1310217" y="529431"/>
                    <a:pt x="1310252" y="515544"/>
                    <a:pt x="1308100" y="501914"/>
                  </a:cubicBezTo>
                  <a:cubicBezTo>
                    <a:pt x="1307056" y="495302"/>
                    <a:pt x="1301750" y="482864"/>
                    <a:pt x="1301750" y="482864"/>
                  </a:cubicBezTo>
                  <a:lnTo>
                    <a:pt x="1311275" y="454289"/>
                  </a:lnTo>
                  <a:lnTo>
                    <a:pt x="1314450" y="444764"/>
                  </a:lnTo>
                  <a:cubicBezTo>
                    <a:pt x="1313392" y="399256"/>
                    <a:pt x="1314057" y="353675"/>
                    <a:pt x="1311275" y="308239"/>
                  </a:cubicBezTo>
                  <a:cubicBezTo>
                    <a:pt x="1310866" y="301558"/>
                    <a:pt x="1308638" y="294758"/>
                    <a:pt x="1304925" y="289189"/>
                  </a:cubicBezTo>
                  <a:lnTo>
                    <a:pt x="1298575" y="279664"/>
                  </a:lnTo>
                  <a:cubicBezTo>
                    <a:pt x="1299669" y="270908"/>
                    <a:pt x="1300031" y="254528"/>
                    <a:pt x="1304925" y="244739"/>
                  </a:cubicBezTo>
                  <a:cubicBezTo>
                    <a:pt x="1306632" y="241326"/>
                    <a:pt x="1309725" y="238701"/>
                    <a:pt x="1311275" y="235214"/>
                  </a:cubicBezTo>
                  <a:cubicBezTo>
                    <a:pt x="1313993" y="229097"/>
                    <a:pt x="1317625" y="216164"/>
                    <a:pt x="1317625" y="216164"/>
                  </a:cubicBezTo>
                  <a:cubicBezTo>
                    <a:pt x="1316567" y="189706"/>
                    <a:pt x="1314450" y="163268"/>
                    <a:pt x="1314450" y="136789"/>
                  </a:cubicBezTo>
                  <a:cubicBezTo>
                    <a:pt x="1314450" y="118229"/>
                    <a:pt x="1317422" y="106052"/>
                    <a:pt x="1320800" y="89164"/>
                  </a:cubicBezTo>
                  <a:cubicBezTo>
                    <a:pt x="1321825" y="72761"/>
                    <a:pt x="1327495" y="23523"/>
                    <a:pt x="1320800" y="3439"/>
                  </a:cubicBezTo>
                  <a:cubicBezTo>
                    <a:pt x="1319742" y="264"/>
                    <a:pt x="1314450" y="1322"/>
                    <a:pt x="1311275" y="264"/>
                  </a:cubicBezTo>
                  <a:cubicBezTo>
                    <a:pt x="1305237" y="1472"/>
                    <a:pt x="1292384" y="3360"/>
                    <a:pt x="1285875" y="6614"/>
                  </a:cubicBezTo>
                  <a:cubicBezTo>
                    <a:pt x="1282462" y="8321"/>
                    <a:pt x="1279837" y="11414"/>
                    <a:pt x="1276350" y="12964"/>
                  </a:cubicBezTo>
                  <a:cubicBezTo>
                    <a:pt x="1270233" y="15682"/>
                    <a:pt x="1257300" y="19314"/>
                    <a:pt x="1257300" y="19314"/>
                  </a:cubicBezTo>
                  <a:cubicBezTo>
                    <a:pt x="1249892" y="18256"/>
                    <a:pt x="1242413" y="17607"/>
                    <a:pt x="1235075" y="16139"/>
                  </a:cubicBezTo>
                  <a:cubicBezTo>
                    <a:pt x="1231793" y="15483"/>
                    <a:pt x="1228897" y="12964"/>
                    <a:pt x="1225550" y="12964"/>
                  </a:cubicBezTo>
                  <a:cubicBezTo>
                    <a:pt x="1212806" y="12964"/>
                    <a:pt x="1200176" y="15469"/>
                    <a:pt x="1187450" y="16139"/>
                  </a:cubicBezTo>
                  <a:cubicBezTo>
                    <a:pt x="1159951" y="17586"/>
                    <a:pt x="1132417" y="18256"/>
                    <a:pt x="1104900" y="19314"/>
                  </a:cubicBezTo>
                  <a:cubicBezTo>
                    <a:pt x="1091142" y="18256"/>
                    <a:pt x="1077188" y="18682"/>
                    <a:pt x="1063625" y="16139"/>
                  </a:cubicBezTo>
                  <a:cubicBezTo>
                    <a:pt x="1059874" y="15436"/>
                    <a:pt x="1057916" y="9789"/>
                    <a:pt x="1054100" y="9789"/>
                  </a:cubicBezTo>
                  <a:cubicBezTo>
                    <a:pt x="1047407" y="9789"/>
                    <a:pt x="1035050" y="16139"/>
                    <a:pt x="1035050" y="16139"/>
                  </a:cubicBezTo>
                  <a:cubicBezTo>
                    <a:pt x="1012825" y="15081"/>
                    <a:pt x="990625" y="12964"/>
                    <a:pt x="968375" y="12964"/>
                  </a:cubicBezTo>
                  <a:cubicBezTo>
                    <a:pt x="955984" y="12964"/>
                    <a:pt x="959347" y="19937"/>
                    <a:pt x="949325" y="25664"/>
                  </a:cubicBezTo>
                  <a:cubicBezTo>
                    <a:pt x="945536" y="27829"/>
                    <a:pt x="940821" y="27640"/>
                    <a:pt x="936625" y="28839"/>
                  </a:cubicBezTo>
                  <a:cubicBezTo>
                    <a:pt x="933407" y="29758"/>
                    <a:pt x="930275" y="30956"/>
                    <a:pt x="927100" y="32014"/>
                  </a:cubicBezTo>
                  <a:cubicBezTo>
                    <a:pt x="874568" y="21508"/>
                    <a:pt x="906129" y="25125"/>
                    <a:pt x="831850" y="28839"/>
                  </a:cubicBezTo>
                  <a:cubicBezTo>
                    <a:pt x="792148" y="38765"/>
                    <a:pt x="841509" y="26079"/>
                    <a:pt x="809625" y="35189"/>
                  </a:cubicBezTo>
                  <a:cubicBezTo>
                    <a:pt x="781718" y="43162"/>
                    <a:pt x="810238" y="33926"/>
                    <a:pt x="787400" y="41539"/>
                  </a:cubicBezTo>
                  <a:cubicBezTo>
                    <a:pt x="781050" y="40481"/>
                    <a:pt x="774634" y="39761"/>
                    <a:pt x="768350" y="38364"/>
                  </a:cubicBezTo>
                  <a:cubicBezTo>
                    <a:pt x="765083" y="37638"/>
                    <a:pt x="762043" y="36108"/>
                    <a:pt x="758825" y="35189"/>
                  </a:cubicBezTo>
                  <a:cubicBezTo>
                    <a:pt x="754629" y="33990"/>
                    <a:pt x="750321" y="33213"/>
                    <a:pt x="746125" y="32014"/>
                  </a:cubicBezTo>
                  <a:cubicBezTo>
                    <a:pt x="742907" y="31095"/>
                    <a:pt x="739818" y="29758"/>
                    <a:pt x="736600" y="28839"/>
                  </a:cubicBezTo>
                  <a:cubicBezTo>
                    <a:pt x="719392" y="23923"/>
                    <a:pt x="725641" y="26647"/>
                    <a:pt x="704850" y="22489"/>
                  </a:cubicBezTo>
                  <a:cubicBezTo>
                    <a:pt x="700571" y="21633"/>
                    <a:pt x="696429" y="20170"/>
                    <a:pt x="692150" y="19314"/>
                  </a:cubicBezTo>
                  <a:cubicBezTo>
                    <a:pt x="685837" y="18051"/>
                    <a:pt x="679345" y="17700"/>
                    <a:pt x="673100" y="16139"/>
                  </a:cubicBezTo>
                  <a:cubicBezTo>
                    <a:pt x="627771" y="4807"/>
                    <a:pt x="686435" y="13028"/>
                    <a:pt x="622300" y="6614"/>
                  </a:cubicBezTo>
                  <a:cubicBezTo>
                    <a:pt x="618067" y="5556"/>
                    <a:pt x="613796" y="4638"/>
                    <a:pt x="609600" y="3439"/>
                  </a:cubicBezTo>
                  <a:cubicBezTo>
                    <a:pt x="606382" y="2520"/>
                    <a:pt x="603182" y="-979"/>
                    <a:pt x="600075" y="264"/>
                  </a:cubicBezTo>
                  <a:cubicBezTo>
                    <a:pt x="595341" y="2158"/>
                    <a:pt x="591887" y="15304"/>
                    <a:pt x="590550" y="19314"/>
                  </a:cubicBezTo>
                  <a:cubicBezTo>
                    <a:pt x="569685" y="12359"/>
                    <a:pt x="576478" y="10835"/>
                    <a:pt x="558800" y="16139"/>
                  </a:cubicBezTo>
                  <a:cubicBezTo>
                    <a:pt x="552389" y="18062"/>
                    <a:pt x="539750" y="22489"/>
                    <a:pt x="539750" y="22489"/>
                  </a:cubicBezTo>
                  <a:cubicBezTo>
                    <a:pt x="508780" y="45716"/>
                    <a:pt x="552020" y="16760"/>
                    <a:pt x="492125" y="35189"/>
                  </a:cubicBezTo>
                  <a:cubicBezTo>
                    <a:pt x="488478" y="36311"/>
                    <a:pt x="488473" y="42016"/>
                    <a:pt x="485775" y="44714"/>
                  </a:cubicBezTo>
                  <a:cubicBezTo>
                    <a:pt x="483077" y="47412"/>
                    <a:pt x="479425" y="48947"/>
                    <a:pt x="476250" y="51064"/>
                  </a:cubicBezTo>
                  <a:cubicBezTo>
                    <a:pt x="402714" y="43710"/>
                    <a:pt x="493938" y="51064"/>
                    <a:pt x="396875" y="51064"/>
                  </a:cubicBezTo>
                  <a:cubicBezTo>
                    <a:pt x="374625" y="51064"/>
                    <a:pt x="352425" y="48947"/>
                    <a:pt x="330200" y="47889"/>
                  </a:cubicBezTo>
                  <a:cubicBezTo>
                    <a:pt x="327211" y="47142"/>
                    <a:pt x="311702" y="43609"/>
                    <a:pt x="307975" y="41539"/>
                  </a:cubicBezTo>
                  <a:cubicBezTo>
                    <a:pt x="282578" y="27430"/>
                    <a:pt x="296847" y="29232"/>
                    <a:pt x="269875" y="22489"/>
                  </a:cubicBezTo>
                  <a:cubicBezTo>
                    <a:pt x="265642" y="21431"/>
                    <a:pt x="261355" y="20568"/>
                    <a:pt x="257175" y="19314"/>
                  </a:cubicBezTo>
                  <a:cubicBezTo>
                    <a:pt x="250764" y="17391"/>
                    <a:pt x="238125" y="12964"/>
                    <a:pt x="238125" y="12964"/>
                  </a:cubicBezTo>
                  <a:lnTo>
                    <a:pt x="209550" y="22489"/>
                  </a:lnTo>
                  <a:cubicBezTo>
                    <a:pt x="200004" y="25671"/>
                    <a:pt x="198706" y="25175"/>
                    <a:pt x="190500" y="32014"/>
                  </a:cubicBezTo>
                  <a:cubicBezTo>
                    <a:pt x="182547" y="38642"/>
                    <a:pt x="172868" y="53145"/>
                    <a:pt x="161925" y="54239"/>
                  </a:cubicBezTo>
                  <a:lnTo>
                    <a:pt x="130175" y="57414"/>
                  </a:lnTo>
                  <a:cubicBezTo>
                    <a:pt x="123825" y="59531"/>
                    <a:pt x="117475" y="65881"/>
                    <a:pt x="111125" y="63764"/>
                  </a:cubicBezTo>
                  <a:cubicBezTo>
                    <a:pt x="104775" y="61647"/>
                    <a:pt x="97644" y="61127"/>
                    <a:pt x="92075" y="57414"/>
                  </a:cubicBezTo>
                  <a:cubicBezTo>
                    <a:pt x="88900" y="55297"/>
                    <a:pt x="85963" y="52771"/>
                    <a:pt x="82550" y="51064"/>
                  </a:cubicBezTo>
                  <a:cubicBezTo>
                    <a:pt x="79557" y="49567"/>
                    <a:pt x="76018" y="49386"/>
                    <a:pt x="73025" y="47889"/>
                  </a:cubicBezTo>
                  <a:cubicBezTo>
                    <a:pt x="69612" y="46182"/>
                    <a:pt x="66850" y="43366"/>
                    <a:pt x="63500" y="41539"/>
                  </a:cubicBezTo>
                  <a:cubicBezTo>
                    <a:pt x="41191" y="29370"/>
                    <a:pt x="44929" y="31115"/>
                    <a:pt x="28575" y="25664"/>
                  </a:cubicBezTo>
                  <a:cubicBezTo>
                    <a:pt x="24342" y="26722"/>
                    <a:pt x="17255" y="24699"/>
                    <a:pt x="15875" y="28839"/>
                  </a:cubicBezTo>
                  <a:cubicBezTo>
                    <a:pt x="14668" y="32459"/>
                    <a:pt x="22887" y="32317"/>
                    <a:pt x="25400" y="35189"/>
                  </a:cubicBezTo>
                  <a:cubicBezTo>
                    <a:pt x="30426" y="40932"/>
                    <a:pt x="35687" y="46999"/>
                    <a:pt x="38100" y="54239"/>
                  </a:cubicBezTo>
                  <a:lnTo>
                    <a:pt x="44450" y="73289"/>
                  </a:lnTo>
                  <a:cubicBezTo>
                    <a:pt x="43392" y="77522"/>
                    <a:pt x="42474" y="81793"/>
                    <a:pt x="41275" y="85989"/>
                  </a:cubicBezTo>
                  <a:cubicBezTo>
                    <a:pt x="40356" y="89207"/>
                    <a:pt x="38699" y="92221"/>
                    <a:pt x="38100" y="95514"/>
                  </a:cubicBezTo>
                  <a:cubicBezTo>
                    <a:pt x="36574" y="103909"/>
                    <a:pt x="36451" y="112519"/>
                    <a:pt x="34925" y="120914"/>
                  </a:cubicBezTo>
                  <a:cubicBezTo>
                    <a:pt x="34326" y="124207"/>
                    <a:pt x="33068" y="127363"/>
                    <a:pt x="31750" y="130439"/>
                  </a:cubicBezTo>
                  <a:cubicBezTo>
                    <a:pt x="26916" y="141718"/>
                    <a:pt x="25427" y="143098"/>
                    <a:pt x="19050" y="152664"/>
                  </a:cubicBezTo>
                  <a:cubicBezTo>
                    <a:pt x="41275" y="160072"/>
                    <a:pt x="35983" y="152664"/>
                    <a:pt x="41275" y="168539"/>
                  </a:cubicBezTo>
                  <a:cubicBezTo>
                    <a:pt x="39778" y="173031"/>
                    <a:pt x="34925" y="186777"/>
                    <a:pt x="34925" y="190764"/>
                  </a:cubicBezTo>
                  <a:cubicBezTo>
                    <a:pt x="34925" y="225081"/>
                    <a:pt x="34569" y="221445"/>
                    <a:pt x="41275" y="241564"/>
                  </a:cubicBezTo>
                  <a:cubicBezTo>
                    <a:pt x="42333" y="250031"/>
                    <a:pt x="44450" y="258431"/>
                    <a:pt x="44450" y="266964"/>
                  </a:cubicBezTo>
                  <a:cubicBezTo>
                    <a:pt x="44450" y="270311"/>
                    <a:pt x="41275" y="273142"/>
                    <a:pt x="41275" y="276489"/>
                  </a:cubicBezTo>
                  <a:cubicBezTo>
                    <a:pt x="41275" y="287125"/>
                    <a:pt x="42863" y="297127"/>
                    <a:pt x="44450" y="308239"/>
                  </a:cubicBezTo>
                  <a:close/>
                </a:path>
              </a:pathLst>
            </a:cu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9392" tIns="59693" rIns="119392" bIns="59693" anchor="ctr"/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00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享复利</a:t>
              </a:r>
            </a:p>
          </p:txBody>
        </p:sp>
      </p:grpSp>
      <p:sp>
        <p:nvSpPr>
          <p:cNvPr id="35855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93868"/>
            <a:ext cx="3779912" cy="254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6110977" y="3320656"/>
            <a:ext cx="1953800" cy="779892"/>
          </a:xfrm>
          <a:prstGeom prst="rect">
            <a:avLst/>
          </a:prstGeom>
        </p:spPr>
        <p:txBody>
          <a:bodyPr wrap="none" lIns="71308" tIns="35655" rIns="71308" bIns="35655">
            <a:spAutoFit/>
          </a:bodyPr>
          <a:lstStyle/>
          <a:p>
            <a:pPr defTabSz="7130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00" b="1" kern="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5.05</a:t>
            </a:r>
            <a:r>
              <a:rPr lang="en-US" altLang="zh-CN" sz="4600" b="1" kern="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%</a:t>
            </a:r>
            <a:endParaRPr lang="zh-CN" altLang="en-US" sz="11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156176" y="2932097"/>
            <a:ext cx="1325563" cy="2095129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08" tIns="35655" rIns="71308" bIns="35655" anchor="ctr"/>
          <a:lstStyle/>
          <a:p>
            <a:pPr algn="ctr" defTabSz="713089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11505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7" grpId="0"/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7"/>
          <p:cNvSpPr txBox="1">
            <a:spLocks noChangeArrowheads="1"/>
          </p:cNvSpPr>
          <p:nvPr/>
        </p:nvSpPr>
        <p:spPr bwMode="auto">
          <a:xfrm rot="5400000">
            <a:off x="4377270" y="3419487"/>
            <a:ext cx="740298" cy="10953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FF00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endParaRPr lang="zh-CN" altLang="en-US" sz="100">
              <a:solidFill>
                <a:srgbClr val="2B166E"/>
              </a:solidFill>
              <a:latin typeface="Comic Sans MS" pitchFamily="66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 rot="5400000">
            <a:off x="2127783" y="4074037"/>
            <a:ext cx="740298" cy="109537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FF00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endParaRPr lang="zh-CN" altLang="en-US" sz="100">
              <a:solidFill>
                <a:srgbClr val="2B166E"/>
              </a:solidFill>
              <a:latin typeface="Comic Sans MS" pitchFamily="66" charset="0"/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2660920"/>
            <a:ext cx="1316038" cy="1652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81" y="1563637"/>
            <a:ext cx="1679557" cy="210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894" y="733822"/>
            <a:ext cx="1840395" cy="23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49239" y="4244566"/>
            <a:ext cx="2268537" cy="821446"/>
            <a:chOff x="604838" y="4364038"/>
            <a:chExt cx="2314575" cy="837366"/>
          </a:xfrm>
        </p:grpSpPr>
        <p:sp>
          <p:nvSpPr>
            <p:cNvPr id="36898" name="Text Box 7"/>
            <p:cNvSpPr txBox="1">
              <a:spLocks noChangeArrowheads="1"/>
            </p:cNvSpPr>
            <p:nvPr/>
          </p:nvSpPr>
          <p:spPr bwMode="auto">
            <a:xfrm>
              <a:off x="604838" y="4511675"/>
              <a:ext cx="2314575" cy="138576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rgbClr val="FFFF00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pitchFamily="2" charset="2"/>
                <a:buNone/>
              </a:pPr>
              <a:endParaRPr lang="zh-CN" altLang="en-US" sz="100">
                <a:solidFill>
                  <a:srgbClr val="2B166E"/>
                </a:solidFill>
                <a:latin typeface="Comic Sans MS" pitchFamily="66" charset="0"/>
              </a:endParaRPr>
            </a:p>
          </p:txBody>
        </p:sp>
        <p:sp>
          <p:nvSpPr>
            <p:cNvPr id="36899" name="AutoShape 8"/>
            <p:cNvSpPr>
              <a:spLocks noChangeArrowheads="1"/>
            </p:cNvSpPr>
            <p:nvPr/>
          </p:nvSpPr>
          <p:spPr bwMode="auto">
            <a:xfrm>
              <a:off x="1547813" y="4364038"/>
              <a:ext cx="390525" cy="368300"/>
            </a:xfrm>
            <a:prstGeom prst="sun">
              <a:avLst>
                <a:gd name="adj" fmla="val 25000"/>
              </a:avLst>
            </a:prstGeom>
            <a:solidFill>
              <a:srgbClr val="FF0000"/>
            </a:solidFill>
            <a:ln w="12700">
              <a:solidFill>
                <a:srgbClr val="FFCC00"/>
              </a:solidFill>
              <a:miter lim="800000"/>
              <a:headEnd type="none" w="sm" len="sm"/>
              <a:tailEnd type="none" w="sm" len="sm"/>
            </a:ln>
          </p:spPr>
          <p:txBody>
            <a:bodyPr wrap="none" lIns="119392" tIns="59693" rIns="119392" bIns="59693" anchor="ctr"/>
            <a:lstStyle/>
            <a:p>
              <a:pPr defTabSz="828675">
                <a:buFont typeface="Wingdings" pitchFamily="2" charset="2"/>
                <a:buNone/>
              </a:pPr>
              <a:endParaRPr lang="zh-CN" altLang="en-US" sz="4900">
                <a:solidFill>
                  <a:srgbClr val="1640B6"/>
                </a:solidFill>
              </a:endParaRPr>
            </a:p>
          </p:txBody>
        </p:sp>
        <p:sp>
          <p:nvSpPr>
            <p:cNvPr id="36900" name="Text Box 5"/>
            <p:cNvSpPr txBox="1">
              <a:spLocks noChangeArrowheads="1"/>
            </p:cNvSpPr>
            <p:nvPr/>
          </p:nvSpPr>
          <p:spPr bwMode="auto">
            <a:xfrm>
              <a:off x="1043781" y="4702026"/>
              <a:ext cx="1376759" cy="499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Wingdings" pitchFamily="2" charset="2"/>
                <a:buNone/>
              </a:pPr>
              <a:r>
                <a:rPr lang="zh-CN" altLang="en-US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低等</a:t>
              </a: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240" y="1314328"/>
            <a:ext cx="2153461" cy="1426289"/>
            <a:chOff x="5761099" y="3212976"/>
            <a:chExt cx="2917551" cy="2088231"/>
          </a:xfrm>
        </p:grpSpPr>
        <p:grpSp>
          <p:nvGrpSpPr>
            <p:cNvPr id="36894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34" name="椭圆形标注 3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35" name="椭圆形标注 34"/>
              <p:cNvSpPr/>
              <p:nvPr/>
            </p:nvSpPr>
            <p:spPr>
              <a:xfrm>
                <a:off x="1042133" y="1916255"/>
                <a:ext cx="2593836" cy="200006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5761099" y="3567075"/>
              <a:ext cx="2917551" cy="11490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5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197.8</a:t>
              </a:r>
              <a:r>
                <a:rPr lang="zh-CN" altLang="en-US" sz="28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28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5" name="组合 34"/>
          <p:cNvGrpSpPr>
            <a:grpSpLocks/>
          </p:cNvGrpSpPr>
          <p:nvPr/>
        </p:nvGrpSpPr>
        <p:grpSpPr bwMode="auto">
          <a:xfrm>
            <a:off x="5118132" y="483517"/>
            <a:ext cx="2499126" cy="1755955"/>
            <a:chOff x="5804138" y="3212976"/>
            <a:chExt cx="2800310" cy="2088231"/>
          </a:xfrm>
        </p:grpSpPr>
        <p:grpSp>
          <p:nvGrpSpPr>
            <p:cNvPr id="36890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44" name="椭圆形标注 4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45" name="椭圆形标注 44"/>
              <p:cNvSpPr/>
              <p:nvPr/>
            </p:nvSpPr>
            <p:spPr>
              <a:xfrm>
                <a:off x="1044354" y="1917518"/>
                <a:ext cx="2591560" cy="199905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43" name="TextBox 42"/>
            <p:cNvSpPr txBox="1"/>
            <p:nvPr/>
          </p:nvSpPr>
          <p:spPr>
            <a:xfrm>
              <a:off x="5892390" y="3542938"/>
              <a:ext cx="2527243" cy="10065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403.2</a:t>
              </a:r>
              <a:r>
                <a:rPr lang="zh-CN" altLang="en-US" sz="37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37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sp>
        <p:nvSpPr>
          <p:cNvPr id="36874" name="Text Box 5"/>
          <p:cNvSpPr txBox="1">
            <a:spLocks noChangeArrowheads="1"/>
          </p:cNvSpPr>
          <p:nvPr/>
        </p:nvSpPr>
        <p:spPr bwMode="auto">
          <a:xfrm>
            <a:off x="3751263" y="4237421"/>
            <a:ext cx="5448300" cy="3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假设全部年金进入鑫账户累积至</a:t>
            </a:r>
            <a:r>
              <a: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周岁</a:t>
            </a:r>
          </a:p>
        </p:txBody>
      </p:sp>
      <p:grpSp>
        <p:nvGrpSpPr>
          <p:cNvPr id="7" name="组合 2"/>
          <p:cNvGrpSpPr>
            <a:grpSpLocks/>
          </p:cNvGrpSpPr>
          <p:nvPr/>
        </p:nvGrpSpPr>
        <p:grpSpPr bwMode="auto">
          <a:xfrm>
            <a:off x="2478089" y="3611457"/>
            <a:ext cx="2270125" cy="815730"/>
            <a:chOff x="2877890" y="3716338"/>
            <a:chExt cx="2316163" cy="832900"/>
          </a:xfrm>
        </p:grpSpPr>
        <p:sp>
          <p:nvSpPr>
            <p:cNvPr id="36887" name="Text Box 5"/>
            <p:cNvSpPr txBox="1">
              <a:spLocks noChangeArrowheads="1"/>
            </p:cNvSpPr>
            <p:nvPr/>
          </p:nvSpPr>
          <p:spPr bwMode="auto">
            <a:xfrm>
              <a:off x="3368657" y="4049042"/>
              <a:ext cx="1378360" cy="500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Wingdings" pitchFamily="2" charset="2"/>
                <a:buNone/>
              </a:pPr>
              <a:r>
                <a:rPr lang="zh-CN" altLang="en-US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中等</a:t>
              </a:r>
            </a:p>
          </p:txBody>
        </p:sp>
        <p:sp>
          <p:nvSpPr>
            <p:cNvPr id="36888" name="Text Box 7"/>
            <p:cNvSpPr txBox="1">
              <a:spLocks noChangeArrowheads="1"/>
            </p:cNvSpPr>
            <p:nvPr/>
          </p:nvSpPr>
          <p:spPr bwMode="auto">
            <a:xfrm>
              <a:off x="2877890" y="3846513"/>
              <a:ext cx="2316163" cy="138802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rgbClr val="FFFF00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pitchFamily="2" charset="2"/>
                <a:buNone/>
              </a:pPr>
              <a:endParaRPr lang="zh-CN" altLang="en-US" sz="100">
                <a:solidFill>
                  <a:srgbClr val="2B166E"/>
                </a:solidFill>
                <a:latin typeface="Comic Sans MS" pitchFamily="66" charset="0"/>
              </a:endParaRPr>
            </a:p>
          </p:txBody>
        </p:sp>
        <p:sp>
          <p:nvSpPr>
            <p:cNvPr id="36889" name="AutoShape 8"/>
            <p:cNvSpPr>
              <a:spLocks noChangeArrowheads="1"/>
            </p:cNvSpPr>
            <p:nvPr/>
          </p:nvSpPr>
          <p:spPr bwMode="auto">
            <a:xfrm>
              <a:off x="3921125" y="3716338"/>
              <a:ext cx="390525" cy="368300"/>
            </a:xfrm>
            <a:prstGeom prst="sun">
              <a:avLst>
                <a:gd name="adj" fmla="val 25000"/>
              </a:avLst>
            </a:prstGeom>
            <a:solidFill>
              <a:srgbClr val="FF0000"/>
            </a:solidFill>
            <a:ln w="12700">
              <a:solidFill>
                <a:srgbClr val="FFCC00"/>
              </a:solidFill>
              <a:miter lim="800000"/>
              <a:headEnd type="none" w="sm" len="sm"/>
              <a:tailEnd type="none" w="sm" len="sm"/>
            </a:ln>
          </p:spPr>
          <p:txBody>
            <a:bodyPr wrap="none" lIns="119392" tIns="59693" rIns="119392" bIns="59693" anchor="ctr"/>
            <a:lstStyle/>
            <a:p>
              <a:pPr defTabSz="828675">
                <a:buFont typeface="Wingdings" pitchFamily="2" charset="2"/>
                <a:buNone/>
              </a:pPr>
              <a:endParaRPr lang="zh-CN" altLang="en-US" sz="4900">
                <a:solidFill>
                  <a:srgbClr val="1640B6"/>
                </a:solidFill>
              </a:endParaRPr>
            </a:p>
          </p:txBody>
        </p:sp>
      </p:grpSp>
      <p:grpSp>
        <p:nvGrpSpPr>
          <p:cNvPr id="8" name="组合 34"/>
          <p:cNvGrpSpPr>
            <a:grpSpLocks/>
          </p:cNvGrpSpPr>
          <p:nvPr/>
        </p:nvGrpSpPr>
        <p:grpSpPr bwMode="auto">
          <a:xfrm>
            <a:off x="2699791" y="569470"/>
            <a:ext cx="2477641" cy="1437722"/>
            <a:chOff x="5631321" y="3212976"/>
            <a:chExt cx="2973127" cy="2088231"/>
          </a:xfrm>
        </p:grpSpPr>
        <p:grpSp>
          <p:nvGrpSpPr>
            <p:cNvPr id="36883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39" name="椭圆形标注 38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40" name="椭圆形标注 39"/>
              <p:cNvSpPr/>
              <p:nvPr/>
            </p:nvSpPr>
            <p:spPr>
              <a:xfrm>
                <a:off x="1043731" y="1917835"/>
                <a:ext cx="2592669" cy="1999187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5631321" y="3451690"/>
              <a:ext cx="2901968" cy="11399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5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343.1</a:t>
              </a:r>
              <a:r>
                <a:rPr lang="zh-CN" altLang="en-US" sz="2800" b="1" kern="0" dirty="0" smtClean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28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756150" y="2991205"/>
            <a:ext cx="2268538" cy="1259377"/>
            <a:chOff x="5201991" y="3084741"/>
            <a:chExt cx="2316162" cy="1282386"/>
          </a:xfrm>
        </p:grpSpPr>
        <p:sp>
          <p:nvSpPr>
            <p:cNvPr id="36880" name="Text Box 5"/>
            <p:cNvSpPr txBox="1">
              <a:spLocks noChangeArrowheads="1"/>
            </p:cNvSpPr>
            <p:nvPr/>
          </p:nvSpPr>
          <p:spPr bwMode="auto">
            <a:xfrm>
              <a:off x="5779005" y="3492213"/>
              <a:ext cx="1377704" cy="874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Wingdings" pitchFamily="2" charset="2"/>
                <a:buNone/>
              </a:pPr>
              <a:r>
                <a:rPr lang="zh-CN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按目前</a:t>
              </a:r>
              <a:r>
                <a:rPr lang="en-US" altLang="zh-CN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5.05%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881" name="Text Box 7"/>
            <p:cNvSpPr txBox="1">
              <a:spLocks noChangeArrowheads="1"/>
            </p:cNvSpPr>
            <p:nvPr/>
          </p:nvSpPr>
          <p:spPr bwMode="auto">
            <a:xfrm>
              <a:off x="5201991" y="3200855"/>
              <a:ext cx="2316162" cy="13842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rgbClr val="FFFF00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pitchFamily="2" charset="2"/>
                <a:buNone/>
              </a:pPr>
              <a:endParaRPr lang="zh-CN" altLang="en-US" sz="100">
                <a:solidFill>
                  <a:srgbClr val="2B166E"/>
                </a:solidFill>
                <a:latin typeface="Comic Sans MS" pitchFamily="66" charset="0"/>
              </a:endParaRPr>
            </a:p>
          </p:txBody>
        </p:sp>
        <p:sp>
          <p:nvSpPr>
            <p:cNvPr id="36882" name="AutoShape 8"/>
            <p:cNvSpPr>
              <a:spLocks noChangeArrowheads="1"/>
            </p:cNvSpPr>
            <p:nvPr/>
          </p:nvSpPr>
          <p:spPr bwMode="auto">
            <a:xfrm>
              <a:off x="6303736" y="3084741"/>
              <a:ext cx="390525" cy="368300"/>
            </a:xfrm>
            <a:prstGeom prst="sun">
              <a:avLst>
                <a:gd name="adj" fmla="val 25000"/>
              </a:avLst>
            </a:prstGeom>
            <a:solidFill>
              <a:srgbClr val="FF0000"/>
            </a:solidFill>
            <a:ln w="12700">
              <a:solidFill>
                <a:srgbClr val="FFCC00"/>
              </a:solidFill>
              <a:miter lim="800000"/>
              <a:headEnd type="none" w="sm" len="sm"/>
              <a:tailEnd type="none" w="sm" len="sm"/>
            </a:ln>
          </p:spPr>
          <p:txBody>
            <a:bodyPr wrap="none" lIns="119392" tIns="59693" rIns="119392" bIns="59693" anchor="ctr"/>
            <a:lstStyle/>
            <a:p>
              <a:pPr defTabSz="828675">
                <a:buFont typeface="Wingdings" pitchFamily="2" charset="2"/>
                <a:buNone/>
              </a:pPr>
              <a:endParaRPr lang="zh-CN" altLang="en-US" sz="4900">
                <a:solidFill>
                  <a:srgbClr val="1640B6"/>
                </a:solidFill>
              </a:endParaRPr>
            </a:p>
          </p:txBody>
        </p:sp>
      </p:grpSp>
      <p:sp>
        <p:nvSpPr>
          <p:cNvPr id="36878" name="TextBox 1"/>
          <p:cNvSpPr txBox="1">
            <a:spLocks noChangeArrowheads="1"/>
          </p:cNvSpPr>
          <p:nvPr/>
        </p:nvSpPr>
        <p:spPr bwMode="auto">
          <a:xfrm>
            <a:off x="670526" y="0"/>
            <a:ext cx="6348412" cy="83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4800" b="1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鑫</a:t>
            </a:r>
            <a:r>
              <a:rPr lang="zh-CN" altLang="en-US" sz="3600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满益足</a:t>
            </a:r>
            <a:r>
              <a:rPr lang="en-US" altLang="zh-CN" sz="3600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4800" b="1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福</a:t>
            </a:r>
            <a:r>
              <a:rPr lang="zh-CN" altLang="en-US" sz="3600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运年年</a:t>
            </a:r>
          </a:p>
        </p:txBody>
      </p:sp>
      <p:pic>
        <p:nvPicPr>
          <p:cNvPr id="36879" name="Picture 12" descr="圈中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114" y="291547"/>
            <a:ext cx="1922463" cy="24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2" name="组合 3"/>
          <p:cNvGrpSpPr>
            <a:grpSpLocks/>
          </p:cNvGrpSpPr>
          <p:nvPr/>
        </p:nvGrpSpPr>
        <p:grpSpPr bwMode="auto">
          <a:xfrm>
            <a:off x="7092280" y="2508315"/>
            <a:ext cx="2107284" cy="890045"/>
            <a:chOff x="5201991" y="3084741"/>
            <a:chExt cx="2316162" cy="906306"/>
          </a:xfrm>
        </p:grpSpPr>
        <p:sp>
          <p:nvSpPr>
            <p:cNvPr id="46" name="Text Box 5"/>
            <p:cNvSpPr txBox="1">
              <a:spLocks noChangeArrowheads="1"/>
            </p:cNvSpPr>
            <p:nvPr/>
          </p:nvSpPr>
          <p:spPr bwMode="auto">
            <a:xfrm>
              <a:off x="5779005" y="3492213"/>
              <a:ext cx="1377704" cy="49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Wingdings" pitchFamily="2" charset="2"/>
                <a:buNone/>
              </a:pPr>
              <a:r>
                <a:rPr lang="zh-CN" altLang="en-US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高等</a:t>
              </a:r>
            </a:p>
          </p:txBody>
        </p:sp>
        <p:sp>
          <p:nvSpPr>
            <p:cNvPr id="47" name="Text Box 7"/>
            <p:cNvSpPr txBox="1">
              <a:spLocks noChangeArrowheads="1"/>
            </p:cNvSpPr>
            <p:nvPr/>
          </p:nvSpPr>
          <p:spPr bwMode="auto">
            <a:xfrm>
              <a:off x="5201991" y="3200855"/>
              <a:ext cx="2316162" cy="13842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rgbClr val="FFFF00"/>
                </a:gs>
                <a:gs pos="100000">
                  <a:srgbClr val="FF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19392" tIns="59693" rIns="119392" bIns="59693">
              <a:spAutoFit/>
            </a:bodyPr>
            <a:lstStyle>
              <a:lvl1pPr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28675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286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" pitchFamily="2" charset="2"/>
                <a:buNone/>
              </a:pPr>
              <a:endParaRPr lang="zh-CN" altLang="en-US" sz="100">
                <a:solidFill>
                  <a:srgbClr val="2B166E"/>
                </a:solidFill>
                <a:latin typeface="Comic Sans MS" pitchFamily="66" charset="0"/>
              </a:endParaRPr>
            </a:p>
          </p:txBody>
        </p:sp>
        <p:sp>
          <p:nvSpPr>
            <p:cNvPr id="48" name="AutoShape 8"/>
            <p:cNvSpPr>
              <a:spLocks noChangeArrowheads="1"/>
            </p:cNvSpPr>
            <p:nvPr/>
          </p:nvSpPr>
          <p:spPr bwMode="auto">
            <a:xfrm>
              <a:off x="6303736" y="3084741"/>
              <a:ext cx="390525" cy="368300"/>
            </a:xfrm>
            <a:prstGeom prst="sun">
              <a:avLst>
                <a:gd name="adj" fmla="val 25000"/>
              </a:avLst>
            </a:prstGeom>
            <a:solidFill>
              <a:srgbClr val="FF0000"/>
            </a:solidFill>
            <a:ln w="12700">
              <a:solidFill>
                <a:srgbClr val="FFCC00"/>
              </a:solidFill>
              <a:miter lim="800000"/>
              <a:headEnd type="none" w="sm" len="sm"/>
              <a:tailEnd type="none" w="sm" len="sm"/>
            </a:ln>
          </p:spPr>
          <p:txBody>
            <a:bodyPr wrap="none" lIns="119392" tIns="59693" rIns="119392" bIns="59693" anchor="ctr"/>
            <a:lstStyle/>
            <a:p>
              <a:pPr defTabSz="828675">
                <a:buFont typeface="Wingdings" pitchFamily="2" charset="2"/>
                <a:buNone/>
              </a:pPr>
              <a:endParaRPr lang="zh-CN" altLang="en-US" sz="4900">
                <a:solidFill>
                  <a:srgbClr val="1640B6"/>
                </a:solidFill>
              </a:endParaRPr>
            </a:p>
          </p:txBody>
        </p:sp>
      </p:grpSp>
      <p:sp>
        <p:nvSpPr>
          <p:cNvPr id="49" name="Text Box 7"/>
          <p:cNvSpPr txBox="1">
            <a:spLocks noChangeArrowheads="1"/>
          </p:cNvSpPr>
          <p:nvPr/>
        </p:nvSpPr>
        <p:spPr bwMode="auto">
          <a:xfrm rot="5400000">
            <a:off x="6800158" y="2858750"/>
            <a:ext cx="606960" cy="157901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FF00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107" tIns="46551" rIns="93107" bIns="46551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endParaRPr lang="zh-CN" altLang="en-US" sz="100">
              <a:solidFill>
                <a:srgbClr val="2B166E"/>
              </a:solidFill>
              <a:latin typeface="Comic Sans MS" pitchFamily="66" charset="0"/>
            </a:endParaRPr>
          </a:p>
        </p:txBody>
      </p:sp>
      <p:grpSp>
        <p:nvGrpSpPr>
          <p:cNvPr id="50" name="组合 34"/>
          <p:cNvGrpSpPr>
            <a:grpSpLocks/>
          </p:cNvGrpSpPr>
          <p:nvPr/>
        </p:nvGrpSpPr>
        <p:grpSpPr bwMode="auto">
          <a:xfrm>
            <a:off x="7292792" y="142914"/>
            <a:ext cx="2167425" cy="1613041"/>
            <a:chOff x="5804138" y="3212976"/>
            <a:chExt cx="2800310" cy="2088231"/>
          </a:xfrm>
        </p:grpSpPr>
        <p:grpSp>
          <p:nvGrpSpPr>
            <p:cNvPr id="51" name="组合 20"/>
            <p:cNvGrpSpPr>
              <a:grpSpLocks/>
            </p:cNvGrpSpPr>
            <p:nvPr/>
          </p:nvGrpSpPr>
          <p:grpSpPr bwMode="auto">
            <a:xfrm>
              <a:off x="5804138" y="3212976"/>
              <a:ext cx="2800310" cy="2088231"/>
              <a:chOff x="956102" y="1844825"/>
              <a:chExt cx="2800310" cy="2160239"/>
            </a:xfrm>
          </p:grpSpPr>
          <p:sp>
            <p:nvSpPr>
              <p:cNvPr id="53" name="椭圆形标注 52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>
                <a:outerShdw blurRad="2032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  <p:sp>
            <p:nvSpPr>
              <p:cNvPr id="54" name="椭圆形标注 53"/>
              <p:cNvSpPr/>
              <p:nvPr/>
            </p:nvSpPr>
            <p:spPr>
              <a:xfrm>
                <a:off x="1044354" y="1917518"/>
                <a:ext cx="2591560" cy="199905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ysDash"/>
              </a:ln>
              <a:effectLst/>
            </p:spPr>
            <p:txBody>
              <a:bodyPr anchor="ctr"/>
              <a:lstStyle/>
              <a:p>
                <a:pPr algn="ctr" defTabSz="713089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prstClr val="white"/>
                  </a:solidFill>
                  <a:latin typeface="Constantia"/>
                  <a:ea typeface="微软雅黑"/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5892390" y="3542938"/>
              <a:ext cx="2340382" cy="16836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9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540.7</a:t>
              </a:r>
            </a:p>
            <a:p>
              <a:pPr algn="ctr" defTabSz="713089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kern="0" dirty="0">
                  <a:solidFill>
                    <a:srgbClr val="FF0000"/>
                  </a:solidFill>
                  <a:latin typeface="Constantia"/>
                  <a:ea typeface="微软雅黑"/>
                </a:rPr>
                <a:t>万</a:t>
              </a:r>
              <a:endParaRPr lang="en-US" altLang="zh-CN" sz="3700" b="1" kern="0" dirty="0">
                <a:solidFill>
                  <a:srgbClr val="FF0000"/>
                </a:solidFill>
                <a:latin typeface="Constantia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5794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 animBg="1"/>
      <p:bldP spid="4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190826"/>
              </p:ext>
            </p:extLst>
          </p:nvPr>
        </p:nvGraphicFramePr>
        <p:xfrm>
          <a:off x="755576" y="1095408"/>
          <a:ext cx="7174037" cy="315120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3600400"/>
                <a:gridCol w="1692193"/>
                <a:gridCol w="1881444"/>
              </a:tblGrid>
              <a:tr h="476410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　</a:t>
                      </a:r>
                      <a:endParaRPr kumimoji="0" 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80</a:t>
                      </a: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（</a:t>
                      </a:r>
                      <a:r>
                        <a:rPr kumimoji="0" 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50</a:t>
                      </a: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年）</a:t>
                      </a: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本金</a:t>
                      </a: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</a:tr>
              <a:tr h="476410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固定收益</a:t>
                      </a:r>
                      <a:endParaRPr kumimoji="0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109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2.2</a:t>
                      </a:r>
                      <a:r>
                        <a:rPr kumimoji="0" lang="zh-CN" altLang="en-US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倍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</a:tr>
              <a:tr h="476410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假定高等结算利率（</a:t>
                      </a:r>
                      <a:r>
                        <a:rPr kumimoji="0" 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6%</a:t>
                      </a: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）</a:t>
                      </a:r>
                      <a:endParaRPr kumimoji="0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540.7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10.8</a:t>
                      </a:r>
                      <a:r>
                        <a:rPr kumimoji="0" lang="zh-CN" altLang="en-US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倍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</a:tr>
              <a:tr h="666747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假定中等结算利率（</a:t>
                      </a:r>
                      <a:r>
                        <a:rPr kumimoji="0" 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4.5%</a:t>
                      </a: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）</a:t>
                      </a:r>
                      <a:endParaRPr kumimoji="0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341.3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6.8</a:t>
                      </a:r>
                      <a:r>
                        <a:rPr kumimoji="0" lang="zh-CN" altLang="en-US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倍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</a:tr>
              <a:tr h="388477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按照目前结算利率（</a:t>
                      </a:r>
                      <a:r>
                        <a:rPr kumimoji="0" lang="en-US" altLang="zh-CN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5.05%</a:t>
                      </a:r>
                      <a:r>
                        <a:rPr kumimoji="0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）</a:t>
                      </a:r>
                      <a:endParaRPr kumimoji="0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  <a:sym typeface="Impact" panose="020B0806030902050204" pitchFamily="34" charset="0"/>
                        </a:rPr>
                        <a:t>403.2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  <a:sym typeface="Impact" panose="020B0806030902050204" pitchFamily="34" charset="0"/>
                        </a:rPr>
                        <a:t>8</a:t>
                      </a:r>
                      <a:r>
                        <a:rPr kumimoji="0" lang="zh-CN" altLang="en-US" sz="2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cs typeface="+mn-cs"/>
                          <a:sym typeface="Impact" panose="020B0806030902050204" pitchFamily="34" charset="0"/>
                        </a:rPr>
                        <a:t>倍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</a:tr>
              <a:tr h="666747">
                <a:tc>
                  <a:txBody>
                    <a:bodyPr/>
                    <a:lstStyle/>
                    <a:p>
                      <a:pPr marL="0" marR="0" lvl="0" indent="0" algn="ctr" defTabSz="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假定保证结算利率（</a:t>
                      </a:r>
                      <a:r>
                        <a:rPr kumimoji="0" lang="en-US" sz="2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2.5%)</a:t>
                      </a:r>
                      <a:endParaRPr kumimoji="0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197.8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4</a:t>
                      </a:r>
                      <a:r>
                        <a:rPr kumimoji="0" lang="zh-CN" altLang="en-US" sz="2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微软雅黑" pitchFamily="34" charset="-122"/>
                          <a:ea typeface="微软雅黑" pitchFamily="34" charset="-122"/>
                          <a:sym typeface="Impact" panose="020B0806030902050204" pitchFamily="34" charset="0"/>
                        </a:rPr>
                        <a:t>倍</a:t>
                      </a:r>
                      <a:endParaRPr kumimoji="0" lang="en-US" altLang="zh-CN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cs typeface="+mn-cs"/>
                        <a:sym typeface="Impact" panose="020B0806030902050204" pitchFamily="34" charset="0"/>
                      </a:endParaRPr>
                    </a:p>
                  </a:txBody>
                  <a:tcPr marL="7620" marR="7620" marT="8196" marB="0" anchor="ctr" horzOverflow="overflow"/>
                </a:tc>
              </a:tr>
            </a:tbl>
          </a:graphicData>
        </a:graphic>
      </p:graphicFrame>
      <p:sp>
        <p:nvSpPr>
          <p:cNvPr id="37907" name="文本框 4"/>
          <p:cNvSpPr>
            <a:spLocks noChangeArrowheads="1"/>
          </p:cNvSpPr>
          <p:nvPr/>
        </p:nvSpPr>
        <p:spPr bwMode="auto">
          <a:xfrm>
            <a:off x="2955829" y="411510"/>
            <a:ext cx="2736850" cy="70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收益测算</a:t>
            </a:r>
          </a:p>
        </p:txBody>
      </p:sp>
      <p:sp>
        <p:nvSpPr>
          <p:cNvPr id="4" name="矩形 81"/>
          <p:cNvSpPr>
            <a:spLocks noChangeArrowheads="1"/>
          </p:cNvSpPr>
          <p:nvPr/>
        </p:nvSpPr>
        <p:spPr bwMode="auto">
          <a:xfrm>
            <a:off x="385764" y="4011910"/>
            <a:ext cx="8372475" cy="8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9329" tIns="59663" rIns="119329" bIns="59663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利益演示是基于本公司的精算及其他假设，不代表本公司的历史经营业绩，也不代表对本公司未来经营业绩的预期；万能险的最低保证利率之上的投资收益是不确定的，实际保单账户利益可能低于中、高档利益演示水平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7909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  <p:pic>
        <p:nvPicPr>
          <p:cNvPr id="37910" name="Picture 12" descr="圈中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1130300" cy="2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9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标题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-148631"/>
            <a:ext cx="8242300" cy="96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3"/>
          <p:cNvSpPr txBox="1">
            <a:spLocks noChangeArrowheads="1"/>
          </p:cNvSpPr>
          <p:nvPr/>
        </p:nvSpPr>
        <p:spPr bwMode="auto">
          <a:xfrm>
            <a:off x="2195736" y="1059582"/>
            <a:ext cx="6624736" cy="379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630" tIns="49315" rIns="98630" bIns="49315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这是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一款还本超级快，还本后还有收益的养老理财产品</a:t>
            </a:r>
            <a:endParaRPr lang="zh-CN" altLang="zh-CN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它可以</a:t>
            </a:r>
            <a:r>
              <a:rPr lang="zh-CN" altLang="en-US" sz="16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</a:t>
            </a:r>
            <a:r>
              <a:rPr lang="en-US" altLang="zh-CN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岁可领回您的本金，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岁后仍然按照基本保额</a:t>
            </a:r>
            <a:r>
              <a:rPr lang="zh-CN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15%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一直领取生存金直至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周岁，并且到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80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周岁是还能在拿到一笔基本保额。</a:t>
            </a:r>
            <a:endParaRPr lang="en-US" altLang="zh-CN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对您而言，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今年您才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岁，每年储备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万元，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年转移财富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万元，到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岁时，每年领取的金额加上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岁本金返还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万元，合计就能够拿到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82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万元，以后年年还有钱领，到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80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岁累计固定领取近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20.4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同时还领取一笔祝寿金</a:t>
            </a:r>
            <a:r>
              <a:rPr lang="en-US" altLang="zh-CN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6.82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万元。通过您今天强制性储蓄来积累财富，给不确定的未来生活一笔确定的收益，来保障我们未来的幸福生活。这是可是社保远远不能比的。</a:t>
            </a:r>
            <a:endParaRPr lang="en-US" altLang="zh-CN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您看</a:t>
            </a:r>
            <a:r>
              <a: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这是你朋友王某某缴费保费短信，他也在给自己提前规划好了，你现在办理更划算。。。。</a:t>
            </a:r>
            <a:endParaRPr lang="en-US" altLang="zh-CN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403350" y="1131885"/>
            <a:ext cx="609555" cy="31773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8630" tIns="49315" rIns="98630" bIns="49315">
            <a:spAutoFit/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特点</a:t>
            </a: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优点</a:t>
            </a: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好处</a:t>
            </a: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证据</a:t>
            </a:r>
            <a:endParaRPr lang="en-US" altLang="zh-CN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917" name="Text Box 6"/>
          <p:cNvSpPr txBox="1">
            <a:spLocks noChangeArrowheads="1"/>
          </p:cNvSpPr>
          <p:nvPr/>
        </p:nvSpPr>
        <p:spPr bwMode="auto">
          <a:xfrm>
            <a:off x="1476376" y="0"/>
            <a:ext cx="116891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00" b="1">
                <a:solidFill>
                  <a:srgbClr val="FFFFFF"/>
                </a:solidFill>
                <a:ea typeface="黑体" pitchFamily="49" charset="-122"/>
              </a:rPr>
              <a:t>圈中人寿险资源网收集整理制作，未经圈中人寿险资源网授权请勿转载转发，违者必究</a:t>
            </a:r>
          </a:p>
        </p:txBody>
      </p:sp>
    </p:spTree>
    <p:extLst>
      <p:ext uri="{BB962C8B-B14F-4D97-AF65-F5344CB8AC3E}">
        <p14:creationId xmlns:p14="http://schemas.microsoft.com/office/powerpoint/2010/main" val="223871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58840"/>
              </p:ext>
            </p:extLst>
          </p:nvPr>
        </p:nvGraphicFramePr>
        <p:xfrm>
          <a:off x="7481" y="1"/>
          <a:ext cx="9136519" cy="515956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426451"/>
                <a:gridCol w="2542918"/>
                <a:gridCol w="2597022"/>
                <a:gridCol w="2570128"/>
              </a:tblGrid>
              <a:tr h="37290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鑫福年年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VS</a:t>
                      </a:r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尊宏人生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VS</a:t>
                      </a:r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幸福相伴</a:t>
                      </a:r>
                      <a:endParaRPr lang="zh-CN" alt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产品</a:t>
                      </a:r>
                      <a:endParaRPr lang="zh-CN" altLang="en-US" sz="15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平安尊宏人生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鑫福年年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太平洋幸福相伴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产品类型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分红险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传统型年金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传统型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投保范围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-65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-65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-57</a:t>
                      </a:r>
                      <a:r>
                        <a:rPr lang="zh-CN" altLang="en-US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5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保险期间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终身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45251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首笔生存金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从第三个保单周年日开始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即交即领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从第三个保单年度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45251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特别生存金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交费期满给付所交保费的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第三年给付保额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300%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89636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生存金返还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岁前每年保额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18%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；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岁后每年保额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首笔所交保费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12%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，以后到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79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岁每年给付保额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15%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-59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100%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；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60-79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岁每年递增保额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祝福金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岁给付保额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55-75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岁返还本金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57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满期金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岁给付保额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岁返还本金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111828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身故保险金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岁前身故，返所交保费；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岁后，首年身故给付保费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120%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，次年及以后给付保费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105%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返本前身故，按所交保费与现价较大值；返本后身故，按保额与现价较大值</a:t>
                      </a:r>
                      <a:endParaRPr lang="zh-CN" altLang="en-US" sz="15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岁前身故，按所交保费；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岁后身故，给付所交保费</a:t>
                      </a:r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105%</a:t>
                      </a:r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与现价较大值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45251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万能账户保底</a:t>
                      </a:r>
                      <a:endParaRPr lang="zh-CN" altLang="en-US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1.75%</a:t>
                      </a:r>
                      <a:endParaRPr lang="en-US" altLang="zh-CN" sz="15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2.50%</a:t>
                      </a:r>
                      <a:endParaRPr lang="en-US" altLang="zh-CN" sz="1500" b="1" i="0" u="none" strike="noStrike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500" b="1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2%</a:t>
                      </a:r>
                      <a:endParaRPr lang="en-US" altLang="zh-CN" sz="15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29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885544"/>
              </p:ext>
            </p:extLst>
          </p:nvPr>
        </p:nvGraphicFramePr>
        <p:xfrm>
          <a:off x="0" y="1"/>
          <a:ext cx="9143999" cy="5188947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083187"/>
                <a:gridCol w="2001871"/>
                <a:gridCol w="2651127"/>
                <a:gridCol w="2407814"/>
              </a:tblGrid>
              <a:tr h="31926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鑫福年年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VS</a:t>
                      </a:r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尊宏人生</a:t>
                      </a:r>
                      <a:r>
                        <a:rPr 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VS</a:t>
                      </a:r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幸福相伴</a:t>
                      </a:r>
                      <a:endParaRPr lang="zh-CN" alt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497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产品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平安尊宏人生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鑫福年年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太平洋幸福相伴（抄袭鑫如意）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案例分析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岁男，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年缴费，年交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投保范围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-65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-65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28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天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-57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基本保额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47800</a:t>
                      </a:r>
                      <a:endParaRPr lang="en-US" altLang="zh-CN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68083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11930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31881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特别生存金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交费期满给付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10020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第三年给付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35790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6715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岁前生存金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每年给付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8604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首笔所交保费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12000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，以后到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59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10212.4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元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第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-59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11930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；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祝福金（</a:t>
                      </a:r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岁）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23900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4497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岁后生存金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每年给付</a:t>
                      </a:r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9560</a:t>
                      </a:r>
                      <a:endParaRPr lang="en-US" altLang="zh-CN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60-79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岁每年给付</a:t>
                      </a:r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10212.4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元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60-80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岁每年给付递增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1193</a:t>
                      </a:r>
                      <a:endParaRPr lang="en-US" altLang="zh-CN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满期金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无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岁给付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68083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元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岁返还本金</a:t>
                      </a:r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岁固定总收益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46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109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134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848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万能账户</a:t>
                      </a:r>
                      <a:r>
                        <a:rPr lang="en-US" altLang="zh-CN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岁保底收益</a:t>
                      </a:r>
                      <a:endParaRPr lang="zh-CN" altLang="en-US" sz="15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39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万（含中等分红）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52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641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万能账户</a:t>
                      </a:r>
                      <a:r>
                        <a:rPr lang="en-US" altLang="zh-CN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岁保底收益</a:t>
                      </a:r>
                      <a:endParaRPr lang="zh-CN" altLang="en-US" sz="15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88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万（含中等分红）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187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184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3641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万能账户</a:t>
                      </a:r>
                      <a:r>
                        <a:rPr lang="en-US" altLang="zh-CN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60</a:t>
                      </a:r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岁中等收益</a:t>
                      </a:r>
                      <a:endParaRPr lang="zh-CN" altLang="en-US" sz="15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96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万（含中等分红）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123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700" b="1" u="none" strike="noStrike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  <a:tr h="2279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万能账户</a:t>
                      </a:r>
                      <a:r>
                        <a:rPr lang="en-US" altLang="zh-CN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80</a:t>
                      </a:r>
                      <a:r>
                        <a:rPr lang="zh-CN" altLang="en-US" sz="15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岁中等收益</a:t>
                      </a:r>
                      <a:endParaRPr lang="zh-CN" altLang="en-US" sz="15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301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万（含中等分红）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320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316</a:t>
                      </a:r>
                      <a:r>
                        <a:rPr lang="zh-CN" altLang="en-US" sz="1700" b="1" u="none" strike="noStrike" dirty="0">
                          <a:solidFill>
                            <a:schemeClr val="accent5">
                              <a:lumMod val="10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accent5">
                            <a:lumMod val="10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7157" marR="7157" marT="714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85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5" name="Group 7"/>
          <p:cNvGrpSpPr>
            <a:grpSpLocks/>
          </p:cNvGrpSpPr>
          <p:nvPr/>
        </p:nvGrpSpPr>
        <p:grpSpPr bwMode="auto">
          <a:xfrm>
            <a:off x="-180975" y="-7938"/>
            <a:ext cx="9577388" cy="5157788"/>
            <a:chOff x="-114" y="-5"/>
            <a:chExt cx="6033" cy="3249"/>
          </a:xfrm>
        </p:grpSpPr>
        <p:pic>
          <p:nvPicPr>
            <p:cNvPr id="83974" name="Picture 12" descr="圈中人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3040"/>
              <a:ext cx="712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96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4" y="-5"/>
              <a:ext cx="6033" cy="3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圈中人寿险资源网http://www.qzrbx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古典中国风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90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古典中国风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90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万一网保险资料下载网站">
  <a:themeElements>
    <a:clrScheme name="">
      <a:dk1>
        <a:srgbClr val="4B4D4F"/>
      </a:dk1>
      <a:lt1>
        <a:srgbClr val="FFFFFF"/>
      </a:lt1>
      <a:dk2>
        <a:srgbClr val="3D3F41"/>
      </a:dk2>
      <a:lt2>
        <a:srgbClr val="EEECE1"/>
      </a:lt2>
      <a:accent1>
        <a:srgbClr val="E21F26"/>
      </a:accent1>
      <a:accent2>
        <a:srgbClr val="EA9B26"/>
      </a:accent2>
      <a:accent3>
        <a:srgbClr val="FFFFFF"/>
      </a:accent3>
      <a:accent4>
        <a:srgbClr val="3F4143"/>
      </a:accent4>
      <a:accent5>
        <a:srgbClr val="EEAAAB"/>
      </a:accent5>
      <a:accent6>
        <a:srgbClr val="D28B21"/>
      </a:accent6>
      <a:hlink>
        <a:srgbClr val="00B0F0"/>
      </a:hlink>
      <a:folHlink>
        <a:srgbClr val="AFB2B4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万一网保险资料下载网站 1">
        <a:dk1>
          <a:srgbClr val="4B4D4F"/>
        </a:dk1>
        <a:lt1>
          <a:srgbClr val="FFFFFF"/>
        </a:lt1>
        <a:dk2>
          <a:srgbClr val="3D3F41"/>
        </a:dk2>
        <a:lt2>
          <a:srgbClr val="EEECE1"/>
        </a:lt2>
        <a:accent1>
          <a:srgbClr val="E21F26"/>
        </a:accent1>
        <a:accent2>
          <a:srgbClr val="EA9B26"/>
        </a:accent2>
        <a:accent3>
          <a:srgbClr val="FFFFFF"/>
        </a:accent3>
        <a:accent4>
          <a:srgbClr val="3F4042"/>
        </a:accent4>
        <a:accent5>
          <a:srgbClr val="EEABAC"/>
        </a:accent5>
        <a:accent6>
          <a:srgbClr val="D48C21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1553</TotalTime>
  <Words>3423</Words>
  <Application>Microsoft Office PowerPoint</Application>
  <PresentationFormat>全屏显示(16:9)</PresentationFormat>
  <Paragraphs>542</Paragraphs>
  <Slides>69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69</vt:i4>
      </vt:variant>
    </vt:vector>
  </HeadingPairs>
  <TitlesOfParts>
    <vt:vector size="73" baseType="lpstr">
      <vt:lpstr>圈中人寿险资源网http://www.qzrbx.com</vt:lpstr>
      <vt:lpstr>Office 主题</vt:lpstr>
      <vt:lpstr>1_Office 主题</vt:lpstr>
      <vt:lpstr>4_万一网保险资料下载网站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圈中人寿险资源网  http://www.qzrbx.com</dc:title>
  <dc:subject>圈中人寿险资源网收集整理制作，未经授权请勿转载转发，违者必究</dc:subject>
  <dc:creator>圈中人寿险资源网收集整理制作，未经授权请勿转载转发，违者必究</dc:creator>
  <cp:lastModifiedBy>human</cp:lastModifiedBy>
  <cp:revision>106</cp:revision>
  <dcterms:modified xsi:type="dcterms:W3CDTF">2015-11-06T14:05:13Z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000800644b000000000001024120</vt:lpwstr>
  </property>
</Properties>
</file>