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60"/>
  </p:notesMasterIdLst>
  <p:sldIdLst>
    <p:sldId id="4870" r:id="rId2"/>
    <p:sldId id="4875" r:id="rId3"/>
    <p:sldId id="4876" r:id="rId4"/>
    <p:sldId id="4915" r:id="rId5"/>
    <p:sldId id="4881" r:id="rId6"/>
    <p:sldId id="4916" r:id="rId7"/>
    <p:sldId id="4905" r:id="rId8"/>
    <p:sldId id="4906" r:id="rId9"/>
    <p:sldId id="4917" r:id="rId10"/>
    <p:sldId id="4880" r:id="rId11"/>
    <p:sldId id="4907" r:id="rId12"/>
    <p:sldId id="4918" r:id="rId13"/>
    <p:sldId id="4908" r:id="rId14"/>
    <p:sldId id="4909" r:id="rId15"/>
    <p:sldId id="4911" r:id="rId16"/>
    <p:sldId id="4910" r:id="rId17"/>
    <p:sldId id="4912" r:id="rId18"/>
    <p:sldId id="4920" r:id="rId19"/>
    <p:sldId id="4913" r:id="rId20"/>
    <p:sldId id="4957" r:id="rId21"/>
    <p:sldId id="4958" r:id="rId22"/>
    <p:sldId id="4940" r:id="rId23"/>
    <p:sldId id="4941" r:id="rId24"/>
    <p:sldId id="4942" r:id="rId25"/>
    <p:sldId id="4959" r:id="rId26"/>
    <p:sldId id="4943" r:id="rId27"/>
    <p:sldId id="4960" r:id="rId28"/>
    <p:sldId id="4945" r:id="rId29"/>
    <p:sldId id="4944" r:id="rId30"/>
    <p:sldId id="4948" r:id="rId31"/>
    <p:sldId id="4946" r:id="rId32"/>
    <p:sldId id="4961" r:id="rId33"/>
    <p:sldId id="4962" r:id="rId34"/>
    <p:sldId id="4947" r:id="rId35"/>
    <p:sldId id="4949" r:id="rId36"/>
    <p:sldId id="4950" r:id="rId37"/>
    <p:sldId id="4976" r:id="rId38"/>
    <p:sldId id="4977" r:id="rId39"/>
    <p:sldId id="4978" r:id="rId40"/>
    <p:sldId id="4979" r:id="rId41"/>
    <p:sldId id="4980" r:id="rId42"/>
    <p:sldId id="4981" r:id="rId43"/>
    <p:sldId id="4982" r:id="rId44"/>
    <p:sldId id="4983" r:id="rId45"/>
    <p:sldId id="4984" r:id="rId46"/>
    <p:sldId id="4985" r:id="rId47"/>
    <p:sldId id="4986" r:id="rId48"/>
    <p:sldId id="4987" r:id="rId49"/>
    <p:sldId id="4988" r:id="rId50"/>
    <p:sldId id="4964" r:id="rId51"/>
    <p:sldId id="4989" r:id="rId52"/>
    <p:sldId id="4990" r:id="rId53"/>
    <p:sldId id="4965" r:id="rId54"/>
    <p:sldId id="4966" r:id="rId55"/>
    <p:sldId id="4967" r:id="rId56"/>
    <p:sldId id="4968" r:id="rId57"/>
    <p:sldId id="4969" r:id="rId58"/>
    <p:sldId id="4991" r:id="rId59"/>
  </p:sldIdLst>
  <p:sldSz cx="12192000" cy="6858000"/>
  <p:notesSz cx="6858000" cy="9144000"/>
  <p:custDataLst>
    <p:tags r:id="rId6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52">
          <p15:clr>
            <a:srgbClr val="A4A3A4"/>
          </p15:clr>
        </p15:guide>
        <p15:guide id="2" pos="387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ouliuliu" initials="l" lastIdx="2"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CA68D"/>
    <a:srgbClr val="FDCB32"/>
    <a:srgbClr val="44BFBC"/>
    <a:srgbClr val="BCE1E9"/>
    <a:srgbClr val="1A378A"/>
    <a:srgbClr val="372F76"/>
    <a:srgbClr val="FBD754"/>
    <a:srgbClr val="5E4163"/>
    <a:srgbClr val="E28C48"/>
    <a:srgbClr val="F9B47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419" autoAdjust="0"/>
    <p:restoredTop sz="90354" autoAdjust="0"/>
  </p:normalViewPr>
  <p:slideViewPr>
    <p:cSldViewPr snapToGrid="0" showGuides="1">
      <p:cViewPr varScale="1">
        <p:scale>
          <a:sx n="148" d="100"/>
          <a:sy n="148" d="100"/>
        </p:scale>
        <p:origin x="316" y="80"/>
      </p:cViewPr>
      <p:guideLst>
        <p:guide orient="horz" pos="2152"/>
        <p:guide pos="3870"/>
      </p:guideLst>
    </p:cSldViewPr>
  </p:slideViewPr>
  <p:notesTextViewPr>
    <p:cViewPr>
      <p:scale>
        <a:sx n="1" d="1"/>
        <a:sy n="1" d="1"/>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tags" Target="tags/tag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notesMaster" Target="notesMasters/notesMaster1.xml"/><Relationship Id="rId6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69750E7-4EBF-4BA7-BB33-F002108D8FCA}" type="datetimeFigureOut">
              <a:rPr lang="zh-CN" altLang="en-US" smtClean="0"/>
              <a:t>2022/8/19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AA4EFD9-1D17-4E74-AABE-9163EABE8D55}"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a:prstGeom prst="rect">
            <a:avLst/>
          </a:prstGeo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EDE5073B-8559-444B-9E0E-20BECC745A22}" type="datetimeFigureOut">
              <a:rPr lang="zh-CN" altLang="en-US" smtClean="0"/>
              <a:t>2022/8/19</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48511F6C-793F-439C-89B0-237795CDCD0C}"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a:prstGeom prst="rect">
            <a:avLst/>
          </a:prstGeo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p:cNvSpPr>
            <a:spLocks noGrp="1"/>
          </p:cNvSpPr>
          <p:nvPr>
            <p:ph sz="half" idx="2"/>
          </p:nvPr>
        </p:nvSpPr>
        <p:spPr>
          <a:xfrm>
            <a:off x="6172200" y="1825625"/>
            <a:ext cx="5181600" cy="4351338"/>
          </a:xfrm>
          <a:prstGeom prst="rect">
            <a:avLst/>
          </a:prstGeo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4"/>
          <p:cNvSpPr>
            <a:spLocks noGrp="1"/>
          </p:cNvSpPr>
          <p:nvPr>
            <p:ph type="dt" sz="half" idx="10"/>
          </p:nvPr>
        </p:nvSpPr>
        <p:spPr>
          <a:xfrm>
            <a:off x="838200" y="6356350"/>
            <a:ext cx="2743200" cy="365125"/>
          </a:xfrm>
          <a:prstGeom prst="rect">
            <a:avLst/>
          </a:prstGeom>
        </p:spPr>
        <p:txBody>
          <a:bodyPr/>
          <a:lstStyle/>
          <a:p>
            <a:fld id="{EDE5073B-8559-444B-9E0E-20BECC745A22}" type="datetimeFigureOut">
              <a:rPr lang="zh-CN" altLang="en-US" smtClean="0"/>
              <a:t>2022/8/19</a:t>
            </a:fld>
            <a:endParaRPr lang="zh-CN" altLang="en-US"/>
          </a:p>
        </p:txBody>
      </p:sp>
      <p:sp>
        <p:nvSpPr>
          <p:cNvPr id="6" name="页脚占位符 5"/>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a:prstGeom prst="rect">
            <a:avLst/>
          </a:prstGeom>
        </p:spPr>
        <p:txBody>
          <a:bodyPr/>
          <a:lstStyle/>
          <a:p>
            <a:fld id="{48511F6C-793F-439C-89B0-237795CDCD0C}"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a:prstGeom prst="rect">
            <a:avLst/>
          </a:prstGeo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a:prstGeom prst="rect">
            <a:avLst/>
          </a:prstGeo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a:prstGeom prst="rect">
            <a:avLst/>
          </a:prstGeo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6"/>
          <p:cNvSpPr>
            <a:spLocks noGrp="1"/>
          </p:cNvSpPr>
          <p:nvPr>
            <p:ph type="dt" sz="half" idx="10"/>
          </p:nvPr>
        </p:nvSpPr>
        <p:spPr>
          <a:xfrm>
            <a:off x="838200" y="6356350"/>
            <a:ext cx="2743200" cy="365125"/>
          </a:xfrm>
          <a:prstGeom prst="rect">
            <a:avLst/>
          </a:prstGeom>
        </p:spPr>
        <p:txBody>
          <a:bodyPr/>
          <a:lstStyle/>
          <a:p>
            <a:fld id="{EDE5073B-8559-444B-9E0E-20BECC745A22}" type="datetimeFigureOut">
              <a:rPr lang="zh-CN" altLang="en-US" smtClean="0"/>
              <a:t>2022/8/19</a:t>
            </a:fld>
            <a:endParaRPr lang="zh-CN" altLang="en-US"/>
          </a:p>
        </p:txBody>
      </p:sp>
      <p:sp>
        <p:nvSpPr>
          <p:cNvPr id="8" name="页脚占位符 7"/>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9" name="灯片编号占位符 8"/>
          <p:cNvSpPr>
            <a:spLocks noGrp="1"/>
          </p:cNvSpPr>
          <p:nvPr>
            <p:ph type="sldNum" sz="quarter" idx="12"/>
          </p:nvPr>
        </p:nvSpPr>
        <p:spPr>
          <a:xfrm>
            <a:off x="8610600" y="6356350"/>
            <a:ext cx="2743200" cy="365125"/>
          </a:xfrm>
          <a:prstGeom prst="rect">
            <a:avLst/>
          </a:prstGeom>
        </p:spPr>
        <p:txBody>
          <a:bodyPr/>
          <a:lstStyle/>
          <a:p>
            <a:fld id="{48511F6C-793F-439C-89B0-237795CDCD0C}"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日期占位符 2"/>
          <p:cNvSpPr>
            <a:spLocks noGrp="1"/>
          </p:cNvSpPr>
          <p:nvPr>
            <p:ph type="dt" sz="half" idx="10"/>
          </p:nvPr>
        </p:nvSpPr>
        <p:spPr>
          <a:xfrm>
            <a:off x="838200" y="6356350"/>
            <a:ext cx="2743200" cy="365125"/>
          </a:xfrm>
          <a:prstGeom prst="rect">
            <a:avLst/>
          </a:prstGeom>
        </p:spPr>
        <p:txBody>
          <a:bodyPr/>
          <a:lstStyle/>
          <a:p>
            <a:fld id="{EDE5073B-8559-444B-9E0E-20BECC745A22}" type="datetimeFigureOut">
              <a:rPr lang="zh-CN" altLang="en-US" smtClean="0"/>
              <a:t>2022/8/19</a:t>
            </a:fld>
            <a:endParaRPr lang="zh-CN" altLang="en-US"/>
          </a:p>
        </p:txBody>
      </p:sp>
      <p:sp>
        <p:nvSpPr>
          <p:cNvPr id="4" name="页脚占位符 3"/>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5" name="灯片编号占位符 4"/>
          <p:cNvSpPr>
            <a:spLocks noGrp="1"/>
          </p:cNvSpPr>
          <p:nvPr>
            <p:ph type="sldNum" sz="quarter" idx="12"/>
          </p:nvPr>
        </p:nvSpPr>
        <p:spPr>
          <a:xfrm>
            <a:off x="8610600" y="6356350"/>
            <a:ext cx="2743200" cy="365125"/>
          </a:xfrm>
          <a:prstGeom prst="rect">
            <a:avLst/>
          </a:prstGeom>
        </p:spPr>
        <p:txBody>
          <a:bodyPr/>
          <a:lstStyle/>
          <a:p>
            <a:fld id="{48511F6C-793F-439C-89B0-237795CDCD0C}"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38200" y="6356350"/>
            <a:ext cx="2743200" cy="365125"/>
          </a:xfrm>
          <a:prstGeom prst="rect">
            <a:avLst/>
          </a:prstGeom>
        </p:spPr>
        <p:txBody>
          <a:bodyPr/>
          <a:lstStyle/>
          <a:p>
            <a:fld id="{EDE5073B-8559-444B-9E0E-20BECC745A22}" type="datetimeFigureOut">
              <a:rPr lang="zh-CN" altLang="en-US" smtClean="0"/>
              <a:t>2022/8/19</a:t>
            </a:fld>
            <a:endParaRPr lang="zh-CN" altLang="en-US"/>
          </a:p>
        </p:txBody>
      </p:sp>
      <p:sp>
        <p:nvSpPr>
          <p:cNvPr id="3" name="页脚占位符 2"/>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4" name="灯片编号占位符 3"/>
          <p:cNvSpPr>
            <a:spLocks noGrp="1"/>
          </p:cNvSpPr>
          <p:nvPr>
            <p:ph type="sldNum" sz="quarter" idx="12"/>
          </p:nvPr>
        </p:nvSpPr>
        <p:spPr>
          <a:xfrm>
            <a:off x="8610600" y="6356350"/>
            <a:ext cx="2743200" cy="365125"/>
          </a:xfrm>
          <a:prstGeom prst="rect">
            <a:avLst/>
          </a:prstGeom>
        </p:spPr>
        <p:txBody>
          <a:bodyPr/>
          <a:lstStyle/>
          <a:p>
            <a:fld id="{48511F6C-793F-439C-89B0-237795CDCD0C}"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a:prstGeom prst="rect">
            <a:avLst/>
          </a:prstGeo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a:xfrm>
            <a:off x="838200" y="6356350"/>
            <a:ext cx="2743200" cy="365125"/>
          </a:xfrm>
          <a:prstGeom prst="rect">
            <a:avLst/>
          </a:prstGeom>
        </p:spPr>
        <p:txBody>
          <a:bodyPr/>
          <a:lstStyle/>
          <a:p>
            <a:fld id="{EDE5073B-8559-444B-9E0E-20BECC745A22}" type="datetimeFigureOut">
              <a:rPr lang="zh-CN" altLang="en-US" smtClean="0"/>
              <a:t>2022/8/19</a:t>
            </a:fld>
            <a:endParaRPr lang="zh-CN" altLang="en-US"/>
          </a:p>
        </p:txBody>
      </p:sp>
      <p:sp>
        <p:nvSpPr>
          <p:cNvPr id="6" name="页脚占位符 5"/>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a:prstGeom prst="rect">
            <a:avLst/>
          </a:prstGeom>
        </p:spPr>
        <p:txBody>
          <a:bodyPr/>
          <a:lstStyle/>
          <a:p>
            <a:fld id="{48511F6C-793F-439C-89B0-237795CDCD0C}"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a:prstGeom prst="rect">
            <a:avLst/>
          </a:prstGeo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a:xfrm>
            <a:off x="838200" y="6356350"/>
            <a:ext cx="2743200" cy="365125"/>
          </a:xfrm>
          <a:prstGeom prst="rect">
            <a:avLst/>
          </a:prstGeom>
        </p:spPr>
        <p:txBody>
          <a:bodyPr/>
          <a:lstStyle/>
          <a:p>
            <a:fld id="{EDE5073B-8559-444B-9E0E-20BECC745A22}" type="datetimeFigureOut">
              <a:rPr lang="zh-CN" altLang="en-US" smtClean="0"/>
              <a:t>2022/8/19</a:t>
            </a:fld>
            <a:endParaRPr lang="zh-CN" altLang="en-US"/>
          </a:p>
        </p:txBody>
      </p:sp>
      <p:sp>
        <p:nvSpPr>
          <p:cNvPr id="6" name="页脚占位符 5"/>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a:prstGeom prst="rect">
            <a:avLst/>
          </a:prstGeom>
        </p:spPr>
        <p:txBody>
          <a:bodyPr/>
          <a:lstStyle/>
          <a:p>
            <a:fld id="{48511F6C-793F-439C-89B0-237795CDCD0C}"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竖排文字占位符 2"/>
          <p:cNvSpPr>
            <a:spLocks noGrp="1"/>
          </p:cNvSpPr>
          <p:nvPr>
            <p:ph type="body" orient="vert" idx="1"/>
          </p:nvPr>
        </p:nvSpPr>
        <p:spPr>
          <a:xfrm>
            <a:off x="838200" y="1825625"/>
            <a:ext cx="10515600" cy="4351338"/>
          </a:xfrm>
          <a:prstGeom prst="rect">
            <a:avLst/>
          </a:prstGeo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EDE5073B-8559-444B-9E0E-20BECC745A22}" type="datetimeFigureOut">
              <a:rPr lang="zh-CN" altLang="en-US" smtClean="0"/>
              <a:t>2022/8/19</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48511F6C-793F-439C-89B0-237795CDCD0C}"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a:prstGeom prst="rect">
            <a:avLst/>
          </a:prstGeo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a:prstGeom prst="rect">
            <a:avLst/>
          </a:prstGeo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EDE5073B-8559-444B-9E0E-20BECC745A22}" type="datetimeFigureOut">
              <a:rPr lang="zh-CN" altLang="en-US" smtClean="0"/>
              <a:t>2022/8/19</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48511F6C-793F-439C-89B0-237795CDCD0C}" type="slidenum">
              <a:rPr lang="zh-CN" altLang="en-US" smtClean="0"/>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2_空白">
    <p:spTree>
      <p:nvGrpSpPr>
        <p:cNvPr id="1" name=""/>
        <p:cNvGrpSpPr/>
        <p:nvPr/>
      </p:nvGrpSpPr>
      <p:grpSpPr>
        <a:xfrm>
          <a:off x="0" y="0"/>
          <a:ext cx="0" cy="0"/>
          <a:chOff x="0" y="0"/>
          <a:chExt cx="0" cy="0"/>
        </a:xfrm>
      </p:grpSpPr>
      <p:sp>
        <p:nvSpPr>
          <p:cNvPr id="3" name="8435759"/>
          <p:cNvSpPr>
            <a:spLocks noGrp="1"/>
          </p:cNvSpPr>
          <p:nvPr>
            <p:ph type="pic" sz="quarter" idx="10"/>
          </p:nvPr>
        </p:nvSpPr>
        <p:spPr>
          <a:xfrm>
            <a:off x="0" y="0"/>
            <a:ext cx="12192000" cy="6858000"/>
          </a:xfrm>
          <a:prstGeom prst="rect">
            <a:avLst/>
          </a:prstGeom>
        </p:spPr>
        <p:txBody>
          <a:bodyPr/>
          <a:lstStyle>
            <a:lvl1pPr>
              <a:defRPr>
                <a:solidFill>
                  <a:srgbClr val="E6E6E6"/>
                </a:solidFill>
              </a:defRPr>
            </a:lvl1pPr>
          </a:lstStyle>
          <a:p>
            <a:endParaRPr lang="zh-CN" altLang="en-US"/>
          </a:p>
        </p:txBody>
      </p:sp>
      <p:sp>
        <p:nvSpPr>
          <p:cNvPr id="5" name="文本框 4"/>
          <p:cNvSpPr txBox="1"/>
          <p:nvPr userDrawn="1"/>
        </p:nvSpPr>
        <p:spPr>
          <a:xfrm>
            <a:off x="2378578" y="-10793573"/>
            <a:ext cx="1965874" cy="113995"/>
          </a:xfrm>
          <a:custGeom>
            <a:avLst/>
            <a:gdLst/>
            <a:ahLst/>
            <a:cxnLst/>
            <a:rect l="l" t="t" r="r" b="b"/>
            <a:pathLst>
              <a:path w="1965874" h="113995">
                <a:moveTo>
                  <a:pt x="891806" y="87487"/>
                </a:moveTo>
                <a:cubicBezTo>
                  <a:pt x="887684" y="90420"/>
                  <a:pt x="885624" y="93808"/>
                  <a:pt x="885624" y="97650"/>
                </a:cubicBezTo>
                <a:cubicBezTo>
                  <a:pt x="885624" y="100793"/>
                  <a:pt x="887126" y="103308"/>
                  <a:pt x="890130" y="105194"/>
                </a:cubicBezTo>
                <a:cubicBezTo>
                  <a:pt x="893134" y="107080"/>
                  <a:pt x="897290" y="108023"/>
                  <a:pt x="902598" y="108023"/>
                </a:cubicBezTo>
                <a:cubicBezTo>
                  <a:pt x="908046" y="108023"/>
                  <a:pt x="912586" y="106765"/>
                  <a:pt x="916218" y="104251"/>
                </a:cubicBezTo>
                <a:cubicBezTo>
                  <a:pt x="919572" y="101876"/>
                  <a:pt x="921248" y="99082"/>
                  <a:pt x="921248" y="95869"/>
                </a:cubicBezTo>
                <a:cubicBezTo>
                  <a:pt x="921248" y="90909"/>
                  <a:pt x="917302" y="88430"/>
                  <a:pt x="909408" y="88430"/>
                </a:cubicBezTo>
                <a:lnTo>
                  <a:pt x="899036" y="88430"/>
                </a:lnTo>
                <a:cubicBezTo>
                  <a:pt x="896870" y="88430"/>
                  <a:pt x="894460" y="88115"/>
                  <a:pt x="891806" y="87487"/>
                </a:cubicBezTo>
                <a:close/>
                <a:moveTo>
                  <a:pt x="429472" y="75438"/>
                </a:moveTo>
                <a:cubicBezTo>
                  <a:pt x="431288" y="75438"/>
                  <a:pt x="432824" y="76066"/>
                  <a:pt x="434082" y="77324"/>
                </a:cubicBezTo>
                <a:cubicBezTo>
                  <a:pt x="435340" y="78651"/>
                  <a:pt x="435968" y="80327"/>
                  <a:pt x="435968" y="82353"/>
                </a:cubicBezTo>
                <a:cubicBezTo>
                  <a:pt x="435968" y="84309"/>
                  <a:pt x="435340" y="85915"/>
                  <a:pt x="434082" y="87172"/>
                </a:cubicBezTo>
                <a:cubicBezTo>
                  <a:pt x="432824" y="88430"/>
                  <a:pt x="431288" y="89058"/>
                  <a:pt x="429472" y="89058"/>
                </a:cubicBezTo>
                <a:cubicBezTo>
                  <a:pt x="427726" y="89058"/>
                  <a:pt x="426224" y="88430"/>
                  <a:pt x="424966" y="87172"/>
                </a:cubicBezTo>
                <a:cubicBezTo>
                  <a:pt x="423710" y="85915"/>
                  <a:pt x="423080" y="84309"/>
                  <a:pt x="423080" y="82353"/>
                </a:cubicBezTo>
                <a:cubicBezTo>
                  <a:pt x="423080" y="80327"/>
                  <a:pt x="423710" y="78651"/>
                  <a:pt x="424966" y="77324"/>
                </a:cubicBezTo>
                <a:cubicBezTo>
                  <a:pt x="426224" y="76066"/>
                  <a:pt x="427726" y="75438"/>
                  <a:pt x="429472" y="75438"/>
                </a:cubicBezTo>
                <a:close/>
                <a:moveTo>
                  <a:pt x="335384" y="66846"/>
                </a:moveTo>
                <a:lnTo>
                  <a:pt x="335384" y="83191"/>
                </a:lnTo>
                <a:lnTo>
                  <a:pt x="392172" y="83191"/>
                </a:lnTo>
                <a:lnTo>
                  <a:pt x="392172" y="66846"/>
                </a:lnTo>
                <a:close/>
                <a:moveTo>
                  <a:pt x="856868" y="57731"/>
                </a:moveTo>
                <a:cubicBezTo>
                  <a:pt x="847158" y="58848"/>
                  <a:pt x="840174" y="60629"/>
                  <a:pt x="835914" y="63074"/>
                </a:cubicBezTo>
                <a:cubicBezTo>
                  <a:pt x="832002" y="65449"/>
                  <a:pt x="830046" y="68627"/>
                  <a:pt x="830046" y="72609"/>
                </a:cubicBezTo>
                <a:cubicBezTo>
                  <a:pt x="830046" y="78965"/>
                  <a:pt x="833538" y="82143"/>
                  <a:pt x="840524" y="82143"/>
                </a:cubicBezTo>
                <a:cubicBezTo>
                  <a:pt x="845552" y="82143"/>
                  <a:pt x="851000" y="79524"/>
                  <a:pt x="856868" y="74285"/>
                </a:cubicBezTo>
                <a:close/>
                <a:moveTo>
                  <a:pt x="482440" y="50606"/>
                </a:moveTo>
                <a:lnTo>
                  <a:pt x="482440" y="80781"/>
                </a:lnTo>
                <a:lnTo>
                  <a:pt x="496270" y="80781"/>
                </a:lnTo>
                <a:cubicBezTo>
                  <a:pt x="510870" y="80781"/>
                  <a:pt x="518168" y="75507"/>
                  <a:pt x="518168" y="64960"/>
                </a:cubicBezTo>
                <a:cubicBezTo>
                  <a:pt x="518168" y="55391"/>
                  <a:pt x="510870" y="50606"/>
                  <a:pt x="496270" y="50606"/>
                </a:cubicBezTo>
                <a:close/>
                <a:moveTo>
                  <a:pt x="1220056" y="49977"/>
                </a:moveTo>
                <a:cubicBezTo>
                  <a:pt x="1212652" y="54657"/>
                  <a:pt x="1208950" y="60664"/>
                  <a:pt x="1208950" y="67999"/>
                </a:cubicBezTo>
                <a:cubicBezTo>
                  <a:pt x="1208950" y="72190"/>
                  <a:pt x="1210522" y="75682"/>
                  <a:pt x="1213666" y="78476"/>
                </a:cubicBezTo>
                <a:cubicBezTo>
                  <a:pt x="1216878" y="81270"/>
                  <a:pt x="1220860" y="82667"/>
                  <a:pt x="1225610" y="82667"/>
                </a:cubicBezTo>
                <a:cubicBezTo>
                  <a:pt x="1230150" y="82667"/>
                  <a:pt x="1233886" y="81375"/>
                  <a:pt x="1236820" y="78790"/>
                </a:cubicBezTo>
                <a:cubicBezTo>
                  <a:pt x="1239614" y="76276"/>
                  <a:pt x="1241012" y="73063"/>
                  <a:pt x="1241012" y="69151"/>
                </a:cubicBezTo>
                <a:cubicBezTo>
                  <a:pt x="1241012" y="64401"/>
                  <a:pt x="1238916" y="60420"/>
                  <a:pt x="1234724" y="57207"/>
                </a:cubicBezTo>
                <a:cubicBezTo>
                  <a:pt x="1232140" y="55321"/>
                  <a:pt x="1227250" y="52911"/>
                  <a:pt x="1220056" y="49977"/>
                </a:cubicBezTo>
                <a:close/>
                <a:moveTo>
                  <a:pt x="335384" y="44215"/>
                </a:moveTo>
                <a:lnTo>
                  <a:pt x="335384" y="60350"/>
                </a:lnTo>
                <a:lnTo>
                  <a:pt x="392172" y="60350"/>
                </a:lnTo>
                <a:lnTo>
                  <a:pt x="392172" y="44215"/>
                </a:lnTo>
                <a:close/>
                <a:moveTo>
                  <a:pt x="62130" y="37299"/>
                </a:moveTo>
                <a:cubicBezTo>
                  <a:pt x="64786" y="49942"/>
                  <a:pt x="68662" y="60490"/>
                  <a:pt x="73760" y="68942"/>
                </a:cubicBezTo>
                <a:cubicBezTo>
                  <a:pt x="79558" y="60071"/>
                  <a:pt x="83644" y="49523"/>
                  <a:pt x="86020" y="37299"/>
                </a:cubicBezTo>
                <a:close/>
                <a:moveTo>
                  <a:pt x="961320" y="36880"/>
                </a:moveTo>
                <a:cubicBezTo>
                  <a:pt x="956220" y="36880"/>
                  <a:pt x="952100" y="38976"/>
                  <a:pt x="948956" y="43167"/>
                </a:cubicBezTo>
                <a:cubicBezTo>
                  <a:pt x="945742" y="47288"/>
                  <a:pt x="944136" y="52736"/>
                  <a:pt x="944136" y="59512"/>
                </a:cubicBezTo>
                <a:cubicBezTo>
                  <a:pt x="944136" y="66217"/>
                  <a:pt x="945742" y="71631"/>
                  <a:pt x="948956" y="75752"/>
                </a:cubicBezTo>
                <a:cubicBezTo>
                  <a:pt x="952100" y="79873"/>
                  <a:pt x="956220" y="81934"/>
                  <a:pt x="961320" y="81934"/>
                </a:cubicBezTo>
                <a:cubicBezTo>
                  <a:pt x="966418" y="81934"/>
                  <a:pt x="970574" y="79873"/>
                  <a:pt x="973788" y="75752"/>
                </a:cubicBezTo>
                <a:cubicBezTo>
                  <a:pt x="977000" y="71631"/>
                  <a:pt x="978608" y="66217"/>
                  <a:pt x="978608" y="59512"/>
                </a:cubicBezTo>
                <a:cubicBezTo>
                  <a:pt x="978608" y="52806"/>
                  <a:pt x="977000" y="47358"/>
                  <a:pt x="973788" y="43167"/>
                </a:cubicBezTo>
                <a:cubicBezTo>
                  <a:pt x="970574" y="38976"/>
                  <a:pt x="966418" y="36880"/>
                  <a:pt x="961320" y="36880"/>
                </a:cubicBezTo>
                <a:close/>
                <a:moveTo>
                  <a:pt x="655890" y="36566"/>
                </a:moveTo>
                <a:cubicBezTo>
                  <a:pt x="651560" y="36566"/>
                  <a:pt x="647822" y="38173"/>
                  <a:pt x="644680" y="41386"/>
                </a:cubicBezTo>
                <a:cubicBezTo>
                  <a:pt x="641396" y="44808"/>
                  <a:pt x="639476" y="49384"/>
                  <a:pt x="638918" y="55111"/>
                </a:cubicBezTo>
                <a:lnTo>
                  <a:pt x="670560" y="55111"/>
                </a:lnTo>
                <a:cubicBezTo>
                  <a:pt x="670560" y="42748"/>
                  <a:pt x="665670" y="36566"/>
                  <a:pt x="655890" y="36566"/>
                </a:cubicBezTo>
                <a:close/>
                <a:moveTo>
                  <a:pt x="901236" y="36042"/>
                </a:moveTo>
                <a:cubicBezTo>
                  <a:pt x="897604" y="36042"/>
                  <a:pt x="894600" y="37265"/>
                  <a:pt x="892224" y="39709"/>
                </a:cubicBezTo>
                <a:cubicBezTo>
                  <a:pt x="889780" y="42224"/>
                  <a:pt x="888558" y="45612"/>
                  <a:pt x="888558" y="49872"/>
                </a:cubicBezTo>
                <a:cubicBezTo>
                  <a:pt x="888558" y="53994"/>
                  <a:pt x="889816" y="57381"/>
                  <a:pt x="892330" y="60036"/>
                </a:cubicBezTo>
                <a:cubicBezTo>
                  <a:pt x="894774" y="62620"/>
                  <a:pt x="897744" y="63912"/>
                  <a:pt x="901236" y="63912"/>
                </a:cubicBezTo>
                <a:cubicBezTo>
                  <a:pt x="904728" y="63912"/>
                  <a:pt x="907696" y="62620"/>
                  <a:pt x="910142" y="60036"/>
                </a:cubicBezTo>
                <a:cubicBezTo>
                  <a:pt x="912656" y="57381"/>
                  <a:pt x="913914" y="53994"/>
                  <a:pt x="913914" y="49872"/>
                </a:cubicBezTo>
                <a:cubicBezTo>
                  <a:pt x="913914" y="45681"/>
                  <a:pt x="912656" y="42294"/>
                  <a:pt x="910142" y="39709"/>
                </a:cubicBezTo>
                <a:cubicBezTo>
                  <a:pt x="907766" y="37265"/>
                  <a:pt x="904798" y="36042"/>
                  <a:pt x="901236" y="36042"/>
                </a:cubicBezTo>
                <a:close/>
                <a:moveTo>
                  <a:pt x="429472" y="32689"/>
                </a:moveTo>
                <a:cubicBezTo>
                  <a:pt x="431288" y="32689"/>
                  <a:pt x="432824" y="33318"/>
                  <a:pt x="434082" y="34575"/>
                </a:cubicBezTo>
                <a:cubicBezTo>
                  <a:pt x="435340" y="35902"/>
                  <a:pt x="435968" y="37579"/>
                  <a:pt x="435968" y="39605"/>
                </a:cubicBezTo>
                <a:cubicBezTo>
                  <a:pt x="435968" y="41560"/>
                  <a:pt x="435340" y="43167"/>
                  <a:pt x="434082" y="44424"/>
                </a:cubicBezTo>
                <a:cubicBezTo>
                  <a:pt x="432824" y="45681"/>
                  <a:pt x="431288" y="46310"/>
                  <a:pt x="429472" y="46310"/>
                </a:cubicBezTo>
                <a:cubicBezTo>
                  <a:pt x="427726" y="46310"/>
                  <a:pt x="426224" y="45681"/>
                  <a:pt x="424966" y="44424"/>
                </a:cubicBezTo>
                <a:cubicBezTo>
                  <a:pt x="423710" y="43167"/>
                  <a:pt x="423080" y="41560"/>
                  <a:pt x="423080" y="39605"/>
                </a:cubicBezTo>
                <a:cubicBezTo>
                  <a:pt x="423080" y="37579"/>
                  <a:pt x="423710" y="35902"/>
                  <a:pt x="424966" y="34575"/>
                </a:cubicBezTo>
                <a:cubicBezTo>
                  <a:pt x="426224" y="33318"/>
                  <a:pt x="427726" y="32689"/>
                  <a:pt x="429472" y="32689"/>
                </a:cubicBezTo>
                <a:close/>
                <a:moveTo>
                  <a:pt x="1121644" y="31118"/>
                </a:moveTo>
                <a:lnTo>
                  <a:pt x="1130550" y="31118"/>
                </a:lnTo>
                <a:lnTo>
                  <a:pt x="1142600" y="63493"/>
                </a:lnTo>
                <a:lnTo>
                  <a:pt x="1148258" y="79419"/>
                </a:lnTo>
                <a:lnTo>
                  <a:pt x="1148780" y="79419"/>
                </a:lnTo>
                <a:cubicBezTo>
                  <a:pt x="1149130" y="78371"/>
                  <a:pt x="1149934" y="75682"/>
                  <a:pt x="1151190" y="71351"/>
                </a:cubicBezTo>
                <a:cubicBezTo>
                  <a:pt x="1152168" y="67999"/>
                  <a:pt x="1152972" y="65379"/>
                  <a:pt x="1153600" y="63493"/>
                </a:cubicBezTo>
                <a:lnTo>
                  <a:pt x="1164182" y="31118"/>
                </a:lnTo>
                <a:lnTo>
                  <a:pt x="1172564" y="31118"/>
                </a:lnTo>
                <a:lnTo>
                  <a:pt x="1150982" y="92935"/>
                </a:lnTo>
                <a:cubicBezTo>
                  <a:pt x="1146440" y="105927"/>
                  <a:pt x="1139560" y="112423"/>
                  <a:pt x="1130340" y="112423"/>
                </a:cubicBezTo>
                <a:cubicBezTo>
                  <a:pt x="1127896" y="112423"/>
                  <a:pt x="1125730" y="112039"/>
                  <a:pt x="1123844" y="111271"/>
                </a:cubicBezTo>
                <a:lnTo>
                  <a:pt x="1125626" y="104355"/>
                </a:lnTo>
                <a:cubicBezTo>
                  <a:pt x="1127162" y="104914"/>
                  <a:pt x="1128630" y="105194"/>
                  <a:pt x="1130026" y="105194"/>
                </a:cubicBezTo>
                <a:cubicBezTo>
                  <a:pt x="1135894" y="105194"/>
                  <a:pt x="1140294" y="100933"/>
                  <a:pt x="1143228" y="92411"/>
                </a:cubicBezTo>
                <a:lnTo>
                  <a:pt x="1144486" y="88011"/>
                </a:lnTo>
                <a:close/>
                <a:moveTo>
                  <a:pt x="567422" y="31118"/>
                </a:moveTo>
                <a:lnTo>
                  <a:pt x="575910" y="31118"/>
                </a:lnTo>
                <a:lnTo>
                  <a:pt x="575910" y="66008"/>
                </a:lnTo>
                <a:cubicBezTo>
                  <a:pt x="575910" y="71456"/>
                  <a:pt x="576782" y="75403"/>
                  <a:pt x="578528" y="77847"/>
                </a:cubicBezTo>
                <a:cubicBezTo>
                  <a:pt x="580274" y="80362"/>
                  <a:pt x="583138" y="81619"/>
                  <a:pt x="587120" y="81619"/>
                </a:cubicBezTo>
                <a:cubicBezTo>
                  <a:pt x="592290" y="81619"/>
                  <a:pt x="597598" y="78301"/>
                  <a:pt x="603046" y="71666"/>
                </a:cubicBezTo>
                <a:lnTo>
                  <a:pt x="603046" y="31118"/>
                </a:lnTo>
                <a:lnTo>
                  <a:pt x="611532" y="31118"/>
                </a:lnTo>
                <a:lnTo>
                  <a:pt x="611532" y="87696"/>
                </a:lnTo>
                <a:lnTo>
                  <a:pt x="604512" y="87696"/>
                </a:lnTo>
                <a:lnTo>
                  <a:pt x="603780" y="78686"/>
                </a:lnTo>
                <a:lnTo>
                  <a:pt x="603466" y="78686"/>
                </a:lnTo>
                <a:cubicBezTo>
                  <a:pt x="597458" y="85601"/>
                  <a:pt x="591172" y="89058"/>
                  <a:pt x="584606" y="89058"/>
                </a:cubicBezTo>
                <a:cubicBezTo>
                  <a:pt x="573150" y="89058"/>
                  <a:pt x="567422" y="81724"/>
                  <a:pt x="567422" y="67056"/>
                </a:cubicBezTo>
                <a:close/>
                <a:moveTo>
                  <a:pt x="1033548" y="29651"/>
                </a:moveTo>
                <a:cubicBezTo>
                  <a:pt x="1045072" y="29651"/>
                  <a:pt x="1050836" y="37020"/>
                  <a:pt x="1050836" y="51758"/>
                </a:cubicBezTo>
                <a:lnTo>
                  <a:pt x="1050836" y="87696"/>
                </a:lnTo>
                <a:lnTo>
                  <a:pt x="1042244" y="87696"/>
                </a:lnTo>
                <a:lnTo>
                  <a:pt x="1042244" y="52806"/>
                </a:lnTo>
                <a:cubicBezTo>
                  <a:pt x="1042244" y="42329"/>
                  <a:pt x="1038506" y="37090"/>
                  <a:pt x="1031032" y="37090"/>
                </a:cubicBezTo>
                <a:cubicBezTo>
                  <a:pt x="1026214" y="37090"/>
                  <a:pt x="1020834" y="40163"/>
                  <a:pt x="1014898" y="46310"/>
                </a:cubicBezTo>
                <a:lnTo>
                  <a:pt x="1014898" y="87696"/>
                </a:lnTo>
                <a:lnTo>
                  <a:pt x="1006410" y="87696"/>
                </a:lnTo>
                <a:lnTo>
                  <a:pt x="1006410" y="31118"/>
                </a:lnTo>
                <a:lnTo>
                  <a:pt x="1013326" y="31118"/>
                </a:lnTo>
                <a:lnTo>
                  <a:pt x="1014164" y="39395"/>
                </a:lnTo>
                <a:lnTo>
                  <a:pt x="1014478" y="39395"/>
                </a:lnTo>
                <a:cubicBezTo>
                  <a:pt x="1021114" y="32899"/>
                  <a:pt x="1027470" y="29651"/>
                  <a:pt x="1033548" y="29651"/>
                </a:cubicBezTo>
                <a:close/>
                <a:moveTo>
                  <a:pt x="961320" y="29651"/>
                </a:moveTo>
                <a:cubicBezTo>
                  <a:pt x="968584" y="29651"/>
                  <a:pt x="974660" y="32270"/>
                  <a:pt x="979550" y="37509"/>
                </a:cubicBezTo>
                <a:cubicBezTo>
                  <a:pt x="984788" y="43027"/>
                  <a:pt x="987408" y="50361"/>
                  <a:pt x="987408" y="59512"/>
                </a:cubicBezTo>
                <a:cubicBezTo>
                  <a:pt x="987408" y="68522"/>
                  <a:pt x="984788" y="75787"/>
                  <a:pt x="979550" y="81305"/>
                </a:cubicBezTo>
                <a:cubicBezTo>
                  <a:pt x="974660" y="86474"/>
                  <a:pt x="968584" y="89058"/>
                  <a:pt x="961320" y="89058"/>
                </a:cubicBezTo>
                <a:cubicBezTo>
                  <a:pt x="954124" y="89058"/>
                  <a:pt x="948082" y="86474"/>
                  <a:pt x="943194" y="81305"/>
                </a:cubicBezTo>
                <a:cubicBezTo>
                  <a:pt x="937954" y="75787"/>
                  <a:pt x="935334" y="68522"/>
                  <a:pt x="935334" y="59512"/>
                </a:cubicBezTo>
                <a:cubicBezTo>
                  <a:pt x="935334" y="50361"/>
                  <a:pt x="937954" y="43027"/>
                  <a:pt x="943194" y="37509"/>
                </a:cubicBezTo>
                <a:cubicBezTo>
                  <a:pt x="948012" y="32270"/>
                  <a:pt x="954054" y="29651"/>
                  <a:pt x="961320" y="29651"/>
                </a:cubicBezTo>
                <a:close/>
                <a:moveTo>
                  <a:pt x="901236" y="29651"/>
                </a:moveTo>
                <a:cubicBezTo>
                  <a:pt x="903820" y="29651"/>
                  <a:pt x="906440" y="30140"/>
                  <a:pt x="909094" y="31118"/>
                </a:cubicBezTo>
                <a:lnTo>
                  <a:pt x="928686" y="31118"/>
                </a:lnTo>
                <a:lnTo>
                  <a:pt x="928686" y="37719"/>
                </a:lnTo>
                <a:lnTo>
                  <a:pt x="916742" y="37719"/>
                </a:lnTo>
                <a:cubicBezTo>
                  <a:pt x="920026" y="40862"/>
                  <a:pt x="921666" y="44948"/>
                  <a:pt x="921666" y="49977"/>
                </a:cubicBezTo>
                <a:cubicBezTo>
                  <a:pt x="921666" y="55914"/>
                  <a:pt x="919676" y="60734"/>
                  <a:pt x="915694" y="64436"/>
                </a:cubicBezTo>
                <a:cubicBezTo>
                  <a:pt x="911852" y="67999"/>
                  <a:pt x="907034" y="69780"/>
                  <a:pt x="901236" y="69780"/>
                </a:cubicBezTo>
                <a:cubicBezTo>
                  <a:pt x="898092" y="69780"/>
                  <a:pt x="895194" y="69081"/>
                  <a:pt x="892540" y="67684"/>
                </a:cubicBezTo>
                <a:cubicBezTo>
                  <a:pt x="890024" y="69850"/>
                  <a:pt x="888768" y="72224"/>
                  <a:pt x="888768" y="74809"/>
                </a:cubicBezTo>
                <a:cubicBezTo>
                  <a:pt x="888768" y="79070"/>
                  <a:pt x="892120" y="81200"/>
                  <a:pt x="898826" y="81200"/>
                </a:cubicBezTo>
                <a:lnTo>
                  <a:pt x="910142" y="81200"/>
                </a:lnTo>
                <a:cubicBezTo>
                  <a:pt x="923134" y="81200"/>
                  <a:pt x="929630" y="85671"/>
                  <a:pt x="929630" y="94611"/>
                </a:cubicBezTo>
                <a:cubicBezTo>
                  <a:pt x="929630" y="99920"/>
                  <a:pt x="927080" y="104425"/>
                  <a:pt x="921982" y="108127"/>
                </a:cubicBezTo>
                <a:cubicBezTo>
                  <a:pt x="916602" y="112039"/>
                  <a:pt x="909758" y="113995"/>
                  <a:pt x="901446" y="113995"/>
                </a:cubicBezTo>
                <a:cubicBezTo>
                  <a:pt x="894390" y="113995"/>
                  <a:pt x="888768" y="112668"/>
                  <a:pt x="884576" y="110013"/>
                </a:cubicBezTo>
                <a:cubicBezTo>
                  <a:pt x="880246" y="107289"/>
                  <a:pt x="878080" y="103517"/>
                  <a:pt x="878080" y="98698"/>
                </a:cubicBezTo>
                <a:cubicBezTo>
                  <a:pt x="878080" y="93738"/>
                  <a:pt x="880874" y="89408"/>
                  <a:pt x="886462" y="85706"/>
                </a:cubicBezTo>
                <a:lnTo>
                  <a:pt x="886462" y="85286"/>
                </a:lnTo>
                <a:cubicBezTo>
                  <a:pt x="883040" y="83191"/>
                  <a:pt x="881328" y="80083"/>
                  <a:pt x="881328" y="75961"/>
                </a:cubicBezTo>
                <a:cubicBezTo>
                  <a:pt x="881328" y="72050"/>
                  <a:pt x="883424" y="68557"/>
                  <a:pt x="887614" y="65484"/>
                </a:cubicBezTo>
                <a:lnTo>
                  <a:pt x="887614" y="65065"/>
                </a:lnTo>
                <a:cubicBezTo>
                  <a:pt x="882726" y="61153"/>
                  <a:pt x="880280" y="56089"/>
                  <a:pt x="880280" y="49872"/>
                </a:cubicBezTo>
                <a:cubicBezTo>
                  <a:pt x="880280" y="43865"/>
                  <a:pt x="882342" y="38976"/>
                  <a:pt x="886462" y="35204"/>
                </a:cubicBezTo>
                <a:cubicBezTo>
                  <a:pt x="890444" y="31502"/>
                  <a:pt x="895368" y="29651"/>
                  <a:pt x="901236" y="29651"/>
                </a:cubicBezTo>
                <a:close/>
                <a:moveTo>
                  <a:pt x="846182" y="29651"/>
                </a:moveTo>
                <a:cubicBezTo>
                  <a:pt x="858964" y="29651"/>
                  <a:pt x="865354" y="37299"/>
                  <a:pt x="865354" y="52597"/>
                </a:cubicBezTo>
                <a:lnTo>
                  <a:pt x="865354" y="87696"/>
                </a:lnTo>
                <a:lnTo>
                  <a:pt x="858334" y="87696"/>
                </a:lnTo>
                <a:lnTo>
                  <a:pt x="857602" y="80781"/>
                </a:lnTo>
                <a:lnTo>
                  <a:pt x="857288" y="80781"/>
                </a:lnTo>
                <a:cubicBezTo>
                  <a:pt x="850792" y="86299"/>
                  <a:pt x="844434" y="89058"/>
                  <a:pt x="838218" y="89058"/>
                </a:cubicBezTo>
                <a:cubicBezTo>
                  <a:pt x="833398" y="89058"/>
                  <a:pt x="829486" y="87696"/>
                  <a:pt x="826484" y="84972"/>
                </a:cubicBezTo>
                <a:cubicBezTo>
                  <a:pt x="823340" y="82038"/>
                  <a:pt x="821768" y="78092"/>
                  <a:pt x="821768" y="73133"/>
                </a:cubicBezTo>
                <a:cubicBezTo>
                  <a:pt x="821768" y="66986"/>
                  <a:pt x="824598" y="62236"/>
                  <a:pt x="830256" y="58883"/>
                </a:cubicBezTo>
                <a:cubicBezTo>
                  <a:pt x="835704" y="55670"/>
                  <a:pt x="844574" y="53365"/>
                  <a:pt x="856868" y="51968"/>
                </a:cubicBezTo>
                <a:cubicBezTo>
                  <a:pt x="857008" y="41840"/>
                  <a:pt x="852992" y="36776"/>
                  <a:pt x="844818" y="36776"/>
                </a:cubicBezTo>
                <a:cubicBezTo>
                  <a:pt x="839300" y="36776"/>
                  <a:pt x="833574" y="38871"/>
                  <a:pt x="827636" y="43062"/>
                </a:cubicBezTo>
                <a:lnTo>
                  <a:pt x="824178" y="37090"/>
                </a:lnTo>
                <a:cubicBezTo>
                  <a:pt x="831722" y="32131"/>
                  <a:pt x="839056" y="29651"/>
                  <a:pt x="846182" y="29651"/>
                </a:cubicBezTo>
                <a:close/>
                <a:moveTo>
                  <a:pt x="811434" y="29651"/>
                </a:moveTo>
                <a:cubicBezTo>
                  <a:pt x="813738" y="29651"/>
                  <a:pt x="815730" y="30070"/>
                  <a:pt x="817406" y="30908"/>
                </a:cubicBezTo>
                <a:lnTo>
                  <a:pt x="815730" y="38347"/>
                </a:lnTo>
                <a:cubicBezTo>
                  <a:pt x="813844" y="37719"/>
                  <a:pt x="812062" y="37404"/>
                  <a:pt x="810386" y="37404"/>
                </a:cubicBezTo>
                <a:cubicBezTo>
                  <a:pt x="804170" y="37404"/>
                  <a:pt x="799314" y="41875"/>
                  <a:pt x="795822" y="50815"/>
                </a:cubicBezTo>
                <a:lnTo>
                  <a:pt x="795822" y="87696"/>
                </a:lnTo>
                <a:lnTo>
                  <a:pt x="787336" y="87696"/>
                </a:lnTo>
                <a:lnTo>
                  <a:pt x="787336" y="31118"/>
                </a:lnTo>
                <a:lnTo>
                  <a:pt x="794250" y="31118"/>
                </a:lnTo>
                <a:lnTo>
                  <a:pt x="795090" y="41490"/>
                </a:lnTo>
                <a:lnTo>
                  <a:pt x="795404" y="41490"/>
                </a:lnTo>
                <a:cubicBezTo>
                  <a:pt x="799664" y="33597"/>
                  <a:pt x="805008" y="29651"/>
                  <a:pt x="811434" y="29651"/>
                </a:cubicBezTo>
                <a:close/>
                <a:moveTo>
                  <a:pt x="655786" y="29651"/>
                </a:moveTo>
                <a:cubicBezTo>
                  <a:pt x="662840" y="29651"/>
                  <a:pt x="668324" y="32026"/>
                  <a:pt x="672236" y="36776"/>
                </a:cubicBezTo>
                <a:cubicBezTo>
                  <a:pt x="676148" y="41456"/>
                  <a:pt x="678102" y="47917"/>
                  <a:pt x="678102" y="56159"/>
                </a:cubicBezTo>
                <a:cubicBezTo>
                  <a:pt x="678102" y="58394"/>
                  <a:pt x="677964" y="60105"/>
                  <a:pt x="677684" y="61293"/>
                </a:cubicBezTo>
                <a:lnTo>
                  <a:pt x="639022" y="61293"/>
                </a:lnTo>
                <a:cubicBezTo>
                  <a:pt x="639302" y="67579"/>
                  <a:pt x="641188" y="72644"/>
                  <a:pt x="644680" y="76485"/>
                </a:cubicBezTo>
                <a:cubicBezTo>
                  <a:pt x="648172" y="80327"/>
                  <a:pt x="652748" y="82248"/>
                  <a:pt x="658406" y="82248"/>
                </a:cubicBezTo>
                <a:cubicBezTo>
                  <a:pt x="663434" y="82248"/>
                  <a:pt x="668220" y="80711"/>
                  <a:pt x="672760" y="77638"/>
                </a:cubicBezTo>
                <a:lnTo>
                  <a:pt x="675902" y="83296"/>
                </a:lnTo>
                <a:cubicBezTo>
                  <a:pt x="669896" y="87137"/>
                  <a:pt x="663714" y="89058"/>
                  <a:pt x="657358" y="89058"/>
                </a:cubicBezTo>
                <a:cubicBezTo>
                  <a:pt x="649674" y="89058"/>
                  <a:pt x="643352" y="86439"/>
                  <a:pt x="638394" y="81200"/>
                </a:cubicBezTo>
                <a:cubicBezTo>
                  <a:pt x="633154" y="75752"/>
                  <a:pt x="630536" y="68522"/>
                  <a:pt x="630536" y="59512"/>
                </a:cubicBezTo>
                <a:cubicBezTo>
                  <a:pt x="630536" y="50641"/>
                  <a:pt x="633120" y="43341"/>
                  <a:pt x="638288" y="37614"/>
                </a:cubicBezTo>
                <a:cubicBezTo>
                  <a:pt x="643178" y="32305"/>
                  <a:pt x="649010" y="29651"/>
                  <a:pt x="655786" y="29651"/>
                </a:cubicBezTo>
                <a:close/>
                <a:moveTo>
                  <a:pt x="231970" y="22526"/>
                </a:moveTo>
                <a:cubicBezTo>
                  <a:pt x="237140" y="29791"/>
                  <a:pt x="240528" y="36391"/>
                  <a:pt x="242134" y="42329"/>
                </a:cubicBezTo>
                <a:lnTo>
                  <a:pt x="235638" y="44948"/>
                </a:lnTo>
                <a:cubicBezTo>
                  <a:pt x="233892" y="38662"/>
                  <a:pt x="230678" y="31956"/>
                  <a:pt x="225998" y="24831"/>
                </a:cubicBezTo>
                <a:close/>
                <a:moveTo>
                  <a:pt x="285406" y="22002"/>
                </a:moveTo>
                <a:lnTo>
                  <a:pt x="292636" y="24412"/>
                </a:lnTo>
                <a:cubicBezTo>
                  <a:pt x="288026" y="33353"/>
                  <a:pt x="283974" y="40303"/>
                  <a:pt x="280482" y="45262"/>
                </a:cubicBezTo>
                <a:lnTo>
                  <a:pt x="274614" y="43167"/>
                </a:lnTo>
                <a:cubicBezTo>
                  <a:pt x="279084" y="36252"/>
                  <a:pt x="282682" y="29197"/>
                  <a:pt x="285406" y="22002"/>
                </a:cubicBezTo>
                <a:close/>
                <a:moveTo>
                  <a:pt x="335384" y="21164"/>
                </a:moveTo>
                <a:lnTo>
                  <a:pt x="335384" y="37719"/>
                </a:lnTo>
                <a:lnTo>
                  <a:pt x="392172" y="37719"/>
                </a:lnTo>
                <a:lnTo>
                  <a:pt x="392172" y="21164"/>
                </a:lnTo>
                <a:close/>
                <a:moveTo>
                  <a:pt x="1289360" y="20955"/>
                </a:moveTo>
                <a:cubicBezTo>
                  <a:pt x="1287754" y="24098"/>
                  <a:pt x="1285728" y="27800"/>
                  <a:pt x="1283284" y="32061"/>
                </a:cubicBezTo>
                <a:lnTo>
                  <a:pt x="1264738" y="59512"/>
                </a:lnTo>
                <a:lnTo>
                  <a:pt x="1289256" y="59512"/>
                </a:lnTo>
                <a:lnTo>
                  <a:pt x="1289256" y="34575"/>
                </a:lnTo>
                <a:cubicBezTo>
                  <a:pt x="1289256" y="30524"/>
                  <a:pt x="1289466" y="25984"/>
                  <a:pt x="1289884" y="20955"/>
                </a:cubicBezTo>
                <a:close/>
                <a:moveTo>
                  <a:pt x="1625440" y="18126"/>
                </a:moveTo>
                <a:lnTo>
                  <a:pt x="1625440" y="80572"/>
                </a:lnTo>
                <a:lnTo>
                  <a:pt x="1634870" y="80572"/>
                </a:lnTo>
                <a:cubicBezTo>
                  <a:pt x="1644020" y="80572"/>
                  <a:pt x="1650970" y="77778"/>
                  <a:pt x="1655720" y="72190"/>
                </a:cubicBezTo>
                <a:cubicBezTo>
                  <a:pt x="1660260" y="66741"/>
                  <a:pt x="1662530" y="59023"/>
                  <a:pt x="1662530" y="49034"/>
                </a:cubicBezTo>
                <a:cubicBezTo>
                  <a:pt x="1662530" y="28429"/>
                  <a:pt x="1653310" y="18126"/>
                  <a:pt x="1634870" y="18126"/>
                </a:cubicBezTo>
                <a:close/>
                <a:moveTo>
                  <a:pt x="720566" y="18126"/>
                </a:moveTo>
                <a:lnTo>
                  <a:pt x="720566" y="80572"/>
                </a:lnTo>
                <a:lnTo>
                  <a:pt x="729996" y="80572"/>
                </a:lnTo>
                <a:cubicBezTo>
                  <a:pt x="739146" y="80572"/>
                  <a:pt x="746096" y="77778"/>
                  <a:pt x="750846" y="72190"/>
                </a:cubicBezTo>
                <a:cubicBezTo>
                  <a:pt x="755386" y="66741"/>
                  <a:pt x="757656" y="59023"/>
                  <a:pt x="757656" y="49034"/>
                </a:cubicBezTo>
                <a:cubicBezTo>
                  <a:pt x="757656" y="28429"/>
                  <a:pt x="748436" y="18126"/>
                  <a:pt x="729996" y="18126"/>
                </a:cubicBezTo>
                <a:close/>
                <a:moveTo>
                  <a:pt x="482440" y="17916"/>
                </a:moveTo>
                <a:lnTo>
                  <a:pt x="482440" y="43900"/>
                </a:lnTo>
                <a:lnTo>
                  <a:pt x="494176" y="43900"/>
                </a:lnTo>
                <a:cubicBezTo>
                  <a:pt x="507098" y="43900"/>
                  <a:pt x="513558" y="39535"/>
                  <a:pt x="513558" y="30803"/>
                </a:cubicBezTo>
                <a:cubicBezTo>
                  <a:pt x="513558" y="26193"/>
                  <a:pt x="511986" y="22875"/>
                  <a:pt x="508844" y="20850"/>
                </a:cubicBezTo>
                <a:cubicBezTo>
                  <a:pt x="505840" y="18894"/>
                  <a:pt x="501126" y="17916"/>
                  <a:pt x="494700" y="17916"/>
                </a:cubicBezTo>
                <a:close/>
                <a:moveTo>
                  <a:pt x="155694" y="16659"/>
                </a:moveTo>
                <a:cubicBezTo>
                  <a:pt x="159048" y="36077"/>
                  <a:pt x="164636" y="51549"/>
                  <a:pt x="172458" y="63074"/>
                </a:cubicBezTo>
                <a:cubicBezTo>
                  <a:pt x="181540" y="50431"/>
                  <a:pt x="187756" y="34959"/>
                  <a:pt x="191108" y="16659"/>
                </a:cubicBezTo>
                <a:close/>
                <a:moveTo>
                  <a:pt x="1556156" y="16344"/>
                </a:moveTo>
                <a:cubicBezTo>
                  <a:pt x="1552314" y="16344"/>
                  <a:pt x="1549136" y="18021"/>
                  <a:pt x="1546622" y="21374"/>
                </a:cubicBezTo>
                <a:cubicBezTo>
                  <a:pt x="1544036" y="24726"/>
                  <a:pt x="1542744" y="29057"/>
                  <a:pt x="1542744" y="34366"/>
                </a:cubicBezTo>
                <a:cubicBezTo>
                  <a:pt x="1542744" y="39814"/>
                  <a:pt x="1543896" y="44075"/>
                  <a:pt x="1546202" y="47148"/>
                </a:cubicBezTo>
                <a:cubicBezTo>
                  <a:pt x="1548716" y="50431"/>
                  <a:pt x="1552278" y="52073"/>
                  <a:pt x="1556890" y="52073"/>
                </a:cubicBezTo>
                <a:cubicBezTo>
                  <a:pt x="1562896" y="52073"/>
                  <a:pt x="1568414" y="48545"/>
                  <a:pt x="1573444" y="41490"/>
                </a:cubicBezTo>
                <a:cubicBezTo>
                  <a:pt x="1572536" y="24726"/>
                  <a:pt x="1566772" y="16344"/>
                  <a:pt x="1556156" y="16344"/>
                </a:cubicBezTo>
                <a:close/>
                <a:moveTo>
                  <a:pt x="1225504" y="16344"/>
                </a:moveTo>
                <a:cubicBezTo>
                  <a:pt x="1221872" y="16344"/>
                  <a:pt x="1218868" y="17532"/>
                  <a:pt x="1216494" y="19907"/>
                </a:cubicBezTo>
                <a:cubicBezTo>
                  <a:pt x="1214120" y="22352"/>
                  <a:pt x="1212932" y="25460"/>
                  <a:pt x="1212932" y="29232"/>
                </a:cubicBezTo>
                <a:cubicBezTo>
                  <a:pt x="1212932" y="33493"/>
                  <a:pt x="1214748" y="37090"/>
                  <a:pt x="1218380" y="40024"/>
                </a:cubicBezTo>
                <a:cubicBezTo>
                  <a:pt x="1220894" y="42049"/>
                  <a:pt x="1225016" y="44180"/>
                  <a:pt x="1230744" y="46415"/>
                </a:cubicBezTo>
                <a:cubicBezTo>
                  <a:pt x="1236332" y="41665"/>
                  <a:pt x="1239126" y="36356"/>
                  <a:pt x="1239126" y="30489"/>
                </a:cubicBezTo>
                <a:cubicBezTo>
                  <a:pt x="1239126" y="26438"/>
                  <a:pt x="1237938" y="23120"/>
                  <a:pt x="1235564" y="20535"/>
                </a:cubicBezTo>
                <a:cubicBezTo>
                  <a:pt x="1233048" y="17741"/>
                  <a:pt x="1229696" y="16344"/>
                  <a:pt x="1225504" y="16344"/>
                </a:cubicBezTo>
                <a:close/>
                <a:moveTo>
                  <a:pt x="1912018" y="11001"/>
                </a:moveTo>
                <a:lnTo>
                  <a:pt x="1920926" y="11001"/>
                </a:lnTo>
                <a:lnTo>
                  <a:pt x="1949948" y="60664"/>
                </a:lnTo>
                <a:lnTo>
                  <a:pt x="1958226" y="76381"/>
                </a:lnTo>
                <a:lnTo>
                  <a:pt x="1958748" y="76381"/>
                </a:lnTo>
                <a:cubicBezTo>
                  <a:pt x="1957980" y="65135"/>
                  <a:pt x="1957596" y="57172"/>
                  <a:pt x="1957596" y="52492"/>
                </a:cubicBezTo>
                <a:lnTo>
                  <a:pt x="1957596" y="11001"/>
                </a:lnTo>
                <a:lnTo>
                  <a:pt x="1965874" y="11001"/>
                </a:lnTo>
                <a:lnTo>
                  <a:pt x="1965874" y="87696"/>
                </a:lnTo>
                <a:lnTo>
                  <a:pt x="1956862" y="87696"/>
                </a:lnTo>
                <a:lnTo>
                  <a:pt x="1928050" y="38033"/>
                </a:lnTo>
                <a:lnTo>
                  <a:pt x="1919668" y="22317"/>
                </a:lnTo>
                <a:lnTo>
                  <a:pt x="1919144" y="22317"/>
                </a:lnTo>
                <a:cubicBezTo>
                  <a:pt x="1919842" y="35029"/>
                  <a:pt x="1920192" y="42818"/>
                  <a:pt x="1920192" y="45681"/>
                </a:cubicBezTo>
                <a:lnTo>
                  <a:pt x="1920192" y="87696"/>
                </a:lnTo>
                <a:lnTo>
                  <a:pt x="1912018" y="87696"/>
                </a:lnTo>
                <a:close/>
                <a:moveTo>
                  <a:pt x="1807244" y="11001"/>
                </a:moveTo>
                <a:lnTo>
                  <a:pt x="1815940" y="11001"/>
                </a:lnTo>
                <a:lnTo>
                  <a:pt x="1815940" y="87696"/>
                </a:lnTo>
                <a:lnTo>
                  <a:pt x="1807244" y="87696"/>
                </a:lnTo>
                <a:close/>
                <a:moveTo>
                  <a:pt x="1692944" y="11001"/>
                </a:moveTo>
                <a:lnTo>
                  <a:pt x="1736636" y="11001"/>
                </a:lnTo>
                <a:lnTo>
                  <a:pt x="1736636" y="18335"/>
                </a:lnTo>
                <a:lnTo>
                  <a:pt x="1701640" y="18335"/>
                </a:lnTo>
                <a:lnTo>
                  <a:pt x="1701640" y="43586"/>
                </a:lnTo>
                <a:lnTo>
                  <a:pt x="1731082" y="43586"/>
                </a:lnTo>
                <a:lnTo>
                  <a:pt x="1731082" y="50920"/>
                </a:lnTo>
                <a:lnTo>
                  <a:pt x="1701640" y="50920"/>
                </a:lnTo>
                <a:lnTo>
                  <a:pt x="1701640" y="80362"/>
                </a:lnTo>
                <a:lnTo>
                  <a:pt x="1737788" y="80362"/>
                </a:lnTo>
                <a:lnTo>
                  <a:pt x="1737788" y="87696"/>
                </a:lnTo>
                <a:lnTo>
                  <a:pt x="1692944" y="87696"/>
                </a:lnTo>
                <a:close/>
                <a:moveTo>
                  <a:pt x="1616744" y="11001"/>
                </a:moveTo>
                <a:lnTo>
                  <a:pt x="1635604" y="11001"/>
                </a:lnTo>
                <a:cubicBezTo>
                  <a:pt x="1647268" y="11001"/>
                  <a:pt x="1656174" y="14319"/>
                  <a:pt x="1662322" y="20955"/>
                </a:cubicBezTo>
                <a:cubicBezTo>
                  <a:pt x="1668398" y="27520"/>
                  <a:pt x="1671436" y="36880"/>
                  <a:pt x="1671436" y="49034"/>
                </a:cubicBezTo>
                <a:cubicBezTo>
                  <a:pt x="1671436" y="61258"/>
                  <a:pt x="1668434" y="70723"/>
                  <a:pt x="1662426" y="77428"/>
                </a:cubicBezTo>
                <a:cubicBezTo>
                  <a:pt x="1656280" y="84274"/>
                  <a:pt x="1647442" y="87696"/>
                  <a:pt x="1635918" y="87696"/>
                </a:cubicBezTo>
                <a:lnTo>
                  <a:pt x="1616744" y="87696"/>
                </a:lnTo>
                <a:close/>
                <a:moveTo>
                  <a:pt x="1484232" y="11001"/>
                </a:moveTo>
                <a:lnTo>
                  <a:pt x="1520904" y="11001"/>
                </a:lnTo>
                <a:lnTo>
                  <a:pt x="1520904" y="18335"/>
                </a:lnTo>
                <a:lnTo>
                  <a:pt x="1491776" y="18335"/>
                </a:lnTo>
                <a:lnTo>
                  <a:pt x="1489680" y="41595"/>
                </a:lnTo>
                <a:cubicBezTo>
                  <a:pt x="1493522" y="39430"/>
                  <a:pt x="1497504" y="38347"/>
                  <a:pt x="1501624" y="38347"/>
                </a:cubicBezTo>
                <a:cubicBezTo>
                  <a:pt x="1508400" y="38347"/>
                  <a:pt x="1513814" y="40303"/>
                  <a:pt x="1517866" y="44215"/>
                </a:cubicBezTo>
                <a:cubicBezTo>
                  <a:pt x="1522336" y="48545"/>
                  <a:pt x="1524570" y="54762"/>
                  <a:pt x="1524570" y="62865"/>
                </a:cubicBezTo>
                <a:cubicBezTo>
                  <a:pt x="1524570" y="70827"/>
                  <a:pt x="1522022" y="77289"/>
                  <a:pt x="1516922" y="82248"/>
                </a:cubicBezTo>
                <a:cubicBezTo>
                  <a:pt x="1512242" y="86788"/>
                  <a:pt x="1506550" y="89058"/>
                  <a:pt x="1499844" y="89058"/>
                </a:cubicBezTo>
                <a:cubicBezTo>
                  <a:pt x="1490484" y="89058"/>
                  <a:pt x="1482416" y="85671"/>
                  <a:pt x="1475640" y="78895"/>
                </a:cubicBezTo>
                <a:lnTo>
                  <a:pt x="1479936" y="73237"/>
                </a:lnTo>
                <a:cubicBezTo>
                  <a:pt x="1485594" y="79035"/>
                  <a:pt x="1491986" y="81934"/>
                  <a:pt x="1499110" y="81934"/>
                </a:cubicBezTo>
                <a:cubicBezTo>
                  <a:pt x="1503860" y="81934"/>
                  <a:pt x="1507842" y="80222"/>
                  <a:pt x="1511054" y="76800"/>
                </a:cubicBezTo>
                <a:cubicBezTo>
                  <a:pt x="1514338" y="73307"/>
                  <a:pt x="1515980" y="68732"/>
                  <a:pt x="1515980" y="63074"/>
                </a:cubicBezTo>
                <a:cubicBezTo>
                  <a:pt x="1515980" y="57486"/>
                  <a:pt x="1514478" y="53051"/>
                  <a:pt x="1511474" y="49768"/>
                </a:cubicBezTo>
                <a:cubicBezTo>
                  <a:pt x="1508540" y="46555"/>
                  <a:pt x="1504558" y="44948"/>
                  <a:pt x="1499530" y="44948"/>
                </a:cubicBezTo>
                <a:cubicBezTo>
                  <a:pt x="1495478" y="44948"/>
                  <a:pt x="1491148" y="46485"/>
                  <a:pt x="1486538" y="49558"/>
                </a:cubicBezTo>
                <a:lnTo>
                  <a:pt x="1481822" y="46624"/>
                </a:lnTo>
                <a:close/>
                <a:moveTo>
                  <a:pt x="1430216" y="11001"/>
                </a:moveTo>
                <a:lnTo>
                  <a:pt x="1477678" y="11001"/>
                </a:lnTo>
                <a:lnTo>
                  <a:pt x="1477678" y="16135"/>
                </a:lnTo>
                <a:cubicBezTo>
                  <a:pt x="1469158" y="27171"/>
                  <a:pt x="1463254" y="38277"/>
                  <a:pt x="1459972" y="49453"/>
                </a:cubicBezTo>
                <a:cubicBezTo>
                  <a:pt x="1457318" y="58674"/>
                  <a:pt x="1455642" y="71421"/>
                  <a:pt x="1454942" y="87696"/>
                </a:cubicBezTo>
                <a:lnTo>
                  <a:pt x="1446038" y="87696"/>
                </a:lnTo>
                <a:cubicBezTo>
                  <a:pt x="1447224" y="59966"/>
                  <a:pt x="1454488" y="36845"/>
                  <a:pt x="1467830" y="18335"/>
                </a:cubicBezTo>
                <a:lnTo>
                  <a:pt x="1430216" y="18335"/>
                </a:lnTo>
                <a:close/>
                <a:moveTo>
                  <a:pt x="1379458" y="11001"/>
                </a:moveTo>
                <a:lnTo>
                  <a:pt x="1416128" y="11001"/>
                </a:lnTo>
                <a:lnTo>
                  <a:pt x="1416128" y="18335"/>
                </a:lnTo>
                <a:lnTo>
                  <a:pt x="1387002" y="18335"/>
                </a:lnTo>
                <a:lnTo>
                  <a:pt x="1384906" y="41595"/>
                </a:lnTo>
                <a:cubicBezTo>
                  <a:pt x="1388748" y="39430"/>
                  <a:pt x="1392728" y="38347"/>
                  <a:pt x="1396850" y="38347"/>
                </a:cubicBezTo>
                <a:cubicBezTo>
                  <a:pt x="1403626" y="38347"/>
                  <a:pt x="1409038" y="40303"/>
                  <a:pt x="1413090" y="44215"/>
                </a:cubicBezTo>
                <a:cubicBezTo>
                  <a:pt x="1417560" y="48545"/>
                  <a:pt x="1419796" y="54762"/>
                  <a:pt x="1419796" y="62865"/>
                </a:cubicBezTo>
                <a:cubicBezTo>
                  <a:pt x="1419796" y="70827"/>
                  <a:pt x="1417246" y="77289"/>
                  <a:pt x="1412148" y="82248"/>
                </a:cubicBezTo>
                <a:cubicBezTo>
                  <a:pt x="1407468" y="86788"/>
                  <a:pt x="1401774" y="89058"/>
                  <a:pt x="1395068" y="89058"/>
                </a:cubicBezTo>
                <a:cubicBezTo>
                  <a:pt x="1385708" y="89058"/>
                  <a:pt x="1377642" y="85671"/>
                  <a:pt x="1370866" y="78895"/>
                </a:cubicBezTo>
                <a:lnTo>
                  <a:pt x="1375162" y="73237"/>
                </a:lnTo>
                <a:cubicBezTo>
                  <a:pt x="1380820" y="79035"/>
                  <a:pt x="1387210" y="81934"/>
                  <a:pt x="1394336" y="81934"/>
                </a:cubicBezTo>
                <a:cubicBezTo>
                  <a:pt x="1399086" y="81934"/>
                  <a:pt x="1403066" y="80222"/>
                  <a:pt x="1406280" y="76800"/>
                </a:cubicBezTo>
                <a:cubicBezTo>
                  <a:pt x="1409562" y="73307"/>
                  <a:pt x="1411204" y="68732"/>
                  <a:pt x="1411204" y="63074"/>
                </a:cubicBezTo>
                <a:cubicBezTo>
                  <a:pt x="1411204" y="57486"/>
                  <a:pt x="1409702" y="53051"/>
                  <a:pt x="1406698" y="49768"/>
                </a:cubicBezTo>
                <a:cubicBezTo>
                  <a:pt x="1403766" y="46555"/>
                  <a:pt x="1399784" y="44948"/>
                  <a:pt x="1394754" y="44948"/>
                </a:cubicBezTo>
                <a:cubicBezTo>
                  <a:pt x="1390704" y="44948"/>
                  <a:pt x="1386372" y="46485"/>
                  <a:pt x="1381762" y="49558"/>
                </a:cubicBezTo>
                <a:lnTo>
                  <a:pt x="1377048" y="46624"/>
                </a:lnTo>
                <a:close/>
                <a:moveTo>
                  <a:pt x="1288208" y="11001"/>
                </a:moveTo>
                <a:lnTo>
                  <a:pt x="1297324" y="11001"/>
                </a:lnTo>
                <a:lnTo>
                  <a:pt x="1297324" y="59512"/>
                </a:lnTo>
                <a:lnTo>
                  <a:pt x="1307800" y="59512"/>
                </a:lnTo>
                <a:lnTo>
                  <a:pt x="1307800" y="66322"/>
                </a:lnTo>
                <a:lnTo>
                  <a:pt x="1297324" y="66322"/>
                </a:lnTo>
                <a:lnTo>
                  <a:pt x="1297324" y="87696"/>
                </a:lnTo>
                <a:lnTo>
                  <a:pt x="1289256" y="87696"/>
                </a:lnTo>
                <a:lnTo>
                  <a:pt x="1289256" y="66322"/>
                </a:lnTo>
                <a:lnTo>
                  <a:pt x="1255622" y="66322"/>
                </a:lnTo>
                <a:lnTo>
                  <a:pt x="1255622" y="60769"/>
                </a:lnTo>
                <a:close/>
                <a:moveTo>
                  <a:pt x="711870" y="11001"/>
                </a:moveTo>
                <a:lnTo>
                  <a:pt x="730728" y="11001"/>
                </a:lnTo>
                <a:cubicBezTo>
                  <a:pt x="742394" y="11001"/>
                  <a:pt x="751300" y="14319"/>
                  <a:pt x="757446" y="20955"/>
                </a:cubicBezTo>
                <a:cubicBezTo>
                  <a:pt x="763524" y="27520"/>
                  <a:pt x="766562" y="36880"/>
                  <a:pt x="766562" y="49034"/>
                </a:cubicBezTo>
                <a:cubicBezTo>
                  <a:pt x="766562" y="61258"/>
                  <a:pt x="763558" y="70723"/>
                  <a:pt x="757550" y="77428"/>
                </a:cubicBezTo>
                <a:cubicBezTo>
                  <a:pt x="751404" y="84274"/>
                  <a:pt x="742568" y="87696"/>
                  <a:pt x="731042" y="87696"/>
                </a:cubicBezTo>
                <a:lnTo>
                  <a:pt x="711870" y="87696"/>
                </a:lnTo>
                <a:close/>
                <a:moveTo>
                  <a:pt x="473744" y="11001"/>
                </a:moveTo>
                <a:lnTo>
                  <a:pt x="495956" y="11001"/>
                </a:lnTo>
                <a:cubicBezTo>
                  <a:pt x="513418" y="11001"/>
                  <a:pt x="522150" y="17253"/>
                  <a:pt x="522150" y="29756"/>
                </a:cubicBezTo>
                <a:cubicBezTo>
                  <a:pt x="522150" y="38347"/>
                  <a:pt x="518344" y="43900"/>
                  <a:pt x="510730" y="46415"/>
                </a:cubicBezTo>
                <a:lnTo>
                  <a:pt x="510730" y="46834"/>
                </a:lnTo>
                <a:cubicBezTo>
                  <a:pt x="521346" y="48860"/>
                  <a:pt x="526656" y="55006"/>
                  <a:pt x="526656" y="65274"/>
                </a:cubicBezTo>
                <a:cubicBezTo>
                  <a:pt x="526656" y="72539"/>
                  <a:pt x="523966" y="78162"/>
                  <a:pt x="518588" y="82143"/>
                </a:cubicBezTo>
                <a:cubicBezTo>
                  <a:pt x="513488" y="85845"/>
                  <a:pt x="506504" y="87696"/>
                  <a:pt x="497632" y="87696"/>
                </a:cubicBezTo>
                <a:lnTo>
                  <a:pt x="473744" y="87696"/>
                </a:lnTo>
                <a:close/>
                <a:moveTo>
                  <a:pt x="1225714" y="9848"/>
                </a:moveTo>
                <a:cubicBezTo>
                  <a:pt x="1232140" y="9848"/>
                  <a:pt x="1237240" y="11734"/>
                  <a:pt x="1241012" y="15506"/>
                </a:cubicBezTo>
                <a:cubicBezTo>
                  <a:pt x="1244714" y="19208"/>
                  <a:pt x="1246564" y="24063"/>
                  <a:pt x="1246564" y="30070"/>
                </a:cubicBezTo>
                <a:cubicBezTo>
                  <a:pt x="1246564" y="37055"/>
                  <a:pt x="1243106" y="43272"/>
                  <a:pt x="1236192" y="48720"/>
                </a:cubicBezTo>
                <a:lnTo>
                  <a:pt x="1236192" y="49244"/>
                </a:lnTo>
                <a:cubicBezTo>
                  <a:pt x="1244854" y="54273"/>
                  <a:pt x="1249184" y="60979"/>
                  <a:pt x="1249184" y="69361"/>
                </a:cubicBezTo>
                <a:cubicBezTo>
                  <a:pt x="1249184" y="74949"/>
                  <a:pt x="1247018" y="79594"/>
                  <a:pt x="1242688" y="83296"/>
                </a:cubicBezTo>
                <a:cubicBezTo>
                  <a:pt x="1238218" y="87137"/>
                  <a:pt x="1232490" y="89058"/>
                  <a:pt x="1225504" y="89058"/>
                </a:cubicBezTo>
                <a:cubicBezTo>
                  <a:pt x="1218450" y="89058"/>
                  <a:pt x="1212652" y="87137"/>
                  <a:pt x="1208112" y="83296"/>
                </a:cubicBezTo>
                <a:cubicBezTo>
                  <a:pt x="1203502" y="79454"/>
                  <a:pt x="1201196" y="74564"/>
                  <a:pt x="1201196" y="68627"/>
                </a:cubicBezTo>
                <a:cubicBezTo>
                  <a:pt x="1201196" y="59617"/>
                  <a:pt x="1205946" y="52492"/>
                  <a:pt x="1215446" y="47253"/>
                </a:cubicBezTo>
                <a:lnTo>
                  <a:pt x="1215446" y="46834"/>
                </a:lnTo>
                <a:cubicBezTo>
                  <a:pt x="1208532" y="42154"/>
                  <a:pt x="1205074" y="36287"/>
                  <a:pt x="1205074" y="29232"/>
                </a:cubicBezTo>
                <a:cubicBezTo>
                  <a:pt x="1205074" y="23504"/>
                  <a:pt x="1207064" y="18824"/>
                  <a:pt x="1211046" y="15192"/>
                </a:cubicBezTo>
                <a:cubicBezTo>
                  <a:pt x="1214888" y="11630"/>
                  <a:pt x="1219778" y="9848"/>
                  <a:pt x="1225714" y="9848"/>
                </a:cubicBezTo>
                <a:close/>
                <a:moveTo>
                  <a:pt x="1866098" y="9639"/>
                </a:moveTo>
                <a:cubicBezTo>
                  <a:pt x="1874620" y="9639"/>
                  <a:pt x="1881920" y="12747"/>
                  <a:pt x="1887998" y="18964"/>
                </a:cubicBezTo>
                <a:lnTo>
                  <a:pt x="1883178" y="24622"/>
                </a:lnTo>
                <a:cubicBezTo>
                  <a:pt x="1878568" y="19732"/>
                  <a:pt x="1872944" y="17287"/>
                  <a:pt x="1866308" y="17287"/>
                </a:cubicBezTo>
                <a:cubicBezTo>
                  <a:pt x="1858346" y="17287"/>
                  <a:pt x="1852024" y="20116"/>
                  <a:pt x="1847344" y="25774"/>
                </a:cubicBezTo>
                <a:cubicBezTo>
                  <a:pt x="1842594" y="31502"/>
                  <a:pt x="1840220" y="39290"/>
                  <a:pt x="1840220" y="49139"/>
                </a:cubicBezTo>
                <a:cubicBezTo>
                  <a:pt x="1840220" y="59128"/>
                  <a:pt x="1842490" y="66986"/>
                  <a:pt x="1847030" y="72713"/>
                </a:cubicBezTo>
                <a:cubicBezTo>
                  <a:pt x="1851640" y="78511"/>
                  <a:pt x="1858066" y="81410"/>
                  <a:pt x="1866308" y="81410"/>
                </a:cubicBezTo>
                <a:cubicBezTo>
                  <a:pt x="1872664" y="81410"/>
                  <a:pt x="1877520" y="79803"/>
                  <a:pt x="1880872" y="76590"/>
                </a:cubicBezTo>
                <a:lnTo>
                  <a:pt x="1880872" y="55635"/>
                </a:lnTo>
                <a:lnTo>
                  <a:pt x="1864214" y="55635"/>
                </a:lnTo>
                <a:lnTo>
                  <a:pt x="1864214" y="48406"/>
                </a:lnTo>
                <a:lnTo>
                  <a:pt x="1888940" y="48406"/>
                </a:lnTo>
                <a:lnTo>
                  <a:pt x="1888940" y="80257"/>
                </a:lnTo>
                <a:cubicBezTo>
                  <a:pt x="1883282" y="86125"/>
                  <a:pt x="1875458" y="89058"/>
                  <a:pt x="1865470" y="89058"/>
                </a:cubicBezTo>
                <a:cubicBezTo>
                  <a:pt x="1855272" y="89058"/>
                  <a:pt x="1847066" y="85531"/>
                  <a:pt x="1840848" y="78476"/>
                </a:cubicBezTo>
                <a:cubicBezTo>
                  <a:pt x="1834492" y="71281"/>
                  <a:pt x="1831314" y="61572"/>
                  <a:pt x="1831314" y="49349"/>
                </a:cubicBezTo>
                <a:cubicBezTo>
                  <a:pt x="1831314" y="37195"/>
                  <a:pt x="1834596" y="27486"/>
                  <a:pt x="1841162" y="20221"/>
                </a:cubicBezTo>
                <a:cubicBezTo>
                  <a:pt x="1847518" y="13166"/>
                  <a:pt x="1855830" y="9639"/>
                  <a:pt x="1866098" y="9639"/>
                </a:cubicBezTo>
                <a:close/>
                <a:moveTo>
                  <a:pt x="1771888" y="9639"/>
                </a:moveTo>
                <a:cubicBezTo>
                  <a:pt x="1780828" y="9639"/>
                  <a:pt x="1788266" y="12782"/>
                  <a:pt x="1794204" y="19069"/>
                </a:cubicBezTo>
                <a:lnTo>
                  <a:pt x="1789594" y="24622"/>
                </a:lnTo>
                <a:cubicBezTo>
                  <a:pt x="1784496" y="19732"/>
                  <a:pt x="1778592" y="17287"/>
                  <a:pt x="1771888" y="17287"/>
                </a:cubicBezTo>
                <a:cubicBezTo>
                  <a:pt x="1767416" y="17287"/>
                  <a:pt x="1763820" y="18335"/>
                  <a:pt x="1761096" y="20431"/>
                </a:cubicBezTo>
                <a:cubicBezTo>
                  <a:pt x="1758372" y="22596"/>
                  <a:pt x="1757010" y="25460"/>
                  <a:pt x="1757010" y="29022"/>
                </a:cubicBezTo>
                <a:cubicBezTo>
                  <a:pt x="1757010" y="32515"/>
                  <a:pt x="1758406" y="35414"/>
                  <a:pt x="1761200" y="37719"/>
                </a:cubicBezTo>
                <a:cubicBezTo>
                  <a:pt x="1762806" y="39046"/>
                  <a:pt x="1765670" y="40582"/>
                  <a:pt x="1769792" y="42329"/>
                </a:cubicBezTo>
                <a:lnTo>
                  <a:pt x="1780898" y="47044"/>
                </a:lnTo>
                <a:cubicBezTo>
                  <a:pt x="1791516" y="51723"/>
                  <a:pt x="1796824" y="58569"/>
                  <a:pt x="1796824" y="67579"/>
                </a:cubicBezTo>
                <a:cubicBezTo>
                  <a:pt x="1796824" y="73726"/>
                  <a:pt x="1794518" y="78825"/>
                  <a:pt x="1789908" y="82877"/>
                </a:cubicBezTo>
                <a:cubicBezTo>
                  <a:pt x="1785088" y="86998"/>
                  <a:pt x="1778802" y="89058"/>
                  <a:pt x="1771050" y="89058"/>
                </a:cubicBezTo>
                <a:cubicBezTo>
                  <a:pt x="1760432" y="89058"/>
                  <a:pt x="1751562" y="85251"/>
                  <a:pt x="1744436" y="77638"/>
                </a:cubicBezTo>
                <a:lnTo>
                  <a:pt x="1749674" y="71666"/>
                </a:lnTo>
                <a:cubicBezTo>
                  <a:pt x="1755682" y="78162"/>
                  <a:pt x="1762842" y="81410"/>
                  <a:pt x="1771154" y="81410"/>
                </a:cubicBezTo>
                <a:cubicBezTo>
                  <a:pt x="1776322" y="81410"/>
                  <a:pt x="1780444" y="80187"/>
                  <a:pt x="1783518" y="77743"/>
                </a:cubicBezTo>
                <a:cubicBezTo>
                  <a:pt x="1786520" y="75368"/>
                  <a:pt x="1788022" y="72190"/>
                  <a:pt x="1788022" y="68208"/>
                </a:cubicBezTo>
                <a:cubicBezTo>
                  <a:pt x="1788022" y="64506"/>
                  <a:pt x="1786766" y="61502"/>
                  <a:pt x="1784250" y="59197"/>
                </a:cubicBezTo>
                <a:cubicBezTo>
                  <a:pt x="1782644" y="57800"/>
                  <a:pt x="1779536" y="56089"/>
                  <a:pt x="1774926" y="54063"/>
                </a:cubicBezTo>
                <a:lnTo>
                  <a:pt x="1763820" y="49139"/>
                </a:lnTo>
                <a:cubicBezTo>
                  <a:pt x="1753412" y="44669"/>
                  <a:pt x="1748208" y="38173"/>
                  <a:pt x="1748208" y="29651"/>
                </a:cubicBezTo>
                <a:cubicBezTo>
                  <a:pt x="1748208" y="23853"/>
                  <a:pt x="1750444" y="19069"/>
                  <a:pt x="1754914" y="15297"/>
                </a:cubicBezTo>
                <a:cubicBezTo>
                  <a:pt x="1759384" y="11525"/>
                  <a:pt x="1765042" y="9639"/>
                  <a:pt x="1771888" y="9639"/>
                </a:cubicBezTo>
                <a:close/>
                <a:moveTo>
                  <a:pt x="1556156" y="9639"/>
                </a:moveTo>
                <a:cubicBezTo>
                  <a:pt x="1563838" y="9639"/>
                  <a:pt x="1569916" y="12677"/>
                  <a:pt x="1574386" y="18754"/>
                </a:cubicBezTo>
                <a:cubicBezTo>
                  <a:pt x="1579206" y="25111"/>
                  <a:pt x="1581616" y="34121"/>
                  <a:pt x="1581616" y="45786"/>
                </a:cubicBezTo>
                <a:cubicBezTo>
                  <a:pt x="1581616" y="60455"/>
                  <a:pt x="1578822" y="71596"/>
                  <a:pt x="1573234" y="79209"/>
                </a:cubicBezTo>
                <a:cubicBezTo>
                  <a:pt x="1568344" y="85775"/>
                  <a:pt x="1561954" y="89058"/>
                  <a:pt x="1554060" y="89058"/>
                </a:cubicBezTo>
                <a:cubicBezTo>
                  <a:pt x="1546936" y="89058"/>
                  <a:pt x="1540928" y="86509"/>
                  <a:pt x="1536038" y="81410"/>
                </a:cubicBezTo>
                <a:lnTo>
                  <a:pt x="1540754" y="76066"/>
                </a:lnTo>
                <a:cubicBezTo>
                  <a:pt x="1544316" y="79978"/>
                  <a:pt x="1548682" y="81934"/>
                  <a:pt x="1553850" y="81934"/>
                </a:cubicBezTo>
                <a:cubicBezTo>
                  <a:pt x="1559368" y="81934"/>
                  <a:pt x="1563804" y="79489"/>
                  <a:pt x="1567158" y="74599"/>
                </a:cubicBezTo>
                <a:cubicBezTo>
                  <a:pt x="1571068" y="68942"/>
                  <a:pt x="1573198" y="60315"/>
                  <a:pt x="1573548" y="48720"/>
                </a:cubicBezTo>
                <a:cubicBezTo>
                  <a:pt x="1568240" y="55216"/>
                  <a:pt x="1562232" y="58464"/>
                  <a:pt x="1555526" y="58464"/>
                </a:cubicBezTo>
                <a:cubicBezTo>
                  <a:pt x="1549030" y="58464"/>
                  <a:pt x="1543932" y="56438"/>
                  <a:pt x="1540230" y="52387"/>
                </a:cubicBezTo>
                <a:cubicBezTo>
                  <a:pt x="1536458" y="48126"/>
                  <a:pt x="1534572" y="42119"/>
                  <a:pt x="1534572" y="34366"/>
                </a:cubicBezTo>
                <a:cubicBezTo>
                  <a:pt x="1534572" y="27171"/>
                  <a:pt x="1536702" y="21199"/>
                  <a:pt x="1540964" y="16449"/>
                </a:cubicBezTo>
                <a:cubicBezTo>
                  <a:pt x="1545084" y="11909"/>
                  <a:pt x="1550148" y="9639"/>
                  <a:pt x="1556156" y="9639"/>
                </a:cubicBezTo>
                <a:close/>
                <a:moveTo>
                  <a:pt x="194356" y="9639"/>
                </a:moveTo>
                <a:lnTo>
                  <a:pt x="198652" y="11001"/>
                </a:lnTo>
                <a:cubicBezTo>
                  <a:pt x="195160" y="34680"/>
                  <a:pt x="187826" y="53959"/>
                  <a:pt x="176650" y="68837"/>
                </a:cubicBezTo>
                <a:cubicBezTo>
                  <a:pt x="182866" y="76660"/>
                  <a:pt x="191354" y="83889"/>
                  <a:pt x="202110" y="90525"/>
                </a:cubicBezTo>
                <a:cubicBezTo>
                  <a:pt x="199944" y="92132"/>
                  <a:pt x="198304" y="94018"/>
                  <a:pt x="197186" y="96183"/>
                </a:cubicBezTo>
                <a:cubicBezTo>
                  <a:pt x="186638" y="89338"/>
                  <a:pt x="178292" y="82108"/>
                  <a:pt x="172144" y="74495"/>
                </a:cubicBezTo>
                <a:cubicBezTo>
                  <a:pt x="164112" y="83645"/>
                  <a:pt x="154682" y="90665"/>
                  <a:pt x="143856" y="95554"/>
                </a:cubicBezTo>
                <a:cubicBezTo>
                  <a:pt x="142668" y="93179"/>
                  <a:pt x="141236" y="91259"/>
                  <a:pt x="139560" y="89792"/>
                </a:cubicBezTo>
                <a:cubicBezTo>
                  <a:pt x="150246" y="85391"/>
                  <a:pt x="159712" y="78406"/>
                  <a:pt x="167954" y="68837"/>
                </a:cubicBezTo>
                <a:cubicBezTo>
                  <a:pt x="159362" y="56264"/>
                  <a:pt x="153146" y="38871"/>
                  <a:pt x="149304" y="16659"/>
                </a:cubicBezTo>
                <a:lnTo>
                  <a:pt x="145322" y="16659"/>
                </a:lnTo>
                <a:lnTo>
                  <a:pt x="145322" y="9953"/>
                </a:lnTo>
                <a:lnTo>
                  <a:pt x="193100" y="9953"/>
                </a:lnTo>
                <a:close/>
                <a:moveTo>
                  <a:pt x="1337918" y="9534"/>
                </a:moveTo>
                <a:cubicBezTo>
                  <a:pt x="1344414" y="9604"/>
                  <a:pt x="1349618" y="11280"/>
                  <a:pt x="1353530" y="14563"/>
                </a:cubicBezTo>
                <a:cubicBezTo>
                  <a:pt x="1357652" y="17986"/>
                  <a:pt x="1359712" y="22666"/>
                  <a:pt x="1359712" y="28603"/>
                </a:cubicBezTo>
                <a:cubicBezTo>
                  <a:pt x="1359712" y="37753"/>
                  <a:pt x="1355136" y="43970"/>
                  <a:pt x="1345986" y="47253"/>
                </a:cubicBezTo>
                <a:lnTo>
                  <a:pt x="1345986" y="47672"/>
                </a:lnTo>
                <a:cubicBezTo>
                  <a:pt x="1350736" y="48790"/>
                  <a:pt x="1354578" y="50990"/>
                  <a:pt x="1357512" y="54273"/>
                </a:cubicBezTo>
                <a:cubicBezTo>
                  <a:pt x="1360724" y="57835"/>
                  <a:pt x="1362332" y="62166"/>
                  <a:pt x="1362332" y="67265"/>
                </a:cubicBezTo>
                <a:cubicBezTo>
                  <a:pt x="1362332" y="73901"/>
                  <a:pt x="1359992" y="79244"/>
                  <a:pt x="1355312" y="83296"/>
                </a:cubicBezTo>
                <a:cubicBezTo>
                  <a:pt x="1350842" y="87137"/>
                  <a:pt x="1345148" y="89058"/>
                  <a:pt x="1338234" y="89058"/>
                </a:cubicBezTo>
                <a:cubicBezTo>
                  <a:pt x="1328454" y="89058"/>
                  <a:pt x="1320352" y="85566"/>
                  <a:pt x="1313926" y="78581"/>
                </a:cubicBezTo>
                <a:lnTo>
                  <a:pt x="1318326" y="73028"/>
                </a:lnTo>
                <a:cubicBezTo>
                  <a:pt x="1324124" y="78965"/>
                  <a:pt x="1330584" y="81934"/>
                  <a:pt x="1337710" y="81934"/>
                </a:cubicBezTo>
                <a:cubicBezTo>
                  <a:pt x="1342458" y="81934"/>
                  <a:pt x="1346300" y="80606"/>
                  <a:pt x="1349234" y="77952"/>
                </a:cubicBezTo>
                <a:cubicBezTo>
                  <a:pt x="1352238" y="75158"/>
                  <a:pt x="1353740" y="71526"/>
                  <a:pt x="1353740" y="67056"/>
                </a:cubicBezTo>
                <a:cubicBezTo>
                  <a:pt x="1353740" y="56438"/>
                  <a:pt x="1345638" y="51130"/>
                  <a:pt x="1329432" y="51130"/>
                </a:cubicBezTo>
                <a:lnTo>
                  <a:pt x="1329432" y="44424"/>
                </a:lnTo>
                <a:cubicBezTo>
                  <a:pt x="1343822" y="44424"/>
                  <a:pt x="1351016" y="39360"/>
                  <a:pt x="1351016" y="29232"/>
                </a:cubicBezTo>
                <a:cubicBezTo>
                  <a:pt x="1351016" y="25390"/>
                  <a:pt x="1349828" y="22317"/>
                  <a:pt x="1347454" y="20012"/>
                </a:cubicBezTo>
                <a:cubicBezTo>
                  <a:pt x="1345008" y="17707"/>
                  <a:pt x="1341726" y="16519"/>
                  <a:pt x="1337604" y="16449"/>
                </a:cubicBezTo>
                <a:cubicBezTo>
                  <a:pt x="1331806" y="16519"/>
                  <a:pt x="1326428" y="19104"/>
                  <a:pt x="1321470" y="24203"/>
                </a:cubicBezTo>
                <a:lnTo>
                  <a:pt x="1316754" y="18650"/>
                </a:lnTo>
                <a:cubicBezTo>
                  <a:pt x="1323320" y="12642"/>
                  <a:pt x="1330374" y="9604"/>
                  <a:pt x="1337918" y="9534"/>
                </a:cubicBezTo>
                <a:close/>
                <a:moveTo>
                  <a:pt x="1101660" y="4295"/>
                </a:moveTo>
                <a:lnTo>
                  <a:pt x="1110148" y="4295"/>
                </a:lnTo>
                <a:lnTo>
                  <a:pt x="1110148" y="77952"/>
                </a:lnTo>
                <a:cubicBezTo>
                  <a:pt x="1110148" y="80606"/>
                  <a:pt x="1111020" y="81934"/>
                  <a:pt x="1112766" y="81934"/>
                </a:cubicBezTo>
                <a:cubicBezTo>
                  <a:pt x="1113396" y="81934"/>
                  <a:pt x="1114058" y="81864"/>
                  <a:pt x="1114758" y="81724"/>
                </a:cubicBezTo>
                <a:lnTo>
                  <a:pt x="1116014" y="88325"/>
                </a:lnTo>
                <a:cubicBezTo>
                  <a:pt x="1114408" y="88814"/>
                  <a:pt x="1112696" y="89058"/>
                  <a:pt x="1110880" y="89058"/>
                </a:cubicBezTo>
                <a:cubicBezTo>
                  <a:pt x="1104734" y="89058"/>
                  <a:pt x="1101660" y="85147"/>
                  <a:pt x="1101660" y="77324"/>
                </a:cubicBezTo>
                <a:close/>
                <a:moveTo>
                  <a:pt x="539686" y="4295"/>
                </a:moveTo>
                <a:lnTo>
                  <a:pt x="548172" y="4295"/>
                </a:lnTo>
                <a:lnTo>
                  <a:pt x="548172" y="77952"/>
                </a:lnTo>
                <a:cubicBezTo>
                  <a:pt x="548172" y="80606"/>
                  <a:pt x="549046" y="81934"/>
                  <a:pt x="550792" y="81934"/>
                </a:cubicBezTo>
                <a:cubicBezTo>
                  <a:pt x="551420" y="81934"/>
                  <a:pt x="552084" y="81864"/>
                  <a:pt x="552782" y="81724"/>
                </a:cubicBezTo>
                <a:lnTo>
                  <a:pt x="554040" y="88325"/>
                </a:lnTo>
                <a:cubicBezTo>
                  <a:pt x="552434" y="88814"/>
                  <a:pt x="550722" y="89058"/>
                  <a:pt x="548906" y="89058"/>
                </a:cubicBezTo>
                <a:cubicBezTo>
                  <a:pt x="542758" y="89058"/>
                  <a:pt x="539686" y="85147"/>
                  <a:pt x="539686" y="77324"/>
                </a:cubicBezTo>
                <a:close/>
                <a:moveTo>
                  <a:pt x="1090374" y="2933"/>
                </a:moveTo>
                <a:cubicBezTo>
                  <a:pt x="1093586" y="2933"/>
                  <a:pt x="1096626" y="3562"/>
                  <a:pt x="1099488" y="4819"/>
                </a:cubicBezTo>
                <a:lnTo>
                  <a:pt x="1097602" y="11420"/>
                </a:lnTo>
                <a:cubicBezTo>
                  <a:pt x="1095438" y="10372"/>
                  <a:pt x="1093272" y="9848"/>
                  <a:pt x="1091106" y="9848"/>
                </a:cubicBezTo>
                <a:cubicBezTo>
                  <a:pt x="1085658" y="9848"/>
                  <a:pt x="1082934" y="13690"/>
                  <a:pt x="1082934" y="21374"/>
                </a:cubicBezTo>
                <a:lnTo>
                  <a:pt x="1082934" y="31118"/>
                </a:lnTo>
                <a:lnTo>
                  <a:pt x="1095088" y="31118"/>
                </a:lnTo>
                <a:lnTo>
                  <a:pt x="1095088" y="38138"/>
                </a:lnTo>
                <a:lnTo>
                  <a:pt x="1082934" y="38138"/>
                </a:lnTo>
                <a:lnTo>
                  <a:pt x="1082934" y="87696"/>
                </a:lnTo>
                <a:lnTo>
                  <a:pt x="1074342" y="87696"/>
                </a:lnTo>
                <a:lnTo>
                  <a:pt x="1074342" y="38138"/>
                </a:lnTo>
                <a:lnTo>
                  <a:pt x="1066590" y="38138"/>
                </a:lnTo>
                <a:lnTo>
                  <a:pt x="1066590" y="31642"/>
                </a:lnTo>
                <a:lnTo>
                  <a:pt x="1074342" y="31118"/>
                </a:lnTo>
                <a:lnTo>
                  <a:pt x="1074342" y="21269"/>
                </a:lnTo>
                <a:cubicBezTo>
                  <a:pt x="1074342" y="9045"/>
                  <a:pt x="1079686" y="2933"/>
                  <a:pt x="1090374" y="2933"/>
                </a:cubicBezTo>
                <a:close/>
                <a:moveTo>
                  <a:pt x="90524" y="1047"/>
                </a:moveTo>
                <a:lnTo>
                  <a:pt x="95134" y="7019"/>
                </a:lnTo>
                <a:cubicBezTo>
                  <a:pt x="83750" y="9674"/>
                  <a:pt x="69954" y="11665"/>
                  <a:pt x="53748" y="12992"/>
                </a:cubicBezTo>
                <a:lnTo>
                  <a:pt x="53748" y="30908"/>
                </a:lnTo>
                <a:lnTo>
                  <a:pt x="88010" y="30908"/>
                </a:lnTo>
                <a:lnTo>
                  <a:pt x="89268" y="30594"/>
                </a:lnTo>
                <a:lnTo>
                  <a:pt x="93354" y="31851"/>
                </a:lnTo>
                <a:cubicBezTo>
                  <a:pt x="90840" y="49244"/>
                  <a:pt x="85670" y="63598"/>
                  <a:pt x="77846" y="74914"/>
                </a:cubicBezTo>
                <a:cubicBezTo>
                  <a:pt x="83016" y="81829"/>
                  <a:pt x="89302" y="86928"/>
                  <a:pt x="96706" y="90211"/>
                </a:cubicBezTo>
                <a:cubicBezTo>
                  <a:pt x="94680" y="91957"/>
                  <a:pt x="93110" y="93843"/>
                  <a:pt x="91992" y="95869"/>
                </a:cubicBezTo>
                <a:cubicBezTo>
                  <a:pt x="84798" y="92097"/>
                  <a:pt x="78720" y="86893"/>
                  <a:pt x="73760" y="80257"/>
                </a:cubicBezTo>
                <a:cubicBezTo>
                  <a:pt x="68172" y="86893"/>
                  <a:pt x="61642" y="92097"/>
                  <a:pt x="54168" y="95869"/>
                </a:cubicBezTo>
                <a:cubicBezTo>
                  <a:pt x="53050" y="93773"/>
                  <a:pt x="51654" y="91887"/>
                  <a:pt x="49976" y="90211"/>
                </a:cubicBezTo>
                <a:cubicBezTo>
                  <a:pt x="57520" y="86858"/>
                  <a:pt x="64122" y="81619"/>
                  <a:pt x="69780" y="74495"/>
                </a:cubicBezTo>
                <a:cubicBezTo>
                  <a:pt x="63982" y="64785"/>
                  <a:pt x="59512" y="52387"/>
                  <a:pt x="56368" y="37299"/>
                </a:cubicBezTo>
                <a:lnTo>
                  <a:pt x="53748" y="37299"/>
                </a:lnTo>
                <a:lnTo>
                  <a:pt x="53748" y="43586"/>
                </a:lnTo>
                <a:cubicBezTo>
                  <a:pt x="53748" y="67335"/>
                  <a:pt x="50360" y="84832"/>
                  <a:pt x="43586" y="96078"/>
                </a:cubicBezTo>
                <a:cubicBezTo>
                  <a:pt x="41978" y="94472"/>
                  <a:pt x="40128" y="93179"/>
                  <a:pt x="38032" y="92202"/>
                </a:cubicBezTo>
                <a:cubicBezTo>
                  <a:pt x="44110" y="81724"/>
                  <a:pt x="47148" y="65519"/>
                  <a:pt x="47148" y="43586"/>
                </a:cubicBezTo>
                <a:lnTo>
                  <a:pt x="47148" y="7543"/>
                </a:lnTo>
                <a:cubicBezTo>
                  <a:pt x="66148" y="5867"/>
                  <a:pt x="80606" y="3702"/>
                  <a:pt x="90524" y="1047"/>
                </a:cubicBezTo>
                <a:close/>
                <a:moveTo>
                  <a:pt x="254602" y="209"/>
                </a:moveTo>
                <a:lnTo>
                  <a:pt x="261832" y="209"/>
                </a:lnTo>
                <a:lnTo>
                  <a:pt x="261832" y="12992"/>
                </a:lnTo>
                <a:lnTo>
                  <a:pt x="300284" y="12992"/>
                </a:lnTo>
                <a:lnTo>
                  <a:pt x="300284" y="19697"/>
                </a:lnTo>
                <a:lnTo>
                  <a:pt x="261832" y="19697"/>
                </a:lnTo>
                <a:lnTo>
                  <a:pt x="261832" y="46520"/>
                </a:lnTo>
                <a:lnTo>
                  <a:pt x="304580" y="46520"/>
                </a:lnTo>
                <a:lnTo>
                  <a:pt x="304580" y="53120"/>
                </a:lnTo>
                <a:lnTo>
                  <a:pt x="266862" y="53120"/>
                </a:lnTo>
                <a:cubicBezTo>
                  <a:pt x="277828" y="67859"/>
                  <a:pt x="291134" y="78651"/>
                  <a:pt x="306780" y="85496"/>
                </a:cubicBezTo>
                <a:cubicBezTo>
                  <a:pt x="305174" y="86893"/>
                  <a:pt x="303568" y="88814"/>
                  <a:pt x="301960" y="91259"/>
                </a:cubicBezTo>
                <a:cubicBezTo>
                  <a:pt x="286244" y="83505"/>
                  <a:pt x="272868" y="71910"/>
                  <a:pt x="261832" y="56473"/>
                </a:cubicBezTo>
                <a:lnTo>
                  <a:pt x="261832" y="95554"/>
                </a:lnTo>
                <a:lnTo>
                  <a:pt x="254602" y="95554"/>
                </a:lnTo>
                <a:lnTo>
                  <a:pt x="254602" y="56788"/>
                </a:lnTo>
                <a:cubicBezTo>
                  <a:pt x="243916" y="71666"/>
                  <a:pt x="230714" y="83051"/>
                  <a:pt x="214998" y="90944"/>
                </a:cubicBezTo>
                <a:cubicBezTo>
                  <a:pt x="213530" y="88709"/>
                  <a:pt x="211890" y="86788"/>
                  <a:pt x="210074" y="85182"/>
                </a:cubicBezTo>
                <a:cubicBezTo>
                  <a:pt x="225860" y="78406"/>
                  <a:pt x="239060" y="67719"/>
                  <a:pt x="249678" y="53120"/>
                </a:cubicBezTo>
                <a:lnTo>
                  <a:pt x="212168" y="53120"/>
                </a:lnTo>
                <a:lnTo>
                  <a:pt x="212168" y="46520"/>
                </a:lnTo>
                <a:lnTo>
                  <a:pt x="254602" y="46520"/>
                </a:lnTo>
                <a:lnTo>
                  <a:pt x="254602" y="19697"/>
                </a:lnTo>
                <a:lnTo>
                  <a:pt x="217198" y="19697"/>
                </a:lnTo>
                <a:lnTo>
                  <a:pt x="217198" y="12992"/>
                </a:lnTo>
                <a:lnTo>
                  <a:pt x="254602" y="12992"/>
                </a:lnTo>
                <a:close/>
                <a:moveTo>
                  <a:pt x="124052" y="104"/>
                </a:moveTo>
                <a:lnTo>
                  <a:pt x="130864" y="104"/>
                </a:lnTo>
                <a:lnTo>
                  <a:pt x="130864" y="22526"/>
                </a:lnTo>
                <a:lnTo>
                  <a:pt x="145112" y="22526"/>
                </a:lnTo>
                <a:lnTo>
                  <a:pt x="145112" y="29127"/>
                </a:lnTo>
                <a:lnTo>
                  <a:pt x="130864" y="29127"/>
                </a:lnTo>
                <a:lnTo>
                  <a:pt x="130864" y="33318"/>
                </a:lnTo>
                <a:cubicBezTo>
                  <a:pt x="134216" y="36671"/>
                  <a:pt x="140084" y="43411"/>
                  <a:pt x="148466" y="53540"/>
                </a:cubicBezTo>
                <a:lnTo>
                  <a:pt x="144064" y="59721"/>
                </a:lnTo>
                <a:cubicBezTo>
                  <a:pt x="141132" y="54972"/>
                  <a:pt x="136730" y="48860"/>
                  <a:pt x="130864" y="41386"/>
                </a:cubicBezTo>
                <a:lnTo>
                  <a:pt x="130864" y="95450"/>
                </a:lnTo>
                <a:lnTo>
                  <a:pt x="124052" y="95450"/>
                </a:lnTo>
                <a:lnTo>
                  <a:pt x="124052" y="41281"/>
                </a:lnTo>
                <a:cubicBezTo>
                  <a:pt x="119302" y="56508"/>
                  <a:pt x="113854" y="68173"/>
                  <a:pt x="107708" y="76276"/>
                </a:cubicBezTo>
                <a:cubicBezTo>
                  <a:pt x="106660" y="73831"/>
                  <a:pt x="105264" y="71596"/>
                  <a:pt x="103516" y="69570"/>
                </a:cubicBezTo>
                <a:cubicBezTo>
                  <a:pt x="111550" y="60071"/>
                  <a:pt x="117732" y="46590"/>
                  <a:pt x="122062" y="29127"/>
                </a:cubicBezTo>
                <a:lnTo>
                  <a:pt x="106346" y="29127"/>
                </a:lnTo>
                <a:lnTo>
                  <a:pt x="106346" y="22526"/>
                </a:lnTo>
                <a:lnTo>
                  <a:pt x="124052" y="22526"/>
                </a:lnTo>
                <a:close/>
                <a:moveTo>
                  <a:pt x="358958" y="0"/>
                </a:moveTo>
                <a:lnTo>
                  <a:pt x="366816" y="1152"/>
                </a:lnTo>
                <a:cubicBezTo>
                  <a:pt x="364930" y="6461"/>
                  <a:pt x="363184" y="10896"/>
                  <a:pt x="361578" y="14459"/>
                </a:cubicBezTo>
                <a:lnTo>
                  <a:pt x="399402" y="14459"/>
                </a:lnTo>
                <a:lnTo>
                  <a:pt x="399402" y="95240"/>
                </a:lnTo>
                <a:lnTo>
                  <a:pt x="392172" y="95240"/>
                </a:lnTo>
                <a:lnTo>
                  <a:pt x="392172" y="89792"/>
                </a:lnTo>
                <a:lnTo>
                  <a:pt x="335384" y="89792"/>
                </a:lnTo>
                <a:lnTo>
                  <a:pt x="335384" y="95764"/>
                </a:lnTo>
                <a:lnTo>
                  <a:pt x="328364" y="95764"/>
                </a:lnTo>
                <a:lnTo>
                  <a:pt x="328364" y="14459"/>
                </a:lnTo>
                <a:lnTo>
                  <a:pt x="354558" y="14459"/>
                </a:lnTo>
                <a:cubicBezTo>
                  <a:pt x="356304" y="9988"/>
                  <a:pt x="357770" y="5168"/>
                  <a:pt x="358958" y="0"/>
                </a:cubicBezTo>
                <a:close/>
                <a:moveTo>
                  <a:pt x="26298" y="0"/>
                </a:moveTo>
                <a:lnTo>
                  <a:pt x="32688" y="0"/>
                </a:lnTo>
                <a:lnTo>
                  <a:pt x="32688" y="29337"/>
                </a:lnTo>
                <a:lnTo>
                  <a:pt x="42224" y="29337"/>
                </a:lnTo>
                <a:lnTo>
                  <a:pt x="42224" y="35623"/>
                </a:lnTo>
                <a:lnTo>
                  <a:pt x="14354" y="35623"/>
                </a:lnTo>
                <a:lnTo>
                  <a:pt x="14354" y="43796"/>
                </a:lnTo>
                <a:cubicBezTo>
                  <a:pt x="14354" y="47078"/>
                  <a:pt x="14318" y="49558"/>
                  <a:pt x="14248" y="51235"/>
                </a:cubicBezTo>
                <a:lnTo>
                  <a:pt x="35728" y="51235"/>
                </a:lnTo>
                <a:lnTo>
                  <a:pt x="35728" y="95554"/>
                </a:lnTo>
                <a:lnTo>
                  <a:pt x="29336" y="95554"/>
                </a:lnTo>
                <a:lnTo>
                  <a:pt x="29336" y="57521"/>
                </a:lnTo>
                <a:lnTo>
                  <a:pt x="14038" y="57521"/>
                </a:lnTo>
                <a:cubicBezTo>
                  <a:pt x="13130" y="74006"/>
                  <a:pt x="10128" y="86788"/>
                  <a:pt x="5028" y="95869"/>
                </a:cubicBezTo>
                <a:cubicBezTo>
                  <a:pt x="3632" y="94332"/>
                  <a:pt x="1954" y="92935"/>
                  <a:pt x="0" y="91678"/>
                </a:cubicBezTo>
                <a:cubicBezTo>
                  <a:pt x="5238" y="81549"/>
                  <a:pt x="7858" y="65589"/>
                  <a:pt x="7858" y="43796"/>
                </a:cubicBezTo>
                <a:lnTo>
                  <a:pt x="7858" y="2305"/>
                </a:lnTo>
                <a:lnTo>
                  <a:pt x="14354" y="2305"/>
                </a:lnTo>
                <a:lnTo>
                  <a:pt x="14354" y="29337"/>
                </a:lnTo>
                <a:lnTo>
                  <a:pt x="26298" y="29337"/>
                </a:lnTo>
                <a:close/>
              </a:path>
            </a:pathLst>
          </a:custGeom>
          <a:solidFill>
            <a:srgbClr val="E6E6E6"/>
          </a:solidFill>
          <a:ln>
            <a:noFill/>
          </a:ln>
          <a:effectLst/>
        </p:spPr>
        <p:txBody>
          <a:bodyPr rot="0" spcFirstLastPara="0" vertOverflow="overflow" horzOverflow="overflow" vert="horz" wrap="square" lIns="91440" tIns="45720" rIns="91440" bIns="45720" numCol="1" spcCol="0" rtlCol="0" fromWordArt="0" anchor="t" anchorCtr="0" forceAA="0" compatLnSpc="1">
            <a:noAutofit/>
          </a:bodyPr>
          <a:lstStyle/>
          <a:p>
            <a:pPr fontAlgn="base"/>
            <a:endParaRPr lang="zh-CN" altLang="en-US" sz="800" dirty="0">
              <a:solidFill>
                <a:srgbClr val="E6E6E6"/>
              </a:solidFill>
            </a:endParaRPr>
          </a:p>
        </p:txBody>
      </p:sp>
      <p:sp>
        <p:nvSpPr>
          <p:cNvPr id="6" name="文本框 5"/>
          <p:cNvSpPr txBox="1"/>
          <p:nvPr userDrawn="1"/>
        </p:nvSpPr>
        <p:spPr>
          <a:xfrm>
            <a:off x="38852978" y="20296027"/>
            <a:ext cx="1965874" cy="113995"/>
          </a:xfrm>
          <a:custGeom>
            <a:avLst/>
            <a:gdLst/>
            <a:ahLst/>
            <a:cxnLst/>
            <a:rect l="l" t="t" r="r" b="b"/>
            <a:pathLst>
              <a:path w="1965874" h="113995">
                <a:moveTo>
                  <a:pt x="891806" y="87487"/>
                </a:moveTo>
                <a:cubicBezTo>
                  <a:pt x="887684" y="90420"/>
                  <a:pt x="885624" y="93808"/>
                  <a:pt x="885624" y="97650"/>
                </a:cubicBezTo>
                <a:cubicBezTo>
                  <a:pt x="885624" y="100793"/>
                  <a:pt x="887126" y="103308"/>
                  <a:pt x="890130" y="105194"/>
                </a:cubicBezTo>
                <a:cubicBezTo>
                  <a:pt x="893134" y="107080"/>
                  <a:pt x="897290" y="108023"/>
                  <a:pt x="902598" y="108023"/>
                </a:cubicBezTo>
                <a:cubicBezTo>
                  <a:pt x="908046" y="108023"/>
                  <a:pt x="912586" y="106765"/>
                  <a:pt x="916218" y="104251"/>
                </a:cubicBezTo>
                <a:cubicBezTo>
                  <a:pt x="919572" y="101876"/>
                  <a:pt x="921248" y="99082"/>
                  <a:pt x="921248" y="95869"/>
                </a:cubicBezTo>
                <a:cubicBezTo>
                  <a:pt x="921248" y="90909"/>
                  <a:pt x="917302" y="88430"/>
                  <a:pt x="909408" y="88430"/>
                </a:cubicBezTo>
                <a:lnTo>
                  <a:pt x="899036" y="88430"/>
                </a:lnTo>
                <a:cubicBezTo>
                  <a:pt x="896870" y="88430"/>
                  <a:pt x="894460" y="88115"/>
                  <a:pt x="891806" y="87487"/>
                </a:cubicBezTo>
                <a:close/>
                <a:moveTo>
                  <a:pt x="429472" y="75438"/>
                </a:moveTo>
                <a:cubicBezTo>
                  <a:pt x="431288" y="75438"/>
                  <a:pt x="432824" y="76066"/>
                  <a:pt x="434082" y="77324"/>
                </a:cubicBezTo>
                <a:cubicBezTo>
                  <a:pt x="435340" y="78651"/>
                  <a:pt x="435968" y="80327"/>
                  <a:pt x="435968" y="82353"/>
                </a:cubicBezTo>
                <a:cubicBezTo>
                  <a:pt x="435968" y="84309"/>
                  <a:pt x="435340" y="85915"/>
                  <a:pt x="434082" y="87172"/>
                </a:cubicBezTo>
                <a:cubicBezTo>
                  <a:pt x="432824" y="88430"/>
                  <a:pt x="431288" y="89058"/>
                  <a:pt x="429472" y="89058"/>
                </a:cubicBezTo>
                <a:cubicBezTo>
                  <a:pt x="427726" y="89058"/>
                  <a:pt x="426224" y="88430"/>
                  <a:pt x="424966" y="87172"/>
                </a:cubicBezTo>
                <a:cubicBezTo>
                  <a:pt x="423710" y="85915"/>
                  <a:pt x="423080" y="84309"/>
                  <a:pt x="423080" y="82353"/>
                </a:cubicBezTo>
                <a:cubicBezTo>
                  <a:pt x="423080" y="80327"/>
                  <a:pt x="423710" y="78651"/>
                  <a:pt x="424966" y="77324"/>
                </a:cubicBezTo>
                <a:cubicBezTo>
                  <a:pt x="426224" y="76066"/>
                  <a:pt x="427726" y="75438"/>
                  <a:pt x="429472" y="75438"/>
                </a:cubicBezTo>
                <a:close/>
                <a:moveTo>
                  <a:pt x="335384" y="66846"/>
                </a:moveTo>
                <a:lnTo>
                  <a:pt x="335384" y="83191"/>
                </a:lnTo>
                <a:lnTo>
                  <a:pt x="392172" y="83191"/>
                </a:lnTo>
                <a:lnTo>
                  <a:pt x="392172" y="66846"/>
                </a:lnTo>
                <a:close/>
                <a:moveTo>
                  <a:pt x="856868" y="57731"/>
                </a:moveTo>
                <a:cubicBezTo>
                  <a:pt x="847158" y="58848"/>
                  <a:pt x="840174" y="60629"/>
                  <a:pt x="835914" y="63074"/>
                </a:cubicBezTo>
                <a:cubicBezTo>
                  <a:pt x="832002" y="65449"/>
                  <a:pt x="830046" y="68627"/>
                  <a:pt x="830046" y="72609"/>
                </a:cubicBezTo>
                <a:cubicBezTo>
                  <a:pt x="830046" y="78965"/>
                  <a:pt x="833538" y="82143"/>
                  <a:pt x="840524" y="82143"/>
                </a:cubicBezTo>
                <a:cubicBezTo>
                  <a:pt x="845552" y="82143"/>
                  <a:pt x="851000" y="79524"/>
                  <a:pt x="856868" y="74285"/>
                </a:cubicBezTo>
                <a:close/>
                <a:moveTo>
                  <a:pt x="482440" y="50606"/>
                </a:moveTo>
                <a:lnTo>
                  <a:pt x="482440" y="80781"/>
                </a:lnTo>
                <a:lnTo>
                  <a:pt x="496270" y="80781"/>
                </a:lnTo>
                <a:cubicBezTo>
                  <a:pt x="510870" y="80781"/>
                  <a:pt x="518168" y="75507"/>
                  <a:pt x="518168" y="64960"/>
                </a:cubicBezTo>
                <a:cubicBezTo>
                  <a:pt x="518168" y="55391"/>
                  <a:pt x="510870" y="50606"/>
                  <a:pt x="496270" y="50606"/>
                </a:cubicBezTo>
                <a:close/>
                <a:moveTo>
                  <a:pt x="1220056" y="49977"/>
                </a:moveTo>
                <a:cubicBezTo>
                  <a:pt x="1212652" y="54657"/>
                  <a:pt x="1208950" y="60664"/>
                  <a:pt x="1208950" y="67999"/>
                </a:cubicBezTo>
                <a:cubicBezTo>
                  <a:pt x="1208950" y="72190"/>
                  <a:pt x="1210522" y="75682"/>
                  <a:pt x="1213666" y="78476"/>
                </a:cubicBezTo>
                <a:cubicBezTo>
                  <a:pt x="1216878" y="81270"/>
                  <a:pt x="1220860" y="82667"/>
                  <a:pt x="1225610" y="82667"/>
                </a:cubicBezTo>
                <a:cubicBezTo>
                  <a:pt x="1230150" y="82667"/>
                  <a:pt x="1233886" y="81375"/>
                  <a:pt x="1236820" y="78790"/>
                </a:cubicBezTo>
                <a:cubicBezTo>
                  <a:pt x="1239614" y="76276"/>
                  <a:pt x="1241012" y="73063"/>
                  <a:pt x="1241012" y="69151"/>
                </a:cubicBezTo>
                <a:cubicBezTo>
                  <a:pt x="1241012" y="64401"/>
                  <a:pt x="1238916" y="60420"/>
                  <a:pt x="1234724" y="57207"/>
                </a:cubicBezTo>
                <a:cubicBezTo>
                  <a:pt x="1232140" y="55321"/>
                  <a:pt x="1227250" y="52911"/>
                  <a:pt x="1220056" y="49977"/>
                </a:cubicBezTo>
                <a:close/>
                <a:moveTo>
                  <a:pt x="335384" y="44215"/>
                </a:moveTo>
                <a:lnTo>
                  <a:pt x="335384" y="60350"/>
                </a:lnTo>
                <a:lnTo>
                  <a:pt x="392172" y="60350"/>
                </a:lnTo>
                <a:lnTo>
                  <a:pt x="392172" y="44215"/>
                </a:lnTo>
                <a:close/>
                <a:moveTo>
                  <a:pt x="62130" y="37299"/>
                </a:moveTo>
                <a:cubicBezTo>
                  <a:pt x="64786" y="49942"/>
                  <a:pt x="68662" y="60490"/>
                  <a:pt x="73760" y="68942"/>
                </a:cubicBezTo>
                <a:cubicBezTo>
                  <a:pt x="79558" y="60071"/>
                  <a:pt x="83644" y="49523"/>
                  <a:pt x="86020" y="37299"/>
                </a:cubicBezTo>
                <a:close/>
                <a:moveTo>
                  <a:pt x="961320" y="36880"/>
                </a:moveTo>
                <a:cubicBezTo>
                  <a:pt x="956220" y="36880"/>
                  <a:pt x="952100" y="38976"/>
                  <a:pt x="948956" y="43167"/>
                </a:cubicBezTo>
                <a:cubicBezTo>
                  <a:pt x="945742" y="47288"/>
                  <a:pt x="944136" y="52736"/>
                  <a:pt x="944136" y="59512"/>
                </a:cubicBezTo>
                <a:cubicBezTo>
                  <a:pt x="944136" y="66217"/>
                  <a:pt x="945742" y="71631"/>
                  <a:pt x="948956" y="75752"/>
                </a:cubicBezTo>
                <a:cubicBezTo>
                  <a:pt x="952100" y="79873"/>
                  <a:pt x="956220" y="81934"/>
                  <a:pt x="961320" y="81934"/>
                </a:cubicBezTo>
                <a:cubicBezTo>
                  <a:pt x="966418" y="81934"/>
                  <a:pt x="970574" y="79873"/>
                  <a:pt x="973788" y="75752"/>
                </a:cubicBezTo>
                <a:cubicBezTo>
                  <a:pt x="977000" y="71631"/>
                  <a:pt x="978608" y="66217"/>
                  <a:pt x="978608" y="59512"/>
                </a:cubicBezTo>
                <a:cubicBezTo>
                  <a:pt x="978608" y="52806"/>
                  <a:pt x="977000" y="47358"/>
                  <a:pt x="973788" y="43167"/>
                </a:cubicBezTo>
                <a:cubicBezTo>
                  <a:pt x="970574" y="38976"/>
                  <a:pt x="966418" y="36880"/>
                  <a:pt x="961320" y="36880"/>
                </a:cubicBezTo>
                <a:close/>
                <a:moveTo>
                  <a:pt x="655890" y="36566"/>
                </a:moveTo>
                <a:cubicBezTo>
                  <a:pt x="651560" y="36566"/>
                  <a:pt x="647822" y="38173"/>
                  <a:pt x="644680" y="41386"/>
                </a:cubicBezTo>
                <a:cubicBezTo>
                  <a:pt x="641396" y="44808"/>
                  <a:pt x="639476" y="49384"/>
                  <a:pt x="638918" y="55111"/>
                </a:cubicBezTo>
                <a:lnTo>
                  <a:pt x="670560" y="55111"/>
                </a:lnTo>
                <a:cubicBezTo>
                  <a:pt x="670560" y="42748"/>
                  <a:pt x="665670" y="36566"/>
                  <a:pt x="655890" y="36566"/>
                </a:cubicBezTo>
                <a:close/>
                <a:moveTo>
                  <a:pt x="901236" y="36042"/>
                </a:moveTo>
                <a:cubicBezTo>
                  <a:pt x="897604" y="36042"/>
                  <a:pt x="894600" y="37265"/>
                  <a:pt x="892224" y="39709"/>
                </a:cubicBezTo>
                <a:cubicBezTo>
                  <a:pt x="889780" y="42224"/>
                  <a:pt x="888558" y="45612"/>
                  <a:pt x="888558" y="49872"/>
                </a:cubicBezTo>
                <a:cubicBezTo>
                  <a:pt x="888558" y="53994"/>
                  <a:pt x="889816" y="57381"/>
                  <a:pt x="892330" y="60036"/>
                </a:cubicBezTo>
                <a:cubicBezTo>
                  <a:pt x="894774" y="62620"/>
                  <a:pt x="897744" y="63912"/>
                  <a:pt x="901236" y="63912"/>
                </a:cubicBezTo>
                <a:cubicBezTo>
                  <a:pt x="904728" y="63912"/>
                  <a:pt x="907696" y="62620"/>
                  <a:pt x="910142" y="60036"/>
                </a:cubicBezTo>
                <a:cubicBezTo>
                  <a:pt x="912656" y="57381"/>
                  <a:pt x="913914" y="53994"/>
                  <a:pt x="913914" y="49872"/>
                </a:cubicBezTo>
                <a:cubicBezTo>
                  <a:pt x="913914" y="45681"/>
                  <a:pt x="912656" y="42294"/>
                  <a:pt x="910142" y="39709"/>
                </a:cubicBezTo>
                <a:cubicBezTo>
                  <a:pt x="907766" y="37265"/>
                  <a:pt x="904798" y="36042"/>
                  <a:pt x="901236" y="36042"/>
                </a:cubicBezTo>
                <a:close/>
                <a:moveTo>
                  <a:pt x="429472" y="32689"/>
                </a:moveTo>
                <a:cubicBezTo>
                  <a:pt x="431288" y="32689"/>
                  <a:pt x="432824" y="33318"/>
                  <a:pt x="434082" y="34575"/>
                </a:cubicBezTo>
                <a:cubicBezTo>
                  <a:pt x="435340" y="35902"/>
                  <a:pt x="435968" y="37579"/>
                  <a:pt x="435968" y="39605"/>
                </a:cubicBezTo>
                <a:cubicBezTo>
                  <a:pt x="435968" y="41560"/>
                  <a:pt x="435340" y="43167"/>
                  <a:pt x="434082" y="44424"/>
                </a:cubicBezTo>
                <a:cubicBezTo>
                  <a:pt x="432824" y="45681"/>
                  <a:pt x="431288" y="46310"/>
                  <a:pt x="429472" y="46310"/>
                </a:cubicBezTo>
                <a:cubicBezTo>
                  <a:pt x="427726" y="46310"/>
                  <a:pt x="426224" y="45681"/>
                  <a:pt x="424966" y="44424"/>
                </a:cubicBezTo>
                <a:cubicBezTo>
                  <a:pt x="423710" y="43167"/>
                  <a:pt x="423080" y="41560"/>
                  <a:pt x="423080" y="39605"/>
                </a:cubicBezTo>
                <a:cubicBezTo>
                  <a:pt x="423080" y="37579"/>
                  <a:pt x="423710" y="35902"/>
                  <a:pt x="424966" y="34575"/>
                </a:cubicBezTo>
                <a:cubicBezTo>
                  <a:pt x="426224" y="33318"/>
                  <a:pt x="427726" y="32689"/>
                  <a:pt x="429472" y="32689"/>
                </a:cubicBezTo>
                <a:close/>
                <a:moveTo>
                  <a:pt x="1121644" y="31118"/>
                </a:moveTo>
                <a:lnTo>
                  <a:pt x="1130550" y="31118"/>
                </a:lnTo>
                <a:lnTo>
                  <a:pt x="1142600" y="63493"/>
                </a:lnTo>
                <a:lnTo>
                  <a:pt x="1148258" y="79419"/>
                </a:lnTo>
                <a:lnTo>
                  <a:pt x="1148780" y="79419"/>
                </a:lnTo>
                <a:cubicBezTo>
                  <a:pt x="1149130" y="78371"/>
                  <a:pt x="1149934" y="75682"/>
                  <a:pt x="1151190" y="71351"/>
                </a:cubicBezTo>
                <a:cubicBezTo>
                  <a:pt x="1152168" y="67999"/>
                  <a:pt x="1152972" y="65379"/>
                  <a:pt x="1153600" y="63493"/>
                </a:cubicBezTo>
                <a:lnTo>
                  <a:pt x="1164182" y="31118"/>
                </a:lnTo>
                <a:lnTo>
                  <a:pt x="1172564" y="31118"/>
                </a:lnTo>
                <a:lnTo>
                  <a:pt x="1150982" y="92935"/>
                </a:lnTo>
                <a:cubicBezTo>
                  <a:pt x="1146440" y="105927"/>
                  <a:pt x="1139560" y="112423"/>
                  <a:pt x="1130340" y="112423"/>
                </a:cubicBezTo>
                <a:cubicBezTo>
                  <a:pt x="1127896" y="112423"/>
                  <a:pt x="1125730" y="112039"/>
                  <a:pt x="1123844" y="111271"/>
                </a:cubicBezTo>
                <a:lnTo>
                  <a:pt x="1125626" y="104355"/>
                </a:lnTo>
                <a:cubicBezTo>
                  <a:pt x="1127162" y="104914"/>
                  <a:pt x="1128630" y="105194"/>
                  <a:pt x="1130026" y="105194"/>
                </a:cubicBezTo>
                <a:cubicBezTo>
                  <a:pt x="1135894" y="105194"/>
                  <a:pt x="1140294" y="100933"/>
                  <a:pt x="1143228" y="92411"/>
                </a:cubicBezTo>
                <a:lnTo>
                  <a:pt x="1144486" y="88011"/>
                </a:lnTo>
                <a:close/>
                <a:moveTo>
                  <a:pt x="567422" y="31118"/>
                </a:moveTo>
                <a:lnTo>
                  <a:pt x="575910" y="31118"/>
                </a:lnTo>
                <a:lnTo>
                  <a:pt x="575910" y="66008"/>
                </a:lnTo>
                <a:cubicBezTo>
                  <a:pt x="575910" y="71456"/>
                  <a:pt x="576782" y="75403"/>
                  <a:pt x="578528" y="77847"/>
                </a:cubicBezTo>
                <a:cubicBezTo>
                  <a:pt x="580274" y="80362"/>
                  <a:pt x="583138" y="81619"/>
                  <a:pt x="587120" y="81619"/>
                </a:cubicBezTo>
                <a:cubicBezTo>
                  <a:pt x="592290" y="81619"/>
                  <a:pt x="597598" y="78301"/>
                  <a:pt x="603046" y="71666"/>
                </a:cubicBezTo>
                <a:lnTo>
                  <a:pt x="603046" y="31118"/>
                </a:lnTo>
                <a:lnTo>
                  <a:pt x="611532" y="31118"/>
                </a:lnTo>
                <a:lnTo>
                  <a:pt x="611532" y="87696"/>
                </a:lnTo>
                <a:lnTo>
                  <a:pt x="604512" y="87696"/>
                </a:lnTo>
                <a:lnTo>
                  <a:pt x="603780" y="78686"/>
                </a:lnTo>
                <a:lnTo>
                  <a:pt x="603466" y="78686"/>
                </a:lnTo>
                <a:cubicBezTo>
                  <a:pt x="597458" y="85601"/>
                  <a:pt x="591172" y="89058"/>
                  <a:pt x="584606" y="89058"/>
                </a:cubicBezTo>
                <a:cubicBezTo>
                  <a:pt x="573150" y="89058"/>
                  <a:pt x="567422" y="81724"/>
                  <a:pt x="567422" y="67056"/>
                </a:cubicBezTo>
                <a:close/>
                <a:moveTo>
                  <a:pt x="1033548" y="29651"/>
                </a:moveTo>
                <a:cubicBezTo>
                  <a:pt x="1045072" y="29651"/>
                  <a:pt x="1050836" y="37020"/>
                  <a:pt x="1050836" y="51758"/>
                </a:cubicBezTo>
                <a:lnTo>
                  <a:pt x="1050836" y="87696"/>
                </a:lnTo>
                <a:lnTo>
                  <a:pt x="1042244" y="87696"/>
                </a:lnTo>
                <a:lnTo>
                  <a:pt x="1042244" y="52806"/>
                </a:lnTo>
                <a:cubicBezTo>
                  <a:pt x="1042244" y="42329"/>
                  <a:pt x="1038506" y="37090"/>
                  <a:pt x="1031032" y="37090"/>
                </a:cubicBezTo>
                <a:cubicBezTo>
                  <a:pt x="1026214" y="37090"/>
                  <a:pt x="1020834" y="40163"/>
                  <a:pt x="1014898" y="46310"/>
                </a:cubicBezTo>
                <a:lnTo>
                  <a:pt x="1014898" y="87696"/>
                </a:lnTo>
                <a:lnTo>
                  <a:pt x="1006410" y="87696"/>
                </a:lnTo>
                <a:lnTo>
                  <a:pt x="1006410" y="31118"/>
                </a:lnTo>
                <a:lnTo>
                  <a:pt x="1013326" y="31118"/>
                </a:lnTo>
                <a:lnTo>
                  <a:pt x="1014164" y="39395"/>
                </a:lnTo>
                <a:lnTo>
                  <a:pt x="1014478" y="39395"/>
                </a:lnTo>
                <a:cubicBezTo>
                  <a:pt x="1021114" y="32899"/>
                  <a:pt x="1027470" y="29651"/>
                  <a:pt x="1033548" y="29651"/>
                </a:cubicBezTo>
                <a:close/>
                <a:moveTo>
                  <a:pt x="961320" y="29651"/>
                </a:moveTo>
                <a:cubicBezTo>
                  <a:pt x="968584" y="29651"/>
                  <a:pt x="974660" y="32270"/>
                  <a:pt x="979550" y="37509"/>
                </a:cubicBezTo>
                <a:cubicBezTo>
                  <a:pt x="984788" y="43027"/>
                  <a:pt x="987408" y="50361"/>
                  <a:pt x="987408" y="59512"/>
                </a:cubicBezTo>
                <a:cubicBezTo>
                  <a:pt x="987408" y="68522"/>
                  <a:pt x="984788" y="75787"/>
                  <a:pt x="979550" y="81305"/>
                </a:cubicBezTo>
                <a:cubicBezTo>
                  <a:pt x="974660" y="86474"/>
                  <a:pt x="968584" y="89058"/>
                  <a:pt x="961320" y="89058"/>
                </a:cubicBezTo>
                <a:cubicBezTo>
                  <a:pt x="954124" y="89058"/>
                  <a:pt x="948082" y="86474"/>
                  <a:pt x="943194" y="81305"/>
                </a:cubicBezTo>
                <a:cubicBezTo>
                  <a:pt x="937954" y="75787"/>
                  <a:pt x="935334" y="68522"/>
                  <a:pt x="935334" y="59512"/>
                </a:cubicBezTo>
                <a:cubicBezTo>
                  <a:pt x="935334" y="50361"/>
                  <a:pt x="937954" y="43027"/>
                  <a:pt x="943194" y="37509"/>
                </a:cubicBezTo>
                <a:cubicBezTo>
                  <a:pt x="948012" y="32270"/>
                  <a:pt x="954054" y="29651"/>
                  <a:pt x="961320" y="29651"/>
                </a:cubicBezTo>
                <a:close/>
                <a:moveTo>
                  <a:pt x="901236" y="29651"/>
                </a:moveTo>
                <a:cubicBezTo>
                  <a:pt x="903820" y="29651"/>
                  <a:pt x="906440" y="30140"/>
                  <a:pt x="909094" y="31118"/>
                </a:cubicBezTo>
                <a:lnTo>
                  <a:pt x="928686" y="31118"/>
                </a:lnTo>
                <a:lnTo>
                  <a:pt x="928686" y="37719"/>
                </a:lnTo>
                <a:lnTo>
                  <a:pt x="916742" y="37719"/>
                </a:lnTo>
                <a:cubicBezTo>
                  <a:pt x="920026" y="40862"/>
                  <a:pt x="921666" y="44948"/>
                  <a:pt x="921666" y="49977"/>
                </a:cubicBezTo>
                <a:cubicBezTo>
                  <a:pt x="921666" y="55914"/>
                  <a:pt x="919676" y="60734"/>
                  <a:pt x="915694" y="64436"/>
                </a:cubicBezTo>
                <a:cubicBezTo>
                  <a:pt x="911852" y="67999"/>
                  <a:pt x="907034" y="69780"/>
                  <a:pt x="901236" y="69780"/>
                </a:cubicBezTo>
                <a:cubicBezTo>
                  <a:pt x="898092" y="69780"/>
                  <a:pt x="895194" y="69081"/>
                  <a:pt x="892540" y="67684"/>
                </a:cubicBezTo>
                <a:cubicBezTo>
                  <a:pt x="890024" y="69850"/>
                  <a:pt x="888768" y="72224"/>
                  <a:pt x="888768" y="74809"/>
                </a:cubicBezTo>
                <a:cubicBezTo>
                  <a:pt x="888768" y="79070"/>
                  <a:pt x="892120" y="81200"/>
                  <a:pt x="898826" y="81200"/>
                </a:cubicBezTo>
                <a:lnTo>
                  <a:pt x="910142" y="81200"/>
                </a:lnTo>
                <a:cubicBezTo>
                  <a:pt x="923134" y="81200"/>
                  <a:pt x="929630" y="85671"/>
                  <a:pt x="929630" y="94611"/>
                </a:cubicBezTo>
                <a:cubicBezTo>
                  <a:pt x="929630" y="99920"/>
                  <a:pt x="927080" y="104425"/>
                  <a:pt x="921982" y="108127"/>
                </a:cubicBezTo>
                <a:cubicBezTo>
                  <a:pt x="916602" y="112039"/>
                  <a:pt x="909758" y="113995"/>
                  <a:pt x="901446" y="113995"/>
                </a:cubicBezTo>
                <a:cubicBezTo>
                  <a:pt x="894390" y="113995"/>
                  <a:pt x="888768" y="112668"/>
                  <a:pt x="884576" y="110013"/>
                </a:cubicBezTo>
                <a:cubicBezTo>
                  <a:pt x="880246" y="107289"/>
                  <a:pt x="878080" y="103517"/>
                  <a:pt x="878080" y="98698"/>
                </a:cubicBezTo>
                <a:cubicBezTo>
                  <a:pt x="878080" y="93738"/>
                  <a:pt x="880874" y="89408"/>
                  <a:pt x="886462" y="85706"/>
                </a:cubicBezTo>
                <a:lnTo>
                  <a:pt x="886462" y="85286"/>
                </a:lnTo>
                <a:cubicBezTo>
                  <a:pt x="883040" y="83191"/>
                  <a:pt x="881328" y="80083"/>
                  <a:pt x="881328" y="75961"/>
                </a:cubicBezTo>
                <a:cubicBezTo>
                  <a:pt x="881328" y="72050"/>
                  <a:pt x="883424" y="68557"/>
                  <a:pt x="887614" y="65484"/>
                </a:cubicBezTo>
                <a:lnTo>
                  <a:pt x="887614" y="65065"/>
                </a:lnTo>
                <a:cubicBezTo>
                  <a:pt x="882726" y="61153"/>
                  <a:pt x="880280" y="56089"/>
                  <a:pt x="880280" y="49872"/>
                </a:cubicBezTo>
                <a:cubicBezTo>
                  <a:pt x="880280" y="43865"/>
                  <a:pt x="882342" y="38976"/>
                  <a:pt x="886462" y="35204"/>
                </a:cubicBezTo>
                <a:cubicBezTo>
                  <a:pt x="890444" y="31502"/>
                  <a:pt x="895368" y="29651"/>
                  <a:pt x="901236" y="29651"/>
                </a:cubicBezTo>
                <a:close/>
                <a:moveTo>
                  <a:pt x="846182" y="29651"/>
                </a:moveTo>
                <a:cubicBezTo>
                  <a:pt x="858964" y="29651"/>
                  <a:pt x="865354" y="37299"/>
                  <a:pt x="865354" y="52597"/>
                </a:cubicBezTo>
                <a:lnTo>
                  <a:pt x="865354" y="87696"/>
                </a:lnTo>
                <a:lnTo>
                  <a:pt x="858334" y="87696"/>
                </a:lnTo>
                <a:lnTo>
                  <a:pt x="857602" y="80781"/>
                </a:lnTo>
                <a:lnTo>
                  <a:pt x="857288" y="80781"/>
                </a:lnTo>
                <a:cubicBezTo>
                  <a:pt x="850792" y="86299"/>
                  <a:pt x="844434" y="89058"/>
                  <a:pt x="838218" y="89058"/>
                </a:cubicBezTo>
                <a:cubicBezTo>
                  <a:pt x="833398" y="89058"/>
                  <a:pt x="829486" y="87696"/>
                  <a:pt x="826484" y="84972"/>
                </a:cubicBezTo>
                <a:cubicBezTo>
                  <a:pt x="823340" y="82038"/>
                  <a:pt x="821768" y="78092"/>
                  <a:pt x="821768" y="73133"/>
                </a:cubicBezTo>
                <a:cubicBezTo>
                  <a:pt x="821768" y="66986"/>
                  <a:pt x="824598" y="62236"/>
                  <a:pt x="830256" y="58883"/>
                </a:cubicBezTo>
                <a:cubicBezTo>
                  <a:pt x="835704" y="55670"/>
                  <a:pt x="844574" y="53365"/>
                  <a:pt x="856868" y="51968"/>
                </a:cubicBezTo>
                <a:cubicBezTo>
                  <a:pt x="857008" y="41840"/>
                  <a:pt x="852992" y="36776"/>
                  <a:pt x="844818" y="36776"/>
                </a:cubicBezTo>
                <a:cubicBezTo>
                  <a:pt x="839300" y="36776"/>
                  <a:pt x="833574" y="38871"/>
                  <a:pt x="827636" y="43062"/>
                </a:cubicBezTo>
                <a:lnTo>
                  <a:pt x="824178" y="37090"/>
                </a:lnTo>
                <a:cubicBezTo>
                  <a:pt x="831722" y="32131"/>
                  <a:pt x="839056" y="29651"/>
                  <a:pt x="846182" y="29651"/>
                </a:cubicBezTo>
                <a:close/>
                <a:moveTo>
                  <a:pt x="811434" y="29651"/>
                </a:moveTo>
                <a:cubicBezTo>
                  <a:pt x="813738" y="29651"/>
                  <a:pt x="815730" y="30070"/>
                  <a:pt x="817406" y="30908"/>
                </a:cubicBezTo>
                <a:lnTo>
                  <a:pt x="815730" y="38347"/>
                </a:lnTo>
                <a:cubicBezTo>
                  <a:pt x="813844" y="37719"/>
                  <a:pt x="812062" y="37404"/>
                  <a:pt x="810386" y="37404"/>
                </a:cubicBezTo>
                <a:cubicBezTo>
                  <a:pt x="804170" y="37404"/>
                  <a:pt x="799314" y="41875"/>
                  <a:pt x="795822" y="50815"/>
                </a:cubicBezTo>
                <a:lnTo>
                  <a:pt x="795822" y="87696"/>
                </a:lnTo>
                <a:lnTo>
                  <a:pt x="787336" y="87696"/>
                </a:lnTo>
                <a:lnTo>
                  <a:pt x="787336" y="31118"/>
                </a:lnTo>
                <a:lnTo>
                  <a:pt x="794250" y="31118"/>
                </a:lnTo>
                <a:lnTo>
                  <a:pt x="795090" y="41490"/>
                </a:lnTo>
                <a:lnTo>
                  <a:pt x="795404" y="41490"/>
                </a:lnTo>
                <a:cubicBezTo>
                  <a:pt x="799664" y="33597"/>
                  <a:pt x="805008" y="29651"/>
                  <a:pt x="811434" y="29651"/>
                </a:cubicBezTo>
                <a:close/>
                <a:moveTo>
                  <a:pt x="655786" y="29651"/>
                </a:moveTo>
                <a:cubicBezTo>
                  <a:pt x="662840" y="29651"/>
                  <a:pt x="668324" y="32026"/>
                  <a:pt x="672236" y="36776"/>
                </a:cubicBezTo>
                <a:cubicBezTo>
                  <a:pt x="676148" y="41456"/>
                  <a:pt x="678102" y="47917"/>
                  <a:pt x="678102" y="56159"/>
                </a:cubicBezTo>
                <a:cubicBezTo>
                  <a:pt x="678102" y="58394"/>
                  <a:pt x="677964" y="60105"/>
                  <a:pt x="677684" y="61293"/>
                </a:cubicBezTo>
                <a:lnTo>
                  <a:pt x="639022" y="61293"/>
                </a:lnTo>
                <a:cubicBezTo>
                  <a:pt x="639302" y="67579"/>
                  <a:pt x="641188" y="72644"/>
                  <a:pt x="644680" y="76485"/>
                </a:cubicBezTo>
                <a:cubicBezTo>
                  <a:pt x="648172" y="80327"/>
                  <a:pt x="652748" y="82248"/>
                  <a:pt x="658406" y="82248"/>
                </a:cubicBezTo>
                <a:cubicBezTo>
                  <a:pt x="663434" y="82248"/>
                  <a:pt x="668220" y="80711"/>
                  <a:pt x="672760" y="77638"/>
                </a:cubicBezTo>
                <a:lnTo>
                  <a:pt x="675902" y="83296"/>
                </a:lnTo>
                <a:cubicBezTo>
                  <a:pt x="669896" y="87137"/>
                  <a:pt x="663714" y="89058"/>
                  <a:pt x="657358" y="89058"/>
                </a:cubicBezTo>
                <a:cubicBezTo>
                  <a:pt x="649674" y="89058"/>
                  <a:pt x="643352" y="86439"/>
                  <a:pt x="638394" y="81200"/>
                </a:cubicBezTo>
                <a:cubicBezTo>
                  <a:pt x="633154" y="75752"/>
                  <a:pt x="630536" y="68522"/>
                  <a:pt x="630536" y="59512"/>
                </a:cubicBezTo>
                <a:cubicBezTo>
                  <a:pt x="630536" y="50641"/>
                  <a:pt x="633120" y="43341"/>
                  <a:pt x="638288" y="37614"/>
                </a:cubicBezTo>
                <a:cubicBezTo>
                  <a:pt x="643178" y="32305"/>
                  <a:pt x="649010" y="29651"/>
                  <a:pt x="655786" y="29651"/>
                </a:cubicBezTo>
                <a:close/>
                <a:moveTo>
                  <a:pt x="231970" y="22526"/>
                </a:moveTo>
                <a:cubicBezTo>
                  <a:pt x="237140" y="29791"/>
                  <a:pt x="240528" y="36391"/>
                  <a:pt x="242134" y="42329"/>
                </a:cubicBezTo>
                <a:lnTo>
                  <a:pt x="235638" y="44948"/>
                </a:lnTo>
                <a:cubicBezTo>
                  <a:pt x="233892" y="38662"/>
                  <a:pt x="230678" y="31956"/>
                  <a:pt x="225998" y="24831"/>
                </a:cubicBezTo>
                <a:close/>
                <a:moveTo>
                  <a:pt x="285406" y="22002"/>
                </a:moveTo>
                <a:lnTo>
                  <a:pt x="292636" y="24412"/>
                </a:lnTo>
                <a:cubicBezTo>
                  <a:pt x="288026" y="33353"/>
                  <a:pt x="283974" y="40303"/>
                  <a:pt x="280482" y="45262"/>
                </a:cubicBezTo>
                <a:lnTo>
                  <a:pt x="274614" y="43167"/>
                </a:lnTo>
                <a:cubicBezTo>
                  <a:pt x="279084" y="36252"/>
                  <a:pt x="282682" y="29197"/>
                  <a:pt x="285406" y="22002"/>
                </a:cubicBezTo>
                <a:close/>
                <a:moveTo>
                  <a:pt x="335384" y="21164"/>
                </a:moveTo>
                <a:lnTo>
                  <a:pt x="335384" y="37719"/>
                </a:lnTo>
                <a:lnTo>
                  <a:pt x="392172" y="37719"/>
                </a:lnTo>
                <a:lnTo>
                  <a:pt x="392172" y="21164"/>
                </a:lnTo>
                <a:close/>
                <a:moveTo>
                  <a:pt x="1289360" y="20955"/>
                </a:moveTo>
                <a:cubicBezTo>
                  <a:pt x="1287754" y="24098"/>
                  <a:pt x="1285728" y="27800"/>
                  <a:pt x="1283284" y="32061"/>
                </a:cubicBezTo>
                <a:lnTo>
                  <a:pt x="1264738" y="59512"/>
                </a:lnTo>
                <a:lnTo>
                  <a:pt x="1289256" y="59512"/>
                </a:lnTo>
                <a:lnTo>
                  <a:pt x="1289256" y="34575"/>
                </a:lnTo>
                <a:cubicBezTo>
                  <a:pt x="1289256" y="30524"/>
                  <a:pt x="1289466" y="25984"/>
                  <a:pt x="1289884" y="20955"/>
                </a:cubicBezTo>
                <a:close/>
                <a:moveTo>
                  <a:pt x="1625440" y="18126"/>
                </a:moveTo>
                <a:lnTo>
                  <a:pt x="1625440" y="80572"/>
                </a:lnTo>
                <a:lnTo>
                  <a:pt x="1634870" y="80572"/>
                </a:lnTo>
                <a:cubicBezTo>
                  <a:pt x="1644020" y="80572"/>
                  <a:pt x="1650970" y="77778"/>
                  <a:pt x="1655720" y="72190"/>
                </a:cubicBezTo>
                <a:cubicBezTo>
                  <a:pt x="1660260" y="66741"/>
                  <a:pt x="1662530" y="59023"/>
                  <a:pt x="1662530" y="49034"/>
                </a:cubicBezTo>
                <a:cubicBezTo>
                  <a:pt x="1662530" y="28429"/>
                  <a:pt x="1653310" y="18126"/>
                  <a:pt x="1634870" y="18126"/>
                </a:cubicBezTo>
                <a:close/>
                <a:moveTo>
                  <a:pt x="720566" y="18126"/>
                </a:moveTo>
                <a:lnTo>
                  <a:pt x="720566" y="80572"/>
                </a:lnTo>
                <a:lnTo>
                  <a:pt x="729996" y="80572"/>
                </a:lnTo>
                <a:cubicBezTo>
                  <a:pt x="739146" y="80572"/>
                  <a:pt x="746096" y="77778"/>
                  <a:pt x="750846" y="72190"/>
                </a:cubicBezTo>
                <a:cubicBezTo>
                  <a:pt x="755386" y="66741"/>
                  <a:pt x="757656" y="59023"/>
                  <a:pt x="757656" y="49034"/>
                </a:cubicBezTo>
                <a:cubicBezTo>
                  <a:pt x="757656" y="28429"/>
                  <a:pt x="748436" y="18126"/>
                  <a:pt x="729996" y="18126"/>
                </a:cubicBezTo>
                <a:close/>
                <a:moveTo>
                  <a:pt x="482440" y="17916"/>
                </a:moveTo>
                <a:lnTo>
                  <a:pt x="482440" y="43900"/>
                </a:lnTo>
                <a:lnTo>
                  <a:pt x="494176" y="43900"/>
                </a:lnTo>
                <a:cubicBezTo>
                  <a:pt x="507098" y="43900"/>
                  <a:pt x="513558" y="39535"/>
                  <a:pt x="513558" y="30803"/>
                </a:cubicBezTo>
                <a:cubicBezTo>
                  <a:pt x="513558" y="26193"/>
                  <a:pt x="511986" y="22875"/>
                  <a:pt x="508844" y="20850"/>
                </a:cubicBezTo>
                <a:cubicBezTo>
                  <a:pt x="505840" y="18894"/>
                  <a:pt x="501126" y="17916"/>
                  <a:pt x="494700" y="17916"/>
                </a:cubicBezTo>
                <a:close/>
                <a:moveTo>
                  <a:pt x="155694" y="16659"/>
                </a:moveTo>
                <a:cubicBezTo>
                  <a:pt x="159048" y="36077"/>
                  <a:pt x="164636" y="51549"/>
                  <a:pt x="172458" y="63074"/>
                </a:cubicBezTo>
                <a:cubicBezTo>
                  <a:pt x="181540" y="50431"/>
                  <a:pt x="187756" y="34959"/>
                  <a:pt x="191108" y="16659"/>
                </a:cubicBezTo>
                <a:close/>
                <a:moveTo>
                  <a:pt x="1556156" y="16344"/>
                </a:moveTo>
                <a:cubicBezTo>
                  <a:pt x="1552314" y="16344"/>
                  <a:pt x="1549136" y="18021"/>
                  <a:pt x="1546622" y="21374"/>
                </a:cubicBezTo>
                <a:cubicBezTo>
                  <a:pt x="1544036" y="24726"/>
                  <a:pt x="1542744" y="29057"/>
                  <a:pt x="1542744" y="34366"/>
                </a:cubicBezTo>
                <a:cubicBezTo>
                  <a:pt x="1542744" y="39814"/>
                  <a:pt x="1543896" y="44075"/>
                  <a:pt x="1546202" y="47148"/>
                </a:cubicBezTo>
                <a:cubicBezTo>
                  <a:pt x="1548716" y="50431"/>
                  <a:pt x="1552278" y="52073"/>
                  <a:pt x="1556890" y="52073"/>
                </a:cubicBezTo>
                <a:cubicBezTo>
                  <a:pt x="1562896" y="52073"/>
                  <a:pt x="1568414" y="48545"/>
                  <a:pt x="1573444" y="41490"/>
                </a:cubicBezTo>
                <a:cubicBezTo>
                  <a:pt x="1572536" y="24726"/>
                  <a:pt x="1566772" y="16344"/>
                  <a:pt x="1556156" y="16344"/>
                </a:cubicBezTo>
                <a:close/>
                <a:moveTo>
                  <a:pt x="1225504" y="16344"/>
                </a:moveTo>
                <a:cubicBezTo>
                  <a:pt x="1221872" y="16344"/>
                  <a:pt x="1218868" y="17532"/>
                  <a:pt x="1216494" y="19907"/>
                </a:cubicBezTo>
                <a:cubicBezTo>
                  <a:pt x="1214120" y="22352"/>
                  <a:pt x="1212932" y="25460"/>
                  <a:pt x="1212932" y="29232"/>
                </a:cubicBezTo>
                <a:cubicBezTo>
                  <a:pt x="1212932" y="33493"/>
                  <a:pt x="1214748" y="37090"/>
                  <a:pt x="1218380" y="40024"/>
                </a:cubicBezTo>
                <a:cubicBezTo>
                  <a:pt x="1220894" y="42049"/>
                  <a:pt x="1225016" y="44180"/>
                  <a:pt x="1230744" y="46415"/>
                </a:cubicBezTo>
                <a:cubicBezTo>
                  <a:pt x="1236332" y="41665"/>
                  <a:pt x="1239126" y="36356"/>
                  <a:pt x="1239126" y="30489"/>
                </a:cubicBezTo>
                <a:cubicBezTo>
                  <a:pt x="1239126" y="26438"/>
                  <a:pt x="1237938" y="23120"/>
                  <a:pt x="1235564" y="20535"/>
                </a:cubicBezTo>
                <a:cubicBezTo>
                  <a:pt x="1233048" y="17741"/>
                  <a:pt x="1229696" y="16344"/>
                  <a:pt x="1225504" y="16344"/>
                </a:cubicBezTo>
                <a:close/>
                <a:moveTo>
                  <a:pt x="1912018" y="11001"/>
                </a:moveTo>
                <a:lnTo>
                  <a:pt x="1920926" y="11001"/>
                </a:lnTo>
                <a:lnTo>
                  <a:pt x="1949948" y="60664"/>
                </a:lnTo>
                <a:lnTo>
                  <a:pt x="1958226" y="76381"/>
                </a:lnTo>
                <a:lnTo>
                  <a:pt x="1958748" y="76381"/>
                </a:lnTo>
                <a:cubicBezTo>
                  <a:pt x="1957980" y="65135"/>
                  <a:pt x="1957596" y="57172"/>
                  <a:pt x="1957596" y="52492"/>
                </a:cubicBezTo>
                <a:lnTo>
                  <a:pt x="1957596" y="11001"/>
                </a:lnTo>
                <a:lnTo>
                  <a:pt x="1965874" y="11001"/>
                </a:lnTo>
                <a:lnTo>
                  <a:pt x="1965874" y="87696"/>
                </a:lnTo>
                <a:lnTo>
                  <a:pt x="1956862" y="87696"/>
                </a:lnTo>
                <a:lnTo>
                  <a:pt x="1928050" y="38033"/>
                </a:lnTo>
                <a:lnTo>
                  <a:pt x="1919668" y="22317"/>
                </a:lnTo>
                <a:lnTo>
                  <a:pt x="1919144" y="22317"/>
                </a:lnTo>
                <a:cubicBezTo>
                  <a:pt x="1919842" y="35029"/>
                  <a:pt x="1920192" y="42818"/>
                  <a:pt x="1920192" y="45681"/>
                </a:cubicBezTo>
                <a:lnTo>
                  <a:pt x="1920192" y="87696"/>
                </a:lnTo>
                <a:lnTo>
                  <a:pt x="1912018" y="87696"/>
                </a:lnTo>
                <a:close/>
                <a:moveTo>
                  <a:pt x="1807244" y="11001"/>
                </a:moveTo>
                <a:lnTo>
                  <a:pt x="1815940" y="11001"/>
                </a:lnTo>
                <a:lnTo>
                  <a:pt x="1815940" y="87696"/>
                </a:lnTo>
                <a:lnTo>
                  <a:pt x="1807244" y="87696"/>
                </a:lnTo>
                <a:close/>
                <a:moveTo>
                  <a:pt x="1692944" y="11001"/>
                </a:moveTo>
                <a:lnTo>
                  <a:pt x="1736636" y="11001"/>
                </a:lnTo>
                <a:lnTo>
                  <a:pt x="1736636" y="18335"/>
                </a:lnTo>
                <a:lnTo>
                  <a:pt x="1701640" y="18335"/>
                </a:lnTo>
                <a:lnTo>
                  <a:pt x="1701640" y="43586"/>
                </a:lnTo>
                <a:lnTo>
                  <a:pt x="1731082" y="43586"/>
                </a:lnTo>
                <a:lnTo>
                  <a:pt x="1731082" y="50920"/>
                </a:lnTo>
                <a:lnTo>
                  <a:pt x="1701640" y="50920"/>
                </a:lnTo>
                <a:lnTo>
                  <a:pt x="1701640" y="80362"/>
                </a:lnTo>
                <a:lnTo>
                  <a:pt x="1737788" y="80362"/>
                </a:lnTo>
                <a:lnTo>
                  <a:pt x="1737788" y="87696"/>
                </a:lnTo>
                <a:lnTo>
                  <a:pt x="1692944" y="87696"/>
                </a:lnTo>
                <a:close/>
                <a:moveTo>
                  <a:pt x="1616744" y="11001"/>
                </a:moveTo>
                <a:lnTo>
                  <a:pt x="1635604" y="11001"/>
                </a:lnTo>
                <a:cubicBezTo>
                  <a:pt x="1647268" y="11001"/>
                  <a:pt x="1656174" y="14319"/>
                  <a:pt x="1662322" y="20955"/>
                </a:cubicBezTo>
                <a:cubicBezTo>
                  <a:pt x="1668398" y="27520"/>
                  <a:pt x="1671436" y="36880"/>
                  <a:pt x="1671436" y="49034"/>
                </a:cubicBezTo>
                <a:cubicBezTo>
                  <a:pt x="1671436" y="61258"/>
                  <a:pt x="1668434" y="70723"/>
                  <a:pt x="1662426" y="77428"/>
                </a:cubicBezTo>
                <a:cubicBezTo>
                  <a:pt x="1656280" y="84274"/>
                  <a:pt x="1647442" y="87696"/>
                  <a:pt x="1635918" y="87696"/>
                </a:cubicBezTo>
                <a:lnTo>
                  <a:pt x="1616744" y="87696"/>
                </a:lnTo>
                <a:close/>
                <a:moveTo>
                  <a:pt x="1484232" y="11001"/>
                </a:moveTo>
                <a:lnTo>
                  <a:pt x="1520904" y="11001"/>
                </a:lnTo>
                <a:lnTo>
                  <a:pt x="1520904" y="18335"/>
                </a:lnTo>
                <a:lnTo>
                  <a:pt x="1491776" y="18335"/>
                </a:lnTo>
                <a:lnTo>
                  <a:pt x="1489680" y="41595"/>
                </a:lnTo>
                <a:cubicBezTo>
                  <a:pt x="1493522" y="39430"/>
                  <a:pt x="1497504" y="38347"/>
                  <a:pt x="1501624" y="38347"/>
                </a:cubicBezTo>
                <a:cubicBezTo>
                  <a:pt x="1508400" y="38347"/>
                  <a:pt x="1513814" y="40303"/>
                  <a:pt x="1517866" y="44215"/>
                </a:cubicBezTo>
                <a:cubicBezTo>
                  <a:pt x="1522336" y="48545"/>
                  <a:pt x="1524570" y="54762"/>
                  <a:pt x="1524570" y="62865"/>
                </a:cubicBezTo>
                <a:cubicBezTo>
                  <a:pt x="1524570" y="70827"/>
                  <a:pt x="1522022" y="77289"/>
                  <a:pt x="1516922" y="82248"/>
                </a:cubicBezTo>
                <a:cubicBezTo>
                  <a:pt x="1512242" y="86788"/>
                  <a:pt x="1506550" y="89058"/>
                  <a:pt x="1499844" y="89058"/>
                </a:cubicBezTo>
                <a:cubicBezTo>
                  <a:pt x="1490484" y="89058"/>
                  <a:pt x="1482416" y="85671"/>
                  <a:pt x="1475640" y="78895"/>
                </a:cubicBezTo>
                <a:lnTo>
                  <a:pt x="1479936" y="73237"/>
                </a:lnTo>
                <a:cubicBezTo>
                  <a:pt x="1485594" y="79035"/>
                  <a:pt x="1491986" y="81934"/>
                  <a:pt x="1499110" y="81934"/>
                </a:cubicBezTo>
                <a:cubicBezTo>
                  <a:pt x="1503860" y="81934"/>
                  <a:pt x="1507842" y="80222"/>
                  <a:pt x="1511054" y="76800"/>
                </a:cubicBezTo>
                <a:cubicBezTo>
                  <a:pt x="1514338" y="73307"/>
                  <a:pt x="1515980" y="68732"/>
                  <a:pt x="1515980" y="63074"/>
                </a:cubicBezTo>
                <a:cubicBezTo>
                  <a:pt x="1515980" y="57486"/>
                  <a:pt x="1514478" y="53051"/>
                  <a:pt x="1511474" y="49768"/>
                </a:cubicBezTo>
                <a:cubicBezTo>
                  <a:pt x="1508540" y="46555"/>
                  <a:pt x="1504558" y="44948"/>
                  <a:pt x="1499530" y="44948"/>
                </a:cubicBezTo>
                <a:cubicBezTo>
                  <a:pt x="1495478" y="44948"/>
                  <a:pt x="1491148" y="46485"/>
                  <a:pt x="1486538" y="49558"/>
                </a:cubicBezTo>
                <a:lnTo>
                  <a:pt x="1481822" y="46624"/>
                </a:lnTo>
                <a:close/>
                <a:moveTo>
                  <a:pt x="1430216" y="11001"/>
                </a:moveTo>
                <a:lnTo>
                  <a:pt x="1477678" y="11001"/>
                </a:lnTo>
                <a:lnTo>
                  <a:pt x="1477678" y="16135"/>
                </a:lnTo>
                <a:cubicBezTo>
                  <a:pt x="1469158" y="27171"/>
                  <a:pt x="1463254" y="38277"/>
                  <a:pt x="1459972" y="49453"/>
                </a:cubicBezTo>
                <a:cubicBezTo>
                  <a:pt x="1457318" y="58674"/>
                  <a:pt x="1455642" y="71421"/>
                  <a:pt x="1454942" y="87696"/>
                </a:cubicBezTo>
                <a:lnTo>
                  <a:pt x="1446038" y="87696"/>
                </a:lnTo>
                <a:cubicBezTo>
                  <a:pt x="1447224" y="59966"/>
                  <a:pt x="1454488" y="36845"/>
                  <a:pt x="1467830" y="18335"/>
                </a:cubicBezTo>
                <a:lnTo>
                  <a:pt x="1430216" y="18335"/>
                </a:lnTo>
                <a:close/>
                <a:moveTo>
                  <a:pt x="1379458" y="11001"/>
                </a:moveTo>
                <a:lnTo>
                  <a:pt x="1416128" y="11001"/>
                </a:lnTo>
                <a:lnTo>
                  <a:pt x="1416128" y="18335"/>
                </a:lnTo>
                <a:lnTo>
                  <a:pt x="1387002" y="18335"/>
                </a:lnTo>
                <a:lnTo>
                  <a:pt x="1384906" y="41595"/>
                </a:lnTo>
                <a:cubicBezTo>
                  <a:pt x="1388748" y="39430"/>
                  <a:pt x="1392728" y="38347"/>
                  <a:pt x="1396850" y="38347"/>
                </a:cubicBezTo>
                <a:cubicBezTo>
                  <a:pt x="1403626" y="38347"/>
                  <a:pt x="1409038" y="40303"/>
                  <a:pt x="1413090" y="44215"/>
                </a:cubicBezTo>
                <a:cubicBezTo>
                  <a:pt x="1417560" y="48545"/>
                  <a:pt x="1419796" y="54762"/>
                  <a:pt x="1419796" y="62865"/>
                </a:cubicBezTo>
                <a:cubicBezTo>
                  <a:pt x="1419796" y="70827"/>
                  <a:pt x="1417246" y="77289"/>
                  <a:pt x="1412148" y="82248"/>
                </a:cubicBezTo>
                <a:cubicBezTo>
                  <a:pt x="1407468" y="86788"/>
                  <a:pt x="1401774" y="89058"/>
                  <a:pt x="1395068" y="89058"/>
                </a:cubicBezTo>
                <a:cubicBezTo>
                  <a:pt x="1385708" y="89058"/>
                  <a:pt x="1377642" y="85671"/>
                  <a:pt x="1370866" y="78895"/>
                </a:cubicBezTo>
                <a:lnTo>
                  <a:pt x="1375162" y="73237"/>
                </a:lnTo>
                <a:cubicBezTo>
                  <a:pt x="1380820" y="79035"/>
                  <a:pt x="1387210" y="81934"/>
                  <a:pt x="1394336" y="81934"/>
                </a:cubicBezTo>
                <a:cubicBezTo>
                  <a:pt x="1399086" y="81934"/>
                  <a:pt x="1403066" y="80222"/>
                  <a:pt x="1406280" y="76800"/>
                </a:cubicBezTo>
                <a:cubicBezTo>
                  <a:pt x="1409562" y="73307"/>
                  <a:pt x="1411204" y="68732"/>
                  <a:pt x="1411204" y="63074"/>
                </a:cubicBezTo>
                <a:cubicBezTo>
                  <a:pt x="1411204" y="57486"/>
                  <a:pt x="1409702" y="53051"/>
                  <a:pt x="1406698" y="49768"/>
                </a:cubicBezTo>
                <a:cubicBezTo>
                  <a:pt x="1403766" y="46555"/>
                  <a:pt x="1399784" y="44948"/>
                  <a:pt x="1394754" y="44948"/>
                </a:cubicBezTo>
                <a:cubicBezTo>
                  <a:pt x="1390704" y="44948"/>
                  <a:pt x="1386372" y="46485"/>
                  <a:pt x="1381762" y="49558"/>
                </a:cubicBezTo>
                <a:lnTo>
                  <a:pt x="1377048" y="46624"/>
                </a:lnTo>
                <a:close/>
                <a:moveTo>
                  <a:pt x="1288208" y="11001"/>
                </a:moveTo>
                <a:lnTo>
                  <a:pt x="1297324" y="11001"/>
                </a:lnTo>
                <a:lnTo>
                  <a:pt x="1297324" y="59512"/>
                </a:lnTo>
                <a:lnTo>
                  <a:pt x="1307800" y="59512"/>
                </a:lnTo>
                <a:lnTo>
                  <a:pt x="1307800" y="66322"/>
                </a:lnTo>
                <a:lnTo>
                  <a:pt x="1297324" y="66322"/>
                </a:lnTo>
                <a:lnTo>
                  <a:pt x="1297324" y="87696"/>
                </a:lnTo>
                <a:lnTo>
                  <a:pt x="1289256" y="87696"/>
                </a:lnTo>
                <a:lnTo>
                  <a:pt x="1289256" y="66322"/>
                </a:lnTo>
                <a:lnTo>
                  <a:pt x="1255622" y="66322"/>
                </a:lnTo>
                <a:lnTo>
                  <a:pt x="1255622" y="60769"/>
                </a:lnTo>
                <a:close/>
                <a:moveTo>
                  <a:pt x="711870" y="11001"/>
                </a:moveTo>
                <a:lnTo>
                  <a:pt x="730728" y="11001"/>
                </a:lnTo>
                <a:cubicBezTo>
                  <a:pt x="742394" y="11001"/>
                  <a:pt x="751300" y="14319"/>
                  <a:pt x="757446" y="20955"/>
                </a:cubicBezTo>
                <a:cubicBezTo>
                  <a:pt x="763524" y="27520"/>
                  <a:pt x="766562" y="36880"/>
                  <a:pt x="766562" y="49034"/>
                </a:cubicBezTo>
                <a:cubicBezTo>
                  <a:pt x="766562" y="61258"/>
                  <a:pt x="763558" y="70723"/>
                  <a:pt x="757550" y="77428"/>
                </a:cubicBezTo>
                <a:cubicBezTo>
                  <a:pt x="751404" y="84274"/>
                  <a:pt x="742568" y="87696"/>
                  <a:pt x="731042" y="87696"/>
                </a:cubicBezTo>
                <a:lnTo>
                  <a:pt x="711870" y="87696"/>
                </a:lnTo>
                <a:close/>
                <a:moveTo>
                  <a:pt x="473744" y="11001"/>
                </a:moveTo>
                <a:lnTo>
                  <a:pt x="495956" y="11001"/>
                </a:lnTo>
                <a:cubicBezTo>
                  <a:pt x="513418" y="11001"/>
                  <a:pt x="522150" y="17253"/>
                  <a:pt x="522150" y="29756"/>
                </a:cubicBezTo>
                <a:cubicBezTo>
                  <a:pt x="522150" y="38347"/>
                  <a:pt x="518344" y="43900"/>
                  <a:pt x="510730" y="46415"/>
                </a:cubicBezTo>
                <a:lnTo>
                  <a:pt x="510730" y="46834"/>
                </a:lnTo>
                <a:cubicBezTo>
                  <a:pt x="521346" y="48860"/>
                  <a:pt x="526656" y="55006"/>
                  <a:pt x="526656" y="65274"/>
                </a:cubicBezTo>
                <a:cubicBezTo>
                  <a:pt x="526656" y="72539"/>
                  <a:pt x="523966" y="78162"/>
                  <a:pt x="518588" y="82143"/>
                </a:cubicBezTo>
                <a:cubicBezTo>
                  <a:pt x="513488" y="85845"/>
                  <a:pt x="506504" y="87696"/>
                  <a:pt x="497632" y="87696"/>
                </a:cubicBezTo>
                <a:lnTo>
                  <a:pt x="473744" y="87696"/>
                </a:lnTo>
                <a:close/>
                <a:moveTo>
                  <a:pt x="1225714" y="9848"/>
                </a:moveTo>
                <a:cubicBezTo>
                  <a:pt x="1232140" y="9848"/>
                  <a:pt x="1237240" y="11734"/>
                  <a:pt x="1241012" y="15506"/>
                </a:cubicBezTo>
                <a:cubicBezTo>
                  <a:pt x="1244714" y="19208"/>
                  <a:pt x="1246564" y="24063"/>
                  <a:pt x="1246564" y="30070"/>
                </a:cubicBezTo>
                <a:cubicBezTo>
                  <a:pt x="1246564" y="37055"/>
                  <a:pt x="1243106" y="43272"/>
                  <a:pt x="1236192" y="48720"/>
                </a:cubicBezTo>
                <a:lnTo>
                  <a:pt x="1236192" y="49244"/>
                </a:lnTo>
                <a:cubicBezTo>
                  <a:pt x="1244854" y="54273"/>
                  <a:pt x="1249184" y="60979"/>
                  <a:pt x="1249184" y="69361"/>
                </a:cubicBezTo>
                <a:cubicBezTo>
                  <a:pt x="1249184" y="74949"/>
                  <a:pt x="1247018" y="79594"/>
                  <a:pt x="1242688" y="83296"/>
                </a:cubicBezTo>
                <a:cubicBezTo>
                  <a:pt x="1238218" y="87137"/>
                  <a:pt x="1232490" y="89058"/>
                  <a:pt x="1225504" y="89058"/>
                </a:cubicBezTo>
                <a:cubicBezTo>
                  <a:pt x="1218450" y="89058"/>
                  <a:pt x="1212652" y="87137"/>
                  <a:pt x="1208112" y="83296"/>
                </a:cubicBezTo>
                <a:cubicBezTo>
                  <a:pt x="1203502" y="79454"/>
                  <a:pt x="1201196" y="74564"/>
                  <a:pt x="1201196" y="68627"/>
                </a:cubicBezTo>
                <a:cubicBezTo>
                  <a:pt x="1201196" y="59617"/>
                  <a:pt x="1205946" y="52492"/>
                  <a:pt x="1215446" y="47253"/>
                </a:cubicBezTo>
                <a:lnTo>
                  <a:pt x="1215446" y="46834"/>
                </a:lnTo>
                <a:cubicBezTo>
                  <a:pt x="1208532" y="42154"/>
                  <a:pt x="1205074" y="36287"/>
                  <a:pt x="1205074" y="29232"/>
                </a:cubicBezTo>
                <a:cubicBezTo>
                  <a:pt x="1205074" y="23504"/>
                  <a:pt x="1207064" y="18824"/>
                  <a:pt x="1211046" y="15192"/>
                </a:cubicBezTo>
                <a:cubicBezTo>
                  <a:pt x="1214888" y="11630"/>
                  <a:pt x="1219778" y="9848"/>
                  <a:pt x="1225714" y="9848"/>
                </a:cubicBezTo>
                <a:close/>
                <a:moveTo>
                  <a:pt x="1866098" y="9639"/>
                </a:moveTo>
                <a:cubicBezTo>
                  <a:pt x="1874620" y="9639"/>
                  <a:pt x="1881920" y="12747"/>
                  <a:pt x="1887998" y="18964"/>
                </a:cubicBezTo>
                <a:lnTo>
                  <a:pt x="1883178" y="24622"/>
                </a:lnTo>
                <a:cubicBezTo>
                  <a:pt x="1878568" y="19732"/>
                  <a:pt x="1872944" y="17287"/>
                  <a:pt x="1866308" y="17287"/>
                </a:cubicBezTo>
                <a:cubicBezTo>
                  <a:pt x="1858346" y="17287"/>
                  <a:pt x="1852024" y="20116"/>
                  <a:pt x="1847344" y="25774"/>
                </a:cubicBezTo>
                <a:cubicBezTo>
                  <a:pt x="1842594" y="31502"/>
                  <a:pt x="1840220" y="39290"/>
                  <a:pt x="1840220" y="49139"/>
                </a:cubicBezTo>
                <a:cubicBezTo>
                  <a:pt x="1840220" y="59128"/>
                  <a:pt x="1842490" y="66986"/>
                  <a:pt x="1847030" y="72713"/>
                </a:cubicBezTo>
                <a:cubicBezTo>
                  <a:pt x="1851640" y="78511"/>
                  <a:pt x="1858066" y="81410"/>
                  <a:pt x="1866308" y="81410"/>
                </a:cubicBezTo>
                <a:cubicBezTo>
                  <a:pt x="1872664" y="81410"/>
                  <a:pt x="1877520" y="79803"/>
                  <a:pt x="1880872" y="76590"/>
                </a:cubicBezTo>
                <a:lnTo>
                  <a:pt x="1880872" y="55635"/>
                </a:lnTo>
                <a:lnTo>
                  <a:pt x="1864214" y="55635"/>
                </a:lnTo>
                <a:lnTo>
                  <a:pt x="1864214" y="48406"/>
                </a:lnTo>
                <a:lnTo>
                  <a:pt x="1888940" y="48406"/>
                </a:lnTo>
                <a:lnTo>
                  <a:pt x="1888940" y="80257"/>
                </a:lnTo>
                <a:cubicBezTo>
                  <a:pt x="1883282" y="86125"/>
                  <a:pt x="1875458" y="89058"/>
                  <a:pt x="1865470" y="89058"/>
                </a:cubicBezTo>
                <a:cubicBezTo>
                  <a:pt x="1855272" y="89058"/>
                  <a:pt x="1847066" y="85531"/>
                  <a:pt x="1840848" y="78476"/>
                </a:cubicBezTo>
                <a:cubicBezTo>
                  <a:pt x="1834492" y="71281"/>
                  <a:pt x="1831314" y="61572"/>
                  <a:pt x="1831314" y="49349"/>
                </a:cubicBezTo>
                <a:cubicBezTo>
                  <a:pt x="1831314" y="37195"/>
                  <a:pt x="1834596" y="27486"/>
                  <a:pt x="1841162" y="20221"/>
                </a:cubicBezTo>
                <a:cubicBezTo>
                  <a:pt x="1847518" y="13166"/>
                  <a:pt x="1855830" y="9639"/>
                  <a:pt x="1866098" y="9639"/>
                </a:cubicBezTo>
                <a:close/>
                <a:moveTo>
                  <a:pt x="1771888" y="9639"/>
                </a:moveTo>
                <a:cubicBezTo>
                  <a:pt x="1780828" y="9639"/>
                  <a:pt x="1788266" y="12782"/>
                  <a:pt x="1794204" y="19069"/>
                </a:cubicBezTo>
                <a:lnTo>
                  <a:pt x="1789594" y="24622"/>
                </a:lnTo>
                <a:cubicBezTo>
                  <a:pt x="1784496" y="19732"/>
                  <a:pt x="1778592" y="17287"/>
                  <a:pt x="1771888" y="17287"/>
                </a:cubicBezTo>
                <a:cubicBezTo>
                  <a:pt x="1767416" y="17287"/>
                  <a:pt x="1763820" y="18335"/>
                  <a:pt x="1761096" y="20431"/>
                </a:cubicBezTo>
                <a:cubicBezTo>
                  <a:pt x="1758372" y="22596"/>
                  <a:pt x="1757010" y="25460"/>
                  <a:pt x="1757010" y="29022"/>
                </a:cubicBezTo>
                <a:cubicBezTo>
                  <a:pt x="1757010" y="32515"/>
                  <a:pt x="1758406" y="35414"/>
                  <a:pt x="1761200" y="37719"/>
                </a:cubicBezTo>
                <a:cubicBezTo>
                  <a:pt x="1762806" y="39046"/>
                  <a:pt x="1765670" y="40582"/>
                  <a:pt x="1769792" y="42329"/>
                </a:cubicBezTo>
                <a:lnTo>
                  <a:pt x="1780898" y="47044"/>
                </a:lnTo>
                <a:cubicBezTo>
                  <a:pt x="1791516" y="51723"/>
                  <a:pt x="1796824" y="58569"/>
                  <a:pt x="1796824" y="67579"/>
                </a:cubicBezTo>
                <a:cubicBezTo>
                  <a:pt x="1796824" y="73726"/>
                  <a:pt x="1794518" y="78825"/>
                  <a:pt x="1789908" y="82877"/>
                </a:cubicBezTo>
                <a:cubicBezTo>
                  <a:pt x="1785088" y="86998"/>
                  <a:pt x="1778802" y="89058"/>
                  <a:pt x="1771050" y="89058"/>
                </a:cubicBezTo>
                <a:cubicBezTo>
                  <a:pt x="1760432" y="89058"/>
                  <a:pt x="1751562" y="85251"/>
                  <a:pt x="1744436" y="77638"/>
                </a:cubicBezTo>
                <a:lnTo>
                  <a:pt x="1749674" y="71666"/>
                </a:lnTo>
                <a:cubicBezTo>
                  <a:pt x="1755682" y="78162"/>
                  <a:pt x="1762842" y="81410"/>
                  <a:pt x="1771154" y="81410"/>
                </a:cubicBezTo>
                <a:cubicBezTo>
                  <a:pt x="1776322" y="81410"/>
                  <a:pt x="1780444" y="80187"/>
                  <a:pt x="1783518" y="77743"/>
                </a:cubicBezTo>
                <a:cubicBezTo>
                  <a:pt x="1786520" y="75368"/>
                  <a:pt x="1788022" y="72190"/>
                  <a:pt x="1788022" y="68208"/>
                </a:cubicBezTo>
                <a:cubicBezTo>
                  <a:pt x="1788022" y="64506"/>
                  <a:pt x="1786766" y="61502"/>
                  <a:pt x="1784250" y="59197"/>
                </a:cubicBezTo>
                <a:cubicBezTo>
                  <a:pt x="1782644" y="57800"/>
                  <a:pt x="1779536" y="56089"/>
                  <a:pt x="1774926" y="54063"/>
                </a:cubicBezTo>
                <a:lnTo>
                  <a:pt x="1763820" y="49139"/>
                </a:lnTo>
                <a:cubicBezTo>
                  <a:pt x="1753412" y="44669"/>
                  <a:pt x="1748208" y="38173"/>
                  <a:pt x="1748208" y="29651"/>
                </a:cubicBezTo>
                <a:cubicBezTo>
                  <a:pt x="1748208" y="23853"/>
                  <a:pt x="1750444" y="19069"/>
                  <a:pt x="1754914" y="15297"/>
                </a:cubicBezTo>
                <a:cubicBezTo>
                  <a:pt x="1759384" y="11525"/>
                  <a:pt x="1765042" y="9639"/>
                  <a:pt x="1771888" y="9639"/>
                </a:cubicBezTo>
                <a:close/>
                <a:moveTo>
                  <a:pt x="1556156" y="9639"/>
                </a:moveTo>
                <a:cubicBezTo>
                  <a:pt x="1563838" y="9639"/>
                  <a:pt x="1569916" y="12677"/>
                  <a:pt x="1574386" y="18754"/>
                </a:cubicBezTo>
                <a:cubicBezTo>
                  <a:pt x="1579206" y="25111"/>
                  <a:pt x="1581616" y="34121"/>
                  <a:pt x="1581616" y="45786"/>
                </a:cubicBezTo>
                <a:cubicBezTo>
                  <a:pt x="1581616" y="60455"/>
                  <a:pt x="1578822" y="71596"/>
                  <a:pt x="1573234" y="79209"/>
                </a:cubicBezTo>
                <a:cubicBezTo>
                  <a:pt x="1568344" y="85775"/>
                  <a:pt x="1561954" y="89058"/>
                  <a:pt x="1554060" y="89058"/>
                </a:cubicBezTo>
                <a:cubicBezTo>
                  <a:pt x="1546936" y="89058"/>
                  <a:pt x="1540928" y="86509"/>
                  <a:pt x="1536038" y="81410"/>
                </a:cubicBezTo>
                <a:lnTo>
                  <a:pt x="1540754" y="76066"/>
                </a:lnTo>
                <a:cubicBezTo>
                  <a:pt x="1544316" y="79978"/>
                  <a:pt x="1548682" y="81934"/>
                  <a:pt x="1553850" y="81934"/>
                </a:cubicBezTo>
                <a:cubicBezTo>
                  <a:pt x="1559368" y="81934"/>
                  <a:pt x="1563804" y="79489"/>
                  <a:pt x="1567158" y="74599"/>
                </a:cubicBezTo>
                <a:cubicBezTo>
                  <a:pt x="1571068" y="68942"/>
                  <a:pt x="1573198" y="60315"/>
                  <a:pt x="1573548" y="48720"/>
                </a:cubicBezTo>
                <a:cubicBezTo>
                  <a:pt x="1568240" y="55216"/>
                  <a:pt x="1562232" y="58464"/>
                  <a:pt x="1555526" y="58464"/>
                </a:cubicBezTo>
                <a:cubicBezTo>
                  <a:pt x="1549030" y="58464"/>
                  <a:pt x="1543932" y="56438"/>
                  <a:pt x="1540230" y="52387"/>
                </a:cubicBezTo>
                <a:cubicBezTo>
                  <a:pt x="1536458" y="48126"/>
                  <a:pt x="1534572" y="42119"/>
                  <a:pt x="1534572" y="34366"/>
                </a:cubicBezTo>
                <a:cubicBezTo>
                  <a:pt x="1534572" y="27171"/>
                  <a:pt x="1536702" y="21199"/>
                  <a:pt x="1540964" y="16449"/>
                </a:cubicBezTo>
                <a:cubicBezTo>
                  <a:pt x="1545084" y="11909"/>
                  <a:pt x="1550148" y="9639"/>
                  <a:pt x="1556156" y="9639"/>
                </a:cubicBezTo>
                <a:close/>
                <a:moveTo>
                  <a:pt x="194356" y="9639"/>
                </a:moveTo>
                <a:lnTo>
                  <a:pt x="198652" y="11001"/>
                </a:lnTo>
                <a:cubicBezTo>
                  <a:pt x="195160" y="34680"/>
                  <a:pt x="187826" y="53959"/>
                  <a:pt x="176650" y="68837"/>
                </a:cubicBezTo>
                <a:cubicBezTo>
                  <a:pt x="182866" y="76660"/>
                  <a:pt x="191354" y="83889"/>
                  <a:pt x="202110" y="90525"/>
                </a:cubicBezTo>
                <a:cubicBezTo>
                  <a:pt x="199944" y="92132"/>
                  <a:pt x="198304" y="94018"/>
                  <a:pt x="197186" y="96183"/>
                </a:cubicBezTo>
                <a:cubicBezTo>
                  <a:pt x="186638" y="89338"/>
                  <a:pt x="178292" y="82108"/>
                  <a:pt x="172144" y="74495"/>
                </a:cubicBezTo>
                <a:cubicBezTo>
                  <a:pt x="164112" y="83645"/>
                  <a:pt x="154682" y="90665"/>
                  <a:pt x="143856" y="95554"/>
                </a:cubicBezTo>
                <a:cubicBezTo>
                  <a:pt x="142668" y="93179"/>
                  <a:pt x="141236" y="91259"/>
                  <a:pt x="139560" y="89792"/>
                </a:cubicBezTo>
                <a:cubicBezTo>
                  <a:pt x="150246" y="85391"/>
                  <a:pt x="159712" y="78406"/>
                  <a:pt x="167954" y="68837"/>
                </a:cubicBezTo>
                <a:cubicBezTo>
                  <a:pt x="159362" y="56264"/>
                  <a:pt x="153146" y="38871"/>
                  <a:pt x="149304" y="16659"/>
                </a:cubicBezTo>
                <a:lnTo>
                  <a:pt x="145322" y="16659"/>
                </a:lnTo>
                <a:lnTo>
                  <a:pt x="145322" y="9953"/>
                </a:lnTo>
                <a:lnTo>
                  <a:pt x="193100" y="9953"/>
                </a:lnTo>
                <a:close/>
                <a:moveTo>
                  <a:pt x="1337918" y="9534"/>
                </a:moveTo>
                <a:cubicBezTo>
                  <a:pt x="1344414" y="9604"/>
                  <a:pt x="1349618" y="11280"/>
                  <a:pt x="1353530" y="14563"/>
                </a:cubicBezTo>
                <a:cubicBezTo>
                  <a:pt x="1357652" y="17986"/>
                  <a:pt x="1359712" y="22666"/>
                  <a:pt x="1359712" y="28603"/>
                </a:cubicBezTo>
                <a:cubicBezTo>
                  <a:pt x="1359712" y="37753"/>
                  <a:pt x="1355136" y="43970"/>
                  <a:pt x="1345986" y="47253"/>
                </a:cubicBezTo>
                <a:lnTo>
                  <a:pt x="1345986" y="47672"/>
                </a:lnTo>
                <a:cubicBezTo>
                  <a:pt x="1350736" y="48790"/>
                  <a:pt x="1354578" y="50990"/>
                  <a:pt x="1357512" y="54273"/>
                </a:cubicBezTo>
                <a:cubicBezTo>
                  <a:pt x="1360724" y="57835"/>
                  <a:pt x="1362332" y="62166"/>
                  <a:pt x="1362332" y="67265"/>
                </a:cubicBezTo>
                <a:cubicBezTo>
                  <a:pt x="1362332" y="73901"/>
                  <a:pt x="1359992" y="79244"/>
                  <a:pt x="1355312" y="83296"/>
                </a:cubicBezTo>
                <a:cubicBezTo>
                  <a:pt x="1350842" y="87137"/>
                  <a:pt x="1345148" y="89058"/>
                  <a:pt x="1338234" y="89058"/>
                </a:cubicBezTo>
                <a:cubicBezTo>
                  <a:pt x="1328454" y="89058"/>
                  <a:pt x="1320352" y="85566"/>
                  <a:pt x="1313926" y="78581"/>
                </a:cubicBezTo>
                <a:lnTo>
                  <a:pt x="1318326" y="73028"/>
                </a:lnTo>
                <a:cubicBezTo>
                  <a:pt x="1324124" y="78965"/>
                  <a:pt x="1330584" y="81934"/>
                  <a:pt x="1337710" y="81934"/>
                </a:cubicBezTo>
                <a:cubicBezTo>
                  <a:pt x="1342458" y="81934"/>
                  <a:pt x="1346300" y="80606"/>
                  <a:pt x="1349234" y="77952"/>
                </a:cubicBezTo>
                <a:cubicBezTo>
                  <a:pt x="1352238" y="75158"/>
                  <a:pt x="1353740" y="71526"/>
                  <a:pt x="1353740" y="67056"/>
                </a:cubicBezTo>
                <a:cubicBezTo>
                  <a:pt x="1353740" y="56438"/>
                  <a:pt x="1345638" y="51130"/>
                  <a:pt x="1329432" y="51130"/>
                </a:cubicBezTo>
                <a:lnTo>
                  <a:pt x="1329432" y="44424"/>
                </a:lnTo>
                <a:cubicBezTo>
                  <a:pt x="1343822" y="44424"/>
                  <a:pt x="1351016" y="39360"/>
                  <a:pt x="1351016" y="29232"/>
                </a:cubicBezTo>
                <a:cubicBezTo>
                  <a:pt x="1351016" y="25390"/>
                  <a:pt x="1349828" y="22317"/>
                  <a:pt x="1347454" y="20012"/>
                </a:cubicBezTo>
                <a:cubicBezTo>
                  <a:pt x="1345008" y="17707"/>
                  <a:pt x="1341726" y="16519"/>
                  <a:pt x="1337604" y="16449"/>
                </a:cubicBezTo>
                <a:cubicBezTo>
                  <a:pt x="1331806" y="16519"/>
                  <a:pt x="1326428" y="19104"/>
                  <a:pt x="1321470" y="24203"/>
                </a:cubicBezTo>
                <a:lnTo>
                  <a:pt x="1316754" y="18650"/>
                </a:lnTo>
                <a:cubicBezTo>
                  <a:pt x="1323320" y="12642"/>
                  <a:pt x="1330374" y="9604"/>
                  <a:pt x="1337918" y="9534"/>
                </a:cubicBezTo>
                <a:close/>
                <a:moveTo>
                  <a:pt x="1101660" y="4295"/>
                </a:moveTo>
                <a:lnTo>
                  <a:pt x="1110148" y="4295"/>
                </a:lnTo>
                <a:lnTo>
                  <a:pt x="1110148" y="77952"/>
                </a:lnTo>
                <a:cubicBezTo>
                  <a:pt x="1110148" y="80606"/>
                  <a:pt x="1111020" y="81934"/>
                  <a:pt x="1112766" y="81934"/>
                </a:cubicBezTo>
                <a:cubicBezTo>
                  <a:pt x="1113396" y="81934"/>
                  <a:pt x="1114058" y="81864"/>
                  <a:pt x="1114758" y="81724"/>
                </a:cubicBezTo>
                <a:lnTo>
                  <a:pt x="1116014" y="88325"/>
                </a:lnTo>
                <a:cubicBezTo>
                  <a:pt x="1114408" y="88814"/>
                  <a:pt x="1112696" y="89058"/>
                  <a:pt x="1110880" y="89058"/>
                </a:cubicBezTo>
                <a:cubicBezTo>
                  <a:pt x="1104734" y="89058"/>
                  <a:pt x="1101660" y="85147"/>
                  <a:pt x="1101660" y="77324"/>
                </a:cubicBezTo>
                <a:close/>
                <a:moveTo>
                  <a:pt x="539686" y="4295"/>
                </a:moveTo>
                <a:lnTo>
                  <a:pt x="548172" y="4295"/>
                </a:lnTo>
                <a:lnTo>
                  <a:pt x="548172" y="77952"/>
                </a:lnTo>
                <a:cubicBezTo>
                  <a:pt x="548172" y="80606"/>
                  <a:pt x="549046" y="81934"/>
                  <a:pt x="550792" y="81934"/>
                </a:cubicBezTo>
                <a:cubicBezTo>
                  <a:pt x="551420" y="81934"/>
                  <a:pt x="552084" y="81864"/>
                  <a:pt x="552782" y="81724"/>
                </a:cubicBezTo>
                <a:lnTo>
                  <a:pt x="554040" y="88325"/>
                </a:lnTo>
                <a:cubicBezTo>
                  <a:pt x="552434" y="88814"/>
                  <a:pt x="550722" y="89058"/>
                  <a:pt x="548906" y="89058"/>
                </a:cubicBezTo>
                <a:cubicBezTo>
                  <a:pt x="542758" y="89058"/>
                  <a:pt x="539686" y="85147"/>
                  <a:pt x="539686" y="77324"/>
                </a:cubicBezTo>
                <a:close/>
                <a:moveTo>
                  <a:pt x="1090374" y="2933"/>
                </a:moveTo>
                <a:cubicBezTo>
                  <a:pt x="1093586" y="2933"/>
                  <a:pt x="1096626" y="3562"/>
                  <a:pt x="1099488" y="4819"/>
                </a:cubicBezTo>
                <a:lnTo>
                  <a:pt x="1097602" y="11420"/>
                </a:lnTo>
                <a:cubicBezTo>
                  <a:pt x="1095438" y="10372"/>
                  <a:pt x="1093272" y="9848"/>
                  <a:pt x="1091106" y="9848"/>
                </a:cubicBezTo>
                <a:cubicBezTo>
                  <a:pt x="1085658" y="9848"/>
                  <a:pt x="1082934" y="13690"/>
                  <a:pt x="1082934" y="21374"/>
                </a:cubicBezTo>
                <a:lnTo>
                  <a:pt x="1082934" y="31118"/>
                </a:lnTo>
                <a:lnTo>
                  <a:pt x="1095088" y="31118"/>
                </a:lnTo>
                <a:lnTo>
                  <a:pt x="1095088" y="38138"/>
                </a:lnTo>
                <a:lnTo>
                  <a:pt x="1082934" y="38138"/>
                </a:lnTo>
                <a:lnTo>
                  <a:pt x="1082934" y="87696"/>
                </a:lnTo>
                <a:lnTo>
                  <a:pt x="1074342" y="87696"/>
                </a:lnTo>
                <a:lnTo>
                  <a:pt x="1074342" y="38138"/>
                </a:lnTo>
                <a:lnTo>
                  <a:pt x="1066590" y="38138"/>
                </a:lnTo>
                <a:lnTo>
                  <a:pt x="1066590" y="31642"/>
                </a:lnTo>
                <a:lnTo>
                  <a:pt x="1074342" y="31118"/>
                </a:lnTo>
                <a:lnTo>
                  <a:pt x="1074342" y="21269"/>
                </a:lnTo>
                <a:cubicBezTo>
                  <a:pt x="1074342" y="9045"/>
                  <a:pt x="1079686" y="2933"/>
                  <a:pt x="1090374" y="2933"/>
                </a:cubicBezTo>
                <a:close/>
                <a:moveTo>
                  <a:pt x="90524" y="1047"/>
                </a:moveTo>
                <a:lnTo>
                  <a:pt x="95134" y="7019"/>
                </a:lnTo>
                <a:cubicBezTo>
                  <a:pt x="83750" y="9674"/>
                  <a:pt x="69954" y="11665"/>
                  <a:pt x="53748" y="12992"/>
                </a:cubicBezTo>
                <a:lnTo>
                  <a:pt x="53748" y="30908"/>
                </a:lnTo>
                <a:lnTo>
                  <a:pt x="88010" y="30908"/>
                </a:lnTo>
                <a:lnTo>
                  <a:pt x="89268" y="30594"/>
                </a:lnTo>
                <a:lnTo>
                  <a:pt x="93354" y="31851"/>
                </a:lnTo>
                <a:cubicBezTo>
                  <a:pt x="90840" y="49244"/>
                  <a:pt x="85670" y="63598"/>
                  <a:pt x="77846" y="74914"/>
                </a:cubicBezTo>
                <a:cubicBezTo>
                  <a:pt x="83016" y="81829"/>
                  <a:pt x="89302" y="86928"/>
                  <a:pt x="96706" y="90211"/>
                </a:cubicBezTo>
                <a:cubicBezTo>
                  <a:pt x="94680" y="91957"/>
                  <a:pt x="93110" y="93843"/>
                  <a:pt x="91992" y="95869"/>
                </a:cubicBezTo>
                <a:cubicBezTo>
                  <a:pt x="84798" y="92097"/>
                  <a:pt x="78720" y="86893"/>
                  <a:pt x="73760" y="80257"/>
                </a:cubicBezTo>
                <a:cubicBezTo>
                  <a:pt x="68172" y="86893"/>
                  <a:pt x="61642" y="92097"/>
                  <a:pt x="54168" y="95869"/>
                </a:cubicBezTo>
                <a:cubicBezTo>
                  <a:pt x="53050" y="93773"/>
                  <a:pt x="51654" y="91887"/>
                  <a:pt x="49976" y="90211"/>
                </a:cubicBezTo>
                <a:cubicBezTo>
                  <a:pt x="57520" y="86858"/>
                  <a:pt x="64122" y="81619"/>
                  <a:pt x="69780" y="74495"/>
                </a:cubicBezTo>
                <a:cubicBezTo>
                  <a:pt x="63982" y="64785"/>
                  <a:pt x="59512" y="52387"/>
                  <a:pt x="56368" y="37299"/>
                </a:cubicBezTo>
                <a:lnTo>
                  <a:pt x="53748" y="37299"/>
                </a:lnTo>
                <a:lnTo>
                  <a:pt x="53748" y="43586"/>
                </a:lnTo>
                <a:cubicBezTo>
                  <a:pt x="53748" y="67335"/>
                  <a:pt x="50360" y="84832"/>
                  <a:pt x="43586" y="96078"/>
                </a:cubicBezTo>
                <a:cubicBezTo>
                  <a:pt x="41978" y="94472"/>
                  <a:pt x="40128" y="93179"/>
                  <a:pt x="38032" y="92202"/>
                </a:cubicBezTo>
                <a:cubicBezTo>
                  <a:pt x="44110" y="81724"/>
                  <a:pt x="47148" y="65519"/>
                  <a:pt x="47148" y="43586"/>
                </a:cubicBezTo>
                <a:lnTo>
                  <a:pt x="47148" y="7543"/>
                </a:lnTo>
                <a:cubicBezTo>
                  <a:pt x="66148" y="5867"/>
                  <a:pt x="80606" y="3702"/>
                  <a:pt x="90524" y="1047"/>
                </a:cubicBezTo>
                <a:close/>
                <a:moveTo>
                  <a:pt x="254602" y="209"/>
                </a:moveTo>
                <a:lnTo>
                  <a:pt x="261832" y="209"/>
                </a:lnTo>
                <a:lnTo>
                  <a:pt x="261832" y="12992"/>
                </a:lnTo>
                <a:lnTo>
                  <a:pt x="300284" y="12992"/>
                </a:lnTo>
                <a:lnTo>
                  <a:pt x="300284" y="19697"/>
                </a:lnTo>
                <a:lnTo>
                  <a:pt x="261832" y="19697"/>
                </a:lnTo>
                <a:lnTo>
                  <a:pt x="261832" y="46520"/>
                </a:lnTo>
                <a:lnTo>
                  <a:pt x="304580" y="46520"/>
                </a:lnTo>
                <a:lnTo>
                  <a:pt x="304580" y="53120"/>
                </a:lnTo>
                <a:lnTo>
                  <a:pt x="266862" y="53120"/>
                </a:lnTo>
                <a:cubicBezTo>
                  <a:pt x="277828" y="67859"/>
                  <a:pt x="291134" y="78651"/>
                  <a:pt x="306780" y="85496"/>
                </a:cubicBezTo>
                <a:cubicBezTo>
                  <a:pt x="305174" y="86893"/>
                  <a:pt x="303568" y="88814"/>
                  <a:pt x="301960" y="91259"/>
                </a:cubicBezTo>
                <a:cubicBezTo>
                  <a:pt x="286244" y="83505"/>
                  <a:pt x="272868" y="71910"/>
                  <a:pt x="261832" y="56473"/>
                </a:cubicBezTo>
                <a:lnTo>
                  <a:pt x="261832" y="95554"/>
                </a:lnTo>
                <a:lnTo>
                  <a:pt x="254602" y="95554"/>
                </a:lnTo>
                <a:lnTo>
                  <a:pt x="254602" y="56788"/>
                </a:lnTo>
                <a:cubicBezTo>
                  <a:pt x="243916" y="71666"/>
                  <a:pt x="230714" y="83051"/>
                  <a:pt x="214998" y="90944"/>
                </a:cubicBezTo>
                <a:cubicBezTo>
                  <a:pt x="213530" y="88709"/>
                  <a:pt x="211890" y="86788"/>
                  <a:pt x="210074" y="85182"/>
                </a:cubicBezTo>
                <a:cubicBezTo>
                  <a:pt x="225860" y="78406"/>
                  <a:pt x="239060" y="67719"/>
                  <a:pt x="249678" y="53120"/>
                </a:cubicBezTo>
                <a:lnTo>
                  <a:pt x="212168" y="53120"/>
                </a:lnTo>
                <a:lnTo>
                  <a:pt x="212168" y="46520"/>
                </a:lnTo>
                <a:lnTo>
                  <a:pt x="254602" y="46520"/>
                </a:lnTo>
                <a:lnTo>
                  <a:pt x="254602" y="19697"/>
                </a:lnTo>
                <a:lnTo>
                  <a:pt x="217198" y="19697"/>
                </a:lnTo>
                <a:lnTo>
                  <a:pt x="217198" y="12992"/>
                </a:lnTo>
                <a:lnTo>
                  <a:pt x="254602" y="12992"/>
                </a:lnTo>
                <a:close/>
                <a:moveTo>
                  <a:pt x="124052" y="104"/>
                </a:moveTo>
                <a:lnTo>
                  <a:pt x="130864" y="104"/>
                </a:lnTo>
                <a:lnTo>
                  <a:pt x="130864" y="22526"/>
                </a:lnTo>
                <a:lnTo>
                  <a:pt x="145112" y="22526"/>
                </a:lnTo>
                <a:lnTo>
                  <a:pt x="145112" y="29127"/>
                </a:lnTo>
                <a:lnTo>
                  <a:pt x="130864" y="29127"/>
                </a:lnTo>
                <a:lnTo>
                  <a:pt x="130864" y="33318"/>
                </a:lnTo>
                <a:cubicBezTo>
                  <a:pt x="134216" y="36671"/>
                  <a:pt x="140084" y="43411"/>
                  <a:pt x="148466" y="53540"/>
                </a:cubicBezTo>
                <a:lnTo>
                  <a:pt x="144064" y="59721"/>
                </a:lnTo>
                <a:cubicBezTo>
                  <a:pt x="141132" y="54972"/>
                  <a:pt x="136730" y="48860"/>
                  <a:pt x="130864" y="41386"/>
                </a:cubicBezTo>
                <a:lnTo>
                  <a:pt x="130864" y="95450"/>
                </a:lnTo>
                <a:lnTo>
                  <a:pt x="124052" y="95450"/>
                </a:lnTo>
                <a:lnTo>
                  <a:pt x="124052" y="41281"/>
                </a:lnTo>
                <a:cubicBezTo>
                  <a:pt x="119302" y="56508"/>
                  <a:pt x="113854" y="68173"/>
                  <a:pt x="107708" y="76276"/>
                </a:cubicBezTo>
                <a:cubicBezTo>
                  <a:pt x="106660" y="73831"/>
                  <a:pt x="105264" y="71596"/>
                  <a:pt x="103516" y="69570"/>
                </a:cubicBezTo>
                <a:cubicBezTo>
                  <a:pt x="111550" y="60071"/>
                  <a:pt x="117732" y="46590"/>
                  <a:pt x="122062" y="29127"/>
                </a:cubicBezTo>
                <a:lnTo>
                  <a:pt x="106346" y="29127"/>
                </a:lnTo>
                <a:lnTo>
                  <a:pt x="106346" y="22526"/>
                </a:lnTo>
                <a:lnTo>
                  <a:pt x="124052" y="22526"/>
                </a:lnTo>
                <a:close/>
                <a:moveTo>
                  <a:pt x="358958" y="0"/>
                </a:moveTo>
                <a:lnTo>
                  <a:pt x="366816" y="1152"/>
                </a:lnTo>
                <a:cubicBezTo>
                  <a:pt x="364930" y="6461"/>
                  <a:pt x="363184" y="10896"/>
                  <a:pt x="361578" y="14459"/>
                </a:cubicBezTo>
                <a:lnTo>
                  <a:pt x="399402" y="14459"/>
                </a:lnTo>
                <a:lnTo>
                  <a:pt x="399402" y="95240"/>
                </a:lnTo>
                <a:lnTo>
                  <a:pt x="392172" y="95240"/>
                </a:lnTo>
                <a:lnTo>
                  <a:pt x="392172" y="89792"/>
                </a:lnTo>
                <a:lnTo>
                  <a:pt x="335384" y="89792"/>
                </a:lnTo>
                <a:lnTo>
                  <a:pt x="335384" y="95764"/>
                </a:lnTo>
                <a:lnTo>
                  <a:pt x="328364" y="95764"/>
                </a:lnTo>
                <a:lnTo>
                  <a:pt x="328364" y="14459"/>
                </a:lnTo>
                <a:lnTo>
                  <a:pt x="354558" y="14459"/>
                </a:lnTo>
                <a:cubicBezTo>
                  <a:pt x="356304" y="9988"/>
                  <a:pt x="357770" y="5168"/>
                  <a:pt x="358958" y="0"/>
                </a:cubicBezTo>
                <a:close/>
                <a:moveTo>
                  <a:pt x="26298" y="0"/>
                </a:moveTo>
                <a:lnTo>
                  <a:pt x="32688" y="0"/>
                </a:lnTo>
                <a:lnTo>
                  <a:pt x="32688" y="29337"/>
                </a:lnTo>
                <a:lnTo>
                  <a:pt x="42224" y="29337"/>
                </a:lnTo>
                <a:lnTo>
                  <a:pt x="42224" y="35623"/>
                </a:lnTo>
                <a:lnTo>
                  <a:pt x="14354" y="35623"/>
                </a:lnTo>
                <a:lnTo>
                  <a:pt x="14354" y="43796"/>
                </a:lnTo>
                <a:cubicBezTo>
                  <a:pt x="14354" y="47078"/>
                  <a:pt x="14318" y="49558"/>
                  <a:pt x="14248" y="51235"/>
                </a:cubicBezTo>
                <a:lnTo>
                  <a:pt x="35728" y="51235"/>
                </a:lnTo>
                <a:lnTo>
                  <a:pt x="35728" y="95554"/>
                </a:lnTo>
                <a:lnTo>
                  <a:pt x="29336" y="95554"/>
                </a:lnTo>
                <a:lnTo>
                  <a:pt x="29336" y="57521"/>
                </a:lnTo>
                <a:lnTo>
                  <a:pt x="14038" y="57521"/>
                </a:lnTo>
                <a:cubicBezTo>
                  <a:pt x="13130" y="74006"/>
                  <a:pt x="10128" y="86788"/>
                  <a:pt x="5028" y="95869"/>
                </a:cubicBezTo>
                <a:cubicBezTo>
                  <a:pt x="3632" y="94332"/>
                  <a:pt x="1954" y="92935"/>
                  <a:pt x="0" y="91678"/>
                </a:cubicBezTo>
                <a:cubicBezTo>
                  <a:pt x="5238" y="81549"/>
                  <a:pt x="7858" y="65589"/>
                  <a:pt x="7858" y="43796"/>
                </a:cubicBezTo>
                <a:lnTo>
                  <a:pt x="7858" y="2305"/>
                </a:lnTo>
                <a:lnTo>
                  <a:pt x="14354" y="2305"/>
                </a:lnTo>
                <a:lnTo>
                  <a:pt x="14354" y="29337"/>
                </a:lnTo>
                <a:lnTo>
                  <a:pt x="26298" y="29337"/>
                </a:lnTo>
                <a:close/>
              </a:path>
            </a:pathLst>
          </a:custGeom>
          <a:solidFill>
            <a:srgbClr val="E6E6E6"/>
          </a:solidFill>
          <a:ln>
            <a:noFill/>
          </a:ln>
          <a:effectLst/>
        </p:spPr>
        <p:txBody>
          <a:bodyPr rot="0" spcFirstLastPara="0" vertOverflow="overflow" horzOverflow="overflow" vert="horz" wrap="square" lIns="91440" tIns="45720" rIns="91440" bIns="45720" numCol="1" spcCol="0" rtlCol="0" fromWordArt="0" anchor="t" anchorCtr="0" forceAA="0" compatLnSpc="1">
            <a:noAutofit/>
          </a:bodyPr>
          <a:lstStyle/>
          <a:p>
            <a:pPr fontAlgn="base"/>
            <a:endParaRPr lang="zh-CN" altLang="en-US" sz="800" dirty="0">
              <a:solidFill>
                <a:srgbClr val="E6E6E6"/>
              </a:solidFill>
            </a:endParaRPr>
          </a:p>
        </p:txBody>
      </p:sp>
      <p:sp>
        <p:nvSpPr>
          <p:cNvPr id="7" name="文本框 6"/>
          <p:cNvSpPr txBox="1"/>
          <p:nvPr userDrawn="1"/>
        </p:nvSpPr>
        <p:spPr>
          <a:xfrm>
            <a:off x="-24850222" y="18772027"/>
            <a:ext cx="1965874" cy="113995"/>
          </a:xfrm>
          <a:custGeom>
            <a:avLst/>
            <a:gdLst/>
            <a:ahLst/>
            <a:cxnLst/>
            <a:rect l="l" t="t" r="r" b="b"/>
            <a:pathLst>
              <a:path w="1965874" h="113995">
                <a:moveTo>
                  <a:pt x="891806" y="87487"/>
                </a:moveTo>
                <a:cubicBezTo>
                  <a:pt x="887684" y="90420"/>
                  <a:pt x="885624" y="93808"/>
                  <a:pt x="885624" y="97650"/>
                </a:cubicBezTo>
                <a:cubicBezTo>
                  <a:pt x="885624" y="100793"/>
                  <a:pt x="887126" y="103308"/>
                  <a:pt x="890130" y="105194"/>
                </a:cubicBezTo>
                <a:cubicBezTo>
                  <a:pt x="893134" y="107080"/>
                  <a:pt x="897290" y="108023"/>
                  <a:pt x="902598" y="108023"/>
                </a:cubicBezTo>
                <a:cubicBezTo>
                  <a:pt x="908046" y="108023"/>
                  <a:pt x="912586" y="106765"/>
                  <a:pt x="916218" y="104251"/>
                </a:cubicBezTo>
                <a:cubicBezTo>
                  <a:pt x="919572" y="101876"/>
                  <a:pt x="921248" y="99082"/>
                  <a:pt x="921248" y="95869"/>
                </a:cubicBezTo>
                <a:cubicBezTo>
                  <a:pt x="921248" y="90909"/>
                  <a:pt x="917302" y="88430"/>
                  <a:pt x="909408" y="88430"/>
                </a:cubicBezTo>
                <a:lnTo>
                  <a:pt x="899036" y="88430"/>
                </a:lnTo>
                <a:cubicBezTo>
                  <a:pt x="896870" y="88430"/>
                  <a:pt x="894460" y="88115"/>
                  <a:pt x="891806" y="87487"/>
                </a:cubicBezTo>
                <a:close/>
                <a:moveTo>
                  <a:pt x="429472" y="75438"/>
                </a:moveTo>
                <a:cubicBezTo>
                  <a:pt x="431288" y="75438"/>
                  <a:pt x="432824" y="76066"/>
                  <a:pt x="434082" y="77324"/>
                </a:cubicBezTo>
                <a:cubicBezTo>
                  <a:pt x="435340" y="78651"/>
                  <a:pt x="435968" y="80327"/>
                  <a:pt x="435968" y="82353"/>
                </a:cubicBezTo>
                <a:cubicBezTo>
                  <a:pt x="435968" y="84309"/>
                  <a:pt x="435340" y="85915"/>
                  <a:pt x="434082" y="87172"/>
                </a:cubicBezTo>
                <a:cubicBezTo>
                  <a:pt x="432824" y="88430"/>
                  <a:pt x="431288" y="89058"/>
                  <a:pt x="429472" y="89058"/>
                </a:cubicBezTo>
                <a:cubicBezTo>
                  <a:pt x="427726" y="89058"/>
                  <a:pt x="426224" y="88430"/>
                  <a:pt x="424966" y="87172"/>
                </a:cubicBezTo>
                <a:cubicBezTo>
                  <a:pt x="423710" y="85915"/>
                  <a:pt x="423080" y="84309"/>
                  <a:pt x="423080" y="82353"/>
                </a:cubicBezTo>
                <a:cubicBezTo>
                  <a:pt x="423080" y="80327"/>
                  <a:pt x="423710" y="78651"/>
                  <a:pt x="424966" y="77324"/>
                </a:cubicBezTo>
                <a:cubicBezTo>
                  <a:pt x="426224" y="76066"/>
                  <a:pt x="427726" y="75438"/>
                  <a:pt x="429472" y="75438"/>
                </a:cubicBezTo>
                <a:close/>
                <a:moveTo>
                  <a:pt x="335384" y="66846"/>
                </a:moveTo>
                <a:lnTo>
                  <a:pt x="335384" y="83191"/>
                </a:lnTo>
                <a:lnTo>
                  <a:pt x="392172" y="83191"/>
                </a:lnTo>
                <a:lnTo>
                  <a:pt x="392172" y="66846"/>
                </a:lnTo>
                <a:close/>
                <a:moveTo>
                  <a:pt x="856868" y="57731"/>
                </a:moveTo>
                <a:cubicBezTo>
                  <a:pt x="847158" y="58848"/>
                  <a:pt x="840174" y="60629"/>
                  <a:pt x="835914" y="63074"/>
                </a:cubicBezTo>
                <a:cubicBezTo>
                  <a:pt x="832002" y="65449"/>
                  <a:pt x="830046" y="68627"/>
                  <a:pt x="830046" y="72609"/>
                </a:cubicBezTo>
                <a:cubicBezTo>
                  <a:pt x="830046" y="78965"/>
                  <a:pt x="833538" y="82143"/>
                  <a:pt x="840524" y="82143"/>
                </a:cubicBezTo>
                <a:cubicBezTo>
                  <a:pt x="845552" y="82143"/>
                  <a:pt x="851000" y="79524"/>
                  <a:pt x="856868" y="74285"/>
                </a:cubicBezTo>
                <a:close/>
                <a:moveTo>
                  <a:pt x="482440" y="50606"/>
                </a:moveTo>
                <a:lnTo>
                  <a:pt x="482440" y="80781"/>
                </a:lnTo>
                <a:lnTo>
                  <a:pt x="496270" y="80781"/>
                </a:lnTo>
                <a:cubicBezTo>
                  <a:pt x="510870" y="80781"/>
                  <a:pt x="518168" y="75507"/>
                  <a:pt x="518168" y="64960"/>
                </a:cubicBezTo>
                <a:cubicBezTo>
                  <a:pt x="518168" y="55391"/>
                  <a:pt x="510870" y="50606"/>
                  <a:pt x="496270" y="50606"/>
                </a:cubicBezTo>
                <a:close/>
                <a:moveTo>
                  <a:pt x="1220056" y="49977"/>
                </a:moveTo>
                <a:cubicBezTo>
                  <a:pt x="1212652" y="54657"/>
                  <a:pt x="1208950" y="60664"/>
                  <a:pt x="1208950" y="67999"/>
                </a:cubicBezTo>
                <a:cubicBezTo>
                  <a:pt x="1208950" y="72190"/>
                  <a:pt x="1210522" y="75682"/>
                  <a:pt x="1213666" y="78476"/>
                </a:cubicBezTo>
                <a:cubicBezTo>
                  <a:pt x="1216878" y="81270"/>
                  <a:pt x="1220860" y="82667"/>
                  <a:pt x="1225610" y="82667"/>
                </a:cubicBezTo>
                <a:cubicBezTo>
                  <a:pt x="1230150" y="82667"/>
                  <a:pt x="1233886" y="81375"/>
                  <a:pt x="1236820" y="78790"/>
                </a:cubicBezTo>
                <a:cubicBezTo>
                  <a:pt x="1239614" y="76276"/>
                  <a:pt x="1241012" y="73063"/>
                  <a:pt x="1241012" y="69151"/>
                </a:cubicBezTo>
                <a:cubicBezTo>
                  <a:pt x="1241012" y="64401"/>
                  <a:pt x="1238916" y="60420"/>
                  <a:pt x="1234724" y="57207"/>
                </a:cubicBezTo>
                <a:cubicBezTo>
                  <a:pt x="1232140" y="55321"/>
                  <a:pt x="1227250" y="52911"/>
                  <a:pt x="1220056" y="49977"/>
                </a:cubicBezTo>
                <a:close/>
                <a:moveTo>
                  <a:pt x="335384" y="44215"/>
                </a:moveTo>
                <a:lnTo>
                  <a:pt x="335384" y="60350"/>
                </a:lnTo>
                <a:lnTo>
                  <a:pt x="392172" y="60350"/>
                </a:lnTo>
                <a:lnTo>
                  <a:pt x="392172" y="44215"/>
                </a:lnTo>
                <a:close/>
                <a:moveTo>
                  <a:pt x="62130" y="37299"/>
                </a:moveTo>
                <a:cubicBezTo>
                  <a:pt x="64786" y="49942"/>
                  <a:pt x="68662" y="60490"/>
                  <a:pt x="73760" y="68942"/>
                </a:cubicBezTo>
                <a:cubicBezTo>
                  <a:pt x="79558" y="60071"/>
                  <a:pt x="83644" y="49523"/>
                  <a:pt x="86020" y="37299"/>
                </a:cubicBezTo>
                <a:close/>
                <a:moveTo>
                  <a:pt x="961320" y="36880"/>
                </a:moveTo>
                <a:cubicBezTo>
                  <a:pt x="956220" y="36880"/>
                  <a:pt x="952100" y="38976"/>
                  <a:pt x="948956" y="43167"/>
                </a:cubicBezTo>
                <a:cubicBezTo>
                  <a:pt x="945742" y="47288"/>
                  <a:pt x="944136" y="52736"/>
                  <a:pt x="944136" y="59512"/>
                </a:cubicBezTo>
                <a:cubicBezTo>
                  <a:pt x="944136" y="66217"/>
                  <a:pt x="945742" y="71631"/>
                  <a:pt x="948956" y="75752"/>
                </a:cubicBezTo>
                <a:cubicBezTo>
                  <a:pt x="952100" y="79873"/>
                  <a:pt x="956220" y="81934"/>
                  <a:pt x="961320" y="81934"/>
                </a:cubicBezTo>
                <a:cubicBezTo>
                  <a:pt x="966418" y="81934"/>
                  <a:pt x="970574" y="79873"/>
                  <a:pt x="973788" y="75752"/>
                </a:cubicBezTo>
                <a:cubicBezTo>
                  <a:pt x="977000" y="71631"/>
                  <a:pt x="978608" y="66217"/>
                  <a:pt x="978608" y="59512"/>
                </a:cubicBezTo>
                <a:cubicBezTo>
                  <a:pt x="978608" y="52806"/>
                  <a:pt x="977000" y="47358"/>
                  <a:pt x="973788" y="43167"/>
                </a:cubicBezTo>
                <a:cubicBezTo>
                  <a:pt x="970574" y="38976"/>
                  <a:pt x="966418" y="36880"/>
                  <a:pt x="961320" y="36880"/>
                </a:cubicBezTo>
                <a:close/>
                <a:moveTo>
                  <a:pt x="655890" y="36566"/>
                </a:moveTo>
                <a:cubicBezTo>
                  <a:pt x="651560" y="36566"/>
                  <a:pt x="647822" y="38173"/>
                  <a:pt x="644680" y="41386"/>
                </a:cubicBezTo>
                <a:cubicBezTo>
                  <a:pt x="641396" y="44808"/>
                  <a:pt x="639476" y="49384"/>
                  <a:pt x="638918" y="55111"/>
                </a:cubicBezTo>
                <a:lnTo>
                  <a:pt x="670560" y="55111"/>
                </a:lnTo>
                <a:cubicBezTo>
                  <a:pt x="670560" y="42748"/>
                  <a:pt x="665670" y="36566"/>
                  <a:pt x="655890" y="36566"/>
                </a:cubicBezTo>
                <a:close/>
                <a:moveTo>
                  <a:pt x="901236" y="36042"/>
                </a:moveTo>
                <a:cubicBezTo>
                  <a:pt x="897604" y="36042"/>
                  <a:pt x="894600" y="37265"/>
                  <a:pt x="892224" y="39709"/>
                </a:cubicBezTo>
                <a:cubicBezTo>
                  <a:pt x="889780" y="42224"/>
                  <a:pt x="888558" y="45612"/>
                  <a:pt x="888558" y="49872"/>
                </a:cubicBezTo>
                <a:cubicBezTo>
                  <a:pt x="888558" y="53994"/>
                  <a:pt x="889816" y="57381"/>
                  <a:pt x="892330" y="60036"/>
                </a:cubicBezTo>
                <a:cubicBezTo>
                  <a:pt x="894774" y="62620"/>
                  <a:pt x="897744" y="63912"/>
                  <a:pt x="901236" y="63912"/>
                </a:cubicBezTo>
                <a:cubicBezTo>
                  <a:pt x="904728" y="63912"/>
                  <a:pt x="907696" y="62620"/>
                  <a:pt x="910142" y="60036"/>
                </a:cubicBezTo>
                <a:cubicBezTo>
                  <a:pt x="912656" y="57381"/>
                  <a:pt x="913914" y="53994"/>
                  <a:pt x="913914" y="49872"/>
                </a:cubicBezTo>
                <a:cubicBezTo>
                  <a:pt x="913914" y="45681"/>
                  <a:pt x="912656" y="42294"/>
                  <a:pt x="910142" y="39709"/>
                </a:cubicBezTo>
                <a:cubicBezTo>
                  <a:pt x="907766" y="37265"/>
                  <a:pt x="904798" y="36042"/>
                  <a:pt x="901236" y="36042"/>
                </a:cubicBezTo>
                <a:close/>
                <a:moveTo>
                  <a:pt x="429472" y="32689"/>
                </a:moveTo>
                <a:cubicBezTo>
                  <a:pt x="431288" y="32689"/>
                  <a:pt x="432824" y="33318"/>
                  <a:pt x="434082" y="34575"/>
                </a:cubicBezTo>
                <a:cubicBezTo>
                  <a:pt x="435340" y="35902"/>
                  <a:pt x="435968" y="37579"/>
                  <a:pt x="435968" y="39605"/>
                </a:cubicBezTo>
                <a:cubicBezTo>
                  <a:pt x="435968" y="41560"/>
                  <a:pt x="435340" y="43167"/>
                  <a:pt x="434082" y="44424"/>
                </a:cubicBezTo>
                <a:cubicBezTo>
                  <a:pt x="432824" y="45681"/>
                  <a:pt x="431288" y="46310"/>
                  <a:pt x="429472" y="46310"/>
                </a:cubicBezTo>
                <a:cubicBezTo>
                  <a:pt x="427726" y="46310"/>
                  <a:pt x="426224" y="45681"/>
                  <a:pt x="424966" y="44424"/>
                </a:cubicBezTo>
                <a:cubicBezTo>
                  <a:pt x="423710" y="43167"/>
                  <a:pt x="423080" y="41560"/>
                  <a:pt x="423080" y="39605"/>
                </a:cubicBezTo>
                <a:cubicBezTo>
                  <a:pt x="423080" y="37579"/>
                  <a:pt x="423710" y="35902"/>
                  <a:pt x="424966" y="34575"/>
                </a:cubicBezTo>
                <a:cubicBezTo>
                  <a:pt x="426224" y="33318"/>
                  <a:pt x="427726" y="32689"/>
                  <a:pt x="429472" y="32689"/>
                </a:cubicBezTo>
                <a:close/>
                <a:moveTo>
                  <a:pt x="1121644" y="31118"/>
                </a:moveTo>
                <a:lnTo>
                  <a:pt x="1130550" y="31118"/>
                </a:lnTo>
                <a:lnTo>
                  <a:pt x="1142600" y="63493"/>
                </a:lnTo>
                <a:lnTo>
                  <a:pt x="1148258" y="79419"/>
                </a:lnTo>
                <a:lnTo>
                  <a:pt x="1148780" y="79419"/>
                </a:lnTo>
                <a:cubicBezTo>
                  <a:pt x="1149130" y="78371"/>
                  <a:pt x="1149934" y="75682"/>
                  <a:pt x="1151190" y="71351"/>
                </a:cubicBezTo>
                <a:cubicBezTo>
                  <a:pt x="1152168" y="67999"/>
                  <a:pt x="1152972" y="65379"/>
                  <a:pt x="1153600" y="63493"/>
                </a:cubicBezTo>
                <a:lnTo>
                  <a:pt x="1164182" y="31118"/>
                </a:lnTo>
                <a:lnTo>
                  <a:pt x="1172564" y="31118"/>
                </a:lnTo>
                <a:lnTo>
                  <a:pt x="1150982" y="92935"/>
                </a:lnTo>
                <a:cubicBezTo>
                  <a:pt x="1146440" y="105927"/>
                  <a:pt x="1139560" y="112423"/>
                  <a:pt x="1130340" y="112423"/>
                </a:cubicBezTo>
                <a:cubicBezTo>
                  <a:pt x="1127896" y="112423"/>
                  <a:pt x="1125730" y="112039"/>
                  <a:pt x="1123844" y="111271"/>
                </a:cubicBezTo>
                <a:lnTo>
                  <a:pt x="1125626" y="104355"/>
                </a:lnTo>
                <a:cubicBezTo>
                  <a:pt x="1127162" y="104914"/>
                  <a:pt x="1128630" y="105194"/>
                  <a:pt x="1130026" y="105194"/>
                </a:cubicBezTo>
                <a:cubicBezTo>
                  <a:pt x="1135894" y="105194"/>
                  <a:pt x="1140294" y="100933"/>
                  <a:pt x="1143228" y="92411"/>
                </a:cubicBezTo>
                <a:lnTo>
                  <a:pt x="1144486" y="88011"/>
                </a:lnTo>
                <a:close/>
                <a:moveTo>
                  <a:pt x="567422" y="31118"/>
                </a:moveTo>
                <a:lnTo>
                  <a:pt x="575910" y="31118"/>
                </a:lnTo>
                <a:lnTo>
                  <a:pt x="575910" y="66008"/>
                </a:lnTo>
                <a:cubicBezTo>
                  <a:pt x="575910" y="71456"/>
                  <a:pt x="576782" y="75403"/>
                  <a:pt x="578528" y="77847"/>
                </a:cubicBezTo>
                <a:cubicBezTo>
                  <a:pt x="580274" y="80362"/>
                  <a:pt x="583138" y="81619"/>
                  <a:pt x="587120" y="81619"/>
                </a:cubicBezTo>
                <a:cubicBezTo>
                  <a:pt x="592290" y="81619"/>
                  <a:pt x="597598" y="78301"/>
                  <a:pt x="603046" y="71666"/>
                </a:cubicBezTo>
                <a:lnTo>
                  <a:pt x="603046" y="31118"/>
                </a:lnTo>
                <a:lnTo>
                  <a:pt x="611532" y="31118"/>
                </a:lnTo>
                <a:lnTo>
                  <a:pt x="611532" y="87696"/>
                </a:lnTo>
                <a:lnTo>
                  <a:pt x="604512" y="87696"/>
                </a:lnTo>
                <a:lnTo>
                  <a:pt x="603780" y="78686"/>
                </a:lnTo>
                <a:lnTo>
                  <a:pt x="603466" y="78686"/>
                </a:lnTo>
                <a:cubicBezTo>
                  <a:pt x="597458" y="85601"/>
                  <a:pt x="591172" y="89058"/>
                  <a:pt x="584606" y="89058"/>
                </a:cubicBezTo>
                <a:cubicBezTo>
                  <a:pt x="573150" y="89058"/>
                  <a:pt x="567422" y="81724"/>
                  <a:pt x="567422" y="67056"/>
                </a:cubicBezTo>
                <a:close/>
                <a:moveTo>
                  <a:pt x="1033548" y="29651"/>
                </a:moveTo>
                <a:cubicBezTo>
                  <a:pt x="1045072" y="29651"/>
                  <a:pt x="1050836" y="37020"/>
                  <a:pt x="1050836" y="51758"/>
                </a:cubicBezTo>
                <a:lnTo>
                  <a:pt x="1050836" y="87696"/>
                </a:lnTo>
                <a:lnTo>
                  <a:pt x="1042244" y="87696"/>
                </a:lnTo>
                <a:lnTo>
                  <a:pt x="1042244" y="52806"/>
                </a:lnTo>
                <a:cubicBezTo>
                  <a:pt x="1042244" y="42329"/>
                  <a:pt x="1038506" y="37090"/>
                  <a:pt x="1031032" y="37090"/>
                </a:cubicBezTo>
                <a:cubicBezTo>
                  <a:pt x="1026214" y="37090"/>
                  <a:pt x="1020834" y="40163"/>
                  <a:pt x="1014898" y="46310"/>
                </a:cubicBezTo>
                <a:lnTo>
                  <a:pt x="1014898" y="87696"/>
                </a:lnTo>
                <a:lnTo>
                  <a:pt x="1006410" y="87696"/>
                </a:lnTo>
                <a:lnTo>
                  <a:pt x="1006410" y="31118"/>
                </a:lnTo>
                <a:lnTo>
                  <a:pt x="1013326" y="31118"/>
                </a:lnTo>
                <a:lnTo>
                  <a:pt x="1014164" y="39395"/>
                </a:lnTo>
                <a:lnTo>
                  <a:pt x="1014478" y="39395"/>
                </a:lnTo>
                <a:cubicBezTo>
                  <a:pt x="1021114" y="32899"/>
                  <a:pt x="1027470" y="29651"/>
                  <a:pt x="1033548" y="29651"/>
                </a:cubicBezTo>
                <a:close/>
                <a:moveTo>
                  <a:pt x="961320" y="29651"/>
                </a:moveTo>
                <a:cubicBezTo>
                  <a:pt x="968584" y="29651"/>
                  <a:pt x="974660" y="32270"/>
                  <a:pt x="979550" y="37509"/>
                </a:cubicBezTo>
                <a:cubicBezTo>
                  <a:pt x="984788" y="43027"/>
                  <a:pt x="987408" y="50361"/>
                  <a:pt x="987408" y="59512"/>
                </a:cubicBezTo>
                <a:cubicBezTo>
                  <a:pt x="987408" y="68522"/>
                  <a:pt x="984788" y="75787"/>
                  <a:pt x="979550" y="81305"/>
                </a:cubicBezTo>
                <a:cubicBezTo>
                  <a:pt x="974660" y="86474"/>
                  <a:pt x="968584" y="89058"/>
                  <a:pt x="961320" y="89058"/>
                </a:cubicBezTo>
                <a:cubicBezTo>
                  <a:pt x="954124" y="89058"/>
                  <a:pt x="948082" y="86474"/>
                  <a:pt x="943194" y="81305"/>
                </a:cubicBezTo>
                <a:cubicBezTo>
                  <a:pt x="937954" y="75787"/>
                  <a:pt x="935334" y="68522"/>
                  <a:pt x="935334" y="59512"/>
                </a:cubicBezTo>
                <a:cubicBezTo>
                  <a:pt x="935334" y="50361"/>
                  <a:pt x="937954" y="43027"/>
                  <a:pt x="943194" y="37509"/>
                </a:cubicBezTo>
                <a:cubicBezTo>
                  <a:pt x="948012" y="32270"/>
                  <a:pt x="954054" y="29651"/>
                  <a:pt x="961320" y="29651"/>
                </a:cubicBezTo>
                <a:close/>
                <a:moveTo>
                  <a:pt x="901236" y="29651"/>
                </a:moveTo>
                <a:cubicBezTo>
                  <a:pt x="903820" y="29651"/>
                  <a:pt x="906440" y="30140"/>
                  <a:pt x="909094" y="31118"/>
                </a:cubicBezTo>
                <a:lnTo>
                  <a:pt x="928686" y="31118"/>
                </a:lnTo>
                <a:lnTo>
                  <a:pt x="928686" y="37719"/>
                </a:lnTo>
                <a:lnTo>
                  <a:pt x="916742" y="37719"/>
                </a:lnTo>
                <a:cubicBezTo>
                  <a:pt x="920026" y="40862"/>
                  <a:pt x="921666" y="44948"/>
                  <a:pt x="921666" y="49977"/>
                </a:cubicBezTo>
                <a:cubicBezTo>
                  <a:pt x="921666" y="55914"/>
                  <a:pt x="919676" y="60734"/>
                  <a:pt x="915694" y="64436"/>
                </a:cubicBezTo>
                <a:cubicBezTo>
                  <a:pt x="911852" y="67999"/>
                  <a:pt x="907034" y="69780"/>
                  <a:pt x="901236" y="69780"/>
                </a:cubicBezTo>
                <a:cubicBezTo>
                  <a:pt x="898092" y="69780"/>
                  <a:pt x="895194" y="69081"/>
                  <a:pt x="892540" y="67684"/>
                </a:cubicBezTo>
                <a:cubicBezTo>
                  <a:pt x="890024" y="69850"/>
                  <a:pt x="888768" y="72224"/>
                  <a:pt x="888768" y="74809"/>
                </a:cubicBezTo>
                <a:cubicBezTo>
                  <a:pt x="888768" y="79070"/>
                  <a:pt x="892120" y="81200"/>
                  <a:pt x="898826" y="81200"/>
                </a:cubicBezTo>
                <a:lnTo>
                  <a:pt x="910142" y="81200"/>
                </a:lnTo>
                <a:cubicBezTo>
                  <a:pt x="923134" y="81200"/>
                  <a:pt x="929630" y="85671"/>
                  <a:pt x="929630" y="94611"/>
                </a:cubicBezTo>
                <a:cubicBezTo>
                  <a:pt x="929630" y="99920"/>
                  <a:pt x="927080" y="104425"/>
                  <a:pt x="921982" y="108127"/>
                </a:cubicBezTo>
                <a:cubicBezTo>
                  <a:pt x="916602" y="112039"/>
                  <a:pt x="909758" y="113995"/>
                  <a:pt x="901446" y="113995"/>
                </a:cubicBezTo>
                <a:cubicBezTo>
                  <a:pt x="894390" y="113995"/>
                  <a:pt x="888768" y="112668"/>
                  <a:pt x="884576" y="110013"/>
                </a:cubicBezTo>
                <a:cubicBezTo>
                  <a:pt x="880246" y="107289"/>
                  <a:pt x="878080" y="103517"/>
                  <a:pt x="878080" y="98698"/>
                </a:cubicBezTo>
                <a:cubicBezTo>
                  <a:pt x="878080" y="93738"/>
                  <a:pt x="880874" y="89408"/>
                  <a:pt x="886462" y="85706"/>
                </a:cubicBezTo>
                <a:lnTo>
                  <a:pt x="886462" y="85286"/>
                </a:lnTo>
                <a:cubicBezTo>
                  <a:pt x="883040" y="83191"/>
                  <a:pt x="881328" y="80083"/>
                  <a:pt x="881328" y="75961"/>
                </a:cubicBezTo>
                <a:cubicBezTo>
                  <a:pt x="881328" y="72050"/>
                  <a:pt x="883424" y="68557"/>
                  <a:pt x="887614" y="65484"/>
                </a:cubicBezTo>
                <a:lnTo>
                  <a:pt x="887614" y="65065"/>
                </a:lnTo>
                <a:cubicBezTo>
                  <a:pt x="882726" y="61153"/>
                  <a:pt x="880280" y="56089"/>
                  <a:pt x="880280" y="49872"/>
                </a:cubicBezTo>
                <a:cubicBezTo>
                  <a:pt x="880280" y="43865"/>
                  <a:pt x="882342" y="38976"/>
                  <a:pt x="886462" y="35204"/>
                </a:cubicBezTo>
                <a:cubicBezTo>
                  <a:pt x="890444" y="31502"/>
                  <a:pt x="895368" y="29651"/>
                  <a:pt x="901236" y="29651"/>
                </a:cubicBezTo>
                <a:close/>
                <a:moveTo>
                  <a:pt x="846182" y="29651"/>
                </a:moveTo>
                <a:cubicBezTo>
                  <a:pt x="858964" y="29651"/>
                  <a:pt x="865354" y="37299"/>
                  <a:pt x="865354" y="52597"/>
                </a:cubicBezTo>
                <a:lnTo>
                  <a:pt x="865354" y="87696"/>
                </a:lnTo>
                <a:lnTo>
                  <a:pt x="858334" y="87696"/>
                </a:lnTo>
                <a:lnTo>
                  <a:pt x="857602" y="80781"/>
                </a:lnTo>
                <a:lnTo>
                  <a:pt x="857288" y="80781"/>
                </a:lnTo>
                <a:cubicBezTo>
                  <a:pt x="850792" y="86299"/>
                  <a:pt x="844434" y="89058"/>
                  <a:pt x="838218" y="89058"/>
                </a:cubicBezTo>
                <a:cubicBezTo>
                  <a:pt x="833398" y="89058"/>
                  <a:pt x="829486" y="87696"/>
                  <a:pt x="826484" y="84972"/>
                </a:cubicBezTo>
                <a:cubicBezTo>
                  <a:pt x="823340" y="82038"/>
                  <a:pt x="821768" y="78092"/>
                  <a:pt x="821768" y="73133"/>
                </a:cubicBezTo>
                <a:cubicBezTo>
                  <a:pt x="821768" y="66986"/>
                  <a:pt x="824598" y="62236"/>
                  <a:pt x="830256" y="58883"/>
                </a:cubicBezTo>
                <a:cubicBezTo>
                  <a:pt x="835704" y="55670"/>
                  <a:pt x="844574" y="53365"/>
                  <a:pt x="856868" y="51968"/>
                </a:cubicBezTo>
                <a:cubicBezTo>
                  <a:pt x="857008" y="41840"/>
                  <a:pt x="852992" y="36776"/>
                  <a:pt x="844818" y="36776"/>
                </a:cubicBezTo>
                <a:cubicBezTo>
                  <a:pt x="839300" y="36776"/>
                  <a:pt x="833574" y="38871"/>
                  <a:pt x="827636" y="43062"/>
                </a:cubicBezTo>
                <a:lnTo>
                  <a:pt x="824178" y="37090"/>
                </a:lnTo>
                <a:cubicBezTo>
                  <a:pt x="831722" y="32131"/>
                  <a:pt x="839056" y="29651"/>
                  <a:pt x="846182" y="29651"/>
                </a:cubicBezTo>
                <a:close/>
                <a:moveTo>
                  <a:pt x="811434" y="29651"/>
                </a:moveTo>
                <a:cubicBezTo>
                  <a:pt x="813738" y="29651"/>
                  <a:pt x="815730" y="30070"/>
                  <a:pt x="817406" y="30908"/>
                </a:cubicBezTo>
                <a:lnTo>
                  <a:pt x="815730" y="38347"/>
                </a:lnTo>
                <a:cubicBezTo>
                  <a:pt x="813844" y="37719"/>
                  <a:pt x="812062" y="37404"/>
                  <a:pt x="810386" y="37404"/>
                </a:cubicBezTo>
                <a:cubicBezTo>
                  <a:pt x="804170" y="37404"/>
                  <a:pt x="799314" y="41875"/>
                  <a:pt x="795822" y="50815"/>
                </a:cubicBezTo>
                <a:lnTo>
                  <a:pt x="795822" y="87696"/>
                </a:lnTo>
                <a:lnTo>
                  <a:pt x="787336" y="87696"/>
                </a:lnTo>
                <a:lnTo>
                  <a:pt x="787336" y="31118"/>
                </a:lnTo>
                <a:lnTo>
                  <a:pt x="794250" y="31118"/>
                </a:lnTo>
                <a:lnTo>
                  <a:pt x="795090" y="41490"/>
                </a:lnTo>
                <a:lnTo>
                  <a:pt x="795404" y="41490"/>
                </a:lnTo>
                <a:cubicBezTo>
                  <a:pt x="799664" y="33597"/>
                  <a:pt x="805008" y="29651"/>
                  <a:pt x="811434" y="29651"/>
                </a:cubicBezTo>
                <a:close/>
                <a:moveTo>
                  <a:pt x="655786" y="29651"/>
                </a:moveTo>
                <a:cubicBezTo>
                  <a:pt x="662840" y="29651"/>
                  <a:pt x="668324" y="32026"/>
                  <a:pt x="672236" y="36776"/>
                </a:cubicBezTo>
                <a:cubicBezTo>
                  <a:pt x="676148" y="41456"/>
                  <a:pt x="678102" y="47917"/>
                  <a:pt x="678102" y="56159"/>
                </a:cubicBezTo>
                <a:cubicBezTo>
                  <a:pt x="678102" y="58394"/>
                  <a:pt x="677964" y="60105"/>
                  <a:pt x="677684" y="61293"/>
                </a:cubicBezTo>
                <a:lnTo>
                  <a:pt x="639022" y="61293"/>
                </a:lnTo>
                <a:cubicBezTo>
                  <a:pt x="639302" y="67579"/>
                  <a:pt x="641188" y="72644"/>
                  <a:pt x="644680" y="76485"/>
                </a:cubicBezTo>
                <a:cubicBezTo>
                  <a:pt x="648172" y="80327"/>
                  <a:pt x="652748" y="82248"/>
                  <a:pt x="658406" y="82248"/>
                </a:cubicBezTo>
                <a:cubicBezTo>
                  <a:pt x="663434" y="82248"/>
                  <a:pt x="668220" y="80711"/>
                  <a:pt x="672760" y="77638"/>
                </a:cubicBezTo>
                <a:lnTo>
                  <a:pt x="675902" y="83296"/>
                </a:lnTo>
                <a:cubicBezTo>
                  <a:pt x="669896" y="87137"/>
                  <a:pt x="663714" y="89058"/>
                  <a:pt x="657358" y="89058"/>
                </a:cubicBezTo>
                <a:cubicBezTo>
                  <a:pt x="649674" y="89058"/>
                  <a:pt x="643352" y="86439"/>
                  <a:pt x="638394" y="81200"/>
                </a:cubicBezTo>
                <a:cubicBezTo>
                  <a:pt x="633154" y="75752"/>
                  <a:pt x="630536" y="68522"/>
                  <a:pt x="630536" y="59512"/>
                </a:cubicBezTo>
                <a:cubicBezTo>
                  <a:pt x="630536" y="50641"/>
                  <a:pt x="633120" y="43341"/>
                  <a:pt x="638288" y="37614"/>
                </a:cubicBezTo>
                <a:cubicBezTo>
                  <a:pt x="643178" y="32305"/>
                  <a:pt x="649010" y="29651"/>
                  <a:pt x="655786" y="29651"/>
                </a:cubicBezTo>
                <a:close/>
                <a:moveTo>
                  <a:pt x="231970" y="22526"/>
                </a:moveTo>
                <a:cubicBezTo>
                  <a:pt x="237140" y="29791"/>
                  <a:pt x="240528" y="36391"/>
                  <a:pt x="242134" y="42329"/>
                </a:cubicBezTo>
                <a:lnTo>
                  <a:pt x="235638" y="44948"/>
                </a:lnTo>
                <a:cubicBezTo>
                  <a:pt x="233892" y="38662"/>
                  <a:pt x="230678" y="31956"/>
                  <a:pt x="225998" y="24831"/>
                </a:cubicBezTo>
                <a:close/>
                <a:moveTo>
                  <a:pt x="285406" y="22002"/>
                </a:moveTo>
                <a:lnTo>
                  <a:pt x="292636" y="24412"/>
                </a:lnTo>
                <a:cubicBezTo>
                  <a:pt x="288026" y="33353"/>
                  <a:pt x="283974" y="40303"/>
                  <a:pt x="280482" y="45262"/>
                </a:cubicBezTo>
                <a:lnTo>
                  <a:pt x="274614" y="43167"/>
                </a:lnTo>
                <a:cubicBezTo>
                  <a:pt x="279084" y="36252"/>
                  <a:pt x="282682" y="29197"/>
                  <a:pt x="285406" y="22002"/>
                </a:cubicBezTo>
                <a:close/>
                <a:moveTo>
                  <a:pt x="335384" y="21164"/>
                </a:moveTo>
                <a:lnTo>
                  <a:pt x="335384" y="37719"/>
                </a:lnTo>
                <a:lnTo>
                  <a:pt x="392172" y="37719"/>
                </a:lnTo>
                <a:lnTo>
                  <a:pt x="392172" y="21164"/>
                </a:lnTo>
                <a:close/>
                <a:moveTo>
                  <a:pt x="1289360" y="20955"/>
                </a:moveTo>
                <a:cubicBezTo>
                  <a:pt x="1287754" y="24098"/>
                  <a:pt x="1285728" y="27800"/>
                  <a:pt x="1283284" y="32061"/>
                </a:cubicBezTo>
                <a:lnTo>
                  <a:pt x="1264738" y="59512"/>
                </a:lnTo>
                <a:lnTo>
                  <a:pt x="1289256" y="59512"/>
                </a:lnTo>
                <a:lnTo>
                  <a:pt x="1289256" y="34575"/>
                </a:lnTo>
                <a:cubicBezTo>
                  <a:pt x="1289256" y="30524"/>
                  <a:pt x="1289466" y="25984"/>
                  <a:pt x="1289884" y="20955"/>
                </a:cubicBezTo>
                <a:close/>
                <a:moveTo>
                  <a:pt x="1625440" y="18126"/>
                </a:moveTo>
                <a:lnTo>
                  <a:pt x="1625440" y="80572"/>
                </a:lnTo>
                <a:lnTo>
                  <a:pt x="1634870" y="80572"/>
                </a:lnTo>
                <a:cubicBezTo>
                  <a:pt x="1644020" y="80572"/>
                  <a:pt x="1650970" y="77778"/>
                  <a:pt x="1655720" y="72190"/>
                </a:cubicBezTo>
                <a:cubicBezTo>
                  <a:pt x="1660260" y="66741"/>
                  <a:pt x="1662530" y="59023"/>
                  <a:pt x="1662530" y="49034"/>
                </a:cubicBezTo>
                <a:cubicBezTo>
                  <a:pt x="1662530" y="28429"/>
                  <a:pt x="1653310" y="18126"/>
                  <a:pt x="1634870" y="18126"/>
                </a:cubicBezTo>
                <a:close/>
                <a:moveTo>
                  <a:pt x="720566" y="18126"/>
                </a:moveTo>
                <a:lnTo>
                  <a:pt x="720566" y="80572"/>
                </a:lnTo>
                <a:lnTo>
                  <a:pt x="729996" y="80572"/>
                </a:lnTo>
                <a:cubicBezTo>
                  <a:pt x="739146" y="80572"/>
                  <a:pt x="746096" y="77778"/>
                  <a:pt x="750846" y="72190"/>
                </a:cubicBezTo>
                <a:cubicBezTo>
                  <a:pt x="755386" y="66741"/>
                  <a:pt x="757656" y="59023"/>
                  <a:pt x="757656" y="49034"/>
                </a:cubicBezTo>
                <a:cubicBezTo>
                  <a:pt x="757656" y="28429"/>
                  <a:pt x="748436" y="18126"/>
                  <a:pt x="729996" y="18126"/>
                </a:cubicBezTo>
                <a:close/>
                <a:moveTo>
                  <a:pt x="482440" y="17916"/>
                </a:moveTo>
                <a:lnTo>
                  <a:pt x="482440" y="43900"/>
                </a:lnTo>
                <a:lnTo>
                  <a:pt x="494176" y="43900"/>
                </a:lnTo>
                <a:cubicBezTo>
                  <a:pt x="507098" y="43900"/>
                  <a:pt x="513558" y="39535"/>
                  <a:pt x="513558" y="30803"/>
                </a:cubicBezTo>
                <a:cubicBezTo>
                  <a:pt x="513558" y="26193"/>
                  <a:pt x="511986" y="22875"/>
                  <a:pt x="508844" y="20850"/>
                </a:cubicBezTo>
                <a:cubicBezTo>
                  <a:pt x="505840" y="18894"/>
                  <a:pt x="501126" y="17916"/>
                  <a:pt x="494700" y="17916"/>
                </a:cubicBezTo>
                <a:close/>
                <a:moveTo>
                  <a:pt x="155694" y="16659"/>
                </a:moveTo>
                <a:cubicBezTo>
                  <a:pt x="159048" y="36077"/>
                  <a:pt x="164636" y="51549"/>
                  <a:pt x="172458" y="63074"/>
                </a:cubicBezTo>
                <a:cubicBezTo>
                  <a:pt x="181540" y="50431"/>
                  <a:pt x="187756" y="34959"/>
                  <a:pt x="191108" y="16659"/>
                </a:cubicBezTo>
                <a:close/>
                <a:moveTo>
                  <a:pt x="1556156" y="16344"/>
                </a:moveTo>
                <a:cubicBezTo>
                  <a:pt x="1552314" y="16344"/>
                  <a:pt x="1549136" y="18021"/>
                  <a:pt x="1546622" y="21374"/>
                </a:cubicBezTo>
                <a:cubicBezTo>
                  <a:pt x="1544036" y="24726"/>
                  <a:pt x="1542744" y="29057"/>
                  <a:pt x="1542744" y="34366"/>
                </a:cubicBezTo>
                <a:cubicBezTo>
                  <a:pt x="1542744" y="39814"/>
                  <a:pt x="1543896" y="44075"/>
                  <a:pt x="1546202" y="47148"/>
                </a:cubicBezTo>
                <a:cubicBezTo>
                  <a:pt x="1548716" y="50431"/>
                  <a:pt x="1552278" y="52073"/>
                  <a:pt x="1556890" y="52073"/>
                </a:cubicBezTo>
                <a:cubicBezTo>
                  <a:pt x="1562896" y="52073"/>
                  <a:pt x="1568414" y="48545"/>
                  <a:pt x="1573444" y="41490"/>
                </a:cubicBezTo>
                <a:cubicBezTo>
                  <a:pt x="1572536" y="24726"/>
                  <a:pt x="1566772" y="16344"/>
                  <a:pt x="1556156" y="16344"/>
                </a:cubicBezTo>
                <a:close/>
                <a:moveTo>
                  <a:pt x="1225504" y="16344"/>
                </a:moveTo>
                <a:cubicBezTo>
                  <a:pt x="1221872" y="16344"/>
                  <a:pt x="1218868" y="17532"/>
                  <a:pt x="1216494" y="19907"/>
                </a:cubicBezTo>
                <a:cubicBezTo>
                  <a:pt x="1214120" y="22352"/>
                  <a:pt x="1212932" y="25460"/>
                  <a:pt x="1212932" y="29232"/>
                </a:cubicBezTo>
                <a:cubicBezTo>
                  <a:pt x="1212932" y="33493"/>
                  <a:pt x="1214748" y="37090"/>
                  <a:pt x="1218380" y="40024"/>
                </a:cubicBezTo>
                <a:cubicBezTo>
                  <a:pt x="1220894" y="42049"/>
                  <a:pt x="1225016" y="44180"/>
                  <a:pt x="1230744" y="46415"/>
                </a:cubicBezTo>
                <a:cubicBezTo>
                  <a:pt x="1236332" y="41665"/>
                  <a:pt x="1239126" y="36356"/>
                  <a:pt x="1239126" y="30489"/>
                </a:cubicBezTo>
                <a:cubicBezTo>
                  <a:pt x="1239126" y="26438"/>
                  <a:pt x="1237938" y="23120"/>
                  <a:pt x="1235564" y="20535"/>
                </a:cubicBezTo>
                <a:cubicBezTo>
                  <a:pt x="1233048" y="17741"/>
                  <a:pt x="1229696" y="16344"/>
                  <a:pt x="1225504" y="16344"/>
                </a:cubicBezTo>
                <a:close/>
                <a:moveTo>
                  <a:pt x="1912018" y="11001"/>
                </a:moveTo>
                <a:lnTo>
                  <a:pt x="1920926" y="11001"/>
                </a:lnTo>
                <a:lnTo>
                  <a:pt x="1949948" y="60664"/>
                </a:lnTo>
                <a:lnTo>
                  <a:pt x="1958226" y="76381"/>
                </a:lnTo>
                <a:lnTo>
                  <a:pt x="1958748" y="76381"/>
                </a:lnTo>
                <a:cubicBezTo>
                  <a:pt x="1957980" y="65135"/>
                  <a:pt x="1957596" y="57172"/>
                  <a:pt x="1957596" y="52492"/>
                </a:cubicBezTo>
                <a:lnTo>
                  <a:pt x="1957596" y="11001"/>
                </a:lnTo>
                <a:lnTo>
                  <a:pt x="1965874" y="11001"/>
                </a:lnTo>
                <a:lnTo>
                  <a:pt x="1965874" y="87696"/>
                </a:lnTo>
                <a:lnTo>
                  <a:pt x="1956862" y="87696"/>
                </a:lnTo>
                <a:lnTo>
                  <a:pt x="1928050" y="38033"/>
                </a:lnTo>
                <a:lnTo>
                  <a:pt x="1919668" y="22317"/>
                </a:lnTo>
                <a:lnTo>
                  <a:pt x="1919144" y="22317"/>
                </a:lnTo>
                <a:cubicBezTo>
                  <a:pt x="1919842" y="35029"/>
                  <a:pt x="1920192" y="42818"/>
                  <a:pt x="1920192" y="45681"/>
                </a:cubicBezTo>
                <a:lnTo>
                  <a:pt x="1920192" y="87696"/>
                </a:lnTo>
                <a:lnTo>
                  <a:pt x="1912018" y="87696"/>
                </a:lnTo>
                <a:close/>
                <a:moveTo>
                  <a:pt x="1807244" y="11001"/>
                </a:moveTo>
                <a:lnTo>
                  <a:pt x="1815940" y="11001"/>
                </a:lnTo>
                <a:lnTo>
                  <a:pt x="1815940" y="87696"/>
                </a:lnTo>
                <a:lnTo>
                  <a:pt x="1807244" y="87696"/>
                </a:lnTo>
                <a:close/>
                <a:moveTo>
                  <a:pt x="1692944" y="11001"/>
                </a:moveTo>
                <a:lnTo>
                  <a:pt x="1736636" y="11001"/>
                </a:lnTo>
                <a:lnTo>
                  <a:pt x="1736636" y="18335"/>
                </a:lnTo>
                <a:lnTo>
                  <a:pt x="1701640" y="18335"/>
                </a:lnTo>
                <a:lnTo>
                  <a:pt x="1701640" y="43586"/>
                </a:lnTo>
                <a:lnTo>
                  <a:pt x="1731082" y="43586"/>
                </a:lnTo>
                <a:lnTo>
                  <a:pt x="1731082" y="50920"/>
                </a:lnTo>
                <a:lnTo>
                  <a:pt x="1701640" y="50920"/>
                </a:lnTo>
                <a:lnTo>
                  <a:pt x="1701640" y="80362"/>
                </a:lnTo>
                <a:lnTo>
                  <a:pt x="1737788" y="80362"/>
                </a:lnTo>
                <a:lnTo>
                  <a:pt x="1737788" y="87696"/>
                </a:lnTo>
                <a:lnTo>
                  <a:pt x="1692944" y="87696"/>
                </a:lnTo>
                <a:close/>
                <a:moveTo>
                  <a:pt x="1616744" y="11001"/>
                </a:moveTo>
                <a:lnTo>
                  <a:pt x="1635604" y="11001"/>
                </a:lnTo>
                <a:cubicBezTo>
                  <a:pt x="1647268" y="11001"/>
                  <a:pt x="1656174" y="14319"/>
                  <a:pt x="1662322" y="20955"/>
                </a:cubicBezTo>
                <a:cubicBezTo>
                  <a:pt x="1668398" y="27520"/>
                  <a:pt x="1671436" y="36880"/>
                  <a:pt x="1671436" y="49034"/>
                </a:cubicBezTo>
                <a:cubicBezTo>
                  <a:pt x="1671436" y="61258"/>
                  <a:pt x="1668434" y="70723"/>
                  <a:pt x="1662426" y="77428"/>
                </a:cubicBezTo>
                <a:cubicBezTo>
                  <a:pt x="1656280" y="84274"/>
                  <a:pt x="1647442" y="87696"/>
                  <a:pt x="1635918" y="87696"/>
                </a:cubicBezTo>
                <a:lnTo>
                  <a:pt x="1616744" y="87696"/>
                </a:lnTo>
                <a:close/>
                <a:moveTo>
                  <a:pt x="1484232" y="11001"/>
                </a:moveTo>
                <a:lnTo>
                  <a:pt x="1520904" y="11001"/>
                </a:lnTo>
                <a:lnTo>
                  <a:pt x="1520904" y="18335"/>
                </a:lnTo>
                <a:lnTo>
                  <a:pt x="1491776" y="18335"/>
                </a:lnTo>
                <a:lnTo>
                  <a:pt x="1489680" y="41595"/>
                </a:lnTo>
                <a:cubicBezTo>
                  <a:pt x="1493522" y="39430"/>
                  <a:pt x="1497504" y="38347"/>
                  <a:pt x="1501624" y="38347"/>
                </a:cubicBezTo>
                <a:cubicBezTo>
                  <a:pt x="1508400" y="38347"/>
                  <a:pt x="1513814" y="40303"/>
                  <a:pt x="1517866" y="44215"/>
                </a:cubicBezTo>
                <a:cubicBezTo>
                  <a:pt x="1522336" y="48545"/>
                  <a:pt x="1524570" y="54762"/>
                  <a:pt x="1524570" y="62865"/>
                </a:cubicBezTo>
                <a:cubicBezTo>
                  <a:pt x="1524570" y="70827"/>
                  <a:pt x="1522022" y="77289"/>
                  <a:pt x="1516922" y="82248"/>
                </a:cubicBezTo>
                <a:cubicBezTo>
                  <a:pt x="1512242" y="86788"/>
                  <a:pt x="1506550" y="89058"/>
                  <a:pt x="1499844" y="89058"/>
                </a:cubicBezTo>
                <a:cubicBezTo>
                  <a:pt x="1490484" y="89058"/>
                  <a:pt x="1482416" y="85671"/>
                  <a:pt x="1475640" y="78895"/>
                </a:cubicBezTo>
                <a:lnTo>
                  <a:pt x="1479936" y="73237"/>
                </a:lnTo>
                <a:cubicBezTo>
                  <a:pt x="1485594" y="79035"/>
                  <a:pt x="1491986" y="81934"/>
                  <a:pt x="1499110" y="81934"/>
                </a:cubicBezTo>
                <a:cubicBezTo>
                  <a:pt x="1503860" y="81934"/>
                  <a:pt x="1507842" y="80222"/>
                  <a:pt x="1511054" y="76800"/>
                </a:cubicBezTo>
                <a:cubicBezTo>
                  <a:pt x="1514338" y="73307"/>
                  <a:pt x="1515980" y="68732"/>
                  <a:pt x="1515980" y="63074"/>
                </a:cubicBezTo>
                <a:cubicBezTo>
                  <a:pt x="1515980" y="57486"/>
                  <a:pt x="1514478" y="53051"/>
                  <a:pt x="1511474" y="49768"/>
                </a:cubicBezTo>
                <a:cubicBezTo>
                  <a:pt x="1508540" y="46555"/>
                  <a:pt x="1504558" y="44948"/>
                  <a:pt x="1499530" y="44948"/>
                </a:cubicBezTo>
                <a:cubicBezTo>
                  <a:pt x="1495478" y="44948"/>
                  <a:pt x="1491148" y="46485"/>
                  <a:pt x="1486538" y="49558"/>
                </a:cubicBezTo>
                <a:lnTo>
                  <a:pt x="1481822" y="46624"/>
                </a:lnTo>
                <a:close/>
                <a:moveTo>
                  <a:pt x="1430216" y="11001"/>
                </a:moveTo>
                <a:lnTo>
                  <a:pt x="1477678" y="11001"/>
                </a:lnTo>
                <a:lnTo>
                  <a:pt x="1477678" y="16135"/>
                </a:lnTo>
                <a:cubicBezTo>
                  <a:pt x="1469158" y="27171"/>
                  <a:pt x="1463254" y="38277"/>
                  <a:pt x="1459972" y="49453"/>
                </a:cubicBezTo>
                <a:cubicBezTo>
                  <a:pt x="1457318" y="58674"/>
                  <a:pt x="1455642" y="71421"/>
                  <a:pt x="1454942" y="87696"/>
                </a:cubicBezTo>
                <a:lnTo>
                  <a:pt x="1446038" y="87696"/>
                </a:lnTo>
                <a:cubicBezTo>
                  <a:pt x="1447224" y="59966"/>
                  <a:pt x="1454488" y="36845"/>
                  <a:pt x="1467830" y="18335"/>
                </a:cubicBezTo>
                <a:lnTo>
                  <a:pt x="1430216" y="18335"/>
                </a:lnTo>
                <a:close/>
                <a:moveTo>
                  <a:pt x="1379458" y="11001"/>
                </a:moveTo>
                <a:lnTo>
                  <a:pt x="1416128" y="11001"/>
                </a:lnTo>
                <a:lnTo>
                  <a:pt x="1416128" y="18335"/>
                </a:lnTo>
                <a:lnTo>
                  <a:pt x="1387002" y="18335"/>
                </a:lnTo>
                <a:lnTo>
                  <a:pt x="1384906" y="41595"/>
                </a:lnTo>
                <a:cubicBezTo>
                  <a:pt x="1388748" y="39430"/>
                  <a:pt x="1392728" y="38347"/>
                  <a:pt x="1396850" y="38347"/>
                </a:cubicBezTo>
                <a:cubicBezTo>
                  <a:pt x="1403626" y="38347"/>
                  <a:pt x="1409038" y="40303"/>
                  <a:pt x="1413090" y="44215"/>
                </a:cubicBezTo>
                <a:cubicBezTo>
                  <a:pt x="1417560" y="48545"/>
                  <a:pt x="1419796" y="54762"/>
                  <a:pt x="1419796" y="62865"/>
                </a:cubicBezTo>
                <a:cubicBezTo>
                  <a:pt x="1419796" y="70827"/>
                  <a:pt x="1417246" y="77289"/>
                  <a:pt x="1412148" y="82248"/>
                </a:cubicBezTo>
                <a:cubicBezTo>
                  <a:pt x="1407468" y="86788"/>
                  <a:pt x="1401774" y="89058"/>
                  <a:pt x="1395068" y="89058"/>
                </a:cubicBezTo>
                <a:cubicBezTo>
                  <a:pt x="1385708" y="89058"/>
                  <a:pt x="1377642" y="85671"/>
                  <a:pt x="1370866" y="78895"/>
                </a:cubicBezTo>
                <a:lnTo>
                  <a:pt x="1375162" y="73237"/>
                </a:lnTo>
                <a:cubicBezTo>
                  <a:pt x="1380820" y="79035"/>
                  <a:pt x="1387210" y="81934"/>
                  <a:pt x="1394336" y="81934"/>
                </a:cubicBezTo>
                <a:cubicBezTo>
                  <a:pt x="1399086" y="81934"/>
                  <a:pt x="1403066" y="80222"/>
                  <a:pt x="1406280" y="76800"/>
                </a:cubicBezTo>
                <a:cubicBezTo>
                  <a:pt x="1409562" y="73307"/>
                  <a:pt x="1411204" y="68732"/>
                  <a:pt x="1411204" y="63074"/>
                </a:cubicBezTo>
                <a:cubicBezTo>
                  <a:pt x="1411204" y="57486"/>
                  <a:pt x="1409702" y="53051"/>
                  <a:pt x="1406698" y="49768"/>
                </a:cubicBezTo>
                <a:cubicBezTo>
                  <a:pt x="1403766" y="46555"/>
                  <a:pt x="1399784" y="44948"/>
                  <a:pt x="1394754" y="44948"/>
                </a:cubicBezTo>
                <a:cubicBezTo>
                  <a:pt x="1390704" y="44948"/>
                  <a:pt x="1386372" y="46485"/>
                  <a:pt x="1381762" y="49558"/>
                </a:cubicBezTo>
                <a:lnTo>
                  <a:pt x="1377048" y="46624"/>
                </a:lnTo>
                <a:close/>
                <a:moveTo>
                  <a:pt x="1288208" y="11001"/>
                </a:moveTo>
                <a:lnTo>
                  <a:pt x="1297324" y="11001"/>
                </a:lnTo>
                <a:lnTo>
                  <a:pt x="1297324" y="59512"/>
                </a:lnTo>
                <a:lnTo>
                  <a:pt x="1307800" y="59512"/>
                </a:lnTo>
                <a:lnTo>
                  <a:pt x="1307800" y="66322"/>
                </a:lnTo>
                <a:lnTo>
                  <a:pt x="1297324" y="66322"/>
                </a:lnTo>
                <a:lnTo>
                  <a:pt x="1297324" y="87696"/>
                </a:lnTo>
                <a:lnTo>
                  <a:pt x="1289256" y="87696"/>
                </a:lnTo>
                <a:lnTo>
                  <a:pt x="1289256" y="66322"/>
                </a:lnTo>
                <a:lnTo>
                  <a:pt x="1255622" y="66322"/>
                </a:lnTo>
                <a:lnTo>
                  <a:pt x="1255622" y="60769"/>
                </a:lnTo>
                <a:close/>
                <a:moveTo>
                  <a:pt x="711870" y="11001"/>
                </a:moveTo>
                <a:lnTo>
                  <a:pt x="730728" y="11001"/>
                </a:lnTo>
                <a:cubicBezTo>
                  <a:pt x="742394" y="11001"/>
                  <a:pt x="751300" y="14319"/>
                  <a:pt x="757446" y="20955"/>
                </a:cubicBezTo>
                <a:cubicBezTo>
                  <a:pt x="763524" y="27520"/>
                  <a:pt x="766562" y="36880"/>
                  <a:pt x="766562" y="49034"/>
                </a:cubicBezTo>
                <a:cubicBezTo>
                  <a:pt x="766562" y="61258"/>
                  <a:pt x="763558" y="70723"/>
                  <a:pt x="757550" y="77428"/>
                </a:cubicBezTo>
                <a:cubicBezTo>
                  <a:pt x="751404" y="84274"/>
                  <a:pt x="742568" y="87696"/>
                  <a:pt x="731042" y="87696"/>
                </a:cubicBezTo>
                <a:lnTo>
                  <a:pt x="711870" y="87696"/>
                </a:lnTo>
                <a:close/>
                <a:moveTo>
                  <a:pt x="473744" y="11001"/>
                </a:moveTo>
                <a:lnTo>
                  <a:pt x="495956" y="11001"/>
                </a:lnTo>
                <a:cubicBezTo>
                  <a:pt x="513418" y="11001"/>
                  <a:pt x="522150" y="17253"/>
                  <a:pt x="522150" y="29756"/>
                </a:cubicBezTo>
                <a:cubicBezTo>
                  <a:pt x="522150" y="38347"/>
                  <a:pt x="518344" y="43900"/>
                  <a:pt x="510730" y="46415"/>
                </a:cubicBezTo>
                <a:lnTo>
                  <a:pt x="510730" y="46834"/>
                </a:lnTo>
                <a:cubicBezTo>
                  <a:pt x="521346" y="48860"/>
                  <a:pt x="526656" y="55006"/>
                  <a:pt x="526656" y="65274"/>
                </a:cubicBezTo>
                <a:cubicBezTo>
                  <a:pt x="526656" y="72539"/>
                  <a:pt x="523966" y="78162"/>
                  <a:pt x="518588" y="82143"/>
                </a:cubicBezTo>
                <a:cubicBezTo>
                  <a:pt x="513488" y="85845"/>
                  <a:pt x="506504" y="87696"/>
                  <a:pt x="497632" y="87696"/>
                </a:cubicBezTo>
                <a:lnTo>
                  <a:pt x="473744" y="87696"/>
                </a:lnTo>
                <a:close/>
                <a:moveTo>
                  <a:pt x="1225714" y="9848"/>
                </a:moveTo>
                <a:cubicBezTo>
                  <a:pt x="1232140" y="9848"/>
                  <a:pt x="1237240" y="11734"/>
                  <a:pt x="1241012" y="15506"/>
                </a:cubicBezTo>
                <a:cubicBezTo>
                  <a:pt x="1244714" y="19208"/>
                  <a:pt x="1246564" y="24063"/>
                  <a:pt x="1246564" y="30070"/>
                </a:cubicBezTo>
                <a:cubicBezTo>
                  <a:pt x="1246564" y="37055"/>
                  <a:pt x="1243106" y="43272"/>
                  <a:pt x="1236192" y="48720"/>
                </a:cubicBezTo>
                <a:lnTo>
                  <a:pt x="1236192" y="49244"/>
                </a:lnTo>
                <a:cubicBezTo>
                  <a:pt x="1244854" y="54273"/>
                  <a:pt x="1249184" y="60979"/>
                  <a:pt x="1249184" y="69361"/>
                </a:cubicBezTo>
                <a:cubicBezTo>
                  <a:pt x="1249184" y="74949"/>
                  <a:pt x="1247018" y="79594"/>
                  <a:pt x="1242688" y="83296"/>
                </a:cubicBezTo>
                <a:cubicBezTo>
                  <a:pt x="1238218" y="87137"/>
                  <a:pt x="1232490" y="89058"/>
                  <a:pt x="1225504" y="89058"/>
                </a:cubicBezTo>
                <a:cubicBezTo>
                  <a:pt x="1218450" y="89058"/>
                  <a:pt x="1212652" y="87137"/>
                  <a:pt x="1208112" y="83296"/>
                </a:cubicBezTo>
                <a:cubicBezTo>
                  <a:pt x="1203502" y="79454"/>
                  <a:pt x="1201196" y="74564"/>
                  <a:pt x="1201196" y="68627"/>
                </a:cubicBezTo>
                <a:cubicBezTo>
                  <a:pt x="1201196" y="59617"/>
                  <a:pt x="1205946" y="52492"/>
                  <a:pt x="1215446" y="47253"/>
                </a:cubicBezTo>
                <a:lnTo>
                  <a:pt x="1215446" y="46834"/>
                </a:lnTo>
                <a:cubicBezTo>
                  <a:pt x="1208532" y="42154"/>
                  <a:pt x="1205074" y="36287"/>
                  <a:pt x="1205074" y="29232"/>
                </a:cubicBezTo>
                <a:cubicBezTo>
                  <a:pt x="1205074" y="23504"/>
                  <a:pt x="1207064" y="18824"/>
                  <a:pt x="1211046" y="15192"/>
                </a:cubicBezTo>
                <a:cubicBezTo>
                  <a:pt x="1214888" y="11630"/>
                  <a:pt x="1219778" y="9848"/>
                  <a:pt x="1225714" y="9848"/>
                </a:cubicBezTo>
                <a:close/>
                <a:moveTo>
                  <a:pt x="1866098" y="9639"/>
                </a:moveTo>
                <a:cubicBezTo>
                  <a:pt x="1874620" y="9639"/>
                  <a:pt x="1881920" y="12747"/>
                  <a:pt x="1887998" y="18964"/>
                </a:cubicBezTo>
                <a:lnTo>
                  <a:pt x="1883178" y="24622"/>
                </a:lnTo>
                <a:cubicBezTo>
                  <a:pt x="1878568" y="19732"/>
                  <a:pt x="1872944" y="17287"/>
                  <a:pt x="1866308" y="17287"/>
                </a:cubicBezTo>
                <a:cubicBezTo>
                  <a:pt x="1858346" y="17287"/>
                  <a:pt x="1852024" y="20116"/>
                  <a:pt x="1847344" y="25774"/>
                </a:cubicBezTo>
                <a:cubicBezTo>
                  <a:pt x="1842594" y="31502"/>
                  <a:pt x="1840220" y="39290"/>
                  <a:pt x="1840220" y="49139"/>
                </a:cubicBezTo>
                <a:cubicBezTo>
                  <a:pt x="1840220" y="59128"/>
                  <a:pt x="1842490" y="66986"/>
                  <a:pt x="1847030" y="72713"/>
                </a:cubicBezTo>
                <a:cubicBezTo>
                  <a:pt x="1851640" y="78511"/>
                  <a:pt x="1858066" y="81410"/>
                  <a:pt x="1866308" y="81410"/>
                </a:cubicBezTo>
                <a:cubicBezTo>
                  <a:pt x="1872664" y="81410"/>
                  <a:pt x="1877520" y="79803"/>
                  <a:pt x="1880872" y="76590"/>
                </a:cubicBezTo>
                <a:lnTo>
                  <a:pt x="1880872" y="55635"/>
                </a:lnTo>
                <a:lnTo>
                  <a:pt x="1864214" y="55635"/>
                </a:lnTo>
                <a:lnTo>
                  <a:pt x="1864214" y="48406"/>
                </a:lnTo>
                <a:lnTo>
                  <a:pt x="1888940" y="48406"/>
                </a:lnTo>
                <a:lnTo>
                  <a:pt x="1888940" y="80257"/>
                </a:lnTo>
                <a:cubicBezTo>
                  <a:pt x="1883282" y="86125"/>
                  <a:pt x="1875458" y="89058"/>
                  <a:pt x="1865470" y="89058"/>
                </a:cubicBezTo>
                <a:cubicBezTo>
                  <a:pt x="1855272" y="89058"/>
                  <a:pt x="1847066" y="85531"/>
                  <a:pt x="1840848" y="78476"/>
                </a:cubicBezTo>
                <a:cubicBezTo>
                  <a:pt x="1834492" y="71281"/>
                  <a:pt x="1831314" y="61572"/>
                  <a:pt x="1831314" y="49349"/>
                </a:cubicBezTo>
                <a:cubicBezTo>
                  <a:pt x="1831314" y="37195"/>
                  <a:pt x="1834596" y="27486"/>
                  <a:pt x="1841162" y="20221"/>
                </a:cubicBezTo>
                <a:cubicBezTo>
                  <a:pt x="1847518" y="13166"/>
                  <a:pt x="1855830" y="9639"/>
                  <a:pt x="1866098" y="9639"/>
                </a:cubicBezTo>
                <a:close/>
                <a:moveTo>
                  <a:pt x="1771888" y="9639"/>
                </a:moveTo>
                <a:cubicBezTo>
                  <a:pt x="1780828" y="9639"/>
                  <a:pt x="1788266" y="12782"/>
                  <a:pt x="1794204" y="19069"/>
                </a:cubicBezTo>
                <a:lnTo>
                  <a:pt x="1789594" y="24622"/>
                </a:lnTo>
                <a:cubicBezTo>
                  <a:pt x="1784496" y="19732"/>
                  <a:pt x="1778592" y="17287"/>
                  <a:pt x="1771888" y="17287"/>
                </a:cubicBezTo>
                <a:cubicBezTo>
                  <a:pt x="1767416" y="17287"/>
                  <a:pt x="1763820" y="18335"/>
                  <a:pt x="1761096" y="20431"/>
                </a:cubicBezTo>
                <a:cubicBezTo>
                  <a:pt x="1758372" y="22596"/>
                  <a:pt x="1757010" y="25460"/>
                  <a:pt x="1757010" y="29022"/>
                </a:cubicBezTo>
                <a:cubicBezTo>
                  <a:pt x="1757010" y="32515"/>
                  <a:pt x="1758406" y="35414"/>
                  <a:pt x="1761200" y="37719"/>
                </a:cubicBezTo>
                <a:cubicBezTo>
                  <a:pt x="1762806" y="39046"/>
                  <a:pt x="1765670" y="40582"/>
                  <a:pt x="1769792" y="42329"/>
                </a:cubicBezTo>
                <a:lnTo>
                  <a:pt x="1780898" y="47044"/>
                </a:lnTo>
                <a:cubicBezTo>
                  <a:pt x="1791516" y="51723"/>
                  <a:pt x="1796824" y="58569"/>
                  <a:pt x="1796824" y="67579"/>
                </a:cubicBezTo>
                <a:cubicBezTo>
                  <a:pt x="1796824" y="73726"/>
                  <a:pt x="1794518" y="78825"/>
                  <a:pt x="1789908" y="82877"/>
                </a:cubicBezTo>
                <a:cubicBezTo>
                  <a:pt x="1785088" y="86998"/>
                  <a:pt x="1778802" y="89058"/>
                  <a:pt x="1771050" y="89058"/>
                </a:cubicBezTo>
                <a:cubicBezTo>
                  <a:pt x="1760432" y="89058"/>
                  <a:pt x="1751562" y="85251"/>
                  <a:pt x="1744436" y="77638"/>
                </a:cubicBezTo>
                <a:lnTo>
                  <a:pt x="1749674" y="71666"/>
                </a:lnTo>
                <a:cubicBezTo>
                  <a:pt x="1755682" y="78162"/>
                  <a:pt x="1762842" y="81410"/>
                  <a:pt x="1771154" y="81410"/>
                </a:cubicBezTo>
                <a:cubicBezTo>
                  <a:pt x="1776322" y="81410"/>
                  <a:pt x="1780444" y="80187"/>
                  <a:pt x="1783518" y="77743"/>
                </a:cubicBezTo>
                <a:cubicBezTo>
                  <a:pt x="1786520" y="75368"/>
                  <a:pt x="1788022" y="72190"/>
                  <a:pt x="1788022" y="68208"/>
                </a:cubicBezTo>
                <a:cubicBezTo>
                  <a:pt x="1788022" y="64506"/>
                  <a:pt x="1786766" y="61502"/>
                  <a:pt x="1784250" y="59197"/>
                </a:cubicBezTo>
                <a:cubicBezTo>
                  <a:pt x="1782644" y="57800"/>
                  <a:pt x="1779536" y="56089"/>
                  <a:pt x="1774926" y="54063"/>
                </a:cubicBezTo>
                <a:lnTo>
                  <a:pt x="1763820" y="49139"/>
                </a:lnTo>
                <a:cubicBezTo>
                  <a:pt x="1753412" y="44669"/>
                  <a:pt x="1748208" y="38173"/>
                  <a:pt x="1748208" y="29651"/>
                </a:cubicBezTo>
                <a:cubicBezTo>
                  <a:pt x="1748208" y="23853"/>
                  <a:pt x="1750444" y="19069"/>
                  <a:pt x="1754914" y="15297"/>
                </a:cubicBezTo>
                <a:cubicBezTo>
                  <a:pt x="1759384" y="11525"/>
                  <a:pt x="1765042" y="9639"/>
                  <a:pt x="1771888" y="9639"/>
                </a:cubicBezTo>
                <a:close/>
                <a:moveTo>
                  <a:pt x="1556156" y="9639"/>
                </a:moveTo>
                <a:cubicBezTo>
                  <a:pt x="1563838" y="9639"/>
                  <a:pt x="1569916" y="12677"/>
                  <a:pt x="1574386" y="18754"/>
                </a:cubicBezTo>
                <a:cubicBezTo>
                  <a:pt x="1579206" y="25111"/>
                  <a:pt x="1581616" y="34121"/>
                  <a:pt x="1581616" y="45786"/>
                </a:cubicBezTo>
                <a:cubicBezTo>
                  <a:pt x="1581616" y="60455"/>
                  <a:pt x="1578822" y="71596"/>
                  <a:pt x="1573234" y="79209"/>
                </a:cubicBezTo>
                <a:cubicBezTo>
                  <a:pt x="1568344" y="85775"/>
                  <a:pt x="1561954" y="89058"/>
                  <a:pt x="1554060" y="89058"/>
                </a:cubicBezTo>
                <a:cubicBezTo>
                  <a:pt x="1546936" y="89058"/>
                  <a:pt x="1540928" y="86509"/>
                  <a:pt x="1536038" y="81410"/>
                </a:cubicBezTo>
                <a:lnTo>
                  <a:pt x="1540754" y="76066"/>
                </a:lnTo>
                <a:cubicBezTo>
                  <a:pt x="1544316" y="79978"/>
                  <a:pt x="1548682" y="81934"/>
                  <a:pt x="1553850" y="81934"/>
                </a:cubicBezTo>
                <a:cubicBezTo>
                  <a:pt x="1559368" y="81934"/>
                  <a:pt x="1563804" y="79489"/>
                  <a:pt x="1567158" y="74599"/>
                </a:cubicBezTo>
                <a:cubicBezTo>
                  <a:pt x="1571068" y="68942"/>
                  <a:pt x="1573198" y="60315"/>
                  <a:pt x="1573548" y="48720"/>
                </a:cubicBezTo>
                <a:cubicBezTo>
                  <a:pt x="1568240" y="55216"/>
                  <a:pt x="1562232" y="58464"/>
                  <a:pt x="1555526" y="58464"/>
                </a:cubicBezTo>
                <a:cubicBezTo>
                  <a:pt x="1549030" y="58464"/>
                  <a:pt x="1543932" y="56438"/>
                  <a:pt x="1540230" y="52387"/>
                </a:cubicBezTo>
                <a:cubicBezTo>
                  <a:pt x="1536458" y="48126"/>
                  <a:pt x="1534572" y="42119"/>
                  <a:pt x="1534572" y="34366"/>
                </a:cubicBezTo>
                <a:cubicBezTo>
                  <a:pt x="1534572" y="27171"/>
                  <a:pt x="1536702" y="21199"/>
                  <a:pt x="1540964" y="16449"/>
                </a:cubicBezTo>
                <a:cubicBezTo>
                  <a:pt x="1545084" y="11909"/>
                  <a:pt x="1550148" y="9639"/>
                  <a:pt x="1556156" y="9639"/>
                </a:cubicBezTo>
                <a:close/>
                <a:moveTo>
                  <a:pt x="194356" y="9639"/>
                </a:moveTo>
                <a:lnTo>
                  <a:pt x="198652" y="11001"/>
                </a:lnTo>
                <a:cubicBezTo>
                  <a:pt x="195160" y="34680"/>
                  <a:pt x="187826" y="53959"/>
                  <a:pt x="176650" y="68837"/>
                </a:cubicBezTo>
                <a:cubicBezTo>
                  <a:pt x="182866" y="76660"/>
                  <a:pt x="191354" y="83889"/>
                  <a:pt x="202110" y="90525"/>
                </a:cubicBezTo>
                <a:cubicBezTo>
                  <a:pt x="199944" y="92132"/>
                  <a:pt x="198304" y="94018"/>
                  <a:pt x="197186" y="96183"/>
                </a:cubicBezTo>
                <a:cubicBezTo>
                  <a:pt x="186638" y="89338"/>
                  <a:pt x="178292" y="82108"/>
                  <a:pt x="172144" y="74495"/>
                </a:cubicBezTo>
                <a:cubicBezTo>
                  <a:pt x="164112" y="83645"/>
                  <a:pt x="154682" y="90665"/>
                  <a:pt x="143856" y="95554"/>
                </a:cubicBezTo>
                <a:cubicBezTo>
                  <a:pt x="142668" y="93179"/>
                  <a:pt x="141236" y="91259"/>
                  <a:pt x="139560" y="89792"/>
                </a:cubicBezTo>
                <a:cubicBezTo>
                  <a:pt x="150246" y="85391"/>
                  <a:pt x="159712" y="78406"/>
                  <a:pt x="167954" y="68837"/>
                </a:cubicBezTo>
                <a:cubicBezTo>
                  <a:pt x="159362" y="56264"/>
                  <a:pt x="153146" y="38871"/>
                  <a:pt x="149304" y="16659"/>
                </a:cubicBezTo>
                <a:lnTo>
                  <a:pt x="145322" y="16659"/>
                </a:lnTo>
                <a:lnTo>
                  <a:pt x="145322" y="9953"/>
                </a:lnTo>
                <a:lnTo>
                  <a:pt x="193100" y="9953"/>
                </a:lnTo>
                <a:close/>
                <a:moveTo>
                  <a:pt x="1337918" y="9534"/>
                </a:moveTo>
                <a:cubicBezTo>
                  <a:pt x="1344414" y="9604"/>
                  <a:pt x="1349618" y="11280"/>
                  <a:pt x="1353530" y="14563"/>
                </a:cubicBezTo>
                <a:cubicBezTo>
                  <a:pt x="1357652" y="17986"/>
                  <a:pt x="1359712" y="22666"/>
                  <a:pt x="1359712" y="28603"/>
                </a:cubicBezTo>
                <a:cubicBezTo>
                  <a:pt x="1359712" y="37753"/>
                  <a:pt x="1355136" y="43970"/>
                  <a:pt x="1345986" y="47253"/>
                </a:cubicBezTo>
                <a:lnTo>
                  <a:pt x="1345986" y="47672"/>
                </a:lnTo>
                <a:cubicBezTo>
                  <a:pt x="1350736" y="48790"/>
                  <a:pt x="1354578" y="50990"/>
                  <a:pt x="1357512" y="54273"/>
                </a:cubicBezTo>
                <a:cubicBezTo>
                  <a:pt x="1360724" y="57835"/>
                  <a:pt x="1362332" y="62166"/>
                  <a:pt x="1362332" y="67265"/>
                </a:cubicBezTo>
                <a:cubicBezTo>
                  <a:pt x="1362332" y="73901"/>
                  <a:pt x="1359992" y="79244"/>
                  <a:pt x="1355312" y="83296"/>
                </a:cubicBezTo>
                <a:cubicBezTo>
                  <a:pt x="1350842" y="87137"/>
                  <a:pt x="1345148" y="89058"/>
                  <a:pt x="1338234" y="89058"/>
                </a:cubicBezTo>
                <a:cubicBezTo>
                  <a:pt x="1328454" y="89058"/>
                  <a:pt x="1320352" y="85566"/>
                  <a:pt x="1313926" y="78581"/>
                </a:cubicBezTo>
                <a:lnTo>
                  <a:pt x="1318326" y="73028"/>
                </a:lnTo>
                <a:cubicBezTo>
                  <a:pt x="1324124" y="78965"/>
                  <a:pt x="1330584" y="81934"/>
                  <a:pt x="1337710" y="81934"/>
                </a:cubicBezTo>
                <a:cubicBezTo>
                  <a:pt x="1342458" y="81934"/>
                  <a:pt x="1346300" y="80606"/>
                  <a:pt x="1349234" y="77952"/>
                </a:cubicBezTo>
                <a:cubicBezTo>
                  <a:pt x="1352238" y="75158"/>
                  <a:pt x="1353740" y="71526"/>
                  <a:pt x="1353740" y="67056"/>
                </a:cubicBezTo>
                <a:cubicBezTo>
                  <a:pt x="1353740" y="56438"/>
                  <a:pt x="1345638" y="51130"/>
                  <a:pt x="1329432" y="51130"/>
                </a:cubicBezTo>
                <a:lnTo>
                  <a:pt x="1329432" y="44424"/>
                </a:lnTo>
                <a:cubicBezTo>
                  <a:pt x="1343822" y="44424"/>
                  <a:pt x="1351016" y="39360"/>
                  <a:pt x="1351016" y="29232"/>
                </a:cubicBezTo>
                <a:cubicBezTo>
                  <a:pt x="1351016" y="25390"/>
                  <a:pt x="1349828" y="22317"/>
                  <a:pt x="1347454" y="20012"/>
                </a:cubicBezTo>
                <a:cubicBezTo>
                  <a:pt x="1345008" y="17707"/>
                  <a:pt x="1341726" y="16519"/>
                  <a:pt x="1337604" y="16449"/>
                </a:cubicBezTo>
                <a:cubicBezTo>
                  <a:pt x="1331806" y="16519"/>
                  <a:pt x="1326428" y="19104"/>
                  <a:pt x="1321470" y="24203"/>
                </a:cubicBezTo>
                <a:lnTo>
                  <a:pt x="1316754" y="18650"/>
                </a:lnTo>
                <a:cubicBezTo>
                  <a:pt x="1323320" y="12642"/>
                  <a:pt x="1330374" y="9604"/>
                  <a:pt x="1337918" y="9534"/>
                </a:cubicBezTo>
                <a:close/>
                <a:moveTo>
                  <a:pt x="1101660" y="4295"/>
                </a:moveTo>
                <a:lnTo>
                  <a:pt x="1110148" y="4295"/>
                </a:lnTo>
                <a:lnTo>
                  <a:pt x="1110148" y="77952"/>
                </a:lnTo>
                <a:cubicBezTo>
                  <a:pt x="1110148" y="80606"/>
                  <a:pt x="1111020" y="81934"/>
                  <a:pt x="1112766" y="81934"/>
                </a:cubicBezTo>
                <a:cubicBezTo>
                  <a:pt x="1113396" y="81934"/>
                  <a:pt x="1114058" y="81864"/>
                  <a:pt x="1114758" y="81724"/>
                </a:cubicBezTo>
                <a:lnTo>
                  <a:pt x="1116014" y="88325"/>
                </a:lnTo>
                <a:cubicBezTo>
                  <a:pt x="1114408" y="88814"/>
                  <a:pt x="1112696" y="89058"/>
                  <a:pt x="1110880" y="89058"/>
                </a:cubicBezTo>
                <a:cubicBezTo>
                  <a:pt x="1104734" y="89058"/>
                  <a:pt x="1101660" y="85147"/>
                  <a:pt x="1101660" y="77324"/>
                </a:cubicBezTo>
                <a:close/>
                <a:moveTo>
                  <a:pt x="539686" y="4295"/>
                </a:moveTo>
                <a:lnTo>
                  <a:pt x="548172" y="4295"/>
                </a:lnTo>
                <a:lnTo>
                  <a:pt x="548172" y="77952"/>
                </a:lnTo>
                <a:cubicBezTo>
                  <a:pt x="548172" y="80606"/>
                  <a:pt x="549046" y="81934"/>
                  <a:pt x="550792" y="81934"/>
                </a:cubicBezTo>
                <a:cubicBezTo>
                  <a:pt x="551420" y="81934"/>
                  <a:pt x="552084" y="81864"/>
                  <a:pt x="552782" y="81724"/>
                </a:cubicBezTo>
                <a:lnTo>
                  <a:pt x="554040" y="88325"/>
                </a:lnTo>
                <a:cubicBezTo>
                  <a:pt x="552434" y="88814"/>
                  <a:pt x="550722" y="89058"/>
                  <a:pt x="548906" y="89058"/>
                </a:cubicBezTo>
                <a:cubicBezTo>
                  <a:pt x="542758" y="89058"/>
                  <a:pt x="539686" y="85147"/>
                  <a:pt x="539686" y="77324"/>
                </a:cubicBezTo>
                <a:close/>
                <a:moveTo>
                  <a:pt x="1090374" y="2933"/>
                </a:moveTo>
                <a:cubicBezTo>
                  <a:pt x="1093586" y="2933"/>
                  <a:pt x="1096626" y="3562"/>
                  <a:pt x="1099488" y="4819"/>
                </a:cubicBezTo>
                <a:lnTo>
                  <a:pt x="1097602" y="11420"/>
                </a:lnTo>
                <a:cubicBezTo>
                  <a:pt x="1095438" y="10372"/>
                  <a:pt x="1093272" y="9848"/>
                  <a:pt x="1091106" y="9848"/>
                </a:cubicBezTo>
                <a:cubicBezTo>
                  <a:pt x="1085658" y="9848"/>
                  <a:pt x="1082934" y="13690"/>
                  <a:pt x="1082934" y="21374"/>
                </a:cubicBezTo>
                <a:lnTo>
                  <a:pt x="1082934" y="31118"/>
                </a:lnTo>
                <a:lnTo>
                  <a:pt x="1095088" y="31118"/>
                </a:lnTo>
                <a:lnTo>
                  <a:pt x="1095088" y="38138"/>
                </a:lnTo>
                <a:lnTo>
                  <a:pt x="1082934" y="38138"/>
                </a:lnTo>
                <a:lnTo>
                  <a:pt x="1082934" y="87696"/>
                </a:lnTo>
                <a:lnTo>
                  <a:pt x="1074342" y="87696"/>
                </a:lnTo>
                <a:lnTo>
                  <a:pt x="1074342" y="38138"/>
                </a:lnTo>
                <a:lnTo>
                  <a:pt x="1066590" y="38138"/>
                </a:lnTo>
                <a:lnTo>
                  <a:pt x="1066590" y="31642"/>
                </a:lnTo>
                <a:lnTo>
                  <a:pt x="1074342" y="31118"/>
                </a:lnTo>
                <a:lnTo>
                  <a:pt x="1074342" y="21269"/>
                </a:lnTo>
                <a:cubicBezTo>
                  <a:pt x="1074342" y="9045"/>
                  <a:pt x="1079686" y="2933"/>
                  <a:pt x="1090374" y="2933"/>
                </a:cubicBezTo>
                <a:close/>
                <a:moveTo>
                  <a:pt x="90524" y="1047"/>
                </a:moveTo>
                <a:lnTo>
                  <a:pt x="95134" y="7019"/>
                </a:lnTo>
                <a:cubicBezTo>
                  <a:pt x="83750" y="9674"/>
                  <a:pt x="69954" y="11665"/>
                  <a:pt x="53748" y="12992"/>
                </a:cubicBezTo>
                <a:lnTo>
                  <a:pt x="53748" y="30908"/>
                </a:lnTo>
                <a:lnTo>
                  <a:pt x="88010" y="30908"/>
                </a:lnTo>
                <a:lnTo>
                  <a:pt x="89268" y="30594"/>
                </a:lnTo>
                <a:lnTo>
                  <a:pt x="93354" y="31851"/>
                </a:lnTo>
                <a:cubicBezTo>
                  <a:pt x="90840" y="49244"/>
                  <a:pt x="85670" y="63598"/>
                  <a:pt x="77846" y="74914"/>
                </a:cubicBezTo>
                <a:cubicBezTo>
                  <a:pt x="83016" y="81829"/>
                  <a:pt x="89302" y="86928"/>
                  <a:pt x="96706" y="90211"/>
                </a:cubicBezTo>
                <a:cubicBezTo>
                  <a:pt x="94680" y="91957"/>
                  <a:pt x="93110" y="93843"/>
                  <a:pt x="91992" y="95869"/>
                </a:cubicBezTo>
                <a:cubicBezTo>
                  <a:pt x="84798" y="92097"/>
                  <a:pt x="78720" y="86893"/>
                  <a:pt x="73760" y="80257"/>
                </a:cubicBezTo>
                <a:cubicBezTo>
                  <a:pt x="68172" y="86893"/>
                  <a:pt x="61642" y="92097"/>
                  <a:pt x="54168" y="95869"/>
                </a:cubicBezTo>
                <a:cubicBezTo>
                  <a:pt x="53050" y="93773"/>
                  <a:pt x="51654" y="91887"/>
                  <a:pt x="49976" y="90211"/>
                </a:cubicBezTo>
                <a:cubicBezTo>
                  <a:pt x="57520" y="86858"/>
                  <a:pt x="64122" y="81619"/>
                  <a:pt x="69780" y="74495"/>
                </a:cubicBezTo>
                <a:cubicBezTo>
                  <a:pt x="63982" y="64785"/>
                  <a:pt x="59512" y="52387"/>
                  <a:pt x="56368" y="37299"/>
                </a:cubicBezTo>
                <a:lnTo>
                  <a:pt x="53748" y="37299"/>
                </a:lnTo>
                <a:lnTo>
                  <a:pt x="53748" y="43586"/>
                </a:lnTo>
                <a:cubicBezTo>
                  <a:pt x="53748" y="67335"/>
                  <a:pt x="50360" y="84832"/>
                  <a:pt x="43586" y="96078"/>
                </a:cubicBezTo>
                <a:cubicBezTo>
                  <a:pt x="41978" y="94472"/>
                  <a:pt x="40128" y="93179"/>
                  <a:pt x="38032" y="92202"/>
                </a:cubicBezTo>
                <a:cubicBezTo>
                  <a:pt x="44110" y="81724"/>
                  <a:pt x="47148" y="65519"/>
                  <a:pt x="47148" y="43586"/>
                </a:cubicBezTo>
                <a:lnTo>
                  <a:pt x="47148" y="7543"/>
                </a:lnTo>
                <a:cubicBezTo>
                  <a:pt x="66148" y="5867"/>
                  <a:pt x="80606" y="3702"/>
                  <a:pt x="90524" y="1047"/>
                </a:cubicBezTo>
                <a:close/>
                <a:moveTo>
                  <a:pt x="254602" y="209"/>
                </a:moveTo>
                <a:lnTo>
                  <a:pt x="261832" y="209"/>
                </a:lnTo>
                <a:lnTo>
                  <a:pt x="261832" y="12992"/>
                </a:lnTo>
                <a:lnTo>
                  <a:pt x="300284" y="12992"/>
                </a:lnTo>
                <a:lnTo>
                  <a:pt x="300284" y="19697"/>
                </a:lnTo>
                <a:lnTo>
                  <a:pt x="261832" y="19697"/>
                </a:lnTo>
                <a:lnTo>
                  <a:pt x="261832" y="46520"/>
                </a:lnTo>
                <a:lnTo>
                  <a:pt x="304580" y="46520"/>
                </a:lnTo>
                <a:lnTo>
                  <a:pt x="304580" y="53120"/>
                </a:lnTo>
                <a:lnTo>
                  <a:pt x="266862" y="53120"/>
                </a:lnTo>
                <a:cubicBezTo>
                  <a:pt x="277828" y="67859"/>
                  <a:pt x="291134" y="78651"/>
                  <a:pt x="306780" y="85496"/>
                </a:cubicBezTo>
                <a:cubicBezTo>
                  <a:pt x="305174" y="86893"/>
                  <a:pt x="303568" y="88814"/>
                  <a:pt x="301960" y="91259"/>
                </a:cubicBezTo>
                <a:cubicBezTo>
                  <a:pt x="286244" y="83505"/>
                  <a:pt x="272868" y="71910"/>
                  <a:pt x="261832" y="56473"/>
                </a:cubicBezTo>
                <a:lnTo>
                  <a:pt x="261832" y="95554"/>
                </a:lnTo>
                <a:lnTo>
                  <a:pt x="254602" y="95554"/>
                </a:lnTo>
                <a:lnTo>
                  <a:pt x="254602" y="56788"/>
                </a:lnTo>
                <a:cubicBezTo>
                  <a:pt x="243916" y="71666"/>
                  <a:pt x="230714" y="83051"/>
                  <a:pt x="214998" y="90944"/>
                </a:cubicBezTo>
                <a:cubicBezTo>
                  <a:pt x="213530" y="88709"/>
                  <a:pt x="211890" y="86788"/>
                  <a:pt x="210074" y="85182"/>
                </a:cubicBezTo>
                <a:cubicBezTo>
                  <a:pt x="225860" y="78406"/>
                  <a:pt x="239060" y="67719"/>
                  <a:pt x="249678" y="53120"/>
                </a:cubicBezTo>
                <a:lnTo>
                  <a:pt x="212168" y="53120"/>
                </a:lnTo>
                <a:lnTo>
                  <a:pt x="212168" y="46520"/>
                </a:lnTo>
                <a:lnTo>
                  <a:pt x="254602" y="46520"/>
                </a:lnTo>
                <a:lnTo>
                  <a:pt x="254602" y="19697"/>
                </a:lnTo>
                <a:lnTo>
                  <a:pt x="217198" y="19697"/>
                </a:lnTo>
                <a:lnTo>
                  <a:pt x="217198" y="12992"/>
                </a:lnTo>
                <a:lnTo>
                  <a:pt x="254602" y="12992"/>
                </a:lnTo>
                <a:close/>
                <a:moveTo>
                  <a:pt x="124052" y="104"/>
                </a:moveTo>
                <a:lnTo>
                  <a:pt x="130864" y="104"/>
                </a:lnTo>
                <a:lnTo>
                  <a:pt x="130864" y="22526"/>
                </a:lnTo>
                <a:lnTo>
                  <a:pt x="145112" y="22526"/>
                </a:lnTo>
                <a:lnTo>
                  <a:pt x="145112" y="29127"/>
                </a:lnTo>
                <a:lnTo>
                  <a:pt x="130864" y="29127"/>
                </a:lnTo>
                <a:lnTo>
                  <a:pt x="130864" y="33318"/>
                </a:lnTo>
                <a:cubicBezTo>
                  <a:pt x="134216" y="36671"/>
                  <a:pt x="140084" y="43411"/>
                  <a:pt x="148466" y="53540"/>
                </a:cubicBezTo>
                <a:lnTo>
                  <a:pt x="144064" y="59721"/>
                </a:lnTo>
                <a:cubicBezTo>
                  <a:pt x="141132" y="54972"/>
                  <a:pt x="136730" y="48860"/>
                  <a:pt x="130864" y="41386"/>
                </a:cubicBezTo>
                <a:lnTo>
                  <a:pt x="130864" y="95450"/>
                </a:lnTo>
                <a:lnTo>
                  <a:pt x="124052" y="95450"/>
                </a:lnTo>
                <a:lnTo>
                  <a:pt x="124052" y="41281"/>
                </a:lnTo>
                <a:cubicBezTo>
                  <a:pt x="119302" y="56508"/>
                  <a:pt x="113854" y="68173"/>
                  <a:pt x="107708" y="76276"/>
                </a:cubicBezTo>
                <a:cubicBezTo>
                  <a:pt x="106660" y="73831"/>
                  <a:pt x="105264" y="71596"/>
                  <a:pt x="103516" y="69570"/>
                </a:cubicBezTo>
                <a:cubicBezTo>
                  <a:pt x="111550" y="60071"/>
                  <a:pt x="117732" y="46590"/>
                  <a:pt x="122062" y="29127"/>
                </a:cubicBezTo>
                <a:lnTo>
                  <a:pt x="106346" y="29127"/>
                </a:lnTo>
                <a:lnTo>
                  <a:pt x="106346" y="22526"/>
                </a:lnTo>
                <a:lnTo>
                  <a:pt x="124052" y="22526"/>
                </a:lnTo>
                <a:close/>
                <a:moveTo>
                  <a:pt x="358958" y="0"/>
                </a:moveTo>
                <a:lnTo>
                  <a:pt x="366816" y="1152"/>
                </a:lnTo>
                <a:cubicBezTo>
                  <a:pt x="364930" y="6461"/>
                  <a:pt x="363184" y="10896"/>
                  <a:pt x="361578" y="14459"/>
                </a:cubicBezTo>
                <a:lnTo>
                  <a:pt x="399402" y="14459"/>
                </a:lnTo>
                <a:lnTo>
                  <a:pt x="399402" y="95240"/>
                </a:lnTo>
                <a:lnTo>
                  <a:pt x="392172" y="95240"/>
                </a:lnTo>
                <a:lnTo>
                  <a:pt x="392172" y="89792"/>
                </a:lnTo>
                <a:lnTo>
                  <a:pt x="335384" y="89792"/>
                </a:lnTo>
                <a:lnTo>
                  <a:pt x="335384" y="95764"/>
                </a:lnTo>
                <a:lnTo>
                  <a:pt x="328364" y="95764"/>
                </a:lnTo>
                <a:lnTo>
                  <a:pt x="328364" y="14459"/>
                </a:lnTo>
                <a:lnTo>
                  <a:pt x="354558" y="14459"/>
                </a:lnTo>
                <a:cubicBezTo>
                  <a:pt x="356304" y="9988"/>
                  <a:pt x="357770" y="5168"/>
                  <a:pt x="358958" y="0"/>
                </a:cubicBezTo>
                <a:close/>
                <a:moveTo>
                  <a:pt x="26298" y="0"/>
                </a:moveTo>
                <a:lnTo>
                  <a:pt x="32688" y="0"/>
                </a:lnTo>
                <a:lnTo>
                  <a:pt x="32688" y="29337"/>
                </a:lnTo>
                <a:lnTo>
                  <a:pt x="42224" y="29337"/>
                </a:lnTo>
                <a:lnTo>
                  <a:pt x="42224" y="35623"/>
                </a:lnTo>
                <a:lnTo>
                  <a:pt x="14354" y="35623"/>
                </a:lnTo>
                <a:lnTo>
                  <a:pt x="14354" y="43796"/>
                </a:lnTo>
                <a:cubicBezTo>
                  <a:pt x="14354" y="47078"/>
                  <a:pt x="14318" y="49558"/>
                  <a:pt x="14248" y="51235"/>
                </a:cubicBezTo>
                <a:lnTo>
                  <a:pt x="35728" y="51235"/>
                </a:lnTo>
                <a:lnTo>
                  <a:pt x="35728" y="95554"/>
                </a:lnTo>
                <a:lnTo>
                  <a:pt x="29336" y="95554"/>
                </a:lnTo>
                <a:lnTo>
                  <a:pt x="29336" y="57521"/>
                </a:lnTo>
                <a:lnTo>
                  <a:pt x="14038" y="57521"/>
                </a:lnTo>
                <a:cubicBezTo>
                  <a:pt x="13130" y="74006"/>
                  <a:pt x="10128" y="86788"/>
                  <a:pt x="5028" y="95869"/>
                </a:cubicBezTo>
                <a:cubicBezTo>
                  <a:pt x="3632" y="94332"/>
                  <a:pt x="1954" y="92935"/>
                  <a:pt x="0" y="91678"/>
                </a:cubicBezTo>
                <a:cubicBezTo>
                  <a:pt x="5238" y="81549"/>
                  <a:pt x="7858" y="65589"/>
                  <a:pt x="7858" y="43796"/>
                </a:cubicBezTo>
                <a:lnTo>
                  <a:pt x="7858" y="2305"/>
                </a:lnTo>
                <a:lnTo>
                  <a:pt x="14354" y="2305"/>
                </a:lnTo>
                <a:lnTo>
                  <a:pt x="14354" y="29337"/>
                </a:lnTo>
                <a:lnTo>
                  <a:pt x="26298" y="29337"/>
                </a:lnTo>
                <a:close/>
              </a:path>
            </a:pathLst>
          </a:custGeom>
          <a:solidFill>
            <a:srgbClr val="E6E6E6"/>
          </a:solidFill>
          <a:ln>
            <a:noFill/>
          </a:ln>
          <a:effectLst/>
        </p:spPr>
        <p:txBody>
          <a:bodyPr rot="0" spcFirstLastPara="0" vertOverflow="overflow" horzOverflow="overflow" vert="horz" wrap="square" lIns="91440" tIns="45720" rIns="91440" bIns="45720" numCol="1" spcCol="0" rtlCol="0" fromWordArt="0" anchor="t" anchorCtr="0" forceAA="0" compatLnSpc="1">
            <a:noAutofit/>
          </a:bodyPr>
          <a:lstStyle/>
          <a:p>
            <a:pPr fontAlgn="base"/>
            <a:endParaRPr lang="zh-CN" altLang="en-US" sz="800" dirty="0">
              <a:solidFill>
                <a:srgbClr val="E6E6E6"/>
              </a:solidFill>
            </a:endParaRPr>
          </a:p>
        </p:txBody>
      </p:sp>
      <p:sp>
        <p:nvSpPr>
          <p:cNvPr id="8" name="矩形 7"/>
          <p:cNvSpPr/>
          <p:nvPr userDrawn="1"/>
        </p:nvSpPr>
        <p:spPr>
          <a:xfrm>
            <a:off x="-15098004" y="6488668"/>
            <a:ext cx="1197764" cy="369332"/>
          </a:xfrm>
          <a:prstGeom prst="rect">
            <a:avLst/>
          </a:prstGeom>
        </p:spPr>
        <p:txBody>
          <a:bodyPr wrap="none">
            <a:spAutoFit/>
          </a:bodyPr>
          <a:lstStyle/>
          <a:p>
            <a:r>
              <a:rPr lang="en-US" altLang="zh-CN" dirty="0">
                <a:solidFill>
                  <a:srgbClr val="E6E6E6"/>
                </a:solidFill>
              </a:rPr>
              <a:t>61536760</a:t>
            </a:r>
            <a:endParaRPr lang="zh-CN" altLang="en-US" dirty="0">
              <a:solidFill>
                <a:srgbClr val="E6E6E6"/>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nodePh="1">
                                  <p:stCondLst>
                                    <p:cond delay="0"/>
                                  </p:stCondLst>
                                  <p:endCondLst>
                                    <p:cond evt="begin" delay="0">
                                      <p:tn val="5"/>
                                    </p:cond>
                                  </p:end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标题和内容">
    <p:bg>
      <p:bgPr>
        <a:gradFill flip="none" rotWithShape="1">
          <a:gsLst>
            <a:gs pos="26000">
              <a:srgbClr val="EBECF0"/>
            </a:gs>
            <a:gs pos="0">
              <a:srgbClr val="D7D9E1"/>
            </a:gs>
            <a:gs pos="100000">
              <a:schemeClr val="bg1"/>
            </a:gs>
          </a:gsLst>
          <a:lin ang="5400000" scaled="1"/>
          <a:tileRect/>
        </a:gradFill>
        <a:effectLst/>
      </p:bgPr>
    </p:bg>
    <p:spTree>
      <p:nvGrpSpPr>
        <p:cNvPr id="1" name=""/>
        <p:cNvGrpSpPr/>
        <p:nvPr/>
      </p:nvGrpSpPr>
      <p:grpSpPr>
        <a:xfrm>
          <a:off x="0" y="0"/>
          <a:ext cx="0" cy="0"/>
          <a:chOff x="0" y="0"/>
          <a:chExt cx="0" cy="0"/>
        </a:xfrm>
      </p:grpSpPr>
      <p:pic>
        <p:nvPicPr>
          <p:cNvPr id="3" name="虚点"/>
          <p:cNvPicPr>
            <a:picLocks noChangeAspect="1"/>
          </p:cNvPicPr>
          <p:nvPr userDrawn="1"/>
        </p:nvPicPr>
        <p:blipFill>
          <a:blip r:embed="rId2" cstate="print"/>
          <a:stretch>
            <a:fillRect/>
          </a:stretch>
        </p:blipFill>
        <p:spPr>
          <a:xfrm>
            <a:off x="-5024853" y="-471978"/>
            <a:ext cx="10387923" cy="10334198"/>
          </a:xfrm>
          <a:prstGeom prst="rect">
            <a:avLst/>
          </a:prstGeom>
        </p:spPr>
      </p:pic>
      <p:grpSp>
        <p:nvGrpSpPr>
          <p:cNvPr id="5" name="实点"/>
          <p:cNvGrpSpPr/>
          <p:nvPr userDrawn="1"/>
        </p:nvGrpSpPr>
        <p:grpSpPr>
          <a:xfrm>
            <a:off x="622712" y="-4338661"/>
            <a:ext cx="9065522" cy="8537419"/>
            <a:chOff x="-1112838" y="-6292080"/>
            <a:chExt cx="14425613" cy="13360401"/>
          </a:xfrm>
          <a:solidFill>
            <a:schemeClr val="accent5">
              <a:alpha val="91000"/>
            </a:schemeClr>
          </a:solidFill>
        </p:grpSpPr>
        <p:sp>
          <p:nvSpPr>
            <p:cNvPr id="7" name="Oval 5"/>
            <p:cNvSpPr>
              <a:spLocks noChangeArrowheads="1"/>
            </p:cNvSpPr>
            <p:nvPr/>
          </p:nvSpPr>
          <p:spPr bwMode="auto">
            <a:xfrm>
              <a:off x="531812" y="154758"/>
              <a:ext cx="85725" cy="87313"/>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8" name="Oval 6"/>
            <p:cNvSpPr>
              <a:spLocks noChangeArrowheads="1"/>
            </p:cNvSpPr>
            <p:nvPr/>
          </p:nvSpPr>
          <p:spPr bwMode="auto">
            <a:xfrm>
              <a:off x="325437" y="-508817"/>
              <a:ext cx="74613" cy="74613"/>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9" name="Oval 7"/>
            <p:cNvSpPr>
              <a:spLocks noChangeArrowheads="1"/>
            </p:cNvSpPr>
            <p:nvPr/>
          </p:nvSpPr>
          <p:spPr bwMode="auto">
            <a:xfrm>
              <a:off x="163512" y="-1086667"/>
              <a:ext cx="63500" cy="635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10" name="Oval 8"/>
            <p:cNvSpPr>
              <a:spLocks noChangeArrowheads="1"/>
            </p:cNvSpPr>
            <p:nvPr/>
          </p:nvSpPr>
          <p:spPr bwMode="auto">
            <a:xfrm>
              <a:off x="531812" y="-1815330"/>
              <a:ext cx="88900" cy="9048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11" name="Oval 9"/>
            <p:cNvSpPr>
              <a:spLocks noChangeArrowheads="1"/>
            </p:cNvSpPr>
            <p:nvPr/>
          </p:nvSpPr>
          <p:spPr bwMode="auto">
            <a:xfrm>
              <a:off x="-496888" y="-1435917"/>
              <a:ext cx="74613" cy="74613"/>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12" name="Oval 10"/>
            <p:cNvSpPr>
              <a:spLocks noChangeArrowheads="1"/>
            </p:cNvSpPr>
            <p:nvPr/>
          </p:nvSpPr>
          <p:spPr bwMode="auto">
            <a:xfrm>
              <a:off x="-901700" y="-1320030"/>
              <a:ext cx="36513" cy="381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13" name="Oval 11"/>
            <p:cNvSpPr>
              <a:spLocks noChangeArrowheads="1"/>
            </p:cNvSpPr>
            <p:nvPr/>
          </p:nvSpPr>
          <p:spPr bwMode="auto">
            <a:xfrm>
              <a:off x="-1074738" y="-1056505"/>
              <a:ext cx="55563" cy="55563"/>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14" name="Oval 12"/>
            <p:cNvSpPr>
              <a:spLocks noChangeArrowheads="1"/>
            </p:cNvSpPr>
            <p:nvPr/>
          </p:nvSpPr>
          <p:spPr bwMode="auto">
            <a:xfrm>
              <a:off x="-865188" y="-508817"/>
              <a:ext cx="87313" cy="8572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15" name="Oval 13"/>
            <p:cNvSpPr>
              <a:spLocks noChangeArrowheads="1"/>
            </p:cNvSpPr>
            <p:nvPr/>
          </p:nvSpPr>
          <p:spPr bwMode="auto">
            <a:xfrm>
              <a:off x="-692150" y="-550092"/>
              <a:ext cx="41275" cy="4127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16" name="Oval 14"/>
            <p:cNvSpPr>
              <a:spLocks noChangeArrowheads="1"/>
            </p:cNvSpPr>
            <p:nvPr/>
          </p:nvSpPr>
          <p:spPr bwMode="auto">
            <a:xfrm>
              <a:off x="-650875" y="-929505"/>
              <a:ext cx="44450" cy="4603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17" name="Oval 15"/>
            <p:cNvSpPr>
              <a:spLocks noChangeArrowheads="1"/>
            </p:cNvSpPr>
            <p:nvPr/>
          </p:nvSpPr>
          <p:spPr bwMode="auto">
            <a:xfrm>
              <a:off x="-460375" y="354783"/>
              <a:ext cx="38100" cy="36513"/>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18" name="Oval 16"/>
            <p:cNvSpPr>
              <a:spLocks noChangeArrowheads="1"/>
            </p:cNvSpPr>
            <p:nvPr/>
          </p:nvSpPr>
          <p:spPr bwMode="auto">
            <a:xfrm>
              <a:off x="-238125" y="267470"/>
              <a:ext cx="38100" cy="4127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19" name="Oval 17"/>
            <p:cNvSpPr>
              <a:spLocks noChangeArrowheads="1"/>
            </p:cNvSpPr>
            <p:nvPr/>
          </p:nvSpPr>
          <p:spPr bwMode="auto">
            <a:xfrm>
              <a:off x="-1112838" y="373833"/>
              <a:ext cx="68263" cy="635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20" name="Oval 18"/>
            <p:cNvSpPr>
              <a:spLocks noChangeArrowheads="1"/>
            </p:cNvSpPr>
            <p:nvPr/>
          </p:nvSpPr>
          <p:spPr bwMode="auto">
            <a:xfrm>
              <a:off x="301625" y="965970"/>
              <a:ext cx="60325" cy="5715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21" name="Oval 19"/>
            <p:cNvSpPr>
              <a:spLocks noChangeArrowheads="1"/>
            </p:cNvSpPr>
            <p:nvPr/>
          </p:nvSpPr>
          <p:spPr bwMode="auto">
            <a:xfrm>
              <a:off x="-163513" y="113483"/>
              <a:ext cx="82550" cy="8255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22" name="Oval 20"/>
            <p:cNvSpPr>
              <a:spLocks noChangeArrowheads="1"/>
            </p:cNvSpPr>
            <p:nvPr/>
          </p:nvSpPr>
          <p:spPr bwMode="auto">
            <a:xfrm>
              <a:off x="-238125" y="-234180"/>
              <a:ext cx="101600" cy="10477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23" name="Oval 21"/>
            <p:cNvSpPr>
              <a:spLocks noChangeArrowheads="1"/>
            </p:cNvSpPr>
            <p:nvPr/>
          </p:nvSpPr>
          <p:spPr bwMode="auto">
            <a:xfrm>
              <a:off x="-673100" y="804045"/>
              <a:ext cx="33338" cy="3492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24" name="Oval 22"/>
            <p:cNvSpPr>
              <a:spLocks noChangeArrowheads="1"/>
            </p:cNvSpPr>
            <p:nvPr/>
          </p:nvSpPr>
          <p:spPr bwMode="auto">
            <a:xfrm>
              <a:off x="-219075" y="1307283"/>
              <a:ext cx="47625" cy="5238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25" name="Oval 23"/>
            <p:cNvSpPr>
              <a:spLocks noChangeArrowheads="1"/>
            </p:cNvSpPr>
            <p:nvPr/>
          </p:nvSpPr>
          <p:spPr bwMode="auto">
            <a:xfrm>
              <a:off x="-331788" y="1513658"/>
              <a:ext cx="52388" cy="49213"/>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26" name="Oval 24"/>
            <p:cNvSpPr>
              <a:spLocks noChangeArrowheads="1"/>
            </p:cNvSpPr>
            <p:nvPr/>
          </p:nvSpPr>
          <p:spPr bwMode="auto">
            <a:xfrm>
              <a:off x="-80963" y="1562870"/>
              <a:ext cx="46038" cy="4127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27" name="Oval 25"/>
            <p:cNvSpPr>
              <a:spLocks noChangeArrowheads="1"/>
            </p:cNvSpPr>
            <p:nvPr/>
          </p:nvSpPr>
          <p:spPr bwMode="auto">
            <a:xfrm>
              <a:off x="271462" y="1604145"/>
              <a:ext cx="60325" cy="635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28" name="Oval 26"/>
            <p:cNvSpPr>
              <a:spLocks noChangeArrowheads="1"/>
            </p:cNvSpPr>
            <p:nvPr/>
          </p:nvSpPr>
          <p:spPr bwMode="auto">
            <a:xfrm>
              <a:off x="-384175" y="1788295"/>
              <a:ext cx="85725" cy="8572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29" name="Oval 27"/>
            <p:cNvSpPr>
              <a:spLocks noChangeArrowheads="1"/>
            </p:cNvSpPr>
            <p:nvPr/>
          </p:nvSpPr>
          <p:spPr bwMode="auto">
            <a:xfrm>
              <a:off x="-508000" y="1870845"/>
              <a:ext cx="66675" cy="6667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30" name="Oval 28"/>
            <p:cNvSpPr>
              <a:spLocks noChangeArrowheads="1"/>
            </p:cNvSpPr>
            <p:nvPr/>
          </p:nvSpPr>
          <p:spPr bwMode="auto">
            <a:xfrm>
              <a:off x="-688975" y="2002608"/>
              <a:ext cx="68263" cy="6667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31" name="Oval 29"/>
            <p:cNvSpPr>
              <a:spLocks noChangeArrowheads="1"/>
            </p:cNvSpPr>
            <p:nvPr/>
          </p:nvSpPr>
          <p:spPr bwMode="auto">
            <a:xfrm>
              <a:off x="-279400" y="2421708"/>
              <a:ext cx="49213" cy="5238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32" name="Oval 30"/>
            <p:cNvSpPr>
              <a:spLocks noChangeArrowheads="1"/>
            </p:cNvSpPr>
            <p:nvPr/>
          </p:nvSpPr>
          <p:spPr bwMode="auto">
            <a:xfrm>
              <a:off x="-122238" y="2474095"/>
              <a:ext cx="41275" cy="4127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33" name="Oval 31"/>
            <p:cNvSpPr>
              <a:spLocks noChangeArrowheads="1"/>
            </p:cNvSpPr>
            <p:nvPr/>
          </p:nvSpPr>
          <p:spPr bwMode="auto">
            <a:xfrm>
              <a:off x="-58738" y="2421708"/>
              <a:ext cx="26988" cy="2698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34" name="Oval 32"/>
            <p:cNvSpPr>
              <a:spLocks noChangeArrowheads="1"/>
            </p:cNvSpPr>
            <p:nvPr/>
          </p:nvSpPr>
          <p:spPr bwMode="auto">
            <a:xfrm>
              <a:off x="188912" y="2663008"/>
              <a:ext cx="76200" cy="74613"/>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35" name="Oval 33"/>
            <p:cNvSpPr>
              <a:spLocks noChangeArrowheads="1"/>
            </p:cNvSpPr>
            <p:nvPr/>
          </p:nvSpPr>
          <p:spPr bwMode="auto">
            <a:xfrm>
              <a:off x="-508000" y="2834458"/>
              <a:ext cx="107950" cy="10953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36" name="Oval 34"/>
            <p:cNvSpPr>
              <a:spLocks noChangeArrowheads="1"/>
            </p:cNvSpPr>
            <p:nvPr/>
          </p:nvSpPr>
          <p:spPr bwMode="auto">
            <a:xfrm>
              <a:off x="-279400" y="2834458"/>
              <a:ext cx="60325" cy="6032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37" name="Oval 35"/>
            <p:cNvSpPr>
              <a:spLocks noChangeArrowheads="1"/>
            </p:cNvSpPr>
            <p:nvPr/>
          </p:nvSpPr>
          <p:spPr bwMode="auto">
            <a:xfrm>
              <a:off x="-141288" y="2775720"/>
              <a:ext cx="60325" cy="5873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38" name="Oval 36"/>
            <p:cNvSpPr>
              <a:spLocks noChangeArrowheads="1"/>
            </p:cNvSpPr>
            <p:nvPr/>
          </p:nvSpPr>
          <p:spPr bwMode="auto">
            <a:xfrm>
              <a:off x="-141288" y="3401195"/>
              <a:ext cx="60325" cy="6032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39" name="Oval 37"/>
            <p:cNvSpPr>
              <a:spLocks noChangeArrowheads="1"/>
            </p:cNvSpPr>
            <p:nvPr/>
          </p:nvSpPr>
          <p:spPr bwMode="auto">
            <a:xfrm>
              <a:off x="658812" y="3431358"/>
              <a:ext cx="66675" cy="7143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40" name="Oval 38"/>
            <p:cNvSpPr>
              <a:spLocks noChangeArrowheads="1"/>
            </p:cNvSpPr>
            <p:nvPr/>
          </p:nvSpPr>
          <p:spPr bwMode="auto">
            <a:xfrm>
              <a:off x="-298450" y="3912370"/>
              <a:ext cx="79375" cy="8255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41" name="Oval 39"/>
            <p:cNvSpPr>
              <a:spLocks noChangeArrowheads="1"/>
            </p:cNvSpPr>
            <p:nvPr/>
          </p:nvSpPr>
          <p:spPr bwMode="auto">
            <a:xfrm>
              <a:off x="1008062" y="4291783"/>
              <a:ext cx="52388" cy="5238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42" name="Oval 40"/>
            <p:cNvSpPr>
              <a:spLocks noChangeArrowheads="1"/>
            </p:cNvSpPr>
            <p:nvPr/>
          </p:nvSpPr>
          <p:spPr bwMode="auto">
            <a:xfrm>
              <a:off x="1412875" y="4137795"/>
              <a:ext cx="82550" cy="7778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43" name="Oval 41"/>
            <p:cNvSpPr>
              <a:spLocks noChangeArrowheads="1"/>
            </p:cNvSpPr>
            <p:nvPr/>
          </p:nvSpPr>
          <p:spPr bwMode="auto">
            <a:xfrm>
              <a:off x="981075" y="4809308"/>
              <a:ext cx="76200" cy="74613"/>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44" name="Oval 42"/>
            <p:cNvSpPr>
              <a:spLocks noChangeArrowheads="1"/>
            </p:cNvSpPr>
            <p:nvPr/>
          </p:nvSpPr>
          <p:spPr bwMode="auto">
            <a:xfrm>
              <a:off x="846137" y="4847408"/>
              <a:ext cx="41275" cy="4127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45" name="Oval 43"/>
            <p:cNvSpPr>
              <a:spLocks noChangeArrowheads="1"/>
            </p:cNvSpPr>
            <p:nvPr/>
          </p:nvSpPr>
          <p:spPr bwMode="auto">
            <a:xfrm>
              <a:off x="-80963" y="4569595"/>
              <a:ext cx="49213" cy="5238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46" name="Oval 44"/>
            <p:cNvSpPr>
              <a:spLocks noChangeArrowheads="1"/>
            </p:cNvSpPr>
            <p:nvPr/>
          </p:nvSpPr>
          <p:spPr bwMode="auto">
            <a:xfrm>
              <a:off x="-331788" y="3326583"/>
              <a:ext cx="52388" cy="49213"/>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47" name="Oval 45"/>
            <p:cNvSpPr>
              <a:spLocks noChangeArrowheads="1"/>
            </p:cNvSpPr>
            <p:nvPr/>
          </p:nvSpPr>
          <p:spPr bwMode="auto">
            <a:xfrm>
              <a:off x="1346200" y="4621983"/>
              <a:ext cx="47625" cy="49213"/>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48" name="Oval 46"/>
            <p:cNvSpPr>
              <a:spLocks noChangeArrowheads="1"/>
            </p:cNvSpPr>
            <p:nvPr/>
          </p:nvSpPr>
          <p:spPr bwMode="auto">
            <a:xfrm>
              <a:off x="2089150" y="4594995"/>
              <a:ext cx="74613" cy="762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49" name="Oval 47"/>
            <p:cNvSpPr>
              <a:spLocks noChangeArrowheads="1"/>
            </p:cNvSpPr>
            <p:nvPr/>
          </p:nvSpPr>
          <p:spPr bwMode="auto">
            <a:xfrm>
              <a:off x="2643187" y="4941070"/>
              <a:ext cx="106363" cy="10477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50" name="Oval 48"/>
            <p:cNvSpPr>
              <a:spLocks noChangeArrowheads="1"/>
            </p:cNvSpPr>
            <p:nvPr/>
          </p:nvSpPr>
          <p:spPr bwMode="auto">
            <a:xfrm>
              <a:off x="2921000" y="5109345"/>
              <a:ext cx="106363" cy="10477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51" name="Oval 49"/>
            <p:cNvSpPr>
              <a:spLocks noChangeArrowheads="1"/>
            </p:cNvSpPr>
            <p:nvPr/>
          </p:nvSpPr>
          <p:spPr bwMode="auto">
            <a:xfrm>
              <a:off x="3382962" y="6209483"/>
              <a:ext cx="82550" cy="8255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52" name="Oval 50"/>
            <p:cNvSpPr>
              <a:spLocks noChangeArrowheads="1"/>
            </p:cNvSpPr>
            <p:nvPr/>
          </p:nvSpPr>
          <p:spPr bwMode="auto">
            <a:xfrm>
              <a:off x="3646487" y="6250758"/>
              <a:ext cx="74613" cy="74613"/>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53" name="Oval 51"/>
            <p:cNvSpPr>
              <a:spLocks noChangeArrowheads="1"/>
            </p:cNvSpPr>
            <p:nvPr/>
          </p:nvSpPr>
          <p:spPr bwMode="auto">
            <a:xfrm>
              <a:off x="3968750" y="6141220"/>
              <a:ext cx="68263" cy="68263"/>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54" name="Oval 52"/>
            <p:cNvSpPr>
              <a:spLocks noChangeArrowheads="1"/>
            </p:cNvSpPr>
            <p:nvPr/>
          </p:nvSpPr>
          <p:spPr bwMode="auto">
            <a:xfrm>
              <a:off x="3968750" y="6288858"/>
              <a:ext cx="33338" cy="3333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55" name="Oval 53"/>
            <p:cNvSpPr>
              <a:spLocks noChangeArrowheads="1"/>
            </p:cNvSpPr>
            <p:nvPr/>
          </p:nvSpPr>
          <p:spPr bwMode="auto">
            <a:xfrm>
              <a:off x="4378325" y="6141220"/>
              <a:ext cx="33338" cy="3492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56" name="Oval 54"/>
            <p:cNvSpPr>
              <a:spLocks noChangeArrowheads="1"/>
            </p:cNvSpPr>
            <p:nvPr/>
          </p:nvSpPr>
          <p:spPr bwMode="auto">
            <a:xfrm>
              <a:off x="4411662" y="5879283"/>
              <a:ext cx="79375" cy="8255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57" name="Oval 55"/>
            <p:cNvSpPr>
              <a:spLocks noChangeArrowheads="1"/>
            </p:cNvSpPr>
            <p:nvPr/>
          </p:nvSpPr>
          <p:spPr bwMode="auto">
            <a:xfrm>
              <a:off x="4557712" y="6176145"/>
              <a:ext cx="85725" cy="8572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58" name="Oval 56"/>
            <p:cNvSpPr>
              <a:spLocks noChangeArrowheads="1"/>
            </p:cNvSpPr>
            <p:nvPr/>
          </p:nvSpPr>
          <p:spPr bwMode="auto">
            <a:xfrm>
              <a:off x="4821237" y="6176145"/>
              <a:ext cx="107950" cy="112713"/>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59" name="Oval 57"/>
            <p:cNvSpPr>
              <a:spLocks noChangeArrowheads="1"/>
            </p:cNvSpPr>
            <p:nvPr/>
          </p:nvSpPr>
          <p:spPr bwMode="auto">
            <a:xfrm>
              <a:off x="4978400" y="6107883"/>
              <a:ext cx="71438" cy="68263"/>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60" name="Oval 58"/>
            <p:cNvSpPr>
              <a:spLocks noChangeArrowheads="1"/>
            </p:cNvSpPr>
            <p:nvPr/>
          </p:nvSpPr>
          <p:spPr bwMode="auto">
            <a:xfrm>
              <a:off x="4903787" y="6806383"/>
              <a:ext cx="55563" cy="55563"/>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61" name="Oval 59"/>
            <p:cNvSpPr>
              <a:spLocks noChangeArrowheads="1"/>
            </p:cNvSpPr>
            <p:nvPr/>
          </p:nvSpPr>
          <p:spPr bwMode="auto">
            <a:xfrm>
              <a:off x="5429250" y="6974658"/>
              <a:ext cx="88900" cy="93663"/>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62" name="Oval 60"/>
            <p:cNvSpPr>
              <a:spLocks noChangeArrowheads="1"/>
            </p:cNvSpPr>
            <p:nvPr/>
          </p:nvSpPr>
          <p:spPr bwMode="auto">
            <a:xfrm>
              <a:off x="5713412" y="5879283"/>
              <a:ext cx="41275" cy="4127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63" name="Oval 61"/>
            <p:cNvSpPr>
              <a:spLocks noChangeArrowheads="1"/>
            </p:cNvSpPr>
            <p:nvPr/>
          </p:nvSpPr>
          <p:spPr bwMode="auto">
            <a:xfrm>
              <a:off x="6089650" y="5961833"/>
              <a:ext cx="33338" cy="36513"/>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64" name="Oval 62"/>
            <p:cNvSpPr>
              <a:spLocks noChangeArrowheads="1"/>
            </p:cNvSpPr>
            <p:nvPr/>
          </p:nvSpPr>
          <p:spPr bwMode="auto">
            <a:xfrm>
              <a:off x="7185025" y="5998345"/>
              <a:ext cx="90488" cy="9048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65" name="Oval 63"/>
            <p:cNvSpPr>
              <a:spLocks noChangeArrowheads="1"/>
            </p:cNvSpPr>
            <p:nvPr/>
          </p:nvSpPr>
          <p:spPr bwMode="auto">
            <a:xfrm>
              <a:off x="7477125" y="6044383"/>
              <a:ext cx="63500" cy="635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66" name="Oval 64"/>
            <p:cNvSpPr>
              <a:spLocks noChangeArrowheads="1"/>
            </p:cNvSpPr>
            <p:nvPr/>
          </p:nvSpPr>
          <p:spPr bwMode="auto">
            <a:xfrm>
              <a:off x="7661275" y="6044383"/>
              <a:ext cx="63500" cy="635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67" name="Oval 65"/>
            <p:cNvSpPr>
              <a:spLocks noChangeArrowheads="1"/>
            </p:cNvSpPr>
            <p:nvPr/>
          </p:nvSpPr>
          <p:spPr bwMode="auto">
            <a:xfrm>
              <a:off x="7785100" y="5980883"/>
              <a:ext cx="63500" cy="635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68" name="Oval 66"/>
            <p:cNvSpPr>
              <a:spLocks noChangeArrowheads="1"/>
            </p:cNvSpPr>
            <p:nvPr/>
          </p:nvSpPr>
          <p:spPr bwMode="auto">
            <a:xfrm>
              <a:off x="7947025" y="6044383"/>
              <a:ext cx="63500" cy="635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69" name="Oval 67"/>
            <p:cNvSpPr>
              <a:spLocks noChangeArrowheads="1"/>
            </p:cNvSpPr>
            <p:nvPr/>
          </p:nvSpPr>
          <p:spPr bwMode="auto">
            <a:xfrm>
              <a:off x="8059737" y="5815783"/>
              <a:ext cx="63500" cy="635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70" name="Oval 68"/>
            <p:cNvSpPr>
              <a:spLocks noChangeArrowheads="1"/>
            </p:cNvSpPr>
            <p:nvPr/>
          </p:nvSpPr>
          <p:spPr bwMode="auto">
            <a:xfrm>
              <a:off x="8208962" y="5342708"/>
              <a:ext cx="101600" cy="1016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71" name="Oval 69"/>
            <p:cNvSpPr>
              <a:spLocks noChangeArrowheads="1"/>
            </p:cNvSpPr>
            <p:nvPr/>
          </p:nvSpPr>
          <p:spPr bwMode="auto">
            <a:xfrm>
              <a:off x="8153400" y="5879283"/>
              <a:ext cx="41275" cy="4127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72" name="Oval 70"/>
            <p:cNvSpPr>
              <a:spLocks noChangeArrowheads="1"/>
            </p:cNvSpPr>
            <p:nvPr/>
          </p:nvSpPr>
          <p:spPr bwMode="auto">
            <a:xfrm>
              <a:off x="8261350" y="5961833"/>
              <a:ext cx="23813" cy="254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73" name="Oval 71"/>
            <p:cNvSpPr>
              <a:spLocks noChangeArrowheads="1"/>
            </p:cNvSpPr>
            <p:nvPr/>
          </p:nvSpPr>
          <p:spPr bwMode="auto">
            <a:xfrm>
              <a:off x="8709025" y="6536508"/>
              <a:ext cx="96838" cy="100013"/>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74" name="Oval 72"/>
            <p:cNvSpPr>
              <a:spLocks noChangeArrowheads="1"/>
            </p:cNvSpPr>
            <p:nvPr/>
          </p:nvSpPr>
          <p:spPr bwMode="auto">
            <a:xfrm>
              <a:off x="9278937" y="5537970"/>
              <a:ext cx="71438" cy="7143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75" name="Oval 73"/>
            <p:cNvSpPr>
              <a:spLocks noChangeArrowheads="1"/>
            </p:cNvSpPr>
            <p:nvPr/>
          </p:nvSpPr>
          <p:spPr bwMode="auto">
            <a:xfrm>
              <a:off x="9185275" y="5444308"/>
              <a:ext cx="41275" cy="4127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76" name="Oval 74"/>
            <p:cNvSpPr>
              <a:spLocks noChangeArrowheads="1"/>
            </p:cNvSpPr>
            <p:nvPr/>
          </p:nvSpPr>
          <p:spPr bwMode="auto">
            <a:xfrm>
              <a:off x="10525125" y="2564583"/>
              <a:ext cx="101600" cy="1016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77" name="Oval 75"/>
            <p:cNvSpPr>
              <a:spLocks noChangeArrowheads="1"/>
            </p:cNvSpPr>
            <p:nvPr/>
          </p:nvSpPr>
          <p:spPr bwMode="auto">
            <a:xfrm>
              <a:off x="11849100" y="2616970"/>
              <a:ext cx="128588" cy="12382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78" name="Oval 76"/>
            <p:cNvSpPr>
              <a:spLocks noChangeArrowheads="1"/>
            </p:cNvSpPr>
            <p:nvPr/>
          </p:nvSpPr>
          <p:spPr bwMode="auto">
            <a:xfrm>
              <a:off x="11034712" y="2740795"/>
              <a:ext cx="68263" cy="7143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79" name="Oval 77"/>
            <p:cNvSpPr>
              <a:spLocks noChangeArrowheads="1"/>
            </p:cNvSpPr>
            <p:nvPr/>
          </p:nvSpPr>
          <p:spPr bwMode="auto">
            <a:xfrm>
              <a:off x="11293475" y="2666183"/>
              <a:ext cx="76200" cy="74613"/>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80" name="Oval 78"/>
            <p:cNvSpPr>
              <a:spLocks noChangeArrowheads="1"/>
            </p:cNvSpPr>
            <p:nvPr/>
          </p:nvSpPr>
          <p:spPr bwMode="auto">
            <a:xfrm>
              <a:off x="11293475" y="3034483"/>
              <a:ext cx="41275" cy="4127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81" name="Oval 79"/>
            <p:cNvSpPr>
              <a:spLocks noChangeArrowheads="1"/>
            </p:cNvSpPr>
            <p:nvPr/>
          </p:nvSpPr>
          <p:spPr bwMode="auto">
            <a:xfrm>
              <a:off x="10866437" y="3109095"/>
              <a:ext cx="52388" cy="5715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82" name="Oval 80"/>
            <p:cNvSpPr>
              <a:spLocks noChangeArrowheads="1"/>
            </p:cNvSpPr>
            <p:nvPr/>
          </p:nvSpPr>
          <p:spPr bwMode="auto">
            <a:xfrm>
              <a:off x="10866437" y="3972695"/>
              <a:ext cx="33338" cy="3333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83" name="Oval 81"/>
            <p:cNvSpPr>
              <a:spLocks noChangeArrowheads="1"/>
            </p:cNvSpPr>
            <p:nvPr/>
          </p:nvSpPr>
          <p:spPr bwMode="auto">
            <a:xfrm>
              <a:off x="10090150" y="3529783"/>
              <a:ext cx="47625" cy="49213"/>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84" name="Oval 82"/>
            <p:cNvSpPr>
              <a:spLocks noChangeArrowheads="1"/>
            </p:cNvSpPr>
            <p:nvPr/>
          </p:nvSpPr>
          <p:spPr bwMode="auto">
            <a:xfrm>
              <a:off x="12484100" y="1926408"/>
              <a:ext cx="93663" cy="93663"/>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85" name="Oval 83"/>
            <p:cNvSpPr>
              <a:spLocks noChangeArrowheads="1"/>
            </p:cNvSpPr>
            <p:nvPr/>
          </p:nvSpPr>
          <p:spPr bwMode="auto">
            <a:xfrm>
              <a:off x="11914187" y="1153295"/>
              <a:ext cx="100013" cy="9842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86" name="Oval 84"/>
            <p:cNvSpPr>
              <a:spLocks noChangeArrowheads="1"/>
            </p:cNvSpPr>
            <p:nvPr/>
          </p:nvSpPr>
          <p:spPr bwMode="auto">
            <a:xfrm>
              <a:off x="11961812" y="1078683"/>
              <a:ext cx="41275" cy="4127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87" name="Oval 85"/>
            <p:cNvSpPr>
              <a:spLocks noChangeArrowheads="1"/>
            </p:cNvSpPr>
            <p:nvPr/>
          </p:nvSpPr>
          <p:spPr bwMode="auto">
            <a:xfrm>
              <a:off x="11722100" y="996133"/>
              <a:ext cx="82550" cy="8255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88" name="Oval 86"/>
            <p:cNvSpPr>
              <a:spLocks noChangeArrowheads="1"/>
            </p:cNvSpPr>
            <p:nvPr/>
          </p:nvSpPr>
          <p:spPr bwMode="auto">
            <a:xfrm>
              <a:off x="12420600" y="786583"/>
              <a:ext cx="107950" cy="10795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89" name="Oval 87"/>
            <p:cNvSpPr>
              <a:spLocks noChangeArrowheads="1"/>
            </p:cNvSpPr>
            <p:nvPr/>
          </p:nvSpPr>
          <p:spPr bwMode="auto">
            <a:xfrm>
              <a:off x="12720637" y="1078683"/>
              <a:ext cx="41275" cy="4127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90" name="Oval 88"/>
            <p:cNvSpPr>
              <a:spLocks noChangeArrowheads="1"/>
            </p:cNvSpPr>
            <p:nvPr/>
          </p:nvSpPr>
          <p:spPr bwMode="auto">
            <a:xfrm>
              <a:off x="11914187" y="1480320"/>
              <a:ext cx="52388" cy="5238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91" name="Oval 89"/>
            <p:cNvSpPr>
              <a:spLocks noChangeArrowheads="1"/>
            </p:cNvSpPr>
            <p:nvPr/>
          </p:nvSpPr>
          <p:spPr bwMode="auto">
            <a:xfrm>
              <a:off x="12307887" y="650058"/>
              <a:ext cx="77788" cy="7937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92" name="Oval 90"/>
            <p:cNvSpPr>
              <a:spLocks noChangeArrowheads="1"/>
            </p:cNvSpPr>
            <p:nvPr/>
          </p:nvSpPr>
          <p:spPr bwMode="auto">
            <a:xfrm>
              <a:off x="11609387" y="608783"/>
              <a:ext cx="41275" cy="4127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93" name="Oval 91"/>
            <p:cNvSpPr>
              <a:spLocks noChangeArrowheads="1"/>
            </p:cNvSpPr>
            <p:nvPr/>
          </p:nvSpPr>
          <p:spPr bwMode="auto">
            <a:xfrm>
              <a:off x="11369675" y="267470"/>
              <a:ext cx="63500" cy="6508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94" name="Oval 92"/>
            <p:cNvSpPr>
              <a:spLocks noChangeArrowheads="1"/>
            </p:cNvSpPr>
            <p:nvPr/>
          </p:nvSpPr>
          <p:spPr bwMode="auto">
            <a:xfrm>
              <a:off x="11722100" y="137295"/>
              <a:ext cx="41275" cy="4127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95" name="Oval 93"/>
            <p:cNvSpPr>
              <a:spLocks noChangeArrowheads="1"/>
            </p:cNvSpPr>
            <p:nvPr/>
          </p:nvSpPr>
          <p:spPr bwMode="auto">
            <a:xfrm>
              <a:off x="11914187" y="332558"/>
              <a:ext cx="55563" cy="55563"/>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96" name="Oval 94"/>
            <p:cNvSpPr>
              <a:spLocks noChangeArrowheads="1"/>
            </p:cNvSpPr>
            <p:nvPr/>
          </p:nvSpPr>
          <p:spPr bwMode="auto">
            <a:xfrm>
              <a:off x="12014200" y="-16692"/>
              <a:ext cx="34925" cy="3333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97" name="Oval 95"/>
            <p:cNvSpPr>
              <a:spLocks noChangeArrowheads="1"/>
            </p:cNvSpPr>
            <p:nvPr/>
          </p:nvSpPr>
          <p:spPr bwMode="auto">
            <a:xfrm>
              <a:off x="12307887" y="-324667"/>
              <a:ext cx="60325" cy="55563"/>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98" name="Oval 96"/>
            <p:cNvSpPr>
              <a:spLocks noChangeArrowheads="1"/>
            </p:cNvSpPr>
            <p:nvPr/>
          </p:nvSpPr>
          <p:spPr bwMode="auto">
            <a:xfrm>
              <a:off x="12484100" y="770"/>
              <a:ext cx="85725" cy="8255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99" name="Oval 97"/>
            <p:cNvSpPr>
              <a:spLocks noChangeArrowheads="1"/>
            </p:cNvSpPr>
            <p:nvPr/>
          </p:nvSpPr>
          <p:spPr bwMode="auto">
            <a:xfrm>
              <a:off x="13076237" y="-96067"/>
              <a:ext cx="79375" cy="7937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100" name="Oval 98"/>
            <p:cNvSpPr>
              <a:spLocks noChangeArrowheads="1"/>
            </p:cNvSpPr>
            <p:nvPr/>
          </p:nvSpPr>
          <p:spPr bwMode="auto">
            <a:xfrm>
              <a:off x="12919075" y="-685030"/>
              <a:ext cx="57150" cy="55563"/>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101" name="Oval 99"/>
            <p:cNvSpPr>
              <a:spLocks noChangeArrowheads="1"/>
            </p:cNvSpPr>
            <p:nvPr/>
          </p:nvSpPr>
          <p:spPr bwMode="auto">
            <a:xfrm>
              <a:off x="13208000" y="-759642"/>
              <a:ext cx="104775" cy="10477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102" name="Oval 100"/>
            <p:cNvSpPr>
              <a:spLocks noChangeArrowheads="1"/>
            </p:cNvSpPr>
            <p:nvPr/>
          </p:nvSpPr>
          <p:spPr bwMode="auto">
            <a:xfrm>
              <a:off x="12946062" y="-1323205"/>
              <a:ext cx="85725" cy="8572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103" name="Oval 101"/>
            <p:cNvSpPr>
              <a:spLocks noChangeArrowheads="1"/>
            </p:cNvSpPr>
            <p:nvPr/>
          </p:nvSpPr>
          <p:spPr bwMode="auto">
            <a:xfrm>
              <a:off x="12285662" y="-1256530"/>
              <a:ext cx="85725" cy="87313"/>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104" name="Oval 102"/>
            <p:cNvSpPr>
              <a:spLocks noChangeArrowheads="1"/>
            </p:cNvSpPr>
            <p:nvPr/>
          </p:nvSpPr>
          <p:spPr bwMode="auto">
            <a:xfrm>
              <a:off x="11399837" y="-880292"/>
              <a:ext cx="88900" cy="9048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105" name="Oval 103"/>
            <p:cNvSpPr>
              <a:spLocks noChangeArrowheads="1"/>
            </p:cNvSpPr>
            <p:nvPr/>
          </p:nvSpPr>
          <p:spPr bwMode="auto">
            <a:xfrm>
              <a:off x="11961812" y="-858067"/>
              <a:ext cx="22225" cy="2222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106" name="Oval 104"/>
            <p:cNvSpPr>
              <a:spLocks noChangeArrowheads="1"/>
            </p:cNvSpPr>
            <p:nvPr/>
          </p:nvSpPr>
          <p:spPr bwMode="auto">
            <a:xfrm>
              <a:off x="12014200" y="-1023167"/>
              <a:ext cx="34925" cy="3333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107" name="Oval 105"/>
            <p:cNvSpPr>
              <a:spLocks noChangeArrowheads="1"/>
            </p:cNvSpPr>
            <p:nvPr/>
          </p:nvSpPr>
          <p:spPr bwMode="auto">
            <a:xfrm>
              <a:off x="11369675" y="-1097780"/>
              <a:ext cx="30163" cy="3333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108" name="Oval 106"/>
            <p:cNvSpPr>
              <a:spLocks noChangeArrowheads="1"/>
            </p:cNvSpPr>
            <p:nvPr/>
          </p:nvSpPr>
          <p:spPr bwMode="auto">
            <a:xfrm>
              <a:off x="11488737" y="-1278755"/>
              <a:ext cx="38100" cy="381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109" name="Oval 107"/>
            <p:cNvSpPr>
              <a:spLocks noChangeArrowheads="1"/>
            </p:cNvSpPr>
            <p:nvPr/>
          </p:nvSpPr>
          <p:spPr bwMode="auto">
            <a:xfrm>
              <a:off x="11369675" y="-1788342"/>
              <a:ext cx="52388" cy="5238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110" name="Oval 108"/>
            <p:cNvSpPr>
              <a:spLocks noChangeArrowheads="1"/>
            </p:cNvSpPr>
            <p:nvPr/>
          </p:nvSpPr>
          <p:spPr bwMode="auto">
            <a:xfrm>
              <a:off x="11741150" y="-2029642"/>
              <a:ext cx="77788" cy="762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111" name="Oval 109"/>
            <p:cNvSpPr>
              <a:spLocks noChangeArrowheads="1"/>
            </p:cNvSpPr>
            <p:nvPr/>
          </p:nvSpPr>
          <p:spPr bwMode="auto">
            <a:xfrm>
              <a:off x="10693400" y="-1462905"/>
              <a:ext cx="82550" cy="7937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112" name="Oval 110"/>
            <p:cNvSpPr>
              <a:spLocks noChangeArrowheads="1"/>
            </p:cNvSpPr>
            <p:nvPr/>
          </p:nvSpPr>
          <p:spPr bwMode="auto">
            <a:xfrm>
              <a:off x="12569825" y="-2126480"/>
              <a:ext cx="76200" cy="7937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113" name="Oval 111"/>
            <p:cNvSpPr>
              <a:spLocks noChangeArrowheads="1"/>
            </p:cNvSpPr>
            <p:nvPr/>
          </p:nvSpPr>
          <p:spPr bwMode="auto">
            <a:xfrm>
              <a:off x="12720637" y="-2126480"/>
              <a:ext cx="74613" cy="7937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114" name="Oval 112"/>
            <p:cNvSpPr>
              <a:spLocks noChangeArrowheads="1"/>
            </p:cNvSpPr>
            <p:nvPr/>
          </p:nvSpPr>
          <p:spPr bwMode="auto">
            <a:xfrm>
              <a:off x="12866687" y="-1953442"/>
              <a:ext cx="38100" cy="4127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115" name="Oval 113"/>
            <p:cNvSpPr>
              <a:spLocks noChangeArrowheads="1"/>
            </p:cNvSpPr>
            <p:nvPr/>
          </p:nvSpPr>
          <p:spPr bwMode="auto">
            <a:xfrm>
              <a:off x="12866687" y="-1788342"/>
              <a:ext cx="52388" cy="5238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116" name="Oval 114"/>
            <p:cNvSpPr>
              <a:spLocks noChangeArrowheads="1"/>
            </p:cNvSpPr>
            <p:nvPr/>
          </p:nvSpPr>
          <p:spPr bwMode="auto">
            <a:xfrm>
              <a:off x="12149137" y="-2742430"/>
              <a:ext cx="68263" cy="68263"/>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117" name="Oval 115"/>
            <p:cNvSpPr>
              <a:spLocks noChangeArrowheads="1"/>
            </p:cNvSpPr>
            <p:nvPr/>
          </p:nvSpPr>
          <p:spPr bwMode="auto">
            <a:xfrm>
              <a:off x="12231687" y="-2674167"/>
              <a:ext cx="57150" cy="6032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118" name="Oval 116"/>
            <p:cNvSpPr>
              <a:spLocks noChangeArrowheads="1"/>
            </p:cNvSpPr>
            <p:nvPr/>
          </p:nvSpPr>
          <p:spPr bwMode="auto">
            <a:xfrm>
              <a:off x="11215687" y="-2858317"/>
              <a:ext cx="85725" cy="8572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119" name="Oval 117"/>
            <p:cNvSpPr>
              <a:spLocks noChangeArrowheads="1"/>
            </p:cNvSpPr>
            <p:nvPr/>
          </p:nvSpPr>
          <p:spPr bwMode="auto">
            <a:xfrm>
              <a:off x="10836275" y="-2791642"/>
              <a:ext cx="49213" cy="49213"/>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120" name="Oval 118"/>
            <p:cNvSpPr>
              <a:spLocks noChangeArrowheads="1"/>
            </p:cNvSpPr>
            <p:nvPr/>
          </p:nvSpPr>
          <p:spPr bwMode="auto">
            <a:xfrm>
              <a:off x="11012487" y="-2497955"/>
              <a:ext cx="52388" cy="55563"/>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121" name="Oval 119"/>
            <p:cNvSpPr>
              <a:spLocks noChangeArrowheads="1"/>
            </p:cNvSpPr>
            <p:nvPr/>
          </p:nvSpPr>
          <p:spPr bwMode="auto">
            <a:xfrm>
              <a:off x="11163300" y="-2247130"/>
              <a:ext cx="30163" cy="30163"/>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122" name="Oval 120"/>
            <p:cNvSpPr>
              <a:spLocks noChangeArrowheads="1"/>
            </p:cNvSpPr>
            <p:nvPr/>
          </p:nvSpPr>
          <p:spPr bwMode="auto">
            <a:xfrm>
              <a:off x="10775950" y="-2272530"/>
              <a:ext cx="60325" cy="55563"/>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123" name="Oval 121"/>
            <p:cNvSpPr>
              <a:spLocks noChangeArrowheads="1"/>
            </p:cNvSpPr>
            <p:nvPr/>
          </p:nvSpPr>
          <p:spPr bwMode="auto">
            <a:xfrm>
              <a:off x="10731500" y="-2542405"/>
              <a:ext cx="44450" cy="4445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124" name="Oval 122"/>
            <p:cNvSpPr>
              <a:spLocks noChangeArrowheads="1"/>
            </p:cNvSpPr>
            <p:nvPr/>
          </p:nvSpPr>
          <p:spPr bwMode="auto">
            <a:xfrm>
              <a:off x="11777662" y="-3001192"/>
              <a:ext cx="41275" cy="381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125" name="Oval 123"/>
            <p:cNvSpPr>
              <a:spLocks noChangeArrowheads="1"/>
            </p:cNvSpPr>
            <p:nvPr/>
          </p:nvSpPr>
          <p:spPr bwMode="auto">
            <a:xfrm>
              <a:off x="11741150" y="-3232968"/>
              <a:ext cx="36513" cy="4127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126" name="Oval 124"/>
            <p:cNvSpPr>
              <a:spLocks noChangeArrowheads="1"/>
            </p:cNvSpPr>
            <p:nvPr/>
          </p:nvSpPr>
          <p:spPr bwMode="auto">
            <a:xfrm>
              <a:off x="11760200" y="-3493318"/>
              <a:ext cx="41275" cy="4127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127" name="Oval 125"/>
            <p:cNvSpPr>
              <a:spLocks noChangeArrowheads="1"/>
            </p:cNvSpPr>
            <p:nvPr/>
          </p:nvSpPr>
          <p:spPr bwMode="auto">
            <a:xfrm>
              <a:off x="11628437" y="-3452043"/>
              <a:ext cx="49213" cy="49213"/>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128" name="Oval 126"/>
            <p:cNvSpPr>
              <a:spLocks noChangeArrowheads="1"/>
            </p:cNvSpPr>
            <p:nvPr/>
          </p:nvSpPr>
          <p:spPr bwMode="auto">
            <a:xfrm>
              <a:off x="11542712" y="-3837805"/>
              <a:ext cx="58738" cy="6032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129" name="Oval 127"/>
            <p:cNvSpPr>
              <a:spLocks noChangeArrowheads="1"/>
            </p:cNvSpPr>
            <p:nvPr/>
          </p:nvSpPr>
          <p:spPr bwMode="auto">
            <a:xfrm>
              <a:off x="11163300" y="-3683818"/>
              <a:ext cx="52388" cy="55563"/>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130" name="Oval 128"/>
            <p:cNvSpPr>
              <a:spLocks noChangeArrowheads="1"/>
            </p:cNvSpPr>
            <p:nvPr/>
          </p:nvSpPr>
          <p:spPr bwMode="auto">
            <a:xfrm>
              <a:off x="9293225" y="-3969568"/>
              <a:ext cx="82550" cy="7937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131" name="Oval 129"/>
            <p:cNvSpPr>
              <a:spLocks noChangeArrowheads="1"/>
            </p:cNvSpPr>
            <p:nvPr/>
          </p:nvSpPr>
          <p:spPr bwMode="auto">
            <a:xfrm>
              <a:off x="10277475" y="-4250555"/>
              <a:ext cx="41275" cy="4127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132" name="Oval 130"/>
            <p:cNvSpPr>
              <a:spLocks noChangeArrowheads="1"/>
            </p:cNvSpPr>
            <p:nvPr/>
          </p:nvSpPr>
          <p:spPr bwMode="auto">
            <a:xfrm>
              <a:off x="10137775" y="-4448993"/>
              <a:ext cx="30163" cy="3333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133" name="Oval 131"/>
            <p:cNvSpPr>
              <a:spLocks noChangeArrowheads="1"/>
            </p:cNvSpPr>
            <p:nvPr/>
          </p:nvSpPr>
          <p:spPr bwMode="auto">
            <a:xfrm>
              <a:off x="9402762" y="-4250555"/>
              <a:ext cx="30163" cy="30163"/>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134" name="Oval 132"/>
            <p:cNvSpPr>
              <a:spLocks noChangeArrowheads="1"/>
            </p:cNvSpPr>
            <p:nvPr/>
          </p:nvSpPr>
          <p:spPr bwMode="auto">
            <a:xfrm>
              <a:off x="8739187" y="-4709343"/>
              <a:ext cx="30163" cy="3492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135" name="Oval 133"/>
            <p:cNvSpPr>
              <a:spLocks noChangeArrowheads="1"/>
            </p:cNvSpPr>
            <p:nvPr/>
          </p:nvSpPr>
          <p:spPr bwMode="auto">
            <a:xfrm>
              <a:off x="9072562" y="-5350693"/>
              <a:ext cx="82550" cy="8255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136" name="Oval 134"/>
            <p:cNvSpPr>
              <a:spLocks noChangeArrowheads="1"/>
            </p:cNvSpPr>
            <p:nvPr/>
          </p:nvSpPr>
          <p:spPr bwMode="auto">
            <a:xfrm>
              <a:off x="9432925" y="-5741218"/>
              <a:ext cx="107950" cy="10953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137" name="Oval 135"/>
            <p:cNvSpPr>
              <a:spLocks noChangeArrowheads="1"/>
            </p:cNvSpPr>
            <p:nvPr/>
          </p:nvSpPr>
          <p:spPr bwMode="auto">
            <a:xfrm>
              <a:off x="9658350" y="-5106218"/>
              <a:ext cx="41275" cy="4127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138" name="Oval 136"/>
            <p:cNvSpPr>
              <a:spLocks noChangeArrowheads="1"/>
            </p:cNvSpPr>
            <p:nvPr/>
          </p:nvSpPr>
          <p:spPr bwMode="auto">
            <a:xfrm>
              <a:off x="8426450" y="-5218930"/>
              <a:ext cx="49213" cy="49213"/>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139" name="Oval 137"/>
            <p:cNvSpPr>
              <a:spLocks noChangeArrowheads="1"/>
            </p:cNvSpPr>
            <p:nvPr/>
          </p:nvSpPr>
          <p:spPr bwMode="auto">
            <a:xfrm>
              <a:off x="8329612" y="-5106218"/>
              <a:ext cx="82550" cy="8255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140" name="Oval 138"/>
            <p:cNvSpPr>
              <a:spLocks noChangeArrowheads="1"/>
            </p:cNvSpPr>
            <p:nvPr/>
          </p:nvSpPr>
          <p:spPr bwMode="auto">
            <a:xfrm>
              <a:off x="8329612" y="-5587230"/>
              <a:ext cx="79375" cy="7937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141" name="Oval 139"/>
            <p:cNvSpPr>
              <a:spLocks noChangeArrowheads="1"/>
            </p:cNvSpPr>
            <p:nvPr/>
          </p:nvSpPr>
          <p:spPr bwMode="auto">
            <a:xfrm>
              <a:off x="8674100" y="-5482455"/>
              <a:ext cx="38100" cy="381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142" name="Oval 140"/>
            <p:cNvSpPr>
              <a:spLocks noChangeArrowheads="1"/>
            </p:cNvSpPr>
            <p:nvPr/>
          </p:nvSpPr>
          <p:spPr bwMode="auto">
            <a:xfrm>
              <a:off x="9972675" y="-5064943"/>
              <a:ext cx="41275" cy="4127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143" name="Oval 141"/>
            <p:cNvSpPr>
              <a:spLocks noChangeArrowheads="1"/>
            </p:cNvSpPr>
            <p:nvPr/>
          </p:nvSpPr>
          <p:spPr bwMode="auto">
            <a:xfrm>
              <a:off x="7732712" y="-5914255"/>
              <a:ext cx="63500" cy="6508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144" name="Oval 142"/>
            <p:cNvSpPr>
              <a:spLocks noChangeArrowheads="1"/>
            </p:cNvSpPr>
            <p:nvPr/>
          </p:nvSpPr>
          <p:spPr bwMode="auto">
            <a:xfrm>
              <a:off x="6340475" y="-5661843"/>
              <a:ext cx="104775" cy="10477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145" name="Oval 143"/>
            <p:cNvSpPr>
              <a:spLocks noChangeArrowheads="1"/>
            </p:cNvSpPr>
            <p:nvPr/>
          </p:nvSpPr>
          <p:spPr bwMode="auto">
            <a:xfrm>
              <a:off x="6224587" y="-5718993"/>
              <a:ext cx="47625" cy="5397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146" name="Oval 144"/>
            <p:cNvSpPr>
              <a:spLocks noChangeArrowheads="1"/>
            </p:cNvSpPr>
            <p:nvPr/>
          </p:nvSpPr>
          <p:spPr bwMode="auto">
            <a:xfrm>
              <a:off x="6249987" y="-6266680"/>
              <a:ext cx="41275" cy="4127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147" name="Oval 145"/>
            <p:cNvSpPr>
              <a:spLocks noChangeArrowheads="1"/>
            </p:cNvSpPr>
            <p:nvPr/>
          </p:nvSpPr>
          <p:spPr bwMode="auto">
            <a:xfrm>
              <a:off x="5965825" y="-5444355"/>
              <a:ext cx="44450" cy="4445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148" name="Oval 146"/>
            <p:cNvSpPr>
              <a:spLocks noChangeArrowheads="1"/>
            </p:cNvSpPr>
            <p:nvPr/>
          </p:nvSpPr>
          <p:spPr bwMode="auto">
            <a:xfrm>
              <a:off x="4933950" y="-5507855"/>
              <a:ext cx="63500" cy="635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149" name="Oval 147"/>
            <p:cNvSpPr>
              <a:spLocks noChangeArrowheads="1"/>
            </p:cNvSpPr>
            <p:nvPr/>
          </p:nvSpPr>
          <p:spPr bwMode="auto">
            <a:xfrm>
              <a:off x="4816475" y="-5268143"/>
              <a:ext cx="49213" cy="49213"/>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150" name="Oval 148"/>
            <p:cNvSpPr>
              <a:spLocks noChangeArrowheads="1"/>
            </p:cNvSpPr>
            <p:nvPr/>
          </p:nvSpPr>
          <p:spPr bwMode="auto">
            <a:xfrm>
              <a:off x="4516437" y="-4974455"/>
              <a:ext cx="74613" cy="7778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151" name="Oval 149"/>
            <p:cNvSpPr>
              <a:spLocks noChangeArrowheads="1"/>
            </p:cNvSpPr>
            <p:nvPr/>
          </p:nvSpPr>
          <p:spPr bwMode="auto">
            <a:xfrm>
              <a:off x="3833812" y="-4822055"/>
              <a:ext cx="71438" cy="762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152" name="Oval 150"/>
            <p:cNvSpPr>
              <a:spLocks noChangeArrowheads="1"/>
            </p:cNvSpPr>
            <p:nvPr/>
          </p:nvSpPr>
          <p:spPr bwMode="auto">
            <a:xfrm>
              <a:off x="3833812" y="-5268143"/>
              <a:ext cx="71438" cy="7143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153" name="Oval 151"/>
            <p:cNvSpPr>
              <a:spLocks noChangeArrowheads="1"/>
            </p:cNvSpPr>
            <p:nvPr/>
          </p:nvSpPr>
          <p:spPr bwMode="auto">
            <a:xfrm>
              <a:off x="4073525" y="-5766618"/>
              <a:ext cx="79375" cy="8255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154" name="Oval 152"/>
            <p:cNvSpPr>
              <a:spLocks noChangeArrowheads="1"/>
            </p:cNvSpPr>
            <p:nvPr/>
          </p:nvSpPr>
          <p:spPr bwMode="auto">
            <a:xfrm>
              <a:off x="3600450" y="-5879330"/>
              <a:ext cx="68263" cy="6667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155" name="Oval 153"/>
            <p:cNvSpPr>
              <a:spLocks noChangeArrowheads="1"/>
            </p:cNvSpPr>
            <p:nvPr/>
          </p:nvSpPr>
          <p:spPr bwMode="auto">
            <a:xfrm>
              <a:off x="3754437" y="-6292080"/>
              <a:ext cx="68263" cy="6667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156" name="Oval 154"/>
            <p:cNvSpPr>
              <a:spLocks noChangeArrowheads="1"/>
            </p:cNvSpPr>
            <p:nvPr/>
          </p:nvSpPr>
          <p:spPr bwMode="auto">
            <a:xfrm>
              <a:off x="4378325" y="-6258743"/>
              <a:ext cx="55563" cy="55563"/>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157" name="Oval 155"/>
            <p:cNvSpPr>
              <a:spLocks noChangeArrowheads="1"/>
            </p:cNvSpPr>
            <p:nvPr/>
          </p:nvSpPr>
          <p:spPr bwMode="auto">
            <a:xfrm>
              <a:off x="4838700" y="-6244455"/>
              <a:ext cx="46038" cy="4127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158" name="Oval 156"/>
            <p:cNvSpPr>
              <a:spLocks noChangeArrowheads="1"/>
            </p:cNvSpPr>
            <p:nvPr/>
          </p:nvSpPr>
          <p:spPr bwMode="auto">
            <a:xfrm>
              <a:off x="3146425" y="-6007918"/>
              <a:ext cx="63500" cy="6508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159" name="Oval 157"/>
            <p:cNvSpPr>
              <a:spLocks noChangeArrowheads="1"/>
            </p:cNvSpPr>
            <p:nvPr/>
          </p:nvSpPr>
          <p:spPr bwMode="auto">
            <a:xfrm>
              <a:off x="2576512" y="-5845993"/>
              <a:ext cx="79375" cy="7937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160" name="Oval 158"/>
            <p:cNvSpPr>
              <a:spLocks noChangeArrowheads="1"/>
            </p:cNvSpPr>
            <p:nvPr/>
          </p:nvSpPr>
          <p:spPr bwMode="auto">
            <a:xfrm>
              <a:off x="1217612" y="-4544243"/>
              <a:ext cx="90488" cy="9048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161" name="Oval 159"/>
            <p:cNvSpPr>
              <a:spLocks noChangeArrowheads="1"/>
            </p:cNvSpPr>
            <p:nvPr/>
          </p:nvSpPr>
          <p:spPr bwMode="auto">
            <a:xfrm>
              <a:off x="1217612" y="-4803005"/>
              <a:ext cx="57150" cy="5715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162" name="Oval 160"/>
            <p:cNvSpPr>
              <a:spLocks noChangeArrowheads="1"/>
            </p:cNvSpPr>
            <p:nvPr/>
          </p:nvSpPr>
          <p:spPr bwMode="auto">
            <a:xfrm>
              <a:off x="1492250" y="-4679180"/>
              <a:ext cx="47625" cy="49213"/>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163" name="Oval 161"/>
            <p:cNvSpPr>
              <a:spLocks noChangeArrowheads="1"/>
            </p:cNvSpPr>
            <p:nvPr/>
          </p:nvSpPr>
          <p:spPr bwMode="auto">
            <a:xfrm>
              <a:off x="1712912" y="-4803005"/>
              <a:ext cx="52388" cy="5715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164" name="Oval 162"/>
            <p:cNvSpPr>
              <a:spLocks noChangeArrowheads="1"/>
            </p:cNvSpPr>
            <p:nvPr/>
          </p:nvSpPr>
          <p:spPr bwMode="auto">
            <a:xfrm>
              <a:off x="1739900" y="-4896668"/>
              <a:ext cx="25400" cy="2698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165" name="Oval 163"/>
            <p:cNvSpPr>
              <a:spLocks noChangeArrowheads="1"/>
            </p:cNvSpPr>
            <p:nvPr/>
          </p:nvSpPr>
          <p:spPr bwMode="auto">
            <a:xfrm>
              <a:off x="1927225" y="-5684068"/>
              <a:ext cx="71438" cy="74613"/>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166" name="Oval 164"/>
            <p:cNvSpPr>
              <a:spLocks noChangeArrowheads="1"/>
            </p:cNvSpPr>
            <p:nvPr/>
          </p:nvSpPr>
          <p:spPr bwMode="auto">
            <a:xfrm>
              <a:off x="974725" y="-4220393"/>
              <a:ext cx="47625" cy="4762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167" name="Oval 165"/>
            <p:cNvSpPr>
              <a:spLocks noChangeArrowheads="1"/>
            </p:cNvSpPr>
            <p:nvPr/>
          </p:nvSpPr>
          <p:spPr bwMode="auto">
            <a:xfrm>
              <a:off x="466725" y="-3953693"/>
              <a:ext cx="49213" cy="4762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168" name="Oval 166"/>
            <p:cNvSpPr>
              <a:spLocks noChangeArrowheads="1"/>
            </p:cNvSpPr>
            <p:nvPr/>
          </p:nvSpPr>
          <p:spPr bwMode="auto">
            <a:xfrm>
              <a:off x="111125" y="-3733030"/>
              <a:ext cx="93663" cy="93663"/>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169" name="Oval 167"/>
            <p:cNvSpPr>
              <a:spLocks noChangeArrowheads="1"/>
            </p:cNvSpPr>
            <p:nvPr/>
          </p:nvSpPr>
          <p:spPr bwMode="auto">
            <a:xfrm>
              <a:off x="557212" y="-3777480"/>
              <a:ext cx="44450" cy="4445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170" name="Oval 168"/>
            <p:cNvSpPr>
              <a:spLocks noChangeArrowheads="1"/>
            </p:cNvSpPr>
            <p:nvPr/>
          </p:nvSpPr>
          <p:spPr bwMode="auto">
            <a:xfrm>
              <a:off x="1244600" y="-4018780"/>
              <a:ext cx="30163" cy="2698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171" name="Oval 169"/>
            <p:cNvSpPr>
              <a:spLocks noChangeArrowheads="1"/>
            </p:cNvSpPr>
            <p:nvPr/>
          </p:nvSpPr>
          <p:spPr bwMode="auto">
            <a:xfrm>
              <a:off x="1308100" y="-4280718"/>
              <a:ext cx="33338" cy="30163"/>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172" name="Oval 170"/>
            <p:cNvSpPr>
              <a:spLocks noChangeArrowheads="1"/>
            </p:cNvSpPr>
            <p:nvPr/>
          </p:nvSpPr>
          <p:spPr bwMode="auto">
            <a:xfrm>
              <a:off x="2482850" y="-4453755"/>
              <a:ext cx="36513" cy="381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173" name="Oval 171"/>
            <p:cNvSpPr>
              <a:spLocks noChangeArrowheads="1"/>
            </p:cNvSpPr>
            <p:nvPr/>
          </p:nvSpPr>
          <p:spPr bwMode="auto">
            <a:xfrm>
              <a:off x="-512763" y="-2993255"/>
              <a:ext cx="57150" cy="5238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sp>
          <p:nvSpPr>
            <p:cNvPr id="174" name="Oval 172"/>
            <p:cNvSpPr>
              <a:spLocks noChangeArrowheads="1"/>
            </p:cNvSpPr>
            <p:nvPr/>
          </p:nvSpPr>
          <p:spPr bwMode="auto">
            <a:xfrm>
              <a:off x="-485775" y="-2577330"/>
              <a:ext cx="93663" cy="9048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95">
                <a:solidFill>
                  <a:schemeClr val="lt1"/>
                </a:solidFill>
                <a:latin typeface="+mn-lt"/>
                <a:ea typeface="+mn-ea"/>
              </a:endParaRPr>
            </a:p>
          </p:txBody>
        </p:sp>
      </p:grpSp>
      <p:grpSp>
        <p:nvGrpSpPr>
          <p:cNvPr id="175" name="组合 174"/>
          <p:cNvGrpSpPr/>
          <p:nvPr userDrawn="1"/>
        </p:nvGrpSpPr>
        <p:grpSpPr>
          <a:xfrm>
            <a:off x="-6146669" y="-2738176"/>
            <a:ext cx="9074129" cy="9226851"/>
            <a:chOff x="2329347" y="3868208"/>
            <a:chExt cx="12151766" cy="12151766"/>
          </a:xfrm>
        </p:grpSpPr>
        <p:grpSp>
          <p:nvGrpSpPr>
            <p:cNvPr id="176" name="组合 38"/>
            <p:cNvGrpSpPr/>
            <p:nvPr/>
          </p:nvGrpSpPr>
          <p:grpSpPr bwMode="auto">
            <a:xfrm>
              <a:off x="11143244" y="4086006"/>
              <a:ext cx="312944" cy="335122"/>
              <a:chOff x="0" y="0"/>
              <a:chExt cx="1579866" cy="1685211"/>
            </a:xfrm>
          </p:grpSpPr>
          <p:grpSp>
            <p:nvGrpSpPr>
              <p:cNvPr id="202" name="组合 39"/>
              <p:cNvGrpSpPr/>
              <p:nvPr/>
            </p:nvGrpSpPr>
            <p:grpSpPr bwMode="auto">
              <a:xfrm>
                <a:off x="0" y="138230"/>
                <a:ext cx="1276851" cy="1546981"/>
                <a:chOff x="0" y="0"/>
                <a:chExt cx="1276851" cy="1546981"/>
              </a:xfrm>
            </p:grpSpPr>
            <p:sp>
              <p:nvSpPr>
                <p:cNvPr id="207" name="等腰三角形 44"/>
                <p:cNvSpPr>
                  <a:spLocks noChangeArrowheads="1"/>
                </p:cNvSpPr>
                <p:nvPr/>
              </p:nvSpPr>
              <p:spPr bwMode="auto">
                <a:xfrm>
                  <a:off x="293490" y="699256"/>
                  <a:ext cx="983361" cy="847725"/>
                </a:xfrm>
                <a:prstGeom prst="triangle">
                  <a:avLst>
                    <a:gd name="adj" fmla="val 50000"/>
                  </a:avLst>
                </a:prstGeom>
                <a:solidFill>
                  <a:srgbClr val="54B89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sz="1295">
                    <a:solidFill>
                      <a:srgbClr val="FFFFFF"/>
                    </a:solidFill>
                  </a:endParaRPr>
                </a:p>
              </p:txBody>
            </p:sp>
            <p:sp>
              <p:nvSpPr>
                <p:cNvPr id="208" name="等腰三角形 45"/>
                <p:cNvSpPr>
                  <a:spLocks noChangeArrowheads="1"/>
                </p:cNvSpPr>
                <p:nvPr/>
              </p:nvSpPr>
              <p:spPr bwMode="auto">
                <a:xfrm rot="3624834">
                  <a:off x="-67818" y="482566"/>
                  <a:ext cx="983361" cy="847725"/>
                </a:xfrm>
                <a:prstGeom prst="triangle">
                  <a:avLst>
                    <a:gd name="adj" fmla="val 50000"/>
                  </a:avLst>
                </a:prstGeom>
                <a:solidFill>
                  <a:srgbClr val="275A6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sz="1295">
                    <a:solidFill>
                      <a:srgbClr val="FFFFFF"/>
                    </a:solidFill>
                  </a:endParaRPr>
                </a:p>
              </p:txBody>
            </p:sp>
            <p:sp>
              <p:nvSpPr>
                <p:cNvPr id="209" name="等腰三角形 46"/>
                <p:cNvSpPr>
                  <a:spLocks noChangeArrowheads="1"/>
                </p:cNvSpPr>
                <p:nvPr/>
              </p:nvSpPr>
              <p:spPr bwMode="auto">
                <a:xfrm rot="7249998">
                  <a:off x="-64919" y="67818"/>
                  <a:ext cx="983361" cy="847725"/>
                </a:xfrm>
                <a:prstGeom prst="triangle">
                  <a:avLst>
                    <a:gd name="adj" fmla="val 50000"/>
                  </a:avLst>
                </a:prstGeom>
                <a:solidFill>
                  <a:srgbClr val="283A5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sz="1295">
                    <a:solidFill>
                      <a:srgbClr val="FFFFFF"/>
                    </a:solidFill>
                  </a:endParaRPr>
                </a:p>
              </p:txBody>
            </p:sp>
          </p:grpSp>
          <p:grpSp>
            <p:nvGrpSpPr>
              <p:cNvPr id="203" name="组合 40"/>
              <p:cNvGrpSpPr/>
              <p:nvPr/>
            </p:nvGrpSpPr>
            <p:grpSpPr bwMode="auto">
              <a:xfrm flipH="1" flipV="1">
                <a:off x="303015" y="0"/>
                <a:ext cx="1276851" cy="1546981"/>
                <a:chOff x="0" y="0"/>
                <a:chExt cx="1276851" cy="1546981"/>
              </a:xfrm>
            </p:grpSpPr>
            <p:sp>
              <p:nvSpPr>
                <p:cNvPr id="204" name="等腰三角形 41"/>
                <p:cNvSpPr>
                  <a:spLocks noChangeArrowheads="1"/>
                </p:cNvSpPr>
                <p:nvPr/>
              </p:nvSpPr>
              <p:spPr bwMode="auto">
                <a:xfrm>
                  <a:off x="293490" y="699256"/>
                  <a:ext cx="983361" cy="847725"/>
                </a:xfrm>
                <a:prstGeom prst="triangle">
                  <a:avLst>
                    <a:gd name="adj" fmla="val 50000"/>
                  </a:avLst>
                </a:prstGeom>
                <a:solidFill>
                  <a:srgbClr val="54B89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sz="1295">
                    <a:solidFill>
                      <a:srgbClr val="FFFFFF"/>
                    </a:solidFill>
                  </a:endParaRPr>
                </a:p>
              </p:txBody>
            </p:sp>
            <p:sp>
              <p:nvSpPr>
                <p:cNvPr id="205" name="等腰三角形 42"/>
                <p:cNvSpPr>
                  <a:spLocks noChangeArrowheads="1"/>
                </p:cNvSpPr>
                <p:nvPr/>
              </p:nvSpPr>
              <p:spPr bwMode="auto">
                <a:xfrm rot="3624834">
                  <a:off x="-67818" y="482566"/>
                  <a:ext cx="983361" cy="847725"/>
                </a:xfrm>
                <a:prstGeom prst="triangle">
                  <a:avLst>
                    <a:gd name="adj" fmla="val 50000"/>
                  </a:avLst>
                </a:prstGeom>
                <a:solidFill>
                  <a:srgbClr val="275A6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sz="1295">
                    <a:solidFill>
                      <a:srgbClr val="FFFFFF"/>
                    </a:solidFill>
                  </a:endParaRPr>
                </a:p>
              </p:txBody>
            </p:sp>
            <p:sp>
              <p:nvSpPr>
                <p:cNvPr id="206" name="等腰三角形 43"/>
                <p:cNvSpPr>
                  <a:spLocks noChangeArrowheads="1"/>
                </p:cNvSpPr>
                <p:nvPr/>
              </p:nvSpPr>
              <p:spPr bwMode="auto">
                <a:xfrm rot="7249998">
                  <a:off x="-64919" y="67818"/>
                  <a:ext cx="983361" cy="847725"/>
                </a:xfrm>
                <a:prstGeom prst="triangle">
                  <a:avLst>
                    <a:gd name="adj" fmla="val 50000"/>
                  </a:avLst>
                </a:prstGeom>
                <a:solidFill>
                  <a:srgbClr val="283A5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sz="1295">
                    <a:solidFill>
                      <a:srgbClr val="FFFFFF"/>
                    </a:solidFill>
                  </a:endParaRPr>
                </a:p>
              </p:txBody>
            </p:sp>
          </p:grpSp>
        </p:grpSp>
        <p:grpSp>
          <p:nvGrpSpPr>
            <p:cNvPr id="177" name="组合 176"/>
            <p:cNvGrpSpPr/>
            <p:nvPr/>
          </p:nvGrpSpPr>
          <p:grpSpPr>
            <a:xfrm rot="1313263">
              <a:off x="2329347" y="3868208"/>
              <a:ext cx="12151766" cy="12151766"/>
              <a:chOff x="804839" y="2704271"/>
              <a:chExt cx="10425480" cy="10425480"/>
            </a:xfrm>
          </p:grpSpPr>
          <p:sp>
            <p:nvSpPr>
              <p:cNvPr id="196" name="虚线圆外"/>
              <p:cNvSpPr/>
              <p:nvPr/>
            </p:nvSpPr>
            <p:spPr bwMode="auto">
              <a:xfrm>
                <a:off x="804839" y="2704271"/>
                <a:ext cx="10425480" cy="10425480"/>
              </a:xfrm>
              <a:prstGeom prst="ellipse">
                <a:avLst/>
              </a:prstGeom>
              <a:noFill/>
              <a:ln w="6350" cap="flat" cmpd="sng" algn="ctr">
                <a:solidFill>
                  <a:schemeClr val="bg2">
                    <a:alpha val="46000"/>
                  </a:schemeClr>
                </a:solidFill>
                <a:prstDash val="dash"/>
                <a:round/>
                <a:headEnd type="none" w="med" len="med"/>
                <a:tailEnd type="none" w="med" len="med"/>
              </a:ln>
              <a:effectLst/>
            </p:spPr>
            <p:txBody>
              <a:bodyPr vert="horz" wrap="square" lIns="91440" tIns="45720" rIns="91440" bIns="45720" numCol="1" rtlCol="0" anchor="t" anchorCtr="0" compatLnSpc="1"/>
              <a:lstStyle/>
              <a:p>
                <a:pPr marL="0" marR="0" indent="0" algn="l" defTabSz="65913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295" b="0" i="0" u="none" strike="noStrike" cap="none" normalizeH="0" baseline="0">
                  <a:ln>
                    <a:noFill/>
                  </a:ln>
                  <a:solidFill>
                    <a:schemeClr val="tx1"/>
                  </a:solidFill>
                  <a:effectLst/>
                  <a:latin typeface="Arial" panose="020B0604020202020204" pitchFamily="34" charset="0"/>
                  <a:ea typeface="宋体" panose="02010600030101010101" pitchFamily="2" charset="-122"/>
                </a:endParaRPr>
              </a:p>
            </p:txBody>
          </p:sp>
          <p:sp>
            <p:nvSpPr>
              <p:cNvPr id="197" name="椭圆 196"/>
              <p:cNvSpPr/>
              <p:nvPr/>
            </p:nvSpPr>
            <p:spPr bwMode="auto">
              <a:xfrm>
                <a:off x="1758061" y="4631451"/>
                <a:ext cx="249195" cy="249195"/>
              </a:xfrm>
              <a:prstGeom prst="ellipse">
                <a:avLst/>
              </a:prstGeom>
              <a:solidFill>
                <a:schemeClr val="accent2">
                  <a:alpha val="6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65913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295" b="0" i="0" u="none" strike="noStrike" cap="none" normalizeH="0" baseline="0">
                  <a:ln>
                    <a:noFill/>
                  </a:ln>
                  <a:solidFill>
                    <a:schemeClr val="tx1"/>
                  </a:solidFill>
                  <a:effectLst/>
                  <a:latin typeface="Arial" panose="020B0604020202020204" pitchFamily="34" charset="0"/>
                  <a:ea typeface="宋体" panose="02010600030101010101" pitchFamily="2" charset="-122"/>
                </a:endParaRPr>
              </a:p>
            </p:txBody>
          </p:sp>
          <p:sp>
            <p:nvSpPr>
              <p:cNvPr id="198" name="椭圆 197"/>
              <p:cNvSpPr/>
              <p:nvPr/>
            </p:nvSpPr>
            <p:spPr bwMode="auto">
              <a:xfrm>
                <a:off x="8459312" y="3267655"/>
                <a:ext cx="151864" cy="151864"/>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65913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295" b="0" i="0" u="none" strike="noStrike" cap="none" normalizeH="0" baseline="0">
                  <a:ln>
                    <a:noFill/>
                  </a:ln>
                  <a:solidFill>
                    <a:schemeClr val="tx1"/>
                  </a:solidFill>
                  <a:effectLst/>
                  <a:latin typeface="Arial" panose="020B0604020202020204" pitchFamily="34" charset="0"/>
                  <a:ea typeface="宋体" panose="02010600030101010101" pitchFamily="2" charset="-122"/>
                </a:endParaRPr>
              </a:p>
            </p:txBody>
          </p:sp>
          <p:sp>
            <p:nvSpPr>
              <p:cNvPr id="199" name="椭圆 198"/>
              <p:cNvSpPr/>
              <p:nvPr/>
            </p:nvSpPr>
            <p:spPr bwMode="auto">
              <a:xfrm>
                <a:off x="10554214" y="5361682"/>
                <a:ext cx="151864" cy="151864"/>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65913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295" b="0" i="0" u="none" strike="noStrike" cap="none" normalizeH="0" baseline="0">
                  <a:ln>
                    <a:noFill/>
                  </a:ln>
                  <a:solidFill>
                    <a:schemeClr val="tx1"/>
                  </a:solidFill>
                  <a:effectLst/>
                  <a:latin typeface="Arial" panose="020B0604020202020204" pitchFamily="34" charset="0"/>
                  <a:ea typeface="宋体" panose="02010600030101010101" pitchFamily="2" charset="-122"/>
                </a:endParaRPr>
              </a:p>
            </p:txBody>
          </p:sp>
          <p:sp>
            <p:nvSpPr>
              <p:cNvPr id="200" name="椭圆 199"/>
              <p:cNvSpPr/>
              <p:nvPr/>
            </p:nvSpPr>
            <p:spPr bwMode="auto">
              <a:xfrm>
                <a:off x="10059096" y="11055557"/>
                <a:ext cx="151864" cy="151864"/>
              </a:xfrm>
              <a:prstGeom prst="ellipse">
                <a:avLst/>
              </a:prstGeom>
              <a:solidFill>
                <a:schemeClr val="accent2">
                  <a:alpha val="6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65913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295" b="0" i="0" u="none" strike="noStrike" cap="none" normalizeH="0" baseline="0">
                  <a:ln>
                    <a:noFill/>
                  </a:ln>
                  <a:solidFill>
                    <a:schemeClr val="tx1"/>
                  </a:solidFill>
                  <a:effectLst/>
                  <a:latin typeface="Arial" panose="020B0604020202020204" pitchFamily="34" charset="0"/>
                  <a:ea typeface="宋体" panose="02010600030101010101" pitchFamily="2" charset="-122"/>
                </a:endParaRPr>
              </a:p>
            </p:txBody>
          </p:sp>
          <p:sp>
            <p:nvSpPr>
              <p:cNvPr id="201" name="椭圆 200"/>
              <p:cNvSpPr/>
              <p:nvPr/>
            </p:nvSpPr>
            <p:spPr bwMode="auto">
              <a:xfrm>
                <a:off x="2078270" y="11376025"/>
                <a:ext cx="151864" cy="151864"/>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65913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295" b="0" i="0" u="none" strike="noStrike" cap="none" normalizeH="0" baseline="0">
                  <a:ln>
                    <a:noFill/>
                  </a:ln>
                  <a:solidFill>
                    <a:schemeClr val="tx1"/>
                  </a:solidFill>
                  <a:effectLst/>
                  <a:latin typeface="Arial" panose="020B0604020202020204" pitchFamily="34" charset="0"/>
                  <a:ea typeface="宋体" panose="02010600030101010101" pitchFamily="2" charset="-122"/>
                </a:endParaRPr>
              </a:p>
            </p:txBody>
          </p:sp>
        </p:grpSp>
      </p:grpSp>
      <p:grpSp>
        <p:nvGrpSpPr>
          <p:cNvPr id="210" name="组合 209"/>
          <p:cNvGrpSpPr/>
          <p:nvPr userDrawn="1"/>
        </p:nvGrpSpPr>
        <p:grpSpPr>
          <a:xfrm>
            <a:off x="-750223" y="-5588011"/>
            <a:ext cx="8063671" cy="8525073"/>
            <a:chOff x="2774946" y="4405059"/>
            <a:chExt cx="11397718" cy="11850444"/>
          </a:xfrm>
        </p:grpSpPr>
        <p:grpSp>
          <p:nvGrpSpPr>
            <p:cNvPr id="211" name="组合 22"/>
            <p:cNvGrpSpPr/>
            <p:nvPr/>
          </p:nvGrpSpPr>
          <p:grpSpPr bwMode="auto">
            <a:xfrm>
              <a:off x="3114077" y="7577018"/>
              <a:ext cx="312944" cy="332659"/>
              <a:chOff x="0" y="0"/>
              <a:chExt cx="1579866" cy="1685211"/>
            </a:xfrm>
          </p:grpSpPr>
          <p:grpSp>
            <p:nvGrpSpPr>
              <p:cNvPr id="237" name="组合 23"/>
              <p:cNvGrpSpPr/>
              <p:nvPr/>
            </p:nvGrpSpPr>
            <p:grpSpPr bwMode="auto">
              <a:xfrm>
                <a:off x="0" y="138230"/>
                <a:ext cx="1276851" cy="1546981"/>
                <a:chOff x="0" y="0"/>
                <a:chExt cx="1276851" cy="1546981"/>
              </a:xfrm>
            </p:grpSpPr>
            <p:sp>
              <p:nvSpPr>
                <p:cNvPr id="242" name="等腰三角形 28"/>
                <p:cNvSpPr>
                  <a:spLocks noChangeArrowheads="1"/>
                </p:cNvSpPr>
                <p:nvPr/>
              </p:nvSpPr>
              <p:spPr bwMode="auto">
                <a:xfrm>
                  <a:off x="293490" y="699256"/>
                  <a:ext cx="983361" cy="847725"/>
                </a:xfrm>
                <a:prstGeom prst="triangle">
                  <a:avLst>
                    <a:gd name="adj" fmla="val 50000"/>
                  </a:avLst>
                </a:prstGeom>
                <a:solidFill>
                  <a:srgbClr val="54B89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sz="1295">
                    <a:solidFill>
                      <a:srgbClr val="FFFFFF"/>
                    </a:solidFill>
                  </a:endParaRPr>
                </a:p>
              </p:txBody>
            </p:sp>
            <p:sp>
              <p:nvSpPr>
                <p:cNvPr id="243" name="等腰三角形 29"/>
                <p:cNvSpPr>
                  <a:spLocks noChangeArrowheads="1"/>
                </p:cNvSpPr>
                <p:nvPr/>
              </p:nvSpPr>
              <p:spPr bwMode="auto">
                <a:xfrm rot="3624834">
                  <a:off x="-67818" y="482566"/>
                  <a:ext cx="983361" cy="847725"/>
                </a:xfrm>
                <a:prstGeom prst="triangle">
                  <a:avLst>
                    <a:gd name="adj" fmla="val 50000"/>
                  </a:avLst>
                </a:prstGeom>
                <a:solidFill>
                  <a:srgbClr val="275A6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sz="1295">
                    <a:solidFill>
                      <a:srgbClr val="FFFFFF"/>
                    </a:solidFill>
                  </a:endParaRPr>
                </a:p>
              </p:txBody>
            </p:sp>
            <p:sp>
              <p:nvSpPr>
                <p:cNvPr id="244" name="等腰三角形 30"/>
                <p:cNvSpPr>
                  <a:spLocks noChangeArrowheads="1"/>
                </p:cNvSpPr>
                <p:nvPr/>
              </p:nvSpPr>
              <p:spPr bwMode="auto">
                <a:xfrm rot="7249998">
                  <a:off x="-64919" y="67818"/>
                  <a:ext cx="983361" cy="847725"/>
                </a:xfrm>
                <a:prstGeom prst="triangle">
                  <a:avLst>
                    <a:gd name="adj" fmla="val 50000"/>
                  </a:avLst>
                </a:prstGeom>
                <a:solidFill>
                  <a:srgbClr val="283A5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sz="1295">
                    <a:solidFill>
                      <a:srgbClr val="FFFFFF"/>
                    </a:solidFill>
                  </a:endParaRPr>
                </a:p>
              </p:txBody>
            </p:sp>
          </p:grpSp>
          <p:grpSp>
            <p:nvGrpSpPr>
              <p:cNvPr id="238" name="组合 24"/>
              <p:cNvGrpSpPr/>
              <p:nvPr/>
            </p:nvGrpSpPr>
            <p:grpSpPr bwMode="auto">
              <a:xfrm flipH="1" flipV="1">
                <a:off x="303015" y="0"/>
                <a:ext cx="1276851" cy="1546981"/>
                <a:chOff x="0" y="0"/>
                <a:chExt cx="1276851" cy="1546981"/>
              </a:xfrm>
            </p:grpSpPr>
            <p:sp>
              <p:nvSpPr>
                <p:cNvPr id="239" name="等腰三角形 25"/>
                <p:cNvSpPr>
                  <a:spLocks noChangeArrowheads="1"/>
                </p:cNvSpPr>
                <p:nvPr/>
              </p:nvSpPr>
              <p:spPr bwMode="auto">
                <a:xfrm>
                  <a:off x="293490" y="699256"/>
                  <a:ext cx="983361" cy="847725"/>
                </a:xfrm>
                <a:prstGeom prst="triangle">
                  <a:avLst>
                    <a:gd name="adj" fmla="val 50000"/>
                  </a:avLst>
                </a:prstGeom>
                <a:solidFill>
                  <a:srgbClr val="54B89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sz="1295">
                    <a:solidFill>
                      <a:srgbClr val="FFFFFF"/>
                    </a:solidFill>
                  </a:endParaRPr>
                </a:p>
              </p:txBody>
            </p:sp>
            <p:sp>
              <p:nvSpPr>
                <p:cNvPr id="240" name="等腰三角形 26"/>
                <p:cNvSpPr>
                  <a:spLocks noChangeArrowheads="1"/>
                </p:cNvSpPr>
                <p:nvPr/>
              </p:nvSpPr>
              <p:spPr bwMode="auto">
                <a:xfrm rot="3624834">
                  <a:off x="-67818" y="482566"/>
                  <a:ext cx="983361" cy="847725"/>
                </a:xfrm>
                <a:prstGeom prst="triangle">
                  <a:avLst>
                    <a:gd name="adj" fmla="val 50000"/>
                  </a:avLst>
                </a:prstGeom>
                <a:solidFill>
                  <a:srgbClr val="275A6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sz="1295">
                    <a:solidFill>
                      <a:srgbClr val="FFFFFF"/>
                    </a:solidFill>
                  </a:endParaRPr>
                </a:p>
              </p:txBody>
            </p:sp>
            <p:sp>
              <p:nvSpPr>
                <p:cNvPr id="241" name="等腰三角形 27"/>
                <p:cNvSpPr>
                  <a:spLocks noChangeArrowheads="1"/>
                </p:cNvSpPr>
                <p:nvPr/>
              </p:nvSpPr>
              <p:spPr bwMode="auto">
                <a:xfrm rot="7249998">
                  <a:off x="-64919" y="67818"/>
                  <a:ext cx="983361" cy="847725"/>
                </a:xfrm>
                <a:prstGeom prst="triangle">
                  <a:avLst>
                    <a:gd name="adj" fmla="val 50000"/>
                  </a:avLst>
                </a:prstGeom>
                <a:solidFill>
                  <a:srgbClr val="283A5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sz="1295">
                    <a:solidFill>
                      <a:srgbClr val="FFFFFF"/>
                    </a:solidFill>
                  </a:endParaRPr>
                </a:p>
              </p:txBody>
            </p:sp>
          </p:grpSp>
        </p:grpSp>
        <p:grpSp>
          <p:nvGrpSpPr>
            <p:cNvPr id="212" name="组合 211"/>
            <p:cNvGrpSpPr/>
            <p:nvPr/>
          </p:nvGrpSpPr>
          <p:grpSpPr>
            <a:xfrm>
              <a:off x="2774946" y="4405059"/>
              <a:ext cx="11397718" cy="11397718"/>
              <a:chOff x="804839" y="2704271"/>
              <a:chExt cx="10425480" cy="10425480"/>
            </a:xfrm>
          </p:grpSpPr>
          <p:sp>
            <p:nvSpPr>
              <p:cNvPr id="231" name="虚线圆外"/>
              <p:cNvSpPr/>
              <p:nvPr/>
            </p:nvSpPr>
            <p:spPr bwMode="auto">
              <a:xfrm>
                <a:off x="804839" y="2704271"/>
                <a:ext cx="10425480" cy="10425480"/>
              </a:xfrm>
              <a:prstGeom prst="ellipse">
                <a:avLst/>
              </a:prstGeom>
              <a:noFill/>
              <a:ln w="6350" cap="flat" cmpd="sng" algn="ctr">
                <a:solidFill>
                  <a:schemeClr val="bg2">
                    <a:alpha val="27000"/>
                  </a:schemeClr>
                </a:solidFill>
                <a:prstDash val="dash"/>
                <a:round/>
                <a:headEnd type="none" w="med" len="med"/>
                <a:tailEnd type="none" w="med" len="med"/>
              </a:ln>
              <a:effectLst/>
            </p:spPr>
            <p:txBody>
              <a:bodyPr vert="horz" wrap="square" lIns="91440" tIns="45720" rIns="91440" bIns="45720" numCol="1" rtlCol="0" anchor="t" anchorCtr="0" compatLnSpc="1"/>
              <a:lstStyle/>
              <a:p>
                <a:pPr marL="0" marR="0" indent="0" algn="l" defTabSz="65913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295" b="0" i="0" u="none" strike="noStrike" cap="none" normalizeH="0" baseline="0">
                  <a:ln>
                    <a:noFill/>
                  </a:ln>
                  <a:solidFill>
                    <a:schemeClr val="tx1"/>
                  </a:solidFill>
                  <a:effectLst/>
                  <a:latin typeface="Arial" panose="020B0604020202020204" pitchFamily="34" charset="0"/>
                  <a:ea typeface="宋体" panose="02010600030101010101" pitchFamily="2" charset="-122"/>
                </a:endParaRPr>
              </a:p>
            </p:txBody>
          </p:sp>
          <p:sp>
            <p:nvSpPr>
              <p:cNvPr id="232" name="椭圆 231"/>
              <p:cNvSpPr/>
              <p:nvPr/>
            </p:nvSpPr>
            <p:spPr bwMode="auto">
              <a:xfrm>
                <a:off x="1811243" y="4675824"/>
                <a:ext cx="151864" cy="151864"/>
              </a:xfrm>
              <a:prstGeom prst="ellipse">
                <a:avLst/>
              </a:prstGeom>
              <a:solidFill>
                <a:schemeClr val="accent2">
                  <a:alpha val="71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65913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295" b="0" i="0" u="none" strike="noStrike" cap="none" normalizeH="0" baseline="0">
                  <a:ln>
                    <a:noFill/>
                  </a:ln>
                  <a:solidFill>
                    <a:schemeClr val="tx1"/>
                  </a:solidFill>
                  <a:effectLst/>
                  <a:latin typeface="Arial" panose="020B0604020202020204" pitchFamily="34" charset="0"/>
                  <a:ea typeface="宋体" panose="02010600030101010101" pitchFamily="2" charset="-122"/>
                </a:endParaRPr>
              </a:p>
            </p:txBody>
          </p:sp>
          <p:sp>
            <p:nvSpPr>
              <p:cNvPr id="233" name="椭圆 232"/>
              <p:cNvSpPr/>
              <p:nvPr/>
            </p:nvSpPr>
            <p:spPr bwMode="auto">
              <a:xfrm>
                <a:off x="8459312" y="3267655"/>
                <a:ext cx="151864" cy="151864"/>
              </a:xfrm>
              <a:prstGeom prst="ellipse">
                <a:avLst/>
              </a:prstGeom>
              <a:solidFill>
                <a:schemeClr val="accent2">
                  <a:alpha val="71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65913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295" b="0" i="0" u="none" strike="noStrike" cap="none" normalizeH="0" baseline="0">
                  <a:ln>
                    <a:noFill/>
                  </a:ln>
                  <a:solidFill>
                    <a:schemeClr val="tx1"/>
                  </a:solidFill>
                  <a:effectLst/>
                  <a:latin typeface="Arial" panose="020B0604020202020204" pitchFamily="34" charset="0"/>
                  <a:ea typeface="宋体" panose="02010600030101010101" pitchFamily="2" charset="-122"/>
                </a:endParaRPr>
              </a:p>
            </p:txBody>
          </p:sp>
          <p:sp>
            <p:nvSpPr>
              <p:cNvPr id="234" name="椭圆 233"/>
              <p:cNvSpPr/>
              <p:nvPr/>
            </p:nvSpPr>
            <p:spPr bwMode="auto">
              <a:xfrm>
                <a:off x="10554214" y="5361682"/>
                <a:ext cx="151864" cy="151864"/>
              </a:xfrm>
              <a:prstGeom prst="ellipse">
                <a:avLst/>
              </a:prstGeom>
              <a:solidFill>
                <a:schemeClr val="accent2">
                  <a:alpha val="71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65913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295" b="0" i="0" u="none" strike="noStrike" cap="none" normalizeH="0" baseline="0">
                  <a:ln>
                    <a:noFill/>
                  </a:ln>
                  <a:solidFill>
                    <a:schemeClr val="tx1"/>
                  </a:solidFill>
                  <a:effectLst/>
                  <a:latin typeface="Arial" panose="020B0604020202020204" pitchFamily="34" charset="0"/>
                  <a:ea typeface="宋体" panose="02010600030101010101" pitchFamily="2" charset="-122"/>
                </a:endParaRPr>
              </a:p>
            </p:txBody>
          </p:sp>
          <p:sp>
            <p:nvSpPr>
              <p:cNvPr id="235" name="椭圆 234"/>
              <p:cNvSpPr/>
              <p:nvPr/>
            </p:nvSpPr>
            <p:spPr bwMode="auto">
              <a:xfrm>
                <a:off x="10059096" y="11055557"/>
                <a:ext cx="151864" cy="151864"/>
              </a:xfrm>
              <a:prstGeom prst="ellipse">
                <a:avLst/>
              </a:prstGeom>
              <a:solidFill>
                <a:schemeClr val="accent2">
                  <a:alpha val="71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65913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295" b="0" i="0" u="none" strike="noStrike" cap="none" normalizeH="0" baseline="0">
                  <a:ln>
                    <a:noFill/>
                  </a:ln>
                  <a:solidFill>
                    <a:schemeClr val="tx1"/>
                  </a:solidFill>
                  <a:effectLst/>
                  <a:latin typeface="Arial" panose="020B0604020202020204" pitchFamily="34" charset="0"/>
                  <a:ea typeface="宋体" panose="02010600030101010101" pitchFamily="2" charset="-122"/>
                </a:endParaRPr>
              </a:p>
            </p:txBody>
          </p:sp>
          <p:sp>
            <p:nvSpPr>
              <p:cNvPr id="236" name="椭圆 235"/>
              <p:cNvSpPr/>
              <p:nvPr/>
            </p:nvSpPr>
            <p:spPr bwMode="auto">
              <a:xfrm>
                <a:off x="2078270" y="11376025"/>
                <a:ext cx="151864" cy="151864"/>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65913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295" b="0" i="0" u="none" strike="noStrike" cap="none" normalizeH="0" baseline="0">
                  <a:ln>
                    <a:noFill/>
                  </a:ln>
                  <a:solidFill>
                    <a:schemeClr val="tx1"/>
                  </a:solidFill>
                  <a:effectLst/>
                  <a:latin typeface="Arial" panose="020B0604020202020204" pitchFamily="34" charset="0"/>
                  <a:ea typeface="宋体" panose="02010600030101010101" pitchFamily="2" charset="-122"/>
                </a:endParaRPr>
              </a:p>
            </p:txBody>
          </p:sp>
        </p:grpSp>
        <p:grpSp>
          <p:nvGrpSpPr>
            <p:cNvPr id="214" name="组合 22"/>
            <p:cNvGrpSpPr/>
            <p:nvPr/>
          </p:nvGrpSpPr>
          <p:grpSpPr bwMode="auto">
            <a:xfrm>
              <a:off x="7958582" y="15922844"/>
              <a:ext cx="312944" cy="332659"/>
              <a:chOff x="0" y="0"/>
              <a:chExt cx="1579866" cy="1685211"/>
            </a:xfrm>
          </p:grpSpPr>
          <p:grpSp>
            <p:nvGrpSpPr>
              <p:cNvPr id="215" name="组合 23"/>
              <p:cNvGrpSpPr/>
              <p:nvPr/>
            </p:nvGrpSpPr>
            <p:grpSpPr bwMode="auto">
              <a:xfrm>
                <a:off x="0" y="138230"/>
                <a:ext cx="1276851" cy="1546981"/>
                <a:chOff x="0" y="0"/>
                <a:chExt cx="1276851" cy="1546981"/>
              </a:xfrm>
            </p:grpSpPr>
            <p:sp>
              <p:nvSpPr>
                <p:cNvPr id="220" name="等腰三角形 28"/>
                <p:cNvSpPr>
                  <a:spLocks noChangeArrowheads="1"/>
                </p:cNvSpPr>
                <p:nvPr/>
              </p:nvSpPr>
              <p:spPr bwMode="auto">
                <a:xfrm>
                  <a:off x="293490" y="699256"/>
                  <a:ext cx="983361" cy="847725"/>
                </a:xfrm>
                <a:prstGeom prst="triangle">
                  <a:avLst>
                    <a:gd name="adj" fmla="val 50000"/>
                  </a:avLst>
                </a:prstGeom>
                <a:solidFill>
                  <a:srgbClr val="54B89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sz="1295">
                    <a:solidFill>
                      <a:srgbClr val="FFFFFF"/>
                    </a:solidFill>
                  </a:endParaRPr>
                </a:p>
              </p:txBody>
            </p:sp>
            <p:sp>
              <p:nvSpPr>
                <p:cNvPr id="221" name="等腰三角形 29"/>
                <p:cNvSpPr>
                  <a:spLocks noChangeArrowheads="1"/>
                </p:cNvSpPr>
                <p:nvPr/>
              </p:nvSpPr>
              <p:spPr bwMode="auto">
                <a:xfrm rot="3624834">
                  <a:off x="-67818" y="482566"/>
                  <a:ext cx="983361" cy="847725"/>
                </a:xfrm>
                <a:prstGeom prst="triangle">
                  <a:avLst>
                    <a:gd name="adj" fmla="val 50000"/>
                  </a:avLst>
                </a:prstGeom>
                <a:solidFill>
                  <a:srgbClr val="275A6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sz="1295">
                    <a:solidFill>
                      <a:srgbClr val="FFFFFF"/>
                    </a:solidFill>
                  </a:endParaRPr>
                </a:p>
              </p:txBody>
            </p:sp>
            <p:sp>
              <p:nvSpPr>
                <p:cNvPr id="222" name="等腰三角形 30"/>
                <p:cNvSpPr>
                  <a:spLocks noChangeArrowheads="1"/>
                </p:cNvSpPr>
                <p:nvPr/>
              </p:nvSpPr>
              <p:spPr bwMode="auto">
                <a:xfrm rot="7249998">
                  <a:off x="-64919" y="67818"/>
                  <a:ext cx="983361" cy="847725"/>
                </a:xfrm>
                <a:prstGeom prst="triangle">
                  <a:avLst>
                    <a:gd name="adj" fmla="val 50000"/>
                  </a:avLst>
                </a:prstGeom>
                <a:solidFill>
                  <a:srgbClr val="283A5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sz="1295">
                    <a:solidFill>
                      <a:srgbClr val="FFFFFF"/>
                    </a:solidFill>
                  </a:endParaRPr>
                </a:p>
              </p:txBody>
            </p:sp>
          </p:grpSp>
          <p:grpSp>
            <p:nvGrpSpPr>
              <p:cNvPr id="216" name="组合 24"/>
              <p:cNvGrpSpPr/>
              <p:nvPr/>
            </p:nvGrpSpPr>
            <p:grpSpPr bwMode="auto">
              <a:xfrm flipH="1" flipV="1">
                <a:off x="303015" y="0"/>
                <a:ext cx="1276851" cy="1546981"/>
                <a:chOff x="0" y="0"/>
                <a:chExt cx="1276851" cy="1546981"/>
              </a:xfrm>
            </p:grpSpPr>
            <p:sp>
              <p:nvSpPr>
                <p:cNvPr id="217" name="等腰三角形 25"/>
                <p:cNvSpPr>
                  <a:spLocks noChangeArrowheads="1"/>
                </p:cNvSpPr>
                <p:nvPr/>
              </p:nvSpPr>
              <p:spPr bwMode="auto">
                <a:xfrm>
                  <a:off x="293490" y="699256"/>
                  <a:ext cx="983361" cy="847725"/>
                </a:xfrm>
                <a:prstGeom prst="triangle">
                  <a:avLst>
                    <a:gd name="adj" fmla="val 50000"/>
                  </a:avLst>
                </a:prstGeom>
                <a:solidFill>
                  <a:srgbClr val="54B89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sz="1295">
                    <a:solidFill>
                      <a:srgbClr val="FFFFFF"/>
                    </a:solidFill>
                  </a:endParaRPr>
                </a:p>
              </p:txBody>
            </p:sp>
            <p:sp>
              <p:nvSpPr>
                <p:cNvPr id="218" name="等腰三角形 26"/>
                <p:cNvSpPr>
                  <a:spLocks noChangeArrowheads="1"/>
                </p:cNvSpPr>
                <p:nvPr/>
              </p:nvSpPr>
              <p:spPr bwMode="auto">
                <a:xfrm rot="3624834">
                  <a:off x="-67818" y="482566"/>
                  <a:ext cx="983361" cy="847725"/>
                </a:xfrm>
                <a:prstGeom prst="triangle">
                  <a:avLst>
                    <a:gd name="adj" fmla="val 50000"/>
                  </a:avLst>
                </a:prstGeom>
                <a:solidFill>
                  <a:srgbClr val="275A6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sz="1295">
                    <a:solidFill>
                      <a:srgbClr val="FFFFFF"/>
                    </a:solidFill>
                  </a:endParaRPr>
                </a:p>
              </p:txBody>
            </p:sp>
            <p:sp>
              <p:nvSpPr>
                <p:cNvPr id="219" name="等腰三角形 27"/>
                <p:cNvSpPr>
                  <a:spLocks noChangeArrowheads="1"/>
                </p:cNvSpPr>
                <p:nvPr/>
              </p:nvSpPr>
              <p:spPr bwMode="auto">
                <a:xfrm rot="7249998">
                  <a:off x="-64919" y="67818"/>
                  <a:ext cx="983361" cy="847725"/>
                </a:xfrm>
                <a:prstGeom prst="triangle">
                  <a:avLst>
                    <a:gd name="adj" fmla="val 50000"/>
                  </a:avLst>
                </a:prstGeom>
                <a:solidFill>
                  <a:srgbClr val="283A5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sz="1295">
                    <a:solidFill>
                      <a:srgbClr val="FFFFFF"/>
                    </a:solidFill>
                  </a:endParaRPr>
                </a:p>
              </p:txBody>
            </p:sp>
          </p:grpSp>
        </p:gr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50"/>
                                  </p:stCondLst>
                                  <p:childTnLst>
                                    <p:animRot by="21600000">
                                      <p:cBhvr>
                                        <p:cTn id="6" dur="12050" fill="hold"/>
                                        <p:tgtEl>
                                          <p:spTgt spid="3"/>
                                        </p:tgtEl>
                                        <p:attrNameLst>
                                          <p:attrName>r</p:attrName>
                                        </p:attrNameLst>
                                      </p:cBhvr>
                                    </p:animRot>
                                  </p:childTnLst>
                                </p:cTn>
                              </p:par>
                              <p:par>
                                <p:cTn id="7" presetID="8" presetClass="emph" presetSubtype="0" fill="hold" nodeType="withEffect">
                                  <p:stCondLst>
                                    <p:cond delay="50"/>
                                  </p:stCondLst>
                                  <p:childTnLst>
                                    <p:animRot by="21600000">
                                      <p:cBhvr>
                                        <p:cTn id="8" dur="9850" fill="hold"/>
                                        <p:tgtEl>
                                          <p:spTgt spid="5"/>
                                        </p:tgtEl>
                                        <p:attrNameLst>
                                          <p:attrName>r</p:attrName>
                                        </p:attrNameLst>
                                      </p:cBhvr>
                                    </p:animRot>
                                  </p:childTnLst>
                                </p:cTn>
                              </p:par>
                              <p:par>
                                <p:cTn id="9" presetID="8" presetClass="emph" presetSubtype="0" fill="hold" nodeType="withEffect">
                                  <p:stCondLst>
                                    <p:cond delay="0"/>
                                  </p:stCondLst>
                                  <p:childTnLst>
                                    <p:animRot by="10800000">
                                      <p:cBhvr>
                                        <p:cTn id="10" dur="5900" fill="hold"/>
                                        <p:tgtEl>
                                          <p:spTgt spid="175"/>
                                        </p:tgtEl>
                                        <p:attrNameLst>
                                          <p:attrName>r</p:attrName>
                                        </p:attrNameLst>
                                      </p:cBhvr>
                                    </p:animRot>
                                  </p:childTnLst>
                                </p:cTn>
                              </p:par>
                              <p:par>
                                <p:cTn id="11" presetID="8" presetClass="emph" presetSubtype="0" fill="hold" nodeType="withEffect">
                                  <p:stCondLst>
                                    <p:cond delay="0"/>
                                  </p:stCondLst>
                                  <p:childTnLst>
                                    <p:animRot by="10800000">
                                      <p:cBhvr>
                                        <p:cTn id="12" dur="7800" fill="hold"/>
                                        <p:tgtEl>
                                          <p:spTgt spid="21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_标题和内容">
    <p:spTree>
      <p:nvGrpSpPr>
        <p:cNvPr id="1" name=""/>
        <p:cNvGrpSpPr/>
        <p:nvPr/>
      </p:nvGrpSpPr>
      <p:grpSpPr>
        <a:xfrm>
          <a:off x="0" y="0"/>
          <a:ext cx="0" cy="0"/>
          <a:chOff x="0" y="0"/>
          <a:chExt cx="0" cy="0"/>
        </a:xfrm>
      </p:grpSpPr>
    </p:spTree>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8435" y="3371850"/>
            <a:ext cx="3983990" cy="3136265"/>
          </a:xfrm>
          <a:prstGeom prst="rect">
            <a:avLst/>
          </a:prstGeom>
        </p:spPr>
      </p:pic>
      <p:pic>
        <p:nvPicPr>
          <p:cNvPr id="7" name="图片 6"/>
          <p:cNvPicPr>
            <a:picLocks noChangeAspect="1"/>
          </p:cNvPicPr>
          <p:nvPr/>
        </p:nvPicPr>
        <p:blipFill rotWithShape="1">
          <a:blip r:embed="rId3" cstate="print">
            <a:extLst>
              <a:ext uri="{28A0092B-C50C-407E-A947-70E740481C1C}">
                <a14:useLocalDpi xmlns:a14="http://schemas.microsoft.com/office/drawing/2010/main" val="0"/>
              </a:ext>
            </a:extLst>
          </a:blip>
          <a:srcRect t="37193" r="55324" b="54035"/>
          <a:stretch>
            <a:fillRect/>
          </a:stretch>
        </p:blipFill>
        <p:spPr>
          <a:xfrm>
            <a:off x="473699" y="272240"/>
            <a:ext cx="3326321" cy="482667"/>
          </a:xfrm>
          <a:prstGeom prst="rect">
            <a:avLst/>
          </a:prstGeom>
        </p:spPr>
      </p:pic>
      <p:sp>
        <p:nvSpPr>
          <p:cNvPr id="8" name="矩形: 圆角 7"/>
          <p:cNvSpPr/>
          <p:nvPr/>
        </p:nvSpPr>
        <p:spPr>
          <a:xfrm>
            <a:off x="9553074" y="401505"/>
            <a:ext cx="1848777" cy="482666"/>
          </a:xfrm>
          <a:prstGeom prst="roundRect">
            <a:avLst>
              <a:gd name="adj" fmla="val 50000"/>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 name="图片 2"/>
          <p:cNvPicPr>
            <a:picLocks noChangeAspect="1"/>
          </p:cNvPicPr>
          <p:nvPr/>
        </p:nvPicPr>
        <p:blipFill rotWithShape="1">
          <a:blip r:embed="rId4" cstate="print">
            <a:extLst>
              <a:ext uri="{28A0092B-C50C-407E-A947-70E740481C1C}">
                <a14:useLocalDpi xmlns:a14="http://schemas.microsoft.com/office/drawing/2010/main" val="0"/>
              </a:ext>
            </a:extLst>
          </a:blip>
          <a:srcRect l="1348" t="20242"/>
          <a:stretch>
            <a:fillRect/>
          </a:stretch>
        </p:blipFill>
        <p:spPr>
          <a:xfrm>
            <a:off x="-557530" y="3687445"/>
            <a:ext cx="4086860" cy="3304540"/>
          </a:xfrm>
          <a:prstGeom prst="rect">
            <a:avLst/>
          </a:prstGeom>
        </p:spPr>
      </p:pic>
      <p:sp>
        <p:nvSpPr>
          <p:cNvPr id="10" name="文本框 9"/>
          <p:cNvSpPr txBox="1"/>
          <p:nvPr/>
        </p:nvSpPr>
        <p:spPr>
          <a:xfrm>
            <a:off x="1091565" y="1901825"/>
            <a:ext cx="10008235" cy="212280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lang="zh-CN" altLang="en-US" sz="6600" b="1" spc="300" dirty="0">
                <a:solidFill>
                  <a:schemeClr val="tx1"/>
                </a:solidFill>
                <a:effectLst>
                  <a:outerShdw blurRad="38100" dist="38100" dir="2700000" algn="tl">
                    <a:srgbClr val="000000">
                      <a:alpha val="43137"/>
                    </a:srgbClr>
                  </a:outerShdw>
                </a:effectLst>
                <a:latin typeface="思源黑体 CN Bold" panose="020B0800000000000000" pitchFamily="34" charset="-122"/>
                <a:ea typeface="思源黑体 CN Bold" panose="020B0800000000000000" pitchFamily="34" charset="-122"/>
              </a:rPr>
              <a:t>顶级保险销售员</a:t>
            </a:r>
          </a:p>
          <a:p>
            <a:pPr marL="0" marR="0" lvl="0" indent="0" algn="ctr" defTabSz="914400" rtl="0" eaLnBrk="1" fontAlgn="auto" latinLnBrk="0" hangingPunct="1">
              <a:lnSpc>
                <a:spcPct val="100000"/>
              </a:lnSpc>
              <a:spcBef>
                <a:spcPts val="0"/>
              </a:spcBef>
              <a:spcAft>
                <a:spcPts val="0"/>
              </a:spcAft>
              <a:buClrTx/>
              <a:buSzTx/>
              <a:buFontTx/>
              <a:buNone/>
              <a:defRPr/>
            </a:pPr>
            <a:r>
              <a:rPr lang="zh-CN" altLang="en-US" sz="6600" b="1" spc="300" dirty="0">
                <a:solidFill>
                  <a:schemeClr val="tx1"/>
                </a:solidFill>
                <a:effectLst>
                  <a:outerShdw blurRad="38100" dist="38100" dir="2700000" algn="tl">
                    <a:srgbClr val="000000">
                      <a:alpha val="43137"/>
                    </a:srgbClr>
                  </a:outerShdw>
                </a:effectLst>
                <a:latin typeface="思源黑体 CN Bold" panose="020B0800000000000000" pitchFamily="34" charset="-122"/>
                <a:ea typeface="思源黑体 CN Bold" panose="020B0800000000000000" pitchFamily="34" charset="-122"/>
              </a:rPr>
              <a:t>让客户加保的奥秘</a:t>
            </a:r>
          </a:p>
        </p:txBody>
      </p:sp>
      <p:sp>
        <p:nvSpPr>
          <p:cNvPr id="2" name="椭圆 1"/>
          <p:cNvSpPr/>
          <p:nvPr/>
        </p:nvSpPr>
        <p:spPr>
          <a:xfrm>
            <a:off x="11856085" y="6613525"/>
            <a:ext cx="152400" cy="152400"/>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zh-CN" alt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0" name="文本框 9"/>
          <p:cNvSpPr txBox="1"/>
          <p:nvPr/>
        </p:nvSpPr>
        <p:spPr>
          <a:xfrm>
            <a:off x="5344885" y="2357517"/>
            <a:ext cx="2422222" cy="221599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sz="13800" dirty="0">
                <a:solidFill>
                  <a:srgbClr val="44BFBC"/>
                </a:solidFill>
                <a:latin typeface="锐字真言体免费商用" panose="02010600030101010101" pitchFamily="2" charset="-122"/>
                <a:ea typeface="锐字真言体免费商用" panose="02010600030101010101" pitchFamily="2" charset="-122"/>
              </a:rPr>
              <a:t>一</a:t>
            </a:r>
            <a:endParaRPr kumimoji="0" lang="en-US" altLang="zh-CN" sz="13800" b="0" i="0" u="none" strike="noStrike" kern="1200" cap="none" spc="0" normalizeH="0" baseline="0" noProof="0" dirty="0">
              <a:ln>
                <a:noFill/>
              </a:ln>
              <a:solidFill>
                <a:srgbClr val="44BFBC"/>
              </a:solidFill>
              <a:effectLst/>
              <a:uLnTx/>
              <a:uFillTx/>
              <a:latin typeface="锐字真言体免费商用" panose="02010600030101010101" pitchFamily="2" charset="-122"/>
              <a:ea typeface="锐字真言体免费商用" panose="02010600030101010101" pitchFamily="2" charset="-122"/>
              <a:cs typeface="+mn-cs"/>
            </a:endParaRPr>
          </a:p>
        </p:txBody>
      </p:sp>
      <p:sp>
        <p:nvSpPr>
          <p:cNvPr id="11" name="文本框 10"/>
          <p:cNvSpPr txBox="1"/>
          <p:nvPr/>
        </p:nvSpPr>
        <p:spPr>
          <a:xfrm>
            <a:off x="7596935" y="2866093"/>
            <a:ext cx="5481664" cy="110680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6600" b="1" i="0" u="none" strike="noStrike" kern="1200" cap="none" spc="0" normalizeH="0" baseline="0" noProof="0" dirty="0">
                <a:ln>
                  <a:noFill/>
                </a:ln>
                <a:solidFill>
                  <a:schemeClr val="tx1"/>
                </a:solidFill>
                <a:effectLst/>
                <a:uLnTx/>
                <a:uFillTx/>
                <a:latin typeface="思源黑体 CN Medium" panose="020B0600000000000000" pitchFamily="34" charset="-122"/>
                <a:ea typeface="思源黑体 CN Medium" panose="020B0600000000000000" pitchFamily="34" charset="-122"/>
                <a:cs typeface="+mn-cs"/>
              </a:rPr>
              <a:t>前言</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6237514"/>
            <a:ext cx="12192000" cy="620486"/>
          </a:xfrm>
          <a:prstGeom prst="rect">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箭头: 五边形 2"/>
          <p:cNvSpPr/>
          <p:nvPr/>
        </p:nvSpPr>
        <p:spPr>
          <a:xfrm>
            <a:off x="0" y="375557"/>
            <a:ext cx="2514600" cy="620486"/>
          </a:xfrm>
          <a:prstGeom prst="homePlate">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2514600" y="350907"/>
            <a:ext cx="5125116" cy="64516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3600" b="1" i="0" u="none" strike="noStrike" kern="1200" cap="none" spc="0" normalizeH="0" baseline="0" noProof="0" dirty="0">
                <a:ln>
                  <a:noFill/>
                </a:ln>
                <a:solidFill>
                  <a:schemeClr val="accent1"/>
                </a:solidFill>
                <a:effectLst/>
                <a:uLnTx/>
                <a:uFillTx/>
                <a:latin typeface="微软雅黑" panose="020B0503020204020204" charset="-122"/>
                <a:ea typeface="微软雅黑" panose="020B0503020204020204" charset="-122"/>
              </a:rPr>
              <a:t>前言</a:t>
            </a:r>
          </a:p>
        </p:txBody>
      </p:sp>
      <p:pic>
        <p:nvPicPr>
          <p:cNvPr id="10" name="图片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28050" y="1680845"/>
            <a:ext cx="3495675" cy="3495675"/>
          </a:xfrm>
          <a:prstGeom prst="rect">
            <a:avLst/>
          </a:prstGeom>
        </p:spPr>
      </p:pic>
      <p:sp>
        <p:nvSpPr>
          <p:cNvPr id="9" name="文本框 8"/>
          <p:cNvSpPr txBox="1"/>
          <p:nvPr/>
        </p:nvSpPr>
        <p:spPr>
          <a:xfrm>
            <a:off x="379730" y="1167765"/>
            <a:ext cx="8148320" cy="4523105"/>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rPr>
              <a:t>有些伙伴历尽周折让客户签了第一张保单之后便弃之不理， 有的</a:t>
            </a:r>
            <a:r>
              <a:rPr kumimoji="0" lang="zh-CN" altLang="en-US" sz="2400" b="1" i="0" u="none" strike="noStrike" kern="1200" cap="none" spc="0" normalizeH="0" baseline="0" noProof="0" dirty="0">
                <a:ln>
                  <a:noFill/>
                </a:ln>
                <a:solidFill>
                  <a:srgbClr val="C00000"/>
                </a:solidFill>
                <a:effectLst/>
                <a:uLnTx/>
                <a:uFillTx/>
                <a:latin typeface="微软雅黑" panose="020B0503020204020204" charset="-122"/>
                <a:ea typeface="微软雅黑" panose="020B0503020204020204" charset="-122"/>
              </a:rPr>
              <a:t>因为第一张是人情保单， 缺乏再次拜访客户的勇气</a:t>
            </a:r>
            <a:r>
              <a:rPr kumimoji="0" lang="zh-CN" altLang="en-US" sz="2400" b="1" i="0" u="none" strike="noStrike" kern="1200" cap="none" spc="0" normalizeH="0" baseline="0" noProof="0" dirty="0">
                <a:ln>
                  <a:noFill/>
                </a:ln>
                <a:solidFill>
                  <a:schemeClr val="tx1">
                    <a:lumMod val="75000"/>
                    <a:lumOff val="25000"/>
                  </a:schemeClr>
                </a:solidFill>
                <a:effectLst/>
                <a:uLnTx/>
                <a:uFillTx/>
                <a:latin typeface="微软雅黑" panose="020B0503020204020204" charset="-122"/>
                <a:ea typeface="微软雅黑" panose="020B0503020204020204" charset="-122"/>
              </a:rPr>
              <a:t>， </a:t>
            </a:r>
            <a:r>
              <a:rPr kumimoji="0" lang="zh-CN" altLang="en-US" sz="24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rPr>
              <a:t>也有的觉得</a:t>
            </a:r>
            <a:r>
              <a:rPr kumimoji="0" lang="zh-CN" altLang="en-US" sz="2400" b="1" i="0" u="none" strike="noStrike" kern="1200" cap="none" spc="0" normalizeH="0" baseline="0" noProof="0" dirty="0">
                <a:ln>
                  <a:noFill/>
                </a:ln>
                <a:solidFill>
                  <a:srgbClr val="C00000"/>
                </a:solidFill>
                <a:effectLst/>
                <a:uLnTx/>
                <a:uFillTx/>
                <a:latin typeface="微软雅黑" panose="020B0503020204020204" charset="-122"/>
                <a:ea typeface="微软雅黑" panose="020B0503020204020204" charset="-122"/>
              </a:rPr>
              <a:t>客户刚刚买了第一张保单， 短期内没有经济能力购买第二张</a:t>
            </a:r>
            <a:r>
              <a:rPr kumimoji="0" lang="zh-CN" altLang="en-US" sz="24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rPr>
              <a:t>， 于是全身心投入下一个客户的开发。</a:t>
            </a:r>
          </a:p>
          <a:p>
            <a:pPr marL="0" marR="0" lvl="0" indent="0" algn="just" defTabSz="914400" rtl="0" eaLnBrk="1" fontAlgn="auto" latinLnBrk="0" hangingPunct="1">
              <a:lnSpc>
                <a:spcPct val="150000"/>
              </a:lnSpc>
              <a:spcBef>
                <a:spcPts val="0"/>
              </a:spcBef>
              <a:spcAft>
                <a:spcPts val="0"/>
              </a:spcAft>
              <a:buClrTx/>
              <a:buSzTx/>
              <a:buFontTx/>
              <a:buNone/>
              <a:defRPr/>
            </a:pPr>
            <a:endParaRPr kumimoji="0" lang="zh-CN" altLang="en-US" sz="24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endParaRPr>
          </a:p>
          <a:p>
            <a:pPr marL="0" marR="0" lvl="0" indent="0" algn="just"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rPr>
              <a:t>可是在某一天， 当你疲于寻找新客户， 希望从老客户身上发现商机时，却发现他们早已经在其他营销员那里购买了第二张，甚至是第三张保单， 而且所缴保费远远高于第一张。</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6237514"/>
            <a:ext cx="12192000" cy="620486"/>
          </a:xfrm>
          <a:prstGeom prst="rect">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箭头: 五边形 2"/>
          <p:cNvSpPr/>
          <p:nvPr/>
        </p:nvSpPr>
        <p:spPr>
          <a:xfrm>
            <a:off x="0" y="375557"/>
            <a:ext cx="2514600" cy="620486"/>
          </a:xfrm>
          <a:prstGeom prst="homePlate">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2514600" y="350907"/>
            <a:ext cx="5125116" cy="64516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3600" b="1" i="0" u="none" strike="noStrike" kern="1200" cap="none" spc="0" normalizeH="0" baseline="0" noProof="0" dirty="0">
                <a:ln>
                  <a:noFill/>
                </a:ln>
                <a:solidFill>
                  <a:schemeClr val="accent1"/>
                </a:solidFill>
                <a:effectLst/>
                <a:uLnTx/>
                <a:uFillTx/>
                <a:latin typeface="微软雅黑" panose="020B0503020204020204" charset="-122"/>
                <a:ea typeface="微软雅黑" panose="020B0503020204020204" charset="-122"/>
              </a:rPr>
              <a:t>前言</a:t>
            </a:r>
          </a:p>
        </p:txBody>
      </p:sp>
      <p:pic>
        <p:nvPicPr>
          <p:cNvPr id="10" name="图片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28050" y="1680845"/>
            <a:ext cx="3495675" cy="3495675"/>
          </a:xfrm>
          <a:prstGeom prst="rect">
            <a:avLst/>
          </a:prstGeom>
        </p:spPr>
      </p:pic>
      <p:sp>
        <p:nvSpPr>
          <p:cNvPr id="9" name="文本框 8"/>
          <p:cNvSpPr txBox="1"/>
          <p:nvPr/>
        </p:nvSpPr>
        <p:spPr>
          <a:xfrm>
            <a:off x="334645" y="1328420"/>
            <a:ext cx="7611110" cy="4459041"/>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defRPr/>
            </a:pPr>
            <a:r>
              <a:rPr lang="zh-CN" altLang="en-US" sz="2400" b="1" noProof="0" dirty="0">
                <a:ln>
                  <a:noFill/>
                </a:ln>
                <a:effectLst/>
                <a:uLnTx/>
                <a:uFillTx/>
                <a:latin typeface="微软雅黑" panose="020B0503020204020204" charset="-122"/>
                <a:ea typeface="微软雅黑" panose="020B0503020204020204" charset="-122"/>
                <a:sym typeface="+mn-ea"/>
              </a:rPr>
              <a:t>其实， 人的一生不可能只需要一张保单， 每一个客户在购买了第一张保单之后， 购买新保单和加保的机会会很快提上日程。</a:t>
            </a:r>
            <a:endParaRPr lang="en-US" altLang="zh-CN" sz="2400" b="1" noProof="0" dirty="0">
              <a:ln>
                <a:noFill/>
              </a:ln>
              <a:effectLst/>
              <a:uLnTx/>
              <a:uFillTx/>
              <a:latin typeface="微软雅黑" panose="020B0503020204020204" charset="-122"/>
              <a:ea typeface="微软雅黑" panose="020B0503020204020204" charset="-122"/>
              <a:sym typeface="+mn-ea"/>
            </a:endParaRPr>
          </a:p>
          <a:p>
            <a:pPr marL="0" marR="0" lvl="0" indent="0" algn="just" defTabSz="914400" rtl="0" eaLnBrk="1" fontAlgn="auto" latinLnBrk="0" hangingPunct="1">
              <a:lnSpc>
                <a:spcPct val="150000"/>
              </a:lnSpc>
              <a:spcBef>
                <a:spcPts val="0"/>
              </a:spcBef>
              <a:spcAft>
                <a:spcPts val="0"/>
              </a:spcAft>
              <a:buClrTx/>
              <a:buSzTx/>
              <a:buFontTx/>
              <a:buNone/>
              <a:defRPr/>
            </a:pPr>
            <a:r>
              <a:rPr kumimoji="0" lang="en-US" altLang="zh-CN" sz="2400" b="1" i="0" u="none" strike="noStrike" kern="1200" cap="none" spc="0" normalizeH="0" baseline="0" noProof="0" dirty="0" err="1">
                <a:ln>
                  <a:noFill/>
                </a:ln>
                <a:solidFill>
                  <a:schemeClr val="tx1"/>
                </a:solidFill>
                <a:effectLst/>
                <a:uLnTx/>
                <a:uFillTx/>
                <a:latin typeface="微软雅黑" panose="020B0503020204020204" charset="-122"/>
                <a:ea typeface="微软雅黑" panose="020B0503020204020204" charset="-122"/>
              </a:rPr>
              <a:t>如果从客户购买的角度</a:t>
            </a:r>
            <a:r>
              <a:rPr kumimoji="0" lang="en-US" altLang="zh-CN" sz="24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rPr>
              <a:t>， </a:t>
            </a:r>
            <a:r>
              <a:rPr kumimoji="0" lang="en-US" altLang="zh-CN" sz="2400" b="1" i="0" u="none" strike="noStrike" kern="1200" cap="none" spc="0" normalizeH="0" baseline="0" noProof="0" dirty="0" err="1">
                <a:ln>
                  <a:noFill/>
                </a:ln>
                <a:solidFill>
                  <a:schemeClr val="tx1"/>
                </a:solidFill>
                <a:effectLst/>
                <a:uLnTx/>
                <a:uFillTx/>
                <a:latin typeface="微软雅黑" panose="020B0503020204020204" charset="-122"/>
                <a:ea typeface="微软雅黑" panose="020B0503020204020204" charset="-122"/>
              </a:rPr>
              <a:t>就</a:t>
            </a:r>
            <a:r>
              <a:rPr kumimoji="0" lang="en-US" altLang="zh-CN" sz="2400" b="1" i="0" u="none" strike="noStrike" kern="1200" cap="none" spc="0" normalizeH="0" baseline="0" noProof="0" dirty="0" err="1">
                <a:ln>
                  <a:noFill/>
                </a:ln>
                <a:solidFill>
                  <a:srgbClr val="C00000"/>
                </a:solidFill>
                <a:effectLst/>
                <a:uLnTx/>
                <a:uFillTx/>
                <a:latin typeface="微软雅黑" panose="020B0503020204020204" charset="-122"/>
                <a:ea typeface="微软雅黑" panose="020B0503020204020204" charset="-122"/>
              </a:rPr>
              <a:t>开发第二张保单</a:t>
            </a:r>
            <a:r>
              <a:rPr kumimoji="0" lang="en-US" altLang="zh-CN" sz="2400" b="1" i="0" u="none" strike="noStrike" kern="1200" cap="none" spc="0" normalizeH="0" baseline="0" noProof="0" dirty="0" err="1">
                <a:ln>
                  <a:noFill/>
                </a:ln>
                <a:solidFill>
                  <a:schemeClr val="tx1"/>
                </a:solidFill>
                <a:effectLst/>
                <a:uLnTx/>
                <a:uFillTx/>
                <a:latin typeface="微软雅黑" panose="020B0503020204020204" charset="-122"/>
                <a:ea typeface="微软雅黑" panose="020B0503020204020204" charset="-122"/>
              </a:rPr>
              <a:t>而言</a:t>
            </a:r>
            <a:r>
              <a:rPr kumimoji="0" lang="en-US" altLang="zh-CN" sz="24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rPr>
              <a:t>， 可以分为</a:t>
            </a:r>
            <a:r>
              <a:rPr kumimoji="0" lang="en-US" altLang="zh-CN" sz="2400" b="1" i="0" u="none" strike="noStrike" kern="1200" cap="none" spc="0" normalizeH="0" baseline="0" noProof="0" dirty="0">
                <a:ln>
                  <a:noFill/>
                </a:ln>
                <a:solidFill>
                  <a:srgbClr val="C00000"/>
                </a:solidFill>
                <a:effectLst/>
                <a:uLnTx/>
                <a:uFillTx/>
                <a:latin typeface="微软雅黑" panose="020B0503020204020204" charset="-122"/>
                <a:ea typeface="微软雅黑" panose="020B0503020204020204" charset="-122"/>
              </a:rPr>
              <a:t>3种情况</a:t>
            </a:r>
            <a:r>
              <a:rPr kumimoji="0" lang="en-US" altLang="zh-CN" sz="2400" b="1" i="0" u="none" strike="noStrike" kern="1200" cap="none" spc="0" normalizeH="0" baseline="0" noProof="0" dirty="0">
                <a:ln>
                  <a:noFill/>
                </a:ln>
                <a:solidFill>
                  <a:schemeClr val="tx1">
                    <a:lumMod val="75000"/>
                    <a:lumOff val="25000"/>
                  </a:schemeClr>
                </a:solidFill>
                <a:effectLst/>
                <a:uLnTx/>
                <a:uFillTx/>
                <a:latin typeface="微软雅黑" panose="020B0503020204020204" charset="-122"/>
                <a:ea typeface="微软雅黑" panose="020B0503020204020204" charset="-122"/>
              </a:rPr>
              <a:t>， </a:t>
            </a:r>
            <a:endParaRPr kumimoji="0" lang="en-US" altLang="zh-CN" sz="24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endParaRPr>
          </a:p>
          <a:p>
            <a:pPr marL="0" marR="0" lvl="0" indent="0" algn="just" defTabSz="914400" rtl="0" eaLnBrk="1" fontAlgn="auto" latinLnBrk="0" hangingPunct="1">
              <a:lnSpc>
                <a:spcPct val="150000"/>
              </a:lnSpc>
              <a:spcBef>
                <a:spcPts val="0"/>
              </a:spcBef>
              <a:spcAft>
                <a:spcPts val="0"/>
              </a:spcAft>
              <a:buClrTx/>
              <a:buSzTx/>
              <a:buFontTx/>
              <a:buNone/>
              <a:defRPr/>
            </a:pPr>
            <a:r>
              <a:rPr kumimoji="0" lang="en-US" altLang="zh-CN" sz="2400" b="1" i="0" u="none" strike="noStrike" kern="1200" cap="none" spc="0" normalizeH="0" baseline="0" noProof="0" dirty="0" err="1">
                <a:ln>
                  <a:noFill/>
                </a:ln>
                <a:solidFill>
                  <a:schemeClr val="tx1"/>
                </a:solidFill>
                <a:effectLst/>
                <a:uLnTx/>
                <a:uFillTx/>
                <a:latin typeface="微软雅黑" panose="020B0503020204020204" charset="-122"/>
                <a:ea typeface="微软雅黑" panose="020B0503020204020204" charset="-122"/>
              </a:rPr>
              <a:t>即同一个保险营销员在</a:t>
            </a:r>
            <a:r>
              <a:rPr kumimoji="0" lang="en-US" altLang="zh-CN" sz="2400" b="1" i="0" u="none" strike="noStrike" kern="1200" cap="none" spc="0" normalizeH="0" baseline="0" noProof="0" dirty="0" err="1">
                <a:ln>
                  <a:noFill/>
                </a:ln>
                <a:solidFill>
                  <a:srgbClr val="C00000"/>
                </a:solidFill>
                <a:effectLst/>
                <a:uLnTx/>
                <a:uFillTx/>
                <a:latin typeface="微软雅黑" panose="020B0503020204020204" charset="-122"/>
                <a:ea typeface="微软雅黑" panose="020B0503020204020204" charset="-122"/>
              </a:rPr>
              <a:t>同一个客户</a:t>
            </a:r>
            <a:r>
              <a:rPr kumimoji="0" lang="en-US" altLang="zh-CN" sz="2400" b="1" i="0" u="none" strike="noStrike" kern="1200" cap="none" spc="0" normalizeH="0" baseline="0" noProof="0" dirty="0" err="1">
                <a:ln>
                  <a:noFill/>
                </a:ln>
                <a:solidFill>
                  <a:schemeClr val="tx1"/>
                </a:solidFill>
                <a:effectLst/>
                <a:uLnTx/>
                <a:uFillTx/>
                <a:latin typeface="微软雅黑" panose="020B0503020204020204" charset="-122"/>
                <a:ea typeface="微软雅黑" panose="020B0503020204020204" charset="-122"/>
              </a:rPr>
              <a:t>身上开发第二张保单</a:t>
            </a:r>
            <a:r>
              <a:rPr kumimoji="0" lang="en-US" altLang="zh-CN" sz="24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rPr>
              <a:t>， </a:t>
            </a:r>
          </a:p>
          <a:p>
            <a:pPr marL="0" marR="0" lvl="0" indent="0" algn="just" defTabSz="914400" rtl="0" eaLnBrk="1" fontAlgn="auto" latinLnBrk="0" hangingPunct="1">
              <a:lnSpc>
                <a:spcPct val="150000"/>
              </a:lnSpc>
              <a:spcBef>
                <a:spcPts val="0"/>
              </a:spcBef>
              <a:spcAft>
                <a:spcPts val="0"/>
              </a:spcAft>
              <a:buClrTx/>
              <a:buSzTx/>
              <a:buFontTx/>
              <a:buNone/>
              <a:defRPr/>
            </a:pPr>
            <a:r>
              <a:rPr kumimoji="0" lang="en-US" altLang="zh-CN" sz="2400" b="1" i="0" u="none" strike="noStrike" kern="1200" cap="none" spc="0" normalizeH="0" baseline="0" noProof="0" dirty="0" err="1">
                <a:ln>
                  <a:noFill/>
                </a:ln>
                <a:solidFill>
                  <a:srgbClr val="C00000"/>
                </a:solidFill>
                <a:effectLst/>
                <a:uLnTx/>
                <a:uFillTx/>
                <a:latin typeface="微软雅黑" panose="020B0503020204020204" charset="-122"/>
                <a:ea typeface="微软雅黑" panose="020B0503020204020204" charset="-122"/>
              </a:rPr>
              <a:t>不同保险营销员</a:t>
            </a:r>
            <a:r>
              <a:rPr kumimoji="0" lang="en-US" altLang="zh-CN" sz="2400" b="1" i="0" u="none" strike="noStrike" kern="1200" cap="none" spc="0" normalizeH="0" baseline="0" noProof="0" dirty="0" err="1">
                <a:ln>
                  <a:noFill/>
                </a:ln>
                <a:solidFill>
                  <a:schemeClr val="tx1"/>
                </a:solidFill>
                <a:effectLst/>
                <a:uLnTx/>
                <a:uFillTx/>
                <a:latin typeface="微软雅黑" panose="020B0503020204020204" charset="-122"/>
                <a:ea typeface="微软雅黑" panose="020B0503020204020204" charset="-122"/>
              </a:rPr>
              <a:t>给同一个客户设计第二张保单</a:t>
            </a:r>
            <a:r>
              <a:rPr kumimoji="0" lang="en-US" altLang="zh-CN" sz="24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rPr>
              <a:t>，</a:t>
            </a:r>
          </a:p>
          <a:p>
            <a:pPr marL="0" marR="0" lvl="0" indent="0" algn="just" defTabSz="914400" rtl="0" eaLnBrk="1" fontAlgn="auto" latinLnBrk="0" hangingPunct="1">
              <a:lnSpc>
                <a:spcPct val="150000"/>
              </a:lnSpc>
              <a:spcBef>
                <a:spcPts val="0"/>
              </a:spcBef>
              <a:spcAft>
                <a:spcPts val="0"/>
              </a:spcAft>
              <a:buClrTx/>
              <a:buSzTx/>
              <a:buFontTx/>
              <a:buNone/>
              <a:defRPr/>
            </a:pPr>
            <a:r>
              <a:rPr kumimoji="0" lang="en-US" altLang="zh-CN" sz="2400" b="1" i="0" u="none" strike="noStrike" kern="1200" cap="none" spc="0" normalizeH="0" baseline="0" noProof="0" dirty="0" err="1">
                <a:ln>
                  <a:noFill/>
                </a:ln>
                <a:solidFill>
                  <a:schemeClr val="tx1"/>
                </a:solidFill>
                <a:effectLst/>
                <a:uLnTx/>
                <a:uFillTx/>
                <a:latin typeface="微软雅黑" panose="020B0503020204020204" charset="-122"/>
                <a:ea typeface="微软雅黑" panose="020B0503020204020204" charset="-122"/>
              </a:rPr>
              <a:t>以及为</a:t>
            </a:r>
            <a:r>
              <a:rPr kumimoji="0" lang="en-US" altLang="zh-CN" sz="2400" b="1" i="0" u="none" strike="noStrike" kern="1200" cap="none" spc="0" normalizeH="0" baseline="0" noProof="0" dirty="0" err="1">
                <a:ln>
                  <a:noFill/>
                </a:ln>
                <a:solidFill>
                  <a:srgbClr val="C00000"/>
                </a:solidFill>
                <a:effectLst/>
                <a:uLnTx/>
                <a:uFillTx/>
                <a:latin typeface="微软雅黑" panose="020B0503020204020204" charset="-122"/>
                <a:ea typeface="微软雅黑" panose="020B0503020204020204" charset="-122"/>
              </a:rPr>
              <a:t>孤儿保单客户</a:t>
            </a:r>
            <a:r>
              <a:rPr kumimoji="0" lang="en-US" altLang="zh-CN" sz="2400" b="1" i="0" u="none" strike="noStrike" kern="1200" cap="none" spc="0" normalizeH="0" baseline="0" noProof="0" dirty="0" err="1">
                <a:ln>
                  <a:noFill/>
                </a:ln>
                <a:solidFill>
                  <a:schemeClr val="tx1"/>
                </a:solidFill>
                <a:effectLst/>
                <a:uLnTx/>
                <a:uFillTx/>
                <a:latin typeface="微软雅黑" panose="020B0503020204020204" charset="-122"/>
                <a:ea typeface="微软雅黑" panose="020B0503020204020204" charset="-122"/>
              </a:rPr>
              <a:t>设计</a:t>
            </a:r>
            <a:r>
              <a:rPr kumimoji="0" lang="zh-CN" altLang="en-US" sz="24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rPr>
              <a:t>第二张保单。</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0" name="文本框 9"/>
          <p:cNvSpPr txBox="1"/>
          <p:nvPr/>
        </p:nvSpPr>
        <p:spPr>
          <a:xfrm>
            <a:off x="5344885" y="2357517"/>
            <a:ext cx="2422222" cy="221599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3800" b="0" i="0" u="none" strike="noStrike" kern="1200" cap="none" spc="0" normalizeH="0" baseline="0" noProof="0" dirty="0">
                <a:ln>
                  <a:noFill/>
                </a:ln>
                <a:solidFill>
                  <a:srgbClr val="44BFBC"/>
                </a:solidFill>
                <a:effectLst/>
                <a:uLnTx/>
                <a:uFillTx/>
                <a:latin typeface="锐字真言体免费商用" panose="02010600030101010101" pitchFamily="2" charset="-122"/>
                <a:ea typeface="锐字真言体免费商用" panose="02010600030101010101" pitchFamily="2" charset="-122"/>
                <a:cs typeface="+mn-cs"/>
              </a:rPr>
              <a:t>二</a:t>
            </a:r>
            <a:endParaRPr kumimoji="0" lang="en-US" altLang="zh-CN" sz="13800" b="0" i="0" u="none" strike="noStrike" kern="1200" cap="none" spc="0" normalizeH="0" baseline="0" noProof="0" dirty="0">
              <a:ln>
                <a:noFill/>
              </a:ln>
              <a:solidFill>
                <a:srgbClr val="44BFBC"/>
              </a:solidFill>
              <a:effectLst/>
              <a:uLnTx/>
              <a:uFillTx/>
              <a:latin typeface="锐字真言体免费商用" panose="02010600030101010101" pitchFamily="2" charset="-122"/>
              <a:ea typeface="锐字真言体免费商用" panose="02010600030101010101" pitchFamily="2" charset="-122"/>
              <a:cs typeface="+mn-cs"/>
            </a:endParaRPr>
          </a:p>
        </p:txBody>
      </p:sp>
      <p:sp>
        <p:nvSpPr>
          <p:cNvPr id="11" name="文本框 10"/>
          <p:cNvSpPr txBox="1"/>
          <p:nvPr/>
        </p:nvSpPr>
        <p:spPr>
          <a:xfrm>
            <a:off x="6709840" y="1896448"/>
            <a:ext cx="5481664" cy="313817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6600" b="1" i="0" u="none" strike="noStrike" kern="1200" cap="none" spc="0" normalizeH="0" baseline="0" noProof="0" dirty="0">
                <a:ln>
                  <a:noFill/>
                </a:ln>
                <a:solidFill>
                  <a:schemeClr val="tx1"/>
                </a:solidFill>
                <a:effectLst/>
                <a:uLnTx/>
                <a:uFillTx/>
                <a:latin typeface="思源黑体 CN Medium" panose="020B0600000000000000" pitchFamily="34" charset="-122"/>
                <a:ea typeface="思源黑体 CN Medium" panose="020B0600000000000000" pitchFamily="34" charset="-122"/>
                <a:cs typeface="+mn-cs"/>
              </a:rPr>
              <a:t>第二张保单</a:t>
            </a:r>
          </a:p>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6600" b="1" i="0" u="none" strike="noStrike" kern="1200" cap="none" spc="0" normalizeH="0" baseline="0" noProof="0" dirty="0">
                <a:ln>
                  <a:noFill/>
                </a:ln>
                <a:solidFill>
                  <a:schemeClr val="tx1"/>
                </a:solidFill>
                <a:effectLst/>
                <a:uLnTx/>
                <a:uFillTx/>
                <a:latin typeface="思源黑体 CN Medium" panose="020B0600000000000000" pitchFamily="34" charset="-122"/>
                <a:ea typeface="思源黑体 CN Medium" panose="020B0600000000000000" pitchFamily="34" charset="-122"/>
                <a:cs typeface="+mn-cs"/>
              </a:rPr>
              <a:t>vs</a:t>
            </a:r>
          </a:p>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6600" b="1" i="0" u="none" strike="noStrike" kern="1200" cap="none" spc="0" normalizeH="0" baseline="0" noProof="0" dirty="0">
                <a:ln>
                  <a:noFill/>
                </a:ln>
                <a:solidFill>
                  <a:schemeClr val="tx1"/>
                </a:solidFill>
                <a:effectLst/>
                <a:uLnTx/>
                <a:uFillTx/>
                <a:latin typeface="思源黑体 CN Medium" panose="020B0600000000000000" pitchFamily="34" charset="-122"/>
                <a:ea typeface="思源黑体 CN Medium" panose="020B0600000000000000" pitchFamily="34" charset="-122"/>
                <a:cs typeface="+mn-cs"/>
              </a:rPr>
              <a:t>第一张保单</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6237514"/>
            <a:ext cx="12192000" cy="620486"/>
          </a:xfrm>
          <a:prstGeom prst="rect">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箭头: 五边形 2"/>
          <p:cNvSpPr/>
          <p:nvPr/>
        </p:nvSpPr>
        <p:spPr>
          <a:xfrm>
            <a:off x="0" y="375557"/>
            <a:ext cx="2514600" cy="620486"/>
          </a:xfrm>
          <a:prstGeom prst="homePlate">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630555" y="1742440"/>
            <a:ext cx="7085965" cy="3969385"/>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solidFill>
                  <a:srgbClr val="C00000"/>
                </a:solidFill>
                <a:effectLst/>
                <a:uLnTx/>
                <a:uFillTx/>
                <a:latin typeface="微软雅黑" panose="020B0503020204020204" charset="-122"/>
                <a:ea typeface="微软雅黑" panose="020B0503020204020204" charset="-122"/>
              </a:rPr>
              <a:t>人在不同的阶段所扮演的角色是不一样的，因此需要不同的保障。</a:t>
            </a:r>
          </a:p>
          <a:p>
            <a:pPr marL="0" marR="0" lvl="0" indent="0" algn="just" defTabSz="914400" rtl="0" eaLnBrk="1" fontAlgn="auto" latinLnBrk="0" hangingPunct="1">
              <a:lnSpc>
                <a:spcPct val="150000"/>
              </a:lnSpc>
              <a:spcBef>
                <a:spcPts val="0"/>
              </a:spcBef>
              <a:spcAft>
                <a:spcPts val="0"/>
              </a:spcAft>
              <a:buClrTx/>
              <a:buSzTx/>
              <a:buFontTx/>
              <a:buNone/>
              <a:defRPr/>
            </a:pPr>
            <a:endParaRPr kumimoji="0" lang="zh-CN" altLang="en-US" sz="24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endParaRPr>
          </a:p>
          <a:p>
            <a:pPr marL="0" marR="0" lvl="0" indent="0" algn="just"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rPr>
              <a:t>随着年龄的增长、 家庭成员的增添、 家庭责任的加大以及收入的增加， 保障需求会随之增加。</a:t>
            </a:r>
          </a:p>
          <a:p>
            <a:pPr marL="0" marR="0" lvl="0" indent="0" algn="just" defTabSz="914400" rtl="0" eaLnBrk="1" fontAlgn="auto" latinLnBrk="0" hangingPunct="1">
              <a:lnSpc>
                <a:spcPct val="150000"/>
              </a:lnSpc>
              <a:spcBef>
                <a:spcPts val="0"/>
              </a:spcBef>
              <a:spcAft>
                <a:spcPts val="0"/>
              </a:spcAft>
              <a:buClrTx/>
              <a:buSzTx/>
              <a:buFontTx/>
              <a:buNone/>
              <a:defRPr/>
            </a:pPr>
            <a:endParaRPr kumimoji="0" lang="zh-CN" altLang="en-US" sz="24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endParaRPr>
          </a:p>
          <a:p>
            <a:pPr marL="0" marR="0" lvl="0" indent="0" algn="just" defTabSz="914400" rtl="0" eaLnBrk="1" fontAlgn="auto" latinLnBrk="0" hangingPunct="1">
              <a:lnSpc>
                <a:spcPct val="150000"/>
              </a:lnSpc>
              <a:spcBef>
                <a:spcPts val="0"/>
              </a:spcBef>
              <a:spcAft>
                <a:spcPts val="0"/>
              </a:spcAft>
              <a:buClrTx/>
              <a:buSzTx/>
              <a:buFontTx/>
              <a:buNone/>
              <a:defRPr/>
            </a:pPr>
            <a:endParaRPr kumimoji="0" lang="zh-CN" altLang="en-US" sz="24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endParaRPr>
          </a:p>
        </p:txBody>
      </p:sp>
      <p:pic>
        <p:nvPicPr>
          <p:cNvPr id="19" name="图片 18"/>
          <p:cNvPicPr>
            <a:picLocks noChangeAspect="1"/>
          </p:cNvPicPr>
          <p:nvPr/>
        </p:nvPicPr>
        <p:blipFill rotWithShape="1">
          <a:blip r:embed="rId2">
            <a:extLst>
              <a:ext uri="{28A0092B-C50C-407E-A947-70E740481C1C}">
                <a14:useLocalDpi xmlns:a14="http://schemas.microsoft.com/office/drawing/2010/main" val="0"/>
              </a:ext>
            </a:extLst>
          </a:blip>
          <a:srcRect l="-6866" t="33539" r="46609" b="34805"/>
          <a:stretch>
            <a:fillRect/>
          </a:stretch>
        </p:blipFill>
        <p:spPr>
          <a:xfrm>
            <a:off x="7161530" y="1264285"/>
            <a:ext cx="5344795" cy="3754755"/>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6237514"/>
            <a:ext cx="12192000" cy="620486"/>
          </a:xfrm>
          <a:prstGeom prst="rect">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箭头: 五边形 2"/>
          <p:cNvSpPr/>
          <p:nvPr/>
        </p:nvSpPr>
        <p:spPr>
          <a:xfrm>
            <a:off x="0" y="375557"/>
            <a:ext cx="2514600" cy="620486"/>
          </a:xfrm>
          <a:prstGeom prst="homePlate">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5102225" y="1594485"/>
            <a:ext cx="6379845" cy="341503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rPr>
              <a:t>所以， 人的一生需要好几张保单， 不可能依靠一张保单来解决一生的保障问题。 </a:t>
            </a:r>
          </a:p>
          <a:p>
            <a:pPr marL="0" marR="0" lvl="0" indent="0" algn="just" defTabSz="914400" rtl="0" eaLnBrk="1" fontAlgn="auto" latinLnBrk="0" hangingPunct="1">
              <a:lnSpc>
                <a:spcPct val="150000"/>
              </a:lnSpc>
              <a:spcBef>
                <a:spcPts val="0"/>
              </a:spcBef>
              <a:spcAft>
                <a:spcPts val="0"/>
              </a:spcAft>
              <a:buClrTx/>
              <a:buSzTx/>
              <a:buFontTx/>
              <a:buNone/>
              <a:defRPr/>
            </a:pPr>
            <a:endParaRPr kumimoji="0" lang="zh-CN" altLang="en-US" sz="24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endParaRPr>
          </a:p>
          <a:p>
            <a:pPr marL="0" marR="0" lvl="0" indent="0" algn="just"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rPr>
              <a:t>那么， 对于同一个保险营销员而言， 在同一个客户身上开发第一张保单和第二张保单有着怎样的区别？</a:t>
            </a:r>
          </a:p>
        </p:txBody>
      </p:sp>
      <p:pic>
        <p:nvPicPr>
          <p:cNvPr id="19" name="图片 18"/>
          <p:cNvPicPr>
            <a:picLocks noChangeAspect="1"/>
          </p:cNvPicPr>
          <p:nvPr/>
        </p:nvPicPr>
        <p:blipFill rotWithShape="1">
          <a:blip r:embed="rId2">
            <a:extLst>
              <a:ext uri="{28A0092B-C50C-407E-A947-70E740481C1C}">
                <a14:useLocalDpi xmlns:a14="http://schemas.microsoft.com/office/drawing/2010/main" val="0"/>
              </a:ext>
            </a:extLst>
          </a:blip>
          <a:srcRect l="-6866" t="33539" r="46609" b="34805"/>
          <a:stretch>
            <a:fillRect/>
          </a:stretch>
        </p:blipFill>
        <p:spPr>
          <a:xfrm>
            <a:off x="240030" y="1254760"/>
            <a:ext cx="5344795" cy="3754755"/>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6237514"/>
            <a:ext cx="12192000" cy="620486"/>
          </a:xfrm>
          <a:prstGeom prst="rect">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箭头: 五边形 2"/>
          <p:cNvSpPr/>
          <p:nvPr/>
        </p:nvSpPr>
        <p:spPr>
          <a:xfrm>
            <a:off x="0" y="375557"/>
            <a:ext cx="2514600" cy="620486"/>
          </a:xfrm>
          <a:prstGeom prst="homePlate">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2514600" y="350520"/>
            <a:ext cx="5922645" cy="64516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3600" b="1" i="0" u="none" strike="noStrike" kern="1200" cap="none" spc="0" normalizeH="0" baseline="0" noProof="0" dirty="0">
                <a:ln>
                  <a:noFill/>
                </a:ln>
                <a:solidFill>
                  <a:schemeClr val="accent1"/>
                </a:solidFill>
                <a:effectLst/>
                <a:uLnTx/>
                <a:uFillTx/>
                <a:latin typeface="微软雅黑" panose="020B0503020204020204" charset="-122"/>
                <a:ea typeface="微软雅黑" panose="020B0503020204020204" charset="-122"/>
              </a:rPr>
              <a:t>购买第一张保单随意性较大</a:t>
            </a:r>
          </a:p>
        </p:txBody>
      </p:sp>
      <p:grpSp>
        <p:nvGrpSpPr>
          <p:cNvPr id="6" name="组合 5"/>
          <p:cNvGrpSpPr/>
          <p:nvPr/>
        </p:nvGrpSpPr>
        <p:grpSpPr>
          <a:xfrm>
            <a:off x="814862" y="2696177"/>
            <a:ext cx="1181100" cy="1181100"/>
            <a:chOff x="8412271" y="2242315"/>
            <a:chExt cx="1181100" cy="1181100"/>
          </a:xfrm>
        </p:grpSpPr>
        <p:sp>
          <p:nvSpPr>
            <p:cNvPr id="16" name="椭圆 15"/>
            <p:cNvSpPr/>
            <p:nvPr userDrawn="1"/>
          </p:nvSpPr>
          <p:spPr>
            <a:xfrm flipH="1">
              <a:off x="8412271" y="2242315"/>
              <a:ext cx="1181100" cy="11811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5" name="Shape 5147"/>
            <p:cNvSpPr/>
            <p:nvPr userDrawn="1"/>
          </p:nvSpPr>
          <p:spPr>
            <a:xfrm>
              <a:off x="8652092" y="2606491"/>
              <a:ext cx="701457" cy="537427"/>
            </a:xfrm>
            <a:custGeom>
              <a:avLst/>
              <a:gdLst/>
              <a:ahLst/>
              <a:cxnLst/>
              <a:rect l="0" t="0" r="0" b="0"/>
              <a:pathLst>
                <a:path w="120000" h="120000" extrusionOk="0">
                  <a:moveTo>
                    <a:pt x="19315" y="77905"/>
                  </a:moveTo>
                  <a:lnTo>
                    <a:pt x="19315" y="77905"/>
                  </a:lnTo>
                  <a:cubicBezTo>
                    <a:pt x="23420" y="92041"/>
                    <a:pt x="25593" y="97696"/>
                    <a:pt x="38390" y="103036"/>
                  </a:cubicBezTo>
                  <a:cubicBezTo>
                    <a:pt x="49014" y="111518"/>
                    <a:pt x="55533" y="119685"/>
                    <a:pt x="59879" y="119685"/>
                  </a:cubicBezTo>
                  <a:cubicBezTo>
                    <a:pt x="64225" y="119685"/>
                    <a:pt x="70744" y="111518"/>
                    <a:pt x="81368" y="105863"/>
                  </a:cubicBezTo>
                  <a:cubicBezTo>
                    <a:pt x="94164" y="97696"/>
                    <a:pt x="89818" y="97696"/>
                    <a:pt x="94164" y="81047"/>
                  </a:cubicBezTo>
                  <a:cubicBezTo>
                    <a:pt x="59879" y="103036"/>
                    <a:pt x="59879" y="103036"/>
                    <a:pt x="59879" y="103036"/>
                  </a:cubicBezTo>
                  <a:lnTo>
                    <a:pt x="19315" y="77905"/>
                  </a:lnTo>
                  <a:close/>
                  <a:moveTo>
                    <a:pt x="117585" y="38952"/>
                  </a:moveTo>
                  <a:lnTo>
                    <a:pt x="117585" y="38952"/>
                  </a:lnTo>
                  <a:cubicBezTo>
                    <a:pt x="66156" y="2827"/>
                    <a:pt x="66156" y="2827"/>
                    <a:pt x="66156" y="2827"/>
                  </a:cubicBezTo>
                  <a:cubicBezTo>
                    <a:pt x="64225" y="0"/>
                    <a:pt x="57706" y="0"/>
                    <a:pt x="53360" y="2827"/>
                  </a:cubicBezTo>
                  <a:cubicBezTo>
                    <a:pt x="2173" y="38952"/>
                    <a:pt x="2173" y="38952"/>
                    <a:pt x="2173" y="38952"/>
                  </a:cubicBezTo>
                  <a:cubicBezTo>
                    <a:pt x="0" y="41780"/>
                    <a:pt x="0" y="44607"/>
                    <a:pt x="2173" y="50261"/>
                  </a:cubicBezTo>
                  <a:cubicBezTo>
                    <a:pt x="53360" y="86387"/>
                    <a:pt x="53360" y="86387"/>
                    <a:pt x="53360" y="86387"/>
                  </a:cubicBezTo>
                  <a:cubicBezTo>
                    <a:pt x="57706" y="89214"/>
                    <a:pt x="64225" y="89214"/>
                    <a:pt x="66156" y="86387"/>
                  </a:cubicBezTo>
                  <a:cubicBezTo>
                    <a:pt x="98511" y="61256"/>
                    <a:pt x="98511" y="61256"/>
                    <a:pt x="98511" y="61256"/>
                  </a:cubicBezTo>
                  <a:cubicBezTo>
                    <a:pt x="64225" y="50261"/>
                    <a:pt x="64225" y="50261"/>
                    <a:pt x="64225" y="50261"/>
                  </a:cubicBezTo>
                  <a:cubicBezTo>
                    <a:pt x="62052" y="50261"/>
                    <a:pt x="62052" y="52774"/>
                    <a:pt x="59879" y="52774"/>
                  </a:cubicBezTo>
                  <a:cubicBezTo>
                    <a:pt x="53360" y="52774"/>
                    <a:pt x="49014" y="47434"/>
                    <a:pt x="49014" y="41780"/>
                  </a:cubicBezTo>
                  <a:cubicBezTo>
                    <a:pt x="49014" y="38952"/>
                    <a:pt x="53360" y="33612"/>
                    <a:pt x="59879" y="33612"/>
                  </a:cubicBezTo>
                  <a:cubicBezTo>
                    <a:pt x="64225" y="33612"/>
                    <a:pt x="68571" y="36125"/>
                    <a:pt x="70744" y="38952"/>
                  </a:cubicBezTo>
                  <a:cubicBezTo>
                    <a:pt x="106961" y="55602"/>
                    <a:pt x="106961" y="55602"/>
                    <a:pt x="106961" y="55602"/>
                  </a:cubicBezTo>
                  <a:cubicBezTo>
                    <a:pt x="117585" y="50261"/>
                    <a:pt x="117585" y="50261"/>
                    <a:pt x="117585" y="50261"/>
                  </a:cubicBezTo>
                  <a:cubicBezTo>
                    <a:pt x="119758" y="44607"/>
                    <a:pt x="119758" y="41780"/>
                    <a:pt x="117585" y="38952"/>
                  </a:cubicBezTo>
                  <a:close/>
                  <a:moveTo>
                    <a:pt x="102615" y="108691"/>
                  </a:moveTo>
                  <a:lnTo>
                    <a:pt x="102615" y="108691"/>
                  </a:lnTo>
                  <a:cubicBezTo>
                    <a:pt x="100442" y="111518"/>
                    <a:pt x="109134" y="114345"/>
                    <a:pt x="111307" y="105863"/>
                  </a:cubicBezTo>
                  <a:cubicBezTo>
                    <a:pt x="113239" y="66910"/>
                    <a:pt x="106961" y="55602"/>
                    <a:pt x="106961" y="55602"/>
                  </a:cubicBezTo>
                  <a:cubicBezTo>
                    <a:pt x="98511" y="61256"/>
                    <a:pt x="98511" y="61256"/>
                    <a:pt x="98511" y="61256"/>
                  </a:cubicBezTo>
                  <a:cubicBezTo>
                    <a:pt x="98511" y="61256"/>
                    <a:pt x="106961" y="69738"/>
                    <a:pt x="102615" y="108691"/>
                  </a:cubicBezTo>
                  <a:close/>
                </a:path>
              </a:pathLst>
            </a:custGeom>
            <a:solidFill>
              <a:schemeClr val="bg1"/>
            </a:solidFill>
            <a:ln>
              <a:noFill/>
            </a:ln>
          </p:spPr>
          <p:txBody>
            <a:bodyPr lIns="45700" tIns="22850" rIns="45700" bIns="22850" anchor="ctr" anchorCtr="0">
              <a:noAutofit/>
            </a:bodyPr>
            <a:lstStyle/>
            <a:p>
              <a:endParaRPr>
                <a:solidFill>
                  <a:schemeClr val="dk1"/>
                </a:solidFill>
                <a:latin typeface="字魂36号-正文宋楷" panose="02000000000000000000" charset="-122"/>
                <a:ea typeface="字魂36号-正文宋楷" panose="02000000000000000000" charset="-122"/>
                <a:cs typeface="+mn-ea"/>
                <a:sym typeface="+mn-lt"/>
              </a:endParaRPr>
            </a:p>
          </p:txBody>
        </p:sp>
      </p:grpSp>
      <p:sp>
        <p:nvSpPr>
          <p:cNvPr id="7" name="文本框 6"/>
          <p:cNvSpPr txBox="1"/>
          <p:nvPr/>
        </p:nvSpPr>
        <p:spPr>
          <a:xfrm>
            <a:off x="2207895" y="2378710"/>
            <a:ext cx="9033510" cy="1715770"/>
          </a:xfrm>
          <a:prstGeom prst="rect">
            <a:avLst/>
          </a:prstGeom>
          <a:noFill/>
        </p:spPr>
        <p:txBody>
          <a:bodyPr wrap="square" rtlCol="0">
            <a:spAutoFit/>
          </a:bodyPr>
          <a:lstStyle/>
          <a:p>
            <a:pPr marL="0" marR="0" lvl="0" indent="0" algn="just" defTabSz="914400" rtl="0" eaLnBrk="1" fontAlgn="auto" latinLnBrk="0" hangingPunct="1">
              <a:lnSpc>
                <a:spcPct val="220000"/>
              </a:lnSpc>
              <a:spcBef>
                <a:spcPts val="0"/>
              </a:spcBef>
              <a:spcAft>
                <a:spcPts val="0"/>
              </a:spcAft>
              <a:buClrTx/>
              <a:buSzTx/>
              <a:buFontTx/>
              <a:buNone/>
              <a:defRPr/>
            </a:pPr>
            <a:r>
              <a:rPr kumimoji="0" lang="zh-CN" altLang="en-US" sz="2400" b="1" i="0" u="none" strike="noStrike" kern="1200" cap="none" spc="0" normalizeH="0" baseline="0" noProof="0" dirty="0">
                <a:ln>
                  <a:noFill/>
                </a:ln>
                <a:solidFill>
                  <a:srgbClr val="C00000"/>
                </a:solidFill>
                <a:effectLst/>
                <a:uLnTx/>
                <a:uFillTx/>
                <a:latin typeface="微软雅黑" panose="020B0503020204020204" charset="-122"/>
                <a:ea typeface="微软雅黑" panose="020B0503020204020204" charset="-122"/>
              </a:rPr>
              <a:t>人情保单。</a:t>
            </a:r>
            <a:r>
              <a:rPr kumimoji="0" lang="zh-CN" altLang="en-US" sz="24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rPr>
              <a:t> 为了帮助亲戚、 朋友或者同事冲刺业绩， 迫于人情压力购买了一份保险， 往往自己也不知道买一些什么内容。</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6237514"/>
            <a:ext cx="12192000" cy="620486"/>
          </a:xfrm>
          <a:prstGeom prst="rect">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箭头: 五边形 2"/>
          <p:cNvSpPr/>
          <p:nvPr/>
        </p:nvSpPr>
        <p:spPr>
          <a:xfrm>
            <a:off x="0" y="375557"/>
            <a:ext cx="2514600" cy="620486"/>
          </a:xfrm>
          <a:prstGeom prst="homePlate">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2514600" y="350520"/>
            <a:ext cx="5922645" cy="64516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3600" b="1" i="0" u="none" strike="noStrike" kern="1200" cap="none" spc="0" normalizeH="0" baseline="0" noProof="0" dirty="0">
                <a:ln>
                  <a:noFill/>
                </a:ln>
                <a:solidFill>
                  <a:schemeClr val="accent1"/>
                </a:solidFill>
                <a:effectLst/>
                <a:uLnTx/>
                <a:uFillTx/>
                <a:latin typeface="微软雅黑" panose="020B0503020204020204" charset="-122"/>
                <a:ea typeface="微软雅黑" panose="020B0503020204020204" charset="-122"/>
              </a:rPr>
              <a:t>购买第一张保单随意性较大</a:t>
            </a:r>
          </a:p>
        </p:txBody>
      </p:sp>
      <p:sp>
        <p:nvSpPr>
          <p:cNvPr id="8" name="文本框 7"/>
          <p:cNvSpPr txBox="1"/>
          <p:nvPr/>
        </p:nvSpPr>
        <p:spPr>
          <a:xfrm>
            <a:off x="1856105" y="1355725"/>
            <a:ext cx="9960610" cy="4523105"/>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solidFill>
                  <a:srgbClr val="C00000"/>
                </a:solidFill>
                <a:effectLst/>
                <a:uLnTx/>
                <a:uFillTx/>
                <a:latin typeface="微软雅黑" panose="020B0503020204020204" charset="-122"/>
                <a:ea typeface="微软雅黑" panose="020B0503020204020204" charset="-122"/>
              </a:rPr>
              <a:t>营销员的坚持拜访。 </a:t>
            </a:r>
            <a:r>
              <a:rPr kumimoji="0" lang="zh-CN" altLang="en-US" sz="24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rPr>
              <a:t>可以分为两种情况， </a:t>
            </a:r>
          </a:p>
          <a:p>
            <a:pPr marL="0" marR="0" lvl="0" indent="0" algn="just" defTabSz="914400" rtl="0" eaLnBrk="1" fontAlgn="auto" latinLnBrk="0" hangingPunct="1">
              <a:lnSpc>
                <a:spcPct val="150000"/>
              </a:lnSpc>
              <a:spcBef>
                <a:spcPts val="0"/>
              </a:spcBef>
              <a:spcAft>
                <a:spcPts val="0"/>
              </a:spcAft>
              <a:buClrTx/>
              <a:buSzTx/>
              <a:buFontTx/>
              <a:buNone/>
              <a:defRPr/>
            </a:pPr>
            <a:endParaRPr kumimoji="0" lang="zh-CN" altLang="en-US" sz="2400" b="1" i="0" u="none" strike="noStrike" kern="1200" cap="none" spc="0" normalizeH="0" baseline="0" noProof="0" dirty="0">
              <a:ln>
                <a:noFill/>
              </a:ln>
              <a:solidFill>
                <a:srgbClr val="C00000"/>
              </a:solidFill>
              <a:effectLst/>
              <a:uLnTx/>
              <a:uFillTx/>
              <a:latin typeface="微软雅黑" panose="020B0503020204020204" charset="-122"/>
              <a:ea typeface="微软雅黑" panose="020B0503020204020204" charset="-122"/>
            </a:endParaRPr>
          </a:p>
          <a:p>
            <a:pPr marL="0" marR="0" lvl="0" indent="0" algn="just"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solidFill>
                  <a:srgbClr val="C00000"/>
                </a:solidFill>
                <a:effectLst/>
                <a:uLnTx/>
                <a:uFillTx/>
                <a:latin typeface="微软雅黑" panose="020B0503020204020204" charset="-122"/>
                <a:ea typeface="微软雅黑" panose="020B0503020204020204" charset="-122"/>
              </a:rPr>
              <a:t>一种是保险营销员没有专业经验， 逮到一个客户死缠烂打</a:t>
            </a:r>
            <a:r>
              <a:rPr kumimoji="0" lang="zh-CN" altLang="en-US" sz="24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rPr>
              <a:t>，不买就天天缠着他，客户无可奈何，想尽早摆脱营销员的纠缠只好购买了一份保险。 </a:t>
            </a:r>
          </a:p>
          <a:p>
            <a:pPr marL="0" marR="0" lvl="0" indent="0" algn="just" defTabSz="914400" rtl="0" eaLnBrk="1" fontAlgn="auto" latinLnBrk="0" hangingPunct="1">
              <a:lnSpc>
                <a:spcPct val="150000"/>
              </a:lnSpc>
              <a:spcBef>
                <a:spcPts val="0"/>
              </a:spcBef>
              <a:spcAft>
                <a:spcPts val="0"/>
              </a:spcAft>
              <a:buClrTx/>
              <a:buSzTx/>
              <a:buFontTx/>
              <a:buNone/>
              <a:defRPr/>
            </a:pPr>
            <a:endParaRPr kumimoji="0" lang="zh-CN" altLang="en-US" sz="2400" b="1" i="0" u="none" strike="noStrike" kern="1200" cap="none" spc="0" normalizeH="0" baseline="0" noProof="0" dirty="0">
              <a:ln>
                <a:noFill/>
              </a:ln>
              <a:solidFill>
                <a:srgbClr val="C00000"/>
              </a:solidFill>
              <a:effectLst/>
              <a:uLnTx/>
              <a:uFillTx/>
              <a:latin typeface="微软雅黑" panose="020B0503020204020204" charset="-122"/>
              <a:ea typeface="微软雅黑" panose="020B0503020204020204" charset="-122"/>
            </a:endParaRPr>
          </a:p>
          <a:p>
            <a:pPr marL="0" marR="0" lvl="0" indent="0" algn="just"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solidFill>
                  <a:srgbClr val="C00000"/>
                </a:solidFill>
                <a:effectLst/>
                <a:uLnTx/>
                <a:uFillTx/>
                <a:latin typeface="微软雅黑" panose="020B0503020204020204" charset="-122"/>
                <a:ea typeface="微软雅黑" panose="020B0503020204020204" charset="-122"/>
              </a:rPr>
              <a:t>另一种情况是， 保险营销员觉得保险可以帮助别人的， 以此为信念坚持拜访</a:t>
            </a:r>
            <a:r>
              <a:rPr kumimoji="0" lang="zh-CN" altLang="en-US" sz="24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rPr>
              <a:t>， 而且有一定的方法和技巧， 最终用专业和真诚打动客户， 让客户购买了一张保单。</a:t>
            </a:r>
          </a:p>
        </p:txBody>
      </p:sp>
      <p:grpSp>
        <p:nvGrpSpPr>
          <p:cNvPr id="14" name="组合 13"/>
          <p:cNvGrpSpPr/>
          <p:nvPr userDrawn="1"/>
        </p:nvGrpSpPr>
        <p:grpSpPr>
          <a:xfrm>
            <a:off x="202565" y="2838450"/>
            <a:ext cx="1181100" cy="1181100"/>
            <a:chOff x="1809750" y="2133600"/>
            <a:chExt cx="1543050" cy="1543050"/>
          </a:xfrm>
        </p:grpSpPr>
        <p:sp>
          <p:nvSpPr>
            <p:cNvPr id="17" name="椭圆 16"/>
            <p:cNvSpPr/>
            <p:nvPr userDrawn="1"/>
          </p:nvSpPr>
          <p:spPr>
            <a:xfrm>
              <a:off x="1809750" y="2133600"/>
              <a:ext cx="1543050" cy="154305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18" name="Group 47"/>
            <p:cNvGrpSpPr/>
            <p:nvPr userDrawn="1"/>
          </p:nvGrpSpPr>
          <p:grpSpPr>
            <a:xfrm>
              <a:off x="2057400" y="2477566"/>
              <a:ext cx="907606" cy="905244"/>
              <a:chOff x="101600" y="1588"/>
              <a:chExt cx="1220787" cy="1217612"/>
            </a:xfrm>
            <a:solidFill>
              <a:schemeClr val="bg1"/>
            </a:solidFill>
          </p:grpSpPr>
          <p:sp>
            <p:nvSpPr>
              <p:cNvPr id="19" name="Freeform 9"/>
              <p:cNvSpPr>
                <a:spLocks noEditPoints="1"/>
              </p:cNvSpPr>
              <p:nvPr/>
            </p:nvSpPr>
            <p:spPr bwMode="auto">
              <a:xfrm>
                <a:off x="101600" y="1588"/>
                <a:ext cx="1220787" cy="1217612"/>
              </a:xfrm>
              <a:custGeom>
                <a:avLst/>
                <a:gdLst>
                  <a:gd name="T0" fmla="*/ 245 w 392"/>
                  <a:gd name="T1" fmla="*/ 0 h 391"/>
                  <a:gd name="T2" fmla="*/ 98 w 392"/>
                  <a:gd name="T3" fmla="*/ 147 h 391"/>
                  <a:gd name="T4" fmla="*/ 115 w 392"/>
                  <a:gd name="T5" fmla="*/ 215 h 391"/>
                  <a:gd name="T6" fmla="*/ 13 w 392"/>
                  <a:gd name="T7" fmla="*/ 317 h 391"/>
                  <a:gd name="T8" fmla="*/ 13 w 392"/>
                  <a:gd name="T9" fmla="*/ 317 h 391"/>
                  <a:gd name="T10" fmla="*/ 0 w 392"/>
                  <a:gd name="T11" fmla="*/ 348 h 391"/>
                  <a:gd name="T12" fmla="*/ 43 w 392"/>
                  <a:gd name="T13" fmla="*/ 391 h 391"/>
                  <a:gd name="T14" fmla="*/ 74 w 392"/>
                  <a:gd name="T15" fmla="*/ 379 h 391"/>
                  <a:gd name="T16" fmla="*/ 74 w 392"/>
                  <a:gd name="T17" fmla="*/ 379 h 391"/>
                  <a:gd name="T18" fmla="*/ 176 w 392"/>
                  <a:gd name="T19" fmla="*/ 276 h 391"/>
                  <a:gd name="T20" fmla="*/ 245 w 392"/>
                  <a:gd name="T21" fmla="*/ 294 h 391"/>
                  <a:gd name="T22" fmla="*/ 392 w 392"/>
                  <a:gd name="T23" fmla="*/ 147 h 391"/>
                  <a:gd name="T24" fmla="*/ 245 w 392"/>
                  <a:gd name="T25" fmla="*/ 0 h 391"/>
                  <a:gd name="T26" fmla="*/ 59 w 392"/>
                  <a:gd name="T27" fmla="*/ 363 h 391"/>
                  <a:gd name="T28" fmla="*/ 43 w 392"/>
                  <a:gd name="T29" fmla="*/ 370 h 391"/>
                  <a:gd name="T30" fmla="*/ 22 w 392"/>
                  <a:gd name="T31" fmla="*/ 348 h 391"/>
                  <a:gd name="T32" fmla="*/ 28 w 392"/>
                  <a:gd name="T33" fmla="*/ 333 h 391"/>
                  <a:gd name="T34" fmla="*/ 28 w 392"/>
                  <a:gd name="T35" fmla="*/ 333 h 391"/>
                  <a:gd name="T36" fmla="*/ 127 w 392"/>
                  <a:gd name="T37" fmla="*/ 234 h 391"/>
                  <a:gd name="T38" fmla="*/ 158 w 392"/>
                  <a:gd name="T39" fmla="*/ 264 h 391"/>
                  <a:gd name="T40" fmla="*/ 59 w 392"/>
                  <a:gd name="T41" fmla="*/ 363 h 391"/>
                  <a:gd name="T42" fmla="*/ 245 w 392"/>
                  <a:gd name="T43" fmla="*/ 269 h 391"/>
                  <a:gd name="T44" fmla="*/ 123 w 392"/>
                  <a:gd name="T45" fmla="*/ 147 h 391"/>
                  <a:gd name="T46" fmla="*/ 245 w 392"/>
                  <a:gd name="T47" fmla="*/ 24 h 391"/>
                  <a:gd name="T48" fmla="*/ 367 w 392"/>
                  <a:gd name="T49" fmla="*/ 147 h 391"/>
                  <a:gd name="T50" fmla="*/ 245 w 392"/>
                  <a:gd name="T51" fmla="*/ 269 h 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92" h="391">
                    <a:moveTo>
                      <a:pt x="245" y="0"/>
                    </a:moveTo>
                    <a:cubicBezTo>
                      <a:pt x="164" y="0"/>
                      <a:pt x="98" y="65"/>
                      <a:pt x="98" y="147"/>
                    </a:cubicBezTo>
                    <a:cubicBezTo>
                      <a:pt x="98" y="171"/>
                      <a:pt x="104" y="195"/>
                      <a:pt x="115" y="215"/>
                    </a:cubicBezTo>
                    <a:cubicBezTo>
                      <a:pt x="13" y="317"/>
                      <a:pt x="13" y="317"/>
                      <a:pt x="13" y="317"/>
                    </a:cubicBezTo>
                    <a:cubicBezTo>
                      <a:pt x="13" y="317"/>
                      <a:pt x="13" y="317"/>
                      <a:pt x="13" y="317"/>
                    </a:cubicBezTo>
                    <a:cubicBezTo>
                      <a:pt x="5" y="325"/>
                      <a:pt x="0" y="336"/>
                      <a:pt x="0" y="348"/>
                    </a:cubicBezTo>
                    <a:cubicBezTo>
                      <a:pt x="0" y="372"/>
                      <a:pt x="19" y="391"/>
                      <a:pt x="43" y="391"/>
                    </a:cubicBezTo>
                    <a:cubicBezTo>
                      <a:pt x="55" y="391"/>
                      <a:pt x="66" y="387"/>
                      <a:pt x="74" y="379"/>
                    </a:cubicBezTo>
                    <a:cubicBezTo>
                      <a:pt x="74" y="379"/>
                      <a:pt x="74" y="379"/>
                      <a:pt x="74" y="379"/>
                    </a:cubicBezTo>
                    <a:cubicBezTo>
                      <a:pt x="176" y="276"/>
                      <a:pt x="176" y="276"/>
                      <a:pt x="176" y="276"/>
                    </a:cubicBezTo>
                    <a:cubicBezTo>
                      <a:pt x="197" y="287"/>
                      <a:pt x="220" y="294"/>
                      <a:pt x="245" y="294"/>
                    </a:cubicBezTo>
                    <a:cubicBezTo>
                      <a:pt x="326" y="294"/>
                      <a:pt x="392" y="228"/>
                      <a:pt x="392" y="147"/>
                    </a:cubicBezTo>
                    <a:cubicBezTo>
                      <a:pt x="392" y="65"/>
                      <a:pt x="326" y="0"/>
                      <a:pt x="245" y="0"/>
                    </a:cubicBezTo>
                    <a:close/>
                    <a:moveTo>
                      <a:pt x="59" y="363"/>
                    </a:moveTo>
                    <a:cubicBezTo>
                      <a:pt x="55" y="367"/>
                      <a:pt x="49" y="370"/>
                      <a:pt x="43" y="370"/>
                    </a:cubicBezTo>
                    <a:cubicBezTo>
                      <a:pt x="31" y="370"/>
                      <a:pt x="22" y="360"/>
                      <a:pt x="22" y="348"/>
                    </a:cubicBezTo>
                    <a:cubicBezTo>
                      <a:pt x="22" y="342"/>
                      <a:pt x="24" y="337"/>
                      <a:pt x="28" y="333"/>
                    </a:cubicBezTo>
                    <a:cubicBezTo>
                      <a:pt x="28" y="333"/>
                      <a:pt x="28" y="333"/>
                      <a:pt x="28" y="333"/>
                    </a:cubicBezTo>
                    <a:cubicBezTo>
                      <a:pt x="127" y="234"/>
                      <a:pt x="127" y="234"/>
                      <a:pt x="127" y="234"/>
                    </a:cubicBezTo>
                    <a:cubicBezTo>
                      <a:pt x="136" y="246"/>
                      <a:pt x="146" y="256"/>
                      <a:pt x="158" y="264"/>
                    </a:cubicBezTo>
                    <a:lnTo>
                      <a:pt x="59" y="363"/>
                    </a:lnTo>
                    <a:close/>
                    <a:moveTo>
                      <a:pt x="245" y="269"/>
                    </a:moveTo>
                    <a:cubicBezTo>
                      <a:pt x="177" y="269"/>
                      <a:pt x="123" y="214"/>
                      <a:pt x="123" y="147"/>
                    </a:cubicBezTo>
                    <a:cubicBezTo>
                      <a:pt x="123" y="79"/>
                      <a:pt x="177" y="24"/>
                      <a:pt x="245" y="24"/>
                    </a:cubicBezTo>
                    <a:cubicBezTo>
                      <a:pt x="313" y="24"/>
                      <a:pt x="367" y="79"/>
                      <a:pt x="367" y="147"/>
                    </a:cubicBezTo>
                    <a:cubicBezTo>
                      <a:pt x="367" y="214"/>
                      <a:pt x="313" y="269"/>
                      <a:pt x="245" y="269"/>
                    </a:cubicBezTo>
                    <a:close/>
                  </a:path>
                </a:pathLst>
              </a:custGeom>
              <a:grpFill/>
              <a:ln>
                <a:noFill/>
              </a:ln>
            </p:spPr>
            <p:txBody>
              <a:bodyPr vert="horz" wrap="square" lIns="91440" tIns="45720" rIns="91440" bIns="45720" numCol="1" anchor="t" anchorCtr="0" compatLnSpc="1"/>
              <a:lstStyle/>
              <a:p>
                <a:endParaRPr lang="id-ID">
                  <a:solidFill>
                    <a:schemeClr val="bg1">
                      <a:lumMod val="95000"/>
                    </a:schemeClr>
                  </a:solidFill>
                  <a:latin typeface="字魂36号-正文宋楷" panose="02000000000000000000" charset="-122"/>
                  <a:ea typeface="字魂36号-正文宋楷" panose="02000000000000000000" charset="-122"/>
                  <a:cs typeface="+mn-ea"/>
                  <a:sym typeface="+mn-lt"/>
                </a:endParaRPr>
              </a:p>
            </p:txBody>
          </p:sp>
          <p:sp>
            <p:nvSpPr>
              <p:cNvPr id="20" name="Freeform 10"/>
              <p:cNvSpPr/>
              <p:nvPr/>
            </p:nvSpPr>
            <p:spPr bwMode="auto">
              <a:xfrm>
                <a:off x="596900" y="192088"/>
                <a:ext cx="285750" cy="285750"/>
              </a:xfrm>
              <a:custGeom>
                <a:avLst/>
                <a:gdLst>
                  <a:gd name="T0" fmla="*/ 86 w 92"/>
                  <a:gd name="T1" fmla="*/ 0 h 92"/>
                  <a:gd name="T2" fmla="*/ 0 w 92"/>
                  <a:gd name="T3" fmla="*/ 86 h 92"/>
                  <a:gd name="T4" fmla="*/ 6 w 92"/>
                  <a:gd name="T5" fmla="*/ 92 h 92"/>
                  <a:gd name="T6" fmla="*/ 13 w 92"/>
                  <a:gd name="T7" fmla="*/ 86 h 92"/>
                  <a:gd name="T8" fmla="*/ 86 w 92"/>
                  <a:gd name="T9" fmla="*/ 12 h 92"/>
                  <a:gd name="T10" fmla="*/ 92 w 92"/>
                  <a:gd name="T11" fmla="*/ 6 h 92"/>
                  <a:gd name="T12" fmla="*/ 86 w 92"/>
                  <a:gd name="T13" fmla="*/ 0 h 92"/>
                </a:gdLst>
                <a:ahLst/>
                <a:cxnLst>
                  <a:cxn ang="0">
                    <a:pos x="T0" y="T1"/>
                  </a:cxn>
                  <a:cxn ang="0">
                    <a:pos x="T2" y="T3"/>
                  </a:cxn>
                  <a:cxn ang="0">
                    <a:pos x="T4" y="T5"/>
                  </a:cxn>
                  <a:cxn ang="0">
                    <a:pos x="T6" y="T7"/>
                  </a:cxn>
                  <a:cxn ang="0">
                    <a:pos x="T8" y="T9"/>
                  </a:cxn>
                  <a:cxn ang="0">
                    <a:pos x="T10" y="T11"/>
                  </a:cxn>
                  <a:cxn ang="0">
                    <a:pos x="T12" y="T13"/>
                  </a:cxn>
                </a:cxnLst>
                <a:rect l="0" t="0" r="r" b="b"/>
                <a:pathLst>
                  <a:path w="92" h="92">
                    <a:moveTo>
                      <a:pt x="86" y="0"/>
                    </a:moveTo>
                    <a:cubicBezTo>
                      <a:pt x="39" y="0"/>
                      <a:pt x="0" y="38"/>
                      <a:pt x="0" y="86"/>
                    </a:cubicBezTo>
                    <a:cubicBezTo>
                      <a:pt x="0" y="89"/>
                      <a:pt x="3" y="92"/>
                      <a:pt x="6" y="92"/>
                    </a:cubicBezTo>
                    <a:cubicBezTo>
                      <a:pt x="10" y="92"/>
                      <a:pt x="13" y="89"/>
                      <a:pt x="13" y="86"/>
                    </a:cubicBezTo>
                    <a:cubicBezTo>
                      <a:pt x="13" y="45"/>
                      <a:pt x="45" y="12"/>
                      <a:pt x="86" y="12"/>
                    </a:cubicBezTo>
                    <a:cubicBezTo>
                      <a:pt x="89" y="12"/>
                      <a:pt x="92" y="9"/>
                      <a:pt x="92" y="6"/>
                    </a:cubicBezTo>
                    <a:cubicBezTo>
                      <a:pt x="92" y="3"/>
                      <a:pt x="89" y="0"/>
                      <a:pt x="86" y="0"/>
                    </a:cubicBezTo>
                    <a:close/>
                  </a:path>
                </a:pathLst>
              </a:custGeom>
              <a:grpFill/>
              <a:ln>
                <a:noFill/>
              </a:ln>
            </p:spPr>
            <p:txBody>
              <a:bodyPr vert="horz" wrap="square" lIns="91440" tIns="45720" rIns="91440" bIns="45720" numCol="1" anchor="t" anchorCtr="0" compatLnSpc="1"/>
              <a:lstStyle/>
              <a:p>
                <a:endParaRPr lang="id-ID">
                  <a:solidFill>
                    <a:schemeClr val="bg1">
                      <a:lumMod val="95000"/>
                    </a:schemeClr>
                  </a:solidFill>
                  <a:latin typeface="字魂36号-正文宋楷" panose="02000000000000000000" charset="-122"/>
                  <a:ea typeface="字魂36号-正文宋楷" panose="02000000000000000000" charset="-122"/>
                  <a:cs typeface="+mn-ea"/>
                  <a:sym typeface="+mn-lt"/>
                </a:endParaRPr>
              </a:p>
            </p:txBody>
          </p:sp>
        </p:grpSp>
      </p:gr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6237514"/>
            <a:ext cx="12192000" cy="620486"/>
          </a:xfrm>
          <a:prstGeom prst="rect">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箭头: 五边形 2"/>
          <p:cNvSpPr/>
          <p:nvPr/>
        </p:nvSpPr>
        <p:spPr>
          <a:xfrm>
            <a:off x="0" y="375557"/>
            <a:ext cx="2514600" cy="620486"/>
          </a:xfrm>
          <a:prstGeom prst="homePlate">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Oval 26"/>
          <p:cNvSpPr/>
          <p:nvPr/>
        </p:nvSpPr>
        <p:spPr>
          <a:xfrm>
            <a:off x="1145540" y="1516157"/>
            <a:ext cx="729164" cy="729164"/>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n-ea"/>
              <a:sym typeface="+mn-lt"/>
            </a:endParaRPr>
          </a:p>
        </p:txBody>
      </p:sp>
      <p:sp>
        <p:nvSpPr>
          <p:cNvPr id="6" name="Oval 30"/>
          <p:cNvSpPr/>
          <p:nvPr/>
        </p:nvSpPr>
        <p:spPr>
          <a:xfrm>
            <a:off x="1139825" y="3147828"/>
            <a:ext cx="729164" cy="729164"/>
          </a:xfrm>
          <a:prstGeom prst="ellipse">
            <a:avLst/>
          </a:prstGeom>
          <a:solidFill>
            <a:schemeClr val="accent1"/>
          </a:solid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n-ea"/>
              <a:sym typeface="+mn-lt"/>
            </a:endParaRPr>
          </a:p>
        </p:txBody>
      </p:sp>
      <p:sp>
        <p:nvSpPr>
          <p:cNvPr id="7" name="Oval 33"/>
          <p:cNvSpPr/>
          <p:nvPr/>
        </p:nvSpPr>
        <p:spPr>
          <a:xfrm>
            <a:off x="1139825" y="4778864"/>
            <a:ext cx="729164" cy="729164"/>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n-ea"/>
              <a:sym typeface="+mn-lt"/>
            </a:endParaRPr>
          </a:p>
        </p:txBody>
      </p:sp>
      <p:sp>
        <p:nvSpPr>
          <p:cNvPr id="8" name="Rectangle 19"/>
          <p:cNvSpPr/>
          <p:nvPr/>
        </p:nvSpPr>
        <p:spPr>
          <a:xfrm>
            <a:off x="1279736" y="1651906"/>
            <a:ext cx="309880" cy="460375"/>
          </a:xfrm>
          <a:prstGeom prst="rect">
            <a:avLst/>
          </a:prstGeom>
        </p:spPr>
        <p:txBody>
          <a:bodyPr wrap="none">
            <a:spAutoFit/>
          </a:bodyPr>
          <a:lstStyle/>
          <a:p>
            <a:endParaRPr lang="en-AU" sz="2400" dirty="0">
              <a:solidFill>
                <a:schemeClr val="bg1"/>
              </a:solidFill>
              <a:cs typeface="+mn-ea"/>
              <a:sym typeface="+mn-lt"/>
            </a:endParaRPr>
          </a:p>
        </p:txBody>
      </p:sp>
      <p:sp>
        <p:nvSpPr>
          <p:cNvPr id="20" name="文本框 19"/>
          <p:cNvSpPr txBox="1"/>
          <p:nvPr/>
        </p:nvSpPr>
        <p:spPr>
          <a:xfrm>
            <a:off x="2514600" y="350520"/>
            <a:ext cx="5922645" cy="64516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3600" b="1" i="0" u="none" strike="noStrike" kern="1200" cap="none" spc="0" normalizeH="0" baseline="0" noProof="0" dirty="0">
                <a:ln>
                  <a:noFill/>
                </a:ln>
                <a:solidFill>
                  <a:schemeClr val="accent1"/>
                </a:solidFill>
                <a:effectLst/>
                <a:uLnTx/>
                <a:uFillTx/>
                <a:latin typeface="微软雅黑" panose="020B0503020204020204" charset="-122"/>
                <a:ea typeface="微软雅黑" panose="020B0503020204020204" charset="-122"/>
              </a:rPr>
              <a:t>购买第一张保单随意性较大</a:t>
            </a:r>
          </a:p>
        </p:txBody>
      </p:sp>
      <p:sp>
        <p:nvSpPr>
          <p:cNvPr id="23" name="文本框 22"/>
          <p:cNvSpPr txBox="1"/>
          <p:nvPr/>
        </p:nvSpPr>
        <p:spPr>
          <a:xfrm>
            <a:off x="2291715" y="1281430"/>
            <a:ext cx="8179435" cy="119888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solidFill>
                  <a:srgbClr val="C00000"/>
                </a:solidFill>
                <a:effectLst/>
                <a:uLnTx/>
                <a:uFillTx/>
                <a:latin typeface="微软雅黑" panose="020B0503020204020204" charset="-122"/>
                <a:ea typeface="微软雅黑" panose="020B0503020204020204" charset="-122"/>
              </a:rPr>
              <a:t>跟风。</a:t>
            </a:r>
            <a:r>
              <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rPr>
              <a:t> 比如客户看到同事或者邻居购买了保险， 也抱着试试看的心态买了一份。</a:t>
            </a:r>
          </a:p>
        </p:txBody>
      </p:sp>
      <p:sp>
        <p:nvSpPr>
          <p:cNvPr id="24" name="文本框 23"/>
          <p:cNvSpPr txBox="1"/>
          <p:nvPr/>
        </p:nvSpPr>
        <p:spPr>
          <a:xfrm>
            <a:off x="2291715" y="2855595"/>
            <a:ext cx="8179435" cy="119888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solidFill>
                  <a:srgbClr val="C00000"/>
                </a:solidFill>
                <a:effectLst/>
                <a:uLnTx/>
                <a:uFillTx/>
                <a:latin typeface="微软雅黑" panose="020B0503020204020204" charset="-122"/>
                <a:ea typeface="微软雅黑" panose="020B0503020204020204" charset="-122"/>
              </a:rPr>
              <a:t>主动投保。</a:t>
            </a:r>
            <a:r>
              <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rPr>
              <a:t> 也有少数客户保险意识比较强， 真正有保险需求， 主动要求投保。</a:t>
            </a:r>
          </a:p>
        </p:txBody>
      </p:sp>
      <p:sp>
        <p:nvSpPr>
          <p:cNvPr id="28" name="文本框 27"/>
          <p:cNvSpPr txBox="1"/>
          <p:nvPr/>
        </p:nvSpPr>
        <p:spPr>
          <a:xfrm>
            <a:off x="2291715" y="4546600"/>
            <a:ext cx="8179435" cy="119888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rPr>
              <a:t>通过保险公司举办的产品说明会或者电话行销等其他方式买了一份保险。</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left)">
                                      <p:cBhvr>
                                        <p:cTn id="10" dur="500"/>
                                        <p:tgtEl>
                                          <p:spTgt spid="6"/>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500"/>
                                        <p:tgtEl>
                                          <p:spTgt spid="7"/>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ipe(left)">
                                      <p:cBhvr>
                                        <p:cTn id="16"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6" grpId="0" bldLvl="0" animBg="1"/>
      <p:bldP spid="7" grpId="0" bldLvl="0" animBg="1"/>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6237514"/>
            <a:ext cx="12192000" cy="620486"/>
          </a:xfrm>
          <a:prstGeom prst="rect">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箭头: 五边形 2"/>
          <p:cNvSpPr/>
          <p:nvPr/>
        </p:nvSpPr>
        <p:spPr>
          <a:xfrm>
            <a:off x="0" y="375557"/>
            <a:ext cx="2514600" cy="620486"/>
          </a:xfrm>
          <a:prstGeom prst="homePlate">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433705" y="1922780"/>
            <a:ext cx="6491605" cy="3969385"/>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rPr>
              <a:t>由此可见， 客户在购买</a:t>
            </a:r>
            <a:r>
              <a:rPr kumimoji="0" lang="zh-CN" altLang="en-US" sz="2400" b="1" i="0" u="none" strike="noStrike" kern="1200" cap="none" spc="0" normalizeH="0" baseline="0" noProof="0" dirty="0">
                <a:ln>
                  <a:noFill/>
                </a:ln>
                <a:solidFill>
                  <a:srgbClr val="C00000"/>
                </a:solidFill>
                <a:effectLst/>
                <a:uLnTx/>
                <a:uFillTx/>
                <a:latin typeface="微软雅黑" panose="020B0503020204020204" charset="-122"/>
                <a:ea typeface="微软雅黑" panose="020B0503020204020204" charset="-122"/>
              </a:rPr>
              <a:t>第一张保单的时候</a:t>
            </a:r>
            <a:r>
              <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rPr>
              <a:t>， 往往考虑得更， 多的是</a:t>
            </a:r>
            <a:r>
              <a:rPr kumimoji="0" lang="zh-CN" altLang="en-US" sz="2400" b="1" i="0" u="none" strike="noStrike" kern="1200" cap="none" spc="0" normalizeH="0" baseline="0" noProof="0" dirty="0">
                <a:ln>
                  <a:noFill/>
                </a:ln>
                <a:solidFill>
                  <a:srgbClr val="C00000"/>
                </a:solidFill>
                <a:effectLst/>
                <a:uLnTx/>
                <a:uFillTx/>
                <a:latin typeface="微软雅黑" panose="020B0503020204020204" charset="-122"/>
                <a:ea typeface="微软雅黑" panose="020B0503020204020204" charset="-122"/>
              </a:rPr>
              <a:t>人情等因素</a:t>
            </a:r>
            <a:r>
              <a:rPr kumimoji="0" lang="zh-CN" altLang="en-US" sz="24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rPr>
              <a:t>这</a:t>
            </a:r>
            <a:r>
              <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rPr>
              <a:t>个时候他们对保险不太了解， 保险观念也不强， 对保险公司和保险营销员还没有建立起稳固的信任感， 更多的是抱着试试看的心态才购买了一份保险</a:t>
            </a:r>
          </a:p>
          <a:p>
            <a:pPr marL="0" marR="0" lvl="0" indent="0" algn="just" defTabSz="914400" rtl="0" eaLnBrk="1" fontAlgn="auto" latinLnBrk="0" hangingPunct="1">
              <a:lnSpc>
                <a:spcPct val="150000"/>
              </a:lnSpc>
              <a:spcBef>
                <a:spcPts val="0"/>
              </a:spcBef>
              <a:spcAft>
                <a:spcPts val="0"/>
              </a:spcAft>
              <a:buClrTx/>
              <a:buSzTx/>
              <a:buFontTx/>
              <a:buNone/>
              <a:defRPr/>
            </a:pPr>
            <a:endPar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endParaRPr>
          </a:p>
          <a:p>
            <a:pPr marL="0" marR="0" lvl="0" indent="0" algn="just" defTabSz="914400" rtl="0" eaLnBrk="1" fontAlgn="auto" latinLnBrk="0" hangingPunct="1">
              <a:lnSpc>
                <a:spcPct val="150000"/>
              </a:lnSpc>
              <a:spcBef>
                <a:spcPts val="0"/>
              </a:spcBef>
              <a:spcAft>
                <a:spcPts val="0"/>
              </a:spcAft>
              <a:buClrTx/>
              <a:buSzTx/>
              <a:buFontTx/>
              <a:buNone/>
              <a:defRPr/>
            </a:pPr>
            <a:endPar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endParaRPr>
          </a:p>
        </p:txBody>
      </p:sp>
      <p:pic>
        <p:nvPicPr>
          <p:cNvPr id="24" name="图片 23"/>
          <p:cNvPicPr>
            <a:picLocks noChangeAspect="1"/>
          </p:cNvPicPr>
          <p:nvPr/>
        </p:nvPicPr>
        <p:blipFill rotWithShape="1">
          <a:blip r:embed="rId2">
            <a:extLst>
              <a:ext uri="{28A0092B-C50C-407E-A947-70E740481C1C}">
                <a14:useLocalDpi xmlns:a14="http://schemas.microsoft.com/office/drawing/2010/main" val="0"/>
              </a:ext>
            </a:extLst>
          </a:blip>
          <a:srcRect t="66864" r="51786"/>
          <a:stretch>
            <a:fillRect/>
          </a:stretch>
        </p:blipFill>
        <p:spPr>
          <a:xfrm>
            <a:off x="6646274" y="375013"/>
            <a:ext cx="5843541" cy="5369591"/>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6237514"/>
            <a:ext cx="12192000" cy="620486"/>
          </a:xfrm>
          <a:prstGeom prst="rect">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箭头: 五边形 2"/>
          <p:cNvSpPr/>
          <p:nvPr/>
        </p:nvSpPr>
        <p:spPr>
          <a:xfrm>
            <a:off x="0" y="375557"/>
            <a:ext cx="2514600" cy="620486"/>
          </a:xfrm>
          <a:prstGeom prst="homePlate">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549910" y="2095500"/>
            <a:ext cx="6491605" cy="1753235"/>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defRPr/>
            </a:pPr>
            <a:endPar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endParaRPr>
          </a:p>
          <a:p>
            <a:pPr marL="0" marR="0" lvl="0" indent="0" algn="just"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rPr>
              <a:t>在客户购买了第一张保单之后，</a:t>
            </a:r>
          </a:p>
          <a:p>
            <a:pPr marL="0" marR="0" lvl="0" indent="0" algn="just"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rPr>
              <a:t>又有那些因素促使他们购买第二张保单呢？</a:t>
            </a:r>
          </a:p>
        </p:txBody>
      </p:sp>
      <p:pic>
        <p:nvPicPr>
          <p:cNvPr id="24" name="图片 23"/>
          <p:cNvPicPr>
            <a:picLocks noChangeAspect="1"/>
          </p:cNvPicPr>
          <p:nvPr/>
        </p:nvPicPr>
        <p:blipFill rotWithShape="1">
          <a:blip r:embed="rId2">
            <a:extLst>
              <a:ext uri="{28A0092B-C50C-407E-A947-70E740481C1C}">
                <a14:useLocalDpi xmlns:a14="http://schemas.microsoft.com/office/drawing/2010/main" val="0"/>
              </a:ext>
            </a:extLst>
          </a:blip>
          <a:srcRect t="66864" r="51786"/>
          <a:stretch>
            <a:fillRect/>
          </a:stretch>
        </p:blipFill>
        <p:spPr>
          <a:xfrm>
            <a:off x="6646274" y="375013"/>
            <a:ext cx="5843541" cy="5369591"/>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6237514"/>
            <a:ext cx="12192000" cy="620486"/>
          </a:xfrm>
          <a:prstGeom prst="rect">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箭头: 五边形 2"/>
          <p:cNvSpPr/>
          <p:nvPr/>
        </p:nvSpPr>
        <p:spPr>
          <a:xfrm>
            <a:off x="0" y="375557"/>
            <a:ext cx="2514600" cy="620486"/>
          </a:xfrm>
          <a:prstGeom prst="homePlate">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2514600" y="351155"/>
            <a:ext cx="7016750" cy="64516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3600" b="1" i="0" u="none" strike="noStrike" kern="1200" cap="none" spc="0" normalizeH="0" baseline="0" noProof="0" dirty="0">
                <a:ln>
                  <a:noFill/>
                </a:ln>
                <a:solidFill>
                  <a:schemeClr val="accent1"/>
                </a:solidFill>
                <a:effectLst/>
                <a:uLnTx/>
                <a:uFillTx/>
                <a:latin typeface="微软雅黑" panose="020B0503020204020204" charset="-122"/>
                <a:ea typeface="微软雅黑" panose="020B0503020204020204" charset="-122"/>
              </a:rPr>
              <a:t>购买第二张保单更趋于理性化</a:t>
            </a:r>
          </a:p>
        </p:txBody>
      </p:sp>
      <p:sp>
        <p:nvSpPr>
          <p:cNvPr id="23" name="文本框 22"/>
          <p:cNvSpPr txBox="1"/>
          <p:nvPr/>
        </p:nvSpPr>
        <p:spPr>
          <a:xfrm>
            <a:off x="2006600" y="1633855"/>
            <a:ext cx="8829040" cy="119888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rPr>
              <a:t>其一， 保险营销员不断提供服务和各种讯息， </a:t>
            </a:r>
            <a:r>
              <a:rPr kumimoji="0" lang="zh-CN" altLang="en-US" sz="2400" b="1" i="0" u="none" strike="noStrike" kern="1200" cap="none" spc="0" normalizeH="0" baseline="0" noProof="0" dirty="0">
                <a:ln>
                  <a:noFill/>
                </a:ln>
                <a:solidFill>
                  <a:srgbClr val="C00000"/>
                </a:solidFill>
                <a:effectLst/>
                <a:uLnTx/>
                <a:uFillTx/>
                <a:latin typeface="微软雅黑" panose="020B0503020204020204" charset="-122"/>
                <a:ea typeface="微软雅黑" panose="020B0503020204020204" charset="-122"/>
              </a:rPr>
              <a:t>逐渐改变了客户的观念</a:t>
            </a:r>
            <a:r>
              <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rPr>
              <a:t>， 让他们觉得需要购买第二张保单。</a:t>
            </a:r>
          </a:p>
        </p:txBody>
      </p:sp>
      <p:sp>
        <p:nvSpPr>
          <p:cNvPr id="4" name="išḻíḋè"/>
          <p:cNvSpPr/>
          <p:nvPr/>
        </p:nvSpPr>
        <p:spPr>
          <a:xfrm>
            <a:off x="467995" y="1795145"/>
            <a:ext cx="970280" cy="876935"/>
          </a:xfrm>
          <a:prstGeom prst="teardrop">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dirty="0">
              <a:solidFill>
                <a:schemeClr val="tx1">
                  <a:lumMod val="75000"/>
                  <a:lumOff val="25000"/>
                </a:schemeClr>
              </a:solidFill>
            </a:endParaRPr>
          </a:p>
        </p:txBody>
      </p:sp>
      <p:sp>
        <p:nvSpPr>
          <p:cNvPr id="11" name="išḻíḋè"/>
          <p:cNvSpPr/>
          <p:nvPr/>
        </p:nvSpPr>
        <p:spPr>
          <a:xfrm>
            <a:off x="467995" y="3815080"/>
            <a:ext cx="970280" cy="876935"/>
          </a:xfrm>
          <a:prstGeom prst="teardrop">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dirty="0">
              <a:solidFill>
                <a:schemeClr val="tx1">
                  <a:lumMod val="75000"/>
                  <a:lumOff val="25000"/>
                </a:schemeClr>
              </a:solidFill>
            </a:endParaRPr>
          </a:p>
        </p:txBody>
      </p:sp>
      <p:sp>
        <p:nvSpPr>
          <p:cNvPr id="12" name="文本框 11"/>
          <p:cNvSpPr txBox="1"/>
          <p:nvPr/>
        </p:nvSpPr>
        <p:spPr>
          <a:xfrm>
            <a:off x="2006600" y="3284220"/>
            <a:ext cx="9032875" cy="2306955"/>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rPr>
              <a:t>其二， 人的一生总会遇到各种各样的风险， 即便没有发生在自己身上， 但是每天也可以接触各种令人触目惊心的意外和疾病事故。 </a:t>
            </a:r>
            <a:r>
              <a:rPr kumimoji="0" lang="zh-CN" altLang="en-US" sz="2400" b="1" i="0" u="none" strike="noStrike" kern="1200" cap="none" spc="0" normalizeH="0" baseline="0" noProof="0" dirty="0">
                <a:ln>
                  <a:noFill/>
                </a:ln>
                <a:solidFill>
                  <a:srgbClr val="C00000"/>
                </a:solidFill>
                <a:effectLst/>
                <a:uLnTx/>
                <a:uFillTx/>
                <a:latin typeface="微软雅黑" panose="020B0503020204020204" charset="-122"/>
                <a:ea typeface="微软雅黑" panose="020B0503020204020204" charset="-122"/>
              </a:rPr>
              <a:t>当客户看到或者听到这些事情的时候，内心担心害怕， 不愿同样的事情发生在自己身上， 自然而然产生了购买保险的意愿。</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6237514"/>
            <a:ext cx="12192000" cy="620486"/>
          </a:xfrm>
          <a:prstGeom prst="rect">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箭头: 五边形 2"/>
          <p:cNvSpPr/>
          <p:nvPr/>
        </p:nvSpPr>
        <p:spPr>
          <a:xfrm>
            <a:off x="0" y="375557"/>
            <a:ext cx="2514600" cy="620486"/>
          </a:xfrm>
          <a:prstGeom prst="homePlate">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2514600" y="350520"/>
            <a:ext cx="7016750" cy="64516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3600" b="1" i="0" u="none" strike="noStrike" kern="1200" cap="none" spc="0" normalizeH="0" baseline="0" noProof="0" dirty="0">
                <a:ln>
                  <a:noFill/>
                </a:ln>
                <a:solidFill>
                  <a:schemeClr val="accent1"/>
                </a:solidFill>
                <a:effectLst/>
                <a:uLnTx/>
                <a:uFillTx/>
                <a:latin typeface="微软雅黑" panose="020B0503020204020204" charset="-122"/>
                <a:ea typeface="微软雅黑" panose="020B0503020204020204" charset="-122"/>
              </a:rPr>
              <a:t>购买第二张保单更趋于理性化</a:t>
            </a:r>
          </a:p>
        </p:txBody>
      </p:sp>
      <p:sp>
        <p:nvSpPr>
          <p:cNvPr id="23" name="文本框 22"/>
          <p:cNvSpPr txBox="1"/>
          <p:nvPr/>
        </p:nvSpPr>
        <p:spPr>
          <a:xfrm>
            <a:off x="2227580" y="1486535"/>
            <a:ext cx="9032240" cy="119888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rPr>
              <a:t>其三， </a:t>
            </a:r>
            <a:r>
              <a:rPr kumimoji="0" lang="zh-CN" altLang="en-US" sz="2400" b="1" i="0" u="none" strike="noStrike" kern="1200" cap="none" spc="0" normalizeH="0" baseline="0" noProof="0" dirty="0">
                <a:ln>
                  <a:noFill/>
                </a:ln>
                <a:solidFill>
                  <a:srgbClr val="C00000"/>
                </a:solidFill>
                <a:effectLst/>
                <a:uLnTx/>
                <a:uFillTx/>
                <a:latin typeface="微软雅黑" panose="020B0503020204020204" charset="-122"/>
                <a:ea typeface="微软雅黑" panose="020B0503020204020204" charset="-122"/>
              </a:rPr>
              <a:t>本身保险观念比较好</a:t>
            </a:r>
            <a:r>
              <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rPr>
              <a:t>， 随着经济能力的提升， 家庭结构的改变， 比如孩子的出生， 主动购买第二张， 甚至更多的保单。</a:t>
            </a:r>
          </a:p>
        </p:txBody>
      </p:sp>
      <p:sp>
        <p:nvSpPr>
          <p:cNvPr id="4" name="išḻíḋè"/>
          <p:cNvSpPr/>
          <p:nvPr/>
        </p:nvSpPr>
        <p:spPr>
          <a:xfrm>
            <a:off x="688975" y="1647825"/>
            <a:ext cx="970280" cy="876935"/>
          </a:xfrm>
          <a:prstGeom prst="teardrop">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dirty="0">
              <a:solidFill>
                <a:schemeClr val="tx1">
                  <a:lumMod val="75000"/>
                  <a:lumOff val="25000"/>
                </a:schemeClr>
              </a:solidFill>
            </a:endParaRPr>
          </a:p>
        </p:txBody>
      </p:sp>
      <p:sp>
        <p:nvSpPr>
          <p:cNvPr id="11" name="išḻíḋè"/>
          <p:cNvSpPr/>
          <p:nvPr/>
        </p:nvSpPr>
        <p:spPr>
          <a:xfrm>
            <a:off x="688975" y="3226435"/>
            <a:ext cx="970280" cy="876935"/>
          </a:xfrm>
          <a:prstGeom prst="teardrop">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dirty="0">
              <a:solidFill>
                <a:schemeClr val="tx1">
                  <a:lumMod val="75000"/>
                  <a:lumOff val="25000"/>
                </a:schemeClr>
              </a:solidFill>
            </a:endParaRPr>
          </a:p>
        </p:txBody>
      </p:sp>
      <p:sp>
        <p:nvSpPr>
          <p:cNvPr id="12" name="文本框 11"/>
          <p:cNvSpPr txBox="1"/>
          <p:nvPr/>
        </p:nvSpPr>
        <p:spPr>
          <a:xfrm>
            <a:off x="2227580" y="3065780"/>
            <a:ext cx="9032875" cy="119888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rPr>
              <a:t>其四， 通过媒体等渠道不断观察保险公司， 观察保险行业， 观察保险营销员， 渐渐地</a:t>
            </a:r>
            <a:r>
              <a:rPr kumimoji="0" lang="zh-CN" altLang="en-US" sz="2400" b="1" i="0" u="none" strike="noStrike" kern="1200" cap="none" spc="0" normalizeH="0" baseline="0" noProof="0" dirty="0">
                <a:ln>
                  <a:noFill/>
                </a:ln>
                <a:solidFill>
                  <a:srgbClr val="C00000"/>
                </a:solidFill>
                <a:effectLst/>
                <a:uLnTx/>
                <a:uFillTx/>
                <a:latin typeface="微软雅黑" panose="020B0503020204020204" charset="-122"/>
                <a:ea typeface="微软雅黑" panose="020B0503020204020204" charset="-122"/>
              </a:rPr>
              <a:t>对保险有了正确的认识。</a:t>
            </a:r>
          </a:p>
        </p:txBody>
      </p:sp>
      <p:sp>
        <p:nvSpPr>
          <p:cNvPr id="5" name="išḻíḋè"/>
          <p:cNvSpPr/>
          <p:nvPr/>
        </p:nvSpPr>
        <p:spPr>
          <a:xfrm>
            <a:off x="688975" y="4805680"/>
            <a:ext cx="970280" cy="876935"/>
          </a:xfrm>
          <a:prstGeom prst="teardrop">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dirty="0">
              <a:solidFill>
                <a:schemeClr val="tx1">
                  <a:lumMod val="75000"/>
                  <a:lumOff val="25000"/>
                </a:schemeClr>
              </a:solidFill>
            </a:endParaRPr>
          </a:p>
        </p:txBody>
      </p:sp>
      <p:sp>
        <p:nvSpPr>
          <p:cNvPr id="6" name="文本框 5"/>
          <p:cNvSpPr txBox="1"/>
          <p:nvPr/>
        </p:nvSpPr>
        <p:spPr>
          <a:xfrm>
            <a:off x="2227580" y="4645025"/>
            <a:ext cx="9032875" cy="119888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rPr>
              <a:t>其五， </a:t>
            </a:r>
            <a:r>
              <a:rPr kumimoji="0" lang="zh-CN" altLang="en-US" sz="2400" b="1" i="0" u="none" strike="noStrike" kern="1200" cap="none" spc="0" normalizeH="0" baseline="0" noProof="0" dirty="0">
                <a:ln>
                  <a:noFill/>
                </a:ln>
                <a:solidFill>
                  <a:srgbClr val="C00000"/>
                </a:solidFill>
                <a:effectLst/>
                <a:uLnTx/>
                <a:uFillTx/>
                <a:latin typeface="微软雅黑" panose="020B0503020204020204" charset="-122"/>
                <a:ea typeface="微软雅黑" panose="020B0503020204020204" charset="-122"/>
              </a:rPr>
              <a:t>自己或者看到其他朋友获得了理赔， 感觉到保险确实能够为自己和家人提供一些帮助</a:t>
            </a:r>
            <a:r>
              <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rPr>
              <a:t>， 于是决定再次购买。</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6237514"/>
            <a:ext cx="12192000" cy="620486"/>
          </a:xfrm>
          <a:prstGeom prst="rect">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箭头: 五边形 2"/>
          <p:cNvSpPr/>
          <p:nvPr/>
        </p:nvSpPr>
        <p:spPr>
          <a:xfrm>
            <a:off x="0" y="375557"/>
            <a:ext cx="2514600" cy="620486"/>
          </a:xfrm>
          <a:prstGeom prst="homePlate">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6108700" y="2093595"/>
            <a:ext cx="5248910" cy="2306955"/>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rPr>
              <a:t>从以上5个方面的因素不难看出，客户决定购买第二张保单意味着他们的保险观念有了进一步提升， 对购买保险的态度也会变得更加理性。</a:t>
            </a:r>
          </a:p>
        </p:txBody>
      </p:sp>
      <p:pic>
        <p:nvPicPr>
          <p:cNvPr id="21" name="图片 20"/>
          <p:cNvPicPr>
            <a:picLocks noChangeAspect="1"/>
          </p:cNvPicPr>
          <p:nvPr/>
        </p:nvPicPr>
        <p:blipFill rotWithShape="1">
          <a:blip r:embed="rId2">
            <a:extLst>
              <a:ext uri="{28A0092B-C50C-407E-A947-70E740481C1C}">
                <a14:useLocalDpi xmlns:a14="http://schemas.microsoft.com/office/drawing/2010/main" val="0"/>
              </a:ext>
            </a:extLst>
          </a:blip>
          <a:srcRect l="-6866" t="33539" r="46609" b="34805"/>
          <a:stretch>
            <a:fillRect/>
          </a:stretch>
        </p:blipFill>
        <p:spPr>
          <a:xfrm>
            <a:off x="-428781" y="375219"/>
            <a:ext cx="7808782" cy="5484990"/>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6237514"/>
            <a:ext cx="12192000" cy="620486"/>
          </a:xfrm>
          <a:prstGeom prst="rect">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箭头: 五边形 2"/>
          <p:cNvSpPr/>
          <p:nvPr/>
        </p:nvSpPr>
        <p:spPr>
          <a:xfrm>
            <a:off x="0" y="375557"/>
            <a:ext cx="2514600" cy="620486"/>
          </a:xfrm>
          <a:prstGeom prst="homePlate">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615315" y="1355090"/>
            <a:ext cx="7226935" cy="4523105"/>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rPr>
              <a:t>客户购买了第一张保单后，即便以后要购买第二张保单也不一定会选择在原来的保险营销员手上购买，因为可能会遇到来自于不同保险公司不同的保险营销员， 他们的选择范围比较宽。</a:t>
            </a:r>
          </a:p>
          <a:p>
            <a:pPr marL="0" marR="0" lvl="0" indent="0" algn="just" defTabSz="914400" rtl="0" eaLnBrk="1" fontAlgn="auto" latinLnBrk="0" hangingPunct="1">
              <a:lnSpc>
                <a:spcPct val="150000"/>
              </a:lnSpc>
              <a:spcBef>
                <a:spcPts val="0"/>
              </a:spcBef>
              <a:spcAft>
                <a:spcPts val="0"/>
              </a:spcAft>
              <a:buClrTx/>
              <a:buSzTx/>
              <a:buFontTx/>
              <a:buNone/>
              <a:defRPr/>
            </a:pPr>
            <a:endPar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endParaRPr>
          </a:p>
          <a:p>
            <a:pPr marL="0" marR="0" lvl="0" indent="0" algn="just"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solidFill>
                  <a:srgbClr val="C00000"/>
                </a:solidFill>
                <a:effectLst/>
                <a:uLnTx/>
                <a:uFillTx/>
                <a:latin typeface="微软雅黑" panose="020B0503020204020204" charset="-122"/>
                <a:ea typeface="微软雅黑" panose="020B0503020204020204" charset="-122"/>
              </a:rPr>
              <a:t>如果你不坚持服务于自己的老客户，一一 而是开发个客户就遗弃个客户，到头来，客户也会弃你而去， </a:t>
            </a:r>
            <a:r>
              <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rPr>
              <a:t>最终选择在其他保险营销员那里购买第二张保单。</a:t>
            </a:r>
          </a:p>
        </p:txBody>
      </p:sp>
      <p:sp>
        <p:nvSpPr>
          <p:cNvPr id="20" name="文本框 19"/>
          <p:cNvSpPr txBox="1"/>
          <p:nvPr/>
        </p:nvSpPr>
        <p:spPr>
          <a:xfrm>
            <a:off x="2514600" y="351155"/>
            <a:ext cx="7016750" cy="64516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3600" b="1" i="0" u="none" strike="noStrike" kern="1200" cap="none" spc="0" normalizeH="0" baseline="0" noProof="0" dirty="0">
                <a:ln>
                  <a:noFill/>
                </a:ln>
                <a:solidFill>
                  <a:schemeClr val="accent1"/>
                </a:solidFill>
                <a:effectLst/>
                <a:uLnTx/>
                <a:uFillTx/>
                <a:latin typeface="微软雅黑" panose="020B0503020204020204" charset="-122"/>
                <a:ea typeface="微软雅黑" panose="020B0503020204020204" charset="-122"/>
              </a:rPr>
              <a:t>第二张保单是转折点</a:t>
            </a:r>
          </a:p>
        </p:txBody>
      </p:sp>
      <p:pic>
        <p:nvPicPr>
          <p:cNvPr id="17" name="图片 1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121015" y="1571625"/>
            <a:ext cx="3714750" cy="3714750"/>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6237514"/>
            <a:ext cx="12192000" cy="620486"/>
          </a:xfrm>
          <a:prstGeom prst="rect">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箭头: 五边形 2"/>
          <p:cNvSpPr/>
          <p:nvPr/>
        </p:nvSpPr>
        <p:spPr>
          <a:xfrm>
            <a:off x="0" y="375557"/>
            <a:ext cx="2514600" cy="620486"/>
          </a:xfrm>
          <a:prstGeom prst="homePlate">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837565" y="1998345"/>
            <a:ext cx="6930390" cy="286131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rPr>
              <a:t>因此， 每一位保险营销员都要有</a:t>
            </a:r>
            <a:r>
              <a:rPr kumimoji="0" lang="zh-CN" altLang="en-US" sz="2400" b="1" i="0" u="none" strike="noStrike" kern="1200" cap="none" spc="0" normalizeH="0" baseline="0" noProof="0" dirty="0">
                <a:ln>
                  <a:noFill/>
                </a:ln>
                <a:solidFill>
                  <a:srgbClr val="C00000"/>
                </a:solidFill>
                <a:effectLst/>
                <a:uLnTx/>
                <a:uFillTx/>
                <a:latin typeface="微软雅黑" panose="020B0503020204020204" charset="-122"/>
                <a:ea typeface="微软雅黑" panose="020B0503020204020204" charset="-122"/>
              </a:rPr>
              <a:t>长久经营的意识，</a:t>
            </a:r>
            <a:r>
              <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rPr>
              <a:t> 从客户购买了第一张保单之后不断提供服务， </a:t>
            </a:r>
            <a:r>
              <a:rPr kumimoji="0" lang="zh-CN" altLang="en-US" sz="2400" b="1" i="0" u="none" strike="noStrike" kern="1200" cap="none" spc="0" normalizeH="0" baseline="0" noProof="0" dirty="0">
                <a:ln>
                  <a:noFill/>
                </a:ln>
                <a:solidFill>
                  <a:srgbClr val="C00000"/>
                </a:solidFill>
                <a:effectLst/>
                <a:uLnTx/>
                <a:uFillTx/>
                <a:latin typeface="微软雅黑" panose="020B0503020204020204" charset="-122"/>
                <a:ea typeface="微软雅黑" panose="020B0503020204020204" charset="-122"/>
              </a:rPr>
              <a:t>做好情感维系工作</a:t>
            </a:r>
            <a:r>
              <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rPr>
              <a:t>，基于客户在购买第二张保单时更加理性， 还应该</a:t>
            </a:r>
            <a:r>
              <a:rPr kumimoji="0" lang="zh-CN" altLang="en-US" sz="2400" b="1" i="0" u="none" strike="noStrike" kern="1200" cap="none" spc="0" normalizeH="0" baseline="0" noProof="0" dirty="0">
                <a:ln>
                  <a:noFill/>
                </a:ln>
                <a:solidFill>
                  <a:srgbClr val="C00000"/>
                </a:solidFill>
                <a:effectLst/>
                <a:uLnTx/>
                <a:uFillTx/>
                <a:latin typeface="微软雅黑" panose="020B0503020204020204" charset="-122"/>
                <a:ea typeface="微软雅黑" panose="020B0503020204020204" charset="-122"/>
              </a:rPr>
              <a:t>不断提升自身的专业能力</a:t>
            </a:r>
            <a:r>
              <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rPr>
              <a:t>， 如此才能确保客户的第二张保单非你莫属。</a:t>
            </a:r>
          </a:p>
        </p:txBody>
      </p:sp>
      <p:sp>
        <p:nvSpPr>
          <p:cNvPr id="20" name="文本框 19"/>
          <p:cNvSpPr txBox="1"/>
          <p:nvPr/>
        </p:nvSpPr>
        <p:spPr>
          <a:xfrm>
            <a:off x="2514600" y="351155"/>
            <a:ext cx="7016750" cy="64516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3600" b="1" i="0" u="none" strike="noStrike" kern="1200" cap="none" spc="0" normalizeH="0" baseline="0" noProof="0" dirty="0">
                <a:ln>
                  <a:noFill/>
                </a:ln>
                <a:solidFill>
                  <a:schemeClr val="accent1"/>
                </a:solidFill>
                <a:effectLst/>
                <a:uLnTx/>
                <a:uFillTx/>
                <a:latin typeface="微软雅黑" panose="020B0503020204020204" charset="-122"/>
                <a:ea typeface="微软雅黑" panose="020B0503020204020204" charset="-122"/>
              </a:rPr>
              <a:t>第二张保单是转折点</a:t>
            </a:r>
          </a:p>
        </p:txBody>
      </p:sp>
      <p:pic>
        <p:nvPicPr>
          <p:cNvPr id="17" name="图片 1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121015" y="1571625"/>
            <a:ext cx="3714750" cy="3714750"/>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6237514"/>
            <a:ext cx="12192000" cy="620486"/>
          </a:xfrm>
          <a:prstGeom prst="rect">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箭头: 五边形 2"/>
          <p:cNvSpPr/>
          <p:nvPr/>
        </p:nvSpPr>
        <p:spPr>
          <a:xfrm>
            <a:off x="0" y="375557"/>
            <a:ext cx="2514600" cy="620486"/>
          </a:xfrm>
          <a:prstGeom prst="homePlate">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647065" y="1714500"/>
            <a:ext cx="11179810" cy="4523105"/>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rPr>
              <a:t>当然， </a:t>
            </a:r>
            <a:r>
              <a:rPr kumimoji="0" lang="zh-CN" altLang="en-US" sz="2400" b="1" i="0" u="none" strike="noStrike" kern="1200" cap="none" spc="0" normalizeH="0" baseline="0" noProof="0" dirty="0">
                <a:ln>
                  <a:noFill/>
                </a:ln>
                <a:solidFill>
                  <a:srgbClr val="C00000"/>
                </a:solidFill>
                <a:effectLst/>
                <a:uLnTx/>
                <a:uFillTx/>
                <a:latin typeface="微软雅黑" panose="020B0503020204020204" charset="-122"/>
                <a:ea typeface="微软雅黑" panose="020B0503020204020204" charset="-122"/>
              </a:rPr>
              <a:t>一旦客户是因为满意你的服务、 信任你的专业而购买了第二张保单， 这位客户的忠诚度将更加稳固， 想要开发更多的保单便是轻而易举的事情， </a:t>
            </a:r>
          </a:p>
          <a:p>
            <a:pPr marL="0" marR="0" lvl="0" indent="0" algn="just" defTabSz="914400" rtl="0" eaLnBrk="1" fontAlgn="auto" latinLnBrk="0" hangingPunct="1">
              <a:lnSpc>
                <a:spcPct val="150000"/>
              </a:lnSpc>
              <a:spcBef>
                <a:spcPts val="0"/>
              </a:spcBef>
              <a:spcAft>
                <a:spcPts val="0"/>
              </a:spcAft>
              <a:buClrTx/>
              <a:buSzTx/>
              <a:buFontTx/>
              <a:buNone/>
              <a:defRPr/>
            </a:pPr>
            <a:endPar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endParaRPr>
          </a:p>
          <a:p>
            <a:pPr marL="0" marR="0" lvl="0" indent="0" algn="just"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rPr>
              <a:t>这就好比一种名叫</a:t>
            </a:r>
            <a:r>
              <a:rPr kumimoji="0" lang="zh-CN" altLang="en-US" sz="2400" b="1" i="0" u="none" strike="noStrike" kern="1200" cap="none" spc="0" normalizeH="0" baseline="0" noProof="0" dirty="0">
                <a:ln>
                  <a:noFill/>
                </a:ln>
                <a:solidFill>
                  <a:srgbClr val="C00000"/>
                </a:solidFill>
                <a:effectLst/>
                <a:uLnTx/>
                <a:uFillTx/>
                <a:latin typeface="微软雅黑" panose="020B0503020204020204" charset="-122"/>
                <a:ea typeface="微软雅黑" panose="020B0503020204020204" charset="-122"/>
              </a:rPr>
              <a:t>“爬山虎”</a:t>
            </a:r>
            <a:r>
              <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rPr>
              <a:t> 的植物， 当你播下了一颗种子，如果没有做好初期的培育工作它很可能会夭折， 而一旦你培育好了， 之后它会沿着墙壁自己慢慢地往上攀爬，这个时候就不需要你再费很多的心思了。 </a:t>
            </a:r>
          </a:p>
          <a:p>
            <a:pPr marL="0" marR="0" lvl="0" indent="0" algn="just" defTabSz="914400" rtl="0" eaLnBrk="1" fontAlgn="auto" latinLnBrk="0" hangingPunct="1">
              <a:lnSpc>
                <a:spcPct val="150000"/>
              </a:lnSpc>
              <a:spcBef>
                <a:spcPts val="0"/>
              </a:spcBef>
              <a:spcAft>
                <a:spcPts val="0"/>
              </a:spcAft>
              <a:buClrTx/>
              <a:buSzTx/>
              <a:buFontTx/>
              <a:buNone/>
              <a:defRPr/>
            </a:pPr>
            <a:endPar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endParaRPr>
          </a:p>
          <a:p>
            <a:pPr marL="0" marR="0" lvl="0" indent="0" algn="just" defTabSz="914400" rtl="0" eaLnBrk="1" fontAlgn="auto" latinLnBrk="0" hangingPunct="1">
              <a:lnSpc>
                <a:spcPct val="150000"/>
              </a:lnSpc>
              <a:spcBef>
                <a:spcPts val="0"/>
              </a:spcBef>
              <a:spcAft>
                <a:spcPts val="0"/>
              </a:spcAft>
              <a:buClrTx/>
              <a:buSzTx/>
              <a:buFontTx/>
              <a:buNone/>
              <a:defRPr/>
            </a:pPr>
            <a:endPar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endParaRPr>
          </a:p>
        </p:txBody>
      </p:sp>
      <p:sp>
        <p:nvSpPr>
          <p:cNvPr id="20" name="文本框 19"/>
          <p:cNvSpPr txBox="1"/>
          <p:nvPr/>
        </p:nvSpPr>
        <p:spPr>
          <a:xfrm>
            <a:off x="2514600" y="351155"/>
            <a:ext cx="7016750" cy="64516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3600" b="1" i="0" u="none" strike="noStrike" kern="1200" cap="none" spc="0" normalizeH="0" baseline="0" noProof="0" dirty="0">
                <a:ln>
                  <a:noFill/>
                </a:ln>
                <a:solidFill>
                  <a:schemeClr val="accent1"/>
                </a:solidFill>
                <a:effectLst/>
                <a:uLnTx/>
                <a:uFillTx/>
                <a:latin typeface="微软雅黑" panose="020B0503020204020204" charset="-122"/>
                <a:ea typeface="微软雅黑" panose="020B0503020204020204" charset="-122"/>
              </a:rPr>
              <a:t>第二张保单是转折点</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6237514"/>
            <a:ext cx="12192000" cy="620486"/>
          </a:xfrm>
          <a:prstGeom prst="rect">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箭头: 五边形 2"/>
          <p:cNvSpPr/>
          <p:nvPr/>
        </p:nvSpPr>
        <p:spPr>
          <a:xfrm>
            <a:off x="0" y="375557"/>
            <a:ext cx="2514600" cy="620486"/>
          </a:xfrm>
          <a:prstGeom prst="homePlate">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506095" y="2112645"/>
            <a:ext cx="11179810" cy="2306955"/>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defRPr/>
            </a:pPr>
            <a:endPar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endParaRPr>
          </a:p>
          <a:p>
            <a:pPr marL="0" marR="0" lvl="0" indent="0" algn="just"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rPr>
              <a:t>因此， 要想让客户永远忠实于你， </a:t>
            </a:r>
          </a:p>
          <a:p>
            <a:pPr marL="0" marR="0" lvl="0" indent="0" algn="just"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rPr>
              <a:t>把他们一辈子的保障放心地交给你，</a:t>
            </a:r>
          </a:p>
          <a:p>
            <a:pPr marL="0" marR="0" lvl="0" indent="0" algn="just"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rPr>
              <a:t>就必须好好把握住客户购买第二张保单这个转折点。</a:t>
            </a:r>
          </a:p>
        </p:txBody>
      </p:sp>
      <p:sp>
        <p:nvSpPr>
          <p:cNvPr id="20" name="文本框 19"/>
          <p:cNvSpPr txBox="1"/>
          <p:nvPr/>
        </p:nvSpPr>
        <p:spPr>
          <a:xfrm>
            <a:off x="2514600" y="351155"/>
            <a:ext cx="7016750" cy="64516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3600" b="1" i="0" u="none" strike="noStrike" kern="1200" cap="none" spc="0" normalizeH="0" baseline="0" noProof="0" dirty="0">
                <a:ln>
                  <a:noFill/>
                </a:ln>
                <a:solidFill>
                  <a:schemeClr val="accent1"/>
                </a:solidFill>
                <a:effectLst/>
                <a:uLnTx/>
                <a:uFillTx/>
                <a:latin typeface="微软雅黑" panose="020B0503020204020204" charset="-122"/>
                <a:ea typeface="微软雅黑" panose="020B0503020204020204" charset="-122"/>
              </a:rPr>
              <a:t>第二张保单是转折点</a:t>
            </a:r>
          </a:p>
        </p:txBody>
      </p:sp>
      <p:pic>
        <p:nvPicPr>
          <p:cNvPr id="21" name="图片 20"/>
          <p:cNvPicPr>
            <a:picLocks noChangeAspect="1"/>
          </p:cNvPicPr>
          <p:nvPr/>
        </p:nvPicPr>
        <p:blipFill rotWithShape="1">
          <a:blip r:embed="rId2">
            <a:extLst>
              <a:ext uri="{28A0092B-C50C-407E-A947-70E740481C1C}">
                <a14:useLocalDpi xmlns:a14="http://schemas.microsoft.com/office/drawing/2010/main" val="0"/>
              </a:ext>
            </a:extLst>
          </a:blip>
          <a:srcRect l="-6866" t="33539" r="46609" b="34805"/>
          <a:stretch>
            <a:fillRect/>
          </a:stretch>
        </p:blipFill>
        <p:spPr>
          <a:xfrm>
            <a:off x="6196174" y="351089"/>
            <a:ext cx="7808782" cy="5484990"/>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0" name="文本框 9"/>
          <p:cNvSpPr txBox="1"/>
          <p:nvPr/>
        </p:nvSpPr>
        <p:spPr>
          <a:xfrm>
            <a:off x="5344885" y="2357517"/>
            <a:ext cx="2422222" cy="221599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sz="13800" dirty="0">
                <a:solidFill>
                  <a:srgbClr val="44BFBC"/>
                </a:solidFill>
                <a:latin typeface="锐字真言体免费商用" panose="02010600030101010101" pitchFamily="2" charset="-122"/>
                <a:ea typeface="锐字真言体免费商用" panose="02010600030101010101" pitchFamily="2" charset="-122"/>
              </a:rPr>
              <a:t>三、</a:t>
            </a:r>
            <a:endParaRPr kumimoji="0" lang="en-US" altLang="zh-CN" sz="13800" b="0" i="0" u="none" strike="noStrike" kern="1200" cap="none" spc="0" normalizeH="0" baseline="0" noProof="0" dirty="0">
              <a:ln>
                <a:noFill/>
              </a:ln>
              <a:solidFill>
                <a:srgbClr val="44BFBC"/>
              </a:solidFill>
              <a:effectLst/>
              <a:uLnTx/>
              <a:uFillTx/>
              <a:latin typeface="锐字真言体免费商用" panose="02010600030101010101" pitchFamily="2" charset="-122"/>
              <a:ea typeface="锐字真言体免费商用" panose="02010600030101010101" pitchFamily="2" charset="-122"/>
              <a:cs typeface="+mn-cs"/>
            </a:endParaRPr>
          </a:p>
        </p:txBody>
      </p:sp>
      <p:sp>
        <p:nvSpPr>
          <p:cNvPr id="11" name="文本框 10"/>
          <p:cNvSpPr txBox="1"/>
          <p:nvPr/>
        </p:nvSpPr>
        <p:spPr>
          <a:xfrm>
            <a:off x="6709840" y="2552403"/>
            <a:ext cx="5481664" cy="175323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5400" b="1" i="0" u="none" strike="noStrike" kern="1200" cap="none" spc="0" normalizeH="0" baseline="0" noProof="0" dirty="0">
                <a:ln>
                  <a:noFill/>
                </a:ln>
                <a:solidFill>
                  <a:schemeClr val="tx1"/>
                </a:solidFill>
                <a:effectLst/>
                <a:uLnTx/>
                <a:uFillTx/>
                <a:latin typeface="思源黑体 CN Medium" panose="020B0600000000000000" pitchFamily="34" charset="-122"/>
                <a:ea typeface="思源黑体 CN Medium" panose="020B0600000000000000" pitchFamily="34" charset="-122"/>
                <a:cs typeface="+mn-cs"/>
              </a:rPr>
              <a:t>开发第二张保单的6大良机</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6237514"/>
            <a:ext cx="12192000" cy="620486"/>
          </a:xfrm>
          <a:prstGeom prst="rect">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箭头: 五边形 2"/>
          <p:cNvSpPr/>
          <p:nvPr/>
        </p:nvSpPr>
        <p:spPr>
          <a:xfrm>
            <a:off x="0" y="375557"/>
            <a:ext cx="2514600" cy="620486"/>
          </a:xfrm>
          <a:prstGeom prst="homePlate">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2514600" y="350907"/>
            <a:ext cx="5125116" cy="64516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3600" b="1" i="0" u="none" strike="noStrike" kern="1200" cap="none" spc="0" normalizeH="0" baseline="0" noProof="0" dirty="0">
                <a:ln>
                  <a:noFill/>
                </a:ln>
                <a:solidFill>
                  <a:schemeClr val="accent1"/>
                </a:solidFill>
                <a:effectLst/>
                <a:uLnTx/>
                <a:uFillTx/>
                <a:latin typeface="微软雅黑" panose="020B0503020204020204" charset="-122"/>
                <a:ea typeface="微软雅黑" panose="020B0503020204020204" charset="-122"/>
              </a:rPr>
              <a:t>1</a:t>
            </a:r>
            <a:r>
              <a:rPr kumimoji="0" lang="zh-CN" altLang="en-US" sz="3600" b="1" i="0" u="none" strike="noStrike" kern="1200" cap="none" spc="0" normalizeH="0" baseline="0" noProof="0" dirty="0">
                <a:ln>
                  <a:noFill/>
                </a:ln>
                <a:solidFill>
                  <a:schemeClr val="accent1"/>
                </a:solidFill>
                <a:effectLst/>
                <a:uLnTx/>
                <a:uFillTx/>
                <a:latin typeface="微软雅黑" panose="020B0503020204020204" charset="-122"/>
                <a:ea typeface="微软雅黑" panose="020B0503020204020204" charset="-122"/>
              </a:rPr>
              <a:t>、出险理赔时</a:t>
            </a:r>
          </a:p>
        </p:txBody>
      </p:sp>
      <p:sp>
        <p:nvSpPr>
          <p:cNvPr id="9" name="文本框 8"/>
          <p:cNvSpPr txBox="1"/>
          <p:nvPr/>
        </p:nvSpPr>
        <p:spPr>
          <a:xfrm>
            <a:off x="344805" y="1842135"/>
            <a:ext cx="6930390" cy="4523105"/>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rPr>
              <a:t>出险获得了理赔， 不仅能够打消客户对保险公司、 保险营销员诚信的顾虑， 同事也能</a:t>
            </a:r>
            <a:r>
              <a:rPr kumimoji="0" lang="zh-CN" altLang="en-US" sz="2400" b="1" i="0" u="none" strike="noStrike" kern="1200" cap="none" spc="0" normalizeH="0" baseline="0" noProof="0" dirty="0">
                <a:ln>
                  <a:noFill/>
                </a:ln>
                <a:solidFill>
                  <a:srgbClr val="C00000"/>
                </a:solidFill>
                <a:effectLst/>
                <a:uLnTx/>
                <a:uFillTx/>
                <a:latin typeface="微软雅黑" panose="020B0503020204020204" charset="-122"/>
                <a:ea typeface="微软雅黑" panose="020B0503020204020204" charset="-122"/>
              </a:rPr>
              <a:t>让客户深切地感受到保险具有雪中送炭的重要作用。</a:t>
            </a:r>
            <a:r>
              <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rPr>
              <a:t> </a:t>
            </a:r>
          </a:p>
          <a:p>
            <a:pPr marL="0" marR="0" lvl="0" indent="0" algn="just" defTabSz="914400" rtl="0" eaLnBrk="1" fontAlgn="auto" latinLnBrk="0" hangingPunct="1">
              <a:lnSpc>
                <a:spcPct val="150000"/>
              </a:lnSpc>
              <a:spcBef>
                <a:spcPts val="0"/>
              </a:spcBef>
              <a:spcAft>
                <a:spcPts val="0"/>
              </a:spcAft>
              <a:buClrTx/>
              <a:buSzTx/>
              <a:buFontTx/>
              <a:buNone/>
              <a:defRPr/>
            </a:pPr>
            <a:endPar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endParaRPr>
          </a:p>
          <a:p>
            <a:pPr marL="0" marR="0" lvl="0" indent="0" algn="just"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rPr>
              <a:t>此时， 主动建议客户 购买第二张保单是非常好的时机， 往往客户也容易接受。 </a:t>
            </a:r>
          </a:p>
          <a:p>
            <a:pPr marL="0" marR="0" lvl="0" indent="0" algn="just" defTabSz="914400" rtl="0" eaLnBrk="1" fontAlgn="auto" latinLnBrk="0" hangingPunct="1">
              <a:lnSpc>
                <a:spcPct val="150000"/>
              </a:lnSpc>
              <a:spcBef>
                <a:spcPts val="0"/>
              </a:spcBef>
              <a:spcAft>
                <a:spcPts val="0"/>
              </a:spcAft>
              <a:buClrTx/>
              <a:buSzTx/>
              <a:buFontTx/>
              <a:buNone/>
              <a:defRPr/>
            </a:pPr>
            <a:endPar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endParaRPr>
          </a:p>
          <a:p>
            <a:pPr marL="0" marR="0" lvl="0" indent="0" algn="just" defTabSz="914400" rtl="0" eaLnBrk="1" fontAlgn="auto" latinLnBrk="0" hangingPunct="1">
              <a:lnSpc>
                <a:spcPct val="150000"/>
              </a:lnSpc>
              <a:spcBef>
                <a:spcPts val="0"/>
              </a:spcBef>
              <a:spcAft>
                <a:spcPts val="0"/>
              </a:spcAft>
              <a:buClrTx/>
              <a:buSzTx/>
              <a:buFontTx/>
              <a:buNone/>
              <a:defRPr/>
            </a:pPr>
            <a:endPar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endParaRPr>
          </a:p>
        </p:txBody>
      </p:sp>
      <p:pic>
        <p:nvPicPr>
          <p:cNvPr id="24" name="图片 23"/>
          <p:cNvPicPr>
            <a:picLocks noChangeAspect="1"/>
          </p:cNvPicPr>
          <p:nvPr/>
        </p:nvPicPr>
        <p:blipFill rotWithShape="1">
          <a:blip r:embed="rId2">
            <a:extLst>
              <a:ext uri="{28A0092B-C50C-407E-A947-70E740481C1C}">
                <a14:useLocalDpi xmlns:a14="http://schemas.microsoft.com/office/drawing/2010/main" val="0"/>
              </a:ext>
            </a:extLst>
          </a:blip>
          <a:srcRect t="66864" r="51786"/>
          <a:stretch>
            <a:fillRect/>
          </a:stretch>
        </p:blipFill>
        <p:spPr>
          <a:xfrm>
            <a:off x="7121889" y="467723"/>
            <a:ext cx="5843541" cy="5369591"/>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6237514"/>
            <a:ext cx="12192000" cy="620486"/>
          </a:xfrm>
          <a:prstGeom prst="rect">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箭头: 五边形 2"/>
          <p:cNvSpPr/>
          <p:nvPr/>
        </p:nvSpPr>
        <p:spPr>
          <a:xfrm>
            <a:off x="0" y="375557"/>
            <a:ext cx="2514600" cy="620486"/>
          </a:xfrm>
          <a:prstGeom prst="homePlate">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2514600" y="350907"/>
            <a:ext cx="5125116" cy="64516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3600" b="1" i="0" u="none" strike="noStrike" kern="1200" cap="none" spc="0" normalizeH="0" baseline="0" noProof="0" dirty="0">
                <a:ln>
                  <a:noFill/>
                </a:ln>
                <a:solidFill>
                  <a:schemeClr val="accent1"/>
                </a:solidFill>
                <a:effectLst/>
                <a:uLnTx/>
                <a:uFillTx/>
                <a:latin typeface="微软雅黑" panose="020B0503020204020204" charset="-122"/>
                <a:ea typeface="微软雅黑" panose="020B0503020204020204" charset="-122"/>
              </a:rPr>
              <a:t>1</a:t>
            </a:r>
            <a:r>
              <a:rPr kumimoji="0" lang="zh-CN" altLang="en-US" sz="3600" b="1" i="0" u="none" strike="noStrike" kern="1200" cap="none" spc="0" normalizeH="0" baseline="0" noProof="0" dirty="0">
                <a:ln>
                  <a:noFill/>
                </a:ln>
                <a:solidFill>
                  <a:schemeClr val="accent1"/>
                </a:solidFill>
                <a:effectLst/>
                <a:uLnTx/>
                <a:uFillTx/>
                <a:latin typeface="微软雅黑" panose="020B0503020204020204" charset="-122"/>
                <a:ea typeface="微软雅黑" panose="020B0503020204020204" charset="-122"/>
              </a:rPr>
              <a:t>、出险理赔时</a:t>
            </a:r>
          </a:p>
        </p:txBody>
      </p:sp>
      <p:sp>
        <p:nvSpPr>
          <p:cNvPr id="9" name="文本框 8"/>
          <p:cNvSpPr txBox="1"/>
          <p:nvPr/>
        </p:nvSpPr>
        <p:spPr>
          <a:xfrm>
            <a:off x="854075" y="1721485"/>
            <a:ext cx="6374130" cy="341503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rPr>
              <a:t>当然， 最重要的是， 当保险营销员接到客户出险的消息时， 一定要第一时间做出反应， </a:t>
            </a:r>
            <a:r>
              <a:rPr kumimoji="0" lang="zh-CN" altLang="en-US" sz="2400" b="1" i="0" u="none" strike="noStrike" kern="1200" cap="none" spc="0" normalizeH="0" baseline="0" noProof="0" dirty="0">
                <a:ln>
                  <a:noFill/>
                </a:ln>
                <a:solidFill>
                  <a:srgbClr val="C00000"/>
                </a:solidFill>
                <a:effectLst/>
                <a:uLnTx/>
                <a:uFillTx/>
                <a:latin typeface="微软雅黑" panose="020B0503020204020204" charset="-122"/>
                <a:ea typeface="微软雅黑" panose="020B0503020204020204" charset="-122"/>
              </a:rPr>
              <a:t>帮助他们尽快获得理赔</a:t>
            </a:r>
            <a:r>
              <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rPr>
              <a:t>， </a:t>
            </a:r>
            <a:r>
              <a:rPr kumimoji="0" lang="zh-CN" altLang="en-US" sz="2400" b="1" i="0" u="none" strike="noStrike" kern="1200" cap="none" spc="0" normalizeH="0" baseline="0" noProof="0" dirty="0">
                <a:ln>
                  <a:noFill/>
                </a:ln>
                <a:solidFill>
                  <a:srgbClr val="C00000"/>
                </a:solidFill>
                <a:effectLst/>
                <a:uLnTx/>
                <a:uFillTx/>
                <a:latin typeface="微软雅黑" panose="020B0503020204020204" charset="-122"/>
                <a:ea typeface="微软雅黑" panose="020B0503020204020204" charset="-122"/>
              </a:rPr>
              <a:t>不要因为客户只是受了一点小伤或者为了开发新客户而拖延</a:t>
            </a:r>
            <a:r>
              <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rPr>
              <a:t>， 这样只会给客户留下不好的印象， 想要让其他购买第二张保单也无从谈起。</a:t>
            </a:r>
          </a:p>
        </p:txBody>
      </p:sp>
      <p:pic>
        <p:nvPicPr>
          <p:cNvPr id="24" name="图片 23"/>
          <p:cNvPicPr>
            <a:picLocks noChangeAspect="1"/>
          </p:cNvPicPr>
          <p:nvPr/>
        </p:nvPicPr>
        <p:blipFill rotWithShape="1">
          <a:blip r:embed="rId2">
            <a:extLst>
              <a:ext uri="{28A0092B-C50C-407E-A947-70E740481C1C}">
                <a14:useLocalDpi xmlns:a14="http://schemas.microsoft.com/office/drawing/2010/main" val="0"/>
              </a:ext>
            </a:extLst>
          </a:blip>
          <a:srcRect t="66864" r="51786"/>
          <a:stretch>
            <a:fillRect/>
          </a:stretch>
        </p:blipFill>
        <p:spPr>
          <a:xfrm>
            <a:off x="7121889" y="467723"/>
            <a:ext cx="5843541" cy="5369591"/>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6237514"/>
            <a:ext cx="12192000" cy="620486"/>
          </a:xfrm>
          <a:prstGeom prst="rect">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箭头: 五边形 2"/>
          <p:cNvSpPr/>
          <p:nvPr/>
        </p:nvSpPr>
        <p:spPr>
          <a:xfrm>
            <a:off x="0" y="375557"/>
            <a:ext cx="2514600" cy="620486"/>
          </a:xfrm>
          <a:prstGeom prst="homePlate">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2514600" y="350907"/>
            <a:ext cx="5125116" cy="64516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3600" b="1" i="0" u="none" strike="noStrike" kern="1200" cap="none" spc="0" normalizeH="0" baseline="0" noProof="0" dirty="0">
                <a:ln>
                  <a:noFill/>
                </a:ln>
                <a:solidFill>
                  <a:schemeClr val="accent1"/>
                </a:solidFill>
                <a:effectLst/>
                <a:uLnTx/>
                <a:uFillTx/>
                <a:latin typeface="微软雅黑" panose="020B0503020204020204" charset="-122"/>
                <a:ea typeface="微软雅黑" panose="020B0503020204020204" charset="-122"/>
              </a:rPr>
              <a:t>2</a:t>
            </a:r>
            <a:r>
              <a:rPr kumimoji="0" lang="zh-CN" altLang="en-US" sz="3600" b="1" i="0" u="none" strike="noStrike" kern="1200" cap="none" spc="0" normalizeH="0" baseline="0" noProof="0" dirty="0">
                <a:ln>
                  <a:noFill/>
                </a:ln>
                <a:solidFill>
                  <a:schemeClr val="accent1"/>
                </a:solidFill>
                <a:effectLst/>
                <a:uLnTx/>
                <a:uFillTx/>
                <a:latin typeface="微软雅黑" panose="020B0503020204020204" charset="-122"/>
                <a:ea typeface="微软雅黑" panose="020B0503020204020204" charset="-122"/>
              </a:rPr>
              <a:t>、新产品上市</a:t>
            </a:r>
          </a:p>
        </p:txBody>
      </p:sp>
      <p:sp>
        <p:nvSpPr>
          <p:cNvPr id="9" name="文本框 8"/>
          <p:cNvSpPr txBox="1"/>
          <p:nvPr/>
        </p:nvSpPr>
        <p:spPr>
          <a:xfrm>
            <a:off x="5036185" y="1721485"/>
            <a:ext cx="6742430" cy="341503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rPr>
              <a:t>为了适应市场的需要， 保险公司在不同时期会推出不同的新产品， 而不同的产品各有特色和优势。 </a:t>
            </a:r>
          </a:p>
          <a:p>
            <a:pPr marL="0" marR="0" lvl="0" indent="0" algn="just" defTabSz="914400" rtl="0" eaLnBrk="1" fontAlgn="auto" latinLnBrk="0" hangingPunct="1">
              <a:lnSpc>
                <a:spcPct val="150000"/>
              </a:lnSpc>
              <a:spcBef>
                <a:spcPts val="0"/>
              </a:spcBef>
              <a:spcAft>
                <a:spcPts val="0"/>
              </a:spcAft>
              <a:buClrTx/>
              <a:buSzTx/>
              <a:buFontTx/>
              <a:buNone/>
              <a:defRPr/>
            </a:pPr>
            <a:endPar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endParaRPr>
          </a:p>
          <a:p>
            <a:pPr marL="0" marR="0" lvl="0" indent="0" algn="just"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rPr>
              <a:t>在公司有新产品出炉的时候， 将产品及时告知客户 ， 并且详细说明产品的优势以及将对客户带来的帮助， 会</a:t>
            </a:r>
            <a:r>
              <a:rPr kumimoji="0" lang="zh-CN" altLang="en-US" sz="2400" b="1" i="0" u="none" strike="noStrike" kern="1200" cap="none" spc="0" normalizeH="0" baseline="0" noProof="0" dirty="0">
                <a:ln>
                  <a:noFill/>
                </a:ln>
                <a:solidFill>
                  <a:srgbClr val="C00000"/>
                </a:solidFill>
                <a:effectLst/>
                <a:uLnTx/>
                <a:uFillTx/>
                <a:latin typeface="微软雅黑" panose="020B0503020204020204" charset="-122"/>
                <a:ea typeface="微软雅黑" panose="020B0503020204020204" charset="-122"/>
              </a:rPr>
              <a:t>让客户有被重视和被关怀的感觉。</a:t>
            </a:r>
          </a:p>
        </p:txBody>
      </p:sp>
      <p:pic>
        <p:nvPicPr>
          <p:cNvPr id="19" name="图片 18"/>
          <p:cNvPicPr>
            <a:picLocks noChangeAspect="1"/>
          </p:cNvPicPr>
          <p:nvPr/>
        </p:nvPicPr>
        <p:blipFill rotWithShape="1">
          <a:blip r:embed="rId2">
            <a:extLst>
              <a:ext uri="{28A0092B-C50C-407E-A947-70E740481C1C}">
                <a14:useLocalDpi xmlns:a14="http://schemas.microsoft.com/office/drawing/2010/main" val="0"/>
              </a:ext>
            </a:extLst>
          </a:blip>
          <a:srcRect l="-6866" t="33539" r="46609" b="34805"/>
          <a:stretch>
            <a:fillRect/>
          </a:stretch>
        </p:blipFill>
        <p:spPr>
          <a:xfrm>
            <a:off x="-327660" y="996315"/>
            <a:ext cx="6340475" cy="4454525"/>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6237514"/>
            <a:ext cx="12192000" cy="620486"/>
          </a:xfrm>
          <a:prstGeom prst="rect">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箭头: 五边形 2"/>
          <p:cNvSpPr/>
          <p:nvPr/>
        </p:nvSpPr>
        <p:spPr>
          <a:xfrm>
            <a:off x="0" y="375557"/>
            <a:ext cx="2514600" cy="620486"/>
          </a:xfrm>
          <a:prstGeom prst="homePlate">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2514600" y="350907"/>
            <a:ext cx="5125116" cy="64516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3600" b="1" i="0" u="none" strike="noStrike" kern="1200" cap="none" spc="0" normalizeH="0" baseline="0" noProof="0" dirty="0">
                <a:ln>
                  <a:noFill/>
                </a:ln>
                <a:solidFill>
                  <a:schemeClr val="accent1"/>
                </a:solidFill>
                <a:effectLst/>
                <a:uLnTx/>
                <a:uFillTx/>
                <a:latin typeface="微软雅黑" panose="020B0503020204020204" charset="-122"/>
                <a:ea typeface="微软雅黑" panose="020B0503020204020204" charset="-122"/>
              </a:rPr>
              <a:t>2</a:t>
            </a:r>
            <a:r>
              <a:rPr kumimoji="0" lang="zh-CN" altLang="en-US" sz="3600" b="1" i="0" u="none" strike="noStrike" kern="1200" cap="none" spc="0" normalizeH="0" baseline="0" noProof="0" dirty="0">
                <a:ln>
                  <a:noFill/>
                </a:ln>
                <a:solidFill>
                  <a:schemeClr val="accent1"/>
                </a:solidFill>
                <a:effectLst/>
                <a:uLnTx/>
                <a:uFillTx/>
                <a:latin typeface="微软雅黑" panose="020B0503020204020204" charset="-122"/>
                <a:ea typeface="微软雅黑" panose="020B0503020204020204" charset="-122"/>
              </a:rPr>
              <a:t>、新产品上市</a:t>
            </a:r>
          </a:p>
        </p:txBody>
      </p:sp>
      <p:sp>
        <p:nvSpPr>
          <p:cNvPr id="9" name="文本框 8"/>
          <p:cNvSpPr txBox="1"/>
          <p:nvPr/>
        </p:nvSpPr>
        <p:spPr>
          <a:xfrm>
            <a:off x="5238750" y="1167765"/>
            <a:ext cx="6742430" cy="4523105"/>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rPr>
              <a:t>即使客户</a:t>
            </a:r>
            <a:r>
              <a:rPr kumimoji="0" lang="zh-CN" altLang="en-US" sz="2400" b="1" i="0" u="none" strike="noStrike" kern="1200" cap="none" spc="0" normalizeH="0" baseline="0" noProof="0" dirty="0">
                <a:ln>
                  <a:noFill/>
                </a:ln>
                <a:solidFill>
                  <a:srgbClr val="C00000"/>
                </a:solidFill>
                <a:effectLst/>
                <a:uLnTx/>
                <a:uFillTx/>
                <a:latin typeface="微软雅黑" panose="020B0503020204020204" charset="-122"/>
                <a:ea typeface="微软雅黑" panose="020B0503020204020204" charset="-122"/>
              </a:rPr>
              <a:t>暂时没有能力或者没有意愿马上购买， 也会留下好的印象</a:t>
            </a:r>
            <a:r>
              <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rPr>
              <a:t>， 之后再加上一些服务和维系工作， 第二次购买保单是自然而然的事情。 </a:t>
            </a:r>
          </a:p>
          <a:p>
            <a:pPr marL="0" marR="0" lvl="0" indent="0" algn="just" defTabSz="914400" rtl="0" eaLnBrk="1" fontAlgn="auto" latinLnBrk="0" hangingPunct="1">
              <a:lnSpc>
                <a:spcPct val="150000"/>
              </a:lnSpc>
              <a:spcBef>
                <a:spcPts val="0"/>
              </a:spcBef>
              <a:spcAft>
                <a:spcPts val="0"/>
              </a:spcAft>
              <a:buClrTx/>
              <a:buSzTx/>
              <a:buFontTx/>
              <a:buNone/>
              <a:defRPr/>
            </a:pPr>
            <a:endPar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endParaRPr>
          </a:p>
          <a:p>
            <a:pPr marL="0" marR="0" lvl="0" indent="0" algn="just"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rPr>
              <a:t>不仅如此， 给客户留下好印象， 也会带来转介绍名单。 当然， 在推荐新产品的时候， </a:t>
            </a:r>
            <a:r>
              <a:rPr kumimoji="0" lang="zh-CN" altLang="en-US" sz="2400" b="1" i="0" u="none" strike="noStrike" kern="1200" cap="none" spc="0" normalizeH="0" baseline="0" noProof="0" dirty="0">
                <a:ln>
                  <a:noFill/>
                </a:ln>
                <a:solidFill>
                  <a:srgbClr val="C00000"/>
                </a:solidFill>
                <a:effectLst/>
                <a:uLnTx/>
                <a:uFillTx/>
                <a:latin typeface="微软雅黑" panose="020B0503020204020204" charset="-122"/>
                <a:ea typeface="微软雅黑" panose="020B0503020204020204" charset="-122"/>
              </a:rPr>
              <a:t>要秉承为客户负责的态度， 不要盲目地推销产品</a:t>
            </a:r>
            <a:r>
              <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rPr>
              <a:t>， 而是以满足客户的实际需求为导向。</a:t>
            </a:r>
          </a:p>
        </p:txBody>
      </p:sp>
      <p:pic>
        <p:nvPicPr>
          <p:cNvPr id="19" name="图片 18"/>
          <p:cNvPicPr>
            <a:picLocks noChangeAspect="1"/>
          </p:cNvPicPr>
          <p:nvPr/>
        </p:nvPicPr>
        <p:blipFill rotWithShape="1">
          <a:blip r:embed="rId2">
            <a:extLst>
              <a:ext uri="{28A0092B-C50C-407E-A947-70E740481C1C}">
                <a14:useLocalDpi xmlns:a14="http://schemas.microsoft.com/office/drawing/2010/main" val="0"/>
              </a:ext>
            </a:extLst>
          </a:blip>
          <a:srcRect l="-6866" t="33539" r="46609" b="34805"/>
          <a:stretch>
            <a:fillRect/>
          </a:stretch>
        </p:blipFill>
        <p:spPr>
          <a:xfrm>
            <a:off x="-309880" y="996315"/>
            <a:ext cx="6340475" cy="4454525"/>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6237514"/>
            <a:ext cx="12192000" cy="620486"/>
          </a:xfrm>
          <a:prstGeom prst="rect">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箭头: 五边形 2"/>
          <p:cNvSpPr/>
          <p:nvPr/>
        </p:nvSpPr>
        <p:spPr>
          <a:xfrm>
            <a:off x="0" y="375557"/>
            <a:ext cx="2514600" cy="620486"/>
          </a:xfrm>
          <a:prstGeom prst="homePlate">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2514600" y="350907"/>
            <a:ext cx="5125116" cy="64516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3600" b="1" i="0" u="none" strike="noStrike" kern="1200" cap="none" spc="0" normalizeH="0" baseline="0" noProof="0" dirty="0">
                <a:ln>
                  <a:noFill/>
                </a:ln>
                <a:solidFill>
                  <a:schemeClr val="accent1"/>
                </a:solidFill>
                <a:effectLst/>
                <a:uLnTx/>
                <a:uFillTx/>
                <a:latin typeface="微软雅黑" panose="020B0503020204020204" charset="-122"/>
                <a:ea typeface="微软雅黑" panose="020B0503020204020204" charset="-122"/>
              </a:rPr>
              <a:t>3</a:t>
            </a:r>
            <a:r>
              <a:rPr kumimoji="0" lang="zh-CN" altLang="en-US" sz="3600" b="1" i="0" u="none" strike="noStrike" kern="1200" cap="none" spc="0" normalizeH="0" baseline="0" noProof="0" dirty="0">
                <a:ln>
                  <a:noFill/>
                </a:ln>
                <a:solidFill>
                  <a:schemeClr val="accent1"/>
                </a:solidFill>
                <a:effectLst/>
                <a:uLnTx/>
                <a:uFillTx/>
                <a:latin typeface="微软雅黑" panose="020B0503020204020204" charset="-122"/>
                <a:ea typeface="微软雅黑" panose="020B0503020204020204" charset="-122"/>
              </a:rPr>
              <a:t>、家庭结构发生改变</a:t>
            </a:r>
            <a:endParaRPr kumimoji="0" lang="en-US" altLang="zh-CN" sz="3600" b="1" i="0" u="none" strike="noStrike" kern="1200" cap="none" spc="0" normalizeH="0" baseline="0" noProof="0" dirty="0">
              <a:ln>
                <a:noFill/>
              </a:ln>
              <a:solidFill>
                <a:schemeClr val="accent1"/>
              </a:solidFill>
              <a:effectLst/>
              <a:uLnTx/>
              <a:uFillTx/>
              <a:latin typeface="微软雅黑" panose="020B0503020204020204" charset="-122"/>
              <a:ea typeface="微软雅黑" panose="020B0503020204020204" charset="-122"/>
            </a:endParaRPr>
          </a:p>
        </p:txBody>
      </p:sp>
      <p:sp>
        <p:nvSpPr>
          <p:cNvPr id="9" name="文本框 8"/>
          <p:cNvSpPr txBox="1"/>
          <p:nvPr/>
        </p:nvSpPr>
        <p:spPr>
          <a:xfrm>
            <a:off x="334645" y="1328420"/>
            <a:ext cx="8225155" cy="3969385"/>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rPr>
              <a:t>每一个人都会经历单身、 成家立业、 增添子女到安享晚年等几个时期， 而每一个时期意味着要承担不同的责任，</a:t>
            </a:r>
            <a:r>
              <a:rPr kumimoji="0" lang="zh-CN" altLang="en-US" sz="2400" b="1" i="0" u="none" strike="noStrike" kern="1200" cap="none" spc="0" normalizeH="0" baseline="0" noProof="0" dirty="0">
                <a:ln>
                  <a:noFill/>
                </a:ln>
                <a:solidFill>
                  <a:srgbClr val="C00000"/>
                </a:solidFill>
                <a:effectLst/>
                <a:uLnTx/>
                <a:uFillTx/>
                <a:latin typeface="微软雅黑" panose="020B0503020204020204" charset="-122"/>
                <a:ea typeface="微软雅黑" panose="020B0503020204020204" charset="-122"/>
              </a:rPr>
              <a:t> 对父母赡养的责任、 对伴侣爱护的责任以及对子女抚养的责任。</a:t>
            </a:r>
          </a:p>
          <a:p>
            <a:pPr marL="0" marR="0" lvl="0" indent="0" algn="just" defTabSz="914400" rtl="0" eaLnBrk="1" fontAlgn="auto" latinLnBrk="0" hangingPunct="1">
              <a:lnSpc>
                <a:spcPct val="150000"/>
              </a:lnSpc>
              <a:spcBef>
                <a:spcPts val="0"/>
              </a:spcBef>
              <a:spcAft>
                <a:spcPts val="0"/>
              </a:spcAft>
              <a:buClrTx/>
              <a:buSzTx/>
              <a:buFontTx/>
              <a:buNone/>
              <a:defRPr/>
            </a:pPr>
            <a:endParaRPr kumimoji="0" lang="zh-CN" altLang="en-US" sz="2400" b="1" i="0" u="none" strike="noStrike" kern="1200" cap="none" spc="0" normalizeH="0" baseline="0" noProof="0" dirty="0">
              <a:ln>
                <a:noFill/>
              </a:ln>
              <a:solidFill>
                <a:srgbClr val="C00000"/>
              </a:solidFill>
              <a:effectLst/>
              <a:uLnTx/>
              <a:uFillTx/>
              <a:latin typeface="微软雅黑" panose="020B0503020204020204" charset="-122"/>
              <a:ea typeface="微软雅黑" panose="020B0503020204020204" charset="-122"/>
            </a:endParaRPr>
          </a:p>
          <a:p>
            <a:pPr marL="0" marR="0" lvl="0" indent="0" algn="just"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rPr>
              <a:t>人生所处的阶段不同， 承担的责任不同， 需要的保障内容和保障额度也会不同， 因此每一个客户 家庭结构发生改变时， 也是再次推销保单的好时机。</a:t>
            </a:r>
          </a:p>
        </p:txBody>
      </p:sp>
      <p:pic>
        <p:nvPicPr>
          <p:cNvPr id="27" name="图片 2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59800" y="1604010"/>
            <a:ext cx="3418205" cy="3418205"/>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6237514"/>
            <a:ext cx="12192000" cy="620486"/>
          </a:xfrm>
          <a:prstGeom prst="rect">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箭头: 五边形 2"/>
          <p:cNvSpPr/>
          <p:nvPr/>
        </p:nvSpPr>
        <p:spPr>
          <a:xfrm>
            <a:off x="0" y="375557"/>
            <a:ext cx="2514600" cy="620486"/>
          </a:xfrm>
          <a:prstGeom prst="homePlate">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2514600" y="350907"/>
            <a:ext cx="5125116" cy="64516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3600" b="1" i="0" u="none" strike="noStrike" kern="1200" cap="none" spc="0" normalizeH="0" baseline="0" noProof="0" dirty="0">
                <a:ln>
                  <a:noFill/>
                </a:ln>
                <a:solidFill>
                  <a:schemeClr val="accent1"/>
                </a:solidFill>
                <a:effectLst/>
                <a:uLnTx/>
                <a:uFillTx/>
                <a:latin typeface="微软雅黑" panose="020B0503020204020204" charset="-122"/>
                <a:ea typeface="微软雅黑" panose="020B0503020204020204" charset="-122"/>
              </a:rPr>
              <a:t>3</a:t>
            </a:r>
            <a:r>
              <a:rPr kumimoji="0" lang="zh-CN" altLang="en-US" sz="3600" b="1" i="0" u="none" strike="noStrike" kern="1200" cap="none" spc="0" normalizeH="0" baseline="0" noProof="0" dirty="0">
                <a:ln>
                  <a:noFill/>
                </a:ln>
                <a:solidFill>
                  <a:schemeClr val="accent1"/>
                </a:solidFill>
                <a:effectLst/>
                <a:uLnTx/>
                <a:uFillTx/>
                <a:latin typeface="微软雅黑" panose="020B0503020204020204" charset="-122"/>
                <a:ea typeface="微软雅黑" panose="020B0503020204020204" charset="-122"/>
              </a:rPr>
              <a:t>、家庭结构发生改变</a:t>
            </a:r>
            <a:endParaRPr kumimoji="0" lang="en-US" altLang="zh-CN" sz="3600" b="1" i="0" u="none" strike="noStrike" kern="1200" cap="none" spc="0" normalizeH="0" baseline="0" noProof="0" dirty="0">
              <a:ln>
                <a:noFill/>
              </a:ln>
              <a:solidFill>
                <a:schemeClr val="accent1"/>
              </a:solidFill>
              <a:effectLst/>
              <a:uLnTx/>
              <a:uFillTx/>
              <a:latin typeface="微软雅黑" panose="020B0503020204020204" charset="-122"/>
              <a:ea typeface="微软雅黑" panose="020B0503020204020204" charset="-122"/>
            </a:endParaRPr>
          </a:p>
        </p:txBody>
      </p:sp>
      <p:sp>
        <p:nvSpPr>
          <p:cNvPr id="9" name="文本框 8"/>
          <p:cNvSpPr txBox="1"/>
          <p:nvPr/>
        </p:nvSpPr>
        <p:spPr>
          <a:xfrm>
            <a:off x="668655" y="1591945"/>
            <a:ext cx="6573520" cy="3969385"/>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rPr>
              <a:t>若要把握好这个时机， 必须在给客户签订第一张保单之后不断和客户保持联系， 及时掌握客户家庭结构变化的情况， 这样做不仅能让你及时了解客户的信息为客户设计第二张保单， 同时也</a:t>
            </a:r>
            <a:r>
              <a:rPr kumimoji="0" lang="zh-CN" altLang="en-US" sz="2400" b="1" i="0" u="none" strike="noStrike" kern="1200" cap="none" spc="0" normalizeH="0" baseline="0" noProof="0" dirty="0">
                <a:ln>
                  <a:noFill/>
                </a:ln>
                <a:solidFill>
                  <a:srgbClr val="C00000"/>
                </a:solidFill>
                <a:effectLst/>
                <a:uLnTx/>
                <a:uFillTx/>
                <a:latin typeface="微软雅黑" panose="020B0503020204020204" charset="-122"/>
                <a:ea typeface="微软雅黑" panose="020B0503020204020204" charset="-122"/>
              </a:rPr>
              <a:t>会让客户觉得你很关心他， 当他要购买第二张保单时自然而然会毫不犹豫地选择你</a:t>
            </a:r>
            <a:r>
              <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rPr>
              <a:t>， 而不会另 “新欢” 了 。</a:t>
            </a:r>
          </a:p>
        </p:txBody>
      </p:sp>
      <p:pic>
        <p:nvPicPr>
          <p:cNvPr id="27" name="图片 2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067675" y="1719580"/>
            <a:ext cx="3418205" cy="3418205"/>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6237514"/>
            <a:ext cx="12192000" cy="620486"/>
          </a:xfrm>
          <a:prstGeom prst="rect">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箭头: 五边形 2"/>
          <p:cNvSpPr/>
          <p:nvPr/>
        </p:nvSpPr>
        <p:spPr>
          <a:xfrm>
            <a:off x="0" y="375557"/>
            <a:ext cx="2514600" cy="620486"/>
          </a:xfrm>
          <a:prstGeom prst="homePlate">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2514600" y="331857"/>
            <a:ext cx="5125116" cy="64516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3600" b="1" i="0" u="none" strike="noStrike" kern="1200" cap="none" spc="0" normalizeH="0" baseline="0" noProof="0" dirty="0">
                <a:ln>
                  <a:noFill/>
                </a:ln>
                <a:solidFill>
                  <a:schemeClr val="accent1"/>
                </a:solidFill>
                <a:effectLst/>
                <a:uLnTx/>
                <a:uFillTx/>
                <a:latin typeface="微软雅黑" panose="020B0503020204020204" charset="-122"/>
                <a:ea typeface="微软雅黑" panose="020B0503020204020204" charset="-122"/>
              </a:rPr>
              <a:t>4</a:t>
            </a:r>
            <a:r>
              <a:rPr kumimoji="0" lang="zh-CN" altLang="en-US" sz="3600" b="1" i="0" u="none" strike="noStrike" kern="1200" cap="none" spc="0" normalizeH="0" baseline="0" noProof="0" dirty="0">
                <a:ln>
                  <a:noFill/>
                </a:ln>
                <a:solidFill>
                  <a:schemeClr val="accent1"/>
                </a:solidFill>
                <a:effectLst/>
                <a:uLnTx/>
                <a:uFillTx/>
                <a:latin typeface="微软雅黑" panose="020B0503020204020204" charset="-122"/>
                <a:ea typeface="微软雅黑" panose="020B0503020204020204" charset="-122"/>
              </a:rPr>
              <a:t>、职级晋升</a:t>
            </a:r>
          </a:p>
        </p:txBody>
      </p:sp>
      <p:sp>
        <p:nvSpPr>
          <p:cNvPr id="9" name="文本框 8"/>
          <p:cNvSpPr txBox="1"/>
          <p:nvPr/>
        </p:nvSpPr>
        <p:spPr>
          <a:xfrm>
            <a:off x="421640" y="1167765"/>
            <a:ext cx="7407910" cy="4523105"/>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defRPr/>
            </a:pPr>
            <a:r>
              <a:rPr kumimoji="0" lang="en-US" altLang="zh-CN" sz="2400" b="1" i="0" u="none" strike="noStrike" kern="1200" cap="none" spc="0" normalizeH="0" baseline="0" noProof="0" dirty="0">
                <a:ln>
                  <a:noFill/>
                </a:ln>
                <a:effectLst/>
                <a:uLnTx/>
                <a:uFillTx/>
                <a:latin typeface="微软雅黑" panose="020B0503020204020204" charset="-122"/>
                <a:ea typeface="微软雅黑" panose="020B0503020204020204" charset="-122"/>
              </a:rPr>
              <a:t>随着时间的流逝， 不仅客户的家庭结构会发生改变， 而且在事业上也会有所变动， 比如打工的可能会升职， 创业的可能生意越做越好等， 这就意味着他们的收入得到了增加。 </a:t>
            </a:r>
          </a:p>
          <a:p>
            <a:pPr marL="0" marR="0" lvl="0" indent="0" algn="just" defTabSz="914400" rtl="0" eaLnBrk="1" fontAlgn="auto" latinLnBrk="0" hangingPunct="1">
              <a:lnSpc>
                <a:spcPct val="150000"/>
              </a:lnSpc>
              <a:spcBef>
                <a:spcPts val="0"/>
              </a:spcBef>
              <a:spcAft>
                <a:spcPts val="0"/>
              </a:spcAft>
              <a:buClrTx/>
              <a:buSzTx/>
              <a:buFontTx/>
              <a:buNone/>
              <a:defRPr/>
            </a:pPr>
            <a:r>
              <a:rPr kumimoji="0" lang="en-US" altLang="zh-CN" sz="2400" b="1" i="0" u="none" strike="noStrike" kern="1200" cap="none" spc="0" normalizeH="0" baseline="0" noProof="0" dirty="0">
                <a:ln>
                  <a:noFill/>
                </a:ln>
                <a:effectLst/>
                <a:uLnTx/>
                <a:uFillTx/>
                <a:latin typeface="微软雅黑" panose="020B0503020204020204" charset="-122"/>
                <a:ea typeface="微软雅黑" panose="020B0503020204020204" charset="-122"/>
              </a:rPr>
              <a:t>保险营销员应该紧紧抓住这个机遇，</a:t>
            </a:r>
            <a:r>
              <a:rPr kumimoji="0" lang="en-US" altLang="zh-CN" sz="2400" b="1" i="0" u="none" strike="noStrike" kern="1200" cap="none" spc="0" normalizeH="0" baseline="0" noProof="0" dirty="0">
                <a:ln>
                  <a:noFill/>
                </a:ln>
                <a:solidFill>
                  <a:srgbClr val="C00000"/>
                </a:solidFill>
                <a:effectLst/>
                <a:uLnTx/>
                <a:uFillTx/>
                <a:latin typeface="微软雅黑" panose="020B0503020204020204" charset="-122"/>
                <a:ea typeface="微软雅黑" panose="020B0503020204020204" charset="-122"/>
              </a:rPr>
              <a:t> 一来对客户表示祝贺， 二来借此告知客户随着他们身价的提升， 保障的范围和额度也应该相应得到提升</a:t>
            </a:r>
            <a:r>
              <a:rPr kumimoji="0" lang="en-US" altLang="zh-CN" sz="2400" b="1" i="0" u="none" strike="noStrike" kern="1200" cap="none" spc="0" normalizeH="0" baseline="0" noProof="0" dirty="0">
                <a:ln>
                  <a:noFill/>
                </a:ln>
                <a:effectLst/>
                <a:uLnTx/>
                <a:uFillTx/>
                <a:latin typeface="微软雅黑" panose="020B0503020204020204" charset="-122"/>
                <a:ea typeface="微软雅黑" panose="020B0503020204020204" charset="-122"/>
              </a:rPr>
              <a:t>， 只要沟通到位， 相信客户会愿意接收第二张保单。</a:t>
            </a:r>
          </a:p>
        </p:txBody>
      </p:sp>
      <p:pic>
        <p:nvPicPr>
          <p:cNvPr id="14" name="图片 13"/>
          <p:cNvPicPr>
            <a:picLocks noChangeAspect="1"/>
          </p:cNvPicPr>
          <p:nvPr/>
        </p:nvPicPr>
        <p:blipFill rotWithShape="1">
          <a:blip r:embed="rId2">
            <a:extLst>
              <a:ext uri="{28A0092B-C50C-407E-A947-70E740481C1C}">
                <a14:useLocalDpi xmlns:a14="http://schemas.microsoft.com/office/drawing/2010/main" val="0"/>
              </a:ext>
            </a:extLst>
          </a:blip>
          <a:srcRect l="47848" b="65116"/>
          <a:stretch>
            <a:fillRect/>
          </a:stretch>
        </p:blipFill>
        <p:spPr>
          <a:xfrm>
            <a:off x="7143750" y="1176020"/>
            <a:ext cx="5048250" cy="4514850"/>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6237514"/>
            <a:ext cx="12192000" cy="620486"/>
          </a:xfrm>
          <a:prstGeom prst="rect">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箭头: 五边形 2"/>
          <p:cNvSpPr/>
          <p:nvPr/>
        </p:nvSpPr>
        <p:spPr>
          <a:xfrm>
            <a:off x="0" y="375557"/>
            <a:ext cx="2514600" cy="620486"/>
          </a:xfrm>
          <a:prstGeom prst="homePlate">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2514600" y="331857"/>
            <a:ext cx="5125116" cy="64516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3600" b="1" i="0" u="none" strike="noStrike" kern="1200" cap="none" spc="0" normalizeH="0" baseline="0" noProof="0" dirty="0">
                <a:ln>
                  <a:noFill/>
                </a:ln>
                <a:solidFill>
                  <a:schemeClr val="accent1"/>
                </a:solidFill>
                <a:effectLst/>
                <a:uLnTx/>
                <a:uFillTx/>
                <a:latin typeface="微软雅黑" panose="020B0503020204020204" charset="-122"/>
                <a:ea typeface="微软雅黑" panose="020B0503020204020204" charset="-122"/>
              </a:rPr>
              <a:t>5</a:t>
            </a:r>
            <a:r>
              <a:rPr kumimoji="0" lang="zh-CN" altLang="en-US" sz="3600" b="1" i="0" u="none" strike="noStrike" kern="1200" cap="none" spc="0" normalizeH="0" baseline="0" noProof="0" dirty="0">
                <a:ln>
                  <a:noFill/>
                </a:ln>
                <a:solidFill>
                  <a:schemeClr val="accent1"/>
                </a:solidFill>
                <a:effectLst/>
                <a:uLnTx/>
                <a:uFillTx/>
                <a:latin typeface="微软雅黑" panose="020B0503020204020204" charset="-122"/>
                <a:ea typeface="微软雅黑" panose="020B0503020204020204" charset="-122"/>
              </a:rPr>
              <a:t>、客户退保</a:t>
            </a:r>
          </a:p>
        </p:txBody>
      </p:sp>
      <p:sp>
        <p:nvSpPr>
          <p:cNvPr id="9" name="文本框 8"/>
          <p:cNvSpPr txBox="1"/>
          <p:nvPr/>
        </p:nvSpPr>
        <p:spPr>
          <a:xfrm>
            <a:off x="5675630" y="1899920"/>
            <a:ext cx="5915025" cy="341503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defRPr/>
            </a:pPr>
            <a:r>
              <a:rPr kumimoji="0" lang="en-US" altLang="zh-CN" sz="2400" b="1" i="0" u="none" strike="noStrike" kern="1200" cap="none" spc="0" normalizeH="0" baseline="0" noProof="0" dirty="0">
                <a:ln>
                  <a:noFill/>
                </a:ln>
                <a:effectLst/>
                <a:uLnTx/>
                <a:uFillTx/>
                <a:latin typeface="微软雅黑" panose="020B0503020204020204" charset="-122"/>
                <a:ea typeface="微软雅黑" panose="020B0503020204020204" charset="-122"/>
              </a:rPr>
              <a:t>如果客户要求退保， 不同的保险营销员会有不同的反应， 有的会极力劝阻客户不要退保， 也有的会不知所措， 只有顺着客户的意思办理了退保。这个时候，你要认清一个事实，</a:t>
            </a:r>
            <a:r>
              <a:rPr kumimoji="0" lang="en-US" altLang="zh-CN" sz="2400" b="1" i="0" u="none" strike="noStrike" kern="1200" cap="none" spc="0" normalizeH="0" baseline="0" noProof="0" dirty="0">
                <a:ln>
                  <a:noFill/>
                </a:ln>
                <a:solidFill>
                  <a:srgbClr val="C00000"/>
                </a:solidFill>
                <a:effectLst/>
                <a:uLnTx/>
                <a:uFillTx/>
                <a:latin typeface="微软雅黑" panose="020B0503020204020204" charset="-122"/>
                <a:ea typeface="微软雅黑" panose="020B0503020204020204" charset="-122"/>
              </a:rPr>
              <a:t> 一旦为客户办理了 退保， 你将永远的失去这个客户 。</a:t>
            </a:r>
          </a:p>
        </p:txBody>
      </p:sp>
      <p:pic>
        <p:nvPicPr>
          <p:cNvPr id="5" name="图片 4"/>
          <p:cNvPicPr>
            <a:picLocks noChangeAspect="1"/>
          </p:cNvPicPr>
          <p:nvPr/>
        </p:nvPicPr>
        <p:blipFill rotWithShape="1">
          <a:blip r:embed="rId2" cstate="print">
            <a:extLst>
              <a:ext uri="{28A0092B-C50C-407E-A947-70E740481C1C}">
                <a14:useLocalDpi xmlns:a14="http://schemas.microsoft.com/office/drawing/2010/main" val="0"/>
              </a:ext>
            </a:extLst>
          </a:blip>
          <a:srcRect l="1348" t="20242"/>
          <a:stretch>
            <a:fillRect/>
          </a:stretch>
        </p:blipFill>
        <p:spPr>
          <a:xfrm>
            <a:off x="610870" y="1688465"/>
            <a:ext cx="4485640" cy="3626485"/>
          </a:xfrm>
          <a:prstGeom prst="rect">
            <a:avLst/>
          </a:prstGeo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6237514"/>
            <a:ext cx="12192000" cy="620486"/>
          </a:xfrm>
          <a:prstGeom prst="rect">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箭头: 五边形 2"/>
          <p:cNvSpPr/>
          <p:nvPr/>
        </p:nvSpPr>
        <p:spPr>
          <a:xfrm>
            <a:off x="0" y="375557"/>
            <a:ext cx="2514600" cy="620486"/>
          </a:xfrm>
          <a:prstGeom prst="homePlate">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2514600" y="331857"/>
            <a:ext cx="5125116" cy="64516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3600" b="1" i="0" u="none" strike="noStrike" kern="1200" cap="none" spc="0" normalizeH="0" baseline="0" noProof="0" dirty="0">
                <a:ln>
                  <a:noFill/>
                </a:ln>
                <a:solidFill>
                  <a:schemeClr val="accent1"/>
                </a:solidFill>
                <a:effectLst/>
                <a:uLnTx/>
                <a:uFillTx/>
                <a:latin typeface="微软雅黑" panose="020B0503020204020204" charset="-122"/>
                <a:ea typeface="微软雅黑" panose="020B0503020204020204" charset="-122"/>
              </a:rPr>
              <a:t>5</a:t>
            </a:r>
            <a:r>
              <a:rPr kumimoji="0" lang="zh-CN" altLang="en-US" sz="3600" b="1" i="0" u="none" strike="noStrike" kern="1200" cap="none" spc="0" normalizeH="0" baseline="0" noProof="0" dirty="0">
                <a:ln>
                  <a:noFill/>
                </a:ln>
                <a:solidFill>
                  <a:schemeClr val="accent1"/>
                </a:solidFill>
                <a:effectLst/>
                <a:uLnTx/>
                <a:uFillTx/>
                <a:latin typeface="微软雅黑" panose="020B0503020204020204" charset="-122"/>
                <a:ea typeface="微软雅黑" panose="020B0503020204020204" charset="-122"/>
              </a:rPr>
              <a:t>、客户退保</a:t>
            </a:r>
          </a:p>
        </p:txBody>
      </p:sp>
      <p:sp>
        <p:nvSpPr>
          <p:cNvPr id="9" name="文本框 8"/>
          <p:cNvSpPr txBox="1"/>
          <p:nvPr/>
        </p:nvSpPr>
        <p:spPr>
          <a:xfrm>
            <a:off x="5693410" y="1688465"/>
            <a:ext cx="5915025" cy="3969385"/>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defRPr/>
            </a:pPr>
            <a:r>
              <a:rPr kumimoji="0" lang="en-US" altLang="zh-CN" sz="2400" b="1" i="0" u="none" strike="noStrike" kern="1200" cap="none" spc="0" normalizeH="0" baseline="0" noProof="0" dirty="0">
                <a:ln>
                  <a:noFill/>
                </a:ln>
                <a:effectLst/>
                <a:uLnTx/>
                <a:uFillTx/>
                <a:latin typeface="微软雅黑" panose="020B0503020204020204" charset="-122"/>
                <a:ea typeface="微软雅黑" panose="020B0503020204020204" charset="-122"/>
              </a:rPr>
              <a:t>因此， 当客户要求退保时， 不能糊里糊涂地给客户办理手续， 而应该耐着性子和客户做好沟通， </a:t>
            </a:r>
            <a:r>
              <a:rPr kumimoji="0" lang="en-US" altLang="zh-CN" sz="2400" b="1" i="0" u="none" strike="noStrike" kern="1200" cap="none" spc="0" normalizeH="0" baseline="0" noProof="0" dirty="0">
                <a:ln>
                  <a:noFill/>
                </a:ln>
                <a:solidFill>
                  <a:srgbClr val="C00000"/>
                </a:solidFill>
                <a:effectLst/>
                <a:uLnTx/>
                <a:uFillTx/>
                <a:latin typeface="微软雅黑" panose="020B0503020204020204" charset="-122"/>
                <a:ea typeface="微软雅黑" panose="020B0503020204020204" charset="-122"/>
              </a:rPr>
              <a:t>仔细了解客户退保的真实原因</a:t>
            </a:r>
            <a:r>
              <a:rPr kumimoji="0" lang="en-US" altLang="zh-CN" sz="2400" b="1" i="0" u="none" strike="noStrike" kern="1200" cap="none" spc="0" normalizeH="0" baseline="0" noProof="0" dirty="0">
                <a:ln>
                  <a:noFill/>
                </a:ln>
                <a:effectLst/>
                <a:uLnTx/>
                <a:uFillTx/>
                <a:latin typeface="微软雅黑" panose="020B0503020204020204" charset="-122"/>
                <a:ea typeface="微软雅黑" panose="020B0503020204020204" charset="-122"/>
              </a:rPr>
              <a:t>， 也许客户退保的理由是觉得保障额度不高或者保障不全面， 对自己和家人没有帮助， 此时， </a:t>
            </a:r>
            <a:r>
              <a:rPr kumimoji="0" lang="en-US" altLang="zh-CN" sz="2400" b="1" i="0" u="none" strike="noStrike" kern="1200" cap="none" spc="0" normalizeH="0" baseline="0" noProof="0" dirty="0">
                <a:ln>
                  <a:noFill/>
                </a:ln>
                <a:solidFill>
                  <a:srgbClr val="C00000"/>
                </a:solidFill>
                <a:effectLst/>
                <a:uLnTx/>
                <a:uFillTx/>
                <a:latin typeface="微软雅黑" panose="020B0503020204020204" charset="-122"/>
                <a:ea typeface="微软雅黑" panose="020B0503020204020204" charset="-122"/>
              </a:rPr>
              <a:t>再向客户提出一套完善的保障计划</a:t>
            </a:r>
            <a:r>
              <a:rPr kumimoji="0" lang="en-US" altLang="zh-CN" sz="2400" b="1" i="0" u="none" strike="noStrike" kern="1200" cap="none" spc="0" normalizeH="0" baseline="0" noProof="0" dirty="0">
                <a:ln>
                  <a:noFill/>
                </a:ln>
                <a:effectLst/>
                <a:uLnTx/>
                <a:uFillTx/>
                <a:latin typeface="微软雅黑" panose="020B0503020204020204" charset="-122"/>
                <a:ea typeface="微软雅黑" panose="020B0503020204020204" charset="-122"/>
              </a:rPr>
              <a:t>， 说不定客户也会接受。</a:t>
            </a:r>
          </a:p>
        </p:txBody>
      </p:sp>
      <p:pic>
        <p:nvPicPr>
          <p:cNvPr id="5" name="图片 4"/>
          <p:cNvPicPr>
            <a:picLocks noChangeAspect="1"/>
          </p:cNvPicPr>
          <p:nvPr/>
        </p:nvPicPr>
        <p:blipFill rotWithShape="1">
          <a:blip r:embed="rId2" cstate="print">
            <a:extLst>
              <a:ext uri="{28A0092B-C50C-407E-A947-70E740481C1C}">
                <a14:useLocalDpi xmlns:a14="http://schemas.microsoft.com/office/drawing/2010/main" val="0"/>
              </a:ext>
            </a:extLst>
          </a:blip>
          <a:srcRect l="1348" t="20242"/>
          <a:stretch>
            <a:fillRect/>
          </a:stretch>
        </p:blipFill>
        <p:spPr>
          <a:xfrm>
            <a:off x="610870" y="1688465"/>
            <a:ext cx="4485640" cy="3626485"/>
          </a:xfrm>
          <a:prstGeom prst="rect">
            <a:avLst/>
          </a:prstGeom>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6237514"/>
            <a:ext cx="12192000" cy="620486"/>
          </a:xfrm>
          <a:prstGeom prst="rect">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箭头: 五边形 2"/>
          <p:cNvSpPr/>
          <p:nvPr/>
        </p:nvSpPr>
        <p:spPr>
          <a:xfrm>
            <a:off x="0" y="375557"/>
            <a:ext cx="2514600" cy="620486"/>
          </a:xfrm>
          <a:prstGeom prst="homePlate">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2514600" y="331857"/>
            <a:ext cx="5125116" cy="64516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3600" b="1" i="0" u="none" strike="noStrike" kern="1200" cap="none" spc="0" normalizeH="0" baseline="0" noProof="0" dirty="0">
                <a:ln>
                  <a:noFill/>
                </a:ln>
                <a:solidFill>
                  <a:schemeClr val="accent1"/>
                </a:solidFill>
                <a:effectLst/>
                <a:uLnTx/>
                <a:uFillTx/>
                <a:latin typeface="微软雅黑" panose="020B0503020204020204" charset="-122"/>
                <a:ea typeface="微软雅黑" panose="020B0503020204020204" charset="-122"/>
              </a:rPr>
              <a:t>5</a:t>
            </a:r>
            <a:r>
              <a:rPr kumimoji="0" lang="zh-CN" altLang="en-US" sz="3600" b="1" i="0" u="none" strike="noStrike" kern="1200" cap="none" spc="0" normalizeH="0" baseline="0" noProof="0" dirty="0">
                <a:ln>
                  <a:noFill/>
                </a:ln>
                <a:solidFill>
                  <a:schemeClr val="accent1"/>
                </a:solidFill>
                <a:effectLst/>
                <a:uLnTx/>
                <a:uFillTx/>
                <a:latin typeface="微软雅黑" panose="020B0503020204020204" charset="-122"/>
                <a:ea typeface="微软雅黑" panose="020B0503020204020204" charset="-122"/>
              </a:rPr>
              <a:t>、客户退保</a:t>
            </a:r>
          </a:p>
        </p:txBody>
      </p:sp>
      <p:sp>
        <p:nvSpPr>
          <p:cNvPr id="9" name="文本框 8"/>
          <p:cNvSpPr txBox="1"/>
          <p:nvPr/>
        </p:nvSpPr>
        <p:spPr>
          <a:xfrm>
            <a:off x="5693410" y="1688465"/>
            <a:ext cx="5915025" cy="3969385"/>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defRPr/>
            </a:pPr>
            <a:r>
              <a:rPr kumimoji="0" lang="en-US" altLang="zh-CN" sz="2400" b="1" i="0" u="none" strike="noStrike" kern="1200" cap="none" spc="0" normalizeH="0" baseline="0" noProof="0" dirty="0">
                <a:ln>
                  <a:noFill/>
                </a:ln>
                <a:effectLst/>
                <a:uLnTx/>
                <a:uFillTx/>
                <a:latin typeface="微软雅黑" panose="020B0503020204020204" charset="-122"/>
                <a:ea typeface="微软雅黑" panose="020B0503020204020204" charset="-122"/>
              </a:rPr>
              <a:t>因此， 当客户要求退保时， 不能糊里糊涂地给客户办理手续， 而应该耐着性子和客户做好沟通， </a:t>
            </a:r>
            <a:r>
              <a:rPr kumimoji="0" lang="en-US" altLang="zh-CN" sz="2400" b="1" i="0" u="none" strike="noStrike" kern="1200" cap="none" spc="0" normalizeH="0" baseline="0" noProof="0" dirty="0">
                <a:ln>
                  <a:noFill/>
                </a:ln>
                <a:solidFill>
                  <a:srgbClr val="C00000"/>
                </a:solidFill>
                <a:effectLst/>
                <a:uLnTx/>
                <a:uFillTx/>
                <a:latin typeface="微软雅黑" panose="020B0503020204020204" charset="-122"/>
                <a:ea typeface="微软雅黑" panose="020B0503020204020204" charset="-122"/>
              </a:rPr>
              <a:t>仔细了解客户退保的真实原因</a:t>
            </a:r>
            <a:r>
              <a:rPr kumimoji="0" lang="en-US" altLang="zh-CN" sz="2400" b="1" i="0" u="none" strike="noStrike" kern="1200" cap="none" spc="0" normalizeH="0" baseline="0" noProof="0" dirty="0">
                <a:ln>
                  <a:noFill/>
                </a:ln>
                <a:effectLst/>
                <a:uLnTx/>
                <a:uFillTx/>
                <a:latin typeface="微软雅黑" panose="020B0503020204020204" charset="-122"/>
                <a:ea typeface="微软雅黑" panose="020B0503020204020204" charset="-122"/>
              </a:rPr>
              <a:t>， 也许客户退保的理由是觉得保障额度不高或者保障不全面， 对自己和家人没有帮助， 此时， </a:t>
            </a:r>
            <a:r>
              <a:rPr kumimoji="0" lang="en-US" altLang="zh-CN" sz="2400" b="1" i="0" u="none" strike="noStrike" kern="1200" cap="none" spc="0" normalizeH="0" baseline="0" noProof="0" dirty="0">
                <a:ln>
                  <a:noFill/>
                </a:ln>
                <a:solidFill>
                  <a:srgbClr val="C00000"/>
                </a:solidFill>
                <a:effectLst/>
                <a:uLnTx/>
                <a:uFillTx/>
                <a:latin typeface="微软雅黑" panose="020B0503020204020204" charset="-122"/>
                <a:ea typeface="微软雅黑" panose="020B0503020204020204" charset="-122"/>
              </a:rPr>
              <a:t>再向客户提出一套完善的保障计划</a:t>
            </a:r>
            <a:r>
              <a:rPr kumimoji="0" lang="en-US" altLang="zh-CN" sz="2400" b="1" i="0" u="none" strike="noStrike" kern="1200" cap="none" spc="0" normalizeH="0" baseline="0" noProof="0" dirty="0">
                <a:ln>
                  <a:noFill/>
                </a:ln>
                <a:effectLst/>
                <a:uLnTx/>
                <a:uFillTx/>
                <a:latin typeface="微软雅黑" panose="020B0503020204020204" charset="-122"/>
                <a:ea typeface="微软雅黑" panose="020B0503020204020204" charset="-122"/>
              </a:rPr>
              <a:t>， 说不定客户也会接受。</a:t>
            </a:r>
          </a:p>
        </p:txBody>
      </p:sp>
      <p:pic>
        <p:nvPicPr>
          <p:cNvPr id="5" name="图片 4"/>
          <p:cNvPicPr>
            <a:picLocks noChangeAspect="1"/>
          </p:cNvPicPr>
          <p:nvPr/>
        </p:nvPicPr>
        <p:blipFill rotWithShape="1">
          <a:blip r:embed="rId2" cstate="print">
            <a:extLst>
              <a:ext uri="{28A0092B-C50C-407E-A947-70E740481C1C}">
                <a14:useLocalDpi xmlns:a14="http://schemas.microsoft.com/office/drawing/2010/main" val="0"/>
              </a:ext>
            </a:extLst>
          </a:blip>
          <a:srcRect l="1348" t="20242"/>
          <a:stretch>
            <a:fillRect/>
          </a:stretch>
        </p:blipFill>
        <p:spPr>
          <a:xfrm>
            <a:off x="610870" y="1688465"/>
            <a:ext cx="4485640" cy="3626485"/>
          </a:xfrm>
          <a:prstGeom prst="rect">
            <a:avLst/>
          </a:prstGeom>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6237514"/>
            <a:ext cx="12192000" cy="620486"/>
          </a:xfrm>
          <a:prstGeom prst="rect">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箭头: 五边形 2"/>
          <p:cNvSpPr/>
          <p:nvPr/>
        </p:nvSpPr>
        <p:spPr>
          <a:xfrm>
            <a:off x="0" y="375557"/>
            <a:ext cx="2514600" cy="620486"/>
          </a:xfrm>
          <a:prstGeom prst="homePlate">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2514600" y="331857"/>
            <a:ext cx="5125116" cy="64516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3600" b="1" i="0" u="none" strike="noStrike" kern="1200" cap="none" spc="0" normalizeH="0" baseline="0" noProof="0" dirty="0">
                <a:ln>
                  <a:noFill/>
                </a:ln>
                <a:solidFill>
                  <a:schemeClr val="accent1"/>
                </a:solidFill>
                <a:effectLst/>
                <a:uLnTx/>
                <a:uFillTx/>
                <a:latin typeface="微软雅黑" panose="020B0503020204020204" charset="-122"/>
                <a:ea typeface="微软雅黑" panose="020B0503020204020204" charset="-122"/>
              </a:rPr>
              <a:t>6</a:t>
            </a:r>
            <a:r>
              <a:rPr kumimoji="0" lang="zh-CN" altLang="en-US" sz="3600" b="1" i="0" u="none" strike="noStrike" kern="1200" cap="none" spc="0" normalizeH="0" baseline="0" noProof="0" dirty="0">
                <a:ln>
                  <a:noFill/>
                </a:ln>
                <a:solidFill>
                  <a:schemeClr val="accent1"/>
                </a:solidFill>
                <a:effectLst/>
                <a:uLnTx/>
                <a:uFillTx/>
                <a:latin typeface="微软雅黑" panose="020B0503020204020204" charset="-122"/>
                <a:ea typeface="微软雅黑" panose="020B0503020204020204" charset="-122"/>
              </a:rPr>
              <a:t>、客户回访、保单检视</a:t>
            </a:r>
          </a:p>
        </p:txBody>
      </p:sp>
      <p:sp>
        <p:nvSpPr>
          <p:cNvPr id="9" name="文本框 8"/>
          <p:cNvSpPr txBox="1"/>
          <p:nvPr/>
        </p:nvSpPr>
        <p:spPr>
          <a:xfrm>
            <a:off x="458470" y="1355725"/>
            <a:ext cx="7058025" cy="4523105"/>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defRPr/>
            </a:pPr>
            <a:r>
              <a:rPr kumimoji="0" lang="en-US" altLang="zh-CN" sz="2400" b="1" i="0" u="none" strike="noStrike" kern="1200" cap="none" spc="0" normalizeH="0" baseline="0" noProof="0" dirty="0">
                <a:ln>
                  <a:noFill/>
                </a:ln>
                <a:effectLst/>
                <a:uLnTx/>
                <a:uFillTx/>
                <a:latin typeface="微软雅黑" panose="020B0503020204020204" charset="-122"/>
                <a:ea typeface="微软雅黑" panose="020B0503020204020204" charset="-122"/>
              </a:rPr>
              <a:t>当客户购买了第一张保单之后，很多保险营销员就销声匿迹了，客户无法找到他。其实常和客户保持联络，常</a:t>
            </a:r>
            <a:r>
              <a:rPr kumimoji="0" lang="en-US" altLang="zh-CN" sz="2400" b="1" i="0" u="none" strike="noStrike" kern="1200" cap="none" spc="0" normalizeH="0" baseline="0" noProof="0" dirty="0">
                <a:ln>
                  <a:noFill/>
                </a:ln>
                <a:solidFill>
                  <a:srgbClr val="C00000"/>
                </a:solidFill>
                <a:effectLst/>
                <a:uLnTx/>
                <a:uFillTx/>
                <a:latin typeface="微软雅黑" panose="020B0503020204020204" charset="-122"/>
                <a:ea typeface="微软雅黑" panose="020B0503020204020204" charset="-122"/>
              </a:rPr>
              <a:t>对客户进行回访，对保单进行检视</a:t>
            </a:r>
            <a:r>
              <a:rPr kumimoji="0" lang="en-US" altLang="zh-CN" sz="2400" b="1" i="0" u="none" strike="noStrike" kern="1200" cap="none" spc="0" normalizeH="0" baseline="0" noProof="0" dirty="0">
                <a:ln>
                  <a:noFill/>
                </a:ln>
                <a:effectLst/>
                <a:uLnTx/>
                <a:uFillTx/>
                <a:latin typeface="微软雅黑" panose="020B0503020204020204" charset="-122"/>
                <a:ea typeface="微软雅黑" panose="020B0503020204020204" charset="-122"/>
              </a:rPr>
              <a:t>， 反复地将保险的责任和第一张保单的权益告知客户 ， 会</a:t>
            </a:r>
            <a:r>
              <a:rPr kumimoji="0" lang="en-US" altLang="zh-CN" sz="2400" b="1" i="0" u="none" strike="noStrike" kern="1200" cap="none" spc="0" normalizeH="0" baseline="0" noProof="0" dirty="0">
                <a:ln>
                  <a:noFill/>
                </a:ln>
                <a:solidFill>
                  <a:srgbClr val="C00000"/>
                </a:solidFill>
                <a:effectLst/>
                <a:uLnTx/>
                <a:uFillTx/>
                <a:latin typeface="微软雅黑" panose="020B0503020204020204" charset="-122"/>
                <a:ea typeface="微软雅黑" panose="020B0503020204020204" charset="-122"/>
              </a:rPr>
              <a:t>让客户看到负责任、做事情认真的你。</a:t>
            </a:r>
          </a:p>
          <a:p>
            <a:pPr marL="0" marR="0" lvl="0" indent="0" algn="just" defTabSz="914400" rtl="0" eaLnBrk="1" fontAlgn="auto" latinLnBrk="0" hangingPunct="1">
              <a:lnSpc>
                <a:spcPct val="150000"/>
              </a:lnSpc>
              <a:spcBef>
                <a:spcPts val="0"/>
              </a:spcBef>
              <a:spcAft>
                <a:spcPts val="0"/>
              </a:spcAft>
              <a:buClrTx/>
              <a:buSzTx/>
              <a:buFontTx/>
              <a:buNone/>
              <a:defRPr/>
            </a:pPr>
            <a:endParaRPr kumimoji="0" lang="en-US" altLang="zh-CN" sz="2400" b="1" i="0" u="none" strike="noStrike" kern="1200" cap="none" spc="0" normalizeH="0" baseline="0" noProof="0" dirty="0">
              <a:ln>
                <a:noFill/>
              </a:ln>
              <a:effectLst/>
              <a:uLnTx/>
              <a:uFillTx/>
              <a:latin typeface="微软雅黑" panose="020B0503020204020204" charset="-122"/>
              <a:ea typeface="微软雅黑" panose="020B0503020204020204" charset="-122"/>
            </a:endParaRPr>
          </a:p>
          <a:p>
            <a:pPr marL="0" marR="0" lvl="0" indent="0" algn="just" defTabSz="914400" rtl="0" eaLnBrk="1" fontAlgn="auto" latinLnBrk="0" hangingPunct="1">
              <a:lnSpc>
                <a:spcPct val="150000"/>
              </a:lnSpc>
              <a:spcBef>
                <a:spcPts val="0"/>
              </a:spcBef>
              <a:spcAft>
                <a:spcPts val="0"/>
              </a:spcAft>
              <a:buClrTx/>
              <a:buSzTx/>
              <a:buFontTx/>
              <a:buNone/>
              <a:defRPr/>
            </a:pPr>
            <a:r>
              <a:rPr kumimoji="0" lang="en-US" altLang="zh-CN" sz="2400" b="1" i="0" u="none" strike="noStrike" kern="1200" cap="none" spc="0" normalizeH="0" baseline="0" noProof="0" dirty="0">
                <a:ln>
                  <a:noFill/>
                </a:ln>
                <a:effectLst/>
                <a:uLnTx/>
                <a:uFillTx/>
                <a:latin typeface="微软雅黑" panose="020B0503020204020204" charset="-122"/>
                <a:ea typeface="微软雅黑" panose="020B0503020204020204" charset="-122"/>
              </a:rPr>
              <a:t>同时， 再给客户分析他们还需要在哪些方面增加保障，为让客户购买第二张保单埋下伏笔。</a:t>
            </a:r>
          </a:p>
        </p:txBody>
      </p:sp>
      <p:pic>
        <p:nvPicPr>
          <p:cNvPr id="19" name="图片 18"/>
          <p:cNvPicPr>
            <a:picLocks noChangeAspect="1"/>
          </p:cNvPicPr>
          <p:nvPr/>
        </p:nvPicPr>
        <p:blipFill rotWithShape="1">
          <a:blip r:embed="rId2">
            <a:extLst>
              <a:ext uri="{28A0092B-C50C-407E-A947-70E740481C1C}">
                <a14:useLocalDpi xmlns:a14="http://schemas.microsoft.com/office/drawing/2010/main" val="0"/>
              </a:ext>
            </a:extLst>
          </a:blip>
          <a:srcRect l="-6866" t="33539" r="46609" b="34805"/>
          <a:stretch>
            <a:fillRect/>
          </a:stretch>
        </p:blipFill>
        <p:spPr>
          <a:xfrm>
            <a:off x="7162800" y="1355725"/>
            <a:ext cx="5836285" cy="4100195"/>
          </a:xfrm>
          <a:prstGeom prst="rect">
            <a:avLst/>
          </a:prstGeom>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0" name="文本框 9"/>
          <p:cNvSpPr txBox="1"/>
          <p:nvPr/>
        </p:nvSpPr>
        <p:spPr>
          <a:xfrm>
            <a:off x="5344885" y="2357517"/>
            <a:ext cx="2422222" cy="221599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3800" b="0" i="0" u="none" strike="noStrike" kern="1200" cap="none" spc="0" normalizeH="0" baseline="0" noProof="0" dirty="0">
                <a:ln>
                  <a:noFill/>
                </a:ln>
                <a:solidFill>
                  <a:srgbClr val="44BFBC"/>
                </a:solidFill>
                <a:effectLst/>
                <a:uLnTx/>
                <a:uFillTx/>
                <a:latin typeface="锐字真言体免费商用" panose="02010600030101010101" pitchFamily="2" charset="-122"/>
                <a:ea typeface="锐字真言体免费商用" panose="02010600030101010101" pitchFamily="2" charset="-122"/>
                <a:cs typeface="+mn-cs"/>
              </a:rPr>
              <a:t>四</a:t>
            </a:r>
            <a:endParaRPr kumimoji="0" lang="en-US" altLang="zh-CN" sz="13800" b="0" i="0" u="none" strike="noStrike" kern="1200" cap="none" spc="0" normalizeH="0" baseline="0" noProof="0" dirty="0">
              <a:ln>
                <a:noFill/>
              </a:ln>
              <a:solidFill>
                <a:srgbClr val="44BFBC"/>
              </a:solidFill>
              <a:effectLst/>
              <a:uLnTx/>
              <a:uFillTx/>
              <a:latin typeface="锐字真言体免费商用" panose="02010600030101010101" pitchFamily="2" charset="-122"/>
              <a:ea typeface="锐字真言体免费商用" panose="02010600030101010101" pitchFamily="2" charset="-122"/>
              <a:cs typeface="+mn-cs"/>
            </a:endParaRPr>
          </a:p>
        </p:txBody>
      </p:sp>
      <p:sp>
        <p:nvSpPr>
          <p:cNvPr id="11" name="文本框 10"/>
          <p:cNvSpPr txBox="1"/>
          <p:nvPr/>
        </p:nvSpPr>
        <p:spPr>
          <a:xfrm>
            <a:off x="6829855" y="2427943"/>
            <a:ext cx="5481664" cy="212280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6600" b="1" i="0" u="none" strike="noStrike" kern="1200" cap="none" spc="0" normalizeH="0" baseline="0" noProof="0" dirty="0">
                <a:ln>
                  <a:noFill/>
                </a:ln>
                <a:solidFill>
                  <a:schemeClr val="tx1"/>
                </a:solidFill>
                <a:effectLst/>
                <a:uLnTx/>
                <a:uFillTx/>
                <a:latin typeface="思源黑体 CN Medium" panose="020B0600000000000000" pitchFamily="34" charset="-122"/>
                <a:ea typeface="思源黑体 CN Medium" panose="020B0600000000000000" pitchFamily="34" charset="-122"/>
                <a:cs typeface="+mn-cs"/>
              </a:rPr>
              <a:t>第二张保单</a:t>
            </a:r>
          </a:p>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6600" b="1" i="0" u="none" strike="noStrike" kern="1200" cap="none" spc="0" normalizeH="0" baseline="0" noProof="0" dirty="0">
                <a:ln>
                  <a:noFill/>
                </a:ln>
                <a:solidFill>
                  <a:schemeClr val="tx1"/>
                </a:solidFill>
                <a:effectLst/>
                <a:uLnTx/>
                <a:uFillTx/>
                <a:latin typeface="思源黑体 CN Medium" panose="020B0600000000000000" pitchFamily="34" charset="-122"/>
                <a:ea typeface="思源黑体 CN Medium" panose="020B0600000000000000" pitchFamily="34" charset="-122"/>
                <a:cs typeface="+mn-cs"/>
              </a:rPr>
              <a:t>可增加的内容</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6237514"/>
            <a:ext cx="12192000" cy="620486"/>
          </a:xfrm>
          <a:prstGeom prst="rect">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箭头: 五边形 2"/>
          <p:cNvSpPr/>
          <p:nvPr/>
        </p:nvSpPr>
        <p:spPr>
          <a:xfrm>
            <a:off x="0" y="375557"/>
            <a:ext cx="2514600" cy="620486"/>
          </a:xfrm>
          <a:prstGeom prst="homePlate">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612775" y="1549400"/>
            <a:ext cx="7085965" cy="4523105"/>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solidFill>
                  <a:srgbClr val="C00000"/>
                </a:solidFill>
                <a:effectLst/>
                <a:uLnTx/>
                <a:uFillTx/>
                <a:latin typeface="微软雅黑" panose="020B0503020204020204" charset="-122"/>
                <a:ea typeface="微软雅黑" panose="020B0503020204020204" charset="-122"/>
              </a:rPr>
              <a:t>由于客户的经济能力不足， 或者保险营销员不过专业， 客户的第一张保单保障保额可能较小</a:t>
            </a:r>
            <a:r>
              <a:rPr kumimoji="0" lang="zh-CN" altLang="en-US" sz="24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rPr>
              <a:t>，比如购买了意外险， 只买了10万的保额， 但是</a:t>
            </a:r>
            <a:r>
              <a:rPr kumimoji="0" lang="zh-CN" altLang="en-US" sz="2400" b="1" i="0" u="none" strike="noStrike" kern="1200" cap="none" spc="0" normalizeH="0" baseline="0" noProof="0" dirty="0">
                <a:ln>
                  <a:noFill/>
                </a:ln>
                <a:solidFill>
                  <a:srgbClr val="C00000"/>
                </a:solidFill>
                <a:effectLst/>
                <a:uLnTx/>
                <a:uFillTx/>
                <a:latin typeface="微软雅黑" panose="020B0503020204020204" charset="-122"/>
                <a:ea typeface="微软雅黑" panose="020B0503020204020204" charset="-122"/>
              </a:rPr>
              <a:t>随着年龄增长， 收入增加， 家庭责任加大， 第一张保单的保额不能适应客户现阶段的需要</a:t>
            </a:r>
            <a:r>
              <a:rPr kumimoji="0" lang="zh-CN" altLang="en-US" sz="24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rPr>
              <a:t>， 这就要求保险营销员根据客户的实际情况， 量身定做，增加第一张保单的保障额度。</a:t>
            </a:r>
          </a:p>
          <a:p>
            <a:pPr marL="0" marR="0" lvl="0" indent="0" algn="just" defTabSz="914400" rtl="0" eaLnBrk="1" fontAlgn="auto" latinLnBrk="0" hangingPunct="1">
              <a:lnSpc>
                <a:spcPct val="150000"/>
              </a:lnSpc>
              <a:spcBef>
                <a:spcPts val="0"/>
              </a:spcBef>
              <a:spcAft>
                <a:spcPts val="0"/>
              </a:spcAft>
              <a:buClrTx/>
              <a:buSzTx/>
              <a:buFontTx/>
              <a:buNone/>
              <a:defRPr/>
            </a:pPr>
            <a:endParaRPr kumimoji="0" lang="zh-CN" altLang="en-US" sz="24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endParaRPr>
          </a:p>
        </p:txBody>
      </p:sp>
      <p:pic>
        <p:nvPicPr>
          <p:cNvPr id="19" name="图片 18"/>
          <p:cNvPicPr>
            <a:picLocks noChangeAspect="1"/>
          </p:cNvPicPr>
          <p:nvPr/>
        </p:nvPicPr>
        <p:blipFill rotWithShape="1">
          <a:blip r:embed="rId2">
            <a:extLst>
              <a:ext uri="{28A0092B-C50C-407E-A947-70E740481C1C}">
                <a14:useLocalDpi xmlns:a14="http://schemas.microsoft.com/office/drawing/2010/main" val="0"/>
              </a:ext>
            </a:extLst>
          </a:blip>
          <a:srcRect l="-6866" t="33539" r="46609" b="34805"/>
          <a:stretch>
            <a:fillRect/>
          </a:stretch>
        </p:blipFill>
        <p:spPr>
          <a:xfrm>
            <a:off x="7161530" y="1264285"/>
            <a:ext cx="5344795" cy="3754755"/>
          </a:xfrm>
          <a:prstGeom prst="rect">
            <a:avLst/>
          </a:prstGeom>
        </p:spPr>
      </p:pic>
      <p:sp>
        <p:nvSpPr>
          <p:cNvPr id="4" name="文本框 3"/>
          <p:cNvSpPr txBox="1"/>
          <p:nvPr/>
        </p:nvSpPr>
        <p:spPr>
          <a:xfrm>
            <a:off x="2514600" y="332105"/>
            <a:ext cx="6565900" cy="64516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sz="3600" b="1" i="0" u="none" strike="noStrike" kern="1200" cap="none" spc="0" normalizeH="0" baseline="0" noProof="0" dirty="0">
                <a:ln>
                  <a:noFill/>
                </a:ln>
                <a:solidFill>
                  <a:schemeClr val="accent1"/>
                </a:solidFill>
                <a:effectLst/>
                <a:uLnTx/>
                <a:uFillTx/>
                <a:latin typeface="微软雅黑" panose="020B0503020204020204" charset="-122"/>
                <a:ea typeface="微软雅黑" panose="020B0503020204020204" charset="-122"/>
              </a:rPr>
              <a:t>1、 增加第一张保单保额</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6237514"/>
            <a:ext cx="12192000" cy="620486"/>
          </a:xfrm>
          <a:prstGeom prst="rect">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箭头: 五边形 2"/>
          <p:cNvSpPr/>
          <p:nvPr/>
        </p:nvSpPr>
        <p:spPr>
          <a:xfrm>
            <a:off x="0" y="375557"/>
            <a:ext cx="2514600" cy="620486"/>
          </a:xfrm>
          <a:prstGeom prst="homePlate">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5075555" y="1721485"/>
            <a:ext cx="6523990" cy="341503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rPr>
              <a:t>人的一生需要很多方面的保障，</a:t>
            </a:r>
            <a:r>
              <a:rPr kumimoji="0" lang="zh-CN" altLang="en-US" sz="2400" b="1" i="0" u="none" strike="noStrike" kern="1200" cap="none" spc="0" normalizeH="0" baseline="0" noProof="0" dirty="0">
                <a:ln>
                  <a:noFill/>
                </a:ln>
                <a:solidFill>
                  <a:srgbClr val="C00000"/>
                </a:solidFill>
                <a:effectLst/>
                <a:uLnTx/>
                <a:uFillTx/>
                <a:latin typeface="微软雅黑" panose="020B0503020204020204" charset="-122"/>
                <a:ea typeface="微软雅黑" panose="020B0503020204020204" charset="-122"/>
              </a:rPr>
              <a:t> 比如意外、 重大疾病、 医疗、 养老、 子女教育</a:t>
            </a:r>
            <a:r>
              <a:rPr lang="zh-CN" altLang="en-US" sz="2400" b="1" noProof="0" dirty="0">
                <a:ln>
                  <a:noFill/>
                </a:ln>
                <a:solidFill>
                  <a:srgbClr val="C00000"/>
                </a:solidFill>
                <a:effectLst/>
                <a:uLnTx/>
                <a:uFillTx/>
                <a:latin typeface="微软雅黑" panose="020B0503020204020204" charset="-122"/>
                <a:ea typeface="微软雅黑" panose="020B0503020204020204" charset="-122"/>
                <a:sym typeface="+mn-ea"/>
              </a:rPr>
              <a:t>基金</a:t>
            </a:r>
            <a:r>
              <a:rPr kumimoji="0" lang="zh-CN" altLang="en-US" sz="2400" b="1" i="0" u="none" strike="noStrike" kern="1200" cap="none" spc="0" normalizeH="0" baseline="0" noProof="0" dirty="0">
                <a:ln>
                  <a:noFill/>
                </a:ln>
                <a:solidFill>
                  <a:srgbClr val="C00000"/>
                </a:solidFill>
                <a:effectLst/>
                <a:uLnTx/>
                <a:uFillTx/>
                <a:latin typeface="微软雅黑" panose="020B0503020204020204" charset="-122"/>
                <a:ea typeface="微软雅黑" panose="020B0503020204020204" charset="-122"/>
              </a:rPr>
              <a:t>等</a:t>
            </a:r>
            <a:r>
              <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rPr>
              <a:t>， 往往</a:t>
            </a:r>
            <a:r>
              <a:rPr kumimoji="0" lang="zh-CN" altLang="en-US" sz="2400" b="1" i="0" u="none" strike="noStrike" kern="1200" cap="none" spc="0" normalizeH="0" baseline="0" noProof="0" dirty="0">
                <a:ln>
                  <a:noFill/>
                </a:ln>
                <a:solidFill>
                  <a:srgbClr val="C00000"/>
                </a:solidFill>
                <a:effectLst/>
                <a:uLnTx/>
                <a:uFillTx/>
                <a:latin typeface="微软雅黑" panose="020B0503020204020204" charset="-122"/>
                <a:ea typeface="微软雅黑" panose="020B0503020204020204" charset="-122"/>
              </a:rPr>
              <a:t>第一张保单不可能把所有保障都准备齐</a:t>
            </a:r>
            <a:r>
              <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rPr>
              <a:t>， 而是</a:t>
            </a:r>
            <a:r>
              <a:rPr kumimoji="0" lang="zh-CN" altLang="en-US" sz="2400" b="1" i="0" u="none" strike="noStrike" kern="1200" cap="none" spc="0" normalizeH="0" baseline="0" noProof="0" dirty="0">
                <a:ln>
                  <a:noFill/>
                </a:ln>
                <a:solidFill>
                  <a:srgbClr val="C00000"/>
                </a:solidFill>
                <a:effectLst/>
                <a:uLnTx/>
                <a:uFillTx/>
                <a:latin typeface="微软雅黑" panose="020B0503020204020204" charset="-122"/>
                <a:ea typeface="微软雅黑" panose="020B0503020204020204" charset="-122"/>
              </a:rPr>
              <a:t>随着经济能力的提升、 保险观念的加强逐步完善，</a:t>
            </a:r>
            <a:r>
              <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rPr>
              <a:t> 保险营销员可以通过多元化的险种搭配， 帮助客户不断完善保障范围。</a:t>
            </a:r>
          </a:p>
        </p:txBody>
      </p:sp>
      <p:sp>
        <p:nvSpPr>
          <p:cNvPr id="4" name="文本框 3"/>
          <p:cNvSpPr txBox="1"/>
          <p:nvPr/>
        </p:nvSpPr>
        <p:spPr>
          <a:xfrm>
            <a:off x="2514600" y="332105"/>
            <a:ext cx="6565900" cy="64516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sz="3600" b="1" i="0" u="none" strike="noStrike" kern="1200" cap="none" spc="0" normalizeH="0" baseline="0" noProof="0" dirty="0">
                <a:ln>
                  <a:noFill/>
                </a:ln>
                <a:solidFill>
                  <a:schemeClr val="accent1"/>
                </a:solidFill>
                <a:effectLst/>
                <a:uLnTx/>
                <a:uFillTx/>
                <a:latin typeface="微软雅黑" panose="020B0503020204020204" charset="-122"/>
                <a:ea typeface="微软雅黑" panose="020B0503020204020204" charset="-122"/>
              </a:rPr>
              <a:t>2、 完善保障的范围</a:t>
            </a:r>
          </a:p>
        </p:txBody>
      </p:sp>
      <p:pic>
        <p:nvPicPr>
          <p:cNvPr id="5" name="图片 4"/>
          <p:cNvPicPr>
            <a:picLocks noChangeAspect="1"/>
          </p:cNvPicPr>
          <p:nvPr/>
        </p:nvPicPr>
        <p:blipFill rotWithShape="1">
          <a:blip r:embed="rId2" cstate="print">
            <a:extLst>
              <a:ext uri="{28A0092B-C50C-407E-A947-70E740481C1C}">
                <a14:useLocalDpi xmlns:a14="http://schemas.microsoft.com/office/drawing/2010/main" val="0"/>
              </a:ext>
            </a:extLst>
          </a:blip>
          <a:srcRect l="1348" t="20242"/>
          <a:stretch>
            <a:fillRect/>
          </a:stretch>
        </p:blipFill>
        <p:spPr>
          <a:xfrm>
            <a:off x="136525" y="1721485"/>
            <a:ext cx="4485640" cy="3626485"/>
          </a:xfrm>
          <a:prstGeom prst="rect">
            <a:avLst/>
          </a:prstGeom>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6237514"/>
            <a:ext cx="12192000" cy="620486"/>
          </a:xfrm>
          <a:prstGeom prst="rect">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箭头: 五边形 2"/>
          <p:cNvSpPr/>
          <p:nvPr/>
        </p:nvSpPr>
        <p:spPr>
          <a:xfrm>
            <a:off x="0" y="375557"/>
            <a:ext cx="2514600" cy="620486"/>
          </a:xfrm>
          <a:prstGeom prst="homePlate">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2514600" y="331857"/>
            <a:ext cx="5125116" cy="64516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sz="3600" b="1" i="0" u="none" strike="noStrike" kern="1200" cap="none" spc="0" normalizeH="0" baseline="0" noProof="0" dirty="0">
                <a:ln>
                  <a:noFill/>
                </a:ln>
                <a:solidFill>
                  <a:schemeClr val="accent1"/>
                </a:solidFill>
                <a:effectLst/>
                <a:uLnTx/>
                <a:uFillTx/>
                <a:latin typeface="微软雅黑" panose="020B0503020204020204" charset="-122"/>
                <a:ea typeface="微软雅黑" panose="020B0503020204020204" charset="-122"/>
              </a:rPr>
              <a:t>3、 扩大保障人群</a:t>
            </a:r>
          </a:p>
        </p:txBody>
      </p:sp>
      <p:sp>
        <p:nvSpPr>
          <p:cNvPr id="9" name="文本框 8"/>
          <p:cNvSpPr txBox="1"/>
          <p:nvPr/>
        </p:nvSpPr>
        <p:spPr>
          <a:xfrm>
            <a:off x="643890" y="1721485"/>
            <a:ext cx="6354445" cy="341503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defRPr/>
            </a:pPr>
            <a:r>
              <a:rPr kumimoji="0" lang="en-US" altLang="zh-CN" sz="2400" b="1" i="0" u="none" strike="noStrike" kern="1200" cap="none" spc="0" normalizeH="0" baseline="0" noProof="0" dirty="0">
                <a:ln>
                  <a:noFill/>
                </a:ln>
                <a:effectLst/>
                <a:uLnTx/>
                <a:uFillTx/>
                <a:latin typeface="微软雅黑" panose="020B0503020204020204" charset="-122"/>
                <a:ea typeface="微软雅黑" panose="020B0503020204020204" charset="-122"/>
              </a:rPr>
              <a:t>随着家庭结构的变化， 如增添子女， 在经济能力允许的前提下， 应该为家庭中的每一位成员都购买齐全的保障。</a:t>
            </a:r>
            <a:r>
              <a:rPr kumimoji="0" lang="en-US" altLang="zh-CN" sz="2400" b="1" i="0" u="none" strike="noStrike" kern="1200" cap="none" spc="0" normalizeH="0" baseline="0" noProof="0" dirty="0">
                <a:ln>
                  <a:noFill/>
                </a:ln>
                <a:solidFill>
                  <a:srgbClr val="C00000"/>
                </a:solidFill>
                <a:effectLst/>
                <a:uLnTx/>
                <a:uFillTx/>
                <a:latin typeface="微软雅黑" panose="020B0503020204020204" charset="-122"/>
                <a:ea typeface="微软雅黑" panose="020B0503020204020204" charset="-122"/>
              </a:rPr>
              <a:t> 有的家长出于爱子心切， 一心一意给孩子买保险， 而忽略了自身的保障</a:t>
            </a:r>
            <a:r>
              <a:rPr kumimoji="0" lang="en-US" altLang="zh-CN" sz="2400" b="1" i="0" u="none" strike="noStrike" kern="1200" cap="none" spc="0" normalizeH="0" baseline="0" noProof="0" dirty="0">
                <a:ln>
                  <a:noFill/>
                </a:ln>
                <a:effectLst/>
                <a:uLnTx/>
                <a:uFillTx/>
                <a:latin typeface="微软雅黑" panose="020B0503020204020204" charset="-122"/>
                <a:ea typeface="微软雅黑" panose="020B0503020204020204" charset="-122"/>
              </a:rPr>
              <a:t>， 自己一旦发生了意外就无法照顾小孩了， 这就走进了投保的误区。</a:t>
            </a:r>
          </a:p>
        </p:txBody>
      </p:sp>
      <p:pic>
        <p:nvPicPr>
          <p:cNvPr id="24" name="图片 23"/>
          <p:cNvPicPr>
            <a:picLocks noChangeAspect="1"/>
          </p:cNvPicPr>
          <p:nvPr/>
        </p:nvPicPr>
        <p:blipFill rotWithShape="1">
          <a:blip r:embed="rId2">
            <a:extLst>
              <a:ext uri="{28A0092B-C50C-407E-A947-70E740481C1C}">
                <a14:useLocalDpi xmlns:a14="http://schemas.microsoft.com/office/drawing/2010/main" val="0"/>
              </a:ext>
            </a:extLst>
          </a:blip>
          <a:srcRect t="66864" r="51786"/>
          <a:stretch>
            <a:fillRect/>
          </a:stretch>
        </p:blipFill>
        <p:spPr>
          <a:xfrm>
            <a:off x="6998064" y="375013"/>
            <a:ext cx="5843541" cy="5369591"/>
          </a:xfrm>
          <a:prstGeom prst="rect">
            <a:avLst/>
          </a:prstGeom>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6237514"/>
            <a:ext cx="12192000" cy="620486"/>
          </a:xfrm>
          <a:prstGeom prst="rect">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箭头: 五边形 2"/>
          <p:cNvSpPr/>
          <p:nvPr/>
        </p:nvSpPr>
        <p:spPr>
          <a:xfrm>
            <a:off x="0" y="375557"/>
            <a:ext cx="2514600" cy="620486"/>
          </a:xfrm>
          <a:prstGeom prst="homePlate">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2514600" y="331857"/>
            <a:ext cx="5125116" cy="64516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sz="3600" b="1" i="0" u="none" strike="noStrike" kern="1200" cap="none" spc="0" normalizeH="0" baseline="0" noProof="0" dirty="0">
                <a:ln>
                  <a:noFill/>
                </a:ln>
                <a:solidFill>
                  <a:schemeClr val="accent1"/>
                </a:solidFill>
                <a:effectLst/>
                <a:uLnTx/>
                <a:uFillTx/>
                <a:latin typeface="微软雅黑" panose="020B0503020204020204" charset="-122"/>
                <a:ea typeface="微软雅黑" panose="020B0503020204020204" charset="-122"/>
              </a:rPr>
              <a:t>3、 扩大保障人群</a:t>
            </a:r>
          </a:p>
        </p:txBody>
      </p:sp>
      <p:sp>
        <p:nvSpPr>
          <p:cNvPr id="9" name="文本框 8"/>
          <p:cNvSpPr txBox="1"/>
          <p:nvPr/>
        </p:nvSpPr>
        <p:spPr>
          <a:xfrm>
            <a:off x="5323205" y="1275715"/>
            <a:ext cx="6231890" cy="341503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defRPr/>
            </a:pPr>
            <a:endParaRPr kumimoji="0" lang="en-US" altLang="zh-CN" sz="2400" b="1" i="0" u="none" strike="noStrike" kern="1200" cap="none" spc="0" normalizeH="0" baseline="0" noProof="0" dirty="0">
              <a:ln>
                <a:noFill/>
              </a:ln>
              <a:effectLst/>
              <a:uLnTx/>
              <a:uFillTx/>
              <a:latin typeface="微软雅黑" panose="020B0503020204020204" charset="-122"/>
              <a:ea typeface="微软雅黑" panose="020B0503020204020204" charset="-122"/>
            </a:endParaRPr>
          </a:p>
          <a:p>
            <a:pPr marL="0" marR="0" lvl="0" indent="0" algn="just" defTabSz="914400" rtl="0" eaLnBrk="1" fontAlgn="auto" latinLnBrk="0" hangingPunct="1">
              <a:lnSpc>
                <a:spcPct val="150000"/>
              </a:lnSpc>
              <a:spcBef>
                <a:spcPts val="0"/>
              </a:spcBef>
              <a:spcAft>
                <a:spcPts val="0"/>
              </a:spcAft>
              <a:buClrTx/>
              <a:buSzTx/>
              <a:buFontTx/>
              <a:buNone/>
              <a:defRPr/>
            </a:pPr>
            <a:r>
              <a:rPr kumimoji="0" lang="en-US" altLang="zh-CN" sz="2400" b="1" i="0" u="none" strike="noStrike" kern="1200" cap="none" spc="0" normalizeH="0" baseline="0" noProof="0" dirty="0">
                <a:ln>
                  <a:noFill/>
                </a:ln>
                <a:effectLst/>
                <a:uLnTx/>
                <a:uFillTx/>
                <a:latin typeface="微软雅黑" panose="020B0503020204020204" charset="-122"/>
                <a:ea typeface="微软雅黑" panose="020B0503020204020204" charset="-122"/>
              </a:rPr>
              <a:t>因此， 给客户设计第二张保单的时候也可以从这个角度出发， 扩大客户家庭的保障人群， 比如，</a:t>
            </a:r>
            <a:r>
              <a:rPr kumimoji="0" lang="en-US" altLang="zh-CN" sz="2400" b="1" i="0" u="none" strike="noStrike" kern="1200" cap="none" spc="0" normalizeH="0" baseline="0" noProof="0" dirty="0">
                <a:ln>
                  <a:noFill/>
                </a:ln>
                <a:solidFill>
                  <a:srgbClr val="C00000"/>
                </a:solidFill>
                <a:effectLst/>
                <a:uLnTx/>
                <a:uFillTx/>
                <a:latin typeface="微软雅黑" panose="020B0503020204020204" charset="-122"/>
                <a:ea typeface="微软雅黑" panose="020B0503020204020204" charset="-122"/>
              </a:rPr>
              <a:t> 如果子女已经购买了， 就应该给大人增加保险， 如果大人有的保障， 也可以考虑为子女准备教育基金等。</a:t>
            </a:r>
          </a:p>
        </p:txBody>
      </p:sp>
      <p:pic>
        <p:nvPicPr>
          <p:cNvPr id="21" name="图片 20"/>
          <p:cNvPicPr>
            <a:picLocks noChangeAspect="1"/>
          </p:cNvPicPr>
          <p:nvPr/>
        </p:nvPicPr>
        <p:blipFill rotWithShape="1">
          <a:blip r:embed="rId2">
            <a:extLst>
              <a:ext uri="{28A0092B-C50C-407E-A947-70E740481C1C}">
                <a14:useLocalDpi xmlns:a14="http://schemas.microsoft.com/office/drawing/2010/main" val="0"/>
              </a:ext>
            </a:extLst>
          </a:blip>
          <a:srcRect l="-6866" t="33539" r="46609" b="34805"/>
          <a:stretch>
            <a:fillRect/>
          </a:stretch>
        </p:blipFill>
        <p:spPr>
          <a:xfrm>
            <a:off x="-527050" y="819785"/>
            <a:ext cx="6975475" cy="4899660"/>
          </a:xfrm>
          <a:prstGeom prst="rect">
            <a:avLst/>
          </a:prstGeom>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0" name="文本框 9"/>
          <p:cNvSpPr txBox="1"/>
          <p:nvPr/>
        </p:nvSpPr>
        <p:spPr>
          <a:xfrm>
            <a:off x="5344885" y="2357517"/>
            <a:ext cx="2422222" cy="221599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3800" b="0" i="0" u="none" strike="noStrike" kern="1200" cap="none" spc="0" normalizeH="0" baseline="0" noProof="0" dirty="0">
                <a:ln>
                  <a:noFill/>
                </a:ln>
                <a:solidFill>
                  <a:srgbClr val="44BFBC"/>
                </a:solidFill>
                <a:effectLst/>
                <a:uLnTx/>
                <a:uFillTx/>
                <a:latin typeface="锐字真言体免费商用" panose="02010600030101010101" pitchFamily="2" charset="-122"/>
                <a:ea typeface="锐字真言体免费商用" panose="02010600030101010101" pitchFamily="2" charset="-122"/>
                <a:cs typeface="+mn-cs"/>
              </a:rPr>
              <a:t>五</a:t>
            </a:r>
            <a:endParaRPr kumimoji="0" lang="en-US" altLang="zh-CN" sz="13800" b="0" i="0" u="none" strike="noStrike" kern="1200" cap="none" spc="0" normalizeH="0" baseline="0" noProof="0" dirty="0">
              <a:ln>
                <a:noFill/>
              </a:ln>
              <a:solidFill>
                <a:srgbClr val="44BFBC"/>
              </a:solidFill>
              <a:effectLst/>
              <a:uLnTx/>
              <a:uFillTx/>
              <a:latin typeface="锐字真言体免费商用" panose="02010600030101010101" pitchFamily="2" charset="-122"/>
              <a:ea typeface="锐字真言体免费商用" panose="02010600030101010101" pitchFamily="2" charset="-122"/>
              <a:cs typeface="+mn-cs"/>
            </a:endParaRPr>
          </a:p>
        </p:txBody>
      </p:sp>
      <p:sp>
        <p:nvSpPr>
          <p:cNvPr id="11" name="文本框 10"/>
          <p:cNvSpPr txBox="1"/>
          <p:nvPr/>
        </p:nvSpPr>
        <p:spPr>
          <a:xfrm>
            <a:off x="6709840" y="2644478"/>
            <a:ext cx="5481664" cy="15684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4800" b="1" i="0" u="none" strike="noStrike" kern="1200" cap="none" spc="0" normalizeH="0" baseline="0" noProof="0" dirty="0">
                <a:ln>
                  <a:noFill/>
                </a:ln>
                <a:solidFill>
                  <a:schemeClr val="tx1"/>
                </a:solidFill>
                <a:effectLst/>
                <a:uLnTx/>
                <a:uFillTx/>
                <a:latin typeface="思源黑体 CN Medium" panose="020B0600000000000000" pitchFamily="34" charset="-122"/>
                <a:ea typeface="思源黑体 CN Medium" panose="020B0600000000000000" pitchFamily="34" charset="-122"/>
                <a:cs typeface="+mn-cs"/>
              </a:rPr>
              <a:t>开发第二张保单应做好5项准备工作</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6237514"/>
            <a:ext cx="12192000" cy="620486"/>
          </a:xfrm>
          <a:prstGeom prst="rect">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箭头: 五边形 2"/>
          <p:cNvSpPr/>
          <p:nvPr/>
        </p:nvSpPr>
        <p:spPr>
          <a:xfrm>
            <a:off x="0" y="375557"/>
            <a:ext cx="2514600" cy="620486"/>
          </a:xfrm>
          <a:prstGeom prst="homePlate">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555625" y="2186305"/>
            <a:ext cx="6087745" cy="286131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rPr>
              <a:t>虽然每一个客户都有购买第二张保单的需求， 但是， 让老客户购买第二张保单不是一朝一夕的事情，需要做好相关的准备工作， 以便把握时机， 拿下第二张保单。</a:t>
            </a:r>
          </a:p>
          <a:p>
            <a:pPr marL="0" marR="0" lvl="0" indent="0" algn="just" defTabSz="914400" rtl="0" eaLnBrk="1" fontAlgn="auto" latinLnBrk="0" hangingPunct="1">
              <a:lnSpc>
                <a:spcPct val="150000"/>
              </a:lnSpc>
              <a:spcBef>
                <a:spcPts val="0"/>
              </a:spcBef>
              <a:spcAft>
                <a:spcPts val="0"/>
              </a:spcAft>
              <a:buClrTx/>
              <a:buSzTx/>
              <a:buFontTx/>
              <a:buNone/>
              <a:defRPr/>
            </a:pPr>
            <a:endPar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endParaRPr>
          </a:p>
        </p:txBody>
      </p:sp>
      <p:pic>
        <p:nvPicPr>
          <p:cNvPr id="5" name="图片 4"/>
          <p:cNvPicPr>
            <a:picLocks noChangeAspect="1"/>
          </p:cNvPicPr>
          <p:nvPr/>
        </p:nvPicPr>
        <p:blipFill rotWithShape="1">
          <a:blip r:embed="rId2">
            <a:extLst>
              <a:ext uri="{28A0092B-C50C-407E-A947-70E740481C1C}">
                <a14:useLocalDpi xmlns:a14="http://schemas.microsoft.com/office/drawing/2010/main" val="0"/>
              </a:ext>
            </a:extLst>
          </a:blip>
          <a:srcRect t="66864" r="51786"/>
          <a:stretch>
            <a:fillRect/>
          </a:stretch>
        </p:blipFill>
        <p:spPr>
          <a:xfrm>
            <a:off x="6643099" y="375013"/>
            <a:ext cx="5843541" cy="5369591"/>
          </a:xfrm>
          <a:prstGeom prst="rect">
            <a:avLst/>
          </a:prstGeom>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6237514"/>
            <a:ext cx="12192000" cy="620486"/>
          </a:xfrm>
          <a:prstGeom prst="rect">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箭头: 五边形 2"/>
          <p:cNvSpPr/>
          <p:nvPr/>
        </p:nvSpPr>
        <p:spPr>
          <a:xfrm>
            <a:off x="0" y="375557"/>
            <a:ext cx="2514600" cy="620486"/>
          </a:xfrm>
          <a:prstGeom prst="homePlate">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2514600" y="351155"/>
            <a:ext cx="6670675" cy="64516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sz="3600" b="1" i="0" u="none" strike="noStrike" kern="1200" cap="none" spc="0" normalizeH="0" baseline="0" noProof="0" dirty="0">
                <a:ln>
                  <a:noFill/>
                </a:ln>
                <a:solidFill>
                  <a:schemeClr val="accent1"/>
                </a:solidFill>
                <a:effectLst/>
                <a:uLnTx/>
                <a:uFillTx/>
                <a:latin typeface="微软雅黑" panose="020B0503020204020204" charset="-122"/>
                <a:ea typeface="微软雅黑" panose="020B0503020204020204" charset="-122"/>
              </a:rPr>
              <a:t>准备1 端正心态和认识</a:t>
            </a:r>
          </a:p>
        </p:txBody>
      </p:sp>
      <p:sp>
        <p:nvSpPr>
          <p:cNvPr id="9" name="文本框 8"/>
          <p:cNvSpPr txBox="1"/>
          <p:nvPr/>
        </p:nvSpPr>
        <p:spPr>
          <a:xfrm>
            <a:off x="556895" y="2186305"/>
            <a:ext cx="6532880" cy="286131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rPr>
              <a:t>如果第一张保单是通过保险营销员坚持拜访，不断改变客户的观念， 并从客户的需求出发而促使签订的， 那么， 要在这个客户身上再次开发相对而言比较容易， 因为用专业开发第一张保单已经取得了客户的绝对信任，</a:t>
            </a:r>
          </a:p>
        </p:txBody>
      </p:sp>
      <p:pic>
        <p:nvPicPr>
          <p:cNvPr id="14" name="图片 13"/>
          <p:cNvPicPr>
            <a:picLocks noChangeAspect="1"/>
          </p:cNvPicPr>
          <p:nvPr/>
        </p:nvPicPr>
        <p:blipFill rotWithShape="1">
          <a:blip r:embed="rId2">
            <a:extLst>
              <a:ext uri="{28A0092B-C50C-407E-A947-70E740481C1C}">
                <a14:useLocalDpi xmlns:a14="http://schemas.microsoft.com/office/drawing/2010/main" val="0"/>
              </a:ext>
            </a:extLst>
          </a:blip>
          <a:srcRect l="47848" b="65116"/>
          <a:stretch>
            <a:fillRect/>
          </a:stretch>
        </p:blipFill>
        <p:spPr>
          <a:xfrm>
            <a:off x="7143750" y="1171575"/>
            <a:ext cx="5048250" cy="4514850"/>
          </a:xfrm>
          <a:prstGeom prst="rect">
            <a:avLst/>
          </a:prstGeom>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6237514"/>
            <a:ext cx="12192000" cy="620486"/>
          </a:xfrm>
          <a:prstGeom prst="rect">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箭头: 五边形 2"/>
          <p:cNvSpPr/>
          <p:nvPr/>
        </p:nvSpPr>
        <p:spPr>
          <a:xfrm>
            <a:off x="0" y="375557"/>
            <a:ext cx="2514600" cy="620486"/>
          </a:xfrm>
          <a:prstGeom prst="homePlate">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2514600" y="351155"/>
            <a:ext cx="6670675" cy="64516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sz="3600" b="1" i="0" u="none" strike="noStrike" kern="1200" cap="none" spc="0" normalizeH="0" baseline="0" noProof="0" dirty="0">
                <a:ln>
                  <a:noFill/>
                </a:ln>
                <a:solidFill>
                  <a:schemeClr val="accent1"/>
                </a:solidFill>
                <a:effectLst/>
                <a:uLnTx/>
                <a:uFillTx/>
                <a:latin typeface="微软雅黑" panose="020B0503020204020204" charset="-122"/>
                <a:ea typeface="微软雅黑" panose="020B0503020204020204" charset="-122"/>
              </a:rPr>
              <a:t>准备1 端正心态和认识</a:t>
            </a:r>
          </a:p>
        </p:txBody>
      </p:sp>
      <p:sp>
        <p:nvSpPr>
          <p:cNvPr id="9" name="文本框 8"/>
          <p:cNvSpPr txBox="1"/>
          <p:nvPr/>
        </p:nvSpPr>
        <p:spPr>
          <a:xfrm>
            <a:off x="713740" y="1576070"/>
            <a:ext cx="6391910" cy="3969385"/>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rPr>
              <a:t>可是，</a:t>
            </a:r>
            <a:r>
              <a:rPr kumimoji="0" lang="zh-CN" altLang="en-US" sz="2400" b="1" i="0" u="none" strike="noStrike" kern="1200" cap="none" spc="0" normalizeH="0" baseline="0" noProof="0" dirty="0">
                <a:ln>
                  <a:noFill/>
                </a:ln>
                <a:solidFill>
                  <a:srgbClr val="C00000"/>
                </a:solidFill>
                <a:effectLst/>
                <a:uLnTx/>
                <a:uFillTx/>
                <a:latin typeface="微软雅黑" panose="020B0503020204020204" charset="-122"/>
                <a:ea typeface="微软雅黑" panose="020B0503020204020204" charset="-122"/>
              </a:rPr>
              <a:t>现实中很多第一张保单是通过人情或者死缠烂打而得来的</a:t>
            </a:r>
            <a:r>
              <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rPr>
              <a:t>，比如“你帮帮忙， 买一份保单吧” 或者“你不买我就每天都来缠着你”。</a:t>
            </a:r>
          </a:p>
          <a:p>
            <a:pPr marL="0" marR="0" lvl="0" indent="0" algn="just" defTabSz="914400" rtl="0" eaLnBrk="1" fontAlgn="auto" latinLnBrk="0" hangingPunct="1">
              <a:lnSpc>
                <a:spcPct val="150000"/>
              </a:lnSpc>
              <a:spcBef>
                <a:spcPts val="0"/>
              </a:spcBef>
              <a:spcAft>
                <a:spcPts val="0"/>
              </a:spcAft>
              <a:buClrTx/>
              <a:buSzTx/>
              <a:buFontTx/>
              <a:buNone/>
              <a:defRPr/>
            </a:pPr>
            <a:endPar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endParaRPr>
          </a:p>
          <a:p>
            <a:pPr marL="0" marR="0" lvl="0" indent="0" algn="just"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rPr>
              <a:t>当客户签下第一张保单之后，保险营销员便不好意思再次拜访， 自然就丢失了一个客户， 放弃了开发第二张保单的机会。</a:t>
            </a:r>
          </a:p>
        </p:txBody>
      </p:sp>
      <p:pic>
        <p:nvPicPr>
          <p:cNvPr id="14" name="图片 13"/>
          <p:cNvPicPr>
            <a:picLocks noChangeAspect="1"/>
          </p:cNvPicPr>
          <p:nvPr/>
        </p:nvPicPr>
        <p:blipFill rotWithShape="1">
          <a:blip r:embed="rId2">
            <a:extLst>
              <a:ext uri="{28A0092B-C50C-407E-A947-70E740481C1C}">
                <a14:useLocalDpi xmlns:a14="http://schemas.microsoft.com/office/drawing/2010/main" val="0"/>
              </a:ext>
            </a:extLst>
          </a:blip>
          <a:srcRect l="47848" b="65116"/>
          <a:stretch>
            <a:fillRect/>
          </a:stretch>
        </p:blipFill>
        <p:spPr>
          <a:xfrm>
            <a:off x="7143750" y="1171575"/>
            <a:ext cx="5048250" cy="4514850"/>
          </a:xfrm>
          <a:prstGeom prst="rect">
            <a:avLst/>
          </a:prstGeom>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6237514"/>
            <a:ext cx="12192000" cy="620486"/>
          </a:xfrm>
          <a:prstGeom prst="rect">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箭头: 五边形 2"/>
          <p:cNvSpPr/>
          <p:nvPr/>
        </p:nvSpPr>
        <p:spPr>
          <a:xfrm>
            <a:off x="0" y="375557"/>
            <a:ext cx="2514600" cy="620486"/>
          </a:xfrm>
          <a:prstGeom prst="homePlate">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2514600" y="351155"/>
            <a:ext cx="6670675" cy="64516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sz="3600" b="1" i="0" u="none" strike="noStrike" kern="1200" cap="none" spc="0" normalizeH="0" baseline="0" noProof="0" dirty="0">
                <a:ln>
                  <a:noFill/>
                </a:ln>
                <a:solidFill>
                  <a:schemeClr val="accent1"/>
                </a:solidFill>
                <a:effectLst/>
                <a:uLnTx/>
                <a:uFillTx/>
                <a:latin typeface="微软雅黑" panose="020B0503020204020204" charset="-122"/>
                <a:ea typeface="微软雅黑" panose="020B0503020204020204" charset="-122"/>
              </a:rPr>
              <a:t>准备1 端正心态和认识</a:t>
            </a:r>
          </a:p>
        </p:txBody>
      </p:sp>
      <p:sp>
        <p:nvSpPr>
          <p:cNvPr id="9" name="文本框 8"/>
          <p:cNvSpPr txBox="1"/>
          <p:nvPr/>
        </p:nvSpPr>
        <p:spPr>
          <a:xfrm>
            <a:off x="713740" y="1576070"/>
            <a:ext cx="7024370" cy="3969385"/>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rPr>
              <a:t>不管第一张保单是哪种情况签下的， 保险营销员都应该树立一种正确的心态和认识， 每一个客户都有购买第二张保单的需求， 即使你不去开发， 其他保险营销员也会去开发。 </a:t>
            </a:r>
          </a:p>
          <a:p>
            <a:pPr marL="0" marR="0" lvl="0" indent="0" algn="just"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rPr>
              <a:t>要</a:t>
            </a:r>
            <a:r>
              <a:rPr kumimoji="0" lang="zh-CN" altLang="en-US" sz="2400" b="1" i="0" u="none" strike="noStrike" kern="1200" cap="none" spc="0" normalizeH="0" baseline="0" noProof="0" dirty="0">
                <a:ln>
                  <a:noFill/>
                </a:ln>
                <a:solidFill>
                  <a:srgbClr val="C00000"/>
                </a:solidFill>
                <a:effectLst/>
                <a:uLnTx/>
                <a:uFillTx/>
                <a:latin typeface="微软雅黑" panose="020B0503020204020204" charset="-122"/>
                <a:ea typeface="微软雅黑" panose="020B0503020204020204" charset="-122"/>
              </a:rPr>
              <a:t>想让老客户购买第二张保单， 就不要被自己负面、消极的思想牵绊， 而应该敞开胸怀、 大大方方地去拜访客户， 为他们提供服务，</a:t>
            </a:r>
          </a:p>
        </p:txBody>
      </p:sp>
      <p:pic>
        <p:nvPicPr>
          <p:cNvPr id="5" name="图片 4"/>
          <p:cNvPicPr>
            <a:picLocks noChangeAspect="1"/>
          </p:cNvPicPr>
          <p:nvPr/>
        </p:nvPicPr>
        <p:blipFill rotWithShape="1">
          <a:blip r:embed="rId2">
            <a:extLst>
              <a:ext uri="{28A0092B-C50C-407E-A947-70E740481C1C}">
                <a14:useLocalDpi xmlns:a14="http://schemas.microsoft.com/office/drawing/2010/main" val="0"/>
              </a:ext>
            </a:extLst>
          </a:blip>
          <a:srcRect l="47848" b="65116"/>
          <a:stretch>
            <a:fillRect/>
          </a:stretch>
        </p:blipFill>
        <p:spPr>
          <a:xfrm>
            <a:off x="7143750" y="1171575"/>
            <a:ext cx="5048250" cy="4514850"/>
          </a:xfrm>
          <a:prstGeom prst="rect">
            <a:avLst/>
          </a:prstGeom>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6237514"/>
            <a:ext cx="12192000" cy="620486"/>
          </a:xfrm>
          <a:prstGeom prst="rect">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箭头: 五边形 2"/>
          <p:cNvSpPr/>
          <p:nvPr/>
        </p:nvSpPr>
        <p:spPr>
          <a:xfrm>
            <a:off x="0" y="375557"/>
            <a:ext cx="2514600" cy="620486"/>
          </a:xfrm>
          <a:prstGeom prst="homePlate">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2514600" y="351155"/>
            <a:ext cx="6670675" cy="64516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sz="3600" b="1" i="0" u="none" strike="noStrike" kern="1200" cap="none" spc="0" normalizeH="0" baseline="0" noProof="0" dirty="0">
                <a:ln>
                  <a:noFill/>
                </a:ln>
                <a:solidFill>
                  <a:schemeClr val="accent1"/>
                </a:solidFill>
                <a:effectLst/>
                <a:uLnTx/>
                <a:uFillTx/>
                <a:latin typeface="微软雅黑" panose="020B0503020204020204" charset="-122"/>
                <a:ea typeface="微软雅黑" panose="020B0503020204020204" charset="-122"/>
              </a:rPr>
              <a:t>准备1 端正心态和认识</a:t>
            </a:r>
          </a:p>
        </p:txBody>
      </p:sp>
      <p:sp>
        <p:nvSpPr>
          <p:cNvPr id="9" name="文本框 8"/>
          <p:cNvSpPr txBox="1"/>
          <p:nvPr/>
        </p:nvSpPr>
        <p:spPr>
          <a:xfrm>
            <a:off x="804545" y="1721485"/>
            <a:ext cx="6339205" cy="341503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rPr>
              <a:t>如果第一张保单是人情保单，也有很好的补救措施， </a:t>
            </a:r>
            <a:r>
              <a:rPr kumimoji="0" lang="zh-CN" altLang="en-US" sz="2400" b="1" i="0" u="none" strike="noStrike" kern="1200" cap="none" spc="0" normalizeH="0" baseline="0" noProof="0" dirty="0">
                <a:ln>
                  <a:noFill/>
                </a:ln>
                <a:solidFill>
                  <a:srgbClr val="C00000"/>
                </a:solidFill>
                <a:effectLst/>
                <a:uLnTx/>
                <a:uFillTx/>
                <a:latin typeface="微软雅黑" panose="020B0503020204020204" charset="-122"/>
                <a:ea typeface="微软雅黑" panose="020B0503020204020204" charset="-122"/>
              </a:rPr>
              <a:t>首先你可以对客户的信任和支持表达感激， 同时对之前自己的不好表现表示道歉， </a:t>
            </a:r>
            <a:r>
              <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rPr>
              <a:t>之后尽全力成为客户的保险顾问。 人都是有感情的， 你</a:t>
            </a:r>
            <a:r>
              <a:rPr kumimoji="0" lang="zh-CN" altLang="en-US" sz="2400" b="1" i="0" u="none" strike="noStrike" kern="1200" cap="none" spc="0" normalizeH="0" baseline="0" noProof="0" dirty="0">
                <a:ln>
                  <a:noFill/>
                </a:ln>
                <a:solidFill>
                  <a:srgbClr val="C00000"/>
                </a:solidFill>
                <a:effectLst/>
                <a:uLnTx/>
                <a:uFillTx/>
                <a:latin typeface="微软雅黑" panose="020B0503020204020204" charset="-122"/>
                <a:ea typeface="微软雅黑" panose="020B0503020204020204" charset="-122"/>
              </a:rPr>
              <a:t>友善的态度和细致的服务也会逐步得到客户的认可。</a:t>
            </a:r>
          </a:p>
        </p:txBody>
      </p:sp>
      <p:pic>
        <p:nvPicPr>
          <p:cNvPr id="5" name="图片 4"/>
          <p:cNvPicPr>
            <a:picLocks noChangeAspect="1"/>
          </p:cNvPicPr>
          <p:nvPr/>
        </p:nvPicPr>
        <p:blipFill rotWithShape="1">
          <a:blip r:embed="rId2">
            <a:extLst>
              <a:ext uri="{28A0092B-C50C-407E-A947-70E740481C1C}">
                <a14:useLocalDpi xmlns:a14="http://schemas.microsoft.com/office/drawing/2010/main" val="0"/>
              </a:ext>
            </a:extLst>
          </a:blip>
          <a:srcRect l="47848" b="65116"/>
          <a:stretch>
            <a:fillRect/>
          </a:stretch>
        </p:blipFill>
        <p:spPr>
          <a:xfrm>
            <a:off x="7143750" y="1171575"/>
            <a:ext cx="5048250" cy="4514850"/>
          </a:xfrm>
          <a:prstGeom prst="rect">
            <a:avLst/>
          </a:prstGeom>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6237514"/>
            <a:ext cx="12192000" cy="620486"/>
          </a:xfrm>
          <a:prstGeom prst="rect">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箭头: 五边形 2"/>
          <p:cNvSpPr/>
          <p:nvPr/>
        </p:nvSpPr>
        <p:spPr>
          <a:xfrm>
            <a:off x="0" y="375557"/>
            <a:ext cx="2514600" cy="620486"/>
          </a:xfrm>
          <a:prstGeom prst="homePlate">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2514600" y="351155"/>
            <a:ext cx="6670675" cy="64516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sz="3600" b="1" i="0" u="none" strike="noStrike" kern="1200" cap="none" spc="0" normalizeH="0" baseline="0" noProof="0" dirty="0">
                <a:ln>
                  <a:noFill/>
                </a:ln>
                <a:solidFill>
                  <a:schemeClr val="accent1"/>
                </a:solidFill>
                <a:effectLst/>
                <a:uLnTx/>
                <a:uFillTx/>
                <a:latin typeface="微软雅黑" panose="020B0503020204020204" charset="-122"/>
                <a:ea typeface="微软雅黑" panose="020B0503020204020204" charset="-122"/>
              </a:rPr>
              <a:t>准备2 做好暖心工程</a:t>
            </a:r>
          </a:p>
        </p:txBody>
      </p:sp>
      <p:sp>
        <p:nvSpPr>
          <p:cNvPr id="9" name="文本框 8"/>
          <p:cNvSpPr txBox="1"/>
          <p:nvPr/>
        </p:nvSpPr>
        <p:spPr>
          <a:xfrm>
            <a:off x="5020945" y="1355725"/>
            <a:ext cx="6743065" cy="4523105"/>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solidFill>
                  <a:srgbClr val="C00000"/>
                </a:solidFill>
                <a:effectLst/>
                <a:uLnTx/>
                <a:uFillTx/>
                <a:latin typeface="微软雅黑" panose="020B0503020204020204" charset="-122"/>
                <a:ea typeface="微软雅黑" panose="020B0503020204020204" charset="-122"/>
              </a:rPr>
              <a:t>要培养客户的稳定性和忠诚度，</a:t>
            </a:r>
            <a:r>
              <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rPr>
              <a:t> 在客户需要购买第二张保单的时候非你不买， 必须要做好情感维系工作。 毕竟， 仅仅通过第一张保单的接触还难以建立和客户之间的稳定关系。 </a:t>
            </a:r>
          </a:p>
          <a:p>
            <a:pPr marL="0" marR="0" lvl="0" indent="0" algn="just" defTabSz="914400" rtl="0" eaLnBrk="1" fontAlgn="auto" latinLnBrk="0" hangingPunct="1">
              <a:lnSpc>
                <a:spcPct val="150000"/>
              </a:lnSpc>
              <a:spcBef>
                <a:spcPts val="0"/>
              </a:spcBef>
              <a:spcAft>
                <a:spcPts val="0"/>
              </a:spcAft>
              <a:buClrTx/>
              <a:buSzTx/>
              <a:buFontTx/>
              <a:buNone/>
              <a:defRPr/>
            </a:pPr>
            <a:endPar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endParaRPr>
          </a:p>
          <a:p>
            <a:pPr marL="0" marR="0" lvl="0" indent="0" algn="just"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rPr>
              <a:t>如果没有做好感情维系， 第二张保单很可能被其他人捷足先得了。 人都是情感动物， </a:t>
            </a:r>
            <a:r>
              <a:rPr kumimoji="0" lang="zh-CN" altLang="en-US" sz="2400" b="1" i="0" u="none" strike="noStrike" kern="1200" cap="none" spc="0" normalizeH="0" baseline="0" noProof="0" dirty="0">
                <a:ln>
                  <a:noFill/>
                </a:ln>
                <a:solidFill>
                  <a:srgbClr val="C00000"/>
                </a:solidFill>
                <a:effectLst/>
                <a:uLnTx/>
                <a:uFillTx/>
                <a:latin typeface="微软雅黑" panose="020B0503020204020204" charset="-122"/>
                <a:ea typeface="微软雅黑" panose="020B0503020204020204" charset="-122"/>
              </a:rPr>
              <a:t>只有多沟通、 多交流才能加深彼此的了解和信任。</a:t>
            </a:r>
          </a:p>
        </p:txBody>
      </p:sp>
      <p:pic>
        <p:nvPicPr>
          <p:cNvPr id="19" name="图片 18"/>
          <p:cNvPicPr>
            <a:picLocks noChangeAspect="1"/>
          </p:cNvPicPr>
          <p:nvPr/>
        </p:nvPicPr>
        <p:blipFill rotWithShape="1">
          <a:blip r:embed="rId2">
            <a:extLst>
              <a:ext uri="{28A0092B-C50C-407E-A947-70E740481C1C}">
                <a14:useLocalDpi xmlns:a14="http://schemas.microsoft.com/office/drawing/2010/main" val="0"/>
              </a:ext>
            </a:extLst>
          </a:blip>
          <a:srcRect l="-6866" t="33539" r="46609" b="34805"/>
          <a:stretch>
            <a:fillRect/>
          </a:stretch>
        </p:blipFill>
        <p:spPr>
          <a:xfrm>
            <a:off x="-503555" y="1202055"/>
            <a:ext cx="6340475" cy="4454525"/>
          </a:xfrm>
          <a:prstGeom prst="rect">
            <a:avLst/>
          </a:prstGeom>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6237514"/>
            <a:ext cx="12192000" cy="620486"/>
          </a:xfrm>
          <a:prstGeom prst="rect">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箭头: 五边形 2"/>
          <p:cNvSpPr/>
          <p:nvPr/>
        </p:nvSpPr>
        <p:spPr>
          <a:xfrm>
            <a:off x="0" y="375557"/>
            <a:ext cx="2514600" cy="620486"/>
          </a:xfrm>
          <a:prstGeom prst="homePlate">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2514600" y="351155"/>
            <a:ext cx="6670675" cy="64516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sz="3600" b="1" i="0" u="none" strike="noStrike" kern="1200" cap="none" spc="0" normalizeH="0" baseline="0" noProof="0" dirty="0">
                <a:ln>
                  <a:noFill/>
                </a:ln>
                <a:solidFill>
                  <a:schemeClr val="accent1"/>
                </a:solidFill>
                <a:effectLst/>
                <a:uLnTx/>
                <a:uFillTx/>
                <a:latin typeface="微软雅黑" panose="020B0503020204020204" charset="-122"/>
                <a:ea typeface="微软雅黑" panose="020B0503020204020204" charset="-122"/>
              </a:rPr>
              <a:t>准备2 做好暖心工程</a:t>
            </a:r>
          </a:p>
        </p:txBody>
      </p:sp>
      <p:sp>
        <p:nvSpPr>
          <p:cNvPr id="9" name="文本框 8"/>
          <p:cNvSpPr txBox="1"/>
          <p:nvPr/>
        </p:nvSpPr>
        <p:spPr>
          <a:xfrm>
            <a:off x="4624070" y="1167765"/>
            <a:ext cx="7265670" cy="4523105"/>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rPr>
              <a:t>所以，</a:t>
            </a:r>
            <a:r>
              <a:rPr kumimoji="0" lang="zh-CN" altLang="en-US" sz="2400" b="1" i="0" u="none" strike="noStrike" kern="1200" cap="none" spc="0" normalizeH="0" baseline="0" noProof="0" dirty="0">
                <a:ln>
                  <a:noFill/>
                </a:ln>
                <a:solidFill>
                  <a:srgbClr val="C00000"/>
                </a:solidFill>
                <a:effectLst/>
                <a:uLnTx/>
                <a:uFillTx/>
                <a:latin typeface="微软雅黑" panose="020B0503020204020204" charset="-122"/>
                <a:ea typeface="微软雅黑" panose="020B0503020204020204" charset="-122"/>
              </a:rPr>
              <a:t> 营销员应该常常反思自己有多久没有拜访和慰问老客户了</a:t>
            </a:r>
            <a:r>
              <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rPr>
              <a:t>。 对于情感维系，因人而异， 既可以为客户提供各种对他们有帮助的信息和资讯， 也</a:t>
            </a:r>
            <a:r>
              <a:rPr kumimoji="0" lang="zh-CN" altLang="en-US" sz="2400" b="1" i="0" u="none" strike="noStrike" kern="1200" cap="none" spc="0" normalizeH="0" baseline="0" noProof="0" dirty="0">
                <a:ln>
                  <a:noFill/>
                </a:ln>
                <a:solidFill>
                  <a:srgbClr val="C00000"/>
                </a:solidFill>
                <a:effectLst/>
                <a:uLnTx/>
                <a:uFillTx/>
                <a:latin typeface="微软雅黑" panose="020B0503020204020204" charset="-122"/>
                <a:ea typeface="微软雅黑" panose="020B0503020204020204" charset="-122"/>
              </a:rPr>
              <a:t>可以在客户生日或者各种节假日的时候送上祝福，还可以在客户有任何需要的时候伸出援助之手</a:t>
            </a:r>
            <a:r>
              <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rPr>
              <a:t>， 不管用哪种方式来服务客户， 总之绝不能在客户购买第一张保单之后就置之不理， 如此只会让自己错过开发第二张保单的机会。</a:t>
            </a:r>
          </a:p>
        </p:txBody>
      </p:sp>
      <p:pic>
        <p:nvPicPr>
          <p:cNvPr id="5" name="图片 4"/>
          <p:cNvPicPr>
            <a:picLocks noChangeAspect="1"/>
          </p:cNvPicPr>
          <p:nvPr/>
        </p:nvPicPr>
        <p:blipFill rotWithShape="1">
          <a:blip r:embed="rId2">
            <a:extLst>
              <a:ext uri="{28A0092B-C50C-407E-A947-70E740481C1C}">
                <a14:useLocalDpi xmlns:a14="http://schemas.microsoft.com/office/drawing/2010/main" val="0"/>
              </a:ext>
            </a:extLst>
          </a:blip>
          <a:srcRect l="-6866" t="33539" r="46609" b="34805"/>
          <a:stretch>
            <a:fillRect/>
          </a:stretch>
        </p:blipFill>
        <p:spPr>
          <a:xfrm>
            <a:off x="-503555" y="1202055"/>
            <a:ext cx="6340475" cy="4454525"/>
          </a:xfrm>
          <a:prstGeom prst="rect">
            <a:avLst/>
          </a:prstGeom>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6237514"/>
            <a:ext cx="12192000" cy="620486"/>
          </a:xfrm>
          <a:prstGeom prst="rect">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箭头: 五边形 2"/>
          <p:cNvSpPr/>
          <p:nvPr/>
        </p:nvSpPr>
        <p:spPr>
          <a:xfrm>
            <a:off x="0" y="375557"/>
            <a:ext cx="2514600" cy="620486"/>
          </a:xfrm>
          <a:prstGeom prst="homePlate">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2514600" y="332105"/>
            <a:ext cx="7531735" cy="64516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3600" b="1" i="0" u="none" strike="noStrike" kern="1200" cap="none" spc="0" normalizeH="0" baseline="0" noProof="0" dirty="0">
                <a:ln>
                  <a:noFill/>
                </a:ln>
                <a:solidFill>
                  <a:schemeClr val="accent1"/>
                </a:solidFill>
                <a:effectLst/>
                <a:uLnTx/>
                <a:uFillTx/>
                <a:latin typeface="微软雅黑" panose="020B0503020204020204" charset="-122"/>
                <a:ea typeface="微软雅黑" panose="020B0503020204020204" charset="-122"/>
              </a:rPr>
              <a:t>准备</a:t>
            </a:r>
            <a:r>
              <a:rPr kumimoji="0" lang="en-US" altLang="zh-CN" sz="3600" b="1" i="0" u="none" strike="noStrike" kern="1200" cap="none" spc="0" normalizeH="0" baseline="0" noProof="0" dirty="0">
                <a:ln>
                  <a:noFill/>
                </a:ln>
                <a:solidFill>
                  <a:schemeClr val="accent1"/>
                </a:solidFill>
                <a:effectLst/>
                <a:uLnTx/>
                <a:uFillTx/>
                <a:latin typeface="微软雅黑" panose="020B0503020204020204" charset="-122"/>
                <a:ea typeface="微软雅黑" panose="020B0503020204020204" charset="-122"/>
              </a:rPr>
              <a:t>3 </a:t>
            </a:r>
            <a:r>
              <a:rPr kumimoji="0" lang="zh-CN" altLang="en-US" sz="3600" b="1" i="0" u="none" strike="noStrike" kern="1200" cap="none" spc="0" normalizeH="0" baseline="0" noProof="0" dirty="0">
                <a:ln>
                  <a:noFill/>
                </a:ln>
                <a:solidFill>
                  <a:schemeClr val="accent1"/>
                </a:solidFill>
                <a:effectLst/>
                <a:uLnTx/>
                <a:uFillTx/>
                <a:latin typeface="微软雅黑" panose="020B0503020204020204" charset="-122"/>
                <a:ea typeface="微软雅黑" panose="020B0503020204020204" charset="-122"/>
              </a:rPr>
              <a:t>开发第一张保单时埋下伏笔</a:t>
            </a:r>
          </a:p>
        </p:txBody>
      </p:sp>
      <p:sp>
        <p:nvSpPr>
          <p:cNvPr id="9" name="文本框 8"/>
          <p:cNvSpPr txBox="1"/>
          <p:nvPr/>
        </p:nvSpPr>
        <p:spPr>
          <a:xfrm>
            <a:off x="504825" y="1632585"/>
            <a:ext cx="6635115" cy="3969385"/>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defRPr/>
            </a:pPr>
            <a:r>
              <a:rPr kumimoji="0" lang="en-US" altLang="zh-CN" sz="2400" b="1" i="0" u="none" strike="noStrike" kern="1200" cap="none" spc="0" normalizeH="0" baseline="0" noProof="0" dirty="0">
                <a:ln>
                  <a:noFill/>
                </a:ln>
                <a:solidFill>
                  <a:srgbClr val="C00000"/>
                </a:solidFill>
                <a:effectLst/>
                <a:uLnTx/>
                <a:uFillTx/>
                <a:latin typeface="微软雅黑" panose="020B0503020204020204" charset="-122"/>
                <a:ea typeface="微软雅黑" panose="020B0503020204020204" charset="-122"/>
              </a:rPr>
              <a:t>开发第一张保单是一个播种的过程。</a:t>
            </a:r>
            <a:r>
              <a:rPr kumimoji="0" lang="en-US" altLang="zh-CN" sz="2400" b="1" i="0" u="none" strike="noStrike" kern="1200" cap="none" spc="0" normalizeH="0" baseline="0" noProof="0" dirty="0">
                <a:ln>
                  <a:noFill/>
                </a:ln>
                <a:effectLst/>
                <a:uLnTx/>
                <a:uFillTx/>
                <a:latin typeface="微软雅黑" panose="020B0503020204020204" charset="-122"/>
                <a:ea typeface="微软雅黑" panose="020B0503020204020204" charset="-122"/>
              </a:rPr>
              <a:t> 要想让客户签下第二张， 就应该在给客户设计第一张保单时埋下伏笔、 打好基础。 </a:t>
            </a:r>
          </a:p>
          <a:p>
            <a:pPr marL="0" marR="0" lvl="0" indent="0" algn="just" defTabSz="914400" rtl="0" eaLnBrk="1" fontAlgn="auto" latinLnBrk="0" hangingPunct="1">
              <a:lnSpc>
                <a:spcPct val="150000"/>
              </a:lnSpc>
              <a:spcBef>
                <a:spcPts val="0"/>
              </a:spcBef>
              <a:spcAft>
                <a:spcPts val="0"/>
              </a:spcAft>
              <a:buClrTx/>
              <a:buSzTx/>
              <a:buFontTx/>
              <a:buNone/>
              <a:defRPr/>
            </a:pPr>
            <a:endParaRPr kumimoji="0" lang="en-US" altLang="zh-CN" sz="2400" b="1" i="0" u="none" strike="noStrike" kern="1200" cap="none" spc="0" normalizeH="0" baseline="0" noProof="0" dirty="0">
              <a:ln>
                <a:noFill/>
              </a:ln>
              <a:effectLst/>
              <a:uLnTx/>
              <a:uFillTx/>
              <a:latin typeface="微软雅黑" panose="020B0503020204020204" charset="-122"/>
              <a:ea typeface="微软雅黑" panose="020B0503020204020204" charset="-122"/>
            </a:endParaRPr>
          </a:p>
          <a:p>
            <a:pPr marL="0" marR="0" lvl="0" indent="0" algn="just" defTabSz="914400" rtl="0" eaLnBrk="1" fontAlgn="auto" latinLnBrk="0" hangingPunct="1">
              <a:lnSpc>
                <a:spcPct val="150000"/>
              </a:lnSpc>
              <a:spcBef>
                <a:spcPts val="0"/>
              </a:spcBef>
              <a:spcAft>
                <a:spcPts val="0"/>
              </a:spcAft>
              <a:buClrTx/>
              <a:buSzTx/>
              <a:buFontTx/>
              <a:buNone/>
              <a:defRPr/>
            </a:pPr>
            <a:r>
              <a:rPr kumimoji="0" lang="en-US" altLang="zh-CN" sz="2400" b="1" i="0" u="none" strike="noStrike" kern="1200" cap="none" spc="0" normalizeH="0" baseline="0" noProof="0" dirty="0">
                <a:ln>
                  <a:noFill/>
                </a:ln>
                <a:effectLst/>
                <a:uLnTx/>
                <a:uFillTx/>
                <a:latin typeface="微软雅黑" panose="020B0503020204020204" charset="-122"/>
                <a:ea typeface="微软雅黑" panose="020B0503020204020204" charset="-122"/>
              </a:rPr>
              <a:t>也就是在设计第一张保单的时候应该坚持一个原则， 那就是</a:t>
            </a:r>
            <a:r>
              <a:rPr kumimoji="0" lang="en-US" altLang="zh-CN" sz="2400" b="1" i="0" u="none" strike="noStrike" kern="1200" cap="none" spc="0" normalizeH="0" baseline="0" noProof="0" dirty="0">
                <a:ln>
                  <a:noFill/>
                </a:ln>
                <a:solidFill>
                  <a:srgbClr val="C00000"/>
                </a:solidFill>
                <a:effectLst/>
                <a:uLnTx/>
                <a:uFillTx/>
                <a:latin typeface="微软雅黑" panose="020B0503020204020204" charset="-122"/>
                <a:ea typeface="微软雅黑" panose="020B0503020204020204" charset="-122"/>
              </a:rPr>
              <a:t>站在客户的角度， 以需求分析的方式根据现阶段客户最应该解决的问题来设计保单。</a:t>
            </a:r>
          </a:p>
        </p:txBody>
      </p:sp>
      <p:pic>
        <p:nvPicPr>
          <p:cNvPr id="5" name="图片 4"/>
          <p:cNvPicPr>
            <a:picLocks noChangeAspect="1"/>
          </p:cNvPicPr>
          <p:nvPr/>
        </p:nvPicPr>
        <p:blipFill rotWithShape="1">
          <a:blip r:embed="rId2" cstate="print">
            <a:extLst>
              <a:ext uri="{28A0092B-C50C-407E-A947-70E740481C1C}">
                <a14:useLocalDpi xmlns:a14="http://schemas.microsoft.com/office/drawing/2010/main" val="0"/>
              </a:ext>
            </a:extLst>
          </a:blip>
          <a:srcRect l="1348" t="20242"/>
          <a:stretch>
            <a:fillRect/>
          </a:stretch>
        </p:blipFill>
        <p:spPr>
          <a:xfrm>
            <a:off x="7456805" y="1899920"/>
            <a:ext cx="4485640" cy="3626485"/>
          </a:xfrm>
          <a:prstGeom prst="rect">
            <a:avLst/>
          </a:prstGeom>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6237514"/>
            <a:ext cx="12192000" cy="620486"/>
          </a:xfrm>
          <a:prstGeom prst="rect">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箭头: 五边形 2"/>
          <p:cNvSpPr/>
          <p:nvPr/>
        </p:nvSpPr>
        <p:spPr>
          <a:xfrm>
            <a:off x="0" y="375557"/>
            <a:ext cx="2514600" cy="620486"/>
          </a:xfrm>
          <a:prstGeom prst="homePlate">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2514600" y="332105"/>
            <a:ext cx="7531735" cy="64516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3600" b="1" i="0" u="none" strike="noStrike" kern="1200" cap="none" spc="0" normalizeH="0" baseline="0" noProof="0" dirty="0">
                <a:ln>
                  <a:noFill/>
                </a:ln>
                <a:solidFill>
                  <a:schemeClr val="accent1"/>
                </a:solidFill>
                <a:effectLst/>
                <a:uLnTx/>
                <a:uFillTx/>
                <a:latin typeface="微软雅黑" panose="020B0503020204020204" charset="-122"/>
                <a:ea typeface="微软雅黑" panose="020B0503020204020204" charset="-122"/>
              </a:rPr>
              <a:t>准备</a:t>
            </a:r>
            <a:r>
              <a:rPr kumimoji="0" lang="en-US" altLang="zh-CN" sz="3600" b="1" i="0" u="none" strike="noStrike" kern="1200" cap="none" spc="0" normalizeH="0" baseline="0" noProof="0" dirty="0">
                <a:ln>
                  <a:noFill/>
                </a:ln>
                <a:solidFill>
                  <a:schemeClr val="accent1"/>
                </a:solidFill>
                <a:effectLst/>
                <a:uLnTx/>
                <a:uFillTx/>
                <a:latin typeface="微软雅黑" panose="020B0503020204020204" charset="-122"/>
                <a:ea typeface="微软雅黑" panose="020B0503020204020204" charset="-122"/>
              </a:rPr>
              <a:t>3 </a:t>
            </a:r>
            <a:r>
              <a:rPr kumimoji="0" lang="zh-CN" altLang="en-US" sz="3600" b="1" i="0" u="none" strike="noStrike" kern="1200" cap="none" spc="0" normalizeH="0" baseline="0" noProof="0" dirty="0">
                <a:ln>
                  <a:noFill/>
                </a:ln>
                <a:solidFill>
                  <a:schemeClr val="accent1"/>
                </a:solidFill>
                <a:effectLst/>
                <a:uLnTx/>
                <a:uFillTx/>
                <a:latin typeface="微软雅黑" panose="020B0503020204020204" charset="-122"/>
                <a:ea typeface="微软雅黑" panose="020B0503020204020204" charset="-122"/>
              </a:rPr>
              <a:t>开发第一张保单时埋下伏笔</a:t>
            </a:r>
          </a:p>
        </p:txBody>
      </p:sp>
      <p:sp>
        <p:nvSpPr>
          <p:cNvPr id="9" name="文本框 8"/>
          <p:cNvSpPr txBox="1"/>
          <p:nvPr/>
        </p:nvSpPr>
        <p:spPr>
          <a:xfrm>
            <a:off x="504825" y="1440180"/>
            <a:ext cx="6740525" cy="4523105"/>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defRPr/>
            </a:pPr>
            <a:r>
              <a:rPr kumimoji="0" lang="en-US" altLang="zh-CN" sz="2400" b="1" i="0" u="none" strike="noStrike" kern="1200" cap="none" spc="0" normalizeH="0" baseline="0" noProof="0" dirty="0">
                <a:ln>
                  <a:noFill/>
                </a:ln>
                <a:solidFill>
                  <a:srgbClr val="C00000"/>
                </a:solidFill>
                <a:effectLst/>
                <a:uLnTx/>
                <a:uFillTx/>
                <a:latin typeface="微软雅黑" panose="020B0503020204020204" charset="-122"/>
                <a:ea typeface="微软雅黑" panose="020B0503020204020204" charset="-122"/>
              </a:rPr>
              <a:t>只有第一张保单能够给客户带来最实在的帮助， 客户才会对你另眼相看</a:t>
            </a:r>
            <a:r>
              <a:rPr kumimoji="0" lang="en-US" altLang="zh-CN" sz="2400" b="1" i="0" u="none" strike="noStrike" kern="1200" cap="none" spc="0" normalizeH="0" baseline="0" noProof="0" dirty="0">
                <a:ln>
                  <a:noFill/>
                </a:ln>
                <a:effectLst/>
                <a:uLnTx/>
                <a:uFillTx/>
                <a:latin typeface="微软雅黑" panose="020B0503020204020204" charset="-122"/>
                <a:ea typeface="微软雅黑" panose="020B0503020204020204" charset="-122"/>
              </a:rPr>
              <a:t>， 甚至感激不尽， 才会激发客户购买第二张的意愿。</a:t>
            </a:r>
          </a:p>
          <a:p>
            <a:pPr marL="0" marR="0" lvl="0" indent="0" algn="just" defTabSz="914400" rtl="0" eaLnBrk="1" fontAlgn="auto" latinLnBrk="0" hangingPunct="1">
              <a:lnSpc>
                <a:spcPct val="150000"/>
              </a:lnSpc>
              <a:spcBef>
                <a:spcPts val="0"/>
              </a:spcBef>
              <a:spcAft>
                <a:spcPts val="0"/>
              </a:spcAft>
              <a:buClrTx/>
              <a:buSzTx/>
              <a:buFontTx/>
              <a:buNone/>
              <a:defRPr/>
            </a:pPr>
            <a:endParaRPr kumimoji="0" lang="en-US" altLang="zh-CN" sz="2400" b="1" i="0" u="none" strike="noStrike" kern="1200" cap="none" spc="0" normalizeH="0" baseline="0" noProof="0" dirty="0">
              <a:ln>
                <a:noFill/>
              </a:ln>
              <a:effectLst/>
              <a:uLnTx/>
              <a:uFillTx/>
              <a:latin typeface="微软雅黑" panose="020B0503020204020204" charset="-122"/>
              <a:ea typeface="微软雅黑" panose="020B0503020204020204" charset="-122"/>
            </a:endParaRPr>
          </a:p>
          <a:p>
            <a:pPr marL="0" marR="0" lvl="0" indent="0" algn="just" defTabSz="914400" rtl="0" eaLnBrk="1" fontAlgn="auto" latinLnBrk="0" hangingPunct="1">
              <a:lnSpc>
                <a:spcPct val="150000"/>
              </a:lnSpc>
              <a:spcBef>
                <a:spcPts val="0"/>
              </a:spcBef>
              <a:spcAft>
                <a:spcPts val="0"/>
              </a:spcAft>
              <a:buClrTx/>
              <a:buSzTx/>
              <a:buFontTx/>
              <a:buNone/>
              <a:defRPr/>
            </a:pPr>
            <a:r>
              <a:rPr kumimoji="0" lang="en-US" altLang="zh-CN" sz="2400" b="1" i="0" u="none" strike="noStrike" kern="1200" cap="none" spc="0" normalizeH="0" baseline="0" noProof="0" dirty="0">
                <a:ln>
                  <a:noFill/>
                </a:ln>
                <a:effectLst/>
                <a:uLnTx/>
                <a:uFillTx/>
                <a:latin typeface="微软雅黑" panose="020B0503020204020204" charset="-122"/>
                <a:ea typeface="微软雅黑" panose="020B0503020204020204" charset="-122"/>
              </a:rPr>
              <a:t>除此， 在开发第一张保单的时候， 还要</a:t>
            </a:r>
            <a:r>
              <a:rPr kumimoji="0" lang="en-US" altLang="zh-CN" sz="2400" b="1" i="0" u="none" strike="noStrike" kern="1200" cap="none" spc="0" normalizeH="0" baseline="0" noProof="0" dirty="0">
                <a:ln>
                  <a:noFill/>
                </a:ln>
                <a:solidFill>
                  <a:srgbClr val="C00000"/>
                </a:solidFill>
                <a:effectLst/>
                <a:uLnTx/>
                <a:uFillTx/>
                <a:latin typeface="微软雅黑" panose="020B0503020204020204" charset="-122"/>
                <a:ea typeface="微软雅黑" panose="020B0503020204020204" charset="-122"/>
              </a:rPr>
              <a:t>告诉客户的保障有缺口， 下一张保单应该补充什么内容</a:t>
            </a:r>
            <a:r>
              <a:rPr kumimoji="0" lang="en-US" altLang="zh-CN" sz="2400" b="1" i="0" u="none" strike="noStrike" kern="1200" cap="none" spc="0" normalizeH="0" baseline="0" noProof="0" dirty="0">
                <a:ln>
                  <a:noFill/>
                </a:ln>
                <a:effectLst/>
                <a:uLnTx/>
                <a:uFillTx/>
                <a:latin typeface="微软雅黑" panose="020B0503020204020204" charset="-122"/>
                <a:ea typeface="微软雅黑" panose="020B0503020204020204" charset="-122"/>
              </a:rPr>
              <a:t>， 便于下一次拜访的时候更加容易切入保险的主题， 也为第二张保单的开发做好铺垫。</a:t>
            </a:r>
          </a:p>
        </p:txBody>
      </p:sp>
      <p:pic>
        <p:nvPicPr>
          <p:cNvPr id="5" name="图片 4"/>
          <p:cNvPicPr>
            <a:picLocks noChangeAspect="1"/>
          </p:cNvPicPr>
          <p:nvPr/>
        </p:nvPicPr>
        <p:blipFill rotWithShape="1">
          <a:blip r:embed="rId2" cstate="print">
            <a:extLst>
              <a:ext uri="{28A0092B-C50C-407E-A947-70E740481C1C}">
                <a14:useLocalDpi xmlns:a14="http://schemas.microsoft.com/office/drawing/2010/main" val="0"/>
              </a:ext>
            </a:extLst>
          </a:blip>
          <a:srcRect l="1348" t="20242"/>
          <a:stretch>
            <a:fillRect/>
          </a:stretch>
        </p:blipFill>
        <p:spPr>
          <a:xfrm>
            <a:off x="7456805" y="1899920"/>
            <a:ext cx="4485640" cy="3626485"/>
          </a:xfrm>
          <a:prstGeom prst="rect">
            <a:avLst/>
          </a:prstGeom>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6237514"/>
            <a:ext cx="12192000" cy="620486"/>
          </a:xfrm>
          <a:prstGeom prst="rect">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箭头: 五边形 2"/>
          <p:cNvSpPr/>
          <p:nvPr/>
        </p:nvSpPr>
        <p:spPr>
          <a:xfrm>
            <a:off x="0" y="375557"/>
            <a:ext cx="2514600" cy="620486"/>
          </a:xfrm>
          <a:prstGeom prst="homePlate">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2514600" y="332105"/>
            <a:ext cx="7531735" cy="64516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sz="3600" b="1" i="0" u="none" strike="noStrike" kern="1200" cap="none" spc="0" normalizeH="0" baseline="0" noProof="0" dirty="0">
                <a:ln>
                  <a:noFill/>
                </a:ln>
                <a:solidFill>
                  <a:schemeClr val="accent1"/>
                </a:solidFill>
                <a:effectLst/>
                <a:uLnTx/>
                <a:uFillTx/>
                <a:latin typeface="微软雅黑" panose="020B0503020204020204" charset="-122"/>
                <a:ea typeface="微软雅黑" panose="020B0503020204020204" charset="-122"/>
              </a:rPr>
              <a:t>准备4 </a:t>
            </a:r>
            <a:r>
              <a:rPr kumimoji="0" lang="en-US" sz="3600" b="1" i="0" u="none" strike="noStrike" kern="1200" cap="none" spc="0" normalizeH="0" baseline="0" noProof="0" dirty="0">
                <a:ln>
                  <a:noFill/>
                </a:ln>
                <a:solidFill>
                  <a:schemeClr val="accent1"/>
                </a:solidFill>
                <a:effectLst/>
                <a:uLnTx/>
                <a:uFillTx/>
                <a:latin typeface="微软雅黑" panose="020B0503020204020204" charset="-122"/>
                <a:ea typeface="微软雅黑" panose="020B0503020204020204" charset="-122"/>
              </a:rPr>
              <a:t> </a:t>
            </a:r>
            <a:r>
              <a:rPr kumimoji="0" sz="3600" b="1" i="0" u="none" strike="noStrike" kern="1200" cap="none" spc="0" normalizeH="0" baseline="0" noProof="0" dirty="0">
                <a:ln>
                  <a:noFill/>
                </a:ln>
                <a:solidFill>
                  <a:schemeClr val="accent1"/>
                </a:solidFill>
                <a:effectLst/>
                <a:uLnTx/>
                <a:uFillTx/>
                <a:latin typeface="微软雅黑" panose="020B0503020204020204" charset="-122"/>
                <a:ea typeface="微软雅黑" panose="020B0503020204020204" charset="-122"/>
              </a:rPr>
              <a:t>提高专业度</a:t>
            </a:r>
          </a:p>
        </p:txBody>
      </p:sp>
      <p:sp>
        <p:nvSpPr>
          <p:cNvPr id="9" name="文本框 8"/>
          <p:cNvSpPr txBox="1"/>
          <p:nvPr/>
        </p:nvSpPr>
        <p:spPr>
          <a:xfrm>
            <a:off x="558800" y="1355725"/>
            <a:ext cx="6246495" cy="4523105"/>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defRPr/>
            </a:pPr>
            <a:r>
              <a:rPr kumimoji="0" lang="en-US" altLang="zh-CN" sz="2400" b="1" i="0" u="none" strike="noStrike" kern="1200" cap="none" spc="0" normalizeH="0" baseline="0" noProof="0" dirty="0">
                <a:ln>
                  <a:noFill/>
                </a:ln>
                <a:solidFill>
                  <a:srgbClr val="C00000"/>
                </a:solidFill>
                <a:effectLst/>
                <a:uLnTx/>
                <a:uFillTx/>
                <a:latin typeface="微软雅黑" panose="020B0503020204020204" charset="-122"/>
                <a:ea typeface="微软雅黑" panose="020B0503020204020204" charset="-122"/>
              </a:rPr>
              <a:t>如果说客户在购买第一张保单的时候保险观念不太强</a:t>
            </a:r>
            <a:r>
              <a:rPr kumimoji="0" lang="en-US" altLang="zh-CN" sz="2400" b="1" i="0" u="none" strike="noStrike" kern="1200" cap="none" spc="0" normalizeH="0" baseline="0" noProof="0" dirty="0">
                <a:ln>
                  <a:noFill/>
                </a:ln>
                <a:effectLst/>
                <a:uLnTx/>
                <a:uFillTx/>
                <a:latin typeface="微软雅黑" panose="020B0503020204020204" charset="-122"/>
                <a:ea typeface="微软雅黑" panose="020B0503020204020204" charset="-122"/>
              </a:rPr>
              <a:t>， 对保险也不够了解， 那么</a:t>
            </a:r>
            <a:r>
              <a:rPr kumimoji="0" lang="en-US" altLang="zh-CN" sz="2400" b="1" i="0" u="none" strike="noStrike" kern="1200" cap="none" spc="0" normalizeH="0" baseline="0" noProof="0" dirty="0">
                <a:ln>
                  <a:noFill/>
                </a:ln>
                <a:solidFill>
                  <a:srgbClr val="C00000"/>
                </a:solidFill>
                <a:effectLst/>
                <a:uLnTx/>
                <a:uFillTx/>
                <a:latin typeface="微软雅黑" panose="020B0503020204020204" charset="-122"/>
                <a:ea typeface="微软雅黑" panose="020B0503020204020204" charset="-122"/>
              </a:rPr>
              <a:t>在客户购买第二张保单的时候会更加理性和慎重。</a:t>
            </a:r>
            <a:r>
              <a:rPr kumimoji="0" lang="en-US" altLang="zh-CN" sz="2400" b="1" i="0" u="none" strike="noStrike" kern="1200" cap="none" spc="0" normalizeH="0" baseline="0" noProof="0" dirty="0">
                <a:ln>
                  <a:noFill/>
                </a:ln>
                <a:effectLst/>
                <a:uLnTx/>
                <a:uFillTx/>
                <a:latin typeface="微软雅黑" panose="020B0503020204020204" charset="-122"/>
                <a:ea typeface="微软雅黑" panose="020B0503020204020204" charset="-122"/>
              </a:rPr>
              <a:t> </a:t>
            </a:r>
          </a:p>
          <a:p>
            <a:pPr marL="0" marR="0" lvl="0" indent="0" algn="just" defTabSz="914400" rtl="0" eaLnBrk="1" fontAlgn="auto" latinLnBrk="0" hangingPunct="1">
              <a:lnSpc>
                <a:spcPct val="150000"/>
              </a:lnSpc>
              <a:spcBef>
                <a:spcPts val="0"/>
              </a:spcBef>
              <a:spcAft>
                <a:spcPts val="0"/>
              </a:spcAft>
              <a:buClrTx/>
              <a:buSzTx/>
              <a:buFontTx/>
              <a:buNone/>
              <a:defRPr/>
            </a:pPr>
            <a:endParaRPr kumimoji="0" lang="en-US" altLang="zh-CN" sz="2400" b="1" i="0" u="none" strike="noStrike" kern="1200" cap="none" spc="0" normalizeH="0" baseline="0" noProof="0" dirty="0">
              <a:ln>
                <a:noFill/>
              </a:ln>
              <a:effectLst/>
              <a:uLnTx/>
              <a:uFillTx/>
              <a:latin typeface="微软雅黑" panose="020B0503020204020204" charset="-122"/>
              <a:ea typeface="微软雅黑" panose="020B0503020204020204" charset="-122"/>
            </a:endParaRPr>
          </a:p>
          <a:p>
            <a:pPr marL="0" marR="0" lvl="0" indent="0" algn="just" defTabSz="914400" rtl="0" eaLnBrk="1" fontAlgn="auto" latinLnBrk="0" hangingPunct="1">
              <a:lnSpc>
                <a:spcPct val="150000"/>
              </a:lnSpc>
              <a:spcBef>
                <a:spcPts val="0"/>
              </a:spcBef>
              <a:spcAft>
                <a:spcPts val="0"/>
              </a:spcAft>
              <a:buClrTx/>
              <a:buSzTx/>
              <a:buFontTx/>
              <a:buNone/>
              <a:defRPr/>
            </a:pPr>
            <a:r>
              <a:rPr kumimoji="0" lang="en-US" altLang="zh-CN" sz="2400" b="1" i="0" u="none" strike="noStrike" kern="1200" cap="none" spc="0" normalizeH="0" baseline="0" noProof="0" dirty="0">
                <a:ln>
                  <a:noFill/>
                </a:ln>
                <a:effectLst/>
                <a:uLnTx/>
                <a:uFillTx/>
                <a:latin typeface="微软雅黑" panose="020B0503020204020204" charset="-122"/>
                <a:ea typeface="微软雅黑" panose="020B0503020204020204" charset="-122"/>
              </a:rPr>
              <a:t>因为， 在客户购买了第一张保单之后， 会对保险提高关注度， 会权衡购</a:t>
            </a:r>
            <a:r>
              <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rPr>
              <a:t>买的保险对自己是不是有帮助</a:t>
            </a:r>
            <a:r>
              <a:rPr kumimoji="0" lang="en-US" altLang="zh-CN" sz="2400" b="1" i="0" u="none" strike="noStrike" kern="1200" cap="none" spc="0" normalizeH="0" baseline="0" noProof="0" dirty="0">
                <a:ln>
                  <a:noFill/>
                </a:ln>
                <a:effectLst/>
                <a:uLnTx/>
                <a:uFillTx/>
                <a:latin typeface="微软雅黑" panose="020B0503020204020204" charset="-122"/>
                <a:ea typeface="微软雅黑" panose="020B0503020204020204" charset="-122"/>
              </a:rPr>
              <a:t> </a:t>
            </a:r>
            <a:r>
              <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rPr>
              <a:t>当</a:t>
            </a:r>
            <a:r>
              <a:rPr kumimoji="0" lang="en-US" altLang="zh-CN" sz="2400" b="1" i="0" u="none" strike="noStrike" kern="1200" cap="none" spc="0" normalizeH="0" baseline="0" noProof="0" dirty="0">
                <a:ln>
                  <a:noFill/>
                </a:ln>
                <a:effectLst/>
                <a:uLnTx/>
                <a:uFillTx/>
                <a:latin typeface="微软雅黑" panose="020B0503020204020204" charset="-122"/>
                <a:ea typeface="微软雅黑" panose="020B0503020204020204" charset="-122"/>
              </a:rPr>
              <a:t>再次购买</a:t>
            </a:r>
            <a:r>
              <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rPr>
              <a:t>的时</a:t>
            </a:r>
            <a:r>
              <a:rPr kumimoji="0" lang="en-US" altLang="zh-CN" sz="2400" b="1" i="0" u="none" strike="noStrike" kern="1200" cap="none" spc="0" normalizeH="0" baseline="0" noProof="0" dirty="0">
                <a:ln>
                  <a:noFill/>
                </a:ln>
                <a:effectLst/>
                <a:uLnTx/>
                <a:uFillTx/>
                <a:latin typeface="微软雅黑" panose="020B0503020204020204" charset="-122"/>
                <a:ea typeface="微软雅黑" panose="020B0503020204020204" charset="-122"/>
              </a:rPr>
              <a:t>候</a:t>
            </a:r>
            <a:r>
              <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rPr>
              <a:t>自</a:t>
            </a:r>
            <a:r>
              <a:rPr kumimoji="0" lang="en-US" altLang="zh-CN" sz="2400" b="1" i="0" u="none" strike="noStrike" kern="1200" cap="none" spc="0" normalizeH="0" baseline="0" noProof="0" dirty="0">
                <a:ln>
                  <a:noFill/>
                </a:ln>
                <a:effectLst/>
                <a:uLnTx/>
                <a:uFillTx/>
                <a:latin typeface="微软雅黑" panose="020B0503020204020204" charset="-122"/>
                <a:ea typeface="微软雅黑" panose="020B0503020204020204" charset="-122"/>
              </a:rPr>
              <a:t>然会有各种疑问需要解答。</a:t>
            </a:r>
          </a:p>
        </p:txBody>
      </p:sp>
      <p:pic>
        <p:nvPicPr>
          <p:cNvPr id="27" name="图片 2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35265" y="1355725"/>
            <a:ext cx="4159885" cy="4159885"/>
          </a:xfrm>
          <a:prstGeom prst="rect">
            <a:avLst/>
          </a:prstGeom>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6237514"/>
            <a:ext cx="12192000" cy="620486"/>
          </a:xfrm>
          <a:prstGeom prst="rect">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箭头: 五边形 2"/>
          <p:cNvSpPr/>
          <p:nvPr/>
        </p:nvSpPr>
        <p:spPr>
          <a:xfrm>
            <a:off x="0" y="375557"/>
            <a:ext cx="2514600" cy="620486"/>
          </a:xfrm>
          <a:prstGeom prst="homePlate">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2514600" y="332105"/>
            <a:ext cx="7531735" cy="64516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sz="3600" b="1" i="0" u="none" strike="noStrike" kern="1200" cap="none" spc="0" normalizeH="0" baseline="0" noProof="0" dirty="0">
                <a:ln>
                  <a:noFill/>
                </a:ln>
                <a:solidFill>
                  <a:schemeClr val="accent1"/>
                </a:solidFill>
                <a:effectLst/>
                <a:uLnTx/>
                <a:uFillTx/>
                <a:latin typeface="微软雅黑" panose="020B0503020204020204" charset="-122"/>
                <a:ea typeface="微软雅黑" panose="020B0503020204020204" charset="-122"/>
              </a:rPr>
              <a:t>准备4 </a:t>
            </a:r>
            <a:r>
              <a:rPr kumimoji="0" lang="en-US" sz="3600" b="1" i="0" u="none" strike="noStrike" kern="1200" cap="none" spc="0" normalizeH="0" baseline="0" noProof="0" dirty="0">
                <a:ln>
                  <a:noFill/>
                </a:ln>
                <a:solidFill>
                  <a:schemeClr val="accent1"/>
                </a:solidFill>
                <a:effectLst/>
                <a:uLnTx/>
                <a:uFillTx/>
                <a:latin typeface="微软雅黑" panose="020B0503020204020204" charset="-122"/>
                <a:ea typeface="微软雅黑" panose="020B0503020204020204" charset="-122"/>
              </a:rPr>
              <a:t> </a:t>
            </a:r>
            <a:r>
              <a:rPr kumimoji="0" sz="3600" b="1" i="0" u="none" strike="noStrike" kern="1200" cap="none" spc="0" normalizeH="0" baseline="0" noProof="0" dirty="0">
                <a:ln>
                  <a:noFill/>
                </a:ln>
                <a:solidFill>
                  <a:schemeClr val="accent1"/>
                </a:solidFill>
                <a:effectLst/>
                <a:uLnTx/>
                <a:uFillTx/>
                <a:latin typeface="微软雅黑" panose="020B0503020204020204" charset="-122"/>
                <a:ea typeface="微软雅黑" panose="020B0503020204020204" charset="-122"/>
              </a:rPr>
              <a:t>提高专业度</a:t>
            </a:r>
          </a:p>
        </p:txBody>
      </p:sp>
      <p:sp>
        <p:nvSpPr>
          <p:cNvPr id="9" name="文本框 8"/>
          <p:cNvSpPr txBox="1"/>
          <p:nvPr/>
        </p:nvSpPr>
        <p:spPr>
          <a:xfrm>
            <a:off x="400685" y="1160145"/>
            <a:ext cx="7276465" cy="507746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defRPr/>
            </a:pPr>
            <a:r>
              <a:rPr kumimoji="0" lang="en-US" altLang="zh-CN" sz="2400" b="1" i="0" u="none" strike="noStrike" kern="1200" cap="none" spc="0" normalizeH="0" baseline="0" noProof="0" dirty="0">
                <a:ln>
                  <a:noFill/>
                </a:ln>
                <a:effectLst/>
                <a:uLnTx/>
                <a:uFillTx/>
                <a:latin typeface="微软雅黑" panose="020B0503020204020204" charset="-122"/>
                <a:ea typeface="微软雅黑" panose="020B0503020204020204" charset="-122"/>
              </a:rPr>
              <a:t>客户是在不断成长的， 保险营销员也要不断成长， 变得更加专业， 才能得心应手地处理客户的各种疑问， 才能为客户设计最符合他们需求的第二张保单。 </a:t>
            </a:r>
          </a:p>
          <a:p>
            <a:pPr marL="0" marR="0" lvl="0" indent="0" algn="just" defTabSz="914400" rtl="0" eaLnBrk="1" fontAlgn="auto" latinLnBrk="0" hangingPunct="1">
              <a:lnSpc>
                <a:spcPct val="150000"/>
              </a:lnSpc>
              <a:spcBef>
                <a:spcPts val="0"/>
              </a:spcBef>
              <a:spcAft>
                <a:spcPts val="0"/>
              </a:spcAft>
              <a:buClrTx/>
              <a:buSzTx/>
              <a:buFontTx/>
              <a:buNone/>
              <a:defRPr/>
            </a:pPr>
            <a:endParaRPr kumimoji="0" lang="en-US" altLang="zh-CN" sz="2400" b="1" i="0" u="none" strike="noStrike" kern="1200" cap="none" spc="0" normalizeH="0" baseline="0" noProof="0" dirty="0">
              <a:ln>
                <a:noFill/>
              </a:ln>
              <a:effectLst/>
              <a:uLnTx/>
              <a:uFillTx/>
              <a:latin typeface="微软雅黑" panose="020B0503020204020204" charset="-122"/>
              <a:ea typeface="微软雅黑" panose="020B0503020204020204" charset="-122"/>
            </a:endParaRPr>
          </a:p>
          <a:p>
            <a:pPr marL="0" marR="0" lvl="0" indent="0" algn="just" defTabSz="914400" rtl="0" eaLnBrk="1" fontAlgn="auto" latinLnBrk="0" hangingPunct="1">
              <a:lnSpc>
                <a:spcPct val="150000"/>
              </a:lnSpc>
              <a:spcBef>
                <a:spcPts val="0"/>
              </a:spcBef>
              <a:spcAft>
                <a:spcPts val="0"/>
              </a:spcAft>
              <a:buClrTx/>
              <a:buSzTx/>
              <a:buFontTx/>
              <a:buNone/>
              <a:defRPr/>
            </a:pPr>
            <a:r>
              <a:rPr kumimoji="0" lang="en-US" altLang="zh-CN" sz="2400" b="1" i="0" u="none" strike="noStrike" kern="1200" cap="none" spc="0" normalizeH="0" baseline="0" noProof="0" dirty="0">
                <a:ln>
                  <a:noFill/>
                </a:ln>
                <a:effectLst/>
                <a:uLnTx/>
                <a:uFillTx/>
                <a:latin typeface="微软雅黑" panose="020B0503020204020204" charset="-122"/>
                <a:ea typeface="微软雅黑" panose="020B0503020204020204" charset="-122"/>
              </a:rPr>
              <a:t>正所谓不进则退，</a:t>
            </a:r>
            <a:r>
              <a:rPr kumimoji="0" lang="en-US" altLang="zh-CN" sz="2400" b="1" i="0" u="none" strike="noStrike" kern="1200" cap="none" spc="0" normalizeH="0" baseline="0" noProof="0" dirty="0">
                <a:ln>
                  <a:noFill/>
                </a:ln>
                <a:solidFill>
                  <a:srgbClr val="C00000"/>
                </a:solidFill>
                <a:effectLst/>
                <a:uLnTx/>
                <a:uFillTx/>
                <a:latin typeface="微软雅黑" panose="020B0503020204020204" charset="-122"/>
                <a:ea typeface="微软雅黑" panose="020B0503020204020204" charset="-122"/>
              </a:rPr>
              <a:t> 如果客户在成长， 其他保险营销员都在成长， 而你依然原地踏步，那么要再次抓住客户的心就比较困难。 </a:t>
            </a:r>
            <a:r>
              <a:rPr kumimoji="0" lang="en-US" altLang="zh-CN" sz="2400" b="1" i="0" u="none" strike="noStrike" kern="1200" cap="none" spc="0" normalizeH="0" baseline="0" noProof="0" dirty="0">
                <a:ln>
                  <a:noFill/>
                </a:ln>
                <a:effectLst/>
                <a:uLnTx/>
                <a:uFillTx/>
                <a:latin typeface="微软雅黑" panose="020B0503020204020204" charset="-122"/>
                <a:ea typeface="微软雅黑" panose="020B0503020204020204" charset="-122"/>
              </a:rPr>
              <a:t>当然， 要提升专业技能必须不断学习， 多看书籍， 多上培训课程，多了解各个方面的信息等。</a:t>
            </a:r>
          </a:p>
        </p:txBody>
      </p:sp>
      <p:pic>
        <p:nvPicPr>
          <p:cNvPr id="27" name="图片 2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35265" y="1355725"/>
            <a:ext cx="4159885" cy="4159885"/>
          </a:xfrm>
          <a:prstGeom prst="rect">
            <a:avLst/>
          </a:prstGeom>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6237514"/>
            <a:ext cx="12192000" cy="620486"/>
          </a:xfrm>
          <a:prstGeom prst="rect">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箭头: 五边形 2"/>
          <p:cNvSpPr/>
          <p:nvPr/>
        </p:nvSpPr>
        <p:spPr>
          <a:xfrm>
            <a:off x="0" y="375557"/>
            <a:ext cx="2514600" cy="620486"/>
          </a:xfrm>
          <a:prstGeom prst="homePlate">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2514600" y="351155"/>
            <a:ext cx="7040245" cy="64516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sz="3600" b="1" i="0" u="none" strike="noStrike" kern="1200" cap="none" spc="0" normalizeH="0" baseline="0" noProof="0" dirty="0">
                <a:ln>
                  <a:noFill/>
                </a:ln>
                <a:solidFill>
                  <a:schemeClr val="accent1"/>
                </a:solidFill>
                <a:effectLst/>
                <a:uLnTx/>
                <a:uFillTx/>
                <a:latin typeface="微软雅黑" panose="020B0503020204020204" charset="-122"/>
                <a:ea typeface="微软雅黑" panose="020B0503020204020204" charset="-122"/>
              </a:rPr>
              <a:t>准备5 整理客户资料找出需求</a:t>
            </a:r>
          </a:p>
        </p:txBody>
      </p:sp>
      <p:sp>
        <p:nvSpPr>
          <p:cNvPr id="9" name="文本框 8"/>
          <p:cNvSpPr txBox="1"/>
          <p:nvPr/>
        </p:nvSpPr>
        <p:spPr>
          <a:xfrm>
            <a:off x="5727700" y="1909445"/>
            <a:ext cx="5886450" cy="341503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rPr>
              <a:t>要让客户签下第二张保单， 就要找出客户的需求点， 保险营销员</a:t>
            </a:r>
            <a:r>
              <a:rPr kumimoji="0" lang="zh-CN" altLang="en-US" sz="2400" b="1" i="0" u="none" strike="noStrike" kern="1200" cap="none" spc="0" normalizeH="0" baseline="0" noProof="0" dirty="0">
                <a:ln>
                  <a:noFill/>
                </a:ln>
                <a:solidFill>
                  <a:srgbClr val="C00000"/>
                </a:solidFill>
                <a:effectLst/>
                <a:uLnTx/>
                <a:uFillTx/>
                <a:latin typeface="微软雅黑" panose="020B0503020204020204" charset="-122"/>
                <a:ea typeface="微软雅黑" panose="020B0503020204020204" charset="-122"/>
              </a:rPr>
              <a:t>应该及时对客户的资料进行更新和整理。</a:t>
            </a:r>
            <a:r>
              <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rPr>
              <a:t>比如客户</a:t>
            </a:r>
            <a:r>
              <a:rPr kumimoji="0" lang="zh-CN" altLang="en-US" sz="2400" b="1" i="0" u="none" strike="noStrike" kern="1200" cap="none" spc="0" normalizeH="0" baseline="0" noProof="0" dirty="0">
                <a:ln>
                  <a:noFill/>
                </a:ln>
                <a:solidFill>
                  <a:srgbClr val="C00000"/>
                </a:solidFill>
                <a:effectLst/>
                <a:uLnTx/>
                <a:uFillTx/>
                <a:latin typeface="微软雅黑" panose="020B0503020204020204" charset="-122"/>
                <a:ea typeface="微软雅黑" panose="020B0503020204020204" charset="-122"/>
              </a:rPr>
              <a:t>是否升职， 是否成家， 是否增添人口</a:t>
            </a:r>
            <a:r>
              <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rPr>
              <a:t>等， 掌握这些讯息之后， 才能判断其是否有购买第二张保单的需求和经济能力。</a:t>
            </a:r>
          </a:p>
        </p:txBody>
      </p:sp>
      <p:pic>
        <p:nvPicPr>
          <p:cNvPr id="24" name="图片 23"/>
          <p:cNvPicPr>
            <a:picLocks noChangeAspect="1"/>
          </p:cNvPicPr>
          <p:nvPr/>
        </p:nvPicPr>
        <p:blipFill rotWithShape="1">
          <a:blip r:embed="rId2">
            <a:extLst>
              <a:ext uri="{28A0092B-C50C-407E-A947-70E740481C1C}">
                <a14:useLocalDpi xmlns:a14="http://schemas.microsoft.com/office/drawing/2010/main" val="0"/>
              </a:ext>
            </a:extLst>
          </a:blip>
          <a:srcRect t="66864" r="51786"/>
          <a:stretch>
            <a:fillRect/>
          </a:stretch>
        </p:blipFill>
        <p:spPr>
          <a:xfrm>
            <a:off x="164829" y="743948"/>
            <a:ext cx="5843541" cy="5369591"/>
          </a:xfrm>
          <a:prstGeom prst="rect">
            <a:avLst/>
          </a:prstGeom>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6237514"/>
            <a:ext cx="12192000" cy="620486"/>
          </a:xfrm>
          <a:prstGeom prst="rect">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箭头: 五边形 2"/>
          <p:cNvSpPr/>
          <p:nvPr/>
        </p:nvSpPr>
        <p:spPr>
          <a:xfrm>
            <a:off x="0" y="375557"/>
            <a:ext cx="2514600" cy="620486"/>
          </a:xfrm>
          <a:prstGeom prst="homePlate">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2514600" y="351155"/>
            <a:ext cx="7040245" cy="64516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sz="3600" b="1" i="0" u="none" strike="noStrike" kern="1200" cap="none" spc="0" normalizeH="0" baseline="0" noProof="0" dirty="0">
                <a:ln>
                  <a:noFill/>
                </a:ln>
                <a:solidFill>
                  <a:schemeClr val="accent1"/>
                </a:solidFill>
                <a:effectLst/>
                <a:uLnTx/>
                <a:uFillTx/>
                <a:latin typeface="微软雅黑" panose="020B0503020204020204" charset="-122"/>
                <a:ea typeface="微软雅黑" panose="020B0503020204020204" charset="-122"/>
              </a:rPr>
              <a:t>准备5 整理客户资料找出需求</a:t>
            </a:r>
          </a:p>
        </p:txBody>
      </p:sp>
      <p:sp>
        <p:nvSpPr>
          <p:cNvPr id="9" name="文本框 8"/>
          <p:cNvSpPr txBox="1"/>
          <p:nvPr/>
        </p:nvSpPr>
        <p:spPr>
          <a:xfrm>
            <a:off x="6043295" y="1997710"/>
            <a:ext cx="5639435" cy="286131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rPr>
              <a:t>要及时掌握客户的变化， 就要经常和客户保持联络， 同事经常对客户的资料进行整理， </a:t>
            </a:r>
            <a:r>
              <a:rPr kumimoji="0" lang="zh-CN" altLang="en-US" sz="2400" b="1" i="0" u="none" strike="noStrike" kern="1200" cap="none" spc="0" normalizeH="0" baseline="0" noProof="0" dirty="0">
                <a:ln>
                  <a:noFill/>
                </a:ln>
                <a:solidFill>
                  <a:srgbClr val="C00000"/>
                </a:solidFill>
                <a:effectLst/>
                <a:uLnTx/>
                <a:uFillTx/>
                <a:latin typeface="微软雅黑" panose="020B0503020204020204" charset="-122"/>
                <a:ea typeface="微软雅黑" panose="020B0503020204020204" charset="-122"/>
              </a:rPr>
              <a:t>了解客户买了些什么， 需要补充什么， 再把客户进行分类，</a:t>
            </a:r>
            <a:r>
              <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rPr>
              <a:t> 找出最有可能购买第二张的客户， 逐一进行拜访。</a:t>
            </a:r>
          </a:p>
        </p:txBody>
      </p:sp>
      <p:pic>
        <p:nvPicPr>
          <p:cNvPr id="24" name="图片 23"/>
          <p:cNvPicPr>
            <a:picLocks noChangeAspect="1"/>
          </p:cNvPicPr>
          <p:nvPr/>
        </p:nvPicPr>
        <p:blipFill rotWithShape="1">
          <a:blip r:embed="rId2">
            <a:extLst>
              <a:ext uri="{28A0092B-C50C-407E-A947-70E740481C1C}">
                <a14:useLocalDpi xmlns:a14="http://schemas.microsoft.com/office/drawing/2010/main" val="0"/>
              </a:ext>
            </a:extLst>
          </a:blip>
          <a:srcRect t="66864" r="51786"/>
          <a:stretch>
            <a:fillRect/>
          </a:stretch>
        </p:blipFill>
        <p:spPr>
          <a:xfrm>
            <a:off x="199754" y="867773"/>
            <a:ext cx="5843541" cy="5369591"/>
          </a:xfrm>
          <a:prstGeom prst="rect">
            <a:avLst/>
          </a:prstGeom>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0" name="文本框 9"/>
          <p:cNvSpPr txBox="1"/>
          <p:nvPr/>
        </p:nvSpPr>
        <p:spPr>
          <a:xfrm>
            <a:off x="5344885" y="2357517"/>
            <a:ext cx="2422222" cy="221599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3800" b="0" i="0" u="none" strike="noStrike" kern="1200" cap="none" spc="0" normalizeH="0" baseline="0" noProof="0" dirty="0">
                <a:ln>
                  <a:noFill/>
                </a:ln>
                <a:solidFill>
                  <a:srgbClr val="44BFBC"/>
                </a:solidFill>
                <a:effectLst/>
                <a:uLnTx/>
                <a:uFillTx/>
                <a:latin typeface="锐字真言体免费商用" panose="02010600030101010101" pitchFamily="2" charset="-122"/>
                <a:ea typeface="锐字真言体免费商用" panose="02010600030101010101" pitchFamily="2" charset="-122"/>
                <a:cs typeface="+mn-cs"/>
              </a:rPr>
              <a:t>六</a:t>
            </a:r>
            <a:endParaRPr kumimoji="0" lang="en-US" altLang="zh-CN" sz="13800" b="0" i="0" u="none" strike="noStrike" kern="1200" cap="none" spc="0" normalizeH="0" baseline="0" noProof="0" dirty="0">
              <a:ln>
                <a:noFill/>
              </a:ln>
              <a:solidFill>
                <a:srgbClr val="44BFBC"/>
              </a:solidFill>
              <a:effectLst/>
              <a:uLnTx/>
              <a:uFillTx/>
              <a:latin typeface="锐字真言体免费商用" panose="02010600030101010101" pitchFamily="2" charset="-122"/>
              <a:ea typeface="锐字真言体免费商用" panose="02010600030101010101" pitchFamily="2" charset="-122"/>
              <a:cs typeface="+mn-cs"/>
            </a:endParaRPr>
          </a:p>
        </p:txBody>
      </p:sp>
      <p:sp>
        <p:nvSpPr>
          <p:cNvPr id="11" name="文本框 10"/>
          <p:cNvSpPr txBox="1"/>
          <p:nvPr/>
        </p:nvSpPr>
        <p:spPr>
          <a:xfrm>
            <a:off x="6829855" y="2427943"/>
            <a:ext cx="5481664" cy="212280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6600" b="1" i="0" u="none" strike="noStrike" kern="1200" cap="none" spc="0" normalizeH="0" baseline="0" noProof="0" dirty="0">
                <a:ln>
                  <a:noFill/>
                </a:ln>
                <a:solidFill>
                  <a:schemeClr val="tx1"/>
                </a:solidFill>
                <a:effectLst/>
                <a:uLnTx/>
                <a:uFillTx/>
                <a:latin typeface="思源黑体 CN Medium" panose="020B0600000000000000" pitchFamily="34" charset="-122"/>
                <a:ea typeface="思源黑体 CN Medium" panose="020B0600000000000000" pitchFamily="34" charset="-122"/>
                <a:cs typeface="+mn-cs"/>
              </a:rPr>
              <a:t>开发第二张</a:t>
            </a:r>
          </a:p>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6600" b="1" i="0" u="none" strike="noStrike" kern="1200" cap="none" spc="0" normalizeH="0" baseline="0" noProof="0" dirty="0">
                <a:ln>
                  <a:noFill/>
                </a:ln>
                <a:solidFill>
                  <a:schemeClr val="tx1"/>
                </a:solidFill>
                <a:effectLst/>
                <a:uLnTx/>
                <a:uFillTx/>
                <a:latin typeface="思源黑体 CN Medium" panose="020B0600000000000000" pitchFamily="34" charset="-122"/>
                <a:ea typeface="思源黑体 CN Medium" panose="020B0600000000000000" pitchFamily="34" charset="-122"/>
                <a:cs typeface="+mn-cs"/>
              </a:rPr>
              <a:t>保单6不要</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6237514"/>
            <a:ext cx="12192000" cy="620486"/>
          </a:xfrm>
          <a:prstGeom prst="rect">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箭头: 五边形 2"/>
          <p:cNvSpPr/>
          <p:nvPr/>
        </p:nvSpPr>
        <p:spPr>
          <a:xfrm>
            <a:off x="0" y="375557"/>
            <a:ext cx="2514600" cy="620486"/>
          </a:xfrm>
          <a:prstGeom prst="homePlate">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1561465" y="2275205"/>
            <a:ext cx="5101590" cy="2306955"/>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rPr>
              <a:t>不要认为客户购买第一张保单就不会购买第二张了， 也不要碍于面子在客户购买了第一张保单后便置之不理， 这样只会让你丢失一个客户。</a:t>
            </a:r>
          </a:p>
        </p:txBody>
      </p:sp>
      <p:pic>
        <p:nvPicPr>
          <p:cNvPr id="19" name="图片 18"/>
          <p:cNvPicPr>
            <a:picLocks noChangeAspect="1"/>
          </p:cNvPicPr>
          <p:nvPr/>
        </p:nvPicPr>
        <p:blipFill rotWithShape="1">
          <a:blip r:embed="rId2">
            <a:extLst>
              <a:ext uri="{28A0092B-C50C-407E-A947-70E740481C1C}">
                <a14:useLocalDpi xmlns:a14="http://schemas.microsoft.com/office/drawing/2010/main" val="0"/>
              </a:ext>
            </a:extLst>
          </a:blip>
          <a:srcRect l="-6866" t="33539" r="46609" b="34805"/>
          <a:stretch>
            <a:fillRect/>
          </a:stretch>
        </p:blipFill>
        <p:spPr>
          <a:xfrm>
            <a:off x="7161530" y="1264285"/>
            <a:ext cx="5344795" cy="3754755"/>
          </a:xfrm>
          <a:prstGeom prst="rect">
            <a:avLst/>
          </a:prstGeom>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6237514"/>
            <a:ext cx="12192000" cy="620486"/>
          </a:xfrm>
          <a:prstGeom prst="rect">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箭头: 五边形 2"/>
          <p:cNvSpPr/>
          <p:nvPr/>
        </p:nvSpPr>
        <p:spPr>
          <a:xfrm>
            <a:off x="0" y="375557"/>
            <a:ext cx="2514600" cy="620486"/>
          </a:xfrm>
          <a:prstGeom prst="homePlate">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1666875" y="2416175"/>
            <a:ext cx="4276725" cy="1753235"/>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rPr>
              <a:t>不要心里只是想着如何签单， 而不顾及客户的感受和需求， 避免给客户留下不好的印象。</a:t>
            </a:r>
          </a:p>
        </p:txBody>
      </p:sp>
      <p:pic>
        <p:nvPicPr>
          <p:cNvPr id="5" name="图片 4"/>
          <p:cNvPicPr>
            <a:picLocks noChangeAspect="1"/>
          </p:cNvPicPr>
          <p:nvPr/>
        </p:nvPicPr>
        <p:blipFill rotWithShape="1">
          <a:blip r:embed="rId2" cstate="print">
            <a:extLst>
              <a:ext uri="{28A0092B-C50C-407E-A947-70E740481C1C}">
                <a14:useLocalDpi xmlns:a14="http://schemas.microsoft.com/office/drawing/2010/main" val="0"/>
              </a:ext>
            </a:extLst>
          </a:blip>
          <a:srcRect l="1348" t="20242"/>
          <a:stretch>
            <a:fillRect/>
          </a:stretch>
        </p:blipFill>
        <p:spPr>
          <a:xfrm>
            <a:off x="6162675" y="982345"/>
            <a:ext cx="5715000" cy="4620260"/>
          </a:xfrm>
          <a:prstGeom prst="rect">
            <a:avLst/>
          </a:prstGeom>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6237514"/>
            <a:ext cx="12192000" cy="620486"/>
          </a:xfrm>
          <a:prstGeom prst="rect">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箭头: 五边形 2"/>
          <p:cNvSpPr/>
          <p:nvPr/>
        </p:nvSpPr>
        <p:spPr>
          <a:xfrm>
            <a:off x="0" y="375557"/>
            <a:ext cx="2514600" cy="620486"/>
          </a:xfrm>
          <a:prstGeom prst="homePlate">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1666875" y="2416175"/>
            <a:ext cx="4276725" cy="1753235"/>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rPr>
              <a:t>客户可能随时需要你的帮助， 也随时有加保的可能性， </a:t>
            </a:r>
          </a:p>
          <a:p>
            <a:pPr marL="0" marR="0" lvl="0" indent="0" algn="just"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rPr>
              <a:t>不要让客户找不到你。</a:t>
            </a:r>
          </a:p>
        </p:txBody>
      </p:sp>
      <p:pic>
        <p:nvPicPr>
          <p:cNvPr id="27" name="图片 2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869430" y="694690"/>
            <a:ext cx="5196205" cy="5196205"/>
          </a:xfrm>
          <a:prstGeom prst="rect">
            <a:avLst/>
          </a:prstGeom>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6237514"/>
            <a:ext cx="12192000" cy="620486"/>
          </a:xfrm>
          <a:prstGeom prst="rect">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箭头: 五边形 2"/>
          <p:cNvSpPr/>
          <p:nvPr/>
        </p:nvSpPr>
        <p:spPr>
          <a:xfrm>
            <a:off x="0" y="375557"/>
            <a:ext cx="2514600" cy="620486"/>
          </a:xfrm>
          <a:prstGeom prst="homePlate">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1666875" y="2416175"/>
            <a:ext cx="4276725" cy="2306955"/>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rPr>
              <a:t>不要纠结于眼前的一些小利， 而应该把眼光放长远，</a:t>
            </a:r>
          </a:p>
          <a:p>
            <a:pPr marL="0" marR="0" lvl="0" indent="0" algn="just"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rPr>
              <a:t>懂得永续经营。</a:t>
            </a:r>
          </a:p>
          <a:p>
            <a:pPr marL="0" marR="0" lvl="0" indent="0" algn="just"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rPr>
              <a:t>不要只在签单前</a:t>
            </a:r>
          </a:p>
        </p:txBody>
      </p:sp>
      <p:pic>
        <p:nvPicPr>
          <p:cNvPr id="24" name="图片 23"/>
          <p:cNvPicPr>
            <a:picLocks noChangeAspect="1"/>
          </p:cNvPicPr>
          <p:nvPr/>
        </p:nvPicPr>
        <p:blipFill rotWithShape="1">
          <a:blip r:embed="rId2">
            <a:extLst>
              <a:ext uri="{28A0092B-C50C-407E-A947-70E740481C1C}">
                <a14:useLocalDpi xmlns:a14="http://schemas.microsoft.com/office/drawing/2010/main" val="0"/>
              </a:ext>
            </a:extLst>
          </a:blip>
          <a:srcRect t="66864" r="51786"/>
          <a:stretch>
            <a:fillRect/>
          </a:stretch>
        </p:blipFill>
        <p:spPr>
          <a:xfrm>
            <a:off x="6998064" y="375013"/>
            <a:ext cx="5843541" cy="5369591"/>
          </a:xfrm>
          <a:prstGeom prst="rect">
            <a:avLst/>
          </a:prstGeom>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6237514"/>
            <a:ext cx="12192000" cy="620486"/>
          </a:xfrm>
          <a:prstGeom prst="rect">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箭头: 五边形 2"/>
          <p:cNvSpPr/>
          <p:nvPr/>
        </p:nvSpPr>
        <p:spPr>
          <a:xfrm>
            <a:off x="0" y="375557"/>
            <a:ext cx="2514600" cy="620486"/>
          </a:xfrm>
          <a:prstGeom prst="homePlate">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1666875" y="2416175"/>
            <a:ext cx="5189855" cy="119888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rPr>
              <a:t>不要只在签单前和签单时才提供服务， </a:t>
            </a:r>
          </a:p>
          <a:p>
            <a:pPr marL="0" marR="0" lvl="0" indent="0" algn="just"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rPr>
              <a:t>服务更应该体现在签单后。</a:t>
            </a:r>
          </a:p>
        </p:txBody>
      </p:sp>
      <p:pic>
        <p:nvPicPr>
          <p:cNvPr id="14" name="图片 13"/>
          <p:cNvPicPr>
            <a:picLocks noChangeAspect="1"/>
          </p:cNvPicPr>
          <p:nvPr/>
        </p:nvPicPr>
        <p:blipFill rotWithShape="1">
          <a:blip r:embed="rId2">
            <a:extLst>
              <a:ext uri="{28A0092B-C50C-407E-A947-70E740481C1C}">
                <a14:useLocalDpi xmlns:a14="http://schemas.microsoft.com/office/drawing/2010/main" val="0"/>
              </a:ext>
            </a:extLst>
          </a:blip>
          <a:srcRect l="47848" b="65116"/>
          <a:stretch>
            <a:fillRect/>
          </a:stretch>
        </p:blipFill>
        <p:spPr>
          <a:xfrm>
            <a:off x="7143750" y="1171575"/>
            <a:ext cx="5048250" cy="4514850"/>
          </a:xfrm>
          <a:prstGeom prst="rect">
            <a:avLst/>
          </a:prstGeom>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6237514"/>
            <a:ext cx="12192000" cy="620486"/>
          </a:xfrm>
          <a:prstGeom prst="rect">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箭头: 五边形 2"/>
          <p:cNvSpPr/>
          <p:nvPr/>
        </p:nvSpPr>
        <p:spPr>
          <a:xfrm>
            <a:off x="0" y="375557"/>
            <a:ext cx="2514600" cy="620486"/>
          </a:xfrm>
          <a:prstGeom prst="homePlate">
            <a:avLst/>
          </a:prstGeom>
          <a:solidFill>
            <a:srgbClr val="44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1421130" y="1889125"/>
            <a:ext cx="6489065" cy="286131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rPr>
              <a:t>不要为了个人业绩，</a:t>
            </a:r>
          </a:p>
          <a:p>
            <a:pPr marL="0" marR="0" lvl="0" indent="0" algn="just"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rPr>
              <a:t>而无视客户是否能够承受， </a:t>
            </a:r>
          </a:p>
          <a:p>
            <a:pPr marL="0" marR="0" lvl="0" indent="0" algn="just"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rPr>
              <a:t>就在第一张保单给客户设计很多险种， </a:t>
            </a:r>
          </a:p>
          <a:p>
            <a:pPr marL="0" marR="0" lvl="0" indent="0" algn="just"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rPr>
              <a:t>这会让客户觉得压力很大，</a:t>
            </a:r>
          </a:p>
          <a:p>
            <a:pPr marL="0" marR="0" lvl="0" indent="0" algn="just"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effectLst/>
                <a:uLnTx/>
                <a:uFillTx/>
                <a:latin typeface="微软雅黑" panose="020B0503020204020204" charset="-122"/>
                <a:ea typeface="微软雅黑" panose="020B0503020204020204" charset="-122"/>
              </a:rPr>
              <a:t>最终无法承受而退保。</a:t>
            </a:r>
          </a:p>
        </p:txBody>
      </p:sp>
      <p:pic>
        <p:nvPicPr>
          <p:cNvPr id="21" name="图片 20"/>
          <p:cNvPicPr>
            <a:picLocks noChangeAspect="1"/>
          </p:cNvPicPr>
          <p:nvPr/>
        </p:nvPicPr>
        <p:blipFill rotWithShape="1">
          <a:blip r:embed="rId2">
            <a:extLst>
              <a:ext uri="{28A0092B-C50C-407E-A947-70E740481C1C}">
                <a14:useLocalDpi xmlns:a14="http://schemas.microsoft.com/office/drawing/2010/main" val="0"/>
              </a:ext>
            </a:extLst>
          </a:blip>
          <a:srcRect l="-6866" t="33539" r="46609" b="34805"/>
          <a:stretch>
            <a:fillRect/>
          </a:stretch>
        </p:blipFill>
        <p:spPr>
          <a:xfrm>
            <a:off x="6341745" y="762000"/>
            <a:ext cx="6975475" cy="4899660"/>
          </a:xfrm>
          <a:prstGeom prst="rect">
            <a:avLst/>
          </a:prstGeom>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文本框 5"/>
          <p:cNvSpPr txBox="1"/>
          <p:nvPr/>
        </p:nvSpPr>
        <p:spPr>
          <a:xfrm>
            <a:off x="6096000" y="2505670"/>
            <a:ext cx="5125116"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5400" b="0" i="0" u="none" strike="noStrike" kern="1200" cap="none" spc="0" normalizeH="0" baseline="0" noProof="0" dirty="0">
                <a:ln>
                  <a:noFill/>
                </a:ln>
                <a:solidFill>
                  <a:srgbClr val="3CA68D"/>
                </a:solidFill>
                <a:effectLst/>
                <a:uLnTx/>
                <a:uFillTx/>
                <a:latin typeface="锐字真言体免费商用" panose="02010600030101010101" pitchFamily="2" charset="-122"/>
                <a:ea typeface="锐字真言体免费商用" panose="02010600030101010101" pitchFamily="2" charset="-122"/>
              </a:rPr>
              <a:t>谢谢您的聆听！</a:t>
            </a:r>
            <a:endParaRPr kumimoji="0" lang="en-US" altLang="zh-CN" sz="5400" b="0" i="0" u="none" strike="noStrike" kern="1200" cap="none" spc="0" normalizeH="0" baseline="0" noProof="0" dirty="0">
              <a:ln>
                <a:noFill/>
              </a:ln>
              <a:solidFill>
                <a:srgbClr val="3CA68D"/>
              </a:solidFill>
              <a:effectLst/>
              <a:uLnTx/>
              <a:uFillTx/>
              <a:latin typeface="锐字真言体免费商用" panose="02010600030101010101" pitchFamily="2" charset="-122"/>
              <a:ea typeface="锐字真言体免费商用" panose="02010600030101010101" pitchFamily="2" charset="-122"/>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2"/>
</p:tagLst>
</file>

<file path=ppt/theme/theme1.xml><?xml version="1.0" encoding="utf-8"?>
<a:theme xmlns:a="http://schemas.openxmlformats.org/drawingml/2006/main" name="微信公众号：说点保">
  <a:themeElements>
    <a:clrScheme name="自定义 165">
      <a:dk1>
        <a:sysClr val="windowText" lastClr="000000"/>
      </a:dk1>
      <a:lt1>
        <a:sysClr val="window" lastClr="FFFFFF"/>
      </a:lt1>
      <a:dk2>
        <a:srgbClr val="242852"/>
      </a:dk2>
      <a:lt2>
        <a:srgbClr val="ACCBF9"/>
      </a:lt2>
      <a:accent1>
        <a:srgbClr val="3CA68D"/>
      </a:accent1>
      <a:accent2>
        <a:srgbClr val="3CA68D"/>
      </a:accent2>
      <a:accent3>
        <a:srgbClr val="3CA68D"/>
      </a:accent3>
      <a:accent4>
        <a:srgbClr val="3CA68D"/>
      </a:accent4>
      <a:accent5>
        <a:srgbClr val="3CA68D"/>
      </a:accent5>
      <a:accent6>
        <a:srgbClr val="3CA68D"/>
      </a:accent6>
      <a:hlink>
        <a:srgbClr val="9454C3"/>
      </a:hlink>
      <a:folHlink>
        <a:srgbClr val="3EBBF0"/>
      </a:folHlink>
    </a:clrScheme>
    <a:fontScheme name="自定义 1">
      <a:majorFont>
        <a:latin typeface="思源黑体 CN Normal"/>
        <a:ea typeface="思源黑体 CN Normal"/>
        <a:cs typeface=""/>
      </a:majorFont>
      <a:minorFont>
        <a:latin typeface="思源黑体 CN Normal"/>
        <a:ea typeface="思源黑体 CN Normal"/>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TotalTime>
  <Words>2952</Words>
  <Application>Microsoft Office PowerPoint</Application>
  <PresentationFormat>宽屏</PresentationFormat>
  <Paragraphs>168</Paragraphs>
  <Slides>58</Slides>
  <Notes>3</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58</vt:i4>
      </vt:variant>
    </vt:vector>
  </HeadingPairs>
  <TitlesOfParts>
    <vt:vector size="67" baseType="lpstr">
      <vt:lpstr>等线</vt:lpstr>
      <vt:lpstr>锐字真言体免费商用</vt:lpstr>
      <vt:lpstr>思源黑体 CN Bold</vt:lpstr>
      <vt:lpstr>思源黑体 CN Medium</vt:lpstr>
      <vt:lpstr>思源黑体 CN Normal</vt:lpstr>
      <vt:lpstr>微软雅黑</vt:lpstr>
      <vt:lpstr>字魂36号-正文宋楷</vt:lpstr>
      <vt:lpstr>Arial</vt:lpstr>
      <vt:lpstr>微信公众号：说点保</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dc:title>
  <dc:creator>louliuliu</dc:creator>
  <cp:lastModifiedBy>李 立伟</cp:lastModifiedBy>
  <cp:revision>429</cp:revision>
  <dcterms:created xsi:type="dcterms:W3CDTF">2019-12-03T11:06:00Z</dcterms:created>
  <dcterms:modified xsi:type="dcterms:W3CDTF">2022-08-19T04:27:59Z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8B9DB8FF99DE4B6198477B23DC26C394</vt:lpwstr>
  </property>
  <property fmtid="{D5CDD505-2E9C-101B-9397-08002B2CF9AE}" pid="3" name="KSOProductBuildVer">
    <vt:lpwstr>2052-11.1.0.11365</vt:lpwstr>
  </property>
</Properties>
</file>