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theme/themeOverride5.xml" ContentType="application/vnd.openxmlformats-officedocument.themeOverr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heme/themeOverride6.xml" ContentType="application/vnd.openxmlformats-officedocument.themeOverr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theme/themeOverride4.xml" ContentType="application/vnd.openxmlformats-officedocument.themeOverride+xml"/>
  <Override PartName="/ppt/notesSlides/notesSlide17.xml" ContentType="application/vnd.openxmlformats-officedocument.presentationml.notesSlide+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heme/themeOverride2.xml" ContentType="application/vnd.openxmlformats-officedocument.themeOverride+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gif" ContentType="image/gif"/>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theme/themeOverride7.xml" ContentType="application/vnd.openxmlformats-officedocument.themeOverr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theme/themeOverride3.xml" ContentType="application/vnd.openxmlformats-officedocument.themeOverr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256" r:id="rId2"/>
    <p:sldId id="316" r:id="rId3"/>
    <p:sldId id="317" r:id="rId4"/>
    <p:sldId id="319" r:id="rId5"/>
    <p:sldId id="318" r:id="rId6"/>
    <p:sldId id="320" r:id="rId7"/>
    <p:sldId id="321" r:id="rId8"/>
    <p:sldId id="322" r:id="rId9"/>
    <p:sldId id="291" r:id="rId10"/>
    <p:sldId id="292" r:id="rId11"/>
    <p:sldId id="350" r:id="rId12"/>
    <p:sldId id="351" r:id="rId13"/>
    <p:sldId id="352" r:id="rId14"/>
    <p:sldId id="353" r:id="rId15"/>
    <p:sldId id="354" r:id="rId16"/>
    <p:sldId id="355" r:id="rId17"/>
    <p:sldId id="356" r:id="rId18"/>
    <p:sldId id="357" r:id="rId19"/>
    <p:sldId id="358" r:id="rId20"/>
    <p:sldId id="307" r:id="rId21"/>
    <p:sldId id="294" r:id="rId22"/>
    <p:sldId id="308" r:id="rId23"/>
    <p:sldId id="309" r:id="rId24"/>
    <p:sldId id="310" r:id="rId25"/>
    <p:sldId id="311" r:id="rId26"/>
    <p:sldId id="312" r:id="rId27"/>
    <p:sldId id="315" r:id="rId28"/>
    <p:sldId id="314" r:id="rId29"/>
    <p:sldId id="302" r:id="rId30"/>
    <p:sldId id="323" r:id="rId31"/>
    <p:sldId id="324" r:id="rId32"/>
    <p:sldId id="325" r:id="rId33"/>
    <p:sldId id="326" r:id="rId34"/>
    <p:sldId id="327" r:id="rId35"/>
    <p:sldId id="329" r:id="rId36"/>
    <p:sldId id="331" r:id="rId37"/>
    <p:sldId id="332" r:id="rId38"/>
    <p:sldId id="333" r:id="rId39"/>
    <p:sldId id="334" r:id="rId40"/>
    <p:sldId id="365" r:id="rId41"/>
    <p:sldId id="366" r:id="rId42"/>
    <p:sldId id="305" r:id="rId43"/>
    <p:sldId id="359" r:id="rId44"/>
    <p:sldId id="360" r:id="rId45"/>
    <p:sldId id="361" r:id="rId46"/>
    <p:sldId id="362" r:id="rId47"/>
    <p:sldId id="363" r:id="rId48"/>
    <p:sldId id="364" r:id="rId49"/>
    <p:sldId id="348" r:id="rId50"/>
    <p:sldId id="338" r:id="rId51"/>
    <p:sldId id="339" r:id="rId52"/>
    <p:sldId id="340" r:id="rId53"/>
    <p:sldId id="341" r:id="rId54"/>
    <p:sldId id="342" r:id="rId55"/>
    <p:sldId id="343" r:id="rId56"/>
    <p:sldId id="344" r:id="rId57"/>
    <p:sldId id="345" r:id="rId58"/>
    <p:sldId id="346" r:id="rId59"/>
    <p:sldId id="347" r:id="rId60"/>
    <p:sldId id="290" r:id="rId61"/>
  </p:sldIdLst>
  <p:sldSz cx="14401800" cy="810101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7407"/>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08FB837D-C827-4EFA-A057-4D05807E0F7C}" styleName="主题样式 1 - 强调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519" autoAdjust="0"/>
    <p:restoredTop sz="93514" autoAdjust="0"/>
  </p:normalViewPr>
  <p:slideViewPr>
    <p:cSldViewPr>
      <p:cViewPr>
        <p:scale>
          <a:sx n="50" d="100"/>
          <a:sy n="50" d="100"/>
        </p:scale>
        <p:origin x="-168" y="-252"/>
      </p:cViewPr>
      <p:guideLst>
        <p:guide orient="horz" pos="2552"/>
        <p:guide pos="4537"/>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D8EC983-12E2-402D-9371-6835DBCFFD64}" type="datetimeFigureOut">
              <a:rPr lang="zh-CN" altLang="en-US" smtClean="0"/>
              <a:pPr/>
              <a:t>2014-7-10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CE7C02E-DC43-4398-8852-B67ADB6AB963}" type="slidenum">
              <a:rPr lang="zh-CN" altLang="en-US" smtClean="0"/>
              <a:pPr/>
              <a:t>‹#›</a:t>
            </a:fld>
            <a:endParaRPr lang="zh-CN" altLang="en-US"/>
          </a:p>
        </p:txBody>
      </p:sp>
    </p:spTree>
    <p:extLst>
      <p:ext uri="{BB962C8B-B14F-4D97-AF65-F5344CB8AC3E}">
        <p14:creationId xmlns:p14="http://schemas.microsoft.com/office/powerpoint/2010/main" xmlns="" val="722368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slide" Target="../slides/slide22.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4.xml.rels><?xml version="1.0" encoding="UTF-8" standalone="yes"?>
<Relationships xmlns="http://schemas.openxmlformats.org/package/2006/relationships"><Relationship Id="rId3" Type="http://schemas.openxmlformats.org/officeDocument/2006/relationships/slide" Target="../slides/slide23.xml"/><Relationship Id="rId2" Type="http://schemas.openxmlformats.org/officeDocument/2006/relationships/notesMaster" Target="../notesMasters/notesMaster1.xml"/><Relationship Id="rId1" Type="http://schemas.openxmlformats.org/officeDocument/2006/relationships/themeOverride" Target="../theme/themeOverride2.xml"/></Relationships>
</file>

<file path=ppt/notesSlides/_rels/notesSlide5.xml.rels><?xml version="1.0" encoding="UTF-8" standalone="yes"?>
<Relationships xmlns="http://schemas.openxmlformats.org/package/2006/relationships"><Relationship Id="rId3" Type="http://schemas.openxmlformats.org/officeDocument/2006/relationships/slide" Target="../slides/slide24.xml"/><Relationship Id="rId2" Type="http://schemas.openxmlformats.org/officeDocument/2006/relationships/notesMaster" Target="../notesMasters/notesMaster1.xml"/><Relationship Id="rId1" Type="http://schemas.openxmlformats.org/officeDocument/2006/relationships/themeOverride" Target="../theme/themeOverride3.xml"/></Relationships>
</file>

<file path=ppt/notesSlides/_rels/notesSlide6.xml.rels><?xml version="1.0" encoding="UTF-8" standalone="yes"?>
<Relationships xmlns="http://schemas.openxmlformats.org/package/2006/relationships"><Relationship Id="rId3" Type="http://schemas.openxmlformats.org/officeDocument/2006/relationships/slide" Target="../slides/slide25.xml"/><Relationship Id="rId2" Type="http://schemas.openxmlformats.org/officeDocument/2006/relationships/notesMaster" Target="../notesMasters/notesMaster1.xml"/><Relationship Id="rId1" Type="http://schemas.openxmlformats.org/officeDocument/2006/relationships/themeOverride" Target="../theme/themeOverride4.xml"/></Relationships>
</file>

<file path=ppt/notesSlides/_rels/notesSlide7.xml.rels><?xml version="1.0" encoding="UTF-8" standalone="yes"?>
<Relationships xmlns="http://schemas.openxmlformats.org/package/2006/relationships"><Relationship Id="rId3" Type="http://schemas.openxmlformats.org/officeDocument/2006/relationships/slide" Target="../slides/slide26.xml"/><Relationship Id="rId2" Type="http://schemas.openxmlformats.org/officeDocument/2006/relationships/notesMaster" Target="../notesMasters/notesMaster1.xml"/><Relationship Id="rId1" Type="http://schemas.openxmlformats.org/officeDocument/2006/relationships/themeOverride" Target="../theme/themeOverride5.xml"/></Relationships>
</file>

<file path=ppt/notesSlides/_rels/notesSlide8.xml.rels><?xml version="1.0" encoding="UTF-8" standalone="yes"?>
<Relationships xmlns="http://schemas.openxmlformats.org/package/2006/relationships"><Relationship Id="rId3" Type="http://schemas.openxmlformats.org/officeDocument/2006/relationships/slide" Target="../slides/slide27.xml"/><Relationship Id="rId2" Type="http://schemas.openxmlformats.org/officeDocument/2006/relationships/notesMaster" Target="../notesMasters/notesMaster1.xml"/><Relationship Id="rId1" Type="http://schemas.openxmlformats.org/officeDocument/2006/relationships/themeOverride" Target="../theme/themeOverride6.xml"/></Relationships>
</file>

<file path=ppt/notesSlides/_rels/notesSlide9.xml.rels><?xml version="1.0" encoding="UTF-8" standalone="yes"?>
<Relationships xmlns="http://schemas.openxmlformats.org/package/2006/relationships"><Relationship Id="rId3" Type="http://schemas.openxmlformats.org/officeDocument/2006/relationships/slide" Target="../slides/slide28.xml"/><Relationship Id="rId2" Type="http://schemas.openxmlformats.org/officeDocument/2006/relationships/notesMaster" Target="../notesMasters/notesMaster1.xml"/><Relationship Id="rId1" Type="http://schemas.openxmlformats.org/officeDocument/2006/relationships/themeOverride" Target="../theme/themeOverride7.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0115"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lgn="ctr">
              <a:lnSpc>
                <a:spcPct val="130000"/>
              </a:lnSpc>
            </a:pPr>
            <a:r>
              <a:rPr lang="zh-CN" altLang="en-US" sz="1600" dirty="0" smtClean="0">
                <a:solidFill>
                  <a:srgbClr val="FF0000"/>
                </a:solidFill>
              </a:rPr>
              <a:t>中国人寿积极响应两会号召</a:t>
            </a:r>
          </a:p>
          <a:p>
            <a:pPr algn="ctr">
              <a:lnSpc>
                <a:spcPct val="130000"/>
              </a:lnSpc>
            </a:pPr>
            <a:r>
              <a:rPr lang="zh-CN" altLang="en-US" sz="1600" dirty="0" smtClean="0">
                <a:solidFill>
                  <a:srgbClr val="FF0000"/>
                </a:solidFill>
              </a:rPr>
              <a:t>勇担央企责任，解决民生担忧！</a:t>
            </a:r>
          </a:p>
          <a:p>
            <a:pPr algn="ctr">
              <a:lnSpc>
                <a:spcPct val="130000"/>
              </a:lnSpc>
            </a:pPr>
            <a:r>
              <a:rPr lang="zh-CN" altLang="en-US" sz="1600" dirty="0" smtClean="0">
                <a:solidFill>
                  <a:srgbClr val="FF0000"/>
                </a:solidFill>
              </a:rPr>
              <a:t>特推出 惠民第一险</a:t>
            </a:r>
          </a:p>
          <a:p>
            <a:pPr algn="ctr">
              <a:lnSpc>
                <a:spcPct val="130000"/>
              </a:lnSpc>
            </a:pPr>
            <a:r>
              <a:rPr lang="zh-CN" altLang="en-US" sz="2800" dirty="0" smtClean="0">
                <a:solidFill>
                  <a:srgbClr val="FF0000"/>
                </a:solidFill>
              </a:rPr>
              <a:t>“国寿防癌两全保险”</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p:txBody>
          <a:bodyPr/>
          <a:lstStyle/>
          <a:p>
            <a:pPr>
              <a:defRPr/>
            </a:pPr>
            <a:fld id="{4F2ED2DC-9B73-4ADF-9DB7-08B7A5E07129}" type="slidenum">
              <a:rPr lang="en-US" altLang="zh-CN" smtClean="0"/>
              <a:pPr>
                <a:defRPr/>
              </a:pPr>
              <a:t>18</a:t>
            </a:fld>
            <a:endParaRPr lang="en-US" altLang="zh-CN" smtClean="0"/>
          </a:p>
        </p:txBody>
      </p:sp>
      <p:sp>
        <p:nvSpPr>
          <p:cNvPr id="97283"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7284"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 anchorCtr="0" compatLnSpc="1">
            <a:prstTxWarp prst="textNoShape">
              <a:avLst/>
            </a:prstTxWarp>
          </a:bodyPr>
          <a:lstStyle/>
          <a:p>
            <a:pPr eaLnBrk="1" hangingPunct="1"/>
            <a:endParaRPr lang="zh-CN" altLang="zh-CN" smtClean="0"/>
          </a:p>
        </p:txBody>
      </p:sp>
      <p:sp>
        <p:nvSpPr>
          <p:cNvPr id="97285" name="灯片编号占位符 3"/>
          <p:cNvSpPr txBox="1">
            <a:spLocks noGrp="1"/>
          </p:cNvSpPr>
          <p:nvPr/>
        </p:nvSpPr>
        <p:spPr bwMode="auto">
          <a:xfrm>
            <a:off x="3883025" y="8685213"/>
            <a:ext cx="2973388"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fld id="{48D2CD9B-793A-4E7A-B3CD-22674C39ED16}" type="slidenum">
              <a:rPr lang="en-US" altLang="zh-CN" sz="1200"/>
              <a:pPr algn="r" eaLnBrk="1" hangingPunct="1"/>
              <a:t>18</a:t>
            </a:fld>
            <a:endParaRPr lang="en-US" altLang="zh-CN"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a:ln/>
        </p:spPr>
      </p:sp>
      <p:sp>
        <p:nvSpPr>
          <p:cNvPr id="34819" name="备注占位符 2"/>
          <p:cNvSpPr>
            <a:spLocks noGrp="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r>
              <a:rPr lang="en-US" altLang="zh-CN" smtClean="0"/>
              <a:t>1502406.72</a:t>
            </a:r>
            <a:endParaRPr lang="zh-CN" altLang="en-US" smtClean="0"/>
          </a:p>
        </p:txBody>
      </p:sp>
      <p:sp>
        <p:nvSpPr>
          <p:cNvPr id="34820" name="灯片编号占位符 3"/>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fld id="{FE89DD34-1020-44FA-BB58-5DDEFD9DBF0F}" type="slidenum">
              <a:rPr lang="zh-CN" altLang="en-US" sz="1200">
                <a:solidFill>
                  <a:srgbClr val="000000"/>
                </a:solidFill>
                <a:latin typeface="Calibri" pitchFamily="34" charset="0"/>
              </a:rPr>
              <a:pPr algn="r" eaLnBrk="1" hangingPunct="1"/>
              <a:t>22</a:t>
            </a:fld>
            <a:endParaRPr lang="zh-CN" altLang="en-US" sz="1200">
              <a:solidFill>
                <a:srgbClr val="000000"/>
              </a:solidFill>
              <a:latin typeface="Calibri" pitchFamily="34" charset="0"/>
            </a:endParaRPr>
          </a:p>
        </p:txBody>
      </p:sp>
    </p:spTree>
  </p:cSld>
  <p:clrMapOvr>
    <a:overrideClrMapping bg1="lt1" tx1="dk1" bg2="lt2" tx2="dk2" accent1="accent1" accent2="accent2" accent3="accent3" accent4="accent4" accent5="accent5" accent6="accent6" hlink="hlink" folHlink="folHlink"/>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5842" name="幻灯片图像占位符 1"/>
          <p:cNvSpPr>
            <a:spLocks noGrp="1" noRot="1" noChangeAspect="1" noTextEdit="1"/>
          </p:cNvSpPr>
          <p:nvPr>
            <p:ph type="sldImg"/>
          </p:nvPr>
        </p:nvSpPr>
        <p:spPr>
          <a:ln/>
        </p:spPr>
      </p:sp>
      <p:sp>
        <p:nvSpPr>
          <p:cNvPr id="35843" name="备注占位符 2"/>
          <p:cNvSpPr>
            <a:spLocks noGrp="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r>
              <a:rPr lang="en-US" altLang="zh-CN" smtClean="0"/>
              <a:t>1502406.72</a:t>
            </a:r>
            <a:endParaRPr lang="zh-CN" altLang="en-US" smtClean="0"/>
          </a:p>
        </p:txBody>
      </p:sp>
      <p:sp>
        <p:nvSpPr>
          <p:cNvPr id="35844" name="灯片编号占位符 3"/>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fld id="{79E7C742-15FB-4562-A10A-C0B9B58491FA}" type="slidenum">
              <a:rPr lang="zh-CN" altLang="en-US" sz="1200">
                <a:solidFill>
                  <a:srgbClr val="000000"/>
                </a:solidFill>
                <a:latin typeface="Calibri" pitchFamily="34" charset="0"/>
              </a:rPr>
              <a:pPr algn="r" eaLnBrk="1" hangingPunct="1"/>
              <a:t>23</a:t>
            </a:fld>
            <a:endParaRPr lang="zh-CN" altLang="en-US" sz="1200">
              <a:solidFill>
                <a:srgbClr val="000000"/>
              </a:solidFill>
              <a:latin typeface="Calibri" pitchFamily="34" charset="0"/>
            </a:endParaRPr>
          </a:p>
        </p:txBody>
      </p:sp>
    </p:spTree>
  </p:cSld>
  <p:clrMapOvr>
    <a:overrideClrMapping bg1="lt1" tx1="dk1" bg2="lt2" tx2="dk2" accent1="accent1" accent2="accent2" accent3="accent3" accent4="accent4" accent5="accent5" accent6="accent6" hlink="hlink" folHlink="folHlink"/>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a:ln/>
        </p:spPr>
      </p:sp>
      <p:sp>
        <p:nvSpPr>
          <p:cNvPr id="36867" name="备注占位符 2"/>
          <p:cNvSpPr>
            <a:spLocks noGrp="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r>
              <a:rPr lang="en-US" altLang="zh-CN" smtClean="0"/>
              <a:t>1502406.72</a:t>
            </a:r>
            <a:endParaRPr lang="zh-CN" altLang="en-US" smtClean="0"/>
          </a:p>
        </p:txBody>
      </p:sp>
      <p:sp>
        <p:nvSpPr>
          <p:cNvPr id="36868" name="灯片编号占位符 3"/>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fld id="{F938B254-C7D5-48A2-A226-61EDC8F7DF08}" type="slidenum">
              <a:rPr lang="zh-CN" altLang="en-US" sz="1200">
                <a:solidFill>
                  <a:srgbClr val="000000"/>
                </a:solidFill>
                <a:latin typeface="Calibri" pitchFamily="34" charset="0"/>
              </a:rPr>
              <a:pPr algn="r" eaLnBrk="1" hangingPunct="1"/>
              <a:t>24</a:t>
            </a:fld>
            <a:endParaRPr lang="zh-CN" altLang="en-US" sz="1200">
              <a:solidFill>
                <a:srgbClr val="000000"/>
              </a:solidFill>
              <a:latin typeface="Calibri" pitchFamily="34" charset="0"/>
            </a:endParaRPr>
          </a:p>
        </p:txBody>
      </p:sp>
    </p:spTree>
  </p:cSld>
  <p:clrMapOvr>
    <a:overrideClrMapping bg1="lt1" tx1="dk1" bg2="lt2" tx2="dk2" accent1="accent1" accent2="accent2" accent3="accent3" accent4="accent4" accent5="accent5" accent6="accent6" hlink="hlink" folHlink="folHlink"/>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ln/>
        </p:spPr>
      </p:sp>
      <p:sp>
        <p:nvSpPr>
          <p:cNvPr id="37891" name="备注占位符 2"/>
          <p:cNvSpPr>
            <a:spLocks noGrp="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r>
              <a:rPr lang="en-US" altLang="zh-CN" smtClean="0"/>
              <a:t>1502406.72</a:t>
            </a:r>
            <a:endParaRPr lang="zh-CN" altLang="en-US" smtClean="0"/>
          </a:p>
        </p:txBody>
      </p:sp>
      <p:sp>
        <p:nvSpPr>
          <p:cNvPr id="37892" name="灯片编号占位符 3"/>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fld id="{5A1C4CCD-7F97-42C2-BADF-D47AF3C7B196}" type="slidenum">
              <a:rPr lang="zh-CN" altLang="en-US" sz="1200">
                <a:solidFill>
                  <a:srgbClr val="000000"/>
                </a:solidFill>
                <a:latin typeface="Calibri" pitchFamily="34" charset="0"/>
              </a:rPr>
              <a:pPr algn="r" eaLnBrk="1" hangingPunct="1"/>
              <a:t>25</a:t>
            </a:fld>
            <a:endParaRPr lang="zh-CN" altLang="en-US" sz="1200">
              <a:solidFill>
                <a:srgbClr val="000000"/>
              </a:solidFill>
              <a:latin typeface="Calibri" pitchFamily="34" charset="0"/>
            </a:endParaRPr>
          </a:p>
        </p:txBody>
      </p:sp>
    </p:spTree>
  </p:cSld>
  <p:clrMapOvr>
    <a:overrideClrMapping bg1="lt1" tx1="dk1" bg2="lt2" tx2="dk2" accent1="accent1" accent2="accent2" accent3="accent3" accent4="accent4" accent5="accent5" accent6="accent6" hlink="hlink" folHlink="folHlink"/>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a:ln/>
        </p:spPr>
      </p:sp>
      <p:sp>
        <p:nvSpPr>
          <p:cNvPr id="38915" name="备注占位符 2"/>
          <p:cNvSpPr>
            <a:spLocks noGrp="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r>
              <a:rPr lang="en-US" altLang="zh-CN" smtClean="0"/>
              <a:t>1502406.72</a:t>
            </a:r>
            <a:endParaRPr lang="zh-CN" altLang="en-US" smtClean="0"/>
          </a:p>
        </p:txBody>
      </p:sp>
      <p:sp>
        <p:nvSpPr>
          <p:cNvPr id="38916" name="灯片编号占位符 3"/>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fld id="{342A6F45-A774-467B-BED7-7EFEE9027A35}" type="slidenum">
              <a:rPr lang="zh-CN" altLang="en-US" sz="1200">
                <a:solidFill>
                  <a:srgbClr val="000000"/>
                </a:solidFill>
                <a:latin typeface="Calibri" pitchFamily="34" charset="0"/>
              </a:rPr>
              <a:pPr algn="r" eaLnBrk="1" hangingPunct="1"/>
              <a:t>26</a:t>
            </a:fld>
            <a:endParaRPr lang="zh-CN" altLang="en-US" sz="1200">
              <a:solidFill>
                <a:srgbClr val="000000"/>
              </a:solidFill>
              <a:latin typeface="Calibri" pitchFamily="34" charset="0"/>
            </a:endParaRPr>
          </a:p>
        </p:txBody>
      </p:sp>
    </p:spTree>
  </p:cSld>
  <p:clrMapOvr>
    <a:overrideClrMapping bg1="lt1" tx1="dk1" bg2="lt2" tx2="dk2" accent1="accent1" accent2="accent2" accent3="accent3" accent4="accent4" accent5="accent5" accent6="accent6" hlink="hlink" folHlink="folHlink"/>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a:ln/>
        </p:spPr>
      </p:sp>
      <p:sp>
        <p:nvSpPr>
          <p:cNvPr id="25603" name="备注占位符 2"/>
          <p:cNvSpPr>
            <a:spLocks noGrp="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r>
              <a:rPr lang="en-US" altLang="zh-CN">
                <a:latin typeface="Arial" charset="0"/>
                <a:ea typeface="宋体" charset="0"/>
              </a:rPr>
              <a:t>1502406.72</a:t>
            </a:r>
            <a:endParaRPr lang="zh-CN" altLang="en-US">
              <a:latin typeface="Arial" charset="0"/>
              <a:ea typeface="宋体" charset="0"/>
            </a:endParaRPr>
          </a:p>
        </p:txBody>
      </p:sp>
      <p:sp>
        <p:nvSpPr>
          <p:cNvPr id="25604" name="灯片编号占位符 3"/>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宋体" charset="0"/>
                <a:cs typeface="宋体" charset="0"/>
              </a:defRPr>
            </a:lvl1pPr>
            <a:lvl2pPr marL="742950" indent="-285750" eaLnBrk="0" hangingPunct="0">
              <a:defRPr>
                <a:solidFill>
                  <a:schemeClr val="tx1"/>
                </a:solidFill>
                <a:latin typeface="Arial" charset="0"/>
                <a:ea typeface="宋体" charset="0"/>
              </a:defRPr>
            </a:lvl2pPr>
            <a:lvl3pPr marL="1143000" indent="-228600" eaLnBrk="0" hangingPunct="0">
              <a:defRPr>
                <a:solidFill>
                  <a:schemeClr val="tx1"/>
                </a:solidFill>
                <a:latin typeface="Arial" charset="0"/>
                <a:ea typeface="宋体" charset="0"/>
              </a:defRPr>
            </a:lvl3pPr>
            <a:lvl4pPr marL="1600200" indent="-228600" eaLnBrk="0" hangingPunct="0">
              <a:defRPr>
                <a:solidFill>
                  <a:schemeClr val="tx1"/>
                </a:solidFill>
                <a:latin typeface="Arial" charset="0"/>
                <a:ea typeface="宋体" charset="0"/>
              </a:defRPr>
            </a:lvl4pPr>
            <a:lvl5pPr marL="2057400" indent="-228600" eaLnBrk="0" hangingPunct="0">
              <a:defRPr>
                <a:solidFill>
                  <a:schemeClr val="tx1"/>
                </a:solidFill>
                <a:latin typeface="Arial" charset="0"/>
                <a:ea typeface="宋体" charset="0"/>
              </a:defRPr>
            </a:lvl5pPr>
            <a:lvl6pPr marL="2514600" indent="-228600" eaLnBrk="0" fontAlgn="base" hangingPunct="0">
              <a:spcBef>
                <a:spcPct val="0"/>
              </a:spcBef>
              <a:spcAft>
                <a:spcPct val="0"/>
              </a:spcAft>
              <a:defRPr>
                <a:solidFill>
                  <a:schemeClr val="tx1"/>
                </a:solidFill>
                <a:latin typeface="Arial" charset="0"/>
                <a:ea typeface="宋体" charset="0"/>
              </a:defRPr>
            </a:lvl6pPr>
            <a:lvl7pPr marL="2971800" indent="-228600" eaLnBrk="0" fontAlgn="base" hangingPunct="0">
              <a:spcBef>
                <a:spcPct val="0"/>
              </a:spcBef>
              <a:spcAft>
                <a:spcPct val="0"/>
              </a:spcAft>
              <a:defRPr>
                <a:solidFill>
                  <a:schemeClr val="tx1"/>
                </a:solidFill>
                <a:latin typeface="Arial" charset="0"/>
                <a:ea typeface="宋体" charset="0"/>
              </a:defRPr>
            </a:lvl7pPr>
            <a:lvl8pPr marL="3429000" indent="-228600" eaLnBrk="0" fontAlgn="base" hangingPunct="0">
              <a:spcBef>
                <a:spcPct val="0"/>
              </a:spcBef>
              <a:spcAft>
                <a:spcPct val="0"/>
              </a:spcAft>
              <a:defRPr>
                <a:solidFill>
                  <a:schemeClr val="tx1"/>
                </a:solidFill>
                <a:latin typeface="Arial" charset="0"/>
                <a:ea typeface="宋体" charset="0"/>
              </a:defRPr>
            </a:lvl8pPr>
            <a:lvl9pPr marL="3886200" indent="-228600" eaLnBrk="0" fontAlgn="base" hangingPunct="0">
              <a:spcBef>
                <a:spcPct val="0"/>
              </a:spcBef>
              <a:spcAft>
                <a:spcPct val="0"/>
              </a:spcAft>
              <a:defRPr>
                <a:solidFill>
                  <a:schemeClr val="tx1"/>
                </a:solidFill>
                <a:latin typeface="Arial" charset="0"/>
                <a:ea typeface="宋体" charset="0"/>
              </a:defRPr>
            </a:lvl9pPr>
          </a:lstStyle>
          <a:p>
            <a:pPr algn="r" eaLnBrk="1" hangingPunct="1"/>
            <a:fld id="{E49F1C89-78EB-6445-9C97-AA2AD79622A3}" type="slidenum">
              <a:rPr lang="zh-CN" altLang="en-US" sz="1200">
                <a:solidFill>
                  <a:srgbClr val="000000"/>
                </a:solidFill>
                <a:latin typeface="Calibri" charset="0"/>
              </a:rPr>
              <a:pPr algn="r" eaLnBrk="1" hangingPunct="1"/>
              <a:t>27</a:t>
            </a:fld>
            <a:endParaRPr lang="zh-CN" altLang="en-US" sz="1200">
              <a:solidFill>
                <a:srgbClr val="000000"/>
              </a:solidFill>
              <a:latin typeface="Calibri" charset="0"/>
            </a:endParaRPr>
          </a:p>
        </p:txBody>
      </p:sp>
    </p:spTree>
  </p:cSld>
  <p:clrMapOvr>
    <a:overrideClrMapping bg1="lt1" tx1="dk1" bg2="lt2" tx2="dk2" accent1="accent1" accent2="accent2" accent3="accent3" accent4="accent4" accent5="accent5" accent6="accent6" hlink="hlink" folHlink="folHlink"/>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9938" name="幻灯片图像占位符 1"/>
          <p:cNvSpPr>
            <a:spLocks noGrp="1" noRot="1" noChangeAspect="1" noTextEdit="1"/>
          </p:cNvSpPr>
          <p:nvPr>
            <p:ph type="sldImg"/>
          </p:nvPr>
        </p:nvSpPr>
        <p:spPr>
          <a:ln/>
        </p:spPr>
      </p:sp>
      <p:sp>
        <p:nvSpPr>
          <p:cNvPr id="39939" name="备注占位符 2"/>
          <p:cNvSpPr>
            <a:spLocks noGrp="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r>
              <a:rPr lang="en-US" altLang="zh-CN" smtClean="0"/>
              <a:t>1502406.72</a:t>
            </a:r>
            <a:endParaRPr lang="zh-CN" altLang="en-US" smtClean="0"/>
          </a:p>
        </p:txBody>
      </p:sp>
      <p:sp>
        <p:nvSpPr>
          <p:cNvPr id="39940" name="灯片编号占位符 3"/>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fld id="{7913C633-A4BF-4C66-BBD9-FA72773D5E8C}" type="slidenum">
              <a:rPr lang="zh-CN" altLang="en-US" sz="1200">
                <a:solidFill>
                  <a:srgbClr val="000000"/>
                </a:solidFill>
                <a:latin typeface="Calibri" pitchFamily="34" charset="0"/>
              </a:rPr>
              <a:pPr algn="r" eaLnBrk="1" hangingPunct="1"/>
              <a:t>28</a:t>
            </a:fld>
            <a:endParaRPr lang="zh-CN" altLang="en-US" sz="1200">
              <a:solidFill>
                <a:srgbClr val="000000"/>
              </a:solidFill>
              <a:latin typeface="Calibri" pitchFamily="34" charset="0"/>
            </a:endParaRPr>
          </a:p>
        </p:txBody>
      </p:sp>
    </p:spTree>
  </p:cSld>
  <p:clrMapOvr>
    <a:overrideClrMapping bg1="lt1" tx1="dk1" bg2="lt2" tx2="dk2" accent1="accent1" accent2="accent2" accent3="accent3" accent4="accent4" accent5="accent5" accent6="accent6" hlink="hlink" folHlink="folHlink"/>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0419" name="Rectangle 3"/>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zh-CN" altLang="en-US" b="1" smtClean="0">
                <a:solidFill>
                  <a:srgbClr val="FF0000"/>
                </a:solidFill>
                <a:sym typeface="造字工房悦黑演示版常规体"/>
              </a:rPr>
              <a:t>每月一二百，</a:t>
            </a:r>
          </a:p>
          <a:p>
            <a:r>
              <a:rPr lang="zh-CN" altLang="en-US" b="1" smtClean="0">
                <a:solidFill>
                  <a:srgbClr val="FF0000"/>
                </a:solidFill>
                <a:sym typeface="造字工房悦黑演示版常规体"/>
              </a:rPr>
              <a:t>二三十万保障撑起一片天</a:t>
            </a:r>
          </a:p>
          <a:p>
            <a:endParaRPr lang="zh-CN"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a:ln/>
        </p:spPr>
      </p:sp>
      <p:sp>
        <p:nvSpPr>
          <p:cNvPr id="27651" name="备注占位符 2"/>
          <p:cNvSpPr>
            <a:spLocks noGrp="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zh-CN" altLang="en-US">
              <a:latin typeface="Arial" charset="0"/>
              <a:ea typeface="宋体" charset="0"/>
            </a:endParaRPr>
          </a:p>
        </p:txBody>
      </p:sp>
      <p:sp>
        <p:nvSpPr>
          <p:cNvPr id="27652" name="灯片编号占位符 3"/>
          <p:cNvSpPr>
            <a:spLocks noGrp="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宋体" charset="0"/>
                <a:cs typeface="宋体" charset="0"/>
              </a:defRPr>
            </a:lvl1pPr>
            <a:lvl2pPr marL="742950" indent="-285750" eaLnBrk="0" hangingPunct="0">
              <a:defRPr>
                <a:solidFill>
                  <a:schemeClr val="tx1"/>
                </a:solidFill>
                <a:latin typeface="Arial" charset="0"/>
                <a:ea typeface="宋体" charset="0"/>
              </a:defRPr>
            </a:lvl2pPr>
            <a:lvl3pPr marL="1143000" indent="-228600" eaLnBrk="0" hangingPunct="0">
              <a:defRPr>
                <a:solidFill>
                  <a:schemeClr val="tx1"/>
                </a:solidFill>
                <a:latin typeface="Arial" charset="0"/>
                <a:ea typeface="宋体" charset="0"/>
              </a:defRPr>
            </a:lvl3pPr>
            <a:lvl4pPr marL="1600200" indent="-228600" eaLnBrk="0" hangingPunct="0">
              <a:defRPr>
                <a:solidFill>
                  <a:schemeClr val="tx1"/>
                </a:solidFill>
                <a:latin typeface="Arial" charset="0"/>
                <a:ea typeface="宋体" charset="0"/>
              </a:defRPr>
            </a:lvl4pPr>
            <a:lvl5pPr marL="2057400" indent="-228600" eaLnBrk="0" hangingPunct="0">
              <a:defRPr>
                <a:solidFill>
                  <a:schemeClr val="tx1"/>
                </a:solidFill>
                <a:latin typeface="Arial" charset="0"/>
                <a:ea typeface="宋体" charset="0"/>
              </a:defRPr>
            </a:lvl5pPr>
            <a:lvl6pPr marL="2514600" indent="-228600" eaLnBrk="0" fontAlgn="base" hangingPunct="0">
              <a:spcBef>
                <a:spcPct val="0"/>
              </a:spcBef>
              <a:spcAft>
                <a:spcPct val="0"/>
              </a:spcAft>
              <a:defRPr>
                <a:solidFill>
                  <a:schemeClr val="tx1"/>
                </a:solidFill>
                <a:latin typeface="Arial" charset="0"/>
                <a:ea typeface="宋体" charset="0"/>
              </a:defRPr>
            </a:lvl6pPr>
            <a:lvl7pPr marL="2971800" indent="-228600" eaLnBrk="0" fontAlgn="base" hangingPunct="0">
              <a:spcBef>
                <a:spcPct val="0"/>
              </a:spcBef>
              <a:spcAft>
                <a:spcPct val="0"/>
              </a:spcAft>
              <a:defRPr>
                <a:solidFill>
                  <a:schemeClr val="tx1"/>
                </a:solidFill>
                <a:latin typeface="Arial" charset="0"/>
                <a:ea typeface="宋体" charset="0"/>
              </a:defRPr>
            </a:lvl7pPr>
            <a:lvl8pPr marL="3429000" indent="-228600" eaLnBrk="0" fontAlgn="base" hangingPunct="0">
              <a:spcBef>
                <a:spcPct val="0"/>
              </a:spcBef>
              <a:spcAft>
                <a:spcPct val="0"/>
              </a:spcAft>
              <a:defRPr>
                <a:solidFill>
                  <a:schemeClr val="tx1"/>
                </a:solidFill>
                <a:latin typeface="Arial" charset="0"/>
                <a:ea typeface="宋体" charset="0"/>
              </a:defRPr>
            </a:lvl8pPr>
            <a:lvl9pPr marL="3886200" indent="-228600" eaLnBrk="0" fontAlgn="base" hangingPunct="0">
              <a:spcBef>
                <a:spcPct val="0"/>
              </a:spcBef>
              <a:spcAft>
                <a:spcPct val="0"/>
              </a:spcAft>
              <a:defRPr>
                <a:solidFill>
                  <a:schemeClr val="tx1"/>
                </a:solidFill>
                <a:latin typeface="Arial" charset="0"/>
                <a:ea typeface="宋体" charset="0"/>
              </a:defRPr>
            </a:lvl9pPr>
          </a:lstStyle>
          <a:p>
            <a:pPr eaLnBrk="1" hangingPunct="1"/>
            <a:fld id="{6468818B-63BA-A84D-A2A4-42DB7748D265}" type="slidenum">
              <a:rPr lang="en-US" altLang="zh-CN"/>
              <a:pPr eaLnBrk="1" hangingPunct="1"/>
              <a:t>42</a:t>
            </a:fld>
            <a:endParaRPr lang="en-US" altLang="zh-CN"/>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08547"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latin typeface="Arial" pitchFamily="34" charset="0"/>
            </a:endParaRPr>
          </a:p>
        </p:txBody>
      </p:sp>
      <p:sp>
        <p:nvSpPr>
          <p:cNvPr id="108548"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8ED3306-E0E9-48FD-B55F-390BB695490A}" type="slidenum">
              <a:rPr lang="en-US" altLang="zh-CN" smtClean="0">
                <a:latin typeface="Arial" pitchFamily="34" charset="0"/>
              </a:rPr>
              <a:pPr fontAlgn="base">
                <a:spcBef>
                  <a:spcPct val="0"/>
                </a:spcBef>
                <a:spcAft>
                  <a:spcPct val="0"/>
                </a:spcAft>
                <a:defRPr/>
              </a:pPr>
              <a:t>43</a:t>
            </a:fld>
            <a:endParaRPr lang="en-US" altLang="zh-CN"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09571"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latin typeface="Arial" pitchFamily="34" charset="0"/>
            </a:endParaRPr>
          </a:p>
        </p:txBody>
      </p:sp>
      <p:sp>
        <p:nvSpPr>
          <p:cNvPr id="109572"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E873F27-6C61-4605-8D26-1F6E4FBDBFAB}" type="slidenum">
              <a:rPr lang="en-US" altLang="zh-CN" smtClean="0">
                <a:latin typeface="Arial" pitchFamily="34" charset="0"/>
              </a:rPr>
              <a:pPr fontAlgn="base">
                <a:spcBef>
                  <a:spcPct val="0"/>
                </a:spcBef>
                <a:spcAft>
                  <a:spcPct val="0"/>
                </a:spcAft>
                <a:defRPr/>
              </a:pPr>
              <a:t>44</a:t>
            </a:fld>
            <a:endParaRPr lang="en-US" altLang="zh-CN" smtClean="0">
              <a:latin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10595"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latin typeface="Arial" pitchFamily="34" charset="0"/>
            </a:endParaRPr>
          </a:p>
        </p:txBody>
      </p:sp>
      <p:sp>
        <p:nvSpPr>
          <p:cNvPr id="110596"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81223CB-0080-45F0-838D-65E403257ACD}" type="slidenum">
              <a:rPr lang="en-US" altLang="zh-CN" smtClean="0">
                <a:latin typeface="Arial" pitchFamily="34" charset="0"/>
              </a:rPr>
              <a:pPr fontAlgn="base">
                <a:spcBef>
                  <a:spcPct val="0"/>
                </a:spcBef>
                <a:spcAft>
                  <a:spcPct val="0"/>
                </a:spcAft>
                <a:defRPr/>
              </a:pPr>
              <a:t>45</a:t>
            </a:fld>
            <a:endParaRPr lang="en-US" altLang="zh-CN" smtClean="0">
              <a:latin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11619"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latin typeface="Arial" pitchFamily="34" charset="0"/>
            </a:endParaRPr>
          </a:p>
        </p:txBody>
      </p:sp>
      <p:sp>
        <p:nvSpPr>
          <p:cNvPr id="111620"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C58AA03-FAFB-45FA-AA72-AC810F899A18}" type="slidenum">
              <a:rPr lang="en-US" altLang="zh-CN" smtClean="0">
                <a:latin typeface="Arial" pitchFamily="34" charset="0"/>
              </a:rPr>
              <a:pPr fontAlgn="base">
                <a:spcBef>
                  <a:spcPct val="0"/>
                </a:spcBef>
                <a:spcAft>
                  <a:spcPct val="0"/>
                </a:spcAft>
                <a:defRPr/>
              </a:pPr>
              <a:t>46</a:t>
            </a:fld>
            <a:endParaRPr lang="en-US" altLang="zh-CN" smtClean="0">
              <a:latin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12643"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latin typeface="Arial" pitchFamily="34" charset="0"/>
            </a:endParaRPr>
          </a:p>
        </p:txBody>
      </p:sp>
      <p:sp>
        <p:nvSpPr>
          <p:cNvPr id="112644"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7B978EA-5301-49E3-BACA-7042F5F0B46B}" type="slidenum">
              <a:rPr lang="en-US" altLang="zh-CN" smtClean="0">
                <a:latin typeface="Arial" pitchFamily="34" charset="0"/>
              </a:rPr>
              <a:pPr fontAlgn="base">
                <a:spcBef>
                  <a:spcPct val="0"/>
                </a:spcBef>
                <a:spcAft>
                  <a:spcPct val="0"/>
                </a:spcAft>
                <a:defRPr/>
              </a:pPr>
              <a:t>47</a:t>
            </a:fld>
            <a:endParaRPr lang="en-US" altLang="zh-CN" smtClean="0">
              <a:latin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13667"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latin typeface="Arial" pitchFamily="34" charset="0"/>
            </a:endParaRPr>
          </a:p>
        </p:txBody>
      </p:sp>
      <p:sp>
        <p:nvSpPr>
          <p:cNvPr id="113668"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BE76BA5-F47B-484B-B1EE-BC6C30455D05}" type="slidenum">
              <a:rPr lang="en-US" altLang="zh-CN" smtClean="0">
                <a:latin typeface="Arial" pitchFamily="34" charset="0"/>
              </a:rPr>
              <a:pPr fontAlgn="base">
                <a:spcBef>
                  <a:spcPct val="0"/>
                </a:spcBef>
                <a:spcAft>
                  <a:spcPct val="0"/>
                </a:spcAft>
                <a:defRPr/>
              </a:pPr>
              <a:t>48</a:t>
            </a:fld>
            <a:endParaRPr lang="en-US" altLang="zh-CN" smtClean="0">
              <a:latin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1443" name="Rectangle 3"/>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zh-CN" altLang="en-US" smtClean="0"/>
              <a:t>防癌周</a:t>
            </a:r>
          </a:p>
          <a:p>
            <a:pPr eaLnBrk="1" hangingPunct="1"/>
            <a:r>
              <a:rPr lang="en-US" altLang="zh-CN" smtClean="0"/>
              <a:t>4</a:t>
            </a:r>
            <a:r>
              <a:rPr lang="zh-CN" altLang="en-US" smtClean="0"/>
              <a:t>月</a:t>
            </a:r>
            <a:r>
              <a:rPr lang="en-US" altLang="zh-CN" smtClean="0"/>
              <a:t>15</a:t>
            </a:r>
            <a:r>
              <a:rPr lang="zh-CN" altLang="en-US" smtClean="0"/>
              <a:t>日</a:t>
            </a:r>
            <a:r>
              <a:rPr lang="en-US" altLang="zh-CN" smtClean="0"/>
              <a:t>—21</a:t>
            </a:r>
            <a:r>
              <a:rPr lang="zh-CN" altLang="en-US" smtClean="0"/>
              <a:t>日至世界癌症宣传日，你知道我们国家癌症的发病现状吗？</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080136" y="2516565"/>
            <a:ext cx="12241530" cy="1736467"/>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2160271" y="4590574"/>
            <a:ext cx="10081260" cy="207025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1C72FBAF-0C1F-4D57-8D45-A7C660D80D8B}" type="datetimeFigureOut">
              <a:rPr lang="zh-CN" altLang="en-US" smtClean="0"/>
              <a:pPr/>
              <a:t>2014-7-10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C72FBAF-0C1F-4D57-8D45-A7C660D80D8B}" type="datetimeFigureOut">
              <a:rPr lang="zh-CN" altLang="en-US" smtClean="0"/>
              <a:pPr/>
              <a:t>2014-7-10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1137643" y="5205652"/>
            <a:ext cx="12241530" cy="1608951"/>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37643" y="3433556"/>
            <a:ext cx="12241530" cy="177209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1C72FBAF-0C1F-4D57-8D45-A7C660D80D8B}" type="datetimeFigureOut">
              <a:rPr lang="zh-CN" altLang="en-US" smtClean="0"/>
              <a:pPr/>
              <a:t>2014-7-10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37581" y="3969872"/>
            <a:ext cx="5620702" cy="112270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498315" y="3969872"/>
            <a:ext cx="5623201" cy="112270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1C72FBAF-0C1F-4D57-8D45-A7C660D80D8B}" type="datetimeFigureOut">
              <a:rPr lang="zh-CN" altLang="en-US" smtClean="0"/>
              <a:pPr/>
              <a:t>2014-7-10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720090" y="324416"/>
            <a:ext cx="12961621" cy="1350169"/>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0090" y="1813352"/>
            <a:ext cx="6363296" cy="75571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720090" y="2569071"/>
            <a:ext cx="6363296" cy="466745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7315916" y="1813352"/>
            <a:ext cx="6365795" cy="75571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7315916" y="2569071"/>
            <a:ext cx="6365795" cy="466745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1C72FBAF-0C1F-4D57-8D45-A7C660D80D8B}" type="datetimeFigureOut">
              <a:rPr lang="zh-CN" altLang="en-US" smtClean="0"/>
              <a:pPr/>
              <a:t>2014-7-10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1C72FBAF-0C1F-4D57-8D45-A7C660D80D8B}" type="datetimeFigureOut">
              <a:rPr lang="zh-CN" altLang="en-US" smtClean="0"/>
              <a:pPr/>
              <a:t>2014-7-10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C72FBAF-0C1F-4D57-8D45-A7C660D80D8B}" type="datetimeFigureOut">
              <a:rPr lang="zh-CN" altLang="en-US" smtClean="0"/>
              <a:pPr/>
              <a:t>2014-7-10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720092" y="322540"/>
            <a:ext cx="4738092" cy="1372672"/>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630704" y="322541"/>
            <a:ext cx="8051006" cy="69139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720092" y="1695213"/>
            <a:ext cx="4738092" cy="55413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C72FBAF-0C1F-4D57-8D45-A7C660D80D8B}" type="datetimeFigureOut">
              <a:rPr lang="zh-CN" altLang="en-US" smtClean="0"/>
              <a:pPr/>
              <a:t>2014-7-10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822853" y="5670709"/>
            <a:ext cx="8641080" cy="669459"/>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822853" y="723841"/>
            <a:ext cx="8641080" cy="486060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822853" y="6340169"/>
            <a:ext cx="8641080" cy="95074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C72FBAF-0C1F-4D57-8D45-A7C660D80D8B}" type="datetimeFigureOut">
              <a:rPr lang="zh-CN" altLang="en-US" smtClean="0"/>
              <a:pPr/>
              <a:t>2014-7-10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C72FBAF-0C1F-4D57-8D45-A7C660D80D8B}" type="datetimeFigureOut">
              <a:rPr lang="zh-CN" altLang="en-US" smtClean="0"/>
              <a:pPr/>
              <a:t>2014-7-10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251158" y="680711"/>
            <a:ext cx="2870359" cy="1451619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37580" y="680711"/>
            <a:ext cx="8373546" cy="1451619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C72FBAF-0C1F-4D57-8D45-A7C660D80D8B}" type="datetimeFigureOut">
              <a:rPr lang="zh-CN" altLang="en-US" smtClean="0"/>
              <a:pPr/>
              <a:t>2014-7-10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0776089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9615538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1963170" y="307539"/>
            <a:ext cx="11718652" cy="851356"/>
          </a:xfrm>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CA2368E1-1EE2-4099-A96E-11961C3010F4}" type="datetimeFigureOut">
              <a:rPr lang="zh-CN" altLang="en-US"/>
              <a:pPr>
                <a:defRPr/>
              </a:pPr>
              <a:t>2014-7-10</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34CFEC56-C4BC-4E73-A903-ECB25431A660}" type="slidenum">
              <a:rPr lang="zh-CN" altLang="en-US"/>
              <a:pPr>
                <a:defRPr/>
              </a:pPr>
              <a:t>‹#›</a:t>
            </a:fld>
            <a:endParaRPr lang="zh-CN" altLang="en-US"/>
          </a:p>
        </p:txBody>
      </p:sp>
    </p:spTree>
    <p:extLst>
      <p:ext uri="{BB962C8B-B14F-4D97-AF65-F5344CB8AC3E}">
        <p14:creationId xmlns:p14="http://schemas.microsoft.com/office/powerpoint/2010/main" xmlns="" val="13105050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4580547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3262800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720090" y="324416"/>
            <a:ext cx="12961621" cy="1350169"/>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0090" y="1890237"/>
            <a:ext cx="12961621" cy="534629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720091" y="7508440"/>
            <a:ext cx="3360419" cy="431304"/>
          </a:xfrm>
          <a:prstGeom prst="rect">
            <a:avLst/>
          </a:prstGeom>
        </p:spPr>
        <p:txBody>
          <a:bodyPr vert="horz" lIns="91440" tIns="45720" rIns="91440" bIns="45720" rtlCol="0" anchor="ctr"/>
          <a:lstStyle>
            <a:lvl1pPr algn="l">
              <a:defRPr sz="1200">
                <a:solidFill>
                  <a:schemeClr val="tx1">
                    <a:tint val="75000"/>
                  </a:schemeClr>
                </a:solidFill>
              </a:defRPr>
            </a:lvl1pPr>
          </a:lstStyle>
          <a:p>
            <a:fld id="{1C72FBAF-0C1F-4D57-8D45-A7C660D80D8B}" type="datetimeFigureOut">
              <a:rPr lang="zh-CN" altLang="en-US" smtClean="0"/>
              <a:pPr/>
              <a:t>2014-7-10</a:t>
            </a:fld>
            <a:endParaRPr lang="zh-CN" altLang="en-US"/>
          </a:p>
        </p:txBody>
      </p:sp>
      <p:sp>
        <p:nvSpPr>
          <p:cNvPr id="5" name="页脚占位符 4"/>
          <p:cNvSpPr>
            <a:spLocks noGrp="1"/>
          </p:cNvSpPr>
          <p:nvPr>
            <p:ph type="ftr" sz="quarter" idx="3"/>
          </p:nvPr>
        </p:nvSpPr>
        <p:spPr>
          <a:xfrm>
            <a:off x="4920616" y="7508440"/>
            <a:ext cx="4560570" cy="43130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10321290" y="7508440"/>
            <a:ext cx="3360419" cy="431304"/>
          </a:xfrm>
          <a:prstGeom prst="rect">
            <a:avLst/>
          </a:prstGeom>
        </p:spPr>
        <p:txBody>
          <a:bodyPr vert="horz" lIns="91440" tIns="45720" rIns="91440" bIns="45720" rtlCol="0" anchor="ctr"/>
          <a:lstStyle>
            <a:lvl1pPr algn="r">
              <a:defRPr sz="1200">
                <a:solidFill>
                  <a:schemeClr val="tx1">
                    <a:tint val="75000"/>
                  </a:schemeClr>
                </a:solidFill>
              </a:defRPr>
            </a:lvl1pPr>
          </a:lstStyle>
          <a:p>
            <a:fld id="{16A9DA2B-D518-4A13-9C44-CA0B81F14947}" type="slidenum">
              <a:rPr lang="zh-CN" altLang="en-US" smtClean="0"/>
              <a:pPr/>
              <a:t>‹#›</a:t>
            </a:fld>
            <a:endParaRPr lang="zh-CN" altLang="en-US"/>
          </a:p>
        </p:txBody>
      </p:sp>
      <p:pic>
        <p:nvPicPr>
          <p:cNvPr id="7" name="图片 6"/>
          <p:cNvPicPr>
            <a:picLocks noChangeAspect="1"/>
          </p:cNvPicPr>
          <p:nvPr userDrawn="1"/>
        </p:nvPicPr>
        <p:blipFill>
          <a:blip r:embed="rId18" cstate="print">
            <a:extLst>
              <a:ext uri="{28A0092B-C50C-407E-A947-70E740481C1C}">
                <a14:useLocalDpi xmlns:a14="http://schemas.microsoft.com/office/drawing/2010/main" xmlns="" val="0"/>
              </a:ext>
            </a:extLst>
          </a:blip>
          <a:stretch>
            <a:fillRect/>
          </a:stretch>
        </p:blipFill>
        <p:spPr>
          <a:xfrm>
            <a:off x="0" y="130"/>
            <a:ext cx="14401800" cy="8100752"/>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file:///D:\%25E9%2598%25B2%25E7%2599%258C%25E9%2599%25A9\%25E5%25B9%25B4%25E8%25BD%25BB%25E7%259A%2584%25E7%2594%259F%25E5%2591%25BD+%25E4%25B8%2594%25E8%25A1%258C%25E4%25B8%2594%25E7%258F%258D%25E6%2583%259C-%25E8%25BF%2587%25E5%259B%25BD%25E4%25BA%25AE%25EF%25BC%25881%25EF%25BC%2589.mp4" TargetMode="Externa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em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130"/>
            <a:ext cx="14401800" cy="8100752"/>
          </a:xfrm>
          <a:prstGeom prst="rect">
            <a:avLst/>
          </a:prstGeom>
        </p:spPr>
      </p:pic>
      <p:sp>
        <p:nvSpPr>
          <p:cNvPr id="3" name="矩形 2"/>
          <p:cNvSpPr/>
          <p:nvPr/>
        </p:nvSpPr>
        <p:spPr>
          <a:xfrm>
            <a:off x="0" y="5412244"/>
            <a:ext cx="14401800" cy="1028202"/>
          </a:xfrm>
          <a:prstGeom prst="rect">
            <a:avLst/>
          </a:prstGeom>
          <a:solidFill>
            <a:schemeClr val="bg1">
              <a:alpha val="65000"/>
            </a:schemeClr>
          </a:solidFill>
        </p:spPr>
        <p:txBody>
          <a:bodyPr wrap="square" lIns="103858" tIns="51929" rIns="103858" bIns="51929">
            <a:spAutoFit/>
          </a:bodyPr>
          <a:lstStyle/>
          <a:p>
            <a:pPr algn="ctr">
              <a:defRPr/>
            </a:pPr>
            <a:r>
              <a:rPr lang="zh-CN" altLang="zh-CN" sz="6000" b="1" dirty="0" smtClean="0">
                <a:gradFill>
                  <a:gsLst>
                    <a:gs pos="0">
                      <a:srgbClr val="FF0000"/>
                    </a:gs>
                    <a:gs pos="33000">
                      <a:srgbClr val="FF0000">
                        <a:alpha val="30000"/>
                      </a:srgbClr>
                    </a:gs>
                    <a:gs pos="63000">
                      <a:srgbClr val="FF0000">
                        <a:alpha val="30000"/>
                      </a:srgbClr>
                    </a:gs>
                    <a:gs pos="100000">
                      <a:srgbClr val="FF0000"/>
                    </a:gs>
                    <a:gs pos="48000">
                      <a:srgbClr val="F77407"/>
                    </a:gs>
                  </a:gsLst>
                  <a:lin ang="5400000" scaled="0"/>
                </a:gradFill>
                <a:effectLst>
                  <a:glow rad="63500">
                    <a:schemeClr val="accent3">
                      <a:satMod val="175000"/>
                      <a:alpha val="40000"/>
                    </a:schemeClr>
                  </a:glow>
                </a:effectLst>
                <a:latin typeface="微软雅黑" panose="020B0503020204020204" pitchFamily="34" charset="-122"/>
                <a:ea typeface="微软雅黑" panose="020B0503020204020204" pitchFamily="34" charset="-122"/>
              </a:rPr>
              <a:t>国寿防癌疾病保险</a:t>
            </a:r>
            <a:r>
              <a:rPr lang="zh-CN" altLang="en-US" sz="6000" b="1" dirty="0" smtClean="0">
                <a:gradFill>
                  <a:gsLst>
                    <a:gs pos="0">
                      <a:srgbClr val="FF0000"/>
                    </a:gs>
                    <a:gs pos="33000">
                      <a:srgbClr val="FF0000">
                        <a:alpha val="30000"/>
                      </a:srgbClr>
                    </a:gs>
                    <a:gs pos="63000">
                      <a:srgbClr val="FF0000">
                        <a:alpha val="30000"/>
                      </a:srgbClr>
                    </a:gs>
                    <a:gs pos="100000">
                      <a:srgbClr val="FF0000"/>
                    </a:gs>
                    <a:gs pos="48000">
                      <a:srgbClr val="F77407"/>
                    </a:gs>
                  </a:gsLst>
                  <a:lin ang="5400000" scaled="0"/>
                </a:gradFill>
                <a:effectLst>
                  <a:glow rad="63500">
                    <a:schemeClr val="accent3">
                      <a:satMod val="175000"/>
                      <a:alpha val="40000"/>
                    </a:schemeClr>
                  </a:glow>
                </a:effectLst>
                <a:latin typeface="微软雅黑" panose="020B0503020204020204" pitchFamily="34" charset="-122"/>
                <a:ea typeface="微软雅黑" panose="020B0503020204020204" pitchFamily="34" charset="-122"/>
              </a:rPr>
              <a:t>产品宣导课件</a:t>
            </a:r>
            <a:endParaRPr lang="zh-CN" altLang="en-US" sz="5400" dirty="0">
              <a:ln w="0"/>
              <a:gradFill>
                <a:gsLst>
                  <a:gs pos="0">
                    <a:srgbClr val="FF0000"/>
                  </a:gs>
                  <a:gs pos="33000">
                    <a:srgbClr val="FF0000">
                      <a:alpha val="30000"/>
                    </a:srgbClr>
                  </a:gs>
                  <a:gs pos="63000">
                    <a:srgbClr val="FF0000">
                      <a:alpha val="30000"/>
                    </a:srgbClr>
                  </a:gs>
                  <a:gs pos="100000">
                    <a:srgbClr val="FF0000"/>
                  </a:gs>
                  <a:gs pos="48000">
                    <a:srgbClr val="F77407"/>
                  </a:gs>
                </a:gsLst>
                <a:lin ang="5400000" scaled="0"/>
              </a:gradFill>
              <a:effectLst>
                <a:glow rad="63500">
                  <a:schemeClr val="accent3">
                    <a:satMod val="175000"/>
                    <a:alpha val="40000"/>
                  </a:schemeClr>
                </a:glow>
              </a:effectLst>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图片 4"/>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0263786" y="3618457"/>
            <a:ext cx="3377923" cy="27543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4035" name="图片 5"/>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075514" y="3618458"/>
            <a:ext cx="2322790" cy="27880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4036" name="图片 6"/>
          <p:cNvPicPr>
            <a:picLocks noChangeAspect="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95041" y="3618457"/>
            <a:ext cx="3375422" cy="27543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4037" name="图片 7"/>
          <p:cNvPicPr>
            <a:picLocks noChangeAspect="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6840860" y="3618458"/>
            <a:ext cx="3035379" cy="27880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矩形 2"/>
          <p:cNvSpPr/>
          <p:nvPr/>
        </p:nvSpPr>
        <p:spPr>
          <a:xfrm>
            <a:off x="2365567" y="1634659"/>
            <a:ext cx="7134717" cy="797370"/>
          </a:xfrm>
          <a:prstGeom prst="rect">
            <a:avLst/>
          </a:prstGeom>
          <a:noFill/>
        </p:spPr>
        <p:txBody>
          <a:bodyPr wrap="none" lIns="103858" tIns="51929" rIns="103858" bIns="51929">
            <a:spAutoFit/>
          </a:bodyPr>
          <a:lstStyle/>
          <a:p>
            <a:pPr algn="ctr">
              <a:defRPr/>
            </a:pPr>
            <a:r>
              <a:rPr lang="zh-CN" altLang="en-US" sz="4500" dirty="0">
                <a:ln w="0"/>
                <a:solidFill>
                  <a:prstClr val="black"/>
                </a:solidFill>
                <a:effectLst>
                  <a:reflection blurRad="6350" stA="53000" endA="300" endPos="35500" dir="5400000" sy="-90000" algn="bl" rotWithShape="0"/>
                </a:effectLst>
                <a:latin typeface="微软雅黑" panose="020B0503020204020204" pitchFamily="34" charset="-122"/>
                <a:ea typeface="微软雅黑" panose="020B0503020204020204" pitchFamily="34" charset="-122"/>
              </a:rPr>
              <a:t>如今，中国癌情愈加汹涌！</a:t>
            </a:r>
          </a:p>
        </p:txBody>
      </p:sp>
    </p:spTree>
    <p:extLst>
      <p:ext uri="{BB962C8B-B14F-4D97-AF65-F5344CB8AC3E}">
        <p14:creationId xmlns:p14="http://schemas.microsoft.com/office/powerpoint/2010/main" xmlns="" val="4726550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内容占位符 3"/>
          <p:cNvSpPr>
            <a:spLocks noGrp="1"/>
          </p:cNvSpPr>
          <p:nvPr>
            <p:ph idx="1"/>
          </p:nvPr>
        </p:nvSpPr>
        <p:spPr>
          <a:xfrm>
            <a:off x="450057" y="2869110"/>
            <a:ext cx="6128267" cy="3881735"/>
          </a:xfrm>
        </p:spPr>
        <p:txBody>
          <a:bodyPr/>
          <a:lstStyle/>
          <a:p>
            <a:pPr>
              <a:lnSpc>
                <a:spcPct val="150000"/>
              </a:lnSpc>
              <a:spcBef>
                <a:spcPct val="0"/>
              </a:spcBef>
            </a:pPr>
            <a:r>
              <a:rPr lang="en-US" altLang="zh-CN" sz="2700" b="1" dirty="0">
                <a:latin typeface="方正粗倩简体" panose="03000509000000000000" pitchFamily="65" charset="-122"/>
                <a:ea typeface="方正粗倩简体" panose="03000509000000000000" pitchFamily="65" charset="-122"/>
              </a:rPr>
              <a:t>《</a:t>
            </a:r>
            <a:r>
              <a:rPr lang="zh-CN" altLang="zh-CN" sz="2700" b="1" dirty="0">
                <a:latin typeface="方正粗倩简体" panose="03000509000000000000" pitchFamily="65" charset="-122"/>
                <a:ea typeface="方正粗倩简体" panose="03000509000000000000" pitchFamily="65" charset="-122"/>
              </a:rPr>
              <a:t>2014</a:t>
            </a:r>
            <a:r>
              <a:rPr lang="zh-CN" altLang="en-US" sz="2700" b="1" dirty="0">
                <a:latin typeface="方正粗倩简体" panose="03000509000000000000" pitchFamily="65" charset="-122"/>
                <a:ea typeface="方正粗倩简体" panose="03000509000000000000" pitchFamily="65" charset="-122"/>
              </a:rPr>
              <a:t>世界癌症报告</a:t>
            </a:r>
            <a:r>
              <a:rPr lang="en-US" altLang="zh-CN" sz="2700" b="1" dirty="0">
                <a:latin typeface="方正粗倩简体" panose="03000509000000000000" pitchFamily="65" charset="-122"/>
                <a:ea typeface="方正粗倩简体" panose="03000509000000000000" pitchFamily="65" charset="-122"/>
              </a:rPr>
              <a:t>》</a:t>
            </a:r>
            <a:r>
              <a:rPr lang="zh-CN" altLang="zh-CN" sz="2700" b="1" dirty="0">
                <a:latin typeface="方正粗倩简体" panose="03000509000000000000" pitchFamily="65" charset="-122"/>
                <a:ea typeface="方正粗倩简体" panose="03000509000000000000" pitchFamily="65" charset="-122"/>
              </a:rPr>
              <a:t>2012</a:t>
            </a:r>
            <a:r>
              <a:rPr lang="zh-CN" altLang="en-US" sz="2700" b="1" dirty="0">
                <a:latin typeface="方正粗倩简体" panose="03000509000000000000" pitchFamily="65" charset="-122"/>
                <a:ea typeface="方正粗倩简体" panose="03000509000000000000" pitchFamily="65" charset="-122"/>
              </a:rPr>
              <a:t>年全球癌症新增病例和死亡人数出现惊人的增长，其中</a:t>
            </a:r>
            <a:r>
              <a:rPr lang="zh-CN" altLang="en-US" sz="2700" b="1" dirty="0">
                <a:solidFill>
                  <a:srgbClr val="FF0000"/>
                </a:solidFill>
                <a:latin typeface="方正粗倩简体" panose="03000509000000000000" pitchFamily="65" charset="-122"/>
                <a:ea typeface="方正粗倩简体" panose="03000509000000000000" pitchFamily="65" charset="-122"/>
              </a:rPr>
              <a:t>中国</a:t>
            </a:r>
            <a:r>
              <a:rPr lang="zh-CN" altLang="en-US" sz="2700" b="1" dirty="0">
                <a:latin typeface="方正粗倩简体" panose="03000509000000000000" pitchFamily="65" charset="-122"/>
                <a:ea typeface="方正粗倩简体" panose="03000509000000000000" pitchFamily="65" charset="-122"/>
              </a:rPr>
              <a:t>首当其冲。</a:t>
            </a:r>
          </a:p>
          <a:p>
            <a:pPr>
              <a:lnSpc>
                <a:spcPct val="150000"/>
              </a:lnSpc>
              <a:spcBef>
                <a:spcPct val="0"/>
              </a:spcBef>
            </a:pPr>
            <a:r>
              <a:rPr lang="zh-CN" altLang="en-US" sz="2700" b="1" dirty="0">
                <a:latin typeface="方正粗倩简体" panose="03000509000000000000" pitchFamily="65" charset="-122"/>
                <a:ea typeface="方正粗倩简体" panose="03000509000000000000" pitchFamily="65" charset="-122"/>
              </a:rPr>
              <a:t>就肝癌、食道癌、胃癌和肺癌这四种恶性肿瘤而言，</a:t>
            </a:r>
            <a:r>
              <a:rPr lang="zh-CN" altLang="en-US" sz="2700" b="1" dirty="0">
                <a:solidFill>
                  <a:srgbClr val="FF0000"/>
                </a:solidFill>
                <a:latin typeface="方正粗倩简体" panose="03000509000000000000" pitchFamily="65" charset="-122"/>
                <a:ea typeface="方正粗倩简体" panose="03000509000000000000" pitchFamily="65" charset="-122"/>
              </a:rPr>
              <a:t>中国</a:t>
            </a:r>
            <a:r>
              <a:rPr lang="zh-CN" altLang="en-US" sz="2700" b="1" dirty="0">
                <a:latin typeface="方正粗倩简体" panose="03000509000000000000" pitchFamily="65" charset="-122"/>
                <a:ea typeface="方正粗倩简体" panose="03000509000000000000" pitchFamily="65" charset="-122"/>
              </a:rPr>
              <a:t>的新增病例和死亡病例同样最多。</a:t>
            </a:r>
          </a:p>
          <a:p>
            <a:endParaRPr lang="zh-CN" altLang="en-US" sz="2700" dirty="0">
              <a:latin typeface="方正粗倩简体" panose="03000509000000000000" pitchFamily="65" charset="-122"/>
              <a:ea typeface="方正粗倩简体" panose="03000509000000000000" pitchFamily="65" charset="-122"/>
            </a:endParaRPr>
          </a:p>
        </p:txBody>
      </p:sp>
      <p:pic>
        <p:nvPicPr>
          <p:cNvPr id="46083" name="Picture 2" descr="QQ截图20140209161442"/>
          <p:cNvPicPr>
            <a:picLocks noChangeAspect="1" noChangeArrowheads="1"/>
          </p:cNvPicPr>
          <p:nvPr/>
        </p:nvPicPr>
        <p:blipFill>
          <a:blip r:embed="rId2" cstate="print">
            <a:extLst>
              <a:ext uri="{28A0092B-C50C-407E-A947-70E740481C1C}">
                <a14:useLocalDpi xmlns:a14="http://schemas.microsoft.com/office/drawing/2010/main" xmlns="" val="0"/>
              </a:ext>
            </a:extLst>
          </a:blip>
          <a:srcRect l="6799" t="6743" r="4791" b="28531"/>
          <a:stretch>
            <a:fillRect/>
          </a:stretch>
        </p:blipFill>
        <p:spPr bwMode="auto">
          <a:xfrm>
            <a:off x="6993375" y="2952370"/>
            <a:ext cx="6828353" cy="38839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矩形 6"/>
          <p:cNvSpPr/>
          <p:nvPr/>
        </p:nvSpPr>
        <p:spPr>
          <a:xfrm>
            <a:off x="761298" y="1434537"/>
            <a:ext cx="13281679" cy="1031873"/>
          </a:xfrm>
          <a:prstGeom prst="rect">
            <a:avLst/>
          </a:prstGeom>
          <a:noFill/>
        </p:spPr>
        <p:txBody>
          <a:bodyPr lIns="122732" tIns="61367" rIns="122732" bIns="61367">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CN" altLang="en-US" sz="5900" b="1" spc="67"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latin typeface="方正粗活意简体" pitchFamily="65" charset="-122"/>
                <a:ea typeface="方正粗活意简体" pitchFamily="65" charset="-122"/>
              </a:rPr>
              <a:t>中国新增癌症病例居全球之首</a:t>
            </a:r>
          </a:p>
        </p:txBody>
      </p:sp>
    </p:spTree>
    <p:extLst>
      <p:ext uri="{BB962C8B-B14F-4D97-AF65-F5344CB8AC3E}">
        <p14:creationId xmlns:p14="http://schemas.microsoft.com/office/powerpoint/2010/main" xmlns="" val="10679995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3"/>
          <p:cNvSpPr txBox="1">
            <a:spLocks noChangeArrowheads="1"/>
          </p:cNvSpPr>
          <p:nvPr/>
        </p:nvSpPr>
        <p:spPr bwMode="auto">
          <a:xfrm>
            <a:off x="2736404" y="23442"/>
            <a:ext cx="7711815" cy="9372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445" tIns="60222" rIns="120445" bIns="6022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en-US" sz="5300" b="1" dirty="0">
                <a:solidFill>
                  <a:schemeClr val="bg1"/>
                </a:solidFill>
                <a:latin typeface="微软雅黑" pitchFamily="34" charset="-122"/>
                <a:ea typeface="微软雅黑" pitchFamily="34" charset="-122"/>
              </a:rPr>
              <a:t>生命的数字会说话</a:t>
            </a:r>
          </a:p>
        </p:txBody>
      </p:sp>
      <p:sp>
        <p:nvSpPr>
          <p:cNvPr id="3" name="Text Box 13"/>
          <p:cNvSpPr txBox="1">
            <a:spLocks noChangeArrowheads="1"/>
          </p:cNvSpPr>
          <p:nvPr/>
        </p:nvSpPr>
        <p:spPr bwMode="auto">
          <a:xfrm>
            <a:off x="1077730" y="1415440"/>
            <a:ext cx="12360371" cy="1488148"/>
          </a:xfrm>
          <a:prstGeom prst="rect">
            <a:avLst/>
          </a:prstGeom>
          <a:noFill/>
          <a:ln w="28575">
            <a:solidFill>
              <a:schemeClr val="bg1"/>
            </a:solidFill>
            <a:prstDash val="sysDash"/>
            <a:miter lim="800000"/>
            <a:headEnd/>
            <a:tailEnd/>
          </a:ln>
          <a:extLst>
            <a:ext uri="{909E8E84-426E-40DD-AFC4-6F175D3DCCD1}">
              <a14:hiddenFill xmlns:a14="http://schemas.microsoft.com/office/drawing/2010/main" xmlns="">
                <a:solidFill>
                  <a:srgbClr val="FFFFFF"/>
                </a:solidFill>
              </a14:hiddenFill>
            </a:ext>
          </a:extLst>
        </p:spPr>
        <p:txBody>
          <a:bodyPr lIns="120445" tIns="60222" rIns="120445" bIns="60222">
            <a:spAutoFit/>
          </a:bodyPr>
          <a:lstStyle>
            <a:lvl1pPr indent="457200"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0000"/>
              </a:lnSpc>
              <a:spcBef>
                <a:spcPct val="50000"/>
              </a:spcBef>
            </a:pPr>
            <a:r>
              <a:rPr lang="zh-CN" altLang="en-US" sz="3700" b="1" dirty="0" smtClean="0">
                <a:ea typeface="微软雅黑" pitchFamily="34" charset="-122"/>
              </a:rPr>
              <a:t>   人</a:t>
            </a:r>
            <a:r>
              <a:rPr lang="zh-CN" altLang="en-US" sz="3700" b="1" dirty="0">
                <a:ea typeface="微软雅黑" pitchFamily="34" charset="-122"/>
              </a:rPr>
              <a:t>的身体中大约有</a:t>
            </a:r>
            <a:r>
              <a:rPr lang="en-US" altLang="zh-CN" sz="3700" b="1" dirty="0">
                <a:ea typeface="微软雅黑" pitchFamily="34" charset="-122"/>
              </a:rPr>
              <a:t>23</a:t>
            </a:r>
            <a:r>
              <a:rPr lang="zh-CN" altLang="en-US" sz="3700" b="1" dirty="0">
                <a:ea typeface="微软雅黑" pitchFamily="34" charset="-122"/>
              </a:rPr>
              <a:t>万亿个细胞</a:t>
            </a:r>
            <a:r>
              <a:rPr lang="en-US" altLang="zh-CN" sz="3700" b="1" dirty="0">
                <a:ea typeface="微软雅黑" pitchFamily="34" charset="-122"/>
              </a:rPr>
              <a:t>,</a:t>
            </a:r>
            <a:r>
              <a:rPr lang="zh-CN" altLang="en-US" sz="3700" b="1" dirty="0">
                <a:ea typeface="微软雅黑" pitchFamily="34" charset="-122"/>
              </a:rPr>
              <a:t> </a:t>
            </a:r>
            <a:r>
              <a:rPr lang="zh-CN" altLang="en-US" sz="3700" b="1" dirty="0">
                <a:solidFill>
                  <a:srgbClr val="FF0000"/>
                </a:solidFill>
                <a:ea typeface="微软雅黑" pitchFamily="34" charset="-122"/>
              </a:rPr>
              <a:t>任何一个细胞出问题，就有可能患上癌症</a:t>
            </a:r>
            <a:r>
              <a:rPr lang="zh-CN" altLang="en-US" sz="3700" b="1" dirty="0">
                <a:ea typeface="微软雅黑" pitchFamily="34" charset="-122"/>
              </a:rPr>
              <a:t>！</a:t>
            </a:r>
          </a:p>
        </p:txBody>
      </p:sp>
      <p:sp>
        <p:nvSpPr>
          <p:cNvPr id="4" name="TextBox 3"/>
          <p:cNvSpPr txBox="1">
            <a:spLocks noChangeArrowheads="1"/>
          </p:cNvSpPr>
          <p:nvPr/>
        </p:nvSpPr>
        <p:spPr bwMode="auto">
          <a:xfrm>
            <a:off x="963697" y="2861246"/>
            <a:ext cx="12814269" cy="4853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445" tIns="60222" rIns="120445" bIns="6022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50000"/>
              </a:lnSpc>
              <a:buFont typeface="Wingdings" pitchFamily="2" charset="2"/>
              <a:buChar char="u"/>
            </a:pPr>
            <a:r>
              <a:rPr lang="zh-CN" altLang="en-US" sz="3700" b="1" dirty="0">
                <a:latin typeface="微软雅黑" pitchFamily="34" charset="-122"/>
                <a:ea typeface="微软雅黑" pitchFamily="34" charset="-122"/>
              </a:rPr>
              <a:t>  我国每</a:t>
            </a:r>
            <a:r>
              <a:rPr lang="en-US" altLang="zh-CN" sz="4200" b="1" dirty="0">
                <a:solidFill>
                  <a:srgbClr val="FF0000"/>
                </a:solidFill>
                <a:latin typeface="微软雅黑" pitchFamily="34" charset="-122"/>
                <a:ea typeface="微软雅黑" pitchFamily="34" charset="-122"/>
              </a:rPr>
              <a:t>70</a:t>
            </a:r>
            <a:r>
              <a:rPr lang="zh-CN" altLang="en-US" sz="4200" b="1" dirty="0">
                <a:solidFill>
                  <a:srgbClr val="FF0000"/>
                </a:solidFill>
                <a:latin typeface="微软雅黑" pitchFamily="34" charset="-122"/>
                <a:ea typeface="微软雅黑" pitchFamily="34" charset="-122"/>
              </a:rPr>
              <a:t>个人</a:t>
            </a:r>
            <a:r>
              <a:rPr lang="zh-CN" altLang="en-US" sz="3700" b="1" dirty="0">
                <a:latin typeface="微软雅黑" pitchFamily="34" charset="-122"/>
                <a:ea typeface="微软雅黑" pitchFamily="34" charset="-122"/>
              </a:rPr>
              <a:t>当中就有</a:t>
            </a:r>
            <a:r>
              <a:rPr lang="en-US" altLang="zh-CN" sz="3700" b="1" dirty="0">
                <a:solidFill>
                  <a:srgbClr val="FF0000"/>
                </a:solidFill>
                <a:latin typeface="微软雅黑" pitchFamily="34" charset="-122"/>
                <a:ea typeface="微软雅黑" pitchFamily="34" charset="-122"/>
              </a:rPr>
              <a:t>1</a:t>
            </a:r>
            <a:r>
              <a:rPr lang="zh-CN" altLang="en-US" sz="3700" b="1" dirty="0">
                <a:solidFill>
                  <a:srgbClr val="FF0000"/>
                </a:solidFill>
                <a:latin typeface="微软雅黑" pitchFamily="34" charset="-122"/>
                <a:ea typeface="微软雅黑" pitchFamily="34" charset="-122"/>
              </a:rPr>
              <a:t>名</a:t>
            </a:r>
            <a:r>
              <a:rPr lang="zh-CN" altLang="en-US" sz="3700" b="1" dirty="0">
                <a:latin typeface="微软雅黑" pitchFamily="34" charset="-122"/>
                <a:ea typeface="微软雅黑" pitchFamily="34" charset="-122"/>
              </a:rPr>
              <a:t>癌症患者</a:t>
            </a:r>
            <a:endParaRPr lang="en-US" altLang="zh-CN" sz="3700" b="1" dirty="0">
              <a:latin typeface="微软雅黑" pitchFamily="34" charset="-122"/>
              <a:ea typeface="微软雅黑" pitchFamily="34" charset="-122"/>
            </a:endParaRPr>
          </a:p>
          <a:p>
            <a:pPr eaLnBrk="1" hangingPunct="1">
              <a:lnSpc>
                <a:spcPct val="150000"/>
              </a:lnSpc>
              <a:buFont typeface="Wingdings" pitchFamily="2" charset="2"/>
              <a:buChar char="u"/>
            </a:pPr>
            <a:r>
              <a:rPr lang="zh-CN" altLang="en-US" sz="3700" b="1" dirty="0">
                <a:latin typeface="微软雅黑" pitchFamily="34" charset="-122"/>
                <a:ea typeface="微软雅黑" pitchFamily="34" charset="-122"/>
              </a:rPr>
              <a:t>  我国每</a:t>
            </a:r>
            <a:r>
              <a:rPr lang="en-US" altLang="zh-CN" sz="4200" b="1" dirty="0">
                <a:solidFill>
                  <a:srgbClr val="FF0000"/>
                </a:solidFill>
                <a:latin typeface="微软雅黑" pitchFamily="34" charset="-122"/>
                <a:ea typeface="微软雅黑" pitchFamily="34" charset="-122"/>
              </a:rPr>
              <a:t>24</a:t>
            </a:r>
            <a:r>
              <a:rPr lang="zh-CN" altLang="en-US" sz="4200" b="1" dirty="0">
                <a:solidFill>
                  <a:srgbClr val="FF0000"/>
                </a:solidFill>
                <a:latin typeface="微软雅黑" pitchFamily="34" charset="-122"/>
                <a:ea typeface="微软雅黑" pitchFamily="34" charset="-122"/>
              </a:rPr>
              <a:t>小时</a:t>
            </a:r>
            <a:r>
              <a:rPr lang="zh-CN" altLang="en-US" sz="3700" b="1" dirty="0">
                <a:latin typeface="微软雅黑" pitchFamily="34" charset="-122"/>
                <a:ea typeface="微软雅黑" pitchFamily="34" charset="-122"/>
              </a:rPr>
              <a:t>就会有</a:t>
            </a:r>
            <a:r>
              <a:rPr lang="en-US" altLang="zh-CN" sz="3700" b="1" dirty="0">
                <a:solidFill>
                  <a:srgbClr val="FF0000"/>
                </a:solidFill>
                <a:latin typeface="微软雅黑" pitchFamily="34" charset="-122"/>
                <a:ea typeface="微软雅黑" pitchFamily="34" charset="-122"/>
              </a:rPr>
              <a:t>4018</a:t>
            </a:r>
            <a:r>
              <a:rPr lang="zh-CN" altLang="en-US" sz="3700" b="1" dirty="0">
                <a:solidFill>
                  <a:srgbClr val="FF0000"/>
                </a:solidFill>
                <a:latin typeface="微软雅黑" pitchFamily="34" charset="-122"/>
                <a:ea typeface="微软雅黑" pitchFamily="34" charset="-122"/>
              </a:rPr>
              <a:t>人</a:t>
            </a:r>
            <a:r>
              <a:rPr lang="zh-CN" altLang="en-US" sz="3700" b="1" dirty="0">
                <a:latin typeface="微软雅黑" pitchFamily="34" charset="-122"/>
                <a:ea typeface="微软雅黑" pitchFamily="34" charset="-122"/>
              </a:rPr>
              <a:t>死于癌症</a:t>
            </a:r>
            <a:endParaRPr lang="en-US" altLang="zh-CN" sz="3700" b="1" dirty="0">
              <a:latin typeface="微软雅黑" pitchFamily="34" charset="-122"/>
              <a:ea typeface="微软雅黑" pitchFamily="34" charset="-122"/>
            </a:endParaRPr>
          </a:p>
          <a:p>
            <a:pPr eaLnBrk="1" hangingPunct="1">
              <a:lnSpc>
                <a:spcPct val="150000"/>
              </a:lnSpc>
              <a:buFont typeface="Wingdings" pitchFamily="2" charset="2"/>
              <a:buChar char="u"/>
            </a:pPr>
            <a:r>
              <a:rPr lang="zh-CN" altLang="en-US" sz="3700" b="1" dirty="0">
                <a:latin typeface="微软雅黑" pitchFamily="34" charset="-122"/>
                <a:ea typeface="微软雅黑" pitchFamily="34" charset="-122"/>
              </a:rPr>
              <a:t>  我国每年会有</a:t>
            </a:r>
            <a:r>
              <a:rPr lang="en-US" altLang="zh-CN" sz="3700" b="1" dirty="0">
                <a:solidFill>
                  <a:srgbClr val="FF0000"/>
                </a:solidFill>
                <a:latin typeface="微软雅黑" pitchFamily="34" charset="-122"/>
                <a:ea typeface="微软雅黑" pitchFamily="34" charset="-122"/>
              </a:rPr>
              <a:t>60</a:t>
            </a:r>
            <a:r>
              <a:rPr lang="zh-CN" altLang="en-US" sz="3700" b="1" dirty="0">
                <a:solidFill>
                  <a:srgbClr val="FF0000"/>
                </a:solidFill>
                <a:latin typeface="微软雅黑" pitchFamily="34" charset="-122"/>
                <a:ea typeface="微软雅黑" pitchFamily="34" charset="-122"/>
              </a:rPr>
              <a:t>万人</a:t>
            </a:r>
            <a:r>
              <a:rPr lang="zh-CN" altLang="en-US" sz="3700" b="1" dirty="0">
                <a:latin typeface="微软雅黑" pitchFamily="34" charset="-122"/>
                <a:ea typeface="微软雅黑" pitchFamily="34" charset="-122"/>
              </a:rPr>
              <a:t>死于肺癌</a:t>
            </a:r>
            <a:endParaRPr lang="en-US" altLang="zh-CN" sz="3700" b="1" dirty="0">
              <a:latin typeface="微软雅黑" pitchFamily="34" charset="-122"/>
              <a:ea typeface="微软雅黑" pitchFamily="34" charset="-122"/>
            </a:endParaRPr>
          </a:p>
          <a:p>
            <a:pPr eaLnBrk="1" hangingPunct="1">
              <a:lnSpc>
                <a:spcPct val="150000"/>
              </a:lnSpc>
              <a:buFont typeface="Wingdings" pitchFamily="2" charset="2"/>
              <a:buChar char="u"/>
            </a:pPr>
            <a:r>
              <a:rPr lang="zh-CN" altLang="en-US" sz="3700" b="1" dirty="0">
                <a:latin typeface="微软雅黑" pitchFamily="34" charset="-122"/>
                <a:ea typeface="微软雅黑" pitchFamily="34" charset="-122"/>
              </a:rPr>
              <a:t>  我国每年会有</a:t>
            </a:r>
            <a:r>
              <a:rPr lang="en-US" altLang="zh-CN" sz="4200" b="1" dirty="0">
                <a:solidFill>
                  <a:srgbClr val="FF0000"/>
                </a:solidFill>
                <a:latin typeface="微软雅黑" pitchFamily="34" charset="-122"/>
                <a:ea typeface="微软雅黑" pitchFamily="34" charset="-122"/>
              </a:rPr>
              <a:t>4.5</a:t>
            </a:r>
            <a:r>
              <a:rPr lang="zh-CN" altLang="en-US" sz="4200" b="1" dirty="0">
                <a:solidFill>
                  <a:srgbClr val="FF0000"/>
                </a:solidFill>
                <a:latin typeface="微软雅黑" pitchFamily="34" charset="-122"/>
                <a:ea typeface="微软雅黑" pitchFamily="34" charset="-122"/>
              </a:rPr>
              <a:t>万</a:t>
            </a:r>
            <a:r>
              <a:rPr lang="zh-CN" altLang="en-US" sz="4200" b="1" dirty="0">
                <a:latin typeface="微软雅黑" pitchFamily="34" charset="-122"/>
                <a:ea typeface="微软雅黑" pitchFamily="34" charset="-122"/>
              </a:rPr>
              <a:t>名</a:t>
            </a:r>
            <a:r>
              <a:rPr lang="zh-CN" altLang="en-US" sz="3700" b="1" dirty="0">
                <a:latin typeface="微软雅黑" pitchFamily="34" charset="-122"/>
                <a:ea typeface="微软雅黑" pitchFamily="34" charset="-122"/>
              </a:rPr>
              <a:t>妇女死于乳腺癌</a:t>
            </a:r>
            <a:endParaRPr lang="en-US" altLang="zh-CN" sz="3700" b="1" dirty="0">
              <a:latin typeface="微软雅黑" pitchFamily="34" charset="-122"/>
              <a:ea typeface="微软雅黑" pitchFamily="34" charset="-122"/>
            </a:endParaRPr>
          </a:p>
          <a:p>
            <a:pPr eaLnBrk="1" hangingPunct="1">
              <a:lnSpc>
                <a:spcPct val="150000"/>
              </a:lnSpc>
              <a:buFont typeface="Wingdings" pitchFamily="2" charset="2"/>
              <a:buChar char="u"/>
            </a:pPr>
            <a:r>
              <a:rPr lang="zh-CN" altLang="en-US" sz="3700" b="1" dirty="0">
                <a:latin typeface="微软雅黑" pitchFamily="34" charset="-122"/>
                <a:ea typeface="微软雅黑" pitchFamily="34" charset="-122"/>
              </a:rPr>
              <a:t>  我国每年新增</a:t>
            </a:r>
            <a:r>
              <a:rPr lang="en-US" altLang="zh-CN" sz="4200" b="1" dirty="0">
                <a:solidFill>
                  <a:srgbClr val="FF0000"/>
                </a:solidFill>
                <a:latin typeface="微软雅黑" pitchFamily="34" charset="-122"/>
                <a:ea typeface="微软雅黑" pitchFamily="34" charset="-122"/>
              </a:rPr>
              <a:t>4</a:t>
            </a:r>
            <a:r>
              <a:rPr lang="zh-CN" altLang="en-US" sz="4200" b="1" dirty="0">
                <a:solidFill>
                  <a:srgbClr val="FF0000"/>
                </a:solidFill>
                <a:latin typeface="微软雅黑" pitchFamily="34" charset="-122"/>
                <a:ea typeface="微软雅黑" pitchFamily="34" charset="-122"/>
              </a:rPr>
              <a:t>万</a:t>
            </a:r>
            <a:r>
              <a:rPr lang="zh-CN" altLang="en-US" sz="3700" b="1" dirty="0">
                <a:latin typeface="微软雅黑" pitchFamily="34" charset="-122"/>
                <a:ea typeface="微软雅黑" pitchFamily="34" charset="-122"/>
              </a:rPr>
              <a:t>白血病患者</a:t>
            </a:r>
            <a:r>
              <a:rPr lang="en-US" altLang="zh-CN" sz="3700" b="1" dirty="0">
                <a:latin typeface="微软雅黑" pitchFamily="34" charset="-122"/>
                <a:ea typeface="微软雅黑" pitchFamily="34" charset="-122"/>
              </a:rPr>
              <a:t>,</a:t>
            </a:r>
            <a:r>
              <a:rPr lang="zh-CN" altLang="en-US" sz="3700" b="1" dirty="0">
                <a:latin typeface="微软雅黑" pitchFamily="34" charset="-122"/>
                <a:ea typeface="微软雅黑" pitchFamily="34" charset="-122"/>
              </a:rPr>
              <a:t>其中一半系儿童</a:t>
            </a:r>
          </a:p>
        </p:txBody>
      </p:sp>
    </p:spTree>
    <p:extLst>
      <p:ext uri="{BB962C8B-B14F-4D97-AF65-F5344CB8AC3E}">
        <p14:creationId xmlns:p14="http://schemas.microsoft.com/office/powerpoint/2010/main" xmlns="" val="2788512121"/>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259371" y="1753346"/>
            <a:ext cx="6636320" cy="2807225"/>
            <a:chOff x="0" y="0"/>
            <a:chExt cx="3870461" cy="1350647"/>
          </a:xfrm>
        </p:grpSpPr>
        <p:sp>
          <p:nvSpPr>
            <p:cNvPr id="3" name="矩形 4"/>
            <p:cNvSpPr>
              <a:spLocks noChangeArrowheads="1"/>
            </p:cNvSpPr>
            <p:nvPr/>
          </p:nvSpPr>
          <p:spPr bwMode="auto">
            <a:xfrm>
              <a:off x="630007" y="558510"/>
              <a:ext cx="3240454" cy="792137"/>
            </a:xfrm>
            <a:prstGeom prst="rect">
              <a:avLst/>
            </a:prstGeom>
            <a:solidFill>
              <a:srgbClr val="FFFFFF"/>
            </a:solidFill>
            <a:ln w="25400">
              <a:solidFill>
                <a:schemeClr val="accent1"/>
              </a:solidFill>
              <a:miter lim="800000"/>
              <a:headEnd/>
              <a:tailEnd/>
            </a:ln>
          </p:spPr>
          <p:txBody>
            <a:bodyPr/>
            <a:lstStyle/>
            <a:p>
              <a:pPr eaLnBrk="0" hangingPunct="0"/>
              <a:r>
                <a:rPr lang="zh-CN" altLang="en-US" sz="2000" b="1" dirty="0">
                  <a:solidFill>
                    <a:srgbClr val="000000"/>
                  </a:solidFill>
                  <a:latin typeface="微软雅黑" pitchFamily="34" charset="-122"/>
                  <a:ea typeface="微软雅黑" pitchFamily="34" charset="-122"/>
                </a:rPr>
                <a:t>    </a:t>
              </a:r>
              <a:r>
                <a:rPr lang="zh-CN" altLang="en-US" sz="2800" b="1" dirty="0">
                  <a:solidFill>
                    <a:srgbClr val="000000"/>
                  </a:solidFill>
                  <a:latin typeface="微软雅黑" pitchFamily="34" charset="-122"/>
                  <a:ea typeface="微软雅黑" pitchFamily="34" charset="-122"/>
                </a:rPr>
                <a:t>癌症是全球一个主要死亡原因，在</a:t>
              </a:r>
              <a:r>
                <a:rPr lang="en-US" altLang="zh-CN" sz="2800" b="1" dirty="0">
                  <a:solidFill>
                    <a:srgbClr val="000000"/>
                  </a:solidFill>
                  <a:latin typeface="微软雅黑" pitchFamily="34" charset="-122"/>
                  <a:ea typeface="微软雅黑" pitchFamily="34" charset="-122"/>
                  <a:cs typeface="Arial" pitchFamily="34" charset="0"/>
                  <a:sym typeface="Arial" pitchFamily="34" charset="0"/>
                </a:rPr>
                <a:t>2012</a:t>
              </a:r>
              <a:r>
                <a:rPr lang="zh-CN" altLang="en-US" sz="2800" b="1" dirty="0">
                  <a:solidFill>
                    <a:srgbClr val="000000"/>
                  </a:solidFill>
                  <a:latin typeface="微软雅黑" pitchFamily="34" charset="-122"/>
                  <a:ea typeface="微软雅黑" pitchFamily="34" charset="-122"/>
                </a:rPr>
                <a:t>年造成</a:t>
              </a:r>
              <a:r>
                <a:rPr lang="en-US" altLang="zh-CN" sz="2800" b="1" dirty="0">
                  <a:solidFill>
                    <a:srgbClr val="000000"/>
                  </a:solidFill>
                  <a:latin typeface="微软雅黑" pitchFamily="34" charset="-122"/>
                  <a:ea typeface="微软雅黑" pitchFamily="34" charset="-122"/>
                  <a:sym typeface="Arial" pitchFamily="34" charset="0"/>
                </a:rPr>
                <a:t>760</a:t>
              </a:r>
              <a:r>
                <a:rPr lang="zh-CN" altLang="en-US" sz="2800" b="1" dirty="0">
                  <a:solidFill>
                    <a:srgbClr val="000000"/>
                  </a:solidFill>
                  <a:latin typeface="微软雅黑" pitchFamily="34" charset="-122"/>
                  <a:ea typeface="微软雅黑" pitchFamily="34" charset="-122"/>
                </a:rPr>
                <a:t>万人死亡（约占所有死亡人数的</a:t>
              </a:r>
              <a:r>
                <a:rPr lang="en-US" altLang="zh-CN" sz="2800" b="1" dirty="0">
                  <a:solidFill>
                    <a:srgbClr val="000000"/>
                  </a:solidFill>
                  <a:latin typeface="微软雅黑" pitchFamily="34" charset="-122"/>
                  <a:ea typeface="微软雅黑" pitchFamily="34" charset="-122"/>
                  <a:sym typeface="Arial" pitchFamily="34" charset="0"/>
                </a:rPr>
                <a:t>13%</a:t>
              </a:r>
              <a:r>
                <a:rPr lang="zh-CN" altLang="en-US" sz="2800" b="1" dirty="0">
                  <a:solidFill>
                    <a:srgbClr val="000000"/>
                  </a:solidFill>
                  <a:latin typeface="微软雅黑" pitchFamily="34" charset="-122"/>
                  <a:ea typeface="微软雅黑" pitchFamily="34" charset="-122"/>
                </a:rPr>
                <a:t>）</a:t>
              </a:r>
              <a:endParaRPr lang="en-US" altLang="zh-CN" sz="6000" b="1" dirty="0">
                <a:solidFill>
                  <a:srgbClr val="FF0000"/>
                </a:solidFill>
                <a:latin typeface="微软雅黑" pitchFamily="34" charset="-122"/>
                <a:ea typeface="微软雅黑" pitchFamily="34" charset="-122"/>
              </a:endParaRPr>
            </a:p>
          </p:txBody>
        </p:sp>
        <p:sp>
          <p:nvSpPr>
            <p:cNvPr id="4" name="椭圆 3"/>
            <p:cNvSpPr>
              <a:spLocks noChangeArrowheads="1"/>
            </p:cNvSpPr>
            <p:nvPr/>
          </p:nvSpPr>
          <p:spPr bwMode="auto">
            <a:xfrm>
              <a:off x="0" y="0"/>
              <a:ext cx="1120013" cy="723389"/>
            </a:xfrm>
            <a:prstGeom prst="ellipse">
              <a:avLst/>
            </a:prstGeom>
            <a:solidFill>
              <a:srgbClr val="FFFF00"/>
            </a:solidFill>
            <a:ln w="38100">
              <a:solidFill>
                <a:srgbClr val="FFFFFF"/>
              </a:solidFill>
              <a:round/>
              <a:headEnd/>
              <a:tailEnd/>
            </a:ln>
          </p:spPr>
          <p:txBody>
            <a:bodyPr anchor="ctr"/>
            <a:lstStyle/>
            <a:p>
              <a:pPr algn="ctr" eaLnBrk="0" hangingPunct="0">
                <a:spcBef>
                  <a:spcPct val="50000"/>
                </a:spcBef>
              </a:pPr>
              <a:r>
                <a:rPr lang="en-US" altLang="zh-CN" sz="3700" b="1">
                  <a:solidFill>
                    <a:srgbClr val="000000"/>
                  </a:solidFill>
                  <a:latin typeface="微软雅黑" pitchFamily="34" charset="-122"/>
                  <a:ea typeface="微软雅黑" pitchFamily="34" charset="-122"/>
                  <a:sym typeface="Imago" pitchFamily="2" charset="0"/>
                </a:rPr>
                <a:t>760</a:t>
              </a:r>
              <a:r>
                <a:rPr lang="zh-CN" altLang="en-US" sz="3700" b="1">
                  <a:solidFill>
                    <a:srgbClr val="000000"/>
                  </a:solidFill>
                  <a:latin typeface="微软雅黑" pitchFamily="34" charset="-122"/>
                  <a:ea typeface="微软雅黑" pitchFamily="34" charset="-122"/>
                  <a:sym typeface="Imago" pitchFamily="2" charset="0"/>
                </a:rPr>
                <a:t>万</a:t>
              </a:r>
              <a:endParaRPr lang="zh-CN" altLang="en-US" sz="5800" b="1">
                <a:solidFill>
                  <a:srgbClr val="000000"/>
                </a:solidFill>
                <a:latin typeface="微软雅黑" pitchFamily="34" charset="-122"/>
                <a:ea typeface="微软雅黑" pitchFamily="34" charset="-122"/>
              </a:endParaRPr>
            </a:p>
          </p:txBody>
        </p:sp>
      </p:grpSp>
      <p:grpSp>
        <p:nvGrpSpPr>
          <p:cNvPr id="5" name="Group 5"/>
          <p:cNvGrpSpPr>
            <a:grpSpLocks/>
          </p:cNvGrpSpPr>
          <p:nvPr/>
        </p:nvGrpSpPr>
        <p:grpSpPr bwMode="auto">
          <a:xfrm>
            <a:off x="259371" y="4389925"/>
            <a:ext cx="6859916" cy="2683460"/>
            <a:chOff x="-80866" y="10052"/>
            <a:chExt cx="4001500" cy="1467495"/>
          </a:xfrm>
        </p:grpSpPr>
        <p:sp>
          <p:nvSpPr>
            <p:cNvPr id="6" name="矩形 7"/>
            <p:cNvSpPr>
              <a:spLocks noChangeArrowheads="1"/>
            </p:cNvSpPr>
            <p:nvPr/>
          </p:nvSpPr>
          <p:spPr bwMode="auto">
            <a:xfrm>
              <a:off x="679693" y="568543"/>
              <a:ext cx="3240941" cy="909004"/>
            </a:xfrm>
            <a:prstGeom prst="rect">
              <a:avLst/>
            </a:prstGeom>
            <a:solidFill>
              <a:srgbClr val="FFFFFF"/>
            </a:solidFill>
            <a:ln w="25400">
              <a:solidFill>
                <a:schemeClr val="accent1"/>
              </a:solidFill>
              <a:miter lim="800000"/>
              <a:headEnd/>
              <a:tailEnd/>
            </a:ln>
          </p:spPr>
          <p:txBody>
            <a:bodyPr/>
            <a:lstStyle/>
            <a:p>
              <a:pPr eaLnBrk="0" hangingPunct="0"/>
              <a:r>
                <a:rPr lang="zh-CN" altLang="en-US" sz="2000" b="1" dirty="0">
                  <a:solidFill>
                    <a:srgbClr val="000000"/>
                  </a:solidFill>
                  <a:latin typeface="微软雅黑" pitchFamily="34" charset="-122"/>
                  <a:ea typeface="微软雅黑" pitchFamily="34" charset="-122"/>
                </a:rPr>
                <a:t>     </a:t>
              </a:r>
              <a:r>
                <a:rPr lang="zh-CN" altLang="en-US" sz="2800" b="1" dirty="0">
                  <a:solidFill>
                    <a:srgbClr val="000000"/>
                  </a:solidFill>
                  <a:latin typeface="微软雅黑" pitchFamily="34" charset="-122"/>
                  <a:ea typeface="微软雅黑" pitchFamily="34" charset="-122"/>
                </a:rPr>
                <a:t>我国每年新发肿瘤病例约为</a:t>
              </a:r>
              <a:r>
                <a:rPr lang="en-US" altLang="zh-CN" sz="2800" b="1" dirty="0">
                  <a:solidFill>
                    <a:srgbClr val="000000"/>
                  </a:solidFill>
                  <a:latin typeface="微软雅黑" pitchFamily="34" charset="-122"/>
                  <a:ea typeface="微软雅黑" pitchFamily="34" charset="-122"/>
                  <a:cs typeface="Arial" pitchFamily="34" charset="0"/>
                  <a:sym typeface="Arial" pitchFamily="34" charset="0"/>
                </a:rPr>
                <a:t>350</a:t>
              </a:r>
              <a:r>
                <a:rPr lang="zh-CN" altLang="en-US" sz="2800" b="1" dirty="0">
                  <a:solidFill>
                    <a:srgbClr val="000000"/>
                  </a:solidFill>
                  <a:latin typeface="微软雅黑" pitchFamily="34" charset="-122"/>
                  <a:ea typeface="微软雅黑" pitchFamily="34" charset="-122"/>
                </a:rPr>
                <a:t>万例，平均每天</a:t>
              </a:r>
              <a:r>
                <a:rPr lang="en-US" altLang="zh-CN" sz="2800" b="1" dirty="0">
                  <a:solidFill>
                    <a:srgbClr val="000000"/>
                  </a:solidFill>
                  <a:latin typeface="微软雅黑" pitchFamily="34" charset="-122"/>
                  <a:ea typeface="微软雅黑" pitchFamily="34" charset="-122"/>
                  <a:sym typeface="Arial" pitchFamily="34" charset="0"/>
                </a:rPr>
                <a:t>8550</a:t>
              </a:r>
              <a:r>
                <a:rPr lang="zh-CN" altLang="en-US" sz="2800" b="1" dirty="0">
                  <a:solidFill>
                    <a:srgbClr val="000000"/>
                  </a:solidFill>
                  <a:latin typeface="微软雅黑" pitchFamily="34" charset="-122"/>
                  <a:ea typeface="微软雅黑" pitchFamily="34" charset="-122"/>
                </a:rPr>
                <a:t>人，全国每分钟有</a:t>
              </a:r>
              <a:r>
                <a:rPr lang="en-US" altLang="zh-CN" sz="2800" b="1" dirty="0">
                  <a:solidFill>
                    <a:srgbClr val="000000"/>
                  </a:solidFill>
                  <a:latin typeface="微软雅黑" pitchFamily="34" charset="-122"/>
                  <a:ea typeface="微软雅黑" pitchFamily="34" charset="-122"/>
                  <a:sym typeface="Arial" pitchFamily="34" charset="0"/>
                </a:rPr>
                <a:t>6</a:t>
              </a:r>
              <a:r>
                <a:rPr lang="zh-CN" altLang="en-US" sz="2800" b="1" dirty="0">
                  <a:solidFill>
                    <a:srgbClr val="000000"/>
                  </a:solidFill>
                  <a:latin typeface="微软雅黑" pitchFamily="34" charset="-122"/>
                  <a:ea typeface="微软雅黑" pitchFamily="34" charset="-122"/>
                </a:rPr>
                <a:t>人被诊断为癌症。</a:t>
              </a:r>
              <a:endParaRPr lang="zh-CN" altLang="en-US" sz="6000" b="1" dirty="0">
                <a:solidFill>
                  <a:srgbClr val="FF0000"/>
                </a:solidFill>
                <a:latin typeface="微软雅黑" pitchFamily="34" charset="-122"/>
                <a:ea typeface="微软雅黑" pitchFamily="34" charset="-122"/>
              </a:endParaRPr>
            </a:p>
          </p:txBody>
        </p:sp>
        <p:sp>
          <p:nvSpPr>
            <p:cNvPr id="7" name="椭圆 8"/>
            <p:cNvSpPr>
              <a:spLocks noChangeArrowheads="1"/>
            </p:cNvSpPr>
            <p:nvPr/>
          </p:nvSpPr>
          <p:spPr bwMode="auto">
            <a:xfrm>
              <a:off x="-80866" y="10052"/>
              <a:ext cx="1120181" cy="751086"/>
            </a:xfrm>
            <a:prstGeom prst="ellipse">
              <a:avLst/>
            </a:prstGeom>
            <a:solidFill>
              <a:srgbClr val="3366FF"/>
            </a:solidFill>
            <a:ln w="38100">
              <a:solidFill>
                <a:srgbClr val="FFFFFF"/>
              </a:solidFill>
              <a:round/>
              <a:headEnd/>
              <a:tailEnd/>
            </a:ln>
          </p:spPr>
          <p:txBody>
            <a:bodyPr anchor="ctr"/>
            <a:lstStyle/>
            <a:p>
              <a:pPr algn="ctr" eaLnBrk="0" hangingPunct="0"/>
              <a:r>
                <a:rPr lang="en-US" altLang="zh-CN" sz="3700" b="1">
                  <a:solidFill>
                    <a:srgbClr val="FFFFFF"/>
                  </a:solidFill>
                  <a:latin typeface="微软雅黑" pitchFamily="34" charset="-122"/>
                  <a:ea typeface="微软雅黑" pitchFamily="34" charset="-122"/>
                  <a:sym typeface="Imago" pitchFamily="2" charset="0"/>
                </a:rPr>
                <a:t>350</a:t>
              </a:r>
              <a:r>
                <a:rPr lang="zh-CN" altLang="en-US" sz="3700" b="1">
                  <a:solidFill>
                    <a:srgbClr val="FFFFFF"/>
                  </a:solidFill>
                  <a:latin typeface="微软雅黑" pitchFamily="34" charset="-122"/>
                  <a:ea typeface="微软雅黑" pitchFamily="34" charset="-122"/>
                  <a:sym typeface="Imago" pitchFamily="2" charset="0"/>
                </a:rPr>
                <a:t>万</a:t>
              </a:r>
              <a:endParaRPr lang="zh-CN" altLang="en-US" sz="5800" b="1">
                <a:solidFill>
                  <a:srgbClr val="FFFFFF"/>
                </a:solidFill>
                <a:latin typeface="微软雅黑" pitchFamily="34" charset="-122"/>
                <a:ea typeface="微软雅黑" pitchFamily="34" charset="-122"/>
              </a:endParaRPr>
            </a:p>
          </p:txBody>
        </p:sp>
      </p:grpSp>
      <p:grpSp>
        <p:nvGrpSpPr>
          <p:cNvPr id="8" name="Group 8"/>
          <p:cNvGrpSpPr>
            <a:grpSpLocks/>
          </p:cNvGrpSpPr>
          <p:nvPr/>
        </p:nvGrpSpPr>
        <p:grpSpPr bwMode="auto">
          <a:xfrm>
            <a:off x="6584894" y="4373047"/>
            <a:ext cx="7081275" cy="2700338"/>
            <a:chOff x="0" y="0"/>
            <a:chExt cx="4130670" cy="1477545"/>
          </a:xfrm>
        </p:grpSpPr>
        <p:sp>
          <p:nvSpPr>
            <p:cNvPr id="9" name="矩形 11"/>
            <p:cNvSpPr>
              <a:spLocks noChangeArrowheads="1"/>
            </p:cNvSpPr>
            <p:nvPr/>
          </p:nvSpPr>
          <p:spPr bwMode="auto">
            <a:xfrm>
              <a:off x="889728" y="568542"/>
              <a:ext cx="3240942" cy="909003"/>
            </a:xfrm>
            <a:prstGeom prst="rect">
              <a:avLst/>
            </a:prstGeom>
            <a:solidFill>
              <a:srgbClr val="FFFFFF"/>
            </a:solidFill>
            <a:ln w="25400">
              <a:solidFill>
                <a:schemeClr val="accent1"/>
              </a:solidFill>
              <a:miter lim="800000"/>
              <a:headEnd/>
              <a:tailEnd/>
            </a:ln>
          </p:spPr>
          <p:txBody>
            <a:bodyPr/>
            <a:lstStyle/>
            <a:p>
              <a:pPr eaLnBrk="0" hangingPunct="0"/>
              <a:r>
                <a:rPr lang="zh-CN" altLang="en-US" sz="2800" b="1" dirty="0">
                  <a:solidFill>
                    <a:srgbClr val="000000"/>
                  </a:solidFill>
                  <a:latin typeface="微软雅黑" pitchFamily="34" charset="-122"/>
                  <a:ea typeface="微软雅黑" pitchFamily="34" charset="-122"/>
                </a:rPr>
                <a:t>    </a:t>
              </a:r>
              <a:r>
                <a:rPr lang="zh-CN" altLang="en-US" sz="2800" b="1" dirty="0" smtClean="0">
                  <a:solidFill>
                    <a:srgbClr val="000000"/>
                  </a:solidFill>
                  <a:latin typeface="微软雅黑" pitchFamily="34" charset="-122"/>
                  <a:ea typeface="微软雅黑" pitchFamily="34" charset="-122"/>
                </a:rPr>
                <a:t>我国</a:t>
              </a:r>
              <a:r>
                <a:rPr lang="zh-CN" altLang="en-US" sz="2800" b="1" dirty="0">
                  <a:solidFill>
                    <a:srgbClr val="000000"/>
                  </a:solidFill>
                  <a:latin typeface="微软雅黑" pitchFamily="34" charset="-122"/>
                  <a:ea typeface="微软雅黑" pitchFamily="34" charset="-122"/>
                </a:rPr>
                <a:t>每五个死亡者中每</a:t>
              </a:r>
              <a:r>
                <a:rPr lang="en-US" altLang="zh-CN" sz="2800" b="1" dirty="0">
                  <a:solidFill>
                    <a:srgbClr val="000000"/>
                  </a:solidFill>
                  <a:latin typeface="微软雅黑" pitchFamily="34" charset="-122"/>
                  <a:ea typeface="微软雅黑" pitchFamily="34" charset="-122"/>
                  <a:cs typeface="Arial" pitchFamily="34" charset="0"/>
                  <a:sym typeface="Arial" pitchFamily="34" charset="0"/>
                </a:rPr>
                <a:t>5</a:t>
              </a:r>
              <a:r>
                <a:rPr lang="zh-CN" altLang="en-US" sz="2800" b="1" dirty="0">
                  <a:solidFill>
                    <a:srgbClr val="000000"/>
                  </a:solidFill>
                  <a:latin typeface="微软雅黑" pitchFamily="34" charset="-122"/>
                  <a:ea typeface="微软雅黑" pitchFamily="34" charset="-122"/>
                </a:rPr>
                <a:t>人就有一个是癌症患者；</a:t>
              </a:r>
              <a:r>
                <a:rPr lang="en-US" altLang="zh-CN" sz="2800" b="1" dirty="0">
                  <a:solidFill>
                    <a:srgbClr val="000000"/>
                  </a:solidFill>
                  <a:latin typeface="微软雅黑" pitchFamily="34" charset="-122"/>
                  <a:ea typeface="微软雅黑" pitchFamily="34" charset="-122"/>
                  <a:sym typeface="Arial" pitchFamily="34" charset="0"/>
                </a:rPr>
                <a:t>65</a:t>
              </a:r>
              <a:r>
                <a:rPr lang="zh-CN" altLang="en-US" sz="2800" b="1" dirty="0">
                  <a:solidFill>
                    <a:srgbClr val="000000"/>
                  </a:solidFill>
                  <a:latin typeface="微软雅黑" pitchFamily="34" charset="-122"/>
                  <a:ea typeface="微软雅黑" pitchFamily="34" charset="-122"/>
                </a:rPr>
                <a:t>岁以下死亡者中，每</a:t>
              </a:r>
              <a:r>
                <a:rPr lang="en-US" altLang="zh-CN" sz="2800" b="1" dirty="0">
                  <a:solidFill>
                    <a:srgbClr val="000000"/>
                  </a:solidFill>
                  <a:latin typeface="微软雅黑" pitchFamily="34" charset="-122"/>
                  <a:ea typeface="微软雅黑" pitchFamily="34" charset="-122"/>
                  <a:sym typeface="Arial" pitchFamily="34" charset="0"/>
                </a:rPr>
                <a:t>4</a:t>
              </a:r>
              <a:r>
                <a:rPr lang="zh-CN" altLang="en-US" sz="2800" b="1" dirty="0">
                  <a:solidFill>
                    <a:srgbClr val="000000"/>
                  </a:solidFill>
                  <a:latin typeface="微软雅黑" pitchFamily="34" charset="-122"/>
                  <a:ea typeface="微软雅黑" pitchFamily="34" charset="-122"/>
                </a:rPr>
                <a:t>人就有一个是癌症患者。</a:t>
              </a:r>
              <a:endParaRPr lang="zh-CN" altLang="en-US" sz="2800" b="1" dirty="0">
                <a:solidFill>
                  <a:srgbClr val="FF0000"/>
                </a:solidFill>
                <a:latin typeface="微软雅黑" pitchFamily="34" charset="-122"/>
                <a:ea typeface="微软雅黑" pitchFamily="34" charset="-122"/>
              </a:endParaRPr>
            </a:p>
          </p:txBody>
        </p:sp>
        <p:sp>
          <p:nvSpPr>
            <p:cNvPr id="10" name="椭圆 12"/>
            <p:cNvSpPr>
              <a:spLocks noChangeArrowheads="1"/>
            </p:cNvSpPr>
            <p:nvPr/>
          </p:nvSpPr>
          <p:spPr bwMode="auto">
            <a:xfrm>
              <a:off x="0" y="0"/>
              <a:ext cx="1050170" cy="704912"/>
            </a:xfrm>
            <a:prstGeom prst="ellipse">
              <a:avLst/>
            </a:prstGeom>
            <a:solidFill>
              <a:srgbClr val="00FF00"/>
            </a:solidFill>
            <a:ln w="38100">
              <a:solidFill>
                <a:srgbClr val="FFFFFF"/>
              </a:solidFill>
              <a:round/>
              <a:headEnd/>
              <a:tailEnd/>
            </a:ln>
          </p:spPr>
          <p:txBody>
            <a:bodyPr anchor="ctr"/>
            <a:lstStyle/>
            <a:p>
              <a:pPr algn="ctr" eaLnBrk="0" hangingPunct="0"/>
              <a:r>
                <a:rPr lang="en-US" altLang="zh-CN" sz="3700" b="1">
                  <a:solidFill>
                    <a:srgbClr val="000000"/>
                  </a:solidFill>
                  <a:latin typeface="微软雅黑" pitchFamily="34" charset="-122"/>
                  <a:ea typeface="微软雅黑" pitchFamily="34" charset="-122"/>
                  <a:sym typeface="Imago" pitchFamily="2" charset="0"/>
                </a:rPr>
                <a:t>1/5</a:t>
              </a:r>
              <a:endParaRPr lang="zh-CN" altLang="en-US" sz="5300" b="1">
                <a:solidFill>
                  <a:srgbClr val="000000"/>
                </a:solidFill>
                <a:latin typeface="微软雅黑" pitchFamily="34" charset="-122"/>
                <a:ea typeface="微软雅黑" pitchFamily="34" charset="-122"/>
              </a:endParaRPr>
            </a:p>
          </p:txBody>
        </p:sp>
      </p:grpSp>
      <p:grpSp>
        <p:nvGrpSpPr>
          <p:cNvPr id="11" name="Group 11"/>
          <p:cNvGrpSpPr>
            <a:grpSpLocks/>
          </p:cNvGrpSpPr>
          <p:nvPr/>
        </p:nvGrpSpPr>
        <p:grpSpPr bwMode="auto">
          <a:xfrm>
            <a:off x="6546883" y="1839606"/>
            <a:ext cx="7081277" cy="2651582"/>
            <a:chOff x="0" y="0"/>
            <a:chExt cx="4130667" cy="1450841"/>
          </a:xfrm>
        </p:grpSpPr>
        <p:sp>
          <p:nvSpPr>
            <p:cNvPr id="12" name="矩形 14"/>
            <p:cNvSpPr>
              <a:spLocks noChangeArrowheads="1"/>
            </p:cNvSpPr>
            <p:nvPr/>
          </p:nvSpPr>
          <p:spPr bwMode="auto">
            <a:xfrm>
              <a:off x="889727" y="605035"/>
              <a:ext cx="3240940" cy="845806"/>
            </a:xfrm>
            <a:prstGeom prst="rect">
              <a:avLst/>
            </a:prstGeom>
            <a:solidFill>
              <a:srgbClr val="FFFFFF"/>
            </a:solidFill>
            <a:ln w="25400">
              <a:solidFill>
                <a:schemeClr val="accent1"/>
              </a:solidFill>
              <a:miter lim="800000"/>
              <a:headEnd/>
              <a:tailEnd/>
            </a:ln>
          </p:spPr>
          <p:txBody>
            <a:bodyPr/>
            <a:lstStyle/>
            <a:p>
              <a:pPr eaLnBrk="0" hangingPunct="0"/>
              <a:r>
                <a:rPr lang="zh-CN" altLang="en-US" sz="2000" b="1" dirty="0">
                  <a:solidFill>
                    <a:srgbClr val="000000"/>
                  </a:solidFill>
                  <a:latin typeface="微软雅黑" pitchFamily="34" charset="-122"/>
                  <a:ea typeface="微软雅黑" pitchFamily="34" charset="-122"/>
                </a:rPr>
                <a:t>      </a:t>
              </a:r>
              <a:r>
                <a:rPr lang="zh-CN" altLang="en-US" sz="2800" b="1" dirty="0">
                  <a:solidFill>
                    <a:srgbClr val="000000"/>
                  </a:solidFill>
                  <a:latin typeface="微软雅黑" pitchFamily="34" charset="-122"/>
                  <a:ea typeface="微软雅黑" pitchFamily="34" charset="-122"/>
                </a:rPr>
                <a:t>我国每年因癌症死亡病例达</a:t>
              </a:r>
              <a:r>
                <a:rPr lang="en-US" altLang="zh-CN" sz="2800" b="1" dirty="0">
                  <a:solidFill>
                    <a:srgbClr val="000000"/>
                  </a:solidFill>
                  <a:latin typeface="微软雅黑" pitchFamily="34" charset="-122"/>
                  <a:ea typeface="微软雅黑" pitchFamily="34" charset="-122"/>
                  <a:cs typeface="Arial" pitchFamily="34" charset="0"/>
                  <a:sym typeface="Arial" pitchFamily="34" charset="0"/>
                </a:rPr>
                <a:t>270</a:t>
              </a:r>
              <a:r>
                <a:rPr lang="zh-CN" altLang="en-US" sz="2800" b="1" dirty="0">
                  <a:solidFill>
                    <a:srgbClr val="000000"/>
                  </a:solidFill>
                  <a:latin typeface="微软雅黑" pitchFamily="34" charset="-122"/>
                  <a:ea typeface="微软雅黑" pitchFamily="34" charset="-122"/>
                </a:rPr>
                <a:t>万例。癌症已经成为导致城乡居民死亡的第一杀手。</a:t>
              </a:r>
              <a:endParaRPr lang="zh-CN" altLang="en-US" sz="6000" b="1" dirty="0">
                <a:solidFill>
                  <a:srgbClr val="FF0000"/>
                </a:solidFill>
                <a:latin typeface="微软雅黑" pitchFamily="34" charset="-122"/>
                <a:ea typeface="微软雅黑" pitchFamily="34" charset="-122"/>
              </a:endParaRPr>
            </a:p>
          </p:txBody>
        </p:sp>
        <p:sp>
          <p:nvSpPr>
            <p:cNvPr id="13" name="椭圆 15"/>
            <p:cNvSpPr>
              <a:spLocks noChangeArrowheads="1"/>
            </p:cNvSpPr>
            <p:nvPr/>
          </p:nvSpPr>
          <p:spPr bwMode="auto">
            <a:xfrm>
              <a:off x="0" y="0"/>
              <a:ext cx="1050170" cy="723369"/>
            </a:xfrm>
            <a:prstGeom prst="ellipse">
              <a:avLst/>
            </a:prstGeom>
            <a:solidFill>
              <a:srgbClr val="FF0000"/>
            </a:solidFill>
            <a:ln w="38100">
              <a:solidFill>
                <a:srgbClr val="FFFFFF"/>
              </a:solidFill>
              <a:round/>
              <a:headEnd/>
              <a:tailEnd/>
            </a:ln>
          </p:spPr>
          <p:txBody>
            <a:bodyPr anchor="ctr"/>
            <a:lstStyle/>
            <a:p>
              <a:pPr algn="ctr" eaLnBrk="0" hangingPunct="0"/>
              <a:r>
                <a:rPr lang="en-US" altLang="zh-CN" sz="3200" b="1">
                  <a:solidFill>
                    <a:srgbClr val="FFFFFF"/>
                  </a:solidFill>
                  <a:latin typeface="微软雅黑" pitchFamily="34" charset="-122"/>
                  <a:ea typeface="微软雅黑" pitchFamily="34" charset="-122"/>
                  <a:sym typeface="Imago" pitchFamily="2" charset="0"/>
                </a:rPr>
                <a:t>270</a:t>
              </a:r>
              <a:r>
                <a:rPr lang="zh-CN" altLang="en-US" sz="3200" b="1">
                  <a:solidFill>
                    <a:srgbClr val="FFFFFF"/>
                  </a:solidFill>
                  <a:latin typeface="微软雅黑" pitchFamily="34" charset="-122"/>
                  <a:ea typeface="微软雅黑" pitchFamily="34" charset="-122"/>
                  <a:sym typeface="Imago" pitchFamily="2" charset="0"/>
                </a:rPr>
                <a:t>万</a:t>
              </a:r>
              <a:endParaRPr lang="zh-CN" altLang="en-US" sz="5300" b="1">
                <a:solidFill>
                  <a:srgbClr val="FFFFFF"/>
                </a:solidFill>
                <a:latin typeface="微软雅黑" pitchFamily="34" charset="-122"/>
                <a:ea typeface="微软雅黑" pitchFamily="34" charset="-122"/>
              </a:endParaRPr>
            </a:p>
          </p:txBody>
        </p:sp>
      </p:grpSp>
      <p:sp>
        <p:nvSpPr>
          <p:cNvPr id="14" name="Text Box 3"/>
          <p:cNvSpPr>
            <a:spLocks noChangeArrowheads="1"/>
          </p:cNvSpPr>
          <p:nvPr/>
        </p:nvSpPr>
        <p:spPr bwMode="auto">
          <a:xfrm>
            <a:off x="2664396" y="0"/>
            <a:ext cx="6937383" cy="10141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120445" tIns="60222" rIns="120445" bIns="60222">
            <a:spAutoFit/>
          </a:bodyPr>
          <a:lstStyle/>
          <a:p>
            <a:pPr eaLnBrk="0" hangingPunct="0"/>
            <a:r>
              <a:rPr lang="zh-CN" altLang="en-US" sz="5800" b="1">
                <a:solidFill>
                  <a:schemeClr val="bg1"/>
                </a:solidFill>
                <a:ea typeface="微软雅黑" pitchFamily="34" charset="-122"/>
                <a:sym typeface="微软雅黑" pitchFamily="34" charset="-122"/>
              </a:rPr>
              <a:t>关于癌症的一些事实</a:t>
            </a:r>
            <a:endParaRPr lang="zh-CN" altLang="en-US" sz="6300" b="1">
              <a:solidFill>
                <a:schemeClr val="bg1"/>
              </a:solidFill>
              <a:latin typeface="Times New Roman" pitchFamily="18" charset="0"/>
              <a:ea typeface="黑体" pitchFamily="49" charset="-122"/>
            </a:endParaRPr>
          </a:p>
        </p:txBody>
      </p:sp>
    </p:spTree>
    <p:extLst>
      <p:ext uri="{BB962C8B-B14F-4D97-AF65-F5344CB8AC3E}">
        <p14:creationId xmlns:p14="http://schemas.microsoft.com/office/powerpoint/2010/main" xmlns="" val="2055902882"/>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图片 3">
            <a:hlinkClick r:id="rId2" action="ppaction://hlinkfile"/>
          </p:cNvPr>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000376" y="2092762"/>
            <a:ext cx="8988624" cy="45343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5299" name="矩形 4"/>
          <p:cNvSpPr>
            <a:spLocks noChangeArrowheads="1"/>
          </p:cNvSpPr>
          <p:nvPr/>
        </p:nvSpPr>
        <p:spPr bwMode="auto">
          <a:xfrm>
            <a:off x="288132" y="1026170"/>
            <a:ext cx="12597751" cy="751203"/>
          </a:xfrm>
          <a:prstGeom prst="rect">
            <a:avLst/>
          </a:prstGeom>
          <a:noFill/>
          <a:extLst/>
        </p:spPr>
        <p:txBody>
          <a:bodyPr wrap="none" lIns="103858" tIns="51929" rIns="103858" bIns="51929">
            <a:spAutoFit/>
          </a:bodyPr>
          <a:lstStyle/>
          <a:p>
            <a:pPr algn="ctr">
              <a:defRPr/>
            </a:pPr>
            <a:r>
              <a:rPr lang="zh-CN" altLang="en-US" sz="4200" dirty="0">
                <a:ln w="0"/>
                <a:solidFill>
                  <a:prstClr val="black"/>
                </a:solidFill>
                <a:effectLst>
                  <a:reflection blurRad="6350" stA="53000" endA="300" endPos="35500" dir="5400000" sy="-90000" algn="bl" rotWithShape="0"/>
                </a:effectLst>
                <a:latin typeface="微软雅黑" panose="020B0503020204020204" pitchFamily="34" charset="-122"/>
                <a:ea typeface="微软雅黑" panose="020B0503020204020204" pitchFamily="34" charset="-122"/>
              </a:rPr>
              <a:t>如今，治愈癌症不再是梦，但财务损失却日益高涨！</a:t>
            </a:r>
          </a:p>
        </p:txBody>
      </p:sp>
      <p:sp>
        <p:nvSpPr>
          <p:cNvPr id="50180" name="Rectangle 5"/>
          <p:cNvSpPr txBox="1">
            <a:spLocks noChangeArrowheads="1"/>
          </p:cNvSpPr>
          <p:nvPr/>
        </p:nvSpPr>
        <p:spPr bwMode="auto">
          <a:xfrm>
            <a:off x="1447682" y="6663084"/>
            <a:ext cx="12961620" cy="108463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103858" tIns="51929" rIns="103858" bIns="51929" anchor="ctr"/>
          <a:lstStyle>
            <a:lvl1pPr marL="400050" indent="-400050" defTabSz="671513">
              <a:defRPr>
                <a:solidFill>
                  <a:schemeClr val="tx1"/>
                </a:solidFill>
                <a:latin typeface="Arial" panose="020B0604020202020204" pitchFamily="34" charset="0"/>
                <a:ea typeface="宋体" panose="02010600030101010101" pitchFamily="2" charset="-122"/>
              </a:defRPr>
            </a:lvl1pPr>
            <a:lvl2pPr marL="742950" indent="-285750" defTabSz="671513">
              <a:defRPr>
                <a:solidFill>
                  <a:schemeClr val="tx1"/>
                </a:solidFill>
                <a:latin typeface="Arial" panose="020B0604020202020204" pitchFamily="34" charset="0"/>
                <a:ea typeface="宋体" panose="02010600030101010101" pitchFamily="2" charset="-122"/>
              </a:defRPr>
            </a:lvl2pPr>
            <a:lvl3pPr marL="1143000" indent="-228600" defTabSz="671513">
              <a:defRPr>
                <a:solidFill>
                  <a:schemeClr val="tx1"/>
                </a:solidFill>
                <a:latin typeface="Arial" panose="020B0604020202020204" pitchFamily="34" charset="0"/>
                <a:ea typeface="宋体" panose="02010600030101010101" pitchFamily="2" charset="-122"/>
              </a:defRPr>
            </a:lvl3pPr>
            <a:lvl4pPr marL="1600200" indent="-228600" defTabSz="671513">
              <a:defRPr>
                <a:solidFill>
                  <a:schemeClr val="tx1"/>
                </a:solidFill>
                <a:latin typeface="Arial" panose="020B0604020202020204" pitchFamily="34" charset="0"/>
                <a:ea typeface="宋体" panose="02010600030101010101" pitchFamily="2" charset="-122"/>
              </a:defRPr>
            </a:lvl4pPr>
            <a:lvl5pPr marL="2057400" indent="-228600" defTabSz="671513">
              <a:defRPr>
                <a:solidFill>
                  <a:schemeClr val="tx1"/>
                </a:solidFill>
                <a:latin typeface="Arial" panose="020B0604020202020204" pitchFamily="34" charset="0"/>
                <a:ea typeface="宋体" panose="02010600030101010101" pitchFamily="2" charset="-122"/>
              </a:defRPr>
            </a:lvl5pPr>
            <a:lvl6pPr marL="2514600" indent="-228600" defTabSz="6715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715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715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715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100" b="1">
                <a:solidFill>
                  <a:srgbClr val="1F497D"/>
                </a:solidFill>
                <a:latin typeface="微软雅黑" panose="020B0503020204020204" pitchFamily="34" charset="-122"/>
                <a:ea typeface="微软雅黑" panose="020B0503020204020204" pitchFamily="34" charset="-122"/>
              </a:rPr>
              <a:t>癌症本身并不可怕，更可怕的是治完留下一身债</a:t>
            </a:r>
          </a:p>
        </p:txBody>
      </p:sp>
    </p:spTree>
    <p:extLst>
      <p:ext uri="{BB962C8B-B14F-4D97-AF65-F5344CB8AC3E}">
        <p14:creationId xmlns:p14="http://schemas.microsoft.com/office/powerpoint/2010/main" xmlns="" val="33204610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432148" y="1169988"/>
          <a:ext cx="13609511" cy="6553201"/>
        </p:xfrm>
        <a:graphic>
          <a:graphicData uri="http://schemas.openxmlformats.org/drawingml/2006/table">
            <a:tbl>
              <a:tblPr/>
              <a:tblGrid>
                <a:gridCol w="2935007"/>
                <a:gridCol w="2504956"/>
                <a:gridCol w="8169548"/>
              </a:tblGrid>
              <a:tr h="423487">
                <a:tc>
                  <a:txBody>
                    <a:bodyPr/>
                    <a:lstStyle/>
                    <a:p>
                      <a:pPr algn="ctr" fontAlgn="ctr">
                        <a:spcAft>
                          <a:spcPts val="0"/>
                        </a:spcAft>
                      </a:pPr>
                      <a:r>
                        <a:rPr lang="zh-CN" sz="2400" b="1" kern="1200" dirty="0">
                          <a:solidFill>
                            <a:srgbClr val="000000"/>
                          </a:solidFill>
                          <a:latin typeface="Calibri"/>
                          <a:ea typeface="宋体"/>
                          <a:cs typeface="Arial"/>
                        </a:rPr>
                        <a:t>疾病种类</a:t>
                      </a:r>
                      <a:endParaRPr lang="zh-CN" sz="2400" b="1" kern="100" dirty="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fontAlgn="ctr">
                        <a:spcAft>
                          <a:spcPts val="0"/>
                        </a:spcAft>
                      </a:pPr>
                      <a:r>
                        <a:rPr lang="zh-CN" sz="2400" b="1" kern="1200" dirty="0">
                          <a:solidFill>
                            <a:srgbClr val="000000"/>
                          </a:solidFill>
                          <a:latin typeface="Calibri"/>
                          <a:ea typeface="宋体"/>
                          <a:cs typeface="Arial"/>
                        </a:rPr>
                        <a:t>治疗康复费用</a:t>
                      </a:r>
                      <a:endParaRPr lang="zh-CN" sz="2400" b="1" kern="100" dirty="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fontAlgn="ctr">
                        <a:spcAft>
                          <a:spcPts val="0"/>
                        </a:spcAft>
                      </a:pPr>
                      <a:r>
                        <a:rPr lang="zh-CN" sz="2400" b="1" kern="0" dirty="0">
                          <a:latin typeface="Arial"/>
                          <a:ea typeface="宋体"/>
                          <a:cs typeface="Arial"/>
                        </a:rPr>
                        <a:t>难题</a:t>
                      </a:r>
                      <a:endParaRPr lang="zh-CN" sz="2400" b="1" kern="100" dirty="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r>
              <a:tr h="1106885">
                <a:tc>
                  <a:txBody>
                    <a:bodyPr/>
                    <a:lstStyle/>
                    <a:p>
                      <a:pPr algn="ctr" fontAlgn="ctr">
                        <a:spcAft>
                          <a:spcPts val="0"/>
                        </a:spcAft>
                      </a:pPr>
                      <a:r>
                        <a:rPr lang="zh-CN" sz="2400" b="1" kern="1200" dirty="0">
                          <a:solidFill>
                            <a:srgbClr val="000000"/>
                          </a:solidFill>
                          <a:latin typeface="Calibri"/>
                          <a:ea typeface="宋体"/>
                          <a:cs typeface="Arial"/>
                        </a:rPr>
                        <a:t>恶性肿瘤切除</a:t>
                      </a:r>
                      <a:endParaRPr lang="zh-CN" sz="2400" b="1" kern="100" dirty="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fontAlgn="ctr">
                        <a:spcAft>
                          <a:spcPts val="0"/>
                        </a:spcAft>
                      </a:pPr>
                      <a:r>
                        <a:rPr lang="en-US" sz="2400" b="1" kern="1200" dirty="0">
                          <a:solidFill>
                            <a:srgbClr val="FF0000"/>
                          </a:solidFill>
                          <a:latin typeface="宋体"/>
                          <a:ea typeface="宋体"/>
                          <a:cs typeface="Arial"/>
                        </a:rPr>
                        <a:t>30-50</a:t>
                      </a:r>
                      <a:r>
                        <a:rPr lang="zh-CN" sz="2400" b="1" kern="1200" dirty="0">
                          <a:solidFill>
                            <a:srgbClr val="FF0000"/>
                          </a:solidFill>
                          <a:latin typeface="Calibri"/>
                          <a:ea typeface="宋体"/>
                          <a:cs typeface="Arial"/>
                        </a:rPr>
                        <a:t>万</a:t>
                      </a:r>
                      <a:endParaRPr lang="zh-CN" sz="2400" b="1" kern="100" dirty="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just" fontAlgn="ctr">
                        <a:spcAft>
                          <a:spcPts val="0"/>
                        </a:spcAft>
                      </a:pPr>
                      <a:r>
                        <a:rPr lang="en-US" sz="2400" b="1" kern="1200">
                          <a:solidFill>
                            <a:srgbClr val="000000"/>
                          </a:solidFill>
                          <a:latin typeface="宋体"/>
                          <a:ea typeface="宋体"/>
                          <a:cs typeface="Arial"/>
                        </a:rPr>
                        <a:t>CT</a:t>
                      </a:r>
                      <a:r>
                        <a:rPr lang="zh-CN" sz="2400" b="1" kern="1200">
                          <a:solidFill>
                            <a:srgbClr val="000000"/>
                          </a:solidFill>
                          <a:latin typeface="Calibri"/>
                          <a:ea typeface="宋体"/>
                          <a:cs typeface="Arial"/>
                        </a:rPr>
                        <a:t>、伽马刀、核磁共振等治疗项目为社保不予报销或部分报销项目，同时</a:t>
                      </a:r>
                      <a:r>
                        <a:rPr lang="en-US" sz="2400" b="1" kern="1200">
                          <a:solidFill>
                            <a:srgbClr val="000000"/>
                          </a:solidFill>
                          <a:latin typeface="Calibri"/>
                          <a:ea typeface="宋体"/>
                          <a:cs typeface="Arial"/>
                        </a:rPr>
                        <a:t>80%</a:t>
                      </a:r>
                      <a:r>
                        <a:rPr lang="zh-CN" sz="2400" b="1" kern="1200">
                          <a:solidFill>
                            <a:srgbClr val="000000"/>
                          </a:solidFill>
                          <a:latin typeface="Calibri"/>
                          <a:ea typeface="宋体"/>
                          <a:cs typeface="Arial"/>
                        </a:rPr>
                        <a:t>以上进口特效药不在社保医疗报销范围内</a:t>
                      </a:r>
                      <a:endParaRPr lang="zh-CN" sz="2400" b="1" kern="10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r>
              <a:tr h="1106885">
                <a:tc>
                  <a:txBody>
                    <a:bodyPr/>
                    <a:lstStyle/>
                    <a:p>
                      <a:pPr algn="ctr" fontAlgn="ctr">
                        <a:spcAft>
                          <a:spcPts val="0"/>
                        </a:spcAft>
                      </a:pPr>
                      <a:r>
                        <a:rPr lang="zh-CN" sz="2400" b="1" kern="1200" dirty="0">
                          <a:solidFill>
                            <a:srgbClr val="000000"/>
                          </a:solidFill>
                          <a:latin typeface="Calibri"/>
                          <a:ea typeface="宋体"/>
                          <a:cs typeface="Arial"/>
                        </a:rPr>
                        <a:t>传统</a:t>
                      </a:r>
                      <a:r>
                        <a:rPr lang="en-US" sz="2400" b="1" kern="1200" dirty="0">
                          <a:solidFill>
                            <a:srgbClr val="000000"/>
                          </a:solidFill>
                          <a:latin typeface="Calibri"/>
                          <a:ea typeface="宋体"/>
                          <a:cs typeface="Arial"/>
                        </a:rPr>
                        <a:t>+</a:t>
                      </a:r>
                      <a:r>
                        <a:rPr lang="zh-CN" sz="2400" b="1" kern="1200" dirty="0">
                          <a:solidFill>
                            <a:srgbClr val="000000"/>
                          </a:solidFill>
                          <a:latin typeface="Calibri"/>
                          <a:ea typeface="宋体"/>
                          <a:cs typeface="Arial"/>
                        </a:rPr>
                        <a:t>介入治疗</a:t>
                      </a:r>
                      <a:endParaRPr lang="zh-CN" sz="2400" b="1" kern="100" dirty="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fontAlgn="ctr">
                        <a:spcAft>
                          <a:spcPts val="0"/>
                        </a:spcAft>
                      </a:pPr>
                      <a:r>
                        <a:rPr lang="en-US" sz="2400" b="1" kern="1200" dirty="0">
                          <a:solidFill>
                            <a:srgbClr val="FF0000"/>
                          </a:solidFill>
                          <a:latin typeface="宋体"/>
                          <a:ea typeface="宋体"/>
                          <a:cs typeface="Arial"/>
                        </a:rPr>
                        <a:t>10-15</a:t>
                      </a:r>
                      <a:r>
                        <a:rPr lang="zh-CN" sz="2400" b="1" kern="1200" dirty="0">
                          <a:solidFill>
                            <a:srgbClr val="FF0000"/>
                          </a:solidFill>
                          <a:latin typeface="Calibri"/>
                          <a:ea typeface="宋体"/>
                          <a:cs typeface="Arial"/>
                        </a:rPr>
                        <a:t>万</a:t>
                      </a:r>
                      <a:endParaRPr lang="zh-CN" sz="2400" b="1" kern="100" dirty="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fontAlgn="ctr">
                        <a:spcAft>
                          <a:spcPts val="0"/>
                        </a:spcAft>
                      </a:pPr>
                      <a:r>
                        <a:rPr lang="zh-CN" sz="2400" b="1" kern="1200" dirty="0">
                          <a:solidFill>
                            <a:srgbClr val="000000"/>
                          </a:solidFill>
                          <a:latin typeface="Calibri"/>
                          <a:ea typeface="宋体"/>
                          <a:cs typeface="Arial"/>
                        </a:rPr>
                        <a:t>传统治疗外加长期的药物治疗、康复治疗，治疗周期长，恢复效果慢，且医疗费用较为零散，医保不能完全报销</a:t>
                      </a:r>
                      <a:endParaRPr lang="zh-CN" sz="2400" b="1" kern="100" dirty="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r>
              <a:tr h="1106885">
                <a:tc>
                  <a:txBody>
                    <a:bodyPr/>
                    <a:lstStyle/>
                    <a:p>
                      <a:pPr algn="ctr" fontAlgn="ctr">
                        <a:spcAft>
                          <a:spcPts val="0"/>
                        </a:spcAft>
                      </a:pPr>
                      <a:r>
                        <a:rPr lang="zh-CN" sz="2400" b="1" kern="0" dirty="0">
                          <a:latin typeface="Arial"/>
                          <a:ea typeface="宋体"/>
                          <a:cs typeface="Arial"/>
                        </a:rPr>
                        <a:t>化学药物治疗</a:t>
                      </a:r>
                      <a:endParaRPr lang="zh-CN" sz="2400" b="1" kern="100" dirty="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fontAlgn="ctr">
                        <a:spcAft>
                          <a:spcPts val="0"/>
                        </a:spcAft>
                      </a:pPr>
                      <a:r>
                        <a:rPr lang="en-US" sz="2400" b="1" kern="1200" dirty="0">
                          <a:solidFill>
                            <a:srgbClr val="FF0000"/>
                          </a:solidFill>
                          <a:latin typeface="宋体"/>
                          <a:ea typeface="宋体"/>
                          <a:cs typeface="Arial"/>
                        </a:rPr>
                        <a:t>3-5</a:t>
                      </a:r>
                      <a:r>
                        <a:rPr lang="zh-CN" sz="2400" b="1" kern="1200" dirty="0">
                          <a:solidFill>
                            <a:srgbClr val="FF0000"/>
                          </a:solidFill>
                          <a:latin typeface="Calibri"/>
                          <a:ea typeface="宋体"/>
                          <a:cs typeface="Arial"/>
                        </a:rPr>
                        <a:t>万</a:t>
                      </a:r>
                      <a:endParaRPr lang="zh-CN" sz="2400" b="1" kern="100" dirty="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fontAlgn="ctr">
                        <a:spcAft>
                          <a:spcPts val="0"/>
                        </a:spcAft>
                      </a:pPr>
                      <a:r>
                        <a:rPr lang="en-US" sz="2400" b="1" kern="1200" dirty="0">
                          <a:solidFill>
                            <a:srgbClr val="000000"/>
                          </a:solidFill>
                          <a:latin typeface="宋体"/>
                          <a:ea typeface="宋体"/>
                          <a:cs typeface="Arial"/>
                        </a:rPr>
                        <a:t>3000-5000</a:t>
                      </a:r>
                      <a:r>
                        <a:rPr lang="zh-CN" sz="2400" b="1" kern="1200" dirty="0">
                          <a:solidFill>
                            <a:srgbClr val="000000"/>
                          </a:solidFill>
                          <a:latin typeface="Calibri"/>
                          <a:ea typeface="宋体"/>
                          <a:cs typeface="Arial"/>
                        </a:rPr>
                        <a:t>一个周期，平均治疗周期为</a:t>
                      </a:r>
                      <a:r>
                        <a:rPr lang="en-US" sz="2400" b="1" kern="1200" dirty="0">
                          <a:solidFill>
                            <a:srgbClr val="000000"/>
                          </a:solidFill>
                          <a:latin typeface="Calibri"/>
                          <a:ea typeface="宋体"/>
                          <a:cs typeface="Arial"/>
                        </a:rPr>
                        <a:t>6-7</a:t>
                      </a:r>
                      <a:r>
                        <a:rPr lang="zh-CN" sz="2400" b="1" kern="1200" dirty="0">
                          <a:solidFill>
                            <a:srgbClr val="000000"/>
                          </a:solidFill>
                          <a:latin typeface="Calibri"/>
                          <a:ea typeface="宋体"/>
                          <a:cs typeface="Arial"/>
                        </a:rPr>
                        <a:t>个疗程，对人体免疫力造成损害，需要长期调理，进口药品不能报销</a:t>
                      </a:r>
                      <a:endParaRPr lang="zh-CN" sz="2400" b="1" kern="100" dirty="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r>
              <a:tr h="741098">
                <a:tc>
                  <a:txBody>
                    <a:bodyPr/>
                    <a:lstStyle/>
                    <a:p>
                      <a:pPr algn="ctr" fontAlgn="ctr">
                        <a:spcAft>
                          <a:spcPts val="0"/>
                        </a:spcAft>
                      </a:pPr>
                      <a:r>
                        <a:rPr lang="zh-CN" sz="2400" b="1" kern="1200">
                          <a:solidFill>
                            <a:srgbClr val="000000"/>
                          </a:solidFill>
                          <a:latin typeface="Calibri"/>
                          <a:ea typeface="宋体"/>
                          <a:cs typeface="Arial"/>
                        </a:rPr>
                        <a:t>重大器官移植术或造血干细胞移植术</a:t>
                      </a:r>
                      <a:endParaRPr lang="zh-CN" sz="2400" b="1" kern="10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fontAlgn="ctr">
                        <a:spcAft>
                          <a:spcPts val="0"/>
                        </a:spcAft>
                      </a:pPr>
                      <a:r>
                        <a:rPr lang="en-US" sz="2400" b="1" kern="1200" dirty="0">
                          <a:solidFill>
                            <a:srgbClr val="FF0000"/>
                          </a:solidFill>
                          <a:latin typeface="宋体"/>
                          <a:ea typeface="宋体"/>
                          <a:cs typeface="Arial"/>
                        </a:rPr>
                        <a:t>20-50</a:t>
                      </a:r>
                      <a:r>
                        <a:rPr lang="zh-CN" sz="2400" b="1" kern="1200" dirty="0">
                          <a:solidFill>
                            <a:srgbClr val="FF0000"/>
                          </a:solidFill>
                          <a:latin typeface="Calibri"/>
                          <a:ea typeface="宋体"/>
                          <a:cs typeface="Arial"/>
                        </a:rPr>
                        <a:t>万</a:t>
                      </a:r>
                      <a:endParaRPr lang="zh-CN" sz="2400" b="1" kern="100" dirty="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fontAlgn="ctr">
                        <a:spcAft>
                          <a:spcPts val="0"/>
                        </a:spcAft>
                      </a:pPr>
                      <a:r>
                        <a:rPr lang="zh-CN" sz="2400" b="1" kern="1200" dirty="0">
                          <a:solidFill>
                            <a:srgbClr val="000000"/>
                          </a:solidFill>
                          <a:latin typeface="Calibri"/>
                          <a:ea typeface="宋体"/>
                          <a:cs typeface="Arial"/>
                        </a:rPr>
                        <a:t>心脏移植、肺脏移植不属于社保报销项目，器官移植后均需终身服用抗排斥药物</a:t>
                      </a:r>
                      <a:endParaRPr lang="zh-CN" sz="2400" b="1" kern="100" dirty="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r>
              <a:tr h="375312">
                <a:tc>
                  <a:txBody>
                    <a:bodyPr/>
                    <a:lstStyle/>
                    <a:p>
                      <a:pPr algn="ctr" fontAlgn="ctr">
                        <a:spcAft>
                          <a:spcPts val="0"/>
                        </a:spcAft>
                      </a:pPr>
                      <a:r>
                        <a:rPr lang="zh-CN" sz="2400" b="1" kern="1200">
                          <a:solidFill>
                            <a:srgbClr val="000000"/>
                          </a:solidFill>
                          <a:latin typeface="Calibri"/>
                          <a:ea typeface="宋体"/>
                          <a:cs typeface="Arial"/>
                        </a:rPr>
                        <a:t>良性肿瘤</a:t>
                      </a:r>
                      <a:endParaRPr lang="zh-CN" sz="2400" b="1" kern="10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fontAlgn="ctr">
                        <a:spcAft>
                          <a:spcPts val="0"/>
                        </a:spcAft>
                      </a:pPr>
                      <a:r>
                        <a:rPr lang="en-US" sz="2400" b="1" kern="1200" dirty="0">
                          <a:solidFill>
                            <a:srgbClr val="FF0000"/>
                          </a:solidFill>
                          <a:latin typeface="宋体"/>
                          <a:ea typeface="宋体"/>
                          <a:cs typeface="Arial"/>
                        </a:rPr>
                        <a:t>15-30</a:t>
                      </a:r>
                      <a:r>
                        <a:rPr lang="zh-CN" sz="2400" b="1" kern="1200" dirty="0">
                          <a:solidFill>
                            <a:srgbClr val="FF0000"/>
                          </a:solidFill>
                          <a:latin typeface="Calibri"/>
                          <a:ea typeface="宋体"/>
                          <a:cs typeface="Arial"/>
                        </a:rPr>
                        <a:t>万</a:t>
                      </a:r>
                      <a:endParaRPr lang="zh-CN" sz="2400" b="1" kern="100" dirty="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fontAlgn="ctr">
                        <a:spcAft>
                          <a:spcPts val="0"/>
                        </a:spcAft>
                      </a:pPr>
                      <a:r>
                        <a:rPr lang="zh-CN" sz="2400" b="1" kern="1200" dirty="0">
                          <a:solidFill>
                            <a:srgbClr val="000000"/>
                          </a:solidFill>
                          <a:latin typeface="Calibri"/>
                          <a:ea typeface="宋体"/>
                          <a:cs typeface="Arial"/>
                        </a:rPr>
                        <a:t>需要长期的诊疗及药物治疗</a:t>
                      </a:r>
                      <a:endParaRPr lang="zh-CN" sz="2400" b="1" kern="100" dirty="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r>
              <a:tr h="741098">
                <a:tc>
                  <a:txBody>
                    <a:bodyPr/>
                    <a:lstStyle/>
                    <a:p>
                      <a:pPr algn="ctr" fontAlgn="ctr">
                        <a:spcAft>
                          <a:spcPts val="0"/>
                        </a:spcAft>
                      </a:pPr>
                      <a:r>
                        <a:rPr lang="zh-CN" sz="2400" b="1" kern="1200" dirty="0">
                          <a:solidFill>
                            <a:srgbClr val="000000"/>
                          </a:solidFill>
                          <a:latin typeface="Calibri"/>
                          <a:ea typeface="宋体"/>
                          <a:cs typeface="Arial"/>
                        </a:rPr>
                        <a:t>重型再生障碍性贫血</a:t>
                      </a:r>
                      <a:endParaRPr lang="zh-CN" sz="2400" b="1" kern="100" dirty="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fontAlgn="ctr">
                        <a:spcAft>
                          <a:spcPts val="0"/>
                        </a:spcAft>
                      </a:pPr>
                      <a:r>
                        <a:rPr lang="en-US" sz="2400" b="1" kern="1200" dirty="0">
                          <a:solidFill>
                            <a:srgbClr val="FF0000"/>
                          </a:solidFill>
                          <a:latin typeface="宋体"/>
                          <a:ea typeface="宋体"/>
                          <a:cs typeface="Arial"/>
                        </a:rPr>
                        <a:t>20-50</a:t>
                      </a:r>
                      <a:r>
                        <a:rPr lang="zh-CN" sz="2400" b="1" kern="1200" dirty="0">
                          <a:solidFill>
                            <a:srgbClr val="FF0000"/>
                          </a:solidFill>
                          <a:latin typeface="Calibri"/>
                          <a:ea typeface="宋体"/>
                          <a:cs typeface="Arial"/>
                        </a:rPr>
                        <a:t>万</a:t>
                      </a:r>
                      <a:endParaRPr lang="zh-CN" sz="2400" b="1" kern="100" dirty="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fontAlgn="ctr">
                        <a:spcAft>
                          <a:spcPts val="0"/>
                        </a:spcAft>
                      </a:pPr>
                      <a:r>
                        <a:rPr lang="zh-CN" sz="2400" b="1" kern="1200" dirty="0">
                          <a:solidFill>
                            <a:srgbClr val="000000"/>
                          </a:solidFill>
                          <a:latin typeface="Calibri"/>
                          <a:ea typeface="宋体"/>
                          <a:cs typeface="Arial"/>
                        </a:rPr>
                        <a:t>骨髓移植及长期药物治疗</a:t>
                      </a:r>
                      <a:endParaRPr lang="zh-CN" sz="2400" b="1" kern="100" dirty="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r>
              <a:tr h="375312">
                <a:tc>
                  <a:txBody>
                    <a:bodyPr/>
                    <a:lstStyle/>
                    <a:p>
                      <a:pPr algn="ctr" fontAlgn="ctr">
                        <a:spcAft>
                          <a:spcPts val="0"/>
                        </a:spcAft>
                      </a:pPr>
                      <a:r>
                        <a:rPr lang="zh-CN" sz="2400" b="1" kern="1200">
                          <a:solidFill>
                            <a:srgbClr val="000000"/>
                          </a:solidFill>
                          <a:latin typeface="Calibri"/>
                          <a:ea typeface="宋体"/>
                          <a:cs typeface="Arial"/>
                        </a:rPr>
                        <a:t>重症监护住院费用</a:t>
                      </a:r>
                      <a:endParaRPr lang="zh-CN" sz="2400" b="1" kern="10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fontAlgn="ctr">
                        <a:spcAft>
                          <a:spcPts val="0"/>
                        </a:spcAft>
                      </a:pPr>
                      <a:r>
                        <a:rPr lang="en-US" sz="2400" b="1" kern="1200" dirty="0">
                          <a:solidFill>
                            <a:srgbClr val="FF0000"/>
                          </a:solidFill>
                          <a:latin typeface="宋体"/>
                          <a:ea typeface="宋体"/>
                          <a:cs typeface="Arial"/>
                        </a:rPr>
                        <a:t>3000-8000</a:t>
                      </a:r>
                      <a:r>
                        <a:rPr lang="zh-CN" sz="2400" b="1" kern="1200" dirty="0">
                          <a:solidFill>
                            <a:srgbClr val="FF0000"/>
                          </a:solidFill>
                          <a:latin typeface="Calibri"/>
                          <a:ea typeface="宋体"/>
                          <a:cs typeface="Arial"/>
                        </a:rPr>
                        <a:t>元</a:t>
                      </a:r>
                      <a:r>
                        <a:rPr lang="en-US" sz="2400" b="1" kern="1200" dirty="0">
                          <a:solidFill>
                            <a:srgbClr val="FF0000"/>
                          </a:solidFill>
                          <a:latin typeface="Calibri"/>
                          <a:ea typeface="宋体"/>
                          <a:cs typeface="Arial"/>
                        </a:rPr>
                        <a:t>/</a:t>
                      </a:r>
                      <a:r>
                        <a:rPr lang="zh-CN" sz="2400" b="1" kern="1200" dirty="0">
                          <a:solidFill>
                            <a:srgbClr val="FF0000"/>
                          </a:solidFill>
                          <a:latin typeface="Calibri"/>
                          <a:ea typeface="宋体"/>
                          <a:cs typeface="Arial"/>
                        </a:rPr>
                        <a:t>天</a:t>
                      </a:r>
                      <a:endParaRPr lang="zh-CN" sz="2400" b="1" kern="100" dirty="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fontAlgn="ctr">
                        <a:spcAft>
                          <a:spcPts val="0"/>
                        </a:spcAft>
                      </a:pPr>
                      <a:r>
                        <a:rPr lang="zh-CN" sz="2400" b="1" kern="1200" dirty="0">
                          <a:solidFill>
                            <a:srgbClr val="000000"/>
                          </a:solidFill>
                          <a:latin typeface="Calibri"/>
                          <a:ea typeface="宋体"/>
                          <a:cs typeface="Arial"/>
                        </a:rPr>
                        <a:t>长期治疗，大型住院费用医保承包一半</a:t>
                      </a:r>
                      <a:endParaRPr lang="zh-CN" sz="2400" b="1" kern="100" dirty="0">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r>
              <a:tr h="576239">
                <a:tc gridSpan="3">
                  <a:txBody>
                    <a:bodyPr/>
                    <a:lstStyle/>
                    <a:p>
                      <a:pPr algn="just" fontAlgn="ctr">
                        <a:spcAft>
                          <a:spcPts val="0"/>
                        </a:spcAft>
                      </a:pPr>
                      <a:r>
                        <a:rPr lang="en-US" sz="3200" b="1" kern="1200" dirty="0">
                          <a:solidFill>
                            <a:srgbClr val="C00000"/>
                          </a:solidFill>
                          <a:latin typeface="宋体"/>
                          <a:ea typeface="宋体"/>
                          <a:cs typeface="Arial"/>
                        </a:rPr>
                        <a:t>                 </a:t>
                      </a:r>
                      <a:r>
                        <a:rPr lang="zh-CN" sz="3200" b="1" kern="1200" dirty="0">
                          <a:solidFill>
                            <a:srgbClr val="C00000"/>
                          </a:solidFill>
                          <a:latin typeface="Calibri"/>
                          <a:ea typeface="宋体"/>
                          <a:cs typeface="Arial"/>
                        </a:rPr>
                        <a:t>大体费用：</a:t>
                      </a:r>
                      <a:r>
                        <a:rPr lang="en-US" sz="3200" b="1" kern="1200" dirty="0">
                          <a:solidFill>
                            <a:srgbClr val="C00000"/>
                          </a:solidFill>
                          <a:latin typeface="Calibri"/>
                          <a:ea typeface="宋体"/>
                          <a:cs typeface="Arial"/>
                        </a:rPr>
                        <a:t>  50</a:t>
                      </a:r>
                      <a:r>
                        <a:rPr lang="zh-CN" sz="3200" b="1" kern="1200" dirty="0">
                          <a:solidFill>
                            <a:srgbClr val="C00000"/>
                          </a:solidFill>
                          <a:latin typeface="Calibri"/>
                          <a:ea typeface="宋体"/>
                          <a:cs typeface="Arial"/>
                        </a:rPr>
                        <a:t>万</a:t>
                      </a:r>
                      <a:r>
                        <a:rPr lang="en-US" sz="3200" b="1" kern="1200" dirty="0">
                          <a:solidFill>
                            <a:srgbClr val="C00000"/>
                          </a:solidFill>
                          <a:latin typeface="Calibri"/>
                          <a:ea typeface="宋体"/>
                          <a:cs typeface="Arial"/>
                        </a:rPr>
                        <a:t>-130</a:t>
                      </a:r>
                      <a:r>
                        <a:rPr lang="zh-CN" sz="3200" b="1" kern="1200" dirty="0">
                          <a:solidFill>
                            <a:srgbClr val="C00000"/>
                          </a:solidFill>
                          <a:latin typeface="Calibri"/>
                          <a:ea typeface="宋体"/>
                          <a:cs typeface="Arial"/>
                        </a:rPr>
                        <a:t>万不等</a:t>
                      </a:r>
                      <a:endParaRPr lang="zh-CN" sz="3200" b="1" kern="100" dirty="0">
                        <a:solidFill>
                          <a:srgbClr val="C00000"/>
                        </a:solidFill>
                        <a:latin typeface="Calibri"/>
                        <a:ea typeface="宋体"/>
                        <a:cs typeface="Times New Roman"/>
                      </a:endParaRPr>
                    </a:p>
                  </a:txBody>
                  <a:tcPr marL="10795" marR="10795" marT="95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hMerge="1">
                  <a:txBody>
                    <a:bodyPr/>
                    <a:lstStyle/>
                    <a:p>
                      <a:endParaRPr lang="zh-CN" altLang="en-US"/>
                    </a:p>
                  </a:txBody>
                  <a:tcPr/>
                </a:tc>
                <a:tc hMerge="1">
                  <a:txBody>
                    <a:bodyPr/>
                    <a:lstStyle/>
                    <a:p>
                      <a:endParaRPr lang="zh-CN" altLang="en-US"/>
                    </a:p>
                  </a:txBody>
                  <a:tcPr/>
                </a:tc>
              </a:tr>
            </a:tbl>
          </a:graphicData>
        </a:graphic>
      </p:graphicFrame>
    </p:spTree>
    <p:extLst>
      <p:ext uri="{BB962C8B-B14F-4D97-AF65-F5344CB8AC3E}">
        <p14:creationId xmlns:p14="http://schemas.microsoft.com/office/powerpoint/2010/main" xmlns="" val="3025446851"/>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6"/>
          <p:cNvSpPr>
            <a:spLocks/>
          </p:cNvSpPr>
          <p:nvPr/>
        </p:nvSpPr>
        <p:spPr bwMode="auto">
          <a:xfrm>
            <a:off x="5882807" y="1413927"/>
            <a:ext cx="12961842" cy="50181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418" tIns="60209" rIns="120418" bIns="60209"/>
          <a:lstStyle/>
          <a:p>
            <a:pPr marL="451565" indent="-451565" algn="ctr">
              <a:lnSpc>
                <a:spcPct val="130000"/>
              </a:lnSpc>
              <a:spcBef>
                <a:spcPct val="20000"/>
              </a:spcBef>
            </a:pPr>
            <a:endParaRPr lang="zh-CN" altLang="en-US" sz="7900" b="1">
              <a:solidFill>
                <a:srgbClr val="FF0000"/>
              </a:solidFill>
              <a:latin typeface="微软雅黑" pitchFamily="34" charset="-122"/>
              <a:ea typeface="宋体" pitchFamily="2" charset="-122"/>
            </a:endParaRPr>
          </a:p>
        </p:txBody>
      </p:sp>
      <p:sp>
        <p:nvSpPr>
          <p:cNvPr id="23555" name="WordArt 7"/>
          <p:cNvSpPr>
            <a:spLocks noChangeArrowheads="1" noChangeShapeType="1" noTextEdit="1"/>
          </p:cNvSpPr>
          <p:nvPr/>
        </p:nvSpPr>
        <p:spPr bwMode="auto">
          <a:xfrm>
            <a:off x="811656" y="1360226"/>
            <a:ext cx="4259497" cy="990124"/>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wrap="none" lIns="120418" tIns="60209" rIns="120418" bIns="60209" fromWordArt="1">
            <a:prstTxWarp prst="textCurveUp">
              <a:avLst>
                <a:gd name="adj" fmla="val 0"/>
              </a:avLst>
            </a:prstTxWarp>
          </a:bodyPr>
          <a:lstStyle/>
          <a:p>
            <a:pPr algn="ctr"/>
            <a:r>
              <a:rPr lang="zh-CN" altLang="en-US" sz="4700" b="1" kern="10" spc="30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微软雅黑"/>
                <a:ea typeface="微软雅黑"/>
              </a:rPr>
              <a:t>响应国家号召</a:t>
            </a:r>
          </a:p>
        </p:txBody>
      </p:sp>
      <p:sp>
        <p:nvSpPr>
          <p:cNvPr id="23556" name="WordArt 8"/>
          <p:cNvSpPr>
            <a:spLocks noChangeArrowheads="1" noChangeShapeType="1" noTextEdit="1"/>
          </p:cNvSpPr>
          <p:nvPr/>
        </p:nvSpPr>
        <p:spPr bwMode="auto">
          <a:xfrm>
            <a:off x="5083616" y="2538338"/>
            <a:ext cx="4259499" cy="990124"/>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wrap="none" lIns="120418" tIns="60209" rIns="120418" bIns="60209" fromWordArt="1">
            <a:prstTxWarp prst="textCurveUp">
              <a:avLst>
                <a:gd name="adj" fmla="val 0"/>
              </a:avLst>
            </a:prstTxWarp>
          </a:bodyPr>
          <a:lstStyle/>
          <a:p>
            <a:pPr algn="ctr"/>
            <a:r>
              <a:rPr lang="zh-CN" altLang="en-US" sz="4700" b="1" kern="10"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微软雅黑"/>
                <a:ea typeface="微软雅黑"/>
              </a:rPr>
              <a:t>勇担央企责任</a:t>
            </a:r>
          </a:p>
        </p:txBody>
      </p:sp>
      <p:sp>
        <p:nvSpPr>
          <p:cNvPr id="23557" name="WordArt 9"/>
          <p:cNvSpPr>
            <a:spLocks noChangeArrowheads="1" noChangeShapeType="1" noTextEdit="1"/>
          </p:cNvSpPr>
          <p:nvPr/>
        </p:nvSpPr>
        <p:spPr bwMode="auto">
          <a:xfrm>
            <a:off x="8722472" y="3842561"/>
            <a:ext cx="4968297" cy="990124"/>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wrap="none" lIns="120418" tIns="60209" rIns="120418" bIns="60209" fromWordArt="1">
            <a:prstTxWarp prst="textCurveUp">
              <a:avLst>
                <a:gd name="adj" fmla="val 0"/>
              </a:avLst>
            </a:prstTxWarp>
          </a:bodyPr>
          <a:lstStyle/>
          <a:p>
            <a:pPr algn="ctr"/>
            <a:r>
              <a:rPr lang="zh-CN" altLang="en-US" sz="4700" b="1" kern="10"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微软雅黑"/>
                <a:ea typeface="微软雅黑"/>
              </a:rPr>
              <a:t>解决民生问题</a:t>
            </a:r>
          </a:p>
        </p:txBody>
      </p:sp>
      <p:sp>
        <p:nvSpPr>
          <p:cNvPr id="181258" name="WordArt 10"/>
          <p:cNvSpPr>
            <a:spLocks noChangeArrowheads="1" noChangeShapeType="1" noTextEdit="1"/>
          </p:cNvSpPr>
          <p:nvPr/>
        </p:nvSpPr>
        <p:spPr bwMode="auto">
          <a:xfrm>
            <a:off x="912271" y="4901863"/>
            <a:ext cx="6996310" cy="2287786"/>
          </a:xfrm>
          <a:prstGeom prst="rect">
            <a:avLst/>
          </a:prstGeom>
        </p:spPr>
        <p:txBody>
          <a:bodyPr wrap="none" lIns="120418" tIns="60209" rIns="120418" bIns="60209" fromWordArt="1">
            <a:prstTxWarp prst="textPlain">
              <a:avLst>
                <a:gd name="adj" fmla="val 50000"/>
              </a:avLst>
            </a:prstTxWarp>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4700" b="1" kern="10"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a:ea typeface="微软雅黑"/>
              </a:rPr>
              <a:t>“国寿防癌第一险”</a:t>
            </a:r>
            <a:endParaRPr lang="zh-CN" altLang="en-US" sz="4700" b="1" kern="1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a:ea typeface="微软雅黑"/>
            </a:endParaRPr>
          </a:p>
        </p:txBody>
      </p:sp>
      <p:sp>
        <p:nvSpPr>
          <p:cNvPr id="181260" name="WordArt 12"/>
          <p:cNvSpPr>
            <a:spLocks noChangeArrowheads="1" noChangeShapeType="1" noTextEdit="1"/>
          </p:cNvSpPr>
          <p:nvPr/>
        </p:nvSpPr>
        <p:spPr bwMode="auto">
          <a:xfrm>
            <a:off x="8011438" y="5921992"/>
            <a:ext cx="5174005" cy="1275159"/>
          </a:xfrm>
          <a:prstGeom prst="rect">
            <a:avLst/>
          </a:prstGeom>
        </p:spPr>
        <p:txBody>
          <a:bodyPr wrap="none" lIns="120418" tIns="60209" rIns="120418" bIns="60209" fromWordArt="1">
            <a:prstTxWarp prst="textPlain">
              <a:avLst>
                <a:gd name="adj" fmla="val 50000"/>
              </a:avLst>
            </a:prstTxWarp>
          </a:bodyPr>
          <a:lstStyle/>
          <a:p>
            <a:pPr algn="ctr"/>
            <a:r>
              <a:rPr lang="zh-CN" altLang="en-US" sz="4700" b="1" kern="10" dirty="0">
                <a:ln w="6350">
                  <a:solidFill>
                    <a:srgbClr val="FFFF00"/>
                  </a:solidFill>
                  <a:round/>
                  <a:headEnd/>
                  <a:tailEnd/>
                </a:ln>
                <a:solidFill>
                  <a:srgbClr val="FF6600"/>
                </a:solidFill>
                <a:effectLst>
                  <a:outerShdw dist="35921" dir="2700000" algn="ctr" rotWithShape="0">
                    <a:srgbClr val="990000"/>
                  </a:outerShdw>
                </a:effectLst>
                <a:latin typeface="宋体"/>
                <a:ea typeface="宋体"/>
              </a:rPr>
              <a:t>钜惠上市</a:t>
            </a:r>
          </a:p>
        </p:txBody>
      </p:sp>
      <p:sp>
        <p:nvSpPr>
          <p:cNvPr id="8" name="爆炸形 1 7"/>
          <p:cNvSpPr/>
          <p:nvPr/>
        </p:nvSpPr>
        <p:spPr>
          <a:xfrm>
            <a:off x="0" y="0"/>
            <a:ext cx="13969452" cy="8101013"/>
          </a:xfrm>
          <a:prstGeom prst="irregularSeal1">
            <a:avLst/>
          </a:prstGeom>
          <a:solidFill>
            <a:srgbClr val="C00000"/>
          </a:solidFill>
          <a:ln>
            <a:solidFill>
              <a:srgbClr val="FFFF00"/>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0418" tIns="60209" rIns="120418" bIns="60209"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defRPr/>
            </a:pPr>
            <a:r>
              <a:rPr lang="zh-CN" altLang="en-US" sz="7200" b="1" dirty="0">
                <a:solidFill>
                  <a:srgbClr val="FFFF00"/>
                </a:solidFill>
                <a:latin typeface="微软雅黑" pitchFamily="34" charset="-122"/>
                <a:ea typeface="微软雅黑" pitchFamily="34" charset="-122"/>
              </a:rPr>
              <a:t>国</a:t>
            </a:r>
            <a:r>
              <a:rPr lang="zh-CN" altLang="en-US" sz="7200" b="1" dirty="0" smtClean="0">
                <a:solidFill>
                  <a:srgbClr val="FFFF00"/>
                </a:solidFill>
                <a:latin typeface="微软雅黑" pitchFamily="34" charset="-122"/>
                <a:ea typeface="微软雅黑" pitchFamily="34" charset="-122"/>
              </a:rPr>
              <a:t>寿防癌第一</a:t>
            </a:r>
            <a:endParaRPr lang="en-US" altLang="zh-CN" sz="7200" b="1" dirty="0" smtClean="0">
              <a:solidFill>
                <a:srgbClr val="FFFF00"/>
              </a:solidFill>
              <a:latin typeface="微软雅黑" pitchFamily="34" charset="-122"/>
              <a:ea typeface="微软雅黑" pitchFamily="34" charset="-122"/>
            </a:endParaRPr>
          </a:p>
          <a:p>
            <a:pPr algn="ctr">
              <a:defRPr/>
            </a:pPr>
            <a:r>
              <a:rPr lang="zh-CN" altLang="en-US" sz="7200" b="1" dirty="0" smtClean="0">
                <a:solidFill>
                  <a:srgbClr val="FFFF00"/>
                </a:solidFill>
                <a:latin typeface="微软雅黑" pitchFamily="34" charset="-122"/>
                <a:ea typeface="微软雅黑" pitchFamily="34" charset="-122"/>
              </a:rPr>
              <a:t>组合保险</a:t>
            </a:r>
            <a:endParaRPr lang="zh-CN" altLang="en-US" sz="7200" b="1" dirty="0">
              <a:solidFill>
                <a:srgbClr val="FFFF00"/>
              </a:solidFill>
              <a:latin typeface="微软雅黑" pitchFamily="34" charset="-122"/>
              <a:ea typeface="微软雅黑" pitchFamily="34" charset="-122"/>
            </a:endParaRPr>
          </a:p>
        </p:txBody>
      </p:sp>
    </p:spTree>
    <p:extLst>
      <p:ext uri="{BB962C8B-B14F-4D97-AF65-F5344CB8AC3E}">
        <p14:creationId xmlns:p14="http://schemas.microsoft.com/office/powerpoint/2010/main" xmlns="" val="203910248"/>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1258"/>
                                        </p:tgtEl>
                                        <p:attrNameLst>
                                          <p:attrName>style.visibility</p:attrName>
                                        </p:attrNameLst>
                                      </p:cBhvr>
                                      <p:to>
                                        <p:strVal val="visible"/>
                                      </p:to>
                                    </p:set>
                                    <p:anim calcmode="lin" valueType="num">
                                      <p:cBhvr additive="base">
                                        <p:cTn id="7" dur="500" fill="hold"/>
                                        <p:tgtEl>
                                          <p:spTgt spid="181258"/>
                                        </p:tgtEl>
                                        <p:attrNameLst>
                                          <p:attrName>ppt_x</p:attrName>
                                        </p:attrNameLst>
                                      </p:cBhvr>
                                      <p:tavLst>
                                        <p:tav tm="0">
                                          <p:val>
                                            <p:strVal val="#ppt_x"/>
                                          </p:val>
                                        </p:tav>
                                        <p:tav tm="100000">
                                          <p:val>
                                            <p:strVal val="#ppt_x"/>
                                          </p:val>
                                        </p:tav>
                                      </p:tavLst>
                                    </p:anim>
                                    <p:anim calcmode="lin" valueType="num">
                                      <p:cBhvr additive="base">
                                        <p:cTn id="8" dur="500" fill="hold"/>
                                        <p:tgtEl>
                                          <p:spTgt spid="18125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81260"/>
                                        </p:tgtEl>
                                        <p:attrNameLst>
                                          <p:attrName>style.visibility</p:attrName>
                                        </p:attrNameLst>
                                      </p:cBhvr>
                                      <p:to>
                                        <p:strVal val="visible"/>
                                      </p:to>
                                    </p:set>
                                    <p:anim calcmode="lin" valueType="num">
                                      <p:cBhvr additive="base">
                                        <p:cTn id="11" dur="500" fill="hold"/>
                                        <p:tgtEl>
                                          <p:spTgt spid="181260"/>
                                        </p:tgtEl>
                                        <p:attrNameLst>
                                          <p:attrName>ppt_x</p:attrName>
                                        </p:attrNameLst>
                                      </p:cBhvr>
                                      <p:tavLst>
                                        <p:tav tm="0">
                                          <p:val>
                                            <p:strVal val="#ppt_x"/>
                                          </p:val>
                                        </p:tav>
                                        <p:tav tm="100000">
                                          <p:val>
                                            <p:strVal val="#ppt_x"/>
                                          </p:val>
                                        </p:tav>
                                      </p:tavLst>
                                    </p:anim>
                                    <p:anim calcmode="lin" valueType="num">
                                      <p:cBhvr additive="base">
                                        <p:cTn id="12" dur="500" fill="hold"/>
                                        <p:tgtEl>
                                          <p:spTgt spid="18126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58" grpId="0" animBg="1"/>
      <p:bldP spid="181260"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res04_attpic_icon.jpg"/>
          <p:cNvPicPr>
            <a:picLocks noChangeAspect="1"/>
          </p:cNvPicPr>
          <p:nvPr/>
        </p:nvPicPr>
        <p:blipFill>
          <a:blip r:embed="rId2" cstate="print"/>
          <a:stretch>
            <a:fillRect/>
          </a:stretch>
        </p:blipFill>
        <p:spPr>
          <a:xfrm>
            <a:off x="-1055" y="6066730"/>
            <a:ext cx="9340793" cy="2034283"/>
          </a:xfrm>
          <a:prstGeom prst="rect">
            <a:avLst/>
          </a:prstGeom>
          <a:ln>
            <a:noFill/>
          </a:ln>
          <a:effectLst>
            <a:softEdge rad="112500"/>
          </a:effectLst>
        </p:spPr>
      </p:pic>
      <p:pic>
        <p:nvPicPr>
          <p:cNvPr id="3075"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728292" y="2394322"/>
            <a:ext cx="10651331" cy="17439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229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r="44894" b="73340"/>
          <a:stretch>
            <a:fillRect/>
          </a:stretch>
        </p:blipFill>
        <p:spPr bwMode="auto">
          <a:xfrm>
            <a:off x="1728292" y="3978498"/>
            <a:ext cx="10916364" cy="21771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矩形 6"/>
          <p:cNvSpPr/>
          <p:nvPr/>
        </p:nvSpPr>
        <p:spPr>
          <a:xfrm>
            <a:off x="576164" y="1105520"/>
            <a:ext cx="9060163" cy="1299389"/>
          </a:xfrm>
          <a:prstGeom prst="rect">
            <a:avLst/>
          </a:prstGeom>
          <a:noFill/>
        </p:spPr>
        <p:txBody>
          <a:bodyPr wrap="none" lIns="128583" tIns="64291" rIns="128583" bIns="64291">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zh-CN" altLang="en-US" sz="7600" b="1" dirty="0">
                <a:solidFill>
                  <a:srgbClr val="FF0000"/>
                </a:solidFill>
                <a:latin typeface="微软雅黑" panose="020B0503020204020204" pitchFamily="34" charset="-122"/>
                <a:ea typeface="微软雅黑" panose="020B0503020204020204" pitchFamily="34" charset="-122"/>
              </a:rPr>
              <a:t>国寿防癌第一组合险</a:t>
            </a:r>
          </a:p>
        </p:txBody>
      </p:sp>
    </p:spTree>
    <p:extLst>
      <p:ext uri="{BB962C8B-B14F-4D97-AF65-F5344CB8AC3E}">
        <p14:creationId xmlns:p14="http://schemas.microsoft.com/office/powerpoint/2010/main" xmlns="" val="17445490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fade">
                                      <p:cBhvr>
                                        <p:cTn id="7" dur="1000"/>
                                        <p:tgtEl>
                                          <p:spTgt spid="12291"/>
                                        </p:tgtEl>
                                      </p:cBhvr>
                                    </p:animEffect>
                                    <p:anim calcmode="lin" valueType="num">
                                      <p:cBhvr>
                                        <p:cTn id="8" dur="1000" fill="hold"/>
                                        <p:tgtEl>
                                          <p:spTgt spid="12291"/>
                                        </p:tgtEl>
                                        <p:attrNameLst>
                                          <p:attrName>ppt_x</p:attrName>
                                        </p:attrNameLst>
                                      </p:cBhvr>
                                      <p:tavLst>
                                        <p:tav tm="0">
                                          <p:val>
                                            <p:strVal val="#ppt_x"/>
                                          </p:val>
                                        </p:tav>
                                        <p:tav tm="100000">
                                          <p:val>
                                            <p:strVal val="#ppt_x"/>
                                          </p:val>
                                        </p:tav>
                                      </p:tavLst>
                                    </p:anim>
                                    <p:anim calcmode="lin" valueType="num">
                                      <p:cBhvr>
                                        <p:cTn id="9" dur="1000" fill="hold"/>
                                        <p:tgtEl>
                                          <p:spTgt spid="1229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440882" y="2310290"/>
            <a:ext cx="3528385" cy="4768721"/>
            <a:chOff x="644" y="1232"/>
            <a:chExt cx="1579" cy="2543"/>
          </a:xfrm>
        </p:grpSpPr>
        <p:sp>
          <p:nvSpPr>
            <p:cNvPr id="4128" name="AutoShape 4"/>
            <p:cNvSpPr>
              <a:spLocks noChangeArrowheads="1"/>
            </p:cNvSpPr>
            <p:nvPr/>
          </p:nvSpPr>
          <p:spPr bwMode="auto">
            <a:xfrm>
              <a:off x="644" y="2335"/>
              <a:ext cx="1579" cy="1440"/>
            </a:xfrm>
            <a:prstGeom prst="roundRect">
              <a:avLst>
                <a:gd name="adj" fmla="val 13745"/>
              </a:avLst>
            </a:prstGeom>
            <a:noFill/>
            <a:ln w="38100">
              <a:solidFill>
                <a:srgbClr val="808080"/>
              </a:solidFill>
              <a:round/>
              <a:headEnd/>
              <a:tailEnd/>
            </a:ln>
            <a:extLst>
              <a:ext uri="{909E8E84-426E-40DD-AFC4-6F175D3DCCD1}">
                <a14:hiddenFill xmlns:a14="http://schemas.microsoft.com/office/drawing/2010/main" xmlns="">
                  <a:solidFill>
                    <a:srgbClr val="FFFFFF"/>
                  </a:solidFill>
                </a14:hiddenFill>
              </a:ext>
            </a:extLst>
          </p:spPr>
          <p:txBody>
            <a:bodyPr anchor="ctr"/>
            <a:lstStyle/>
            <a:p>
              <a:pPr algn="ctr" eaLnBrk="0" hangingPunct="0"/>
              <a:r>
                <a:rPr lang="zh-CN" altLang="en-US" sz="3700" b="1" dirty="0">
                  <a:latin typeface="微软雅黑" charset="0"/>
                  <a:ea typeface="微软雅黑" charset="0"/>
                  <a:cs typeface="微软雅黑" charset="0"/>
                </a:rPr>
                <a:t>凡出生</a:t>
              </a:r>
              <a:r>
                <a:rPr lang="zh-CN" altLang="en-US" sz="3700" b="1" dirty="0">
                  <a:solidFill>
                    <a:srgbClr val="0000CC"/>
                  </a:solidFill>
                  <a:latin typeface="微软雅黑" charset="0"/>
                  <a:ea typeface="微软雅黑" charset="0"/>
                  <a:cs typeface="微软雅黑" charset="0"/>
                </a:rPr>
                <a:t>二十八日</a:t>
              </a:r>
              <a:r>
                <a:rPr lang="en-US" altLang="zh-CN" sz="3700" b="1" dirty="0">
                  <a:solidFill>
                    <a:srgbClr val="0000CC"/>
                  </a:solidFill>
                  <a:latin typeface="微软雅黑" charset="0"/>
                  <a:ea typeface="微软雅黑" charset="0"/>
                  <a:cs typeface="微软雅黑" charset="0"/>
                </a:rPr>
                <a:t>---</a:t>
              </a:r>
              <a:r>
                <a:rPr lang="zh-CN" altLang="en-US" sz="3700" b="1" dirty="0">
                  <a:solidFill>
                    <a:srgbClr val="0000CC"/>
                  </a:solidFill>
                  <a:latin typeface="微软雅黑" charset="0"/>
                  <a:ea typeface="微软雅黑" charset="0"/>
                  <a:cs typeface="微软雅黑" charset="0"/>
                </a:rPr>
                <a:t>六十周岁</a:t>
              </a:r>
              <a:r>
                <a:rPr lang="zh-CN" altLang="en-US" sz="3700" b="1" dirty="0">
                  <a:latin typeface="微软雅黑" charset="0"/>
                  <a:ea typeface="微软雅黑" charset="0"/>
                  <a:cs typeface="微软雅黑" charset="0"/>
                </a:rPr>
                <a:t>以下，身体健康者</a:t>
              </a:r>
              <a:endParaRPr lang="en-US" altLang="zh-CN" sz="3700" b="1" dirty="0">
                <a:solidFill>
                  <a:srgbClr val="FF0000"/>
                </a:solidFill>
                <a:latin typeface="微软雅黑" charset="0"/>
                <a:ea typeface="微软雅黑" charset="0"/>
                <a:cs typeface="微软雅黑" charset="0"/>
              </a:endParaRPr>
            </a:p>
          </p:txBody>
        </p:sp>
        <p:sp>
          <p:nvSpPr>
            <p:cNvPr id="56" name="Oval 13"/>
            <p:cNvSpPr>
              <a:spLocks noChangeArrowheads="1"/>
            </p:cNvSpPr>
            <p:nvPr/>
          </p:nvSpPr>
          <p:spPr bwMode="auto">
            <a:xfrm>
              <a:off x="886" y="1232"/>
              <a:ext cx="116" cy="277"/>
            </a:xfrm>
            <a:prstGeom prst="ellipse">
              <a:avLst/>
            </a:prstGeom>
            <a:gradFill rotWithShape="1">
              <a:gsLst>
                <a:gs pos="0">
                  <a:srgbClr val="99CC00"/>
                </a:gs>
                <a:gs pos="50000">
                  <a:srgbClr val="FFFFFF"/>
                </a:gs>
                <a:gs pos="100000">
                  <a:srgbClr val="99CC00"/>
                </a:gs>
              </a:gsLst>
              <a:lin ang="18900000" scaled="1"/>
            </a:gradFill>
            <a:ln w="9525">
              <a:noFill/>
              <a:round/>
              <a:headEnd/>
              <a:tailEnd/>
            </a:ln>
          </p:spPr>
          <p:txBody>
            <a:bodyPr wrap="none" anchor="ctr">
              <a:spAutoFit/>
            </a:bodyPr>
            <a:lstStyle/>
            <a:p>
              <a:pPr>
                <a:defRPr/>
              </a:pPr>
              <a:endParaRPr lang="zh-CN" altLang="en-US" b="1" kern="0">
                <a:solidFill>
                  <a:srgbClr val="FF0000"/>
                </a:solidFill>
                <a:latin typeface="微软雅黑" pitchFamily="34" charset="-122"/>
                <a:ea typeface="微软雅黑" pitchFamily="34" charset="-122"/>
                <a:cs typeface="+mn-cs"/>
              </a:endParaRPr>
            </a:p>
          </p:txBody>
        </p:sp>
        <p:sp>
          <p:nvSpPr>
            <p:cNvPr id="57" name="Oval 14"/>
            <p:cNvSpPr>
              <a:spLocks noChangeArrowheads="1"/>
            </p:cNvSpPr>
            <p:nvPr/>
          </p:nvSpPr>
          <p:spPr bwMode="auto">
            <a:xfrm>
              <a:off x="886" y="1232"/>
              <a:ext cx="116" cy="277"/>
            </a:xfrm>
            <a:prstGeom prst="ellipse">
              <a:avLst/>
            </a:prstGeom>
            <a:gradFill rotWithShape="1">
              <a:gsLst>
                <a:gs pos="0">
                  <a:srgbClr val="99CC00">
                    <a:alpha val="31999"/>
                  </a:srgbClr>
                </a:gs>
                <a:gs pos="100000">
                  <a:srgbClr val="000000">
                    <a:alpha val="89999"/>
                  </a:srgbClr>
                </a:gs>
              </a:gsLst>
              <a:lin ang="18900000" scaled="1"/>
            </a:gradFill>
            <a:ln w="9525">
              <a:noFill/>
              <a:round/>
              <a:headEnd/>
              <a:tailEnd/>
            </a:ln>
          </p:spPr>
          <p:txBody>
            <a:bodyPr wrap="none" anchor="ctr">
              <a:spAutoFit/>
            </a:bodyPr>
            <a:lstStyle/>
            <a:p>
              <a:pPr>
                <a:defRPr/>
              </a:pPr>
              <a:endParaRPr lang="zh-CN" altLang="en-US" b="1" kern="0">
                <a:solidFill>
                  <a:srgbClr val="FF0000"/>
                </a:solidFill>
                <a:latin typeface="微软雅黑" pitchFamily="34" charset="-122"/>
                <a:ea typeface="微软雅黑" pitchFamily="34" charset="-122"/>
                <a:cs typeface="+mn-cs"/>
              </a:endParaRPr>
            </a:p>
          </p:txBody>
        </p:sp>
        <p:sp>
          <p:nvSpPr>
            <p:cNvPr id="58" name="Oval 15"/>
            <p:cNvSpPr>
              <a:spLocks noChangeArrowheads="1"/>
            </p:cNvSpPr>
            <p:nvPr/>
          </p:nvSpPr>
          <p:spPr bwMode="auto">
            <a:xfrm>
              <a:off x="948" y="1301"/>
              <a:ext cx="1045" cy="277"/>
            </a:xfrm>
            <a:prstGeom prst="ellipse">
              <a:avLst/>
            </a:prstGeom>
            <a:gradFill rotWithShape="1">
              <a:gsLst>
                <a:gs pos="0">
                  <a:srgbClr val="99CC00"/>
                </a:gs>
                <a:gs pos="50000">
                  <a:srgbClr val="536E00"/>
                </a:gs>
                <a:gs pos="100000">
                  <a:srgbClr val="99CC00"/>
                </a:gs>
              </a:gsLst>
              <a:lin ang="2700000" scaled="1"/>
            </a:gradFill>
            <a:ln w="9525">
              <a:noFill/>
              <a:round/>
              <a:headEnd/>
              <a:tailEnd/>
            </a:ln>
          </p:spPr>
          <p:txBody>
            <a:bodyPr anchor="ctr">
              <a:spAutoFit/>
            </a:bodyPr>
            <a:lstStyle/>
            <a:p>
              <a:pPr>
                <a:defRPr/>
              </a:pPr>
              <a:endParaRPr lang="zh-CN" altLang="en-US" b="1" kern="0">
                <a:solidFill>
                  <a:srgbClr val="FF0000"/>
                </a:solidFill>
                <a:latin typeface="微软雅黑" pitchFamily="34" charset="-122"/>
                <a:ea typeface="微软雅黑" pitchFamily="34" charset="-122"/>
                <a:cs typeface="+mn-cs"/>
              </a:endParaRPr>
            </a:p>
          </p:txBody>
        </p:sp>
        <p:sp>
          <p:nvSpPr>
            <p:cNvPr id="59" name="Oval 16"/>
            <p:cNvSpPr>
              <a:spLocks noChangeArrowheads="1"/>
            </p:cNvSpPr>
            <p:nvPr/>
          </p:nvSpPr>
          <p:spPr bwMode="auto">
            <a:xfrm>
              <a:off x="949" y="1303"/>
              <a:ext cx="1045" cy="277"/>
            </a:xfrm>
            <a:prstGeom prst="ellipse">
              <a:avLst/>
            </a:prstGeom>
            <a:gradFill rotWithShape="1">
              <a:gsLst>
                <a:gs pos="0">
                  <a:srgbClr val="618200"/>
                </a:gs>
                <a:gs pos="100000">
                  <a:srgbClr val="99CC00">
                    <a:alpha val="0"/>
                  </a:srgbClr>
                </a:gs>
              </a:gsLst>
              <a:lin ang="18900000" scaled="1"/>
            </a:gradFill>
            <a:ln w="9525">
              <a:noFill/>
              <a:round/>
              <a:headEnd/>
              <a:tailEnd/>
            </a:ln>
          </p:spPr>
          <p:txBody>
            <a:bodyPr anchor="ctr">
              <a:spAutoFit/>
            </a:bodyPr>
            <a:lstStyle/>
            <a:p>
              <a:pPr>
                <a:defRPr/>
              </a:pPr>
              <a:endParaRPr lang="zh-CN" altLang="en-US" b="1" kern="0">
                <a:solidFill>
                  <a:srgbClr val="FF0000"/>
                </a:solidFill>
                <a:latin typeface="微软雅黑" pitchFamily="34" charset="-122"/>
                <a:ea typeface="微软雅黑" pitchFamily="34" charset="-122"/>
                <a:cs typeface="+mn-cs"/>
              </a:endParaRPr>
            </a:p>
          </p:txBody>
        </p:sp>
        <p:sp>
          <p:nvSpPr>
            <p:cNvPr id="60" name="Oval 17"/>
            <p:cNvSpPr>
              <a:spLocks noChangeArrowheads="1"/>
            </p:cNvSpPr>
            <p:nvPr/>
          </p:nvSpPr>
          <p:spPr bwMode="auto">
            <a:xfrm>
              <a:off x="1001" y="1348"/>
              <a:ext cx="940" cy="277"/>
            </a:xfrm>
            <a:prstGeom prst="ellipse">
              <a:avLst/>
            </a:prstGeom>
            <a:solidFill>
              <a:srgbClr val="333333"/>
            </a:solidFill>
            <a:ln w="9525">
              <a:noFill/>
              <a:round/>
              <a:headEnd/>
              <a:tailEnd/>
            </a:ln>
          </p:spPr>
          <p:txBody>
            <a:bodyPr anchor="ctr">
              <a:spAutoFit/>
            </a:bodyPr>
            <a:lstStyle/>
            <a:p>
              <a:pPr>
                <a:defRPr/>
              </a:pPr>
              <a:endParaRPr lang="zh-CN" altLang="en-US" b="1" kern="0">
                <a:solidFill>
                  <a:srgbClr val="FF0000"/>
                </a:solidFill>
                <a:latin typeface="微软雅黑" pitchFamily="34" charset="-122"/>
                <a:ea typeface="微软雅黑" pitchFamily="34" charset="-122"/>
                <a:cs typeface="+mn-cs"/>
              </a:endParaRPr>
            </a:p>
          </p:txBody>
        </p:sp>
        <p:grpSp>
          <p:nvGrpSpPr>
            <p:cNvPr id="4134" name="Group 18"/>
            <p:cNvGrpSpPr>
              <a:grpSpLocks/>
            </p:cNvGrpSpPr>
            <p:nvPr/>
          </p:nvGrpSpPr>
          <p:grpSpPr bwMode="auto">
            <a:xfrm>
              <a:off x="1015" y="1311"/>
              <a:ext cx="910" cy="805"/>
              <a:chOff x="0" y="0"/>
              <a:chExt cx="1252" cy="1252"/>
            </a:xfrm>
          </p:grpSpPr>
          <p:sp>
            <p:nvSpPr>
              <p:cNvPr id="80" name="Oval 19"/>
              <p:cNvSpPr>
                <a:spLocks noChangeArrowheads="1"/>
              </p:cNvSpPr>
              <p:nvPr/>
            </p:nvSpPr>
            <p:spPr bwMode="auto">
              <a:xfrm>
                <a:off x="0" y="0"/>
                <a:ext cx="1252" cy="1252"/>
              </a:xfrm>
              <a:prstGeom prst="ellipse">
                <a:avLst/>
              </a:prstGeom>
              <a:gradFill rotWithShape="1">
                <a:gsLst>
                  <a:gs pos="0">
                    <a:srgbClr val="636869"/>
                  </a:gs>
                  <a:gs pos="100000">
                    <a:srgbClr val="D6E1E2"/>
                  </a:gs>
                </a:gsLst>
                <a:lin ang="5400000" scaled="1"/>
              </a:gradFill>
              <a:ln w="9525">
                <a:noFill/>
                <a:round/>
                <a:headEnd/>
                <a:tailEnd/>
              </a:ln>
            </p:spPr>
            <p:txBody>
              <a:bodyPr vert="eaVert" wrap="none" anchor="ctr"/>
              <a:lstStyle/>
              <a:p>
                <a:pPr>
                  <a:defRPr/>
                </a:pPr>
                <a:endParaRPr lang="zh-CN" altLang="en-US" b="1" kern="0">
                  <a:solidFill>
                    <a:srgbClr val="FF0000"/>
                  </a:solidFill>
                  <a:latin typeface="微软雅黑" pitchFamily="34" charset="-122"/>
                  <a:ea typeface="微软雅黑" pitchFamily="34" charset="-122"/>
                  <a:cs typeface="+mn-cs"/>
                </a:endParaRPr>
              </a:p>
            </p:txBody>
          </p:sp>
          <p:sp>
            <p:nvSpPr>
              <p:cNvPr id="81" name="Oval 20"/>
              <p:cNvSpPr>
                <a:spLocks noChangeArrowheads="1"/>
              </p:cNvSpPr>
              <p:nvPr/>
            </p:nvSpPr>
            <p:spPr bwMode="auto">
              <a:xfrm>
                <a:off x="16" y="8"/>
                <a:ext cx="1222" cy="1221"/>
              </a:xfrm>
              <a:prstGeom prst="ellipse">
                <a:avLst/>
              </a:prstGeom>
              <a:gradFill rotWithShape="1">
                <a:gsLst>
                  <a:gs pos="0">
                    <a:srgbClr val="D6E1E2">
                      <a:alpha val="0"/>
                    </a:srgbClr>
                  </a:gs>
                  <a:gs pos="100000">
                    <a:srgbClr val="F1F5F5"/>
                  </a:gs>
                </a:gsLst>
                <a:lin ang="5400000" scaled="1"/>
              </a:gradFill>
              <a:ln w="9525">
                <a:noFill/>
                <a:round/>
                <a:headEnd/>
                <a:tailEnd/>
              </a:ln>
            </p:spPr>
            <p:txBody>
              <a:bodyPr vert="eaVert" wrap="none" anchor="ctr"/>
              <a:lstStyle/>
              <a:p>
                <a:pPr>
                  <a:defRPr/>
                </a:pPr>
                <a:endParaRPr lang="zh-CN" altLang="en-US" b="1" kern="0">
                  <a:solidFill>
                    <a:srgbClr val="FF0000"/>
                  </a:solidFill>
                  <a:latin typeface="微软雅黑" pitchFamily="34" charset="-122"/>
                  <a:ea typeface="微软雅黑" pitchFamily="34" charset="-122"/>
                  <a:cs typeface="+mn-cs"/>
                </a:endParaRPr>
              </a:p>
            </p:txBody>
          </p:sp>
          <p:sp>
            <p:nvSpPr>
              <p:cNvPr id="82" name="Oval 21"/>
              <p:cNvSpPr>
                <a:spLocks noChangeArrowheads="1"/>
              </p:cNvSpPr>
              <p:nvPr/>
            </p:nvSpPr>
            <p:spPr bwMode="auto">
              <a:xfrm>
                <a:off x="29" y="19"/>
                <a:ext cx="1161" cy="1142"/>
              </a:xfrm>
              <a:prstGeom prst="ellipse">
                <a:avLst/>
              </a:prstGeom>
              <a:gradFill rotWithShape="1">
                <a:gsLst>
                  <a:gs pos="0">
                    <a:srgbClr val="AAB2B3"/>
                  </a:gs>
                  <a:gs pos="100000">
                    <a:srgbClr val="D6E1E2">
                      <a:alpha val="48000"/>
                    </a:srgbClr>
                  </a:gs>
                </a:gsLst>
                <a:lin ang="5400000" scaled="1"/>
              </a:gradFill>
              <a:ln w="9525">
                <a:noFill/>
                <a:round/>
                <a:headEnd/>
                <a:tailEnd/>
              </a:ln>
            </p:spPr>
            <p:txBody>
              <a:bodyPr vert="eaVert" wrap="none" anchor="ctr"/>
              <a:lstStyle/>
              <a:p>
                <a:pPr>
                  <a:defRPr/>
                </a:pPr>
                <a:endParaRPr lang="zh-CN" altLang="en-US" b="1" kern="0">
                  <a:solidFill>
                    <a:srgbClr val="FF0000"/>
                  </a:solidFill>
                  <a:latin typeface="微软雅黑" pitchFamily="34" charset="-122"/>
                  <a:ea typeface="微软雅黑" pitchFamily="34" charset="-122"/>
                  <a:cs typeface="+mn-cs"/>
                </a:endParaRPr>
              </a:p>
            </p:txBody>
          </p:sp>
          <p:sp>
            <p:nvSpPr>
              <p:cNvPr id="83" name="Oval 22"/>
              <p:cNvSpPr>
                <a:spLocks noChangeArrowheads="1"/>
              </p:cNvSpPr>
              <p:nvPr/>
            </p:nvSpPr>
            <p:spPr bwMode="auto">
              <a:xfrm>
                <a:off x="96" y="51"/>
                <a:ext cx="1033" cy="925"/>
              </a:xfrm>
              <a:prstGeom prst="ellipse">
                <a:avLst/>
              </a:prstGeom>
              <a:gradFill rotWithShape="1">
                <a:gsLst>
                  <a:gs pos="0">
                    <a:srgbClr val="FFFFFF"/>
                  </a:gs>
                  <a:gs pos="100000">
                    <a:srgbClr val="D6E1E2">
                      <a:alpha val="37999"/>
                    </a:srgbClr>
                  </a:gs>
                </a:gsLst>
                <a:lin ang="5400000" scaled="1"/>
              </a:gradFill>
              <a:ln w="9525">
                <a:noFill/>
                <a:round/>
                <a:headEnd/>
                <a:tailEnd/>
              </a:ln>
            </p:spPr>
            <p:txBody>
              <a:bodyPr vert="eaVert" wrap="none" anchor="ctr"/>
              <a:lstStyle/>
              <a:p>
                <a:pPr>
                  <a:defRPr/>
                </a:pPr>
                <a:endParaRPr lang="zh-CN" altLang="en-US" b="1" kern="0">
                  <a:solidFill>
                    <a:srgbClr val="FF0000"/>
                  </a:solidFill>
                  <a:latin typeface="微软雅黑" pitchFamily="34" charset="-122"/>
                  <a:ea typeface="微软雅黑" pitchFamily="34" charset="-122"/>
                  <a:cs typeface="+mn-cs"/>
                </a:endParaRPr>
              </a:p>
            </p:txBody>
          </p:sp>
        </p:grpSp>
        <p:sp>
          <p:nvSpPr>
            <p:cNvPr id="69" name="Text Box 38"/>
            <p:cNvSpPr txBox="1">
              <a:spLocks noChangeArrowheads="1"/>
            </p:cNvSpPr>
            <p:nvPr/>
          </p:nvSpPr>
          <p:spPr bwMode="auto">
            <a:xfrm>
              <a:off x="998" y="1546"/>
              <a:ext cx="863" cy="328"/>
            </a:xfrm>
            <a:prstGeom prst="rect">
              <a:avLst/>
            </a:prstGeom>
            <a:noFill/>
            <a:ln w="9525">
              <a:noFill/>
              <a:miter lim="800000"/>
              <a:headEnd/>
              <a:tailEnd/>
            </a:ln>
          </p:spPr>
          <p:txBody>
            <a:bodyPr wrap="none">
              <a:spAutoFit/>
            </a:bodyPr>
            <a:lstStyle>
              <a:lvl1pPr eaLnBrk="0" hangingPunct="0">
                <a:defRPr>
                  <a:solidFill>
                    <a:schemeClr val="tx1"/>
                  </a:solidFill>
                  <a:latin typeface="Arial" charset="0"/>
                  <a:ea typeface="宋体" charset="0"/>
                  <a:cs typeface="宋体" charset="0"/>
                </a:defRPr>
              </a:lvl1pPr>
              <a:lvl2pPr marL="742950" indent="-285750" eaLnBrk="0" hangingPunct="0">
                <a:defRPr>
                  <a:solidFill>
                    <a:schemeClr val="tx1"/>
                  </a:solidFill>
                  <a:latin typeface="Arial" charset="0"/>
                  <a:ea typeface="宋体" charset="0"/>
                </a:defRPr>
              </a:lvl2pPr>
              <a:lvl3pPr marL="1143000" indent="-228600" eaLnBrk="0" hangingPunct="0">
                <a:defRPr>
                  <a:solidFill>
                    <a:schemeClr val="tx1"/>
                  </a:solidFill>
                  <a:latin typeface="Arial" charset="0"/>
                  <a:ea typeface="宋体" charset="0"/>
                </a:defRPr>
              </a:lvl3pPr>
              <a:lvl4pPr marL="1600200" indent="-228600" eaLnBrk="0" hangingPunct="0">
                <a:defRPr>
                  <a:solidFill>
                    <a:schemeClr val="tx1"/>
                  </a:solidFill>
                  <a:latin typeface="Arial" charset="0"/>
                  <a:ea typeface="宋体" charset="0"/>
                </a:defRPr>
              </a:lvl4pPr>
              <a:lvl5pPr marL="2057400" indent="-228600" eaLnBrk="0" hangingPunct="0">
                <a:defRPr>
                  <a:solidFill>
                    <a:schemeClr val="tx1"/>
                  </a:solidFill>
                  <a:latin typeface="Arial" charset="0"/>
                  <a:ea typeface="宋体" charset="0"/>
                </a:defRPr>
              </a:lvl5pPr>
              <a:lvl6pPr marL="2514600" indent="-228600" eaLnBrk="0" fontAlgn="base" hangingPunct="0">
                <a:spcBef>
                  <a:spcPct val="0"/>
                </a:spcBef>
                <a:spcAft>
                  <a:spcPct val="0"/>
                </a:spcAft>
                <a:defRPr>
                  <a:solidFill>
                    <a:schemeClr val="tx1"/>
                  </a:solidFill>
                  <a:latin typeface="Arial" charset="0"/>
                  <a:ea typeface="宋体" charset="0"/>
                </a:defRPr>
              </a:lvl6pPr>
              <a:lvl7pPr marL="2971800" indent="-228600" eaLnBrk="0" fontAlgn="base" hangingPunct="0">
                <a:spcBef>
                  <a:spcPct val="0"/>
                </a:spcBef>
                <a:spcAft>
                  <a:spcPct val="0"/>
                </a:spcAft>
                <a:defRPr>
                  <a:solidFill>
                    <a:schemeClr val="tx1"/>
                  </a:solidFill>
                  <a:latin typeface="Arial" charset="0"/>
                  <a:ea typeface="宋体" charset="0"/>
                </a:defRPr>
              </a:lvl7pPr>
              <a:lvl8pPr marL="3429000" indent="-228600" eaLnBrk="0" fontAlgn="base" hangingPunct="0">
                <a:spcBef>
                  <a:spcPct val="0"/>
                </a:spcBef>
                <a:spcAft>
                  <a:spcPct val="0"/>
                </a:spcAft>
                <a:defRPr>
                  <a:solidFill>
                    <a:schemeClr val="tx1"/>
                  </a:solidFill>
                  <a:latin typeface="Arial" charset="0"/>
                  <a:ea typeface="宋体" charset="0"/>
                </a:defRPr>
              </a:lvl8pPr>
              <a:lvl9pPr marL="3886200" indent="-228600" eaLnBrk="0" fontAlgn="base" hangingPunct="0">
                <a:spcBef>
                  <a:spcPct val="0"/>
                </a:spcBef>
                <a:spcAft>
                  <a:spcPct val="0"/>
                </a:spcAft>
                <a:defRPr>
                  <a:solidFill>
                    <a:schemeClr val="tx1"/>
                  </a:solidFill>
                  <a:latin typeface="Arial" charset="0"/>
                  <a:ea typeface="宋体" charset="0"/>
                </a:defRPr>
              </a:lvl9pPr>
            </a:lstStyle>
            <a:p>
              <a:pPr algn="ctr"/>
              <a:r>
                <a:rPr lang="zh-CN" altLang="en-US" sz="3400" b="1" dirty="0">
                  <a:solidFill>
                    <a:srgbClr val="FF0000"/>
                  </a:solidFill>
                  <a:latin typeface="微软雅黑" charset="0"/>
                  <a:ea typeface="微软雅黑" charset="0"/>
                  <a:cs typeface="微软雅黑" charset="0"/>
                </a:rPr>
                <a:t>投保范围</a:t>
              </a:r>
              <a:endParaRPr lang="en-US" sz="3400" b="1" dirty="0">
                <a:solidFill>
                  <a:srgbClr val="FF0000"/>
                </a:solidFill>
                <a:latin typeface="微软雅黑" charset="0"/>
                <a:ea typeface="微软雅黑" charset="0"/>
                <a:cs typeface="微软雅黑" charset="0"/>
              </a:endParaRPr>
            </a:p>
          </p:txBody>
        </p:sp>
      </p:grpSp>
      <p:grpSp>
        <p:nvGrpSpPr>
          <p:cNvPr id="4" name="Group 15"/>
          <p:cNvGrpSpPr>
            <a:grpSpLocks/>
          </p:cNvGrpSpPr>
          <p:nvPr/>
        </p:nvGrpSpPr>
        <p:grpSpPr bwMode="auto">
          <a:xfrm>
            <a:off x="4868109" y="2315915"/>
            <a:ext cx="4053094" cy="4794975"/>
            <a:chOff x="2177" y="1235"/>
            <a:chExt cx="1813" cy="2557"/>
          </a:xfrm>
        </p:grpSpPr>
        <p:sp>
          <p:nvSpPr>
            <p:cNvPr id="4115" name="AutoShape 3"/>
            <p:cNvSpPr>
              <a:spLocks noChangeArrowheads="1"/>
            </p:cNvSpPr>
            <p:nvPr/>
          </p:nvSpPr>
          <p:spPr bwMode="auto">
            <a:xfrm>
              <a:off x="2512" y="2352"/>
              <a:ext cx="1478" cy="1440"/>
            </a:xfrm>
            <a:prstGeom prst="roundRect">
              <a:avLst>
                <a:gd name="adj" fmla="val 13745"/>
              </a:avLst>
            </a:prstGeom>
            <a:noFill/>
            <a:ln w="38100">
              <a:solidFill>
                <a:srgbClr val="808080"/>
              </a:solidFill>
              <a:round/>
              <a:headEnd/>
              <a:tailEnd/>
            </a:ln>
            <a:extLst>
              <a:ext uri="{909E8E84-426E-40DD-AFC4-6F175D3DCCD1}">
                <a14:hiddenFill xmlns:a14="http://schemas.microsoft.com/office/drawing/2010/main" xmlns="">
                  <a:solidFill>
                    <a:srgbClr val="FFFFFF"/>
                  </a:solidFill>
                </a14:hiddenFill>
              </a:ext>
            </a:extLst>
          </p:spPr>
          <p:txBody>
            <a:bodyPr anchor="ctr"/>
            <a:lstStyle/>
            <a:p>
              <a:pPr algn="ctr" eaLnBrk="0" hangingPunct="0">
                <a:lnSpc>
                  <a:spcPct val="130000"/>
                </a:lnSpc>
              </a:pPr>
              <a:r>
                <a:rPr lang="zh-CN" altLang="en-US" sz="3700" b="1" dirty="0" smtClean="0">
                  <a:solidFill>
                    <a:srgbClr val="0000CC"/>
                  </a:solidFill>
                  <a:latin typeface="微软雅黑" charset="0"/>
                  <a:ea typeface="微软雅黑" charset="0"/>
                  <a:cs typeface="微软雅黑" charset="0"/>
                </a:rPr>
                <a:t>三年、五年、十年</a:t>
              </a:r>
              <a:r>
                <a:rPr lang="zh-CN" altLang="en-US" sz="3700" b="1" dirty="0">
                  <a:solidFill>
                    <a:srgbClr val="0000CC"/>
                  </a:solidFill>
                  <a:latin typeface="微软雅黑" charset="0"/>
                  <a:ea typeface="微软雅黑" charset="0"/>
                  <a:cs typeface="微软雅黑" charset="0"/>
                </a:rPr>
                <a:t>、</a:t>
              </a:r>
              <a:r>
                <a:rPr lang="zh-CN" altLang="en-US" sz="3700" b="1" dirty="0" smtClean="0">
                  <a:solidFill>
                    <a:srgbClr val="0000CC"/>
                  </a:solidFill>
                  <a:latin typeface="微软雅黑" charset="0"/>
                  <a:ea typeface="微软雅黑" charset="0"/>
                  <a:cs typeface="微软雅黑" charset="0"/>
                </a:rPr>
                <a:t>二十年</a:t>
              </a:r>
              <a:endParaRPr lang="en-US" altLang="zh-CN" sz="3700" b="1" dirty="0">
                <a:solidFill>
                  <a:srgbClr val="FF0000"/>
                </a:solidFill>
                <a:latin typeface="微软雅黑" charset="0"/>
                <a:ea typeface="微软雅黑" charset="0"/>
                <a:cs typeface="微软雅黑" charset="0"/>
              </a:endParaRPr>
            </a:p>
          </p:txBody>
        </p:sp>
        <p:sp>
          <p:nvSpPr>
            <p:cNvPr id="49" name="AutoShape 6"/>
            <p:cNvSpPr>
              <a:spLocks noChangeArrowheads="1"/>
            </p:cNvSpPr>
            <p:nvPr/>
          </p:nvSpPr>
          <p:spPr bwMode="auto">
            <a:xfrm>
              <a:off x="2177" y="1576"/>
              <a:ext cx="282" cy="283"/>
            </a:xfrm>
            <a:prstGeom prst="chevron">
              <a:avLst>
                <a:gd name="adj" fmla="val 52514"/>
              </a:avLst>
            </a:prstGeom>
            <a:solidFill>
              <a:srgbClr val="BBE0E3"/>
            </a:solidFill>
            <a:ln w="9525">
              <a:noFill/>
              <a:miter lim="800000"/>
              <a:headEnd/>
              <a:tailEnd/>
            </a:ln>
          </p:spPr>
          <p:txBody>
            <a:bodyPr wrap="none" anchor="ctr"/>
            <a:lstStyle/>
            <a:p>
              <a:pPr algn="ctr">
                <a:defRPr/>
              </a:pPr>
              <a:endParaRPr lang="zh-CN" altLang="en-US" b="1" kern="0">
                <a:solidFill>
                  <a:srgbClr val="FF0000"/>
                </a:solidFill>
                <a:latin typeface="微软雅黑" pitchFamily="34" charset="-122"/>
                <a:ea typeface="微软雅黑" pitchFamily="34" charset="-122"/>
                <a:cs typeface="+mn-cs"/>
              </a:endParaRPr>
            </a:p>
          </p:txBody>
        </p:sp>
        <p:sp>
          <p:nvSpPr>
            <p:cNvPr id="62" name="Oval 23"/>
            <p:cNvSpPr>
              <a:spLocks noChangeArrowheads="1"/>
            </p:cNvSpPr>
            <p:nvPr/>
          </p:nvSpPr>
          <p:spPr bwMode="auto">
            <a:xfrm>
              <a:off x="2623" y="1235"/>
              <a:ext cx="116" cy="277"/>
            </a:xfrm>
            <a:prstGeom prst="ellipse">
              <a:avLst/>
            </a:prstGeom>
            <a:gradFill rotWithShape="1">
              <a:gsLst>
                <a:gs pos="0">
                  <a:srgbClr val="BBE0E3"/>
                </a:gs>
                <a:gs pos="50000">
                  <a:srgbClr val="FFFFFF"/>
                </a:gs>
                <a:gs pos="100000">
                  <a:srgbClr val="BBE0E3"/>
                </a:gs>
              </a:gsLst>
              <a:lin ang="18900000" scaled="1"/>
            </a:gradFill>
            <a:ln w="9525">
              <a:noFill/>
              <a:round/>
              <a:headEnd/>
              <a:tailEnd/>
            </a:ln>
          </p:spPr>
          <p:txBody>
            <a:bodyPr wrap="none" anchor="ctr">
              <a:spAutoFit/>
            </a:bodyPr>
            <a:lstStyle/>
            <a:p>
              <a:pPr algn="ctr">
                <a:defRPr/>
              </a:pPr>
              <a:endParaRPr lang="zh-CN" altLang="en-US" b="1" kern="0">
                <a:solidFill>
                  <a:srgbClr val="FF0000"/>
                </a:solidFill>
                <a:latin typeface="微软雅黑" pitchFamily="34" charset="-122"/>
                <a:ea typeface="微软雅黑" pitchFamily="34" charset="-122"/>
                <a:cs typeface="+mn-cs"/>
              </a:endParaRPr>
            </a:p>
          </p:txBody>
        </p:sp>
        <p:sp>
          <p:nvSpPr>
            <p:cNvPr id="63" name="Oval 24"/>
            <p:cNvSpPr>
              <a:spLocks noChangeArrowheads="1"/>
            </p:cNvSpPr>
            <p:nvPr/>
          </p:nvSpPr>
          <p:spPr bwMode="auto">
            <a:xfrm>
              <a:off x="2623" y="1235"/>
              <a:ext cx="116" cy="277"/>
            </a:xfrm>
            <a:prstGeom prst="ellipse">
              <a:avLst/>
            </a:prstGeom>
            <a:gradFill rotWithShape="1">
              <a:gsLst>
                <a:gs pos="0">
                  <a:srgbClr val="BBE0E3">
                    <a:alpha val="31999"/>
                  </a:srgbClr>
                </a:gs>
                <a:gs pos="100000">
                  <a:srgbClr val="576869"/>
                </a:gs>
              </a:gsLst>
              <a:lin ang="18900000" scaled="1"/>
            </a:gradFill>
            <a:ln w="9525">
              <a:noFill/>
              <a:round/>
              <a:headEnd/>
              <a:tailEnd/>
            </a:ln>
          </p:spPr>
          <p:txBody>
            <a:bodyPr wrap="none" anchor="ctr">
              <a:spAutoFit/>
            </a:bodyPr>
            <a:lstStyle/>
            <a:p>
              <a:pPr algn="ctr">
                <a:defRPr/>
              </a:pPr>
              <a:endParaRPr lang="zh-CN" altLang="en-US" b="1" kern="0">
                <a:solidFill>
                  <a:srgbClr val="FF0000"/>
                </a:solidFill>
                <a:latin typeface="微软雅黑" pitchFamily="34" charset="-122"/>
                <a:ea typeface="微软雅黑" pitchFamily="34" charset="-122"/>
                <a:cs typeface="+mn-cs"/>
              </a:endParaRPr>
            </a:p>
          </p:txBody>
        </p:sp>
        <p:sp>
          <p:nvSpPr>
            <p:cNvPr id="64" name="Oval 25"/>
            <p:cNvSpPr>
              <a:spLocks noChangeArrowheads="1"/>
            </p:cNvSpPr>
            <p:nvPr/>
          </p:nvSpPr>
          <p:spPr bwMode="auto">
            <a:xfrm>
              <a:off x="2684" y="1305"/>
              <a:ext cx="1047" cy="277"/>
            </a:xfrm>
            <a:prstGeom prst="ellipse">
              <a:avLst/>
            </a:prstGeom>
            <a:gradFill rotWithShape="1">
              <a:gsLst>
                <a:gs pos="0">
                  <a:srgbClr val="BBE0E3"/>
                </a:gs>
                <a:gs pos="50000">
                  <a:srgbClr val="65797B"/>
                </a:gs>
                <a:gs pos="100000">
                  <a:srgbClr val="BBE0E3"/>
                </a:gs>
              </a:gsLst>
              <a:lin ang="2700000" scaled="1"/>
            </a:gradFill>
            <a:ln w="9525">
              <a:noFill/>
              <a:round/>
              <a:headEnd/>
              <a:tailEnd/>
            </a:ln>
          </p:spPr>
          <p:txBody>
            <a:bodyPr anchor="ctr">
              <a:spAutoFit/>
            </a:bodyPr>
            <a:lstStyle/>
            <a:p>
              <a:pPr algn="ctr">
                <a:defRPr/>
              </a:pPr>
              <a:endParaRPr lang="zh-CN" altLang="en-US" b="1" kern="0">
                <a:solidFill>
                  <a:srgbClr val="FF0000"/>
                </a:solidFill>
                <a:latin typeface="微软雅黑" pitchFamily="34" charset="-122"/>
                <a:ea typeface="微软雅黑" pitchFamily="34" charset="-122"/>
                <a:cs typeface="+mn-cs"/>
              </a:endParaRPr>
            </a:p>
          </p:txBody>
        </p:sp>
        <p:sp>
          <p:nvSpPr>
            <p:cNvPr id="65" name="Oval 26"/>
            <p:cNvSpPr>
              <a:spLocks noChangeArrowheads="1"/>
            </p:cNvSpPr>
            <p:nvPr/>
          </p:nvSpPr>
          <p:spPr bwMode="auto">
            <a:xfrm>
              <a:off x="2685" y="1306"/>
              <a:ext cx="1046" cy="277"/>
            </a:xfrm>
            <a:prstGeom prst="ellipse">
              <a:avLst/>
            </a:prstGeom>
            <a:gradFill rotWithShape="1">
              <a:gsLst>
                <a:gs pos="0">
                  <a:srgbClr val="778E90"/>
                </a:gs>
                <a:gs pos="100000">
                  <a:srgbClr val="BBE0E3">
                    <a:alpha val="0"/>
                  </a:srgbClr>
                </a:gs>
              </a:gsLst>
              <a:lin ang="18900000" scaled="1"/>
            </a:gradFill>
            <a:ln w="9525">
              <a:noFill/>
              <a:round/>
              <a:headEnd/>
              <a:tailEnd/>
            </a:ln>
          </p:spPr>
          <p:txBody>
            <a:bodyPr anchor="ctr">
              <a:spAutoFit/>
            </a:bodyPr>
            <a:lstStyle/>
            <a:p>
              <a:pPr algn="ctr">
                <a:defRPr/>
              </a:pPr>
              <a:endParaRPr lang="zh-CN" altLang="en-US" b="1" kern="0">
                <a:solidFill>
                  <a:srgbClr val="FF0000"/>
                </a:solidFill>
                <a:latin typeface="微软雅黑" pitchFamily="34" charset="-122"/>
                <a:ea typeface="微软雅黑" pitchFamily="34" charset="-122"/>
                <a:cs typeface="+mn-cs"/>
              </a:endParaRPr>
            </a:p>
          </p:txBody>
        </p:sp>
        <p:sp>
          <p:nvSpPr>
            <p:cNvPr id="66" name="Oval 27"/>
            <p:cNvSpPr>
              <a:spLocks noChangeArrowheads="1"/>
            </p:cNvSpPr>
            <p:nvPr/>
          </p:nvSpPr>
          <p:spPr bwMode="auto">
            <a:xfrm>
              <a:off x="2736" y="1350"/>
              <a:ext cx="937" cy="277"/>
            </a:xfrm>
            <a:prstGeom prst="ellipse">
              <a:avLst/>
            </a:prstGeom>
            <a:solidFill>
              <a:srgbClr val="333333"/>
            </a:solidFill>
            <a:ln w="9525">
              <a:noFill/>
              <a:round/>
              <a:headEnd/>
              <a:tailEnd/>
            </a:ln>
          </p:spPr>
          <p:txBody>
            <a:bodyPr anchor="ctr">
              <a:spAutoFit/>
            </a:bodyPr>
            <a:lstStyle/>
            <a:p>
              <a:pPr algn="ctr">
                <a:defRPr/>
              </a:pPr>
              <a:endParaRPr lang="zh-CN" altLang="en-US" b="1" kern="0">
                <a:solidFill>
                  <a:srgbClr val="FF0000"/>
                </a:solidFill>
                <a:latin typeface="微软雅黑" pitchFamily="34" charset="-122"/>
                <a:ea typeface="微软雅黑" pitchFamily="34" charset="-122"/>
                <a:cs typeface="+mn-cs"/>
              </a:endParaRPr>
            </a:p>
          </p:txBody>
        </p:sp>
        <p:grpSp>
          <p:nvGrpSpPr>
            <p:cNvPr id="4122" name="Group 28"/>
            <p:cNvGrpSpPr>
              <a:grpSpLocks/>
            </p:cNvGrpSpPr>
            <p:nvPr/>
          </p:nvGrpSpPr>
          <p:grpSpPr bwMode="auto">
            <a:xfrm>
              <a:off x="2751" y="1311"/>
              <a:ext cx="910" cy="805"/>
              <a:chOff x="0" y="0"/>
              <a:chExt cx="1252" cy="1252"/>
            </a:xfrm>
          </p:grpSpPr>
          <p:sp>
            <p:nvSpPr>
              <p:cNvPr id="76" name="Oval 29"/>
              <p:cNvSpPr>
                <a:spLocks noChangeArrowheads="1"/>
              </p:cNvSpPr>
              <p:nvPr/>
            </p:nvSpPr>
            <p:spPr bwMode="auto">
              <a:xfrm>
                <a:off x="1" y="0"/>
                <a:ext cx="1253" cy="1252"/>
              </a:xfrm>
              <a:prstGeom prst="ellipse">
                <a:avLst/>
              </a:prstGeom>
              <a:gradFill rotWithShape="1">
                <a:gsLst>
                  <a:gs pos="0">
                    <a:srgbClr val="636869"/>
                  </a:gs>
                  <a:gs pos="100000">
                    <a:srgbClr val="D6E1E2"/>
                  </a:gs>
                </a:gsLst>
                <a:lin ang="5400000" scaled="1"/>
              </a:gradFill>
              <a:ln w="9525">
                <a:noFill/>
                <a:round/>
                <a:headEnd/>
                <a:tailEnd/>
              </a:ln>
            </p:spPr>
            <p:txBody>
              <a:bodyPr vert="eaVert" wrap="none" anchor="ctr"/>
              <a:lstStyle/>
              <a:p>
                <a:pPr algn="ctr">
                  <a:defRPr/>
                </a:pPr>
                <a:endParaRPr lang="zh-CN" altLang="en-US" b="1" kern="0">
                  <a:solidFill>
                    <a:srgbClr val="FF0000"/>
                  </a:solidFill>
                  <a:latin typeface="微软雅黑" pitchFamily="34" charset="-122"/>
                  <a:ea typeface="微软雅黑" pitchFamily="34" charset="-122"/>
                  <a:cs typeface="+mn-cs"/>
                </a:endParaRPr>
              </a:p>
            </p:txBody>
          </p:sp>
          <p:sp>
            <p:nvSpPr>
              <p:cNvPr id="77" name="Oval 30"/>
              <p:cNvSpPr>
                <a:spLocks noChangeArrowheads="1"/>
              </p:cNvSpPr>
              <p:nvPr/>
            </p:nvSpPr>
            <p:spPr bwMode="auto">
              <a:xfrm>
                <a:off x="15" y="8"/>
                <a:ext cx="1225" cy="1221"/>
              </a:xfrm>
              <a:prstGeom prst="ellipse">
                <a:avLst/>
              </a:prstGeom>
              <a:gradFill rotWithShape="1">
                <a:gsLst>
                  <a:gs pos="0">
                    <a:srgbClr val="D6E1E2">
                      <a:alpha val="0"/>
                    </a:srgbClr>
                  </a:gs>
                  <a:gs pos="100000">
                    <a:srgbClr val="F1F5F5"/>
                  </a:gs>
                </a:gsLst>
                <a:lin ang="5400000" scaled="1"/>
              </a:gradFill>
              <a:ln w="9525">
                <a:noFill/>
                <a:round/>
                <a:headEnd/>
                <a:tailEnd/>
              </a:ln>
            </p:spPr>
            <p:txBody>
              <a:bodyPr vert="eaVert" wrap="none" anchor="ctr"/>
              <a:lstStyle/>
              <a:p>
                <a:pPr algn="ctr">
                  <a:defRPr/>
                </a:pPr>
                <a:endParaRPr lang="zh-CN" altLang="en-US" b="1" kern="0">
                  <a:solidFill>
                    <a:srgbClr val="FF0000"/>
                  </a:solidFill>
                  <a:latin typeface="微软雅黑" pitchFamily="34" charset="-122"/>
                  <a:ea typeface="微软雅黑" pitchFamily="34" charset="-122"/>
                  <a:cs typeface="+mn-cs"/>
                </a:endParaRPr>
              </a:p>
            </p:txBody>
          </p:sp>
          <p:sp>
            <p:nvSpPr>
              <p:cNvPr id="78" name="Oval 31"/>
              <p:cNvSpPr>
                <a:spLocks noChangeArrowheads="1"/>
              </p:cNvSpPr>
              <p:nvPr/>
            </p:nvSpPr>
            <p:spPr bwMode="auto">
              <a:xfrm>
                <a:off x="30" y="19"/>
                <a:ext cx="1160" cy="1142"/>
              </a:xfrm>
              <a:prstGeom prst="ellipse">
                <a:avLst/>
              </a:prstGeom>
              <a:gradFill rotWithShape="1">
                <a:gsLst>
                  <a:gs pos="0">
                    <a:srgbClr val="AAB2B3"/>
                  </a:gs>
                  <a:gs pos="100000">
                    <a:srgbClr val="D6E1E2">
                      <a:alpha val="48000"/>
                    </a:srgbClr>
                  </a:gs>
                </a:gsLst>
                <a:lin ang="5400000" scaled="1"/>
              </a:gradFill>
              <a:ln w="9525">
                <a:noFill/>
                <a:round/>
                <a:headEnd/>
                <a:tailEnd/>
              </a:ln>
            </p:spPr>
            <p:txBody>
              <a:bodyPr vert="eaVert" wrap="none" anchor="ctr"/>
              <a:lstStyle/>
              <a:p>
                <a:pPr algn="ctr">
                  <a:defRPr/>
                </a:pPr>
                <a:endParaRPr lang="zh-CN" altLang="en-US" b="1" kern="0">
                  <a:solidFill>
                    <a:srgbClr val="FF0000"/>
                  </a:solidFill>
                  <a:latin typeface="微软雅黑" pitchFamily="34" charset="-122"/>
                  <a:ea typeface="微软雅黑" pitchFamily="34" charset="-122"/>
                  <a:cs typeface="+mn-cs"/>
                </a:endParaRPr>
              </a:p>
            </p:txBody>
          </p:sp>
          <p:sp>
            <p:nvSpPr>
              <p:cNvPr id="79" name="Oval 32"/>
              <p:cNvSpPr>
                <a:spLocks noChangeArrowheads="1"/>
              </p:cNvSpPr>
              <p:nvPr/>
            </p:nvSpPr>
            <p:spPr bwMode="auto">
              <a:xfrm>
                <a:off x="97" y="51"/>
                <a:ext cx="1034" cy="925"/>
              </a:xfrm>
              <a:prstGeom prst="ellipse">
                <a:avLst/>
              </a:prstGeom>
              <a:gradFill rotWithShape="1">
                <a:gsLst>
                  <a:gs pos="0">
                    <a:srgbClr val="FFFFFF"/>
                  </a:gs>
                  <a:gs pos="100000">
                    <a:srgbClr val="D6E1E2">
                      <a:alpha val="37999"/>
                    </a:srgbClr>
                  </a:gs>
                </a:gsLst>
                <a:lin ang="5400000" scaled="1"/>
              </a:gradFill>
              <a:ln w="9525">
                <a:noFill/>
                <a:round/>
                <a:headEnd/>
                <a:tailEnd/>
              </a:ln>
            </p:spPr>
            <p:txBody>
              <a:bodyPr vert="eaVert" wrap="none" anchor="ctr"/>
              <a:lstStyle/>
              <a:p>
                <a:pPr algn="ctr">
                  <a:defRPr/>
                </a:pPr>
                <a:endParaRPr lang="zh-CN" altLang="en-US" b="1" kern="0">
                  <a:solidFill>
                    <a:srgbClr val="FF0000"/>
                  </a:solidFill>
                  <a:latin typeface="微软雅黑" pitchFamily="34" charset="-122"/>
                  <a:ea typeface="微软雅黑" pitchFamily="34" charset="-122"/>
                  <a:cs typeface="+mn-cs"/>
                </a:endParaRPr>
              </a:p>
            </p:txBody>
          </p:sp>
        </p:grpSp>
        <p:sp>
          <p:nvSpPr>
            <p:cNvPr id="70" name="Text Box 39"/>
            <p:cNvSpPr txBox="1">
              <a:spLocks noChangeArrowheads="1"/>
            </p:cNvSpPr>
            <p:nvPr/>
          </p:nvSpPr>
          <p:spPr bwMode="auto">
            <a:xfrm>
              <a:off x="2770" y="1546"/>
              <a:ext cx="868" cy="328"/>
            </a:xfrm>
            <a:prstGeom prst="rect">
              <a:avLst/>
            </a:prstGeom>
            <a:noFill/>
            <a:ln w="9525">
              <a:noFill/>
              <a:miter lim="800000"/>
              <a:headEnd/>
              <a:tailEnd/>
            </a:ln>
          </p:spPr>
          <p:txBody>
            <a:bodyPr wrap="none">
              <a:spAutoFit/>
            </a:bodyPr>
            <a:lstStyle>
              <a:lvl1pPr eaLnBrk="0" hangingPunct="0">
                <a:defRPr>
                  <a:solidFill>
                    <a:schemeClr val="tx1"/>
                  </a:solidFill>
                  <a:latin typeface="Arial" charset="0"/>
                  <a:ea typeface="宋体" charset="0"/>
                  <a:cs typeface="宋体" charset="0"/>
                </a:defRPr>
              </a:lvl1pPr>
              <a:lvl2pPr marL="742950" indent="-285750" eaLnBrk="0" hangingPunct="0">
                <a:defRPr>
                  <a:solidFill>
                    <a:schemeClr val="tx1"/>
                  </a:solidFill>
                  <a:latin typeface="Arial" charset="0"/>
                  <a:ea typeface="宋体" charset="0"/>
                </a:defRPr>
              </a:lvl2pPr>
              <a:lvl3pPr marL="1143000" indent="-228600" eaLnBrk="0" hangingPunct="0">
                <a:defRPr>
                  <a:solidFill>
                    <a:schemeClr val="tx1"/>
                  </a:solidFill>
                  <a:latin typeface="Arial" charset="0"/>
                  <a:ea typeface="宋体" charset="0"/>
                </a:defRPr>
              </a:lvl3pPr>
              <a:lvl4pPr marL="1600200" indent="-228600" eaLnBrk="0" hangingPunct="0">
                <a:defRPr>
                  <a:solidFill>
                    <a:schemeClr val="tx1"/>
                  </a:solidFill>
                  <a:latin typeface="Arial" charset="0"/>
                  <a:ea typeface="宋体" charset="0"/>
                </a:defRPr>
              </a:lvl4pPr>
              <a:lvl5pPr marL="2057400" indent="-228600" eaLnBrk="0" hangingPunct="0">
                <a:defRPr>
                  <a:solidFill>
                    <a:schemeClr val="tx1"/>
                  </a:solidFill>
                  <a:latin typeface="Arial" charset="0"/>
                  <a:ea typeface="宋体" charset="0"/>
                </a:defRPr>
              </a:lvl5pPr>
              <a:lvl6pPr marL="2514600" indent="-228600" eaLnBrk="0" fontAlgn="base" hangingPunct="0">
                <a:spcBef>
                  <a:spcPct val="0"/>
                </a:spcBef>
                <a:spcAft>
                  <a:spcPct val="0"/>
                </a:spcAft>
                <a:defRPr>
                  <a:solidFill>
                    <a:schemeClr val="tx1"/>
                  </a:solidFill>
                  <a:latin typeface="Arial" charset="0"/>
                  <a:ea typeface="宋体" charset="0"/>
                </a:defRPr>
              </a:lvl6pPr>
              <a:lvl7pPr marL="2971800" indent="-228600" eaLnBrk="0" fontAlgn="base" hangingPunct="0">
                <a:spcBef>
                  <a:spcPct val="0"/>
                </a:spcBef>
                <a:spcAft>
                  <a:spcPct val="0"/>
                </a:spcAft>
                <a:defRPr>
                  <a:solidFill>
                    <a:schemeClr val="tx1"/>
                  </a:solidFill>
                  <a:latin typeface="Arial" charset="0"/>
                  <a:ea typeface="宋体" charset="0"/>
                </a:defRPr>
              </a:lvl7pPr>
              <a:lvl8pPr marL="3429000" indent="-228600" eaLnBrk="0" fontAlgn="base" hangingPunct="0">
                <a:spcBef>
                  <a:spcPct val="0"/>
                </a:spcBef>
                <a:spcAft>
                  <a:spcPct val="0"/>
                </a:spcAft>
                <a:defRPr>
                  <a:solidFill>
                    <a:schemeClr val="tx1"/>
                  </a:solidFill>
                  <a:latin typeface="Arial" charset="0"/>
                  <a:ea typeface="宋体" charset="0"/>
                </a:defRPr>
              </a:lvl8pPr>
              <a:lvl9pPr marL="3886200" indent="-228600" eaLnBrk="0" fontAlgn="base" hangingPunct="0">
                <a:spcBef>
                  <a:spcPct val="0"/>
                </a:spcBef>
                <a:spcAft>
                  <a:spcPct val="0"/>
                </a:spcAft>
                <a:defRPr>
                  <a:solidFill>
                    <a:schemeClr val="tx1"/>
                  </a:solidFill>
                  <a:latin typeface="Arial" charset="0"/>
                  <a:ea typeface="宋体" charset="0"/>
                </a:defRPr>
              </a:lvl9pPr>
            </a:lstStyle>
            <a:p>
              <a:pPr algn="ctr"/>
              <a:r>
                <a:rPr lang="zh-CN" altLang="en-US" sz="3400" b="1" dirty="0">
                  <a:solidFill>
                    <a:srgbClr val="FF0000"/>
                  </a:solidFill>
                  <a:latin typeface="微软雅黑" charset="0"/>
                  <a:ea typeface="微软雅黑" charset="0"/>
                  <a:cs typeface="微软雅黑" charset="0"/>
                </a:rPr>
                <a:t>交费方式</a:t>
              </a:r>
              <a:endParaRPr lang="en-US" sz="3400" b="1" dirty="0">
                <a:solidFill>
                  <a:srgbClr val="FF0000"/>
                </a:solidFill>
                <a:latin typeface="微软雅黑" charset="0"/>
                <a:ea typeface="微软雅黑" charset="0"/>
                <a:cs typeface="微软雅黑" charset="0"/>
              </a:endParaRPr>
            </a:p>
          </p:txBody>
        </p:sp>
      </p:grpSp>
      <p:grpSp>
        <p:nvGrpSpPr>
          <p:cNvPr id="6" name="Group 29"/>
          <p:cNvGrpSpPr>
            <a:grpSpLocks/>
          </p:cNvGrpSpPr>
          <p:nvPr/>
        </p:nvGrpSpPr>
        <p:grpSpPr bwMode="auto">
          <a:xfrm>
            <a:off x="8748590" y="2315915"/>
            <a:ext cx="4473661" cy="4794975"/>
            <a:chOff x="3913" y="1235"/>
            <a:chExt cx="2001" cy="2557"/>
          </a:xfrm>
        </p:grpSpPr>
        <p:sp>
          <p:nvSpPr>
            <p:cNvPr id="4102" name="AutoShape 5"/>
            <p:cNvSpPr>
              <a:spLocks noChangeArrowheads="1"/>
            </p:cNvSpPr>
            <p:nvPr/>
          </p:nvSpPr>
          <p:spPr bwMode="auto">
            <a:xfrm>
              <a:off x="4251" y="2352"/>
              <a:ext cx="1663" cy="1440"/>
            </a:xfrm>
            <a:prstGeom prst="roundRect">
              <a:avLst>
                <a:gd name="adj" fmla="val 13745"/>
              </a:avLst>
            </a:prstGeom>
            <a:noFill/>
            <a:ln w="38100">
              <a:solidFill>
                <a:srgbClr val="808080"/>
              </a:solidFill>
              <a:round/>
              <a:headEnd/>
              <a:tailEnd/>
            </a:ln>
            <a:extLst>
              <a:ext uri="{909E8E84-426E-40DD-AFC4-6F175D3DCCD1}">
                <a14:hiddenFill xmlns:a14="http://schemas.microsoft.com/office/drawing/2010/main" xmlns="">
                  <a:solidFill>
                    <a:srgbClr val="FFFFFF"/>
                  </a:solidFill>
                </a14:hiddenFill>
              </a:ext>
            </a:extLst>
          </p:spPr>
          <p:txBody>
            <a:bodyPr anchor="ctr"/>
            <a:lstStyle/>
            <a:p>
              <a:pPr algn="ctr" eaLnBrk="0" hangingPunct="0"/>
              <a:r>
                <a:rPr lang="zh-CN" altLang="en-US" sz="3700" b="1" dirty="0">
                  <a:solidFill>
                    <a:srgbClr val="000000"/>
                  </a:solidFill>
                  <a:latin typeface="微软雅黑" charset="0"/>
                  <a:ea typeface="微软雅黑" charset="0"/>
                  <a:cs typeface="微软雅黑" charset="0"/>
                </a:rPr>
                <a:t>满期年龄有：</a:t>
              </a:r>
              <a:r>
                <a:rPr lang="zh-CN" altLang="en-US" sz="3700" b="1" dirty="0">
                  <a:solidFill>
                    <a:srgbClr val="0000CC"/>
                  </a:solidFill>
                  <a:latin typeface="微软雅黑" charset="0"/>
                  <a:ea typeface="微软雅黑" charset="0"/>
                  <a:cs typeface="微软雅黑" charset="0"/>
                </a:rPr>
                <a:t>六十、七十、八十周岁</a:t>
              </a:r>
              <a:r>
                <a:rPr lang="zh-CN" altLang="en-US" sz="3700" b="1" dirty="0">
                  <a:solidFill>
                    <a:srgbClr val="000000"/>
                  </a:solidFill>
                  <a:latin typeface="微软雅黑" charset="0"/>
                  <a:ea typeface="微软雅黑" charset="0"/>
                  <a:cs typeface="微软雅黑" charset="0"/>
                </a:rPr>
                <a:t>三种选择</a:t>
              </a:r>
              <a:endParaRPr lang="en-US" altLang="zh-CN" sz="3700" b="1" dirty="0">
                <a:solidFill>
                  <a:srgbClr val="FF0000"/>
                </a:solidFill>
                <a:latin typeface="微软雅黑" charset="0"/>
                <a:ea typeface="微软雅黑" charset="0"/>
                <a:cs typeface="微软雅黑" charset="0"/>
              </a:endParaRPr>
            </a:p>
          </p:txBody>
        </p:sp>
        <p:sp>
          <p:nvSpPr>
            <p:cNvPr id="50" name="AutoShape 7"/>
            <p:cNvSpPr>
              <a:spLocks noChangeArrowheads="1"/>
            </p:cNvSpPr>
            <p:nvPr/>
          </p:nvSpPr>
          <p:spPr bwMode="auto">
            <a:xfrm>
              <a:off x="3913" y="1576"/>
              <a:ext cx="280" cy="283"/>
            </a:xfrm>
            <a:prstGeom prst="chevron">
              <a:avLst>
                <a:gd name="adj" fmla="val 52514"/>
              </a:avLst>
            </a:prstGeom>
            <a:solidFill>
              <a:srgbClr val="009999"/>
            </a:solidFill>
            <a:ln w="9525">
              <a:noFill/>
              <a:miter lim="800000"/>
              <a:headEnd/>
              <a:tailEnd/>
            </a:ln>
          </p:spPr>
          <p:txBody>
            <a:bodyPr wrap="none" anchor="ctr"/>
            <a:lstStyle/>
            <a:p>
              <a:pPr>
                <a:defRPr/>
              </a:pPr>
              <a:endParaRPr lang="zh-CN" altLang="en-US" b="1" kern="0">
                <a:solidFill>
                  <a:srgbClr val="FF0000"/>
                </a:solidFill>
                <a:latin typeface="微软雅黑" pitchFamily="34" charset="-122"/>
                <a:ea typeface="微软雅黑" pitchFamily="34" charset="-122"/>
                <a:cs typeface="+mn-cs"/>
              </a:endParaRPr>
            </a:p>
          </p:txBody>
        </p:sp>
        <p:sp>
          <p:nvSpPr>
            <p:cNvPr id="51" name="Oval 8"/>
            <p:cNvSpPr>
              <a:spLocks noChangeArrowheads="1"/>
            </p:cNvSpPr>
            <p:nvPr/>
          </p:nvSpPr>
          <p:spPr bwMode="auto">
            <a:xfrm>
              <a:off x="4359" y="1235"/>
              <a:ext cx="116" cy="277"/>
            </a:xfrm>
            <a:prstGeom prst="ellipse">
              <a:avLst/>
            </a:prstGeom>
            <a:gradFill rotWithShape="1">
              <a:gsLst>
                <a:gs pos="0">
                  <a:srgbClr val="009999"/>
                </a:gs>
                <a:gs pos="50000">
                  <a:srgbClr val="FFFFFF"/>
                </a:gs>
                <a:gs pos="100000">
                  <a:srgbClr val="009999"/>
                </a:gs>
              </a:gsLst>
              <a:lin ang="18900000" scaled="1"/>
            </a:gradFill>
            <a:ln w="9525">
              <a:noFill/>
              <a:round/>
              <a:headEnd/>
              <a:tailEnd/>
            </a:ln>
          </p:spPr>
          <p:txBody>
            <a:bodyPr wrap="none" anchor="ctr">
              <a:spAutoFit/>
            </a:bodyPr>
            <a:lstStyle/>
            <a:p>
              <a:pPr>
                <a:defRPr/>
              </a:pPr>
              <a:endParaRPr lang="zh-CN" altLang="en-US" b="1" kern="0">
                <a:solidFill>
                  <a:srgbClr val="FF0000"/>
                </a:solidFill>
                <a:latin typeface="微软雅黑" pitchFamily="34" charset="-122"/>
                <a:ea typeface="微软雅黑" pitchFamily="34" charset="-122"/>
                <a:cs typeface="+mn-cs"/>
              </a:endParaRPr>
            </a:p>
          </p:txBody>
        </p:sp>
        <p:sp>
          <p:nvSpPr>
            <p:cNvPr id="52" name="Oval 9"/>
            <p:cNvSpPr>
              <a:spLocks noChangeArrowheads="1"/>
            </p:cNvSpPr>
            <p:nvPr/>
          </p:nvSpPr>
          <p:spPr bwMode="auto">
            <a:xfrm>
              <a:off x="4341" y="1235"/>
              <a:ext cx="1201" cy="277"/>
            </a:xfrm>
            <a:prstGeom prst="ellipse">
              <a:avLst/>
            </a:prstGeom>
            <a:gradFill rotWithShape="1">
              <a:gsLst>
                <a:gs pos="0">
                  <a:srgbClr val="009999">
                    <a:alpha val="31999"/>
                  </a:srgbClr>
                </a:gs>
                <a:gs pos="100000">
                  <a:srgbClr val="000000">
                    <a:alpha val="89999"/>
                  </a:srgbClr>
                </a:gs>
              </a:gsLst>
              <a:lin ang="18900000" scaled="1"/>
            </a:gradFill>
            <a:ln w="9525">
              <a:noFill/>
              <a:round/>
              <a:headEnd/>
              <a:tailEnd/>
            </a:ln>
          </p:spPr>
          <p:txBody>
            <a:bodyPr anchor="ctr">
              <a:spAutoFit/>
            </a:bodyPr>
            <a:lstStyle/>
            <a:p>
              <a:pPr>
                <a:defRPr/>
              </a:pPr>
              <a:endParaRPr lang="zh-CN" altLang="en-US" b="1" kern="0">
                <a:solidFill>
                  <a:srgbClr val="FF0000"/>
                </a:solidFill>
                <a:latin typeface="微软雅黑" pitchFamily="34" charset="-122"/>
                <a:ea typeface="微软雅黑" pitchFamily="34" charset="-122"/>
                <a:cs typeface="+mn-cs"/>
              </a:endParaRPr>
            </a:p>
          </p:txBody>
        </p:sp>
        <p:sp>
          <p:nvSpPr>
            <p:cNvPr id="53" name="Oval 10"/>
            <p:cNvSpPr>
              <a:spLocks noChangeArrowheads="1"/>
            </p:cNvSpPr>
            <p:nvPr/>
          </p:nvSpPr>
          <p:spPr bwMode="auto">
            <a:xfrm>
              <a:off x="4418" y="1305"/>
              <a:ext cx="1046" cy="277"/>
            </a:xfrm>
            <a:prstGeom prst="ellipse">
              <a:avLst/>
            </a:prstGeom>
            <a:gradFill rotWithShape="1">
              <a:gsLst>
                <a:gs pos="0">
                  <a:srgbClr val="009999"/>
                </a:gs>
                <a:gs pos="50000">
                  <a:srgbClr val="005353"/>
                </a:gs>
                <a:gs pos="100000">
                  <a:srgbClr val="009999"/>
                </a:gs>
              </a:gsLst>
              <a:lin ang="2700000" scaled="1"/>
            </a:gradFill>
            <a:ln w="9525">
              <a:noFill/>
              <a:round/>
              <a:headEnd/>
              <a:tailEnd/>
            </a:ln>
          </p:spPr>
          <p:txBody>
            <a:bodyPr anchor="ctr">
              <a:spAutoFit/>
            </a:bodyPr>
            <a:lstStyle/>
            <a:p>
              <a:pPr>
                <a:defRPr/>
              </a:pPr>
              <a:endParaRPr lang="zh-CN" altLang="en-US" b="1" kern="0">
                <a:solidFill>
                  <a:srgbClr val="FF0000"/>
                </a:solidFill>
                <a:latin typeface="微软雅黑" pitchFamily="34" charset="-122"/>
                <a:ea typeface="微软雅黑" pitchFamily="34" charset="-122"/>
                <a:cs typeface="+mn-cs"/>
              </a:endParaRPr>
            </a:p>
          </p:txBody>
        </p:sp>
        <p:sp>
          <p:nvSpPr>
            <p:cNvPr id="54" name="Oval 11"/>
            <p:cNvSpPr>
              <a:spLocks noChangeArrowheads="1"/>
            </p:cNvSpPr>
            <p:nvPr/>
          </p:nvSpPr>
          <p:spPr bwMode="auto">
            <a:xfrm>
              <a:off x="4438" y="1310"/>
              <a:ext cx="1049" cy="277"/>
            </a:xfrm>
            <a:prstGeom prst="ellipse">
              <a:avLst/>
            </a:prstGeom>
            <a:gradFill rotWithShape="1">
              <a:gsLst>
                <a:gs pos="0">
                  <a:srgbClr val="006161"/>
                </a:gs>
                <a:gs pos="100000">
                  <a:srgbClr val="009999">
                    <a:alpha val="0"/>
                  </a:srgbClr>
                </a:gs>
              </a:gsLst>
              <a:lin ang="18900000" scaled="1"/>
            </a:gradFill>
            <a:ln w="9525">
              <a:noFill/>
              <a:round/>
              <a:headEnd/>
              <a:tailEnd/>
            </a:ln>
          </p:spPr>
          <p:txBody>
            <a:bodyPr anchor="ctr">
              <a:spAutoFit/>
            </a:bodyPr>
            <a:lstStyle/>
            <a:p>
              <a:pPr>
                <a:defRPr/>
              </a:pPr>
              <a:endParaRPr lang="zh-CN" altLang="en-US" b="1" kern="0">
                <a:solidFill>
                  <a:srgbClr val="FF0000"/>
                </a:solidFill>
                <a:latin typeface="微软雅黑" pitchFamily="34" charset="-122"/>
                <a:ea typeface="微软雅黑" pitchFamily="34" charset="-122"/>
                <a:cs typeface="+mn-cs"/>
              </a:endParaRPr>
            </a:p>
          </p:txBody>
        </p:sp>
        <p:sp>
          <p:nvSpPr>
            <p:cNvPr id="55" name="Oval 12"/>
            <p:cNvSpPr>
              <a:spLocks noChangeArrowheads="1"/>
            </p:cNvSpPr>
            <p:nvPr/>
          </p:nvSpPr>
          <p:spPr bwMode="auto">
            <a:xfrm>
              <a:off x="4476" y="1350"/>
              <a:ext cx="945" cy="277"/>
            </a:xfrm>
            <a:prstGeom prst="ellipse">
              <a:avLst/>
            </a:prstGeom>
            <a:solidFill>
              <a:srgbClr val="333333"/>
            </a:solidFill>
            <a:ln w="9525">
              <a:noFill/>
              <a:round/>
              <a:headEnd/>
              <a:tailEnd/>
            </a:ln>
          </p:spPr>
          <p:txBody>
            <a:bodyPr anchor="ctr">
              <a:spAutoFit/>
            </a:bodyPr>
            <a:lstStyle/>
            <a:p>
              <a:pPr>
                <a:defRPr/>
              </a:pPr>
              <a:endParaRPr lang="zh-CN" altLang="en-US" b="1" kern="0">
                <a:solidFill>
                  <a:srgbClr val="FF0000"/>
                </a:solidFill>
                <a:latin typeface="微软雅黑" pitchFamily="34" charset="-122"/>
                <a:ea typeface="微软雅黑" pitchFamily="34" charset="-122"/>
                <a:cs typeface="+mn-cs"/>
              </a:endParaRPr>
            </a:p>
          </p:txBody>
        </p:sp>
        <p:grpSp>
          <p:nvGrpSpPr>
            <p:cNvPr id="4109" name="Group 33"/>
            <p:cNvGrpSpPr>
              <a:grpSpLocks/>
            </p:cNvGrpSpPr>
            <p:nvPr/>
          </p:nvGrpSpPr>
          <p:grpSpPr bwMode="auto">
            <a:xfrm>
              <a:off x="4492" y="1311"/>
              <a:ext cx="911" cy="805"/>
              <a:chOff x="0" y="0"/>
              <a:chExt cx="1252" cy="1252"/>
            </a:xfrm>
          </p:grpSpPr>
          <p:sp>
            <p:nvSpPr>
              <p:cNvPr id="72" name="Oval 34"/>
              <p:cNvSpPr>
                <a:spLocks noChangeArrowheads="1"/>
              </p:cNvSpPr>
              <p:nvPr/>
            </p:nvSpPr>
            <p:spPr bwMode="auto">
              <a:xfrm>
                <a:off x="-1" y="0"/>
                <a:ext cx="1253" cy="1252"/>
              </a:xfrm>
              <a:prstGeom prst="ellipse">
                <a:avLst/>
              </a:prstGeom>
              <a:gradFill rotWithShape="1">
                <a:gsLst>
                  <a:gs pos="0">
                    <a:srgbClr val="636869"/>
                  </a:gs>
                  <a:gs pos="100000">
                    <a:srgbClr val="D6E1E2"/>
                  </a:gs>
                </a:gsLst>
                <a:lin ang="5400000" scaled="1"/>
              </a:gradFill>
              <a:ln w="9525">
                <a:noFill/>
                <a:round/>
                <a:headEnd/>
                <a:tailEnd/>
              </a:ln>
            </p:spPr>
            <p:txBody>
              <a:bodyPr vert="eaVert" wrap="none" anchor="ctr"/>
              <a:lstStyle/>
              <a:p>
                <a:pPr>
                  <a:defRPr/>
                </a:pPr>
                <a:endParaRPr lang="zh-CN" altLang="en-US" b="1" kern="0">
                  <a:solidFill>
                    <a:srgbClr val="FF0000"/>
                  </a:solidFill>
                  <a:latin typeface="微软雅黑" pitchFamily="34" charset="-122"/>
                  <a:ea typeface="微软雅黑" pitchFamily="34" charset="-122"/>
                  <a:cs typeface="+mn-cs"/>
                </a:endParaRPr>
              </a:p>
            </p:txBody>
          </p:sp>
          <p:sp>
            <p:nvSpPr>
              <p:cNvPr id="73" name="Oval 35"/>
              <p:cNvSpPr>
                <a:spLocks noChangeArrowheads="1"/>
              </p:cNvSpPr>
              <p:nvPr/>
            </p:nvSpPr>
            <p:spPr bwMode="auto">
              <a:xfrm>
                <a:off x="16" y="8"/>
                <a:ext cx="1223" cy="1221"/>
              </a:xfrm>
              <a:prstGeom prst="ellipse">
                <a:avLst/>
              </a:prstGeom>
              <a:gradFill rotWithShape="1">
                <a:gsLst>
                  <a:gs pos="0">
                    <a:srgbClr val="D6E1E2">
                      <a:alpha val="0"/>
                    </a:srgbClr>
                  </a:gs>
                  <a:gs pos="100000">
                    <a:srgbClr val="F1F5F5"/>
                  </a:gs>
                </a:gsLst>
                <a:lin ang="5400000" scaled="1"/>
              </a:gradFill>
              <a:ln w="9525">
                <a:noFill/>
                <a:round/>
                <a:headEnd/>
                <a:tailEnd/>
              </a:ln>
            </p:spPr>
            <p:txBody>
              <a:bodyPr vert="eaVert" wrap="none" anchor="ctr"/>
              <a:lstStyle/>
              <a:p>
                <a:pPr>
                  <a:defRPr/>
                </a:pPr>
                <a:endParaRPr lang="zh-CN" altLang="en-US" b="1" kern="0">
                  <a:solidFill>
                    <a:srgbClr val="FF0000"/>
                  </a:solidFill>
                  <a:latin typeface="微软雅黑" pitchFamily="34" charset="-122"/>
                  <a:ea typeface="微软雅黑" pitchFamily="34" charset="-122"/>
                  <a:cs typeface="+mn-cs"/>
                </a:endParaRPr>
              </a:p>
            </p:txBody>
          </p:sp>
          <p:sp>
            <p:nvSpPr>
              <p:cNvPr id="74" name="Oval 36"/>
              <p:cNvSpPr>
                <a:spLocks noChangeArrowheads="1"/>
              </p:cNvSpPr>
              <p:nvPr/>
            </p:nvSpPr>
            <p:spPr bwMode="auto">
              <a:xfrm>
                <a:off x="28" y="19"/>
                <a:ext cx="1162" cy="1142"/>
              </a:xfrm>
              <a:prstGeom prst="ellipse">
                <a:avLst/>
              </a:prstGeom>
              <a:gradFill rotWithShape="1">
                <a:gsLst>
                  <a:gs pos="0">
                    <a:srgbClr val="AAB2B3"/>
                  </a:gs>
                  <a:gs pos="100000">
                    <a:srgbClr val="D6E1E2">
                      <a:alpha val="48000"/>
                    </a:srgbClr>
                  </a:gs>
                </a:gsLst>
                <a:lin ang="5400000" scaled="1"/>
              </a:gradFill>
              <a:ln w="9525">
                <a:noFill/>
                <a:round/>
                <a:headEnd/>
                <a:tailEnd/>
              </a:ln>
            </p:spPr>
            <p:txBody>
              <a:bodyPr vert="eaVert" wrap="none" anchor="ctr"/>
              <a:lstStyle/>
              <a:p>
                <a:pPr>
                  <a:defRPr/>
                </a:pPr>
                <a:endParaRPr lang="zh-CN" altLang="en-US" b="1" kern="0">
                  <a:solidFill>
                    <a:srgbClr val="FF0000"/>
                  </a:solidFill>
                  <a:latin typeface="微软雅黑" pitchFamily="34" charset="-122"/>
                  <a:ea typeface="微软雅黑" pitchFamily="34" charset="-122"/>
                  <a:cs typeface="+mn-cs"/>
                </a:endParaRPr>
              </a:p>
            </p:txBody>
          </p:sp>
          <p:sp>
            <p:nvSpPr>
              <p:cNvPr id="75" name="Oval 37"/>
              <p:cNvSpPr>
                <a:spLocks noChangeArrowheads="1"/>
              </p:cNvSpPr>
              <p:nvPr/>
            </p:nvSpPr>
            <p:spPr bwMode="auto">
              <a:xfrm>
                <a:off x="97" y="51"/>
                <a:ext cx="1033" cy="925"/>
              </a:xfrm>
              <a:prstGeom prst="ellipse">
                <a:avLst/>
              </a:prstGeom>
              <a:gradFill rotWithShape="1">
                <a:gsLst>
                  <a:gs pos="0">
                    <a:srgbClr val="FFFFFF"/>
                  </a:gs>
                  <a:gs pos="100000">
                    <a:srgbClr val="D6E1E2">
                      <a:alpha val="37999"/>
                    </a:srgbClr>
                  </a:gs>
                </a:gsLst>
                <a:lin ang="5400000" scaled="1"/>
              </a:gradFill>
              <a:ln w="9525">
                <a:noFill/>
                <a:round/>
                <a:headEnd/>
                <a:tailEnd/>
              </a:ln>
            </p:spPr>
            <p:txBody>
              <a:bodyPr vert="eaVert" wrap="none" anchor="ctr"/>
              <a:lstStyle/>
              <a:p>
                <a:pPr>
                  <a:defRPr/>
                </a:pPr>
                <a:endParaRPr lang="zh-CN" altLang="en-US" b="1" kern="0">
                  <a:solidFill>
                    <a:srgbClr val="FF0000"/>
                  </a:solidFill>
                  <a:latin typeface="微软雅黑" pitchFamily="34" charset="-122"/>
                  <a:ea typeface="微软雅黑" pitchFamily="34" charset="-122"/>
                  <a:cs typeface="+mn-cs"/>
                </a:endParaRPr>
              </a:p>
            </p:txBody>
          </p:sp>
        </p:grpSp>
        <p:sp>
          <p:nvSpPr>
            <p:cNvPr id="71" name="Text Box 40"/>
            <p:cNvSpPr txBox="1">
              <a:spLocks noChangeArrowheads="1"/>
            </p:cNvSpPr>
            <p:nvPr/>
          </p:nvSpPr>
          <p:spPr bwMode="auto">
            <a:xfrm>
              <a:off x="4509" y="1546"/>
              <a:ext cx="863" cy="328"/>
            </a:xfrm>
            <a:prstGeom prst="rect">
              <a:avLst/>
            </a:prstGeom>
            <a:noFill/>
            <a:ln w="9525">
              <a:noFill/>
              <a:miter lim="800000"/>
              <a:headEnd/>
              <a:tailEnd/>
            </a:ln>
          </p:spPr>
          <p:txBody>
            <a:bodyPr wrap="none">
              <a:spAutoFit/>
            </a:bodyPr>
            <a:lstStyle>
              <a:lvl1pPr eaLnBrk="0" hangingPunct="0">
                <a:defRPr>
                  <a:solidFill>
                    <a:schemeClr val="tx1"/>
                  </a:solidFill>
                  <a:latin typeface="Arial" charset="0"/>
                  <a:ea typeface="宋体" charset="0"/>
                  <a:cs typeface="宋体" charset="0"/>
                </a:defRPr>
              </a:lvl1pPr>
              <a:lvl2pPr marL="742950" indent="-285750" eaLnBrk="0" hangingPunct="0">
                <a:defRPr>
                  <a:solidFill>
                    <a:schemeClr val="tx1"/>
                  </a:solidFill>
                  <a:latin typeface="Arial" charset="0"/>
                  <a:ea typeface="宋体" charset="0"/>
                </a:defRPr>
              </a:lvl2pPr>
              <a:lvl3pPr marL="1143000" indent="-228600" eaLnBrk="0" hangingPunct="0">
                <a:defRPr>
                  <a:solidFill>
                    <a:schemeClr val="tx1"/>
                  </a:solidFill>
                  <a:latin typeface="Arial" charset="0"/>
                  <a:ea typeface="宋体" charset="0"/>
                </a:defRPr>
              </a:lvl3pPr>
              <a:lvl4pPr marL="1600200" indent="-228600" eaLnBrk="0" hangingPunct="0">
                <a:defRPr>
                  <a:solidFill>
                    <a:schemeClr val="tx1"/>
                  </a:solidFill>
                  <a:latin typeface="Arial" charset="0"/>
                  <a:ea typeface="宋体" charset="0"/>
                </a:defRPr>
              </a:lvl4pPr>
              <a:lvl5pPr marL="2057400" indent="-228600" eaLnBrk="0" hangingPunct="0">
                <a:defRPr>
                  <a:solidFill>
                    <a:schemeClr val="tx1"/>
                  </a:solidFill>
                  <a:latin typeface="Arial" charset="0"/>
                  <a:ea typeface="宋体" charset="0"/>
                </a:defRPr>
              </a:lvl5pPr>
              <a:lvl6pPr marL="2514600" indent="-228600" eaLnBrk="0" fontAlgn="base" hangingPunct="0">
                <a:spcBef>
                  <a:spcPct val="0"/>
                </a:spcBef>
                <a:spcAft>
                  <a:spcPct val="0"/>
                </a:spcAft>
                <a:defRPr>
                  <a:solidFill>
                    <a:schemeClr val="tx1"/>
                  </a:solidFill>
                  <a:latin typeface="Arial" charset="0"/>
                  <a:ea typeface="宋体" charset="0"/>
                </a:defRPr>
              </a:lvl6pPr>
              <a:lvl7pPr marL="2971800" indent="-228600" eaLnBrk="0" fontAlgn="base" hangingPunct="0">
                <a:spcBef>
                  <a:spcPct val="0"/>
                </a:spcBef>
                <a:spcAft>
                  <a:spcPct val="0"/>
                </a:spcAft>
                <a:defRPr>
                  <a:solidFill>
                    <a:schemeClr val="tx1"/>
                  </a:solidFill>
                  <a:latin typeface="Arial" charset="0"/>
                  <a:ea typeface="宋体" charset="0"/>
                </a:defRPr>
              </a:lvl7pPr>
              <a:lvl8pPr marL="3429000" indent="-228600" eaLnBrk="0" fontAlgn="base" hangingPunct="0">
                <a:spcBef>
                  <a:spcPct val="0"/>
                </a:spcBef>
                <a:spcAft>
                  <a:spcPct val="0"/>
                </a:spcAft>
                <a:defRPr>
                  <a:solidFill>
                    <a:schemeClr val="tx1"/>
                  </a:solidFill>
                  <a:latin typeface="Arial" charset="0"/>
                  <a:ea typeface="宋体" charset="0"/>
                </a:defRPr>
              </a:lvl8pPr>
              <a:lvl9pPr marL="3886200" indent="-228600" eaLnBrk="0" fontAlgn="base" hangingPunct="0">
                <a:spcBef>
                  <a:spcPct val="0"/>
                </a:spcBef>
                <a:spcAft>
                  <a:spcPct val="0"/>
                </a:spcAft>
                <a:defRPr>
                  <a:solidFill>
                    <a:schemeClr val="tx1"/>
                  </a:solidFill>
                  <a:latin typeface="Arial" charset="0"/>
                  <a:ea typeface="宋体" charset="0"/>
                </a:defRPr>
              </a:lvl9pPr>
            </a:lstStyle>
            <a:p>
              <a:pPr algn="ctr"/>
              <a:r>
                <a:rPr lang="zh-CN" altLang="en-US" sz="3400" b="1" dirty="0">
                  <a:solidFill>
                    <a:srgbClr val="FF0000"/>
                  </a:solidFill>
                  <a:latin typeface="微软雅黑" charset="0"/>
                  <a:ea typeface="微软雅黑" charset="0"/>
                  <a:cs typeface="微软雅黑" charset="0"/>
                </a:rPr>
                <a:t>保险期间</a:t>
              </a:r>
              <a:endParaRPr lang="en-US" sz="3400" b="1" dirty="0">
                <a:solidFill>
                  <a:srgbClr val="FF0000"/>
                </a:solidFill>
                <a:latin typeface="微软雅黑" charset="0"/>
                <a:ea typeface="微软雅黑" charset="0"/>
                <a:cs typeface="微软雅黑" charset="0"/>
              </a:endParaRPr>
            </a:p>
          </p:txBody>
        </p:sp>
      </p:grpSp>
      <p:sp>
        <p:nvSpPr>
          <p:cNvPr id="4101" name="标题 1"/>
          <p:cNvSpPr>
            <a:spLocks/>
          </p:cNvSpPr>
          <p:nvPr/>
        </p:nvSpPr>
        <p:spPr bwMode="auto">
          <a:xfrm>
            <a:off x="2952428" y="954162"/>
            <a:ext cx="9293662" cy="10426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8583" tIns="64291" rIns="128583" bIns="64291" anchor="ctr"/>
          <a:lstStyle/>
          <a:p>
            <a:pPr algn="ctr"/>
            <a:r>
              <a:rPr lang="zh-CN" altLang="en-US" sz="5100" b="1" dirty="0">
                <a:solidFill>
                  <a:srgbClr val="FF0000"/>
                </a:solidFill>
                <a:latin typeface="微软雅黑" charset="0"/>
                <a:ea typeface="微软雅黑" charset="0"/>
                <a:cs typeface="微软雅黑" charset="0"/>
              </a:rPr>
              <a:t>国寿防癌险基本要素</a:t>
            </a:r>
          </a:p>
        </p:txBody>
      </p:sp>
    </p:spTree>
    <p:extLst>
      <p:ext uri="{BB962C8B-B14F-4D97-AF65-F5344CB8AC3E}">
        <p14:creationId xmlns:p14="http://schemas.microsoft.com/office/powerpoint/2010/main" xmlns="" val="1467411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88" name="标题 1"/>
          <p:cNvSpPr>
            <a:spLocks/>
          </p:cNvSpPr>
          <p:nvPr/>
        </p:nvSpPr>
        <p:spPr bwMode="auto">
          <a:xfrm>
            <a:off x="2016324" y="-57150"/>
            <a:ext cx="8280920" cy="10426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8583" tIns="64291" rIns="128583" bIns="64291" anchor="ctr"/>
          <a:lstStyle/>
          <a:p>
            <a:pPr algn="ctr"/>
            <a:r>
              <a:rPr lang="zh-CN" altLang="en-US" sz="5100" b="1" dirty="0" smtClean="0">
                <a:solidFill>
                  <a:schemeClr val="bg1"/>
                </a:solidFill>
                <a:latin typeface="微软雅黑" charset="0"/>
                <a:ea typeface="微软雅黑" charset="0"/>
                <a:cs typeface="微软雅黑" charset="0"/>
              </a:rPr>
              <a:t>防癌险基本</a:t>
            </a:r>
            <a:r>
              <a:rPr lang="zh-CN" altLang="en-US" sz="5100" b="1" dirty="0">
                <a:solidFill>
                  <a:schemeClr val="bg1"/>
                </a:solidFill>
                <a:latin typeface="微软雅黑" charset="0"/>
                <a:ea typeface="微软雅黑" charset="0"/>
                <a:cs typeface="微软雅黑" charset="0"/>
              </a:rPr>
              <a:t>责任</a:t>
            </a:r>
          </a:p>
        </p:txBody>
      </p:sp>
      <p:sp>
        <p:nvSpPr>
          <p:cNvPr id="4" name="矩形 2"/>
          <p:cNvSpPr>
            <a:spLocks noChangeArrowheads="1"/>
          </p:cNvSpPr>
          <p:nvPr/>
        </p:nvSpPr>
        <p:spPr bwMode="auto">
          <a:xfrm>
            <a:off x="503238" y="1136650"/>
            <a:ext cx="4896307" cy="7553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138477" tIns="69238" rIns="138477" bIns="69238">
            <a:spAutoFit/>
          </a:bodyPr>
          <a:lstStyle/>
          <a:p>
            <a:r>
              <a:rPr lang="zh-CN" altLang="zh-CN" sz="4000" b="1" dirty="0">
                <a:latin typeface="微软雅黑" pitchFamily="34" charset="-122"/>
                <a:ea typeface="微软雅黑" pitchFamily="34" charset="-122"/>
              </a:rPr>
              <a:t>一、癌症确诊保险金</a:t>
            </a:r>
          </a:p>
        </p:txBody>
      </p:sp>
      <p:sp>
        <p:nvSpPr>
          <p:cNvPr id="5" name="矩形 3"/>
          <p:cNvSpPr>
            <a:spLocks noChangeArrowheads="1"/>
          </p:cNvSpPr>
          <p:nvPr/>
        </p:nvSpPr>
        <p:spPr bwMode="auto">
          <a:xfrm>
            <a:off x="500856" y="1884094"/>
            <a:ext cx="13542962" cy="32422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38477" tIns="69238" rIns="138477" bIns="69238">
            <a:spAutoFit/>
          </a:bodyPr>
          <a:lstStyle/>
          <a:p>
            <a:pPr>
              <a:lnSpc>
                <a:spcPct val="120000"/>
              </a:lnSpc>
            </a:pPr>
            <a:r>
              <a:rPr lang="en-US" altLang="zh-CN" sz="2800" dirty="0" smtClean="0">
                <a:latin typeface="微软雅黑" pitchFamily="34" charset="-122"/>
                <a:ea typeface="微软雅黑" pitchFamily="34" charset="-122"/>
              </a:rPr>
              <a:t>       </a:t>
            </a:r>
            <a:r>
              <a:rPr lang="zh-CN" altLang="zh-CN" sz="2800" dirty="0" smtClean="0">
                <a:latin typeface="微软雅黑" pitchFamily="34" charset="-122"/>
                <a:ea typeface="微软雅黑" pitchFamily="34" charset="-122"/>
              </a:rPr>
              <a:t>被保险人</a:t>
            </a:r>
            <a:r>
              <a:rPr lang="zh-CN" altLang="zh-CN" sz="2800" dirty="0">
                <a:latin typeface="微软雅黑" pitchFamily="34" charset="-122"/>
                <a:ea typeface="微软雅黑" pitchFamily="34" charset="-122"/>
              </a:rPr>
              <a:t>于本合同生效（或最后复效）之日起一年内，因首次发生并经确诊的疾病导致被保险人初次发生并经专科医生明确诊断患本合同所指的癌症，本合同终止，本公司按照本合同所交保险费（不计利息）给付癌症确诊保险金；被保险人于本合同生效（或最后复效）之日起一年后，因首次发生并经确诊的疾病导致被保险人初次发生并经专科医生明确诊断</a:t>
            </a:r>
            <a:r>
              <a:rPr lang="zh-CN" altLang="zh-CN" sz="2800" b="1" dirty="0">
                <a:solidFill>
                  <a:srgbClr val="FF0000"/>
                </a:solidFill>
                <a:latin typeface="微软雅黑" pitchFamily="34" charset="-122"/>
                <a:ea typeface="微软雅黑" pitchFamily="34" charset="-122"/>
              </a:rPr>
              <a:t>患本合同所指的癌症，本公司按照本合同基本保险金额的</a:t>
            </a:r>
            <a:r>
              <a:rPr lang="en-US" altLang="zh-CN" sz="2800" b="1" dirty="0">
                <a:solidFill>
                  <a:srgbClr val="FF0000"/>
                </a:solidFill>
                <a:latin typeface="微软雅黑" pitchFamily="34" charset="-122"/>
                <a:ea typeface="微软雅黑" pitchFamily="34" charset="-122"/>
              </a:rPr>
              <a:t>100%</a:t>
            </a:r>
            <a:r>
              <a:rPr lang="zh-CN" altLang="zh-CN" sz="2800" b="1" dirty="0">
                <a:solidFill>
                  <a:srgbClr val="FF0000"/>
                </a:solidFill>
                <a:latin typeface="微软雅黑" pitchFamily="34" charset="-122"/>
                <a:ea typeface="微软雅黑" pitchFamily="34" charset="-122"/>
              </a:rPr>
              <a:t>给付癌症确诊保险金，本合同继续有效。该项责任的给付以一次为限。</a:t>
            </a:r>
          </a:p>
        </p:txBody>
      </p:sp>
      <p:sp>
        <p:nvSpPr>
          <p:cNvPr id="6" name="矩形 5"/>
          <p:cNvSpPr/>
          <p:nvPr/>
        </p:nvSpPr>
        <p:spPr>
          <a:xfrm>
            <a:off x="539750" y="5171686"/>
            <a:ext cx="13465175" cy="2633863"/>
          </a:xfrm>
          <a:prstGeom prst="rect">
            <a:avLst/>
          </a:prstGeom>
        </p:spPr>
        <p:txBody>
          <a:bodyPr>
            <a:spAutoFit/>
          </a:bodyPr>
          <a:lstStyle/>
          <a:p>
            <a:pPr>
              <a:lnSpc>
                <a:spcPct val="120000"/>
              </a:lnSpc>
              <a:defRPr/>
            </a:pPr>
            <a:r>
              <a:rPr lang="zh-CN" altLang="zh-CN" sz="2800" b="1" u="sng" dirty="0">
                <a:solidFill>
                  <a:srgbClr val="FF0000"/>
                </a:solidFill>
                <a:latin typeface="微软雅黑" panose="020B0503020204020204" pitchFamily="34" charset="-122"/>
                <a:ea typeface="微软雅黑" panose="020B0503020204020204" pitchFamily="34" charset="-122"/>
              </a:rPr>
              <a:t>癌症</a:t>
            </a:r>
            <a:r>
              <a:rPr lang="zh-CN" altLang="zh-CN" sz="2800" b="1" dirty="0">
                <a:solidFill>
                  <a:srgbClr val="FF0000"/>
                </a:solidFill>
                <a:latin typeface="微软雅黑" panose="020B0503020204020204" pitchFamily="34" charset="-122"/>
                <a:ea typeface="微软雅黑" panose="020B0503020204020204" pitchFamily="34" charset="-122"/>
              </a:rPr>
              <a:t>：</a:t>
            </a:r>
            <a:r>
              <a:rPr lang="zh-CN" altLang="zh-CN" sz="2800" b="1" dirty="0">
                <a:solidFill>
                  <a:schemeClr val="accent1">
                    <a:lumMod val="75000"/>
                  </a:schemeClr>
                </a:solidFill>
                <a:latin typeface="微软雅黑" panose="020B0503020204020204" pitchFamily="34" charset="-122"/>
                <a:ea typeface="微软雅黑" panose="020B0503020204020204" pitchFamily="34" charset="-122"/>
              </a:rPr>
              <a:t>采用中国保险行业协会制定的《重大疾病保险的疾病定义使用规范》中列明的恶性肿瘤的定义，指恶性细胞不受控制的进行性增长和扩散，浸润和破坏周围正常组织，可以经血管、淋巴管和体腔扩散转移到身体其它部位的疾病。经病理学检查结果明确诊断，临床诊断属于世界卫生组织《疾病和有关健康问题的国际统计分类》（</a:t>
            </a:r>
            <a:r>
              <a:rPr lang="en-US" altLang="zh-CN" sz="2800" b="1" dirty="0">
                <a:solidFill>
                  <a:schemeClr val="accent1">
                    <a:lumMod val="75000"/>
                  </a:schemeClr>
                </a:solidFill>
                <a:latin typeface="微软雅黑" panose="020B0503020204020204" pitchFamily="34" charset="-122"/>
                <a:ea typeface="微软雅黑" panose="020B0503020204020204" pitchFamily="34" charset="-122"/>
              </a:rPr>
              <a:t>ICD-10</a:t>
            </a:r>
            <a:r>
              <a:rPr lang="zh-CN" altLang="zh-CN" sz="2800" b="1" dirty="0">
                <a:solidFill>
                  <a:schemeClr val="accent1">
                    <a:lumMod val="75000"/>
                  </a:schemeClr>
                </a:solidFill>
                <a:latin typeface="微软雅黑" panose="020B0503020204020204" pitchFamily="34" charset="-122"/>
                <a:ea typeface="微软雅黑" panose="020B0503020204020204" pitchFamily="34" charset="-122"/>
              </a:rPr>
              <a:t>）的恶性肿瘤范畴。</a:t>
            </a:r>
            <a:r>
              <a:rPr lang="zh-CN" altLang="en-US" sz="2800" b="1" dirty="0">
                <a:solidFill>
                  <a:srgbClr val="FF0000"/>
                </a:solidFill>
                <a:latin typeface="微软雅黑" panose="020B0503020204020204" pitchFamily="34" charset="-122"/>
                <a:ea typeface="微软雅黑" panose="020B0503020204020204" pitchFamily="34" charset="-122"/>
              </a:rPr>
              <a:t>（有</a:t>
            </a:r>
            <a:r>
              <a:rPr lang="en-US" altLang="zh-CN" sz="2800" b="1" dirty="0">
                <a:solidFill>
                  <a:srgbClr val="FF0000"/>
                </a:solidFill>
                <a:latin typeface="微软雅黑" panose="020B0503020204020204" pitchFamily="34" charset="-122"/>
                <a:ea typeface="微软雅黑" panose="020B0503020204020204" pitchFamily="34" charset="-122"/>
              </a:rPr>
              <a:t>6</a:t>
            </a:r>
            <a:r>
              <a:rPr lang="zh-CN" altLang="en-US" sz="2800" b="1" dirty="0">
                <a:solidFill>
                  <a:srgbClr val="FF0000"/>
                </a:solidFill>
                <a:latin typeface="微软雅黑" panose="020B0503020204020204" pitchFamily="34" charset="-122"/>
                <a:ea typeface="微软雅黑" panose="020B0503020204020204" pitchFamily="34" charset="-122"/>
              </a:rPr>
              <a:t>种癌症不属于此范畴）</a:t>
            </a:r>
            <a:endParaRPr lang="zh-CN" altLang="zh-CN" sz="2800" b="1"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9401669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矩形 4"/>
          <p:cNvSpPr>
            <a:spLocks noChangeArrowheads="1"/>
          </p:cNvSpPr>
          <p:nvPr/>
        </p:nvSpPr>
        <p:spPr bwMode="auto">
          <a:xfrm>
            <a:off x="419100" y="1050925"/>
            <a:ext cx="6948151" cy="7553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138477" tIns="69238" rIns="138477" bIns="69238">
            <a:spAutoFit/>
          </a:bodyPr>
          <a:lstStyle/>
          <a:p>
            <a:r>
              <a:rPr lang="zh-CN" altLang="zh-CN" sz="4000" b="1" dirty="0">
                <a:latin typeface="微软雅黑" pitchFamily="34" charset="-122"/>
                <a:ea typeface="微软雅黑" pitchFamily="34" charset="-122"/>
              </a:rPr>
              <a:t>二、特定癌症额外给付保险金</a:t>
            </a:r>
          </a:p>
        </p:txBody>
      </p:sp>
      <p:sp>
        <p:nvSpPr>
          <p:cNvPr id="23555" name="矩形 5"/>
          <p:cNvSpPr>
            <a:spLocks noChangeArrowheads="1"/>
          </p:cNvSpPr>
          <p:nvPr/>
        </p:nvSpPr>
        <p:spPr bwMode="auto">
          <a:xfrm>
            <a:off x="457200" y="1798638"/>
            <a:ext cx="13542963" cy="22080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38477" tIns="69238" rIns="138477" bIns="69238">
            <a:spAutoFit/>
          </a:bodyPr>
          <a:lstStyle/>
          <a:p>
            <a:pPr>
              <a:lnSpc>
                <a:spcPct val="120000"/>
              </a:lnSpc>
            </a:pPr>
            <a:r>
              <a:rPr lang="en-US" altLang="zh-CN" sz="2800" dirty="0" smtClean="0">
                <a:latin typeface="微软雅黑" pitchFamily="34" charset="-122"/>
                <a:ea typeface="微软雅黑" pitchFamily="34" charset="-122"/>
              </a:rPr>
              <a:t>      </a:t>
            </a:r>
            <a:r>
              <a:rPr lang="zh-CN" altLang="zh-CN" sz="2800" dirty="0" smtClean="0">
                <a:latin typeface="微软雅黑" pitchFamily="34" charset="-122"/>
                <a:ea typeface="微软雅黑" pitchFamily="34" charset="-122"/>
              </a:rPr>
              <a:t>被保险人</a:t>
            </a:r>
            <a:r>
              <a:rPr lang="zh-CN" altLang="zh-CN" sz="2800" dirty="0">
                <a:latin typeface="微软雅黑" pitchFamily="34" charset="-122"/>
                <a:ea typeface="微软雅黑" pitchFamily="34" charset="-122"/>
              </a:rPr>
              <a:t>于本合同生效（或最后复效）之日起一年后，本公司按上述第一款的约定按照本合同基本保险金额的</a:t>
            </a:r>
            <a:r>
              <a:rPr lang="en-US" altLang="zh-CN" sz="2800" dirty="0">
                <a:latin typeface="微软雅黑" pitchFamily="34" charset="-122"/>
                <a:ea typeface="微软雅黑" pitchFamily="34" charset="-122"/>
              </a:rPr>
              <a:t>100%</a:t>
            </a:r>
            <a:r>
              <a:rPr lang="zh-CN" altLang="zh-CN" sz="2800" dirty="0">
                <a:latin typeface="微软雅黑" pitchFamily="34" charset="-122"/>
                <a:ea typeface="微软雅黑" pitchFamily="34" charset="-122"/>
              </a:rPr>
              <a:t>给付癌症确诊保险金时，若该被保险人所患本合同所指的癌症同时也为本合同所指的</a:t>
            </a:r>
            <a:r>
              <a:rPr lang="zh-CN" altLang="zh-CN" sz="2800" b="1" dirty="0">
                <a:solidFill>
                  <a:srgbClr val="FF0000"/>
                </a:solidFill>
                <a:latin typeface="微软雅黑" pitchFamily="34" charset="-122"/>
                <a:ea typeface="微软雅黑" pitchFamily="34" charset="-122"/>
              </a:rPr>
              <a:t>特定癌症，本公司再按本合同基本保险金额的</a:t>
            </a:r>
            <a:r>
              <a:rPr lang="en-US" altLang="zh-CN" sz="2800" b="1" dirty="0">
                <a:solidFill>
                  <a:srgbClr val="FF0000"/>
                </a:solidFill>
                <a:latin typeface="微软雅黑" pitchFamily="34" charset="-122"/>
                <a:ea typeface="微软雅黑" pitchFamily="34" charset="-122"/>
              </a:rPr>
              <a:t>30%</a:t>
            </a:r>
            <a:r>
              <a:rPr lang="zh-CN" altLang="zh-CN" sz="2800" b="1" dirty="0">
                <a:solidFill>
                  <a:srgbClr val="FF0000"/>
                </a:solidFill>
                <a:latin typeface="微软雅黑" pitchFamily="34" charset="-122"/>
                <a:ea typeface="微软雅黑" pitchFamily="34" charset="-122"/>
              </a:rPr>
              <a:t>给付特定癌症额外给付保险金，本合同继续有效。该项责任的给付以一次为限。</a:t>
            </a:r>
            <a:endParaRPr lang="zh-CN" altLang="en-US" sz="2800" b="1" dirty="0">
              <a:solidFill>
                <a:srgbClr val="FF0000"/>
              </a:solidFill>
              <a:latin typeface="微软雅黑" pitchFamily="34" charset="-122"/>
              <a:ea typeface="微软雅黑" pitchFamily="34" charset="-122"/>
            </a:endParaRPr>
          </a:p>
        </p:txBody>
      </p:sp>
      <p:sp>
        <p:nvSpPr>
          <p:cNvPr id="23556" name="Rectangle 2"/>
          <p:cNvSpPr>
            <a:spLocks noChangeArrowheads="1"/>
          </p:cNvSpPr>
          <p:nvPr/>
        </p:nvSpPr>
        <p:spPr bwMode="auto">
          <a:xfrm>
            <a:off x="-373061" y="3922860"/>
            <a:ext cx="11494392" cy="33858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138477" tIns="69238" rIns="138477" bIns="69238" anchor="ctr">
            <a:spAutoFit/>
          </a:bodyPr>
          <a:lstStyle/>
          <a:p>
            <a:pPr indent="403225" eaLnBrk="0" hangingPunct="0">
              <a:lnSpc>
                <a:spcPts val="4300"/>
              </a:lnSpc>
            </a:pPr>
            <a:r>
              <a:rPr lang="zh-CN" sz="2400" dirty="0">
                <a:cs typeface="Times New Roman" pitchFamily="18" charset="0"/>
              </a:rPr>
              <a:t>（</a:t>
            </a:r>
            <a:r>
              <a:rPr lang="en-US" altLang="zh-CN" sz="2400" dirty="0">
                <a:cs typeface="Times New Roman" pitchFamily="18" charset="0"/>
              </a:rPr>
              <a:t>1</a:t>
            </a:r>
            <a:r>
              <a:rPr lang="zh-CN" altLang="en-US" sz="2400" dirty="0">
                <a:cs typeface="Times New Roman" pitchFamily="18" charset="0"/>
              </a:rPr>
              <a:t>）</a:t>
            </a:r>
            <a:r>
              <a:rPr lang="zh-CN" altLang="en-US" sz="2400" b="1" dirty="0">
                <a:cs typeface="Times New Roman" pitchFamily="18" charset="0"/>
              </a:rPr>
              <a:t>特定年龄</a:t>
            </a:r>
            <a:r>
              <a:rPr lang="zh-CN" altLang="en-US" sz="2400" b="1" u="sng" dirty="0">
                <a:solidFill>
                  <a:srgbClr val="FF0000"/>
                </a:solidFill>
                <a:cs typeface="Times New Roman" pitchFamily="18" charset="0"/>
              </a:rPr>
              <a:t>前列腺癌</a:t>
            </a:r>
            <a:r>
              <a:rPr lang="zh-CN" altLang="en-US" sz="2400" dirty="0">
                <a:cs typeface="Times New Roman" pitchFamily="18" charset="0"/>
              </a:rPr>
              <a:t>：</a:t>
            </a:r>
            <a:r>
              <a:rPr lang="zh-CN" altLang="en-US" sz="2400" b="1" dirty="0">
                <a:cs typeface="Times New Roman" pitchFamily="18" charset="0"/>
              </a:rPr>
              <a:t>仅限发生于年满</a:t>
            </a:r>
            <a:r>
              <a:rPr lang="en-US" altLang="zh-CN" sz="2400" b="1" dirty="0">
                <a:cs typeface="Times New Roman" pitchFamily="18" charset="0"/>
              </a:rPr>
              <a:t>18</a:t>
            </a:r>
            <a:r>
              <a:rPr lang="zh-CN" altLang="en-US" sz="2400" b="1" dirty="0">
                <a:cs typeface="Times New Roman" pitchFamily="18" charset="0"/>
              </a:rPr>
              <a:t>周岁后的男性被保险人</a:t>
            </a:r>
            <a:endParaRPr lang="zh-CN" altLang="en-US" sz="2400" dirty="0"/>
          </a:p>
          <a:p>
            <a:pPr indent="403225" eaLnBrk="0" hangingPunct="0">
              <a:lnSpc>
                <a:spcPts val="4300"/>
              </a:lnSpc>
            </a:pPr>
            <a:r>
              <a:rPr lang="zh-CN" altLang="en-US" sz="2400" dirty="0">
                <a:cs typeface="Times New Roman" pitchFamily="18" charset="0"/>
              </a:rPr>
              <a:t>（</a:t>
            </a:r>
            <a:r>
              <a:rPr lang="en-US" altLang="zh-CN" sz="2400" dirty="0">
                <a:cs typeface="Times New Roman" pitchFamily="18" charset="0"/>
              </a:rPr>
              <a:t>2</a:t>
            </a:r>
            <a:r>
              <a:rPr lang="zh-CN" altLang="en-US" sz="2400" dirty="0">
                <a:cs typeface="Times New Roman" pitchFamily="18" charset="0"/>
              </a:rPr>
              <a:t>）</a:t>
            </a:r>
            <a:r>
              <a:rPr lang="zh-CN" altLang="en-US" sz="2400" b="1" dirty="0">
                <a:cs typeface="Times New Roman" pitchFamily="18" charset="0"/>
              </a:rPr>
              <a:t>特定年龄</a:t>
            </a:r>
            <a:r>
              <a:rPr lang="zh-CN" altLang="en-US" sz="2400" b="1" u="sng" dirty="0">
                <a:solidFill>
                  <a:srgbClr val="FF0000"/>
                </a:solidFill>
                <a:cs typeface="Times New Roman" pitchFamily="18" charset="0"/>
              </a:rPr>
              <a:t>肺癌</a:t>
            </a:r>
            <a:r>
              <a:rPr lang="zh-CN" altLang="en-US" sz="2400" dirty="0">
                <a:cs typeface="Times New Roman" pitchFamily="18" charset="0"/>
              </a:rPr>
              <a:t>：</a:t>
            </a:r>
            <a:r>
              <a:rPr lang="zh-CN" altLang="en-US" sz="2400" b="1" dirty="0">
                <a:cs typeface="Times New Roman" pitchFamily="18" charset="0"/>
              </a:rPr>
              <a:t>仅限发生于年满</a:t>
            </a:r>
            <a:r>
              <a:rPr lang="en-US" altLang="zh-CN" sz="2400" b="1" dirty="0">
                <a:cs typeface="Times New Roman" pitchFamily="18" charset="0"/>
              </a:rPr>
              <a:t>18</a:t>
            </a:r>
            <a:r>
              <a:rPr lang="zh-CN" altLang="en-US" sz="2400" b="1" dirty="0">
                <a:cs typeface="Times New Roman" pitchFamily="18" charset="0"/>
              </a:rPr>
              <a:t>周岁后的男性被保险人</a:t>
            </a:r>
          </a:p>
          <a:p>
            <a:pPr indent="403225" eaLnBrk="0" hangingPunct="0">
              <a:lnSpc>
                <a:spcPts val="4300"/>
              </a:lnSpc>
            </a:pPr>
            <a:r>
              <a:rPr lang="zh-CN" altLang="en-US" sz="2400" dirty="0">
                <a:cs typeface="Times New Roman" pitchFamily="18" charset="0"/>
              </a:rPr>
              <a:t>（</a:t>
            </a:r>
            <a:r>
              <a:rPr lang="en-US" altLang="zh-CN" sz="2400" dirty="0">
                <a:cs typeface="Times New Roman" pitchFamily="18" charset="0"/>
              </a:rPr>
              <a:t>3</a:t>
            </a:r>
            <a:r>
              <a:rPr lang="zh-CN" altLang="en-US" sz="2400" dirty="0">
                <a:cs typeface="Times New Roman" pitchFamily="18" charset="0"/>
              </a:rPr>
              <a:t>）</a:t>
            </a:r>
            <a:r>
              <a:rPr lang="zh-CN" altLang="en-US" sz="2400" b="1" dirty="0">
                <a:cs typeface="Times New Roman" pitchFamily="18" charset="0"/>
              </a:rPr>
              <a:t>特定年龄</a:t>
            </a:r>
            <a:r>
              <a:rPr lang="zh-CN" altLang="en-US" sz="2400" b="1" u="sng" dirty="0">
                <a:solidFill>
                  <a:srgbClr val="FF0000"/>
                </a:solidFill>
                <a:cs typeface="Times New Roman" pitchFamily="18" charset="0"/>
              </a:rPr>
              <a:t>乳腺癌</a:t>
            </a:r>
            <a:r>
              <a:rPr lang="zh-CN" altLang="en-US" sz="2400" dirty="0">
                <a:cs typeface="Times New Roman" pitchFamily="18" charset="0"/>
              </a:rPr>
              <a:t>：</a:t>
            </a:r>
            <a:r>
              <a:rPr lang="zh-CN" altLang="en-US" sz="2400" b="1" dirty="0">
                <a:cs typeface="Times New Roman" pitchFamily="18" charset="0"/>
              </a:rPr>
              <a:t>仅限发生于年满</a:t>
            </a:r>
            <a:r>
              <a:rPr lang="en-US" altLang="zh-CN" sz="2400" b="1" dirty="0">
                <a:cs typeface="Times New Roman" pitchFamily="18" charset="0"/>
              </a:rPr>
              <a:t>18</a:t>
            </a:r>
            <a:r>
              <a:rPr lang="zh-CN" altLang="en-US" sz="2400" b="1" dirty="0">
                <a:cs typeface="Times New Roman" pitchFamily="18" charset="0"/>
              </a:rPr>
              <a:t>周岁后的女性被保险人</a:t>
            </a:r>
          </a:p>
          <a:p>
            <a:pPr indent="403225" eaLnBrk="0" hangingPunct="0">
              <a:lnSpc>
                <a:spcPts val="4300"/>
              </a:lnSpc>
            </a:pPr>
            <a:r>
              <a:rPr lang="zh-CN" altLang="en-US" sz="2400" dirty="0">
                <a:cs typeface="Times New Roman" pitchFamily="18" charset="0"/>
              </a:rPr>
              <a:t>（</a:t>
            </a:r>
            <a:r>
              <a:rPr lang="en-US" altLang="zh-CN" sz="2400" dirty="0">
                <a:cs typeface="Times New Roman" pitchFamily="18" charset="0"/>
              </a:rPr>
              <a:t>4</a:t>
            </a:r>
            <a:r>
              <a:rPr lang="zh-CN" altLang="en-US" sz="2400" dirty="0">
                <a:cs typeface="Times New Roman" pitchFamily="18" charset="0"/>
              </a:rPr>
              <a:t>）</a:t>
            </a:r>
            <a:r>
              <a:rPr lang="zh-CN" altLang="en-US" sz="2400" b="1" dirty="0">
                <a:cs typeface="Times New Roman" pitchFamily="18" charset="0"/>
              </a:rPr>
              <a:t>特定年龄</a:t>
            </a:r>
            <a:r>
              <a:rPr lang="zh-CN" altLang="en-US" sz="2400" b="1" u="sng" dirty="0">
                <a:solidFill>
                  <a:srgbClr val="FF0000"/>
                </a:solidFill>
                <a:cs typeface="Times New Roman" pitchFamily="18" charset="0"/>
              </a:rPr>
              <a:t>宫颈癌</a:t>
            </a:r>
            <a:r>
              <a:rPr lang="zh-CN" altLang="en-US" sz="2400" dirty="0">
                <a:cs typeface="Times New Roman" pitchFamily="18" charset="0"/>
              </a:rPr>
              <a:t>：</a:t>
            </a:r>
            <a:r>
              <a:rPr lang="zh-CN" altLang="en-US" sz="2400" b="1" dirty="0">
                <a:cs typeface="Times New Roman" pitchFamily="18" charset="0"/>
              </a:rPr>
              <a:t>仅限发生于年满</a:t>
            </a:r>
            <a:r>
              <a:rPr lang="en-US" altLang="zh-CN" sz="2400" b="1" dirty="0">
                <a:cs typeface="Times New Roman" pitchFamily="18" charset="0"/>
              </a:rPr>
              <a:t>18</a:t>
            </a:r>
            <a:r>
              <a:rPr lang="zh-CN" altLang="en-US" sz="2400" b="1" dirty="0">
                <a:cs typeface="Times New Roman" pitchFamily="18" charset="0"/>
              </a:rPr>
              <a:t>周岁后的女性被保险人</a:t>
            </a:r>
          </a:p>
          <a:p>
            <a:pPr indent="403225" eaLnBrk="0" hangingPunct="0">
              <a:lnSpc>
                <a:spcPts val="4300"/>
              </a:lnSpc>
            </a:pPr>
            <a:r>
              <a:rPr lang="zh-CN" altLang="en-US" sz="2400" dirty="0">
                <a:cs typeface="Times New Roman" pitchFamily="18" charset="0"/>
              </a:rPr>
              <a:t>（</a:t>
            </a:r>
            <a:r>
              <a:rPr lang="en-US" altLang="zh-CN" sz="2400" dirty="0">
                <a:cs typeface="Times New Roman" pitchFamily="18" charset="0"/>
              </a:rPr>
              <a:t>5</a:t>
            </a:r>
            <a:r>
              <a:rPr lang="zh-CN" altLang="en-US" sz="2400" dirty="0">
                <a:cs typeface="Times New Roman" pitchFamily="18" charset="0"/>
              </a:rPr>
              <a:t>）</a:t>
            </a:r>
            <a:r>
              <a:rPr lang="zh-CN" altLang="en-US" sz="2400" b="1" dirty="0">
                <a:cs typeface="Times New Roman" pitchFamily="18" charset="0"/>
              </a:rPr>
              <a:t>特定年龄</a:t>
            </a:r>
            <a:r>
              <a:rPr lang="zh-CN" altLang="en-US" sz="2400" b="1" u="sng" dirty="0">
                <a:solidFill>
                  <a:srgbClr val="FF0000"/>
                </a:solidFill>
                <a:cs typeface="Times New Roman" pitchFamily="18" charset="0"/>
              </a:rPr>
              <a:t>白血病</a:t>
            </a:r>
            <a:r>
              <a:rPr lang="zh-CN" altLang="en-US" sz="2400" dirty="0">
                <a:cs typeface="Times New Roman" pitchFamily="18" charset="0"/>
              </a:rPr>
              <a:t>：</a:t>
            </a:r>
            <a:r>
              <a:rPr lang="zh-CN" altLang="en-US" sz="2400" b="1" dirty="0">
                <a:cs typeface="Times New Roman" pitchFamily="18" charset="0"/>
              </a:rPr>
              <a:t>仅限发生于年满</a:t>
            </a:r>
            <a:r>
              <a:rPr lang="en-US" altLang="zh-CN" sz="2400" b="1" dirty="0">
                <a:cs typeface="Times New Roman" pitchFamily="18" charset="0"/>
              </a:rPr>
              <a:t>18</a:t>
            </a:r>
            <a:r>
              <a:rPr lang="zh-CN" altLang="en-US" sz="2400" b="1" dirty="0">
                <a:cs typeface="Times New Roman" pitchFamily="18" charset="0"/>
              </a:rPr>
              <a:t>周岁前的被保险人（不区分性别）</a:t>
            </a:r>
          </a:p>
          <a:p>
            <a:pPr indent="403225" eaLnBrk="0" hangingPunct="0">
              <a:lnSpc>
                <a:spcPts val="4300"/>
              </a:lnSpc>
            </a:pPr>
            <a:r>
              <a:rPr lang="zh-CN" altLang="en-US" sz="2400" dirty="0">
                <a:cs typeface="Times New Roman" pitchFamily="18" charset="0"/>
              </a:rPr>
              <a:t>（</a:t>
            </a:r>
            <a:r>
              <a:rPr lang="en-US" altLang="zh-CN" sz="2400" dirty="0">
                <a:cs typeface="Times New Roman" pitchFamily="18" charset="0"/>
              </a:rPr>
              <a:t>6</a:t>
            </a:r>
            <a:r>
              <a:rPr lang="zh-CN" altLang="en-US" sz="2400" dirty="0">
                <a:cs typeface="Times New Roman" pitchFamily="18" charset="0"/>
              </a:rPr>
              <a:t>）</a:t>
            </a:r>
            <a:r>
              <a:rPr lang="zh-CN" altLang="en-US" sz="2400" b="1" dirty="0">
                <a:cs typeface="Times New Roman" pitchFamily="18" charset="0"/>
              </a:rPr>
              <a:t>特定年龄</a:t>
            </a:r>
            <a:r>
              <a:rPr lang="zh-CN" altLang="en-US" sz="2400" b="1" u="sng" dirty="0">
                <a:solidFill>
                  <a:srgbClr val="FF0000"/>
                </a:solidFill>
                <a:cs typeface="Times New Roman" pitchFamily="18" charset="0"/>
              </a:rPr>
              <a:t>骨癌</a:t>
            </a:r>
            <a:r>
              <a:rPr lang="zh-CN" altLang="en-US" sz="2400" dirty="0">
                <a:cs typeface="Times New Roman" pitchFamily="18" charset="0"/>
              </a:rPr>
              <a:t>：</a:t>
            </a:r>
            <a:r>
              <a:rPr lang="zh-CN" altLang="en-US" sz="2400" b="1" dirty="0">
                <a:cs typeface="Times New Roman" pitchFamily="18" charset="0"/>
              </a:rPr>
              <a:t>仅限发生于年满</a:t>
            </a:r>
            <a:r>
              <a:rPr lang="en-US" altLang="zh-CN" sz="2400" b="1" dirty="0">
                <a:cs typeface="Times New Roman" pitchFamily="18" charset="0"/>
              </a:rPr>
              <a:t>18</a:t>
            </a:r>
            <a:r>
              <a:rPr lang="zh-CN" altLang="en-US" sz="2400" b="1" dirty="0">
                <a:cs typeface="Times New Roman" pitchFamily="18" charset="0"/>
              </a:rPr>
              <a:t>周岁前的被保险人（不区分性别） </a:t>
            </a:r>
          </a:p>
        </p:txBody>
      </p:sp>
      <p:sp>
        <p:nvSpPr>
          <p:cNvPr id="8" name="左箭头 7"/>
          <p:cNvSpPr/>
          <p:nvPr/>
        </p:nvSpPr>
        <p:spPr>
          <a:xfrm>
            <a:off x="10354890" y="3902639"/>
            <a:ext cx="3600475" cy="1518951"/>
          </a:xfrm>
          <a:prstGeom prst="leftArrow">
            <a:avLst/>
          </a:prstGeom>
        </p:spPr>
        <p:style>
          <a:lnRef idx="0">
            <a:schemeClr val="accent1"/>
          </a:lnRef>
          <a:fillRef idx="3">
            <a:schemeClr val="accent1"/>
          </a:fillRef>
          <a:effectRef idx="3">
            <a:schemeClr val="accent1"/>
          </a:effectRef>
          <a:fontRef idx="minor">
            <a:schemeClr val="lt1"/>
          </a:fontRef>
        </p:style>
        <p:txBody>
          <a:bodyPr lIns="138477" tIns="69238" rIns="138477" bIns="69238" anchor="ctr"/>
          <a:lstStyle/>
          <a:p>
            <a:pPr algn="ctr">
              <a:defRPr/>
            </a:pPr>
            <a:r>
              <a:rPr lang="zh-CN" altLang="en-US" sz="3000" dirty="0">
                <a:effectLst>
                  <a:outerShdw blurRad="38100" dist="38100" dir="2700000" algn="tl">
                    <a:srgbClr val="000000">
                      <a:alpha val="43137"/>
                    </a:srgbClr>
                  </a:outerShdw>
                </a:effectLst>
                <a:latin typeface="方正粗倩简体" pitchFamily="65" charset="-122"/>
                <a:ea typeface="方正粗倩简体" pitchFamily="65" charset="-122"/>
              </a:rPr>
              <a:t>男人的特别关爱</a:t>
            </a:r>
          </a:p>
        </p:txBody>
      </p:sp>
      <p:sp>
        <p:nvSpPr>
          <p:cNvPr id="9" name="左箭头 8"/>
          <p:cNvSpPr/>
          <p:nvPr/>
        </p:nvSpPr>
        <p:spPr>
          <a:xfrm>
            <a:off x="10403705" y="4875237"/>
            <a:ext cx="3600475" cy="1518951"/>
          </a:xfrm>
          <a:prstGeom prst="leftArrow">
            <a:avLst/>
          </a:prstGeom>
        </p:spPr>
        <p:style>
          <a:lnRef idx="0">
            <a:schemeClr val="accent2"/>
          </a:lnRef>
          <a:fillRef idx="3">
            <a:schemeClr val="accent2"/>
          </a:fillRef>
          <a:effectRef idx="3">
            <a:schemeClr val="accent2"/>
          </a:effectRef>
          <a:fontRef idx="minor">
            <a:schemeClr val="lt1"/>
          </a:fontRef>
        </p:style>
        <p:txBody>
          <a:bodyPr lIns="138477" tIns="69238" rIns="138477" bIns="69238" anchor="ctr"/>
          <a:lstStyle/>
          <a:p>
            <a:pPr algn="ctr">
              <a:defRPr/>
            </a:pPr>
            <a:r>
              <a:rPr lang="zh-CN" altLang="en-US" sz="3000" dirty="0">
                <a:effectLst>
                  <a:outerShdw blurRad="38100" dist="38100" dir="2700000" algn="tl">
                    <a:srgbClr val="000000">
                      <a:alpha val="43137"/>
                    </a:srgbClr>
                  </a:outerShdw>
                </a:effectLst>
                <a:latin typeface="方正粗倩简体" pitchFamily="65" charset="-122"/>
                <a:ea typeface="方正粗倩简体" pitchFamily="65" charset="-122"/>
              </a:rPr>
              <a:t>女人的特别关爱</a:t>
            </a:r>
          </a:p>
        </p:txBody>
      </p:sp>
      <p:sp>
        <p:nvSpPr>
          <p:cNvPr id="10" name="左箭头 9"/>
          <p:cNvSpPr/>
          <p:nvPr/>
        </p:nvSpPr>
        <p:spPr>
          <a:xfrm>
            <a:off x="10403706" y="6113214"/>
            <a:ext cx="3600475" cy="1518951"/>
          </a:xfrm>
          <a:prstGeom prst="leftArrow">
            <a:avLst/>
          </a:prstGeom>
          <a:solidFill>
            <a:srgbClr val="FF6600"/>
          </a:solidFill>
        </p:spPr>
        <p:style>
          <a:lnRef idx="0">
            <a:schemeClr val="accent2"/>
          </a:lnRef>
          <a:fillRef idx="3">
            <a:schemeClr val="accent2"/>
          </a:fillRef>
          <a:effectRef idx="3">
            <a:schemeClr val="accent2"/>
          </a:effectRef>
          <a:fontRef idx="minor">
            <a:schemeClr val="lt1"/>
          </a:fontRef>
        </p:style>
        <p:txBody>
          <a:bodyPr lIns="138477" tIns="69238" rIns="138477" bIns="69238" anchor="ctr"/>
          <a:lstStyle/>
          <a:p>
            <a:pPr algn="ctr">
              <a:defRPr/>
            </a:pPr>
            <a:r>
              <a:rPr lang="zh-CN" altLang="en-US" sz="3000" dirty="0">
                <a:effectLst>
                  <a:outerShdw blurRad="38100" dist="38100" dir="2700000" algn="tl">
                    <a:srgbClr val="000000">
                      <a:alpha val="43137"/>
                    </a:srgbClr>
                  </a:outerShdw>
                </a:effectLst>
                <a:latin typeface="方正粗倩简体" pitchFamily="65" charset="-122"/>
                <a:ea typeface="方正粗倩简体" pitchFamily="65" charset="-122"/>
              </a:rPr>
              <a:t>孩子的特别关爱</a:t>
            </a:r>
          </a:p>
        </p:txBody>
      </p:sp>
    </p:spTree>
    <p:extLst>
      <p:ext uri="{BB962C8B-B14F-4D97-AF65-F5344CB8AC3E}">
        <p14:creationId xmlns:p14="http://schemas.microsoft.com/office/powerpoint/2010/main" xmlns="" val="19739100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矩形 6"/>
          <p:cNvSpPr>
            <a:spLocks noChangeArrowheads="1"/>
          </p:cNvSpPr>
          <p:nvPr/>
        </p:nvSpPr>
        <p:spPr bwMode="auto">
          <a:xfrm>
            <a:off x="376238" y="1047750"/>
            <a:ext cx="5922229" cy="7553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138477" tIns="69238" rIns="138477" bIns="69238">
            <a:spAutoFit/>
          </a:bodyPr>
          <a:lstStyle/>
          <a:p>
            <a:r>
              <a:rPr lang="zh-CN" altLang="zh-CN" sz="4000" b="1">
                <a:latin typeface="微软雅黑" pitchFamily="34" charset="-122"/>
                <a:ea typeface="微软雅黑" pitchFamily="34" charset="-122"/>
              </a:rPr>
              <a:t>三、轻症癌症确诊保险金</a:t>
            </a:r>
            <a:endParaRPr lang="zh-CN" altLang="zh-CN" sz="4000">
              <a:latin typeface="微软雅黑" pitchFamily="34" charset="-122"/>
              <a:ea typeface="微软雅黑" pitchFamily="34" charset="-122"/>
            </a:endParaRPr>
          </a:p>
        </p:txBody>
      </p:sp>
      <p:sp>
        <p:nvSpPr>
          <p:cNvPr id="8" name="矩形 7"/>
          <p:cNvSpPr/>
          <p:nvPr/>
        </p:nvSpPr>
        <p:spPr>
          <a:xfrm>
            <a:off x="441325" y="1803131"/>
            <a:ext cx="13520738" cy="4232552"/>
          </a:xfrm>
          <a:prstGeom prst="rect">
            <a:avLst/>
          </a:prstGeom>
        </p:spPr>
        <p:txBody>
          <a:bodyPr lIns="138477" tIns="69238" rIns="138477" bIns="69238">
            <a:spAutoFit/>
          </a:bodyPr>
          <a:lstStyle/>
          <a:p>
            <a:pPr>
              <a:lnSpc>
                <a:spcPct val="120000"/>
              </a:lnSpc>
              <a:defRPr/>
            </a:pPr>
            <a:r>
              <a:rPr lang="en-US" altLang="zh-CN" sz="2800" dirty="0" smtClean="0">
                <a:latin typeface="微软雅黑" panose="020B0503020204020204" pitchFamily="34" charset="-122"/>
                <a:ea typeface="微软雅黑" panose="020B0503020204020204" pitchFamily="34" charset="-122"/>
              </a:rPr>
              <a:t>      </a:t>
            </a:r>
            <a:r>
              <a:rPr lang="zh-CN" altLang="zh-CN" sz="2800" dirty="0" smtClean="0">
                <a:latin typeface="微软雅黑" panose="020B0503020204020204" pitchFamily="34" charset="-122"/>
                <a:ea typeface="微软雅黑" panose="020B0503020204020204" pitchFamily="34" charset="-122"/>
              </a:rPr>
              <a:t>被保险人</a:t>
            </a:r>
            <a:r>
              <a:rPr lang="zh-CN" altLang="zh-CN" sz="2800" dirty="0">
                <a:latin typeface="微软雅黑" panose="020B0503020204020204" pitchFamily="34" charset="-122"/>
                <a:ea typeface="微软雅黑" panose="020B0503020204020204" pitchFamily="34" charset="-122"/>
              </a:rPr>
              <a:t>于本合同生效（或最后复效）之日起一年内，因首次发生并经确诊的疾病导致被保险人初次发生并经专科医生明确诊断患本合同所指的轻症癌症，本合同终止，本公司按照本合同所交保险费（不计利息）给付轻症癌症确诊保险金；被保险人于本合同生效（或最后复效）之日起一年后，因首次发生并经确诊的疾病导致被保险人初次发生并经专科医生明确诊断患本合同所指的</a:t>
            </a:r>
            <a:r>
              <a:rPr lang="zh-CN" altLang="zh-CN" sz="2800" b="1" dirty="0">
                <a:solidFill>
                  <a:srgbClr val="FF0000"/>
                </a:solidFill>
                <a:latin typeface="微软雅黑" panose="020B0503020204020204" pitchFamily="34" charset="-122"/>
                <a:ea typeface="微软雅黑" panose="020B0503020204020204" pitchFamily="34" charset="-122"/>
              </a:rPr>
              <a:t>轻症癌症，本公司按本合同基本保险金额的</a:t>
            </a:r>
            <a:r>
              <a:rPr lang="en-US" altLang="zh-CN" sz="2800" b="1" dirty="0">
                <a:solidFill>
                  <a:srgbClr val="FF0000"/>
                </a:solidFill>
                <a:latin typeface="微软雅黑" panose="020B0503020204020204" pitchFamily="34" charset="-122"/>
                <a:ea typeface="微软雅黑" panose="020B0503020204020204" pitchFamily="34" charset="-122"/>
              </a:rPr>
              <a:t>30%</a:t>
            </a:r>
            <a:r>
              <a:rPr lang="zh-CN" altLang="zh-CN" sz="2800" b="1" dirty="0">
                <a:solidFill>
                  <a:srgbClr val="FF0000"/>
                </a:solidFill>
                <a:latin typeface="微软雅黑" panose="020B0503020204020204" pitchFamily="34" charset="-122"/>
                <a:ea typeface="微软雅黑" panose="020B0503020204020204" pitchFamily="34" charset="-122"/>
              </a:rPr>
              <a:t>给付轻症癌症确诊保险金，本合同继续有效。该项责任的给付以一次为限，给付金额最高为人民币</a:t>
            </a:r>
            <a:r>
              <a:rPr lang="en-US" altLang="zh-CN" sz="2800" b="1" dirty="0">
                <a:solidFill>
                  <a:srgbClr val="FF0000"/>
                </a:solidFill>
                <a:latin typeface="微软雅黑" panose="020B0503020204020204" pitchFamily="34" charset="-122"/>
                <a:ea typeface="微软雅黑" panose="020B0503020204020204" pitchFamily="34" charset="-122"/>
              </a:rPr>
              <a:t>10</a:t>
            </a:r>
            <a:r>
              <a:rPr lang="zh-CN" altLang="zh-CN" sz="2800" b="1" dirty="0">
                <a:solidFill>
                  <a:srgbClr val="FF0000"/>
                </a:solidFill>
                <a:latin typeface="微软雅黑" panose="020B0503020204020204" pitchFamily="34" charset="-122"/>
                <a:ea typeface="微软雅黑" panose="020B0503020204020204" pitchFamily="34" charset="-122"/>
              </a:rPr>
              <a:t>万元</a:t>
            </a:r>
            <a:r>
              <a:rPr lang="zh-CN" altLang="zh-CN" sz="2800" b="1" dirty="0" smtClean="0">
                <a:solidFill>
                  <a:srgbClr val="FF0000"/>
                </a:solidFill>
                <a:latin typeface="微软雅黑" panose="020B0503020204020204" pitchFamily="34" charset="-122"/>
                <a:ea typeface="微软雅黑" panose="020B0503020204020204" pitchFamily="34" charset="-122"/>
              </a:rPr>
              <a:t>。</a:t>
            </a:r>
            <a:r>
              <a:rPr lang="zh-CN" altLang="zh-CN" sz="2800" b="1" dirty="0" smtClean="0">
                <a:solidFill>
                  <a:schemeClr val="accent1">
                    <a:lumMod val="75000"/>
                  </a:schemeClr>
                </a:solidFill>
                <a:latin typeface="微软雅黑" panose="020B0503020204020204" pitchFamily="34" charset="-122"/>
                <a:ea typeface="微软雅黑" panose="020B0503020204020204" pitchFamily="34" charset="-122"/>
              </a:rPr>
              <a:t>若</a:t>
            </a:r>
            <a:r>
              <a:rPr lang="zh-CN" altLang="zh-CN" sz="2800" b="1" dirty="0">
                <a:solidFill>
                  <a:schemeClr val="accent1">
                    <a:lumMod val="75000"/>
                  </a:schemeClr>
                </a:solidFill>
                <a:latin typeface="微软雅黑" panose="020B0503020204020204" pitchFamily="34" charset="-122"/>
                <a:ea typeface="微软雅黑" panose="020B0503020204020204" pitchFamily="34" charset="-122"/>
              </a:rPr>
              <a:t>本公司已经给付或应给付癌症确诊保险金，不再承担给付轻症癌症确诊保险金的责任。</a:t>
            </a:r>
            <a:endParaRPr lang="zh-CN" altLang="en-US" sz="2800" dirty="0">
              <a:solidFill>
                <a:schemeClr val="accent1">
                  <a:lumMod val="75000"/>
                </a:schemeClr>
              </a:solidFill>
              <a:latin typeface="微软雅黑" panose="020B0503020204020204" pitchFamily="34" charset="-122"/>
              <a:ea typeface="微软雅黑" panose="020B0503020204020204" pitchFamily="34" charset="-122"/>
            </a:endParaRPr>
          </a:p>
        </p:txBody>
      </p:sp>
      <p:sp>
        <p:nvSpPr>
          <p:cNvPr id="24580" name="矩形 1"/>
          <p:cNvSpPr>
            <a:spLocks noChangeArrowheads="1"/>
          </p:cNvSpPr>
          <p:nvPr/>
        </p:nvSpPr>
        <p:spPr bwMode="auto">
          <a:xfrm>
            <a:off x="645418" y="6035683"/>
            <a:ext cx="12817475" cy="15700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zh-CN" sz="2400" b="1" u="sng" dirty="0">
                <a:latin typeface="微软雅黑" pitchFamily="34" charset="-122"/>
                <a:ea typeface="微软雅黑" pitchFamily="34" charset="-122"/>
              </a:rPr>
              <a:t>轻症癌症</a:t>
            </a:r>
            <a:r>
              <a:rPr lang="zh-CN" altLang="zh-CN" sz="2400" b="1" dirty="0">
                <a:latin typeface="微软雅黑" pitchFamily="34" charset="-122"/>
                <a:ea typeface="微软雅黑" pitchFamily="34" charset="-122"/>
              </a:rPr>
              <a:t>：不属于本合同所指的癌症，但</a:t>
            </a:r>
            <a:r>
              <a:rPr lang="zh-CN" altLang="zh-CN" sz="2400" dirty="0">
                <a:latin typeface="微软雅黑" pitchFamily="34" charset="-122"/>
                <a:ea typeface="微软雅黑" pitchFamily="34" charset="-122"/>
              </a:rPr>
              <a:t>经病理学检查结果明确诊断，临床诊断属于世界卫生组织《疾病和有关健康问题的国际统计分类》（</a:t>
            </a:r>
            <a:r>
              <a:rPr lang="en-US" altLang="zh-CN" sz="2400" dirty="0">
                <a:latin typeface="微软雅黑" pitchFamily="34" charset="-122"/>
                <a:ea typeface="微软雅黑" pitchFamily="34" charset="-122"/>
              </a:rPr>
              <a:t>ICD-10</a:t>
            </a:r>
            <a:r>
              <a:rPr lang="zh-CN" altLang="zh-CN" sz="2400" dirty="0">
                <a:latin typeface="微软雅黑" pitchFamily="34" charset="-122"/>
                <a:ea typeface="微软雅黑" pitchFamily="34" charset="-122"/>
              </a:rPr>
              <a:t>）的下列恶性病变：</a:t>
            </a:r>
          </a:p>
          <a:p>
            <a:r>
              <a:rPr lang="zh-CN" altLang="zh-CN" sz="2400" dirty="0">
                <a:latin typeface="微软雅黑" pitchFamily="34" charset="-122"/>
                <a:ea typeface="微软雅黑" pitchFamily="34" charset="-122"/>
              </a:rPr>
              <a:t>（</a:t>
            </a:r>
            <a:r>
              <a:rPr lang="en-US" altLang="zh-CN" sz="2400" dirty="0">
                <a:latin typeface="微软雅黑" pitchFamily="34" charset="-122"/>
                <a:ea typeface="微软雅黑" pitchFamily="34" charset="-122"/>
              </a:rPr>
              <a:t>1</a:t>
            </a:r>
            <a:r>
              <a:rPr lang="zh-CN" altLang="zh-CN" sz="2400" dirty="0">
                <a:latin typeface="微软雅黑" pitchFamily="34" charset="-122"/>
                <a:ea typeface="微软雅黑" pitchFamily="34" charset="-122"/>
              </a:rPr>
              <a:t>）原位癌；</a:t>
            </a:r>
          </a:p>
          <a:p>
            <a:r>
              <a:rPr lang="zh-CN" altLang="zh-CN" sz="2400" dirty="0">
                <a:latin typeface="微软雅黑" pitchFamily="34" charset="-122"/>
                <a:ea typeface="微软雅黑" pitchFamily="34" charset="-122"/>
              </a:rPr>
              <a:t>（</a:t>
            </a:r>
            <a:r>
              <a:rPr lang="en-US" altLang="zh-CN" sz="2400" dirty="0">
                <a:latin typeface="微软雅黑" pitchFamily="34" charset="-122"/>
                <a:ea typeface="微软雅黑" pitchFamily="34" charset="-122"/>
              </a:rPr>
              <a:t>2</a:t>
            </a:r>
            <a:r>
              <a:rPr lang="zh-CN" altLang="zh-CN" sz="2400" dirty="0">
                <a:latin typeface="微软雅黑" pitchFamily="34" charset="-122"/>
                <a:ea typeface="微软雅黑" pitchFamily="34" charset="-122"/>
              </a:rPr>
              <a:t>）皮肤癌（不包括恶性黑色素瘤及已发生转移的皮肤癌）。</a:t>
            </a:r>
          </a:p>
        </p:txBody>
      </p:sp>
    </p:spTree>
    <p:extLst>
      <p:ext uri="{BB962C8B-B14F-4D97-AF65-F5344CB8AC3E}">
        <p14:creationId xmlns:p14="http://schemas.microsoft.com/office/powerpoint/2010/main" xmlns="" val="12185068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矩形 1"/>
          <p:cNvSpPr>
            <a:spLocks noChangeArrowheads="1"/>
          </p:cNvSpPr>
          <p:nvPr/>
        </p:nvSpPr>
        <p:spPr bwMode="auto">
          <a:xfrm>
            <a:off x="595313" y="963613"/>
            <a:ext cx="4896307" cy="7553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138477" tIns="69238" rIns="138477" bIns="69238">
            <a:spAutoFit/>
          </a:bodyPr>
          <a:lstStyle/>
          <a:p>
            <a:r>
              <a:rPr lang="zh-CN" altLang="zh-CN" sz="4000" b="1" dirty="0">
                <a:latin typeface="微软雅黑" pitchFamily="34" charset="-122"/>
                <a:ea typeface="微软雅黑" pitchFamily="34" charset="-122"/>
              </a:rPr>
              <a:t>四、癌症康复保险金</a:t>
            </a:r>
            <a:endParaRPr lang="zh-CN" altLang="en-US" sz="4000" dirty="0">
              <a:latin typeface="微软雅黑" pitchFamily="34" charset="-122"/>
              <a:ea typeface="微软雅黑" pitchFamily="34" charset="-122"/>
            </a:endParaRPr>
          </a:p>
        </p:txBody>
      </p:sp>
      <p:sp>
        <p:nvSpPr>
          <p:cNvPr id="25603" name="矩形 2"/>
          <p:cNvSpPr>
            <a:spLocks noChangeArrowheads="1"/>
          </p:cNvSpPr>
          <p:nvPr/>
        </p:nvSpPr>
        <p:spPr bwMode="auto">
          <a:xfrm>
            <a:off x="542257" y="1643063"/>
            <a:ext cx="13651582" cy="63008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138477" tIns="69238" rIns="138477" bIns="69238">
            <a:spAutoFit/>
          </a:bodyPr>
          <a:lstStyle/>
          <a:p>
            <a:pPr>
              <a:lnSpc>
                <a:spcPct val="120000"/>
              </a:lnSpc>
            </a:pPr>
            <a:r>
              <a:rPr lang="en-US" altLang="zh-CN" sz="2800" dirty="0" smtClean="0">
                <a:latin typeface="微软雅黑" pitchFamily="34" charset="-122"/>
                <a:ea typeface="微软雅黑" pitchFamily="34" charset="-122"/>
              </a:rPr>
              <a:t>      </a:t>
            </a:r>
            <a:r>
              <a:rPr lang="zh-CN" altLang="zh-CN" sz="2800" dirty="0" smtClean="0">
                <a:latin typeface="微软雅黑" pitchFamily="34" charset="-122"/>
                <a:ea typeface="微软雅黑" pitchFamily="34" charset="-122"/>
              </a:rPr>
              <a:t>被保险人</a:t>
            </a:r>
            <a:r>
              <a:rPr lang="zh-CN" altLang="zh-CN" sz="2800" dirty="0">
                <a:latin typeface="微软雅黑" pitchFamily="34" charset="-122"/>
                <a:ea typeface="微软雅黑" pitchFamily="34" charset="-122"/>
              </a:rPr>
              <a:t>于本合同生效（或最后复效）之日起一年后，因首次发生并经确诊的疾病导致被保险人初次发生并经专科医生明确诊断患本合同所指的癌症，本公司按下列约定给付癌症康复保险金：被保险人于本合同癌症确诊日后</a:t>
            </a:r>
            <a:r>
              <a:rPr lang="zh-CN" altLang="zh-CN" sz="2800" b="1" dirty="0">
                <a:solidFill>
                  <a:srgbClr val="FF0000"/>
                </a:solidFill>
                <a:latin typeface="微软雅黑" pitchFamily="34" charset="-122"/>
                <a:ea typeface="微软雅黑" pitchFamily="34" charset="-122"/>
              </a:rPr>
              <a:t>三十日时仍然生存，本公司按照本合同基本保险金额的</a:t>
            </a:r>
            <a:r>
              <a:rPr lang="en-US" altLang="zh-CN" sz="2800" b="1" dirty="0">
                <a:solidFill>
                  <a:srgbClr val="FF0000"/>
                </a:solidFill>
                <a:latin typeface="微软雅黑" pitchFamily="34" charset="-122"/>
                <a:ea typeface="微软雅黑" pitchFamily="34" charset="-122"/>
              </a:rPr>
              <a:t>20%</a:t>
            </a:r>
            <a:r>
              <a:rPr lang="zh-CN" altLang="zh-CN" sz="2800" b="1" dirty="0">
                <a:solidFill>
                  <a:srgbClr val="FF0000"/>
                </a:solidFill>
                <a:latin typeface="微软雅黑" pitchFamily="34" charset="-122"/>
                <a:ea typeface="微软雅黑" pitchFamily="34" charset="-122"/>
              </a:rPr>
              <a:t>给付癌症康复保险金，</a:t>
            </a:r>
            <a:r>
              <a:rPr lang="zh-CN" altLang="zh-CN" sz="2800" dirty="0">
                <a:latin typeface="微软雅黑" pitchFamily="34" charset="-122"/>
                <a:ea typeface="微软雅黑" pitchFamily="34" charset="-122"/>
              </a:rPr>
              <a:t>本公司首次给付癌症康复保险金之后，若被保险人生存至本合同癌症确诊日的年对应日，本公司按照本合同基本保险金额的</a:t>
            </a:r>
            <a:r>
              <a:rPr lang="en-US" altLang="zh-CN" sz="2800" dirty="0">
                <a:latin typeface="微软雅黑" pitchFamily="34" charset="-122"/>
                <a:ea typeface="微软雅黑" pitchFamily="34" charset="-122"/>
              </a:rPr>
              <a:t>20%</a:t>
            </a:r>
            <a:r>
              <a:rPr lang="zh-CN" altLang="zh-CN" sz="2800" dirty="0">
                <a:latin typeface="微软雅黑" pitchFamily="34" charset="-122"/>
                <a:ea typeface="微软雅黑" pitchFamily="34" charset="-122"/>
              </a:rPr>
              <a:t>给付癌症康复保险金，</a:t>
            </a:r>
            <a:r>
              <a:rPr lang="zh-CN" altLang="zh-CN" sz="2800" b="1" dirty="0">
                <a:solidFill>
                  <a:srgbClr val="FF0000"/>
                </a:solidFill>
                <a:latin typeface="微软雅黑" pitchFamily="34" charset="-122"/>
                <a:ea typeface="微软雅黑" pitchFamily="34" charset="-122"/>
              </a:rPr>
              <a:t>本合同癌症康复保险金的累计给付金额以本合同基本保险金额为限。本合同癌症康复保险金的累计给付金额达到本合同基本保险金额时，本合同终止。</a:t>
            </a:r>
          </a:p>
          <a:p>
            <a:pPr>
              <a:lnSpc>
                <a:spcPct val="120000"/>
              </a:lnSpc>
            </a:pPr>
            <a:r>
              <a:rPr lang="en-US" altLang="zh-CN" sz="2800" dirty="0" smtClean="0">
                <a:latin typeface="微软雅黑" pitchFamily="34" charset="-122"/>
                <a:ea typeface="微软雅黑" pitchFamily="34" charset="-122"/>
              </a:rPr>
              <a:t>      </a:t>
            </a:r>
            <a:r>
              <a:rPr lang="zh-CN" altLang="zh-CN" sz="2800" dirty="0" smtClean="0">
                <a:latin typeface="微软雅黑" pitchFamily="34" charset="-122"/>
                <a:ea typeface="微软雅黑" pitchFamily="34" charset="-122"/>
              </a:rPr>
              <a:t>若</a:t>
            </a:r>
            <a:r>
              <a:rPr lang="zh-CN" altLang="zh-CN" sz="2800" dirty="0">
                <a:latin typeface="微软雅黑" pitchFamily="34" charset="-122"/>
                <a:ea typeface="微软雅黑" pitchFamily="34" charset="-122"/>
              </a:rPr>
              <a:t>被保险人在本合同保险期间内被初次明确诊断患本合同所指的癌症，且保险期间届满后被保险人仍继续符合本合同约定的癌症康复保险金的给付条件，本公司将继续给付癌症康复保险金，直至本合同癌症康复保险金的累计给付金额达到本合同基本保险金额。</a:t>
            </a:r>
            <a:endParaRPr lang="zh-CN" altLang="en-US" sz="2800" dirty="0">
              <a:latin typeface="微软雅黑" pitchFamily="34" charset="-122"/>
              <a:ea typeface="微软雅黑" pitchFamily="34" charset="-122"/>
            </a:endParaRPr>
          </a:p>
        </p:txBody>
      </p:sp>
    </p:spTree>
    <p:extLst>
      <p:ext uri="{BB962C8B-B14F-4D97-AF65-F5344CB8AC3E}">
        <p14:creationId xmlns:p14="http://schemas.microsoft.com/office/powerpoint/2010/main" xmlns="" val="41056617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矩形 3"/>
          <p:cNvSpPr>
            <a:spLocks noChangeArrowheads="1"/>
          </p:cNvSpPr>
          <p:nvPr/>
        </p:nvSpPr>
        <p:spPr bwMode="auto">
          <a:xfrm>
            <a:off x="724967" y="1409835"/>
            <a:ext cx="3870385" cy="7553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138477" tIns="69238" rIns="138477" bIns="69238">
            <a:spAutoFit/>
          </a:bodyPr>
          <a:lstStyle/>
          <a:p>
            <a:r>
              <a:rPr lang="zh-CN" altLang="zh-CN" sz="4000" b="1" dirty="0">
                <a:latin typeface="微软雅黑" pitchFamily="34" charset="-122"/>
                <a:ea typeface="微软雅黑" pitchFamily="34" charset="-122"/>
              </a:rPr>
              <a:t>五、豁免保险费</a:t>
            </a:r>
            <a:endParaRPr lang="zh-CN" altLang="zh-CN" sz="4000" dirty="0">
              <a:latin typeface="微软雅黑" pitchFamily="34" charset="-122"/>
              <a:ea typeface="微软雅黑" pitchFamily="34" charset="-122"/>
            </a:endParaRPr>
          </a:p>
        </p:txBody>
      </p:sp>
      <p:sp>
        <p:nvSpPr>
          <p:cNvPr id="26627" name="矩形 4"/>
          <p:cNvSpPr>
            <a:spLocks noChangeArrowheads="1"/>
          </p:cNvSpPr>
          <p:nvPr/>
        </p:nvSpPr>
        <p:spPr bwMode="auto">
          <a:xfrm>
            <a:off x="540668" y="2538338"/>
            <a:ext cx="13382625" cy="23804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38477" tIns="69238" rIns="138477" bIns="69238">
            <a:spAutoFit/>
          </a:bodyPr>
          <a:lstStyle/>
          <a:p>
            <a:pPr>
              <a:lnSpc>
                <a:spcPct val="130000"/>
              </a:lnSpc>
            </a:pPr>
            <a:r>
              <a:rPr lang="en-US" altLang="zh-CN" sz="2800" dirty="0" smtClean="0">
                <a:latin typeface="微软雅黑" pitchFamily="34" charset="-122"/>
                <a:ea typeface="微软雅黑" pitchFamily="34" charset="-122"/>
              </a:rPr>
              <a:t>      </a:t>
            </a:r>
            <a:r>
              <a:rPr lang="zh-CN" altLang="zh-CN" sz="2800" dirty="0" smtClean="0">
                <a:latin typeface="微软雅黑" pitchFamily="34" charset="-122"/>
                <a:ea typeface="微软雅黑" pitchFamily="34" charset="-122"/>
              </a:rPr>
              <a:t>被保险人</a:t>
            </a:r>
            <a:r>
              <a:rPr lang="zh-CN" altLang="zh-CN" sz="2800" dirty="0">
                <a:latin typeface="微软雅黑" pitchFamily="34" charset="-122"/>
                <a:ea typeface="微软雅黑" pitchFamily="34" charset="-122"/>
              </a:rPr>
              <a:t>于本合同生效（或最后复效）之日起</a:t>
            </a:r>
            <a:r>
              <a:rPr lang="zh-CN" altLang="zh-CN" sz="2800" b="1" dirty="0">
                <a:solidFill>
                  <a:srgbClr val="FF0000"/>
                </a:solidFill>
                <a:latin typeface="微软雅黑" pitchFamily="34" charset="-122"/>
                <a:ea typeface="微软雅黑" pitchFamily="34" charset="-122"/>
              </a:rPr>
              <a:t>一年后</a:t>
            </a:r>
            <a:r>
              <a:rPr lang="zh-CN" altLang="zh-CN" sz="2800" dirty="0">
                <a:latin typeface="微软雅黑" pitchFamily="34" charset="-122"/>
                <a:ea typeface="微软雅黑" pitchFamily="34" charset="-122"/>
              </a:rPr>
              <a:t>，因首次发生并经确诊的疾病导致被保险人初次发生并经专科医生明确诊断患本合同所指的癌症，若本合同癌症确诊日在本合同交费期间内，则本公司豁免被保险人癌症确诊日以后的本合同的保险费，视同投保人交纳了癌症确诊日以后的本合同的各期保险费。</a:t>
            </a:r>
            <a:endParaRPr lang="zh-CN" altLang="en-US" sz="2800" dirty="0">
              <a:latin typeface="微软雅黑" pitchFamily="34" charset="-122"/>
              <a:ea typeface="微软雅黑" pitchFamily="34" charset="-122"/>
            </a:endParaRPr>
          </a:p>
        </p:txBody>
      </p:sp>
    </p:spTree>
    <p:extLst>
      <p:ext uri="{BB962C8B-B14F-4D97-AF65-F5344CB8AC3E}">
        <p14:creationId xmlns:p14="http://schemas.microsoft.com/office/powerpoint/2010/main" xmlns="" val="19476819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矩形 5"/>
          <p:cNvSpPr>
            <a:spLocks noChangeArrowheads="1"/>
          </p:cNvSpPr>
          <p:nvPr/>
        </p:nvSpPr>
        <p:spPr bwMode="auto">
          <a:xfrm>
            <a:off x="873125" y="1041400"/>
            <a:ext cx="3870385" cy="7553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138477" tIns="69238" rIns="138477" bIns="69238">
            <a:spAutoFit/>
          </a:bodyPr>
          <a:lstStyle/>
          <a:p>
            <a:r>
              <a:rPr lang="zh-CN" altLang="zh-CN" sz="4000" b="1" dirty="0">
                <a:latin typeface="微软雅黑" pitchFamily="34" charset="-122"/>
                <a:ea typeface="微软雅黑" pitchFamily="34" charset="-122"/>
              </a:rPr>
              <a:t>六、身故保险金</a:t>
            </a:r>
            <a:endParaRPr lang="zh-CN" altLang="zh-CN" sz="4000" dirty="0">
              <a:latin typeface="微软雅黑" pitchFamily="34" charset="-122"/>
              <a:ea typeface="微软雅黑" pitchFamily="34" charset="-122"/>
            </a:endParaRPr>
          </a:p>
        </p:txBody>
      </p:sp>
      <p:sp>
        <p:nvSpPr>
          <p:cNvPr id="27651" name="矩形 6"/>
          <p:cNvSpPr>
            <a:spLocks noChangeArrowheads="1"/>
          </p:cNvSpPr>
          <p:nvPr/>
        </p:nvSpPr>
        <p:spPr bwMode="auto">
          <a:xfrm>
            <a:off x="457200" y="1757363"/>
            <a:ext cx="13382625" cy="5740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38477" tIns="69238" rIns="138477" bIns="69238">
            <a:spAutoFit/>
          </a:bodyPr>
          <a:lstStyle/>
          <a:p>
            <a:r>
              <a:rPr lang="en-US" altLang="zh-CN" sz="2800" dirty="0" smtClean="0">
                <a:latin typeface="微软雅黑" pitchFamily="34" charset="-122"/>
                <a:ea typeface="微软雅黑" pitchFamily="34" charset="-122"/>
              </a:rPr>
              <a:t>      </a:t>
            </a:r>
            <a:r>
              <a:rPr lang="zh-CN" altLang="zh-CN" sz="2800" dirty="0" smtClean="0">
                <a:latin typeface="微软雅黑" pitchFamily="34" charset="-122"/>
                <a:ea typeface="微软雅黑" pitchFamily="34" charset="-122"/>
              </a:rPr>
              <a:t>被保险人</a:t>
            </a:r>
            <a:r>
              <a:rPr lang="zh-CN" altLang="zh-CN" sz="2800" dirty="0">
                <a:latin typeface="微软雅黑" pitchFamily="34" charset="-122"/>
                <a:ea typeface="微软雅黑" pitchFamily="34" charset="-122"/>
              </a:rPr>
              <a:t>于本合同生效（或最后复效）之日起至年满十八周岁的年生效对应日前身故，本合同终止，本公司按被保险人身故当时下列两者的较大值给付身故保险金。</a:t>
            </a:r>
          </a:p>
          <a:p>
            <a:r>
              <a:rPr lang="en-US" altLang="zh-CN" sz="2800" dirty="0" smtClean="0">
                <a:latin typeface="微软雅黑" pitchFamily="34" charset="-122"/>
                <a:ea typeface="微软雅黑" pitchFamily="34" charset="-122"/>
              </a:rPr>
              <a:t>      1</a:t>
            </a:r>
            <a:r>
              <a:rPr lang="zh-CN" altLang="zh-CN" sz="2800" dirty="0">
                <a:latin typeface="微软雅黑" pitchFamily="34" charset="-122"/>
                <a:ea typeface="微软雅黑" pitchFamily="34" charset="-122"/>
              </a:rPr>
              <a:t>．本合同所交保险费（不计利息）；</a:t>
            </a:r>
          </a:p>
          <a:p>
            <a:r>
              <a:rPr lang="en-US" altLang="zh-CN" sz="2800" dirty="0" smtClean="0">
                <a:latin typeface="微软雅黑" pitchFamily="34" charset="-122"/>
                <a:ea typeface="微软雅黑" pitchFamily="34" charset="-122"/>
              </a:rPr>
              <a:t>      2</a:t>
            </a:r>
            <a:r>
              <a:rPr lang="zh-CN" altLang="zh-CN" sz="2800" dirty="0">
                <a:latin typeface="微软雅黑" pitchFamily="34" charset="-122"/>
                <a:ea typeface="微软雅黑" pitchFamily="34" charset="-122"/>
              </a:rPr>
              <a:t>．本合同的现金价值。</a:t>
            </a:r>
          </a:p>
          <a:p>
            <a:r>
              <a:rPr lang="en-US" altLang="zh-CN" sz="2800" dirty="0" smtClean="0">
                <a:latin typeface="微软雅黑" pitchFamily="34" charset="-122"/>
                <a:ea typeface="微软雅黑" pitchFamily="34" charset="-122"/>
              </a:rPr>
              <a:t>      </a:t>
            </a:r>
            <a:r>
              <a:rPr lang="zh-CN" altLang="zh-CN" sz="2800" dirty="0" smtClean="0">
                <a:latin typeface="微软雅黑" pitchFamily="34" charset="-122"/>
                <a:ea typeface="微软雅黑" pitchFamily="34" charset="-122"/>
              </a:rPr>
              <a:t>被保险人</a:t>
            </a:r>
            <a:r>
              <a:rPr lang="zh-CN" altLang="zh-CN" sz="2800" dirty="0">
                <a:latin typeface="微软雅黑" pitchFamily="34" charset="-122"/>
                <a:ea typeface="微软雅黑" pitchFamily="34" charset="-122"/>
              </a:rPr>
              <a:t>于年满十八周岁的年生效对应日起身故，本公司按下列约定给付身故保险金：被保险人于本合同生效（或最后复效）之日起一年内因疾病身故，本合同终止，本公司按本合同所交保险费（不计利息）给付身故保险金；被保险人因前述以外情形身故，本合同终止，本公司按被保险人身故当时下列两者的较大值给付身故保险金。</a:t>
            </a:r>
          </a:p>
          <a:p>
            <a:r>
              <a:rPr lang="en-US" altLang="zh-CN" sz="2800" dirty="0" smtClean="0">
                <a:latin typeface="微软雅黑" pitchFamily="34" charset="-122"/>
                <a:ea typeface="微软雅黑" pitchFamily="34" charset="-122"/>
              </a:rPr>
              <a:t>      1</a:t>
            </a:r>
            <a:r>
              <a:rPr lang="zh-CN" altLang="zh-CN" sz="2800" dirty="0">
                <a:latin typeface="微软雅黑" pitchFamily="34" charset="-122"/>
                <a:ea typeface="微软雅黑" pitchFamily="34" charset="-122"/>
              </a:rPr>
              <a:t>．本合同所交保险费（不计利息）的</a:t>
            </a:r>
            <a:r>
              <a:rPr lang="en-US" altLang="zh-CN" sz="2800" dirty="0">
                <a:latin typeface="微软雅黑" pitchFamily="34" charset="-122"/>
                <a:ea typeface="微软雅黑" pitchFamily="34" charset="-122"/>
              </a:rPr>
              <a:t>105%</a:t>
            </a:r>
            <a:r>
              <a:rPr lang="zh-CN" altLang="zh-CN" sz="2800" dirty="0">
                <a:latin typeface="微软雅黑" pitchFamily="34" charset="-122"/>
                <a:ea typeface="微软雅黑" pitchFamily="34" charset="-122"/>
              </a:rPr>
              <a:t>；</a:t>
            </a:r>
          </a:p>
          <a:p>
            <a:r>
              <a:rPr lang="en-US" altLang="zh-CN" sz="2800" dirty="0" smtClean="0">
                <a:latin typeface="微软雅黑" pitchFamily="34" charset="-122"/>
                <a:ea typeface="微软雅黑" pitchFamily="34" charset="-122"/>
              </a:rPr>
              <a:t>      2</a:t>
            </a:r>
            <a:r>
              <a:rPr lang="zh-CN" altLang="zh-CN" sz="2800" dirty="0">
                <a:latin typeface="微软雅黑" pitchFamily="34" charset="-122"/>
                <a:ea typeface="微软雅黑" pitchFamily="34" charset="-122"/>
              </a:rPr>
              <a:t>．本合同的现金价值。</a:t>
            </a:r>
          </a:p>
          <a:p>
            <a:r>
              <a:rPr lang="zh-CN" altLang="zh-CN" sz="2800" b="1" dirty="0">
                <a:solidFill>
                  <a:srgbClr val="FF0000"/>
                </a:solidFill>
                <a:latin typeface="微软雅黑" pitchFamily="34" charset="-122"/>
                <a:ea typeface="微软雅黑" pitchFamily="34" charset="-122"/>
              </a:rPr>
              <a:t>本合同第五条第一款癌症确诊保险金和身故保险金本公司仅给付一项，并以一次为限。若本公司已经给付或应给付癌症确诊保险金，不再承担给付身故保险金的责任。</a:t>
            </a:r>
            <a:endParaRPr lang="zh-CN" altLang="en-US" sz="2800" dirty="0">
              <a:solidFill>
                <a:srgbClr val="FF0000"/>
              </a:solidFill>
              <a:latin typeface="微软雅黑" pitchFamily="34" charset="-122"/>
              <a:ea typeface="微软雅黑" pitchFamily="34" charset="-122"/>
            </a:endParaRPr>
          </a:p>
        </p:txBody>
      </p:sp>
    </p:spTree>
    <p:extLst>
      <p:ext uri="{BB962C8B-B14F-4D97-AF65-F5344CB8AC3E}">
        <p14:creationId xmlns:p14="http://schemas.microsoft.com/office/powerpoint/2010/main" xmlns="" val="35552524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矩形 5"/>
          <p:cNvSpPr>
            <a:spLocks noChangeArrowheads="1"/>
          </p:cNvSpPr>
          <p:nvPr/>
        </p:nvSpPr>
        <p:spPr bwMode="auto">
          <a:xfrm>
            <a:off x="873125" y="1666875"/>
            <a:ext cx="3870385" cy="7553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138477" tIns="69238" rIns="138477" bIns="69238">
            <a:spAutoFit/>
          </a:bodyPr>
          <a:lstStyle/>
          <a:p>
            <a:pPr>
              <a:buFont typeface="Arial" pitchFamily="34" charset="0"/>
              <a:buNone/>
            </a:pPr>
            <a:r>
              <a:rPr lang="zh-CN" altLang="en-US" sz="4000" b="1" dirty="0">
                <a:latin typeface="微软雅黑" pitchFamily="34" charset="-122"/>
                <a:ea typeface="微软雅黑" pitchFamily="34" charset="-122"/>
              </a:rPr>
              <a:t>七</a:t>
            </a:r>
            <a:r>
              <a:rPr lang="zh-CN" altLang="zh-CN" sz="4000" b="1" dirty="0">
                <a:latin typeface="微软雅黑" pitchFamily="34" charset="-122"/>
                <a:ea typeface="微软雅黑" pitchFamily="34" charset="-122"/>
              </a:rPr>
              <a:t>、满期保险金</a:t>
            </a:r>
          </a:p>
        </p:txBody>
      </p:sp>
      <p:sp>
        <p:nvSpPr>
          <p:cNvPr id="28675" name="矩形 6"/>
          <p:cNvSpPr>
            <a:spLocks noChangeArrowheads="1"/>
          </p:cNvSpPr>
          <p:nvPr/>
        </p:nvSpPr>
        <p:spPr bwMode="auto">
          <a:xfrm>
            <a:off x="533400" y="2638425"/>
            <a:ext cx="13382625" cy="1820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38477" tIns="69238" rIns="138477" bIns="69238">
            <a:spAutoFit/>
          </a:bodyPr>
          <a:lstStyle/>
          <a:p>
            <a:pPr eaLnBrk="0" hangingPunct="0">
              <a:lnSpc>
                <a:spcPct val="130000"/>
              </a:lnSpc>
              <a:spcBef>
                <a:spcPct val="20000"/>
              </a:spcBef>
              <a:buFont typeface="Arial" pitchFamily="34" charset="0"/>
              <a:buNone/>
            </a:pPr>
            <a:r>
              <a:rPr lang="en-US" altLang="zh-CN" sz="2800" dirty="0" smtClean="0">
                <a:latin typeface="微软雅黑" pitchFamily="34" charset="-122"/>
                <a:ea typeface="微软雅黑" pitchFamily="34" charset="-122"/>
              </a:rPr>
              <a:t>      </a:t>
            </a:r>
            <a:r>
              <a:rPr lang="zh-CN" altLang="zh-CN" sz="2800" dirty="0" smtClean="0">
                <a:latin typeface="微软雅黑" pitchFamily="34" charset="-122"/>
                <a:ea typeface="微软雅黑" pitchFamily="34" charset="-122"/>
              </a:rPr>
              <a:t>被保险人</a:t>
            </a:r>
            <a:r>
              <a:rPr lang="zh-CN" altLang="zh-CN" sz="2800" dirty="0">
                <a:latin typeface="微软雅黑" pitchFamily="34" charset="-122"/>
                <a:ea typeface="微软雅黑" pitchFamily="34" charset="-122"/>
              </a:rPr>
              <a:t>生存至保险期间届满的年生效对应日且未发生主合同约定的癌症确诊，本附加合同终止，本公司按主合同及本附加合同所交保险费（不计利息）之和给付满期保险金。</a:t>
            </a:r>
          </a:p>
        </p:txBody>
      </p:sp>
    </p:spTree>
    <p:extLst>
      <p:ext uri="{BB962C8B-B14F-4D97-AF65-F5344CB8AC3E}">
        <p14:creationId xmlns:p14="http://schemas.microsoft.com/office/powerpoint/2010/main" xmlns="" val="36073271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9" name="TextBox 4"/>
          <p:cNvSpPr txBox="1">
            <a:spLocks noChangeArrowheads="1"/>
          </p:cNvSpPr>
          <p:nvPr/>
        </p:nvSpPr>
        <p:spPr bwMode="auto">
          <a:xfrm>
            <a:off x="168275" y="1176338"/>
            <a:ext cx="6415088" cy="7286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8583" tIns="64291" rIns="128583" bIns="6429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en-US" altLang="zh-CN" sz="3900" b="1">
                <a:latin typeface="微软雅黑" pitchFamily="34" charset="-122"/>
                <a:ea typeface="微软雅黑" pitchFamily="34" charset="-122"/>
              </a:rPr>
              <a:t>1</a:t>
            </a:r>
            <a:r>
              <a:rPr lang="zh-CN" altLang="en-US" sz="3900" b="1">
                <a:latin typeface="微软雅黑" pitchFamily="34" charset="-122"/>
                <a:ea typeface="微软雅黑" pitchFamily="34" charset="-122"/>
              </a:rPr>
              <a:t>、癌症确诊金（</a:t>
            </a:r>
            <a:r>
              <a:rPr lang="en-US" altLang="zh-CN" sz="3900" b="1">
                <a:latin typeface="微软雅黑" pitchFamily="34" charset="-122"/>
                <a:ea typeface="微软雅黑" pitchFamily="34" charset="-122"/>
              </a:rPr>
              <a:t>100%</a:t>
            </a:r>
            <a:r>
              <a:rPr lang="zh-CN" altLang="en-US" sz="3900" b="1">
                <a:latin typeface="微软雅黑" pitchFamily="34" charset="-122"/>
                <a:ea typeface="微软雅黑" pitchFamily="34" charset="-122"/>
              </a:rPr>
              <a:t>）</a:t>
            </a:r>
          </a:p>
        </p:txBody>
      </p:sp>
      <p:sp>
        <p:nvSpPr>
          <p:cNvPr id="36870" name="TextBox 5"/>
          <p:cNvSpPr txBox="1">
            <a:spLocks noChangeArrowheads="1"/>
          </p:cNvSpPr>
          <p:nvPr/>
        </p:nvSpPr>
        <p:spPr bwMode="auto">
          <a:xfrm>
            <a:off x="190500" y="1793875"/>
            <a:ext cx="13896975" cy="1330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8583" tIns="64291" rIns="128583" bIns="6429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en-US" altLang="zh-CN" sz="3900" b="1">
                <a:latin typeface="微软雅黑" pitchFamily="34" charset="-122"/>
                <a:ea typeface="微软雅黑" pitchFamily="34" charset="-122"/>
              </a:rPr>
              <a:t>2</a:t>
            </a:r>
            <a:r>
              <a:rPr lang="zh-CN" altLang="en-US" sz="3900" b="1">
                <a:latin typeface="微软雅黑" pitchFamily="34" charset="-122"/>
                <a:ea typeface="微软雅黑" pitchFamily="34" charset="-122"/>
              </a:rPr>
              <a:t>、轻症癌症</a:t>
            </a:r>
            <a:r>
              <a:rPr lang="zh-CN" altLang="en-US" sz="2800" b="1">
                <a:latin typeface="微软雅黑" pitchFamily="34" charset="-122"/>
                <a:ea typeface="微软雅黑" pitchFamily="34" charset="-122"/>
              </a:rPr>
              <a:t>（</a:t>
            </a:r>
            <a:r>
              <a:rPr lang="en-US" altLang="zh-CN" sz="3900" b="1">
                <a:latin typeface="微软雅黑" pitchFamily="34" charset="-122"/>
                <a:ea typeface="微软雅黑" pitchFamily="34" charset="-122"/>
              </a:rPr>
              <a:t>+30%,</a:t>
            </a:r>
            <a:r>
              <a:rPr lang="zh-CN" altLang="en-US" sz="2800" b="1">
                <a:latin typeface="微软雅黑" pitchFamily="34" charset="-122"/>
                <a:ea typeface="微软雅黑" pitchFamily="34" charset="-122"/>
              </a:rPr>
              <a:t>只给付一次，</a:t>
            </a:r>
            <a:r>
              <a:rPr lang="en-US" altLang="zh-CN" sz="2800" b="1">
                <a:latin typeface="微软雅黑" pitchFamily="34" charset="-122"/>
                <a:ea typeface="微软雅黑" pitchFamily="34" charset="-122"/>
              </a:rPr>
              <a:t>10</a:t>
            </a:r>
            <a:r>
              <a:rPr lang="zh-CN" altLang="en-US" sz="2800" b="1">
                <a:latin typeface="微软雅黑" pitchFamily="34" charset="-122"/>
                <a:ea typeface="微软雅黑" pitchFamily="34" charset="-122"/>
              </a:rPr>
              <a:t>万为限）</a:t>
            </a:r>
            <a:r>
              <a:rPr lang="en-US" altLang="zh-CN" sz="2800" b="1">
                <a:latin typeface="微软雅黑" pitchFamily="34" charset="-122"/>
                <a:ea typeface="微软雅黑" pitchFamily="34" charset="-122"/>
              </a:rPr>
              <a:t>【</a:t>
            </a:r>
            <a:r>
              <a:rPr lang="zh-CN" altLang="en-US" sz="2800" b="1">
                <a:latin typeface="微软雅黑" pitchFamily="34" charset="-122"/>
                <a:ea typeface="微软雅黑" pitchFamily="34" charset="-122"/>
              </a:rPr>
              <a:t>皮肤癌、原位癌</a:t>
            </a:r>
            <a:r>
              <a:rPr lang="en-US" altLang="zh-CN" sz="2800" b="1">
                <a:latin typeface="微软雅黑" pitchFamily="34" charset="-122"/>
                <a:ea typeface="微软雅黑" pitchFamily="34" charset="-122"/>
              </a:rPr>
              <a:t>】</a:t>
            </a:r>
          </a:p>
          <a:p>
            <a:pPr eaLnBrk="1" hangingPunct="1">
              <a:buFont typeface="Arial" pitchFamily="34" charset="0"/>
              <a:buNone/>
            </a:pPr>
            <a:endParaRPr lang="en-US" altLang="zh-CN" sz="3900" b="1">
              <a:latin typeface="微软雅黑" pitchFamily="34" charset="-122"/>
              <a:ea typeface="微软雅黑" pitchFamily="34" charset="-122"/>
            </a:endParaRPr>
          </a:p>
        </p:txBody>
      </p:sp>
      <p:sp>
        <p:nvSpPr>
          <p:cNvPr id="36871" name="TextBox 6"/>
          <p:cNvSpPr txBox="1">
            <a:spLocks noChangeArrowheads="1"/>
          </p:cNvSpPr>
          <p:nvPr/>
        </p:nvSpPr>
        <p:spPr bwMode="auto">
          <a:xfrm>
            <a:off x="195263" y="2470150"/>
            <a:ext cx="13781087" cy="730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8583" tIns="64291" rIns="128583" bIns="6429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en-US" altLang="zh-CN" sz="3900" b="1">
                <a:latin typeface="微软雅黑" pitchFamily="34" charset="-122"/>
                <a:ea typeface="微软雅黑" pitchFamily="34" charset="-122"/>
              </a:rPr>
              <a:t>3</a:t>
            </a:r>
            <a:r>
              <a:rPr lang="zh-CN" altLang="en-US" sz="3900" b="1">
                <a:latin typeface="微软雅黑" pitchFamily="34" charset="-122"/>
                <a:ea typeface="微软雅黑" pitchFamily="34" charset="-122"/>
              </a:rPr>
              <a:t>、特定癌症（</a:t>
            </a:r>
            <a:r>
              <a:rPr lang="en-US" altLang="zh-CN" sz="3900" b="1">
                <a:latin typeface="微软雅黑" pitchFamily="34" charset="-122"/>
                <a:ea typeface="微软雅黑" pitchFamily="34" charset="-122"/>
              </a:rPr>
              <a:t>+30%</a:t>
            </a:r>
            <a:r>
              <a:rPr lang="zh-CN" altLang="en-US" sz="3900" b="1">
                <a:latin typeface="微软雅黑" pitchFamily="34" charset="-122"/>
                <a:ea typeface="微软雅黑" pitchFamily="34" charset="-122"/>
              </a:rPr>
              <a:t>）</a:t>
            </a:r>
            <a:r>
              <a:rPr lang="en-US" altLang="zh-CN" sz="2800" b="1">
                <a:latin typeface="微软雅黑" pitchFamily="34" charset="-122"/>
                <a:ea typeface="微软雅黑" pitchFamily="34" charset="-122"/>
              </a:rPr>
              <a:t>【</a:t>
            </a:r>
            <a:r>
              <a:rPr lang="zh-CN" altLang="en-US" sz="2200" b="1">
                <a:latin typeface="微软雅黑" pitchFamily="34" charset="-122"/>
                <a:ea typeface="微软雅黑" pitchFamily="34" charset="-122"/>
              </a:rPr>
              <a:t>前列腺癌、肺癌、乳腺癌、宫颈癌、白血病、骨癌</a:t>
            </a:r>
            <a:r>
              <a:rPr lang="en-US" altLang="zh-CN" sz="2800" b="1">
                <a:latin typeface="微软雅黑" pitchFamily="34" charset="-122"/>
                <a:ea typeface="微软雅黑" pitchFamily="34" charset="-122"/>
              </a:rPr>
              <a:t>】</a:t>
            </a:r>
            <a:endParaRPr lang="en-US" altLang="zh-CN" sz="3900" b="1">
              <a:latin typeface="微软雅黑" pitchFamily="34" charset="-122"/>
              <a:ea typeface="微软雅黑" pitchFamily="34" charset="-122"/>
            </a:endParaRPr>
          </a:p>
        </p:txBody>
      </p:sp>
      <p:sp>
        <p:nvSpPr>
          <p:cNvPr id="36872" name="TextBox 7"/>
          <p:cNvSpPr txBox="1">
            <a:spLocks noChangeArrowheads="1"/>
          </p:cNvSpPr>
          <p:nvPr/>
        </p:nvSpPr>
        <p:spPr bwMode="auto">
          <a:xfrm>
            <a:off x="244475" y="3643313"/>
            <a:ext cx="14100175" cy="11604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8583" tIns="64291" rIns="128583" bIns="6429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en-US" altLang="zh-CN" sz="3900" b="1">
                <a:latin typeface="微软雅黑" pitchFamily="34" charset="-122"/>
                <a:ea typeface="微软雅黑" pitchFamily="34" charset="-122"/>
              </a:rPr>
              <a:t>4</a:t>
            </a:r>
            <a:r>
              <a:rPr lang="zh-CN" altLang="en-US" sz="3900" b="1">
                <a:latin typeface="微软雅黑" pitchFamily="34" charset="-122"/>
                <a:ea typeface="微软雅黑" pitchFamily="34" charset="-122"/>
              </a:rPr>
              <a:t>、癌症康复金（</a:t>
            </a:r>
            <a:r>
              <a:rPr lang="en-US" altLang="zh-CN" sz="3900" b="1">
                <a:latin typeface="微软雅黑" pitchFamily="34" charset="-122"/>
                <a:ea typeface="微软雅黑" pitchFamily="34" charset="-122"/>
              </a:rPr>
              <a:t>20%*5</a:t>
            </a:r>
            <a:r>
              <a:rPr lang="zh-CN" altLang="en-US" sz="3900" b="1">
                <a:latin typeface="微软雅黑" pitchFamily="34" charset="-122"/>
                <a:ea typeface="微软雅黑" pitchFamily="34" charset="-122"/>
              </a:rPr>
              <a:t>）</a:t>
            </a:r>
            <a:r>
              <a:rPr lang="zh-CN" altLang="en-US" sz="3400" b="1">
                <a:latin typeface="微软雅黑" pitchFamily="34" charset="-122"/>
                <a:ea typeface="微软雅黑" pitchFamily="34" charset="-122"/>
              </a:rPr>
              <a:t>（</a:t>
            </a:r>
            <a:r>
              <a:rPr lang="zh-CN" altLang="zh-CN" sz="3400" b="1">
                <a:latin typeface="微软雅黑" pitchFamily="34" charset="-122"/>
                <a:ea typeface="微软雅黑" pitchFamily="34" charset="-122"/>
              </a:rPr>
              <a:t>癌症确诊日后三十日生存</a:t>
            </a:r>
            <a:r>
              <a:rPr lang="zh-CN" altLang="en-US" sz="3400" b="1">
                <a:latin typeface="微软雅黑" pitchFamily="34" charset="-122"/>
                <a:ea typeface="微软雅黑" pitchFamily="34" charset="-122"/>
              </a:rPr>
              <a:t>）</a:t>
            </a:r>
          </a:p>
          <a:p>
            <a:pPr eaLnBrk="1" hangingPunct="1">
              <a:buFont typeface="Arial" pitchFamily="34" charset="0"/>
              <a:buNone/>
            </a:pPr>
            <a:r>
              <a:rPr lang="zh-CN" altLang="en-US" b="1">
                <a:latin typeface="微软雅黑" pitchFamily="34" charset="-122"/>
                <a:ea typeface="微软雅黑" pitchFamily="34" charset="-122"/>
              </a:rPr>
              <a:t>         </a:t>
            </a:r>
            <a:r>
              <a:rPr lang="zh-CN" altLang="en-US" sz="2800">
                <a:solidFill>
                  <a:srgbClr val="008000"/>
                </a:solidFill>
                <a:latin typeface="微软雅黑" pitchFamily="34" charset="-122"/>
                <a:ea typeface="微软雅黑" pitchFamily="34" charset="-122"/>
                <a:cs typeface="宋体" pitchFamily="2" charset="-122"/>
              </a:rPr>
              <a:t>本合同癌症康复保险金的累计给付金额达到本合同基本保险金额时，本合同终止。</a:t>
            </a:r>
          </a:p>
        </p:txBody>
      </p:sp>
      <p:sp>
        <p:nvSpPr>
          <p:cNvPr id="36873" name="TextBox 8"/>
          <p:cNvSpPr txBox="1">
            <a:spLocks noChangeArrowheads="1"/>
          </p:cNvSpPr>
          <p:nvPr/>
        </p:nvSpPr>
        <p:spPr bwMode="auto">
          <a:xfrm>
            <a:off x="277813" y="4752975"/>
            <a:ext cx="6413500" cy="730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8583" tIns="64291" rIns="128583" bIns="6429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en-US" altLang="zh-CN" sz="3900" b="1">
                <a:latin typeface="微软雅黑" pitchFamily="34" charset="-122"/>
                <a:ea typeface="微软雅黑" pitchFamily="34" charset="-122"/>
              </a:rPr>
              <a:t>5</a:t>
            </a:r>
            <a:r>
              <a:rPr lang="zh-CN" altLang="en-US" sz="3900" b="1">
                <a:latin typeface="微软雅黑" pitchFamily="34" charset="-122"/>
                <a:ea typeface="微软雅黑" pitchFamily="34" charset="-122"/>
              </a:rPr>
              <a:t>、豁免保费</a:t>
            </a:r>
          </a:p>
        </p:txBody>
      </p:sp>
      <p:sp>
        <p:nvSpPr>
          <p:cNvPr id="36874" name="TextBox 9"/>
          <p:cNvSpPr txBox="1">
            <a:spLocks noChangeArrowheads="1"/>
          </p:cNvSpPr>
          <p:nvPr/>
        </p:nvSpPr>
        <p:spPr bwMode="auto">
          <a:xfrm>
            <a:off x="274638" y="5570538"/>
            <a:ext cx="11423650" cy="11604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8583" tIns="64291" rIns="128583" bIns="6429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en-US" altLang="zh-CN" sz="3900" b="1">
                <a:latin typeface="微软雅黑" pitchFamily="34" charset="-122"/>
                <a:ea typeface="微软雅黑" pitchFamily="34" charset="-122"/>
              </a:rPr>
              <a:t>6</a:t>
            </a:r>
            <a:r>
              <a:rPr lang="zh-CN" altLang="en-US" sz="3900" b="1">
                <a:latin typeface="微软雅黑" pitchFamily="34" charset="-122"/>
                <a:ea typeface="微软雅黑" pitchFamily="34" charset="-122"/>
              </a:rPr>
              <a:t>、身故保险金（最高所交保费</a:t>
            </a:r>
            <a:r>
              <a:rPr lang="en-US" altLang="zh-CN" sz="3900" b="1">
                <a:latin typeface="微软雅黑" pitchFamily="34" charset="-122"/>
                <a:ea typeface="微软雅黑" pitchFamily="34" charset="-122"/>
              </a:rPr>
              <a:t>105%</a:t>
            </a:r>
            <a:r>
              <a:rPr lang="zh-CN" altLang="en-US" sz="2800" b="1">
                <a:latin typeface="微软雅黑" pitchFamily="34" charset="-122"/>
                <a:ea typeface="微软雅黑" pitchFamily="34" charset="-122"/>
              </a:rPr>
              <a:t>）</a:t>
            </a:r>
          </a:p>
          <a:p>
            <a:pPr eaLnBrk="1" hangingPunct="1">
              <a:buFont typeface="Arial" pitchFamily="34" charset="0"/>
              <a:buNone/>
            </a:pPr>
            <a:r>
              <a:rPr lang="zh-CN" altLang="en-US" b="1">
                <a:solidFill>
                  <a:srgbClr val="008000"/>
                </a:solidFill>
                <a:latin typeface="微软雅黑" pitchFamily="34" charset="-122"/>
                <a:ea typeface="微软雅黑" pitchFamily="34" charset="-122"/>
              </a:rPr>
              <a:t>          </a:t>
            </a:r>
            <a:r>
              <a:rPr lang="zh-CN" altLang="en-US" sz="2800">
                <a:solidFill>
                  <a:srgbClr val="008000"/>
                </a:solidFill>
                <a:latin typeface="微软雅黑" pitchFamily="34" charset="-122"/>
                <a:ea typeface="微软雅黑" pitchFamily="34" charset="-122"/>
                <a:cs typeface="宋体" pitchFamily="2" charset="-122"/>
              </a:rPr>
              <a:t>癌症确诊保险金和身故保险金本公司仅给付一项</a:t>
            </a:r>
            <a:r>
              <a:rPr lang="zh-CN" altLang="en-US" b="1">
                <a:solidFill>
                  <a:srgbClr val="008000"/>
                </a:solidFill>
                <a:latin typeface="微软雅黑" pitchFamily="34" charset="-122"/>
                <a:ea typeface="微软雅黑" pitchFamily="34" charset="-122"/>
                <a:cs typeface="宋体" pitchFamily="2" charset="-122"/>
              </a:rPr>
              <a:t> </a:t>
            </a:r>
          </a:p>
        </p:txBody>
      </p:sp>
      <p:sp>
        <p:nvSpPr>
          <p:cNvPr id="36875" name="TextBox 10"/>
          <p:cNvSpPr txBox="1">
            <a:spLocks noChangeArrowheads="1"/>
          </p:cNvSpPr>
          <p:nvPr/>
        </p:nvSpPr>
        <p:spPr bwMode="auto">
          <a:xfrm>
            <a:off x="274638" y="6756400"/>
            <a:ext cx="6416675" cy="728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8583" tIns="64291" rIns="128583" bIns="6429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en-US" altLang="zh-CN" sz="3900" b="1">
                <a:latin typeface="微软雅黑" pitchFamily="34" charset="-122"/>
                <a:ea typeface="微软雅黑" pitchFamily="34" charset="-122"/>
              </a:rPr>
              <a:t>7</a:t>
            </a:r>
            <a:r>
              <a:rPr lang="zh-CN" altLang="en-US" sz="3900" b="1">
                <a:latin typeface="微软雅黑" pitchFamily="34" charset="-122"/>
                <a:ea typeface="微软雅黑" pitchFamily="34" charset="-122"/>
              </a:rPr>
              <a:t>、满期返本（保费</a:t>
            </a:r>
            <a:r>
              <a:rPr lang="en-US" altLang="zh-CN" sz="3900" b="1">
                <a:latin typeface="微软雅黑" pitchFamily="34" charset="-122"/>
                <a:ea typeface="微软雅黑" pitchFamily="34" charset="-122"/>
              </a:rPr>
              <a:t>100%</a:t>
            </a:r>
            <a:r>
              <a:rPr lang="zh-CN" altLang="en-US" sz="3900" b="1">
                <a:latin typeface="微软雅黑" pitchFamily="34" charset="-122"/>
                <a:ea typeface="微软雅黑" pitchFamily="34" charset="-122"/>
              </a:rPr>
              <a:t>）</a:t>
            </a:r>
          </a:p>
        </p:txBody>
      </p:sp>
      <p:sp>
        <p:nvSpPr>
          <p:cNvPr id="36876" name="TextBox 4"/>
          <p:cNvSpPr txBox="1">
            <a:spLocks noChangeArrowheads="1"/>
          </p:cNvSpPr>
          <p:nvPr/>
        </p:nvSpPr>
        <p:spPr bwMode="auto">
          <a:xfrm>
            <a:off x="908050" y="3141663"/>
            <a:ext cx="13493750" cy="9921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8583" tIns="64291" rIns="128583" bIns="6429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zh-CN" altLang="en-US" sz="2800">
                <a:solidFill>
                  <a:srgbClr val="008000"/>
                </a:solidFill>
                <a:latin typeface="微软雅黑" pitchFamily="34" charset="-122"/>
                <a:ea typeface="微软雅黑" pitchFamily="34" charset="-122"/>
                <a:cs typeface="宋体" pitchFamily="2" charset="-122"/>
              </a:rPr>
              <a:t>如</a:t>
            </a:r>
            <a:r>
              <a:rPr lang="zh-CN" altLang="zh-CN" sz="2800">
                <a:solidFill>
                  <a:srgbClr val="008000"/>
                </a:solidFill>
                <a:latin typeface="微软雅黑" pitchFamily="34" charset="-122"/>
                <a:ea typeface="微软雅黑" pitchFamily="34" charset="-122"/>
                <a:cs typeface="宋体" pitchFamily="2" charset="-122"/>
              </a:rPr>
              <a:t>已经给付或应给付癌症确诊保险金，不再承担轻症癌症确诊保险金的责任。</a:t>
            </a:r>
          </a:p>
          <a:p>
            <a:pPr eaLnBrk="1" hangingPunct="1">
              <a:buFont typeface="Arial" pitchFamily="34" charset="0"/>
              <a:buNone/>
            </a:pPr>
            <a:endParaRPr lang="en-US" altLang="zh-CN" sz="2800">
              <a:solidFill>
                <a:srgbClr val="008000"/>
              </a:solidFill>
              <a:latin typeface="微软雅黑" pitchFamily="34" charset="-122"/>
              <a:ea typeface="微软雅黑" pitchFamily="34" charset="-122"/>
              <a:cs typeface="宋体" pitchFamily="2" charset="-122"/>
            </a:endParaRPr>
          </a:p>
        </p:txBody>
      </p:sp>
    </p:spTree>
    <p:extLst>
      <p:ext uri="{BB962C8B-B14F-4D97-AF65-F5344CB8AC3E}">
        <p14:creationId xmlns:p14="http://schemas.microsoft.com/office/powerpoint/2010/main" xmlns="" val="21087435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6869"/>
                                        </p:tgtEl>
                                        <p:attrNameLst>
                                          <p:attrName>style.visibility</p:attrName>
                                        </p:attrNameLst>
                                      </p:cBhvr>
                                      <p:to>
                                        <p:strVal val="visible"/>
                                      </p:to>
                                    </p:set>
                                    <p:anim calcmode="lin" valueType="num">
                                      <p:cBhvr>
                                        <p:cTn id="7" dur="500" fill="hold"/>
                                        <p:tgtEl>
                                          <p:spTgt spid="36869"/>
                                        </p:tgtEl>
                                        <p:attrNameLst>
                                          <p:attrName>ppt_w</p:attrName>
                                        </p:attrNameLst>
                                      </p:cBhvr>
                                      <p:tavLst>
                                        <p:tav tm="0">
                                          <p:val>
                                            <p:strVal val="#ppt_w*0.70"/>
                                          </p:val>
                                        </p:tav>
                                        <p:tav tm="100000">
                                          <p:val>
                                            <p:strVal val="#ppt_w"/>
                                          </p:val>
                                        </p:tav>
                                      </p:tavLst>
                                    </p:anim>
                                    <p:anim calcmode="lin" valueType="num">
                                      <p:cBhvr>
                                        <p:cTn id="8" dur="500" fill="hold"/>
                                        <p:tgtEl>
                                          <p:spTgt spid="36869"/>
                                        </p:tgtEl>
                                        <p:attrNameLst>
                                          <p:attrName>ppt_h</p:attrName>
                                        </p:attrNameLst>
                                      </p:cBhvr>
                                      <p:tavLst>
                                        <p:tav tm="0">
                                          <p:val>
                                            <p:strVal val="#ppt_h"/>
                                          </p:val>
                                        </p:tav>
                                        <p:tav tm="100000">
                                          <p:val>
                                            <p:strVal val="#ppt_h"/>
                                          </p:val>
                                        </p:tav>
                                      </p:tavLst>
                                    </p:anim>
                                    <p:animEffect transition="in" filter="fade">
                                      <p:cBhvr>
                                        <p:cTn id="9" dur="500"/>
                                        <p:tgtEl>
                                          <p:spTgt spid="36869"/>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6870"/>
                                        </p:tgtEl>
                                        <p:attrNameLst>
                                          <p:attrName>style.visibility</p:attrName>
                                        </p:attrNameLst>
                                      </p:cBhvr>
                                      <p:to>
                                        <p:strVal val="visible"/>
                                      </p:to>
                                    </p:set>
                                    <p:anim calcmode="lin" valueType="num">
                                      <p:cBhvr>
                                        <p:cTn id="14" dur="1000" fill="hold"/>
                                        <p:tgtEl>
                                          <p:spTgt spid="36870"/>
                                        </p:tgtEl>
                                        <p:attrNameLst>
                                          <p:attrName>ppt_w</p:attrName>
                                        </p:attrNameLst>
                                      </p:cBhvr>
                                      <p:tavLst>
                                        <p:tav tm="0">
                                          <p:val>
                                            <p:strVal val="#ppt_w*0.70"/>
                                          </p:val>
                                        </p:tav>
                                        <p:tav tm="100000">
                                          <p:val>
                                            <p:strVal val="#ppt_w"/>
                                          </p:val>
                                        </p:tav>
                                      </p:tavLst>
                                    </p:anim>
                                    <p:anim calcmode="lin" valueType="num">
                                      <p:cBhvr>
                                        <p:cTn id="15" dur="1000" fill="hold"/>
                                        <p:tgtEl>
                                          <p:spTgt spid="36870"/>
                                        </p:tgtEl>
                                        <p:attrNameLst>
                                          <p:attrName>ppt_h</p:attrName>
                                        </p:attrNameLst>
                                      </p:cBhvr>
                                      <p:tavLst>
                                        <p:tav tm="0">
                                          <p:val>
                                            <p:strVal val="#ppt_h"/>
                                          </p:val>
                                        </p:tav>
                                        <p:tav tm="100000">
                                          <p:val>
                                            <p:strVal val="#ppt_h"/>
                                          </p:val>
                                        </p:tav>
                                      </p:tavLst>
                                    </p:anim>
                                    <p:animEffect transition="in" filter="fade">
                                      <p:cBhvr>
                                        <p:cTn id="16" dur="1000"/>
                                        <p:tgtEl>
                                          <p:spTgt spid="36870"/>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6871"/>
                                        </p:tgtEl>
                                        <p:attrNameLst>
                                          <p:attrName>style.visibility</p:attrName>
                                        </p:attrNameLst>
                                      </p:cBhvr>
                                      <p:to>
                                        <p:strVal val="visible"/>
                                      </p:to>
                                    </p:set>
                                    <p:anim calcmode="lin" valueType="num">
                                      <p:cBhvr>
                                        <p:cTn id="21" dur="1000" fill="hold"/>
                                        <p:tgtEl>
                                          <p:spTgt spid="36871"/>
                                        </p:tgtEl>
                                        <p:attrNameLst>
                                          <p:attrName>ppt_w</p:attrName>
                                        </p:attrNameLst>
                                      </p:cBhvr>
                                      <p:tavLst>
                                        <p:tav tm="0">
                                          <p:val>
                                            <p:strVal val="#ppt_w*0.70"/>
                                          </p:val>
                                        </p:tav>
                                        <p:tav tm="100000">
                                          <p:val>
                                            <p:strVal val="#ppt_w"/>
                                          </p:val>
                                        </p:tav>
                                      </p:tavLst>
                                    </p:anim>
                                    <p:anim calcmode="lin" valueType="num">
                                      <p:cBhvr>
                                        <p:cTn id="22" dur="1000" fill="hold"/>
                                        <p:tgtEl>
                                          <p:spTgt spid="36871"/>
                                        </p:tgtEl>
                                        <p:attrNameLst>
                                          <p:attrName>ppt_h</p:attrName>
                                        </p:attrNameLst>
                                      </p:cBhvr>
                                      <p:tavLst>
                                        <p:tav tm="0">
                                          <p:val>
                                            <p:strVal val="#ppt_h"/>
                                          </p:val>
                                        </p:tav>
                                        <p:tav tm="100000">
                                          <p:val>
                                            <p:strVal val="#ppt_h"/>
                                          </p:val>
                                        </p:tav>
                                      </p:tavLst>
                                    </p:anim>
                                    <p:animEffect transition="in" filter="fade">
                                      <p:cBhvr>
                                        <p:cTn id="23" dur="1000"/>
                                        <p:tgtEl>
                                          <p:spTgt spid="36871"/>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6876"/>
                                        </p:tgtEl>
                                        <p:attrNameLst>
                                          <p:attrName>style.visibility</p:attrName>
                                        </p:attrNameLst>
                                      </p:cBhvr>
                                      <p:to>
                                        <p:strVal val="visible"/>
                                      </p:to>
                                    </p:set>
                                    <p:anim calcmode="lin" valueType="num">
                                      <p:cBhvr>
                                        <p:cTn id="28" dur="1000" fill="hold"/>
                                        <p:tgtEl>
                                          <p:spTgt spid="36876"/>
                                        </p:tgtEl>
                                        <p:attrNameLst>
                                          <p:attrName>ppt_w</p:attrName>
                                        </p:attrNameLst>
                                      </p:cBhvr>
                                      <p:tavLst>
                                        <p:tav tm="0">
                                          <p:val>
                                            <p:strVal val="#ppt_w*0.70"/>
                                          </p:val>
                                        </p:tav>
                                        <p:tav tm="100000">
                                          <p:val>
                                            <p:strVal val="#ppt_w"/>
                                          </p:val>
                                        </p:tav>
                                      </p:tavLst>
                                    </p:anim>
                                    <p:anim calcmode="lin" valueType="num">
                                      <p:cBhvr>
                                        <p:cTn id="29" dur="1000" fill="hold"/>
                                        <p:tgtEl>
                                          <p:spTgt spid="36876"/>
                                        </p:tgtEl>
                                        <p:attrNameLst>
                                          <p:attrName>ppt_h</p:attrName>
                                        </p:attrNameLst>
                                      </p:cBhvr>
                                      <p:tavLst>
                                        <p:tav tm="0">
                                          <p:val>
                                            <p:strVal val="#ppt_h"/>
                                          </p:val>
                                        </p:tav>
                                        <p:tav tm="100000">
                                          <p:val>
                                            <p:strVal val="#ppt_h"/>
                                          </p:val>
                                        </p:tav>
                                      </p:tavLst>
                                    </p:anim>
                                    <p:animEffect transition="in" filter="fade">
                                      <p:cBhvr>
                                        <p:cTn id="30" dur="1000"/>
                                        <p:tgtEl>
                                          <p:spTgt spid="36876"/>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36872"/>
                                        </p:tgtEl>
                                        <p:attrNameLst>
                                          <p:attrName>style.visibility</p:attrName>
                                        </p:attrNameLst>
                                      </p:cBhvr>
                                      <p:to>
                                        <p:strVal val="visible"/>
                                      </p:to>
                                    </p:set>
                                    <p:anim calcmode="lin" valueType="num">
                                      <p:cBhvr>
                                        <p:cTn id="35" dur="1000" fill="hold"/>
                                        <p:tgtEl>
                                          <p:spTgt spid="36872"/>
                                        </p:tgtEl>
                                        <p:attrNameLst>
                                          <p:attrName>ppt_w</p:attrName>
                                        </p:attrNameLst>
                                      </p:cBhvr>
                                      <p:tavLst>
                                        <p:tav tm="0">
                                          <p:val>
                                            <p:strVal val="#ppt_w*0.70"/>
                                          </p:val>
                                        </p:tav>
                                        <p:tav tm="100000">
                                          <p:val>
                                            <p:strVal val="#ppt_w"/>
                                          </p:val>
                                        </p:tav>
                                      </p:tavLst>
                                    </p:anim>
                                    <p:anim calcmode="lin" valueType="num">
                                      <p:cBhvr>
                                        <p:cTn id="36" dur="1000" fill="hold"/>
                                        <p:tgtEl>
                                          <p:spTgt spid="36872"/>
                                        </p:tgtEl>
                                        <p:attrNameLst>
                                          <p:attrName>ppt_h</p:attrName>
                                        </p:attrNameLst>
                                      </p:cBhvr>
                                      <p:tavLst>
                                        <p:tav tm="0">
                                          <p:val>
                                            <p:strVal val="#ppt_h"/>
                                          </p:val>
                                        </p:tav>
                                        <p:tav tm="100000">
                                          <p:val>
                                            <p:strVal val="#ppt_h"/>
                                          </p:val>
                                        </p:tav>
                                      </p:tavLst>
                                    </p:anim>
                                    <p:animEffect transition="in" filter="fade">
                                      <p:cBhvr>
                                        <p:cTn id="37" dur="1000"/>
                                        <p:tgtEl>
                                          <p:spTgt spid="3687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36873"/>
                                        </p:tgtEl>
                                        <p:attrNameLst>
                                          <p:attrName>style.visibility</p:attrName>
                                        </p:attrNameLst>
                                      </p:cBhvr>
                                      <p:to>
                                        <p:strVal val="visible"/>
                                      </p:to>
                                    </p:set>
                                    <p:anim calcmode="lin" valueType="num">
                                      <p:cBhvr>
                                        <p:cTn id="42" dur="1000" fill="hold"/>
                                        <p:tgtEl>
                                          <p:spTgt spid="36873"/>
                                        </p:tgtEl>
                                        <p:attrNameLst>
                                          <p:attrName>ppt_w</p:attrName>
                                        </p:attrNameLst>
                                      </p:cBhvr>
                                      <p:tavLst>
                                        <p:tav tm="0">
                                          <p:val>
                                            <p:strVal val="#ppt_w*0.70"/>
                                          </p:val>
                                        </p:tav>
                                        <p:tav tm="100000">
                                          <p:val>
                                            <p:strVal val="#ppt_w"/>
                                          </p:val>
                                        </p:tav>
                                      </p:tavLst>
                                    </p:anim>
                                    <p:anim calcmode="lin" valueType="num">
                                      <p:cBhvr>
                                        <p:cTn id="43" dur="1000" fill="hold"/>
                                        <p:tgtEl>
                                          <p:spTgt spid="36873"/>
                                        </p:tgtEl>
                                        <p:attrNameLst>
                                          <p:attrName>ppt_h</p:attrName>
                                        </p:attrNameLst>
                                      </p:cBhvr>
                                      <p:tavLst>
                                        <p:tav tm="0">
                                          <p:val>
                                            <p:strVal val="#ppt_h"/>
                                          </p:val>
                                        </p:tav>
                                        <p:tav tm="100000">
                                          <p:val>
                                            <p:strVal val="#ppt_h"/>
                                          </p:val>
                                        </p:tav>
                                      </p:tavLst>
                                    </p:anim>
                                    <p:animEffect transition="in" filter="fade">
                                      <p:cBhvr>
                                        <p:cTn id="44" dur="1000"/>
                                        <p:tgtEl>
                                          <p:spTgt spid="36873"/>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55" presetClass="entr" presetSubtype="0" fill="hold" grpId="0" nodeType="clickEffect">
                                  <p:stCondLst>
                                    <p:cond delay="0"/>
                                  </p:stCondLst>
                                  <p:childTnLst>
                                    <p:set>
                                      <p:cBhvr>
                                        <p:cTn id="48" dur="1" fill="hold">
                                          <p:stCondLst>
                                            <p:cond delay="0"/>
                                          </p:stCondLst>
                                        </p:cTn>
                                        <p:tgtEl>
                                          <p:spTgt spid="36874"/>
                                        </p:tgtEl>
                                        <p:attrNameLst>
                                          <p:attrName>style.visibility</p:attrName>
                                        </p:attrNameLst>
                                      </p:cBhvr>
                                      <p:to>
                                        <p:strVal val="visible"/>
                                      </p:to>
                                    </p:set>
                                    <p:anim calcmode="lin" valueType="num">
                                      <p:cBhvr>
                                        <p:cTn id="49" dur="1000" fill="hold"/>
                                        <p:tgtEl>
                                          <p:spTgt spid="36874"/>
                                        </p:tgtEl>
                                        <p:attrNameLst>
                                          <p:attrName>ppt_w</p:attrName>
                                        </p:attrNameLst>
                                      </p:cBhvr>
                                      <p:tavLst>
                                        <p:tav tm="0">
                                          <p:val>
                                            <p:strVal val="#ppt_w*0.70"/>
                                          </p:val>
                                        </p:tav>
                                        <p:tav tm="100000">
                                          <p:val>
                                            <p:strVal val="#ppt_w"/>
                                          </p:val>
                                        </p:tav>
                                      </p:tavLst>
                                    </p:anim>
                                    <p:anim calcmode="lin" valueType="num">
                                      <p:cBhvr>
                                        <p:cTn id="50" dur="1000" fill="hold"/>
                                        <p:tgtEl>
                                          <p:spTgt spid="36874"/>
                                        </p:tgtEl>
                                        <p:attrNameLst>
                                          <p:attrName>ppt_h</p:attrName>
                                        </p:attrNameLst>
                                      </p:cBhvr>
                                      <p:tavLst>
                                        <p:tav tm="0">
                                          <p:val>
                                            <p:strVal val="#ppt_h"/>
                                          </p:val>
                                        </p:tav>
                                        <p:tav tm="100000">
                                          <p:val>
                                            <p:strVal val="#ppt_h"/>
                                          </p:val>
                                        </p:tav>
                                      </p:tavLst>
                                    </p:anim>
                                    <p:animEffect transition="in" filter="fade">
                                      <p:cBhvr>
                                        <p:cTn id="51" dur="1000"/>
                                        <p:tgtEl>
                                          <p:spTgt spid="36874"/>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55" presetClass="entr" presetSubtype="0" fill="hold" grpId="0" nodeType="clickEffect">
                                  <p:stCondLst>
                                    <p:cond delay="0"/>
                                  </p:stCondLst>
                                  <p:childTnLst>
                                    <p:set>
                                      <p:cBhvr>
                                        <p:cTn id="55" dur="1" fill="hold">
                                          <p:stCondLst>
                                            <p:cond delay="0"/>
                                          </p:stCondLst>
                                        </p:cTn>
                                        <p:tgtEl>
                                          <p:spTgt spid="36875"/>
                                        </p:tgtEl>
                                        <p:attrNameLst>
                                          <p:attrName>style.visibility</p:attrName>
                                        </p:attrNameLst>
                                      </p:cBhvr>
                                      <p:to>
                                        <p:strVal val="visible"/>
                                      </p:to>
                                    </p:set>
                                    <p:anim calcmode="lin" valueType="num">
                                      <p:cBhvr>
                                        <p:cTn id="56" dur="1000" fill="hold"/>
                                        <p:tgtEl>
                                          <p:spTgt spid="36875"/>
                                        </p:tgtEl>
                                        <p:attrNameLst>
                                          <p:attrName>ppt_w</p:attrName>
                                        </p:attrNameLst>
                                      </p:cBhvr>
                                      <p:tavLst>
                                        <p:tav tm="0">
                                          <p:val>
                                            <p:strVal val="#ppt_w*0.70"/>
                                          </p:val>
                                        </p:tav>
                                        <p:tav tm="100000">
                                          <p:val>
                                            <p:strVal val="#ppt_w"/>
                                          </p:val>
                                        </p:tav>
                                      </p:tavLst>
                                    </p:anim>
                                    <p:anim calcmode="lin" valueType="num">
                                      <p:cBhvr>
                                        <p:cTn id="57" dur="1000" fill="hold"/>
                                        <p:tgtEl>
                                          <p:spTgt spid="36875"/>
                                        </p:tgtEl>
                                        <p:attrNameLst>
                                          <p:attrName>ppt_h</p:attrName>
                                        </p:attrNameLst>
                                      </p:cBhvr>
                                      <p:tavLst>
                                        <p:tav tm="0">
                                          <p:val>
                                            <p:strVal val="#ppt_h"/>
                                          </p:val>
                                        </p:tav>
                                        <p:tav tm="100000">
                                          <p:val>
                                            <p:strVal val="#ppt_h"/>
                                          </p:val>
                                        </p:tav>
                                      </p:tavLst>
                                    </p:anim>
                                    <p:animEffect transition="in" filter="fade">
                                      <p:cBhvr>
                                        <p:cTn id="58" dur="1000"/>
                                        <p:tgtEl>
                                          <p:spTgt spid="368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p:bldP spid="36870" grpId="0"/>
      <p:bldP spid="36871" grpId="0"/>
      <p:bldP spid="36872" grpId="0"/>
      <p:bldP spid="36873" grpId="0"/>
      <p:bldP spid="36874" grpId="0"/>
      <p:bldP spid="36875" grpId="0"/>
      <p:bldP spid="3687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Box 4"/>
          <p:cNvSpPr txBox="1">
            <a:spLocks noChangeArrowheads="1"/>
          </p:cNvSpPr>
          <p:nvPr/>
        </p:nvSpPr>
        <p:spPr bwMode="auto">
          <a:xfrm>
            <a:off x="1314449" y="2034282"/>
            <a:ext cx="11161713" cy="5151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8583" tIns="64291" rIns="128583" bIns="6429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60000"/>
              </a:lnSpc>
              <a:buFont typeface="Arial" pitchFamily="34" charset="0"/>
              <a:buNone/>
            </a:pPr>
            <a:r>
              <a:rPr lang="en-US" altLang="zh-CN" sz="3400" dirty="0">
                <a:latin typeface="微软雅黑" pitchFamily="34" charset="-122"/>
                <a:ea typeface="微软雅黑" pitchFamily="34" charset="-122"/>
              </a:rPr>
              <a:t>1</a:t>
            </a:r>
            <a:r>
              <a:rPr lang="zh-CN" altLang="en-US" sz="3400" dirty="0">
                <a:latin typeface="微软雅黑" pitchFamily="34" charset="-122"/>
                <a:ea typeface="微软雅黑" pitchFamily="34" charset="-122"/>
              </a:rPr>
              <a:t>、最高赔付额，</a:t>
            </a:r>
            <a:r>
              <a:rPr lang="en-US" altLang="zh-CN" sz="3400" dirty="0">
                <a:latin typeface="微软雅黑" pitchFamily="34" charset="-122"/>
                <a:ea typeface="微软雅黑" pitchFamily="34" charset="-122"/>
              </a:rPr>
              <a:t>2.6</a:t>
            </a:r>
            <a:r>
              <a:rPr lang="zh-CN" altLang="en-US" sz="3400" dirty="0">
                <a:latin typeface="微软雅黑" pitchFamily="34" charset="-122"/>
                <a:ea typeface="微软雅黑" pitchFamily="34" charset="-122"/>
              </a:rPr>
              <a:t>倍基本保额</a:t>
            </a:r>
          </a:p>
          <a:p>
            <a:pPr eaLnBrk="1" hangingPunct="1">
              <a:lnSpc>
                <a:spcPct val="160000"/>
              </a:lnSpc>
              <a:buFont typeface="Arial" pitchFamily="34" charset="0"/>
              <a:buNone/>
            </a:pPr>
            <a:r>
              <a:rPr lang="en-US" altLang="zh-CN" sz="3400" dirty="0">
                <a:latin typeface="微软雅黑" pitchFamily="34" charset="-122"/>
                <a:ea typeface="微软雅黑" pitchFamily="34" charset="-122"/>
              </a:rPr>
              <a:t>2</a:t>
            </a:r>
            <a:r>
              <a:rPr lang="zh-CN" altLang="en-US" sz="3400" dirty="0">
                <a:latin typeface="微软雅黑" pitchFamily="34" charset="-122"/>
                <a:ea typeface="微软雅黑" pitchFamily="34" charset="-122"/>
              </a:rPr>
              <a:t>、癌症和身故保险金只能给付一项</a:t>
            </a:r>
          </a:p>
          <a:p>
            <a:pPr eaLnBrk="1" hangingPunct="1">
              <a:lnSpc>
                <a:spcPct val="160000"/>
              </a:lnSpc>
              <a:buFont typeface="Arial" pitchFamily="34" charset="0"/>
              <a:buNone/>
            </a:pPr>
            <a:r>
              <a:rPr lang="en-US" altLang="zh-CN" sz="3400" dirty="0">
                <a:latin typeface="微软雅黑" pitchFamily="34" charset="-122"/>
                <a:ea typeface="微软雅黑" pitchFamily="34" charset="-122"/>
              </a:rPr>
              <a:t>3</a:t>
            </a:r>
            <a:r>
              <a:rPr lang="zh-CN" altLang="en-US" sz="3400" dirty="0">
                <a:latin typeface="微软雅黑" pitchFamily="34" charset="-122"/>
                <a:ea typeface="微软雅黑" pitchFamily="34" charset="-122"/>
              </a:rPr>
              <a:t>、癌症后，不承担轻度癌症责任</a:t>
            </a:r>
          </a:p>
          <a:p>
            <a:pPr eaLnBrk="1" hangingPunct="1">
              <a:lnSpc>
                <a:spcPct val="160000"/>
              </a:lnSpc>
              <a:buFont typeface="Arial" pitchFamily="34" charset="0"/>
              <a:buNone/>
            </a:pPr>
            <a:r>
              <a:rPr lang="en-US" altLang="zh-CN" sz="3400" dirty="0">
                <a:latin typeface="微软雅黑" pitchFamily="34" charset="-122"/>
                <a:ea typeface="微软雅黑" pitchFamily="34" charset="-122"/>
              </a:rPr>
              <a:t>4</a:t>
            </a:r>
            <a:r>
              <a:rPr lang="zh-CN" altLang="en-US" sz="3400" dirty="0">
                <a:latin typeface="微软雅黑" pitchFamily="34" charset="-122"/>
                <a:ea typeface="微软雅黑" pitchFamily="34" charset="-122"/>
              </a:rPr>
              <a:t>、癌症后，保费豁免仅豁免主险，但附加险终止</a:t>
            </a:r>
          </a:p>
          <a:p>
            <a:pPr eaLnBrk="1" hangingPunct="1">
              <a:lnSpc>
                <a:spcPct val="160000"/>
              </a:lnSpc>
              <a:buFont typeface="Arial" pitchFamily="34" charset="0"/>
              <a:buNone/>
            </a:pPr>
            <a:r>
              <a:rPr lang="en-US" altLang="zh-CN" sz="3400" dirty="0">
                <a:latin typeface="微软雅黑" pitchFamily="34" charset="-122"/>
                <a:ea typeface="微软雅黑" pitchFamily="34" charset="-122"/>
              </a:rPr>
              <a:t>5</a:t>
            </a:r>
            <a:r>
              <a:rPr lang="zh-CN" altLang="en-US" sz="3400" dirty="0">
                <a:latin typeface="微软雅黑" pitchFamily="34" charset="-122"/>
                <a:ea typeface="微软雅黑" pitchFamily="34" charset="-122"/>
              </a:rPr>
              <a:t>、首笔康复</a:t>
            </a:r>
            <a:r>
              <a:rPr lang="zh-CN" altLang="en-US" sz="3400" dirty="0" smtClean="0">
                <a:latin typeface="微软雅黑" pitchFamily="34" charset="-122"/>
                <a:ea typeface="微软雅黑" pitchFamily="34" charset="-122"/>
              </a:rPr>
              <a:t>金确诊满</a:t>
            </a:r>
            <a:r>
              <a:rPr lang="en-US" altLang="zh-CN" sz="3400" dirty="0">
                <a:latin typeface="微软雅黑" pitchFamily="34" charset="-122"/>
                <a:ea typeface="微软雅黑" pitchFamily="34" charset="-122"/>
              </a:rPr>
              <a:t>30</a:t>
            </a:r>
            <a:r>
              <a:rPr lang="zh-CN" altLang="en-US" sz="3400" dirty="0">
                <a:latin typeface="微软雅黑" pitchFamily="34" charset="-122"/>
                <a:ea typeface="微软雅黑" pitchFamily="34" charset="-122"/>
              </a:rPr>
              <a:t>天后领取</a:t>
            </a:r>
            <a:r>
              <a:rPr lang="en-US" altLang="zh-CN" sz="3400" dirty="0">
                <a:latin typeface="微软雅黑" pitchFamily="34" charset="-122"/>
                <a:ea typeface="微软雅黑" pitchFamily="34" charset="-122"/>
              </a:rPr>
              <a:t>20%</a:t>
            </a:r>
            <a:r>
              <a:rPr lang="zh-CN" altLang="en-US" sz="3400" dirty="0" smtClean="0">
                <a:latin typeface="微软雅黑" pitchFamily="34" charset="-122"/>
                <a:ea typeface="微软雅黑" pitchFamily="34" charset="-122"/>
              </a:rPr>
              <a:t>，可持续</a:t>
            </a:r>
            <a:r>
              <a:rPr lang="en-US" altLang="zh-CN" sz="3400" dirty="0">
                <a:latin typeface="微软雅黑" pitchFamily="34" charset="-122"/>
                <a:ea typeface="微软雅黑" pitchFamily="34" charset="-122"/>
              </a:rPr>
              <a:t>5</a:t>
            </a:r>
            <a:r>
              <a:rPr lang="zh-CN" altLang="en-US" sz="3400" dirty="0">
                <a:latin typeface="微软雅黑" pitchFamily="34" charset="-122"/>
                <a:ea typeface="微软雅黑" pitchFamily="34" charset="-122"/>
              </a:rPr>
              <a:t>年</a:t>
            </a:r>
          </a:p>
          <a:p>
            <a:pPr eaLnBrk="1" hangingPunct="1">
              <a:lnSpc>
                <a:spcPct val="160000"/>
              </a:lnSpc>
              <a:buFont typeface="Arial" pitchFamily="34" charset="0"/>
              <a:buNone/>
            </a:pPr>
            <a:r>
              <a:rPr lang="en-US" altLang="zh-CN" sz="3400" dirty="0">
                <a:latin typeface="微软雅黑" pitchFamily="34" charset="-122"/>
                <a:ea typeface="微软雅黑" pitchFamily="34" charset="-122"/>
              </a:rPr>
              <a:t>6</a:t>
            </a:r>
            <a:r>
              <a:rPr lang="zh-CN" altLang="en-US" sz="3400" dirty="0">
                <a:latin typeface="微软雅黑" pitchFamily="34" charset="-122"/>
                <a:ea typeface="微软雅黑" pitchFamily="34" charset="-122"/>
              </a:rPr>
              <a:t>、等待期：一年</a:t>
            </a:r>
          </a:p>
        </p:txBody>
      </p:sp>
      <p:sp>
        <p:nvSpPr>
          <p:cNvPr id="6" name="矩形 5"/>
          <p:cNvSpPr/>
          <p:nvPr/>
        </p:nvSpPr>
        <p:spPr>
          <a:xfrm>
            <a:off x="8641060" y="989966"/>
            <a:ext cx="3475942" cy="1083945"/>
          </a:xfrm>
          <a:prstGeom prst="rect">
            <a:avLst/>
          </a:prstGeom>
          <a:noFill/>
        </p:spPr>
        <p:txBody>
          <a:bodyPr wrap="none" lIns="128583" tIns="64291" rIns="128583" bIns="64291">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buFont typeface="Arial" charset="0"/>
              <a:buNone/>
              <a:defRPr/>
            </a:pPr>
            <a:r>
              <a:rPr lang="zh-CN" altLang="en-US" sz="6200" spc="70" dirty="0">
                <a:ln w="11430"/>
                <a:solidFill>
                  <a:srgbClr val="FF0000"/>
                </a:solidFill>
                <a:effectLst>
                  <a:outerShdw blurRad="76200" dist="50800" dir="5400000" algn="tl" rotWithShape="0">
                    <a:srgbClr val="000000">
                      <a:alpha val="65000"/>
                    </a:srgbClr>
                  </a:outerShdw>
                </a:effectLst>
                <a:latin typeface="华文行楷" pitchFamily="2" charset="-122"/>
                <a:ea typeface="华文行楷" pitchFamily="2" charset="-122"/>
              </a:rPr>
              <a:t>防癌组合</a:t>
            </a:r>
          </a:p>
        </p:txBody>
      </p:sp>
      <p:sp>
        <p:nvSpPr>
          <p:cNvPr id="8" name="矩形 7"/>
          <p:cNvSpPr/>
          <p:nvPr/>
        </p:nvSpPr>
        <p:spPr>
          <a:xfrm>
            <a:off x="1728292" y="989966"/>
            <a:ext cx="7200686" cy="1083945"/>
          </a:xfrm>
          <a:prstGeom prst="rect">
            <a:avLst/>
          </a:prstGeom>
          <a:noFill/>
        </p:spPr>
        <p:txBody>
          <a:bodyPr lIns="128583" tIns="64291" rIns="128583" bIns="64291">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buFont typeface="Arial" charset="0"/>
              <a:buNone/>
              <a:defRPr/>
            </a:pPr>
            <a:r>
              <a:rPr lang="zh-CN" altLang="en-US" sz="6200" spc="7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中宋" pitchFamily="2" charset="-122"/>
                <a:ea typeface="华文中宋" pitchFamily="2" charset="-122"/>
              </a:rPr>
              <a:t>防癌主险</a:t>
            </a:r>
            <a:r>
              <a:rPr lang="en-US" altLang="zh-CN" sz="6200" spc="7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中宋" pitchFamily="2" charset="-122"/>
                <a:ea typeface="华文中宋" pitchFamily="2" charset="-122"/>
              </a:rPr>
              <a:t>+</a:t>
            </a:r>
            <a:r>
              <a:rPr lang="zh-CN" altLang="en-US" sz="6200" spc="7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中宋" pitchFamily="2" charset="-122"/>
                <a:ea typeface="华文中宋" pitchFamily="2" charset="-122"/>
              </a:rPr>
              <a:t>两全</a:t>
            </a:r>
          </a:p>
        </p:txBody>
      </p:sp>
    </p:spTree>
    <p:extLst>
      <p:ext uri="{BB962C8B-B14F-4D97-AF65-F5344CB8AC3E}">
        <p14:creationId xmlns:p14="http://schemas.microsoft.com/office/powerpoint/2010/main" xmlns="" val="21280417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b="3870"/>
          <a:stretch>
            <a:fillRect/>
          </a:stretch>
        </p:blipFill>
        <p:spPr bwMode="auto">
          <a:xfrm rot="-477125">
            <a:off x="6996310" y="3870484"/>
            <a:ext cx="7512816" cy="4104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7411" name="TextBox 1"/>
          <p:cNvSpPr txBox="1">
            <a:spLocks noChangeArrowheads="1"/>
          </p:cNvSpPr>
          <p:nvPr/>
        </p:nvSpPr>
        <p:spPr bwMode="auto">
          <a:xfrm>
            <a:off x="1584276" y="1102135"/>
            <a:ext cx="7937647" cy="8448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362" tIns="60179" rIns="120362" bIns="6017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4700" b="1" dirty="0">
                <a:solidFill>
                  <a:srgbClr val="0070C0"/>
                </a:solidFill>
                <a:latin typeface="微软雅黑" panose="020B0503020204020204" pitchFamily="34" charset="-122"/>
                <a:ea typeface="微软雅黑" panose="020B0503020204020204" pitchFamily="34" charset="-122"/>
              </a:rPr>
              <a:t>投保举例</a:t>
            </a:r>
          </a:p>
        </p:txBody>
      </p:sp>
      <p:sp>
        <p:nvSpPr>
          <p:cNvPr id="17412" name="Rectangle 2"/>
          <p:cNvSpPr txBox="1">
            <a:spLocks noChangeArrowheads="1"/>
          </p:cNvSpPr>
          <p:nvPr/>
        </p:nvSpPr>
        <p:spPr bwMode="auto">
          <a:xfrm>
            <a:off x="1230143" y="2194962"/>
            <a:ext cx="11036684" cy="37279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362" tIns="60179" rIns="120362" bIns="60179"/>
          <a:lstStyle>
            <a:lvl1pPr marL="341313" indent="-341313"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0000"/>
              </a:lnSpc>
              <a:spcBef>
                <a:spcPct val="20000"/>
              </a:spcBef>
              <a:buClr>
                <a:srgbClr val="FF0000"/>
              </a:buClr>
              <a:buSzPct val="85000"/>
              <a:buFont typeface="Wingdings" pitchFamily="2" charset="2"/>
              <a:buChar char="Ø"/>
            </a:pPr>
            <a:r>
              <a:rPr lang="zh-CN" altLang="en-US" sz="3700" b="1" dirty="0">
                <a:latin typeface="微软雅黑" pitchFamily="34" charset="-122"/>
              </a:rPr>
              <a:t>被保险人：康先生</a:t>
            </a:r>
            <a:r>
              <a:rPr lang="en-US" altLang="zh-CN" sz="3700" b="1" dirty="0">
                <a:latin typeface="微软雅黑" pitchFamily="34" charset="-122"/>
              </a:rPr>
              <a:t>30</a:t>
            </a:r>
            <a:r>
              <a:rPr lang="zh-CN" altLang="en-US" sz="3700" b="1" dirty="0">
                <a:latin typeface="微软雅黑" pitchFamily="34" charset="-122"/>
              </a:rPr>
              <a:t>周岁</a:t>
            </a:r>
            <a:endParaRPr lang="en-US" sz="3700" b="1" dirty="0">
              <a:latin typeface="微软雅黑" pitchFamily="34" charset="-122"/>
            </a:endParaRPr>
          </a:p>
          <a:p>
            <a:pPr eaLnBrk="1" hangingPunct="1">
              <a:lnSpc>
                <a:spcPct val="120000"/>
              </a:lnSpc>
              <a:spcBef>
                <a:spcPct val="20000"/>
              </a:spcBef>
              <a:buClr>
                <a:srgbClr val="FF0000"/>
              </a:buClr>
              <a:buSzPct val="85000"/>
              <a:buFont typeface="Wingdings" pitchFamily="2" charset="2"/>
              <a:buChar char="Ø"/>
            </a:pPr>
            <a:r>
              <a:rPr lang="zh-CN" altLang="en-US" sz="3700" b="1" dirty="0">
                <a:latin typeface="微软雅黑" pitchFamily="34" charset="-122"/>
              </a:rPr>
              <a:t>年缴保费</a:t>
            </a:r>
            <a:r>
              <a:rPr lang="zh-CN" altLang="en-US" sz="3700" b="1" dirty="0" smtClean="0">
                <a:latin typeface="微软雅黑" pitchFamily="34" charset="-122"/>
              </a:rPr>
              <a:t>：</a:t>
            </a:r>
            <a:r>
              <a:rPr lang="en-US" altLang="zh-CN" sz="3700" b="1" dirty="0" smtClean="0">
                <a:latin typeface="微软雅黑" pitchFamily="34" charset="-122"/>
              </a:rPr>
              <a:t>5820</a:t>
            </a:r>
            <a:r>
              <a:rPr lang="zh-CN" altLang="en-US" sz="3700" b="1" dirty="0" smtClean="0">
                <a:latin typeface="微软雅黑" pitchFamily="34" charset="-122"/>
              </a:rPr>
              <a:t>元</a:t>
            </a:r>
            <a:endParaRPr lang="en-US" sz="3700" b="1" dirty="0">
              <a:latin typeface="微软雅黑" pitchFamily="34" charset="-122"/>
            </a:endParaRPr>
          </a:p>
          <a:p>
            <a:pPr eaLnBrk="1" hangingPunct="1">
              <a:lnSpc>
                <a:spcPct val="120000"/>
              </a:lnSpc>
              <a:spcBef>
                <a:spcPct val="20000"/>
              </a:spcBef>
              <a:buClr>
                <a:srgbClr val="FF0000"/>
              </a:buClr>
              <a:buSzPct val="85000"/>
              <a:buFont typeface="Wingdings" pitchFamily="2" charset="2"/>
              <a:buChar char="Ø"/>
            </a:pPr>
            <a:r>
              <a:rPr lang="zh-CN" altLang="en-US" sz="3700" b="1" dirty="0">
                <a:latin typeface="微软雅黑" pitchFamily="34" charset="-122"/>
              </a:rPr>
              <a:t>缴  费  期</a:t>
            </a:r>
            <a:r>
              <a:rPr lang="zh-CN" altLang="en-US" sz="3700" b="1" dirty="0" smtClean="0">
                <a:latin typeface="微软雅黑" pitchFamily="34" charset="-122"/>
              </a:rPr>
              <a:t>：</a:t>
            </a:r>
            <a:r>
              <a:rPr lang="en-US" altLang="zh-CN" sz="3700" b="1" dirty="0" smtClean="0">
                <a:latin typeface="微软雅黑" pitchFamily="34" charset="-122"/>
              </a:rPr>
              <a:t>10</a:t>
            </a:r>
            <a:r>
              <a:rPr lang="zh-CN" altLang="en-US" sz="3700" b="1" dirty="0" smtClean="0">
                <a:latin typeface="微软雅黑" pitchFamily="34" charset="-122"/>
              </a:rPr>
              <a:t>年</a:t>
            </a:r>
            <a:endParaRPr lang="en-US" altLang="zh-CN" sz="3700" b="1" dirty="0" smtClean="0">
              <a:latin typeface="微软雅黑" pitchFamily="34" charset="-122"/>
            </a:endParaRPr>
          </a:p>
          <a:p>
            <a:pPr eaLnBrk="1" hangingPunct="1">
              <a:lnSpc>
                <a:spcPct val="120000"/>
              </a:lnSpc>
              <a:spcBef>
                <a:spcPct val="20000"/>
              </a:spcBef>
              <a:buClr>
                <a:srgbClr val="FF0000"/>
              </a:buClr>
              <a:buSzPct val="85000"/>
              <a:buFont typeface="Wingdings" pitchFamily="2" charset="2"/>
              <a:buChar char="Ø"/>
            </a:pPr>
            <a:r>
              <a:rPr lang="zh-CN" altLang="en-US" sz="3700" b="1" dirty="0" smtClean="0">
                <a:latin typeface="微软雅黑" pitchFamily="34" charset="-122"/>
              </a:rPr>
              <a:t>保险金额：</a:t>
            </a:r>
            <a:r>
              <a:rPr lang="en-US" altLang="zh-CN" sz="3700" b="1" dirty="0" smtClean="0">
                <a:latin typeface="微软雅黑" pitchFamily="34" charset="-122"/>
              </a:rPr>
              <a:t>20</a:t>
            </a:r>
            <a:r>
              <a:rPr lang="zh-CN" altLang="en-US" sz="3700" b="1" dirty="0" smtClean="0">
                <a:latin typeface="微软雅黑" pitchFamily="34" charset="-122"/>
              </a:rPr>
              <a:t>万</a:t>
            </a:r>
            <a:endParaRPr lang="zh-CN" altLang="en-US" sz="3700" b="1" dirty="0">
              <a:latin typeface="微软雅黑" pitchFamily="34" charset="-122"/>
            </a:endParaRPr>
          </a:p>
        </p:txBody>
      </p:sp>
    </p:spTree>
    <p:extLst>
      <p:ext uri="{BB962C8B-B14F-4D97-AF65-F5344CB8AC3E}">
        <p14:creationId xmlns:p14="http://schemas.microsoft.com/office/powerpoint/2010/main" xmlns="" val="4077380826"/>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文本框 3"/>
          <p:cNvSpPr txBox="1">
            <a:spLocks noChangeArrowheads="1"/>
          </p:cNvSpPr>
          <p:nvPr/>
        </p:nvSpPr>
        <p:spPr bwMode="auto">
          <a:xfrm>
            <a:off x="2780348" y="2122765"/>
            <a:ext cx="8603576" cy="52320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52221" tIns="76108" rIns="152221" bIns="76108">
            <a:spAutoFit/>
          </a:bodyPr>
          <a:lstStyle>
            <a:lvl1pPr eaLnBrk="0" hangingPunct="0">
              <a:defRPr>
                <a:solidFill>
                  <a:schemeClr val="tx1"/>
                </a:solidFill>
                <a:latin typeface="Arial" charset="0"/>
                <a:ea typeface="宋体" charset="0"/>
                <a:cs typeface="宋体" charset="0"/>
              </a:defRPr>
            </a:lvl1pPr>
            <a:lvl2pPr marL="742950" indent="-285750" eaLnBrk="0" hangingPunct="0">
              <a:defRPr>
                <a:solidFill>
                  <a:schemeClr val="tx1"/>
                </a:solidFill>
                <a:latin typeface="Arial" charset="0"/>
                <a:ea typeface="宋体" charset="0"/>
              </a:defRPr>
            </a:lvl2pPr>
            <a:lvl3pPr marL="1143000" indent="-228600" eaLnBrk="0" hangingPunct="0">
              <a:defRPr>
                <a:solidFill>
                  <a:schemeClr val="tx1"/>
                </a:solidFill>
                <a:latin typeface="Arial" charset="0"/>
                <a:ea typeface="宋体" charset="0"/>
              </a:defRPr>
            </a:lvl3pPr>
            <a:lvl4pPr marL="1600200" indent="-228600" eaLnBrk="0" hangingPunct="0">
              <a:defRPr>
                <a:solidFill>
                  <a:schemeClr val="tx1"/>
                </a:solidFill>
                <a:latin typeface="Arial" charset="0"/>
                <a:ea typeface="宋体" charset="0"/>
              </a:defRPr>
            </a:lvl4pPr>
            <a:lvl5pPr marL="2057400" indent="-228600" eaLnBrk="0" hangingPunct="0">
              <a:defRPr>
                <a:solidFill>
                  <a:schemeClr val="tx1"/>
                </a:solidFill>
                <a:latin typeface="Arial" charset="0"/>
                <a:ea typeface="宋体" charset="0"/>
              </a:defRPr>
            </a:lvl5pPr>
            <a:lvl6pPr marL="2514600" indent="-228600" eaLnBrk="0" fontAlgn="base" hangingPunct="0">
              <a:spcBef>
                <a:spcPct val="0"/>
              </a:spcBef>
              <a:spcAft>
                <a:spcPct val="0"/>
              </a:spcAft>
              <a:defRPr>
                <a:solidFill>
                  <a:schemeClr val="tx1"/>
                </a:solidFill>
                <a:latin typeface="Arial" charset="0"/>
                <a:ea typeface="宋体" charset="0"/>
              </a:defRPr>
            </a:lvl6pPr>
            <a:lvl7pPr marL="2971800" indent="-228600" eaLnBrk="0" fontAlgn="base" hangingPunct="0">
              <a:spcBef>
                <a:spcPct val="0"/>
              </a:spcBef>
              <a:spcAft>
                <a:spcPct val="0"/>
              </a:spcAft>
              <a:defRPr>
                <a:solidFill>
                  <a:schemeClr val="tx1"/>
                </a:solidFill>
                <a:latin typeface="Arial" charset="0"/>
                <a:ea typeface="宋体" charset="0"/>
              </a:defRPr>
            </a:lvl7pPr>
            <a:lvl8pPr marL="3429000" indent="-228600" eaLnBrk="0" fontAlgn="base" hangingPunct="0">
              <a:spcBef>
                <a:spcPct val="0"/>
              </a:spcBef>
              <a:spcAft>
                <a:spcPct val="0"/>
              </a:spcAft>
              <a:defRPr>
                <a:solidFill>
                  <a:schemeClr val="tx1"/>
                </a:solidFill>
                <a:latin typeface="Arial" charset="0"/>
                <a:ea typeface="宋体" charset="0"/>
              </a:defRPr>
            </a:lvl8pPr>
            <a:lvl9pPr marL="3886200" indent="-228600" eaLnBrk="0" fontAlgn="base" hangingPunct="0">
              <a:spcBef>
                <a:spcPct val="0"/>
              </a:spcBef>
              <a:spcAft>
                <a:spcPct val="0"/>
              </a:spcAft>
              <a:defRPr>
                <a:solidFill>
                  <a:schemeClr val="tx1"/>
                </a:solidFill>
                <a:latin typeface="Arial" charset="0"/>
                <a:ea typeface="宋体" charset="0"/>
              </a:defRPr>
            </a:lvl9pPr>
          </a:lstStyle>
          <a:p>
            <a:pPr algn="ctr"/>
            <a:r>
              <a:rPr lang="zh-CN" altLang="en-US" sz="8000" b="1" dirty="0" smtClean="0">
                <a:solidFill>
                  <a:srgbClr val="FF0000"/>
                </a:solidFill>
                <a:latin typeface="微软雅黑" charset="0"/>
                <a:ea typeface="微软雅黑" charset="0"/>
                <a:cs typeface="微软雅黑" charset="0"/>
              </a:rPr>
              <a:t>保费</a:t>
            </a:r>
            <a:r>
              <a:rPr lang="zh-CN" altLang="en-US" sz="11000" b="1" dirty="0" smtClean="0">
                <a:solidFill>
                  <a:srgbClr val="00B0F0"/>
                </a:solidFill>
                <a:latin typeface="微软雅黑" charset="0"/>
                <a:ea typeface="微软雅黑" charset="0"/>
                <a:cs typeface="微软雅黑" charset="0"/>
              </a:rPr>
              <a:t>放心</a:t>
            </a:r>
            <a:endParaRPr lang="en-US" altLang="zh-CN" sz="11000" b="1" dirty="0" smtClean="0">
              <a:solidFill>
                <a:srgbClr val="00B0F0"/>
              </a:solidFill>
              <a:latin typeface="微软雅黑" charset="0"/>
              <a:ea typeface="微软雅黑" charset="0"/>
              <a:cs typeface="微软雅黑" charset="0"/>
            </a:endParaRPr>
          </a:p>
          <a:p>
            <a:pPr algn="ctr"/>
            <a:r>
              <a:rPr lang="zh-CN" altLang="en-US" sz="8000" b="1" dirty="0" smtClean="0">
                <a:solidFill>
                  <a:srgbClr val="FF0000"/>
                </a:solidFill>
                <a:latin typeface="微软雅黑" charset="0"/>
                <a:ea typeface="微软雅黑" charset="0"/>
                <a:cs typeface="微软雅黑" charset="0"/>
              </a:rPr>
              <a:t>专项</a:t>
            </a:r>
            <a:r>
              <a:rPr lang="zh-CN" altLang="en-US" sz="11000" b="1" dirty="0">
                <a:solidFill>
                  <a:srgbClr val="00B0F0"/>
                </a:solidFill>
                <a:latin typeface="微软雅黑" charset="0"/>
                <a:ea typeface="微软雅黑" charset="0"/>
                <a:cs typeface="微软雅黑" charset="0"/>
              </a:rPr>
              <a:t>抗癌</a:t>
            </a:r>
            <a:endParaRPr lang="en-US" sz="8000" b="1" dirty="0">
              <a:solidFill>
                <a:srgbClr val="00B0F0"/>
              </a:solidFill>
              <a:latin typeface="微软雅黑" charset="0"/>
              <a:ea typeface="微软雅黑" charset="0"/>
              <a:cs typeface="微软雅黑" charset="0"/>
            </a:endParaRPr>
          </a:p>
          <a:p>
            <a:pPr algn="ctr"/>
            <a:r>
              <a:rPr lang="zh-CN" altLang="en-US" sz="8000" b="1" dirty="0">
                <a:solidFill>
                  <a:srgbClr val="FF0000"/>
                </a:solidFill>
                <a:latin typeface="微软雅黑" charset="0"/>
                <a:ea typeface="微软雅黑" charset="0"/>
                <a:cs typeface="微软雅黑" charset="0"/>
              </a:rPr>
              <a:t>保障</a:t>
            </a:r>
            <a:r>
              <a:rPr lang="zh-CN" altLang="en-US" sz="11000" b="1" dirty="0">
                <a:solidFill>
                  <a:srgbClr val="00B0F0"/>
                </a:solidFill>
                <a:latin typeface="微软雅黑" charset="0"/>
                <a:ea typeface="微软雅黑" charset="0"/>
                <a:cs typeface="微软雅黑" charset="0"/>
              </a:rPr>
              <a:t>全面</a:t>
            </a:r>
            <a:endParaRPr lang="zh-CN" altLang="en-US" sz="8000" b="1" dirty="0">
              <a:solidFill>
                <a:srgbClr val="00B0F0"/>
              </a:solidFill>
              <a:latin typeface="微软雅黑" charset="0"/>
              <a:ea typeface="微软雅黑" charset="0"/>
              <a:cs typeface="微软雅黑" charset="0"/>
            </a:endParaRPr>
          </a:p>
        </p:txBody>
      </p:sp>
      <p:sp>
        <p:nvSpPr>
          <p:cNvPr id="4" name="Rectangle 2"/>
          <p:cNvSpPr txBox="1">
            <a:spLocks noChangeArrowheads="1"/>
          </p:cNvSpPr>
          <p:nvPr/>
        </p:nvSpPr>
        <p:spPr bwMode="auto">
          <a:xfrm>
            <a:off x="719978" y="940368"/>
            <a:ext cx="13272641" cy="13595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42587" tIns="71291" rIns="142587" bIns="71291"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5300" b="1" dirty="0">
                <a:solidFill>
                  <a:srgbClr val="FF0000"/>
                </a:solidFill>
                <a:latin typeface="黑体" pitchFamily="49" charset="-122"/>
                <a:ea typeface="黑体" pitchFamily="49" charset="-122"/>
              </a:rPr>
              <a:t>防癌险能给康先生带来什么？</a:t>
            </a:r>
            <a:endParaRPr lang="en-US" sz="5300" b="1" dirty="0">
              <a:solidFill>
                <a:srgbClr val="FF0000"/>
              </a:solidFill>
              <a:latin typeface="黑体" pitchFamily="49" charset="-122"/>
              <a:ea typeface="黑体" pitchFamily="49" charset="-122"/>
            </a:endParaRPr>
          </a:p>
        </p:txBody>
      </p:sp>
    </p:spTree>
    <p:extLst>
      <p:ext uri="{BB962C8B-B14F-4D97-AF65-F5344CB8AC3E}">
        <p14:creationId xmlns:p14="http://schemas.microsoft.com/office/powerpoint/2010/main" xmlns="" val="729551324"/>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3" name="Text Box 7"/>
          <p:cNvSpPr txBox="1">
            <a:spLocks noChangeArrowheads="1"/>
          </p:cNvSpPr>
          <p:nvPr/>
        </p:nvSpPr>
        <p:spPr bwMode="auto">
          <a:xfrm>
            <a:off x="308563" y="6870859"/>
            <a:ext cx="14093238" cy="136922"/>
          </a:xfrm>
          <a:prstGeom prst="rect">
            <a:avLst/>
          </a:prstGeom>
          <a:gradFill rotWithShape="1">
            <a:gsLst>
              <a:gs pos="0">
                <a:srgbClr val="7F7F7F"/>
              </a:gs>
              <a:gs pos="50000">
                <a:schemeClr val="bg1"/>
              </a:gs>
              <a:gs pos="100000">
                <a:srgbClr val="7F7F7F"/>
              </a:gs>
            </a:gsLst>
            <a:lin ang="5400000"/>
          </a:gradFill>
          <a:ln w="9525">
            <a:noFill/>
            <a:miter lim="800000"/>
            <a:headEnd/>
            <a:tailEnd/>
          </a:ln>
        </p:spPr>
        <p:txBody>
          <a:bodyPr lIns="120362" tIns="60179" rIns="120362" bIns="60179">
            <a:spAutoFit/>
          </a:bodyPr>
          <a:lstStyle/>
          <a:p>
            <a:pPr>
              <a:spcBef>
                <a:spcPct val="50000"/>
              </a:spcBef>
              <a:defRPr/>
            </a:pPr>
            <a:endParaRPr lang="zh-CN" altLang="en-US" sz="100">
              <a:solidFill>
                <a:srgbClr val="2B166E"/>
              </a:solidFill>
              <a:latin typeface="Comic Sans MS" pitchFamily="66" charset="0"/>
            </a:endParaRPr>
          </a:p>
        </p:txBody>
      </p:sp>
      <p:sp>
        <p:nvSpPr>
          <p:cNvPr id="19459" name="AutoShape 8"/>
          <p:cNvSpPr>
            <a:spLocks noChangeArrowheads="1"/>
          </p:cNvSpPr>
          <p:nvPr/>
        </p:nvSpPr>
        <p:spPr bwMode="auto">
          <a:xfrm>
            <a:off x="617125" y="6666460"/>
            <a:ext cx="614889" cy="579447"/>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endParaRPr>
          </a:p>
        </p:txBody>
      </p:sp>
      <p:sp>
        <p:nvSpPr>
          <p:cNvPr id="107526" name="Text Box 5"/>
          <p:cNvSpPr txBox="1">
            <a:spLocks noChangeArrowheads="1"/>
          </p:cNvSpPr>
          <p:nvPr/>
        </p:nvSpPr>
        <p:spPr bwMode="auto">
          <a:xfrm>
            <a:off x="308563" y="7277785"/>
            <a:ext cx="2168878" cy="613976"/>
          </a:xfrm>
          <a:prstGeom prst="rect">
            <a:avLst/>
          </a:prstGeom>
          <a:noFill/>
          <a:ln w="9525">
            <a:noFill/>
            <a:miter lim="800000"/>
            <a:headEnd/>
            <a:tailEnd/>
          </a:ln>
        </p:spPr>
        <p:txBody>
          <a:bodyPr lIns="120362" tIns="60179" rIns="120362" bIns="60179">
            <a:spAutoFit/>
          </a:bodyPr>
          <a:lstStyle/>
          <a:p>
            <a:pPr>
              <a:defRPr/>
            </a:pPr>
            <a:r>
              <a:rPr lang="en-US" sz="3200" b="1">
                <a:solidFill>
                  <a:srgbClr val="000000"/>
                </a:solidFill>
                <a:effectLst>
                  <a:outerShdw blurRad="38100" dist="38100" dir="2700000" algn="tl">
                    <a:srgbClr val="C0C0C0"/>
                  </a:outerShdw>
                </a:effectLst>
                <a:latin typeface="Comic Sans MS" pitchFamily="66" charset="0"/>
              </a:rPr>
              <a:t>30</a:t>
            </a:r>
            <a:r>
              <a:rPr lang="zh-CN" altLang="en-US" sz="3200" b="1">
                <a:solidFill>
                  <a:srgbClr val="000000"/>
                </a:solidFill>
                <a:effectLst>
                  <a:outerShdw blurRad="38100" dist="38100" dir="2700000" algn="tl">
                    <a:srgbClr val="C0C0C0"/>
                  </a:outerShdw>
                </a:effectLst>
                <a:latin typeface="Comic Sans MS" pitchFamily="66" charset="0"/>
              </a:rPr>
              <a:t>岁</a:t>
            </a:r>
          </a:p>
        </p:txBody>
      </p:sp>
      <p:sp>
        <p:nvSpPr>
          <p:cNvPr id="19461" name="AutoShape 9"/>
          <p:cNvSpPr>
            <a:spLocks noChangeArrowheads="1"/>
          </p:cNvSpPr>
          <p:nvPr/>
        </p:nvSpPr>
        <p:spPr bwMode="auto">
          <a:xfrm>
            <a:off x="11432449" y="6677711"/>
            <a:ext cx="679731" cy="581323"/>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endParaRPr>
          </a:p>
        </p:txBody>
      </p:sp>
      <p:sp>
        <p:nvSpPr>
          <p:cNvPr id="19462" name="TextBox 1"/>
          <p:cNvSpPr txBox="1">
            <a:spLocks noChangeArrowheads="1"/>
          </p:cNvSpPr>
          <p:nvPr/>
        </p:nvSpPr>
        <p:spPr bwMode="auto">
          <a:xfrm>
            <a:off x="306858" y="1059108"/>
            <a:ext cx="13082585" cy="12141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362" tIns="60179" rIns="120362" bIns="6017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5800" b="1" i="1" dirty="0">
                <a:solidFill>
                  <a:srgbClr val="FF0000"/>
                </a:solidFill>
                <a:latin typeface="微软雅黑" panose="020B0503020204020204" pitchFamily="34" charset="-122"/>
                <a:ea typeface="微软雅黑" panose="020B0503020204020204" pitchFamily="34" charset="-122"/>
              </a:rPr>
              <a:t>保障责任</a:t>
            </a:r>
            <a:r>
              <a:rPr lang="en-US" altLang="zh-CN" sz="5800" b="1" i="1" dirty="0">
                <a:solidFill>
                  <a:srgbClr val="FF0000"/>
                </a:solidFill>
                <a:latin typeface="微软雅黑" panose="020B0503020204020204" pitchFamily="34" charset="-122"/>
                <a:ea typeface="微软雅黑" panose="020B0503020204020204" pitchFamily="34" charset="-122"/>
              </a:rPr>
              <a:t>1</a:t>
            </a:r>
            <a:r>
              <a:rPr lang="zh-CN" altLang="en-US" sz="5800" b="1" i="1" dirty="0">
                <a:solidFill>
                  <a:srgbClr val="FF0000"/>
                </a:solidFill>
                <a:latin typeface="微软雅黑" panose="020B0503020204020204" pitchFamily="34" charset="-122"/>
                <a:ea typeface="微软雅黑" panose="020B0503020204020204" pitchFamily="34" charset="-122"/>
              </a:rPr>
              <a:t>：</a:t>
            </a:r>
            <a:r>
              <a:rPr lang="zh-CN" altLang="en-US" sz="7100" b="1" i="1" dirty="0">
                <a:solidFill>
                  <a:srgbClr val="FFC000"/>
                </a:solidFill>
                <a:latin typeface="微软雅黑" pitchFamily="34" charset="-122"/>
                <a:ea typeface="微软雅黑" panose="020B0503020204020204" pitchFamily="34" charset="-122"/>
              </a:rPr>
              <a:t>癌症确诊保险金</a:t>
            </a:r>
          </a:p>
        </p:txBody>
      </p:sp>
      <p:grpSp>
        <p:nvGrpSpPr>
          <p:cNvPr id="2" name="Group 11"/>
          <p:cNvGrpSpPr>
            <a:grpSpLocks/>
          </p:cNvGrpSpPr>
          <p:nvPr/>
        </p:nvGrpSpPr>
        <p:grpSpPr bwMode="auto">
          <a:xfrm>
            <a:off x="5962557" y="2088878"/>
            <a:ext cx="6421669" cy="3649686"/>
            <a:chOff x="0" y="0"/>
            <a:chExt cx="2800310" cy="2088231"/>
          </a:xfrm>
        </p:grpSpPr>
        <p:grpSp>
          <p:nvGrpSpPr>
            <p:cNvPr id="19467" name="Group 12"/>
            <p:cNvGrpSpPr>
              <a:grpSpLocks/>
            </p:cNvGrpSpPr>
            <p:nvPr/>
          </p:nvGrpSpPr>
          <p:grpSpPr bwMode="auto">
            <a:xfrm>
              <a:off x="0" y="0"/>
              <a:ext cx="2800310" cy="2088231"/>
              <a:chOff x="0" y="0"/>
              <a:chExt cx="2800310" cy="2160239"/>
            </a:xfrm>
          </p:grpSpPr>
          <p:sp>
            <p:nvSpPr>
              <p:cNvPr id="107533" name="椭圆形标注 67"/>
              <p:cNvSpPr>
                <a:spLocks noChangeArrowheads="1"/>
              </p:cNvSpPr>
              <p:nvPr/>
            </p:nvSpPr>
            <p:spPr bwMode="auto">
              <a:xfrm>
                <a:off x="0" y="0"/>
                <a:ext cx="2800310" cy="2160239"/>
              </a:xfrm>
              <a:prstGeom prst="wedgeEllipseCallout">
                <a:avLst>
                  <a:gd name="adj1" fmla="val -70342"/>
                  <a:gd name="adj2" fmla="val 31679"/>
                </a:avLst>
              </a:prstGeom>
              <a:solidFill>
                <a:schemeClr val="bg1"/>
              </a:solidFill>
              <a:ln w="3175" cmpd="sng">
                <a:solidFill>
                  <a:srgbClr val="BFBFBF"/>
                </a:solidFill>
                <a:miter lim="800000"/>
                <a:headEnd/>
                <a:tailEnd/>
              </a:ln>
              <a:effectLst>
                <a:outerShdw dist="38100" dir="2700000" algn="ctr" rotWithShape="0">
                  <a:srgbClr val="000000">
                    <a:alpha val="39000"/>
                  </a:srgbClr>
                </a:outerShdw>
              </a:effectLst>
            </p:spPr>
            <p:txBody>
              <a:bodyPr anchor="ctr"/>
              <a:lstStyle/>
              <a:p>
                <a:pPr algn="ctr">
                  <a:defRPr/>
                </a:pPr>
                <a:endParaRPr lang="zh-CN" altLang="en-US">
                  <a:solidFill>
                    <a:srgbClr val="FFFFFF"/>
                  </a:solidFill>
                  <a:latin typeface="Constantia" pitchFamily="18" charset="0"/>
                </a:endParaRPr>
              </a:p>
            </p:txBody>
          </p:sp>
          <p:sp>
            <p:nvSpPr>
              <p:cNvPr id="19470" name="椭圆形标注 69"/>
              <p:cNvSpPr>
                <a:spLocks noChangeArrowheads="1"/>
              </p:cNvSpPr>
              <p:nvPr/>
            </p:nvSpPr>
            <p:spPr bwMode="auto">
              <a:xfrm>
                <a:off x="86906" y="72424"/>
                <a:ext cx="2592701" cy="2000406"/>
              </a:xfrm>
              <a:prstGeom prst="wedgeEllipseCallout">
                <a:avLst>
                  <a:gd name="adj1" fmla="val -70546"/>
                  <a:gd name="adj2" fmla="val 32352"/>
                </a:avLst>
              </a:prstGeom>
              <a:solidFill>
                <a:srgbClr val="FFFFFF"/>
              </a:solidFill>
              <a:ln w="3175">
                <a:solidFill>
                  <a:srgbClr val="BFBFBF"/>
                </a:solidFill>
                <a:prstDash val="sysDash"/>
                <a:miter lim="800000"/>
                <a:headEnd/>
                <a:tailEnd/>
              </a:ln>
            </p:spPr>
            <p:txBody>
              <a:bodyPr anchor="ctr"/>
              <a:lstStyle/>
              <a:p>
                <a:pPr algn="ctr"/>
                <a:endParaRPr lang="zh-CN" altLang="en-US">
                  <a:solidFill>
                    <a:srgbClr val="FFFFFF"/>
                  </a:solidFill>
                  <a:latin typeface="Constantia" pitchFamily="18" charset="0"/>
                </a:endParaRPr>
              </a:p>
            </p:txBody>
          </p:sp>
        </p:grpSp>
        <p:sp>
          <p:nvSpPr>
            <p:cNvPr id="19468" name="TextBox 62"/>
            <p:cNvSpPr txBox="1">
              <a:spLocks noChangeArrowheads="1"/>
            </p:cNvSpPr>
            <p:nvPr/>
          </p:nvSpPr>
          <p:spPr bwMode="auto">
            <a:xfrm>
              <a:off x="313931" y="434545"/>
              <a:ext cx="2167671" cy="12280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600" b="1" dirty="0">
                  <a:latin typeface="黑体" pitchFamily="49" charset="-122"/>
                  <a:ea typeface="黑体" pitchFamily="49" charset="-122"/>
                </a:rPr>
                <a:t>    投保</a:t>
              </a:r>
              <a:r>
                <a:rPr lang="en-US" altLang="zh-CN" sz="2600" b="1" dirty="0">
                  <a:latin typeface="黑体" pitchFamily="49" charset="-122"/>
                  <a:ea typeface="黑体" pitchFamily="49" charset="-122"/>
                </a:rPr>
                <a:t>1</a:t>
              </a:r>
              <a:r>
                <a:rPr lang="zh-CN" altLang="en-US" sz="2600" b="1" dirty="0">
                  <a:latin typeface="黑体" pitchFamily="49" charset="-122"/>
                  <a:ea typeface="黑体" pitchFamily="49" charset="-122"/>
                </a:rPr>
                <a:t>年后，首次发生并经确诊的合同所指的癌症，一次性领取基本保险金额</a:t>
              </a:r>
            </a:p>
            <a:p>
              <a:pPr algn="ctr" eaLnBrk="1" hangingPunct="1"/>
              <a:r>
                <a:rPr lang="en-US" altLang="zh-CN" sz="7100" b="1" dirty="0" smtClean="0">
                  <a:solidFill>
                    <a:srgbClr val="FF0000"/>
                  </a:solidFill>
                  <a:latin typeface="Constantia" pitchFamily="18" charset="0"/>
                </a:rPr>
                <a:t>200000</a:t>
              </a:r>
              <a:r>
                <a:rPr lang="zh-CN" altLang="en-US" sz="5800" b="1" dirty="0">
                  <a:solidFill>
                    <a:srgbClr val="FF0000"/>
                  </a:solidFill>
                  <a:latin typeface="Constantia" pitchFamily="18" charset="0"/>
                </a:rPr>
                <a:t>元</a:t>
              </a:r>
              <a:endParaRPr lang="en-US" sz="5800" b="1" dirty="0">
                <a:solidFill>
                  <a:srgbClr val="FF0000"/>
                </a:solidFill>
                <a:latin typeface="Constantia" pitchFamily="18" charset="0"/>
              </a:endParaRPr>
            </a:p>
          </p:txBody>
        </p:sp>
      </p:grpSp>
      <p:sp>
        <p:nvSpPr>
          <p:cNvPr id="107541" name="Text Box 5"/>
          <p:cNvSpPr txBox="1">
            <a:spLocks noChangeArrowheads="1"/>
          </p:cNvSpPr>
          <p:nvPr/>
        </p:nvSpPr>
        <p:spPr bwMode="auto">
          <a:xfrm>
            <a:off x="11271460" y="7341543"/>
            <a:ext cx="1690384" cy="613976"/>
          </a:xfrm>
          <a:prstGeom prst="rect">
            <a:avLst/>
          </a:prstGeom>
          <a:noFill/>
          <a:ln w="9525" cap="flat" cmpd="sng">
            <a:noFill/>
            <a:bevel/>
            <a:headEnd/>
            <a:tailEnd/>
          </a:ln>
          <a:effectLst/>
        </p:spPr>
        <p:txBody>
          <a:bodyPr lIns="120362" tIns="60179" rIns="120362" bIns="60179">
            <a:spAutoFit/>
          </a:bodyPr>
          <a:lstStyle/>
          <a:p>
            <a:pPr>
              <a:defRPr/>
            </a:pPr>
            <a:r>
              <a:rPr lang="en-US" sz="3200" b="1" dirty="0">
                <a:solidFill>
                  <a:srgbClr val="000000"/>
                </a:solidFill>
                <a:effectLst>
                  <a:outerShdw blurRad="38100" dist="38100" dir="2700000" algn="tl">
                    <a:srgbClr val="C0C0C0"/>
                  </a:outerShdw>
                </a:effectLst>
                <a:latin typeface="Comic Sans MS" pitchFamily="66" charset="0"/>
              </a:rPr>
              <a:t>80</a:t>
            </a:r>
            <a:r>
              <a:rPr lang="zh-CN" altLang="en-US" sz="3200" b="1" dirty="0">
                <a:solidFill>
                  <a:srgbClr val="000000"/>
                </a:solidFill>
                <a:effectLst>
                  <a:outerShdw blurRad="38100" dist="38100" dir="2700000" algn="tl">
                    <a:srgbClr val="C0C0C0"/>
                  </a:outerShdw>
                </a:effectLst>
                <a:latin typeface="Comic Sans MS" pitchFamily="66" charset="0"/>
              </a:rPr>
              <a:t>岁</a:t>
            </a:r>
          </a:p>
        </p:txBody>
      </p:sp>
      <p:sp>
        <p:nvSpPr>
          <p:cNvPr id="23" name="右大括号 22"/>
          <p:cNvSpPr/>
          <p:nvPr/>
        </p:nvSpPr>
        <p:spPr>
          <a:xfrm rot="16200000">
            <a:off x="5849754" y="600160"/>
            <a:ext cx="900113" cy="10681166"/>
          </a:xfrm>
          <a:prstGeom prst="rightBrace">
            <a:avLst/>
          </a:prstGeom>
        </p:spPr>
        <p:style>
          <a:lnRef idx="1">
            <a:schemeClr val="accent1"/>
          </a:lnRef>
          <a:fillRef idx="0">
            <a:schemeClr val="accent1"/>
          </a:fillRef>
          <a:effectRef idx="0">
            <a:schemeClr val="accent1"/>
          </a:effectRef>
          <a:fontRef idx="minor">
            <a:schemeClr val="tx1"/>
          </a:fontRef>
        </p:style>
        <p:txBody>
          <a:bodyPr lIns="120445" tIns="60222" rIns="120445" bIns="60222" anchor="ctr"/>
          <a:lstStyle/>
          <a:p>
            <a:pPr algn="ctr">
              <a:defRPr/>
            </a:pPr>
            <a:endParaRPr lang="zh-CN" altLang="en-US"/>
          </a:p>
        </p:txBody>
      </p:sp>
      <p:sp>
        <p:nvSpPr>
          <p:cNvPr id="24" name="圆柱形 47"/>
          <p:cNvSpPr>
            <a:spLocks noChangeArrowheads="1"/>
          </p:cNvSpPr>
          <p:nvPr/>
        </p:nvSpPr>
        <p:spPr bwMode="auto">
          <a:xfrm>
            <a:off x="2730104" y="2700338"/>
            <a:ext cx="1589765" cy="3591075"/>
          </a:xfrm>
          <a:prstGeom prst="can">
            <a:avLst>
              <a:gd name="adj" fmla="val 25799"/>
            </a:avLst>
          </a:prstGeom>
          <a:solidFill>
            <a:srgbClr val="0070C0"/>
          </a:solidFill>
          <a:ln>
            <a:noFill/>
          </a:ln>
          <a:extLst>
            <a:ext uri="{91240B29-F687-4F45-9708-019B960494DF}">
              <a14:hiddenLine xmlns:a14="http://schemas.microsoft.com/office/drawing/2010/main" xmlns="" w="9525">
                <a:solidFill>
                  <a:srgbClr val="000000"/>
                </a:solidFill>
                <a:bevel/>
                <a:headEnd/>
                <a:tailEnd/>
              </a14:hiddenLine>
            </a:ext>
          </a:extLst>
        </p:spPr>
        <p:txBody>
          <a:bodyPr vert="eaVert" wrap="none" lIns="120445" tIns="60222" rIns="120445" bIns="60222" anchor="ctr"/>
          <a:lstStyle/>
          <a:p>
            <a:pPr algn="ctr" eaLnBrk="0" hangingPunct="0"/>
            <a:r>
              <a:rPr lang="en-US" altLang="zh-CN" sz="4700" b="1" dirty="0" smtClean="0">
                <a:solidFill>
                  <a:srgbClr val="FFFFFF"/>
                </a:solidFill>
                <a:latin typeface="Verdana" pitchFamily="34" charset="0"/>
              </a:rPr>
              <a:t>2</a:t>
            </a:r>
            <a:r>
              <a:rPr lang="zh-CN" altLang="en-US" sz="4700" b="1" dirty="0" smtClean="0">
                <a:solidFill>
                  <a:srgbClr val="FFFFFF"/>
                </a:solidFill>
                <a:latin typeface="Verdana" pitchFamily="34" charset="0"/>
              </a:rPr>
              <a:t>0</a:t>
            </a:r>
            <a:r>
              <a:rPr lang="en-US" altLang="zh-CN" sz="4700" b="1" dirty="0" smtClean="0">
                <a:solidFill>
                  <a:srgbClr val="FFFFFF"/>
                </a:solidFill>
                <a:latin typeface="Verdana" pitchFamily="34" charset="0"/>
              </a:rPr>
              <a:t>0000</a:t>
            </a:r>
            <a:endParaRPr lang="zh-CN" altLang="en-US" sz="4700" b="1" dirty="0">
              <a:solidFill>
                <a:srgbClr val="FFFFFF"/>
              </a:solidFill>
              <a:latin typeface="Verdana" pitchFamily="34" charset="0"/>
            </a:endParaRPr>
          </a:p>
        </p:txBody>
      </p:sp>
    </p:spTree>
    <p:extLst>
      <p:ext uri="{BB962C8B-B14F-4D97-AF65-F5344CB8AC3E}">
        <p14:creationId xmlns:p14="http://schemas.microsoft.com/office/powerpoint/2010/main" xmlns="" val="1249602138"/>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100000">
                                          <p:val>
                                            <p:strVal val="#ppt_x"/>
                                          </p:val>
                                        </p:tav>
                                      </p:tavLst>
                                    </p:anim>
                                    <p:anim calcmode="lin" valueType="num">
                                      <p:cBhvr>
                                        <p:cTn id="8" dur="500" fill="hold"/>
                                        <p:tgtEl>
                                          <p:spTgt spid="24"/>
                                        </p:tgtEl>
                                        <p:attrNameLst>
                                          <p:attrName>ppt_y</p:attrName>
                                        </p:attrNameLst>
                                      </p:cBhvr>
                                      <p:tavLst>
                                        <p:tav tm="0">
                                          <p:val>
                                            <p:strVal val="#ppt_y+#ppt_h/2"/>
                                          </p:val>
                                        </p:tav>
                                        <p:tav tm="100000">
                                          <p:val>
                                            <p:strVal val="#ppt_y"/>
                                          </p:val>
                                        </p:tav>
                                      </p:tavLst>
                                    </p:anim>
                                    <p:anim calcmode="lin" valueType="num">
                                      <p:cBhvr>
                                        <p:cTn id="9" dur="500" fill="hold"/>
                                        <p:tgtEl>
                                          <p:spTgt spid="24"/>
                                        </p:tgtEl>
                                        <p:attrNameLst>
                                          <p:attrName>ppt_w</p:attrName>
                                        </p:attrNameLst>
                                      </p:cBhvr>
                                      <p:tavLst>
                                        <p:tav tm="0">
                                          <p:val>
                                            <p:strVal val="#ppt_w"/>
                                          </p:val>
                                        </p:tav>
                                        <p:tav tm="100000">
                                          <p:val>
                                            <p:strVal val="#ppt_w"/>
                                          </p:val>
                                        </p:tav>
                                      </p:tavLst>
                                    </p:anim>
                                    <p:anim calcmode="lin" valueType="num">
                                      <p:cBhvr>
                                        <p:cTn id="10" dur="500" fill="hold"/>
                                        <p:tgtEl>
                                          <p:spTgt spid="24"/>
                                        </p:tgtEl>
                                        <p:attrNameLst>
                                          <p:attrName>ppt_h</p:attrName>
                                        </p:attrNameLst>
                                      </p:cBhvr>
                                      <p:tavLst>
                                        <p:tav tm="0">
                                          <p:val>
                                            <p:fltVal val="0"/>
                                          </p:val>
                                        </p:tav>
                                        <p:tav tm="100000">
                                          <p:val>
                                            <p:strVal val="#ppt_h"/>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4"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ldLvl="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1"/>
          <p:cNvSpPr txBox="1">
            <a:spLocks noChangeArrowheads="1"/>
          </p:cNvSpPr>
          <p:nvPr/>
        </p:nvSpPr>
        <p:spPr bwMode="auto">
          <a:xfrm>
            <a:off x="291147" y="1194108"/>
            <a:ext cx="13321832" cy="10140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362" tIns="60179" rIns="120362" bIns="6017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5800" b="1" i="1" dirty="0">
                <a:solidFill>
                  <a:srgbClr val="FF0000"/>
                </a:solidFill>
                <a:latin typeface="微软雅黑" panose="020B0503020204020204" pitchFamily="34" charset="-122"/>
                <a:ea typeface="微软雅黑" panose="020B0503020204020204" pitchFamily="34" charset="-122"/>
              </a:rPr>
              <a:t>保障责任</a:t>
            </a:r>
            <a:r>
              <a:rPr lang="en-US" altLang="zh-CN" sz="5800" b="1" i="1" dirty="0">
                <a:solidFill>
                  <a:srgbClr val="FF0000"/>
                </a:solidFill>
                <a:latin typeface="微软雅黑" panose="020B0503020204020204" pitchFamily="34" charset="-122"/>
                <a:ea typeface="微软雅黑" panose="020B0503020204020204" pitchFamily="34" charset="-122"/>
              </a:rPr>
              <a:t>2</a:t>
            </a:r>
            <a:r>
              <a:rPr lang="zh-CN" altLang="en-US" sz="5800" b="1" i="1" dirty="0">
                <a:solidFill>
                  <a:srgbClr val="FF0000"/>
                </a:solidFill>
                <a:latin typeface="微软雅黑" panose="020B0503020204020204" pitchFamily="34" charset="-122"/>
                <a:ea typeface="微软雅黑" panose="020B0503020204020204" pitchFamily="34" charset="-122"/>
              </a:rPr>
              <a:t>：</a:t>
            </a:r>
            <a:r>
              <a:rPr lang="zh-CN" altLang="en-US" sz="5800" b="1" i="1" dirty="0">
                <a:solidFill>
                  <a:srgbClr val="FFC000"/>
                </a:solidFill>
                <a:latin typeface="微软雅黑" pitchFamily="34" charset="-122"/>
                <a:ea typeface="微软雅黑" panose="020B0503020204020204" pitchFamily="34" charset="-122"/>
              </a:rPr>
              <a:t>特定癌症确诊保险金</a:t>
            </a:r>
            <a:endParaRPr lang="zh-CN" altLang="en-US" sz="7100" b="1" i="1" dirty="0">
              <a:solidFill>
                <a:srgbClr val="FFC000"/>
              </a:solidFill>
              <a:latin typeface="微软雅黑" pitchFamily="34" charset="-122"/>
              <a:ea typeface="微软雅黑" panose="020B0503020204020204" pitchFamily="34" charset="-122"/>
            </a:endParaRPr>
          </a:p>
        </p:txBody>
      </p:sp>
      <p:sp>
        <p:nvSpPr>
          <p:cNvPr id="16" name="Text Box 7"/>
          <p:cNvSpPr txBox="1">
            <a:spLocks noChangeArrowheads="1"/>
          </p:cNvSpPr>
          <p:nvPr/>
        </p:nvSpPr>
        <p:spPr bwMode="auto">
          <a:xfrm>
            <a:off x="308563" y="6870859"/>
            <a:ext cx="14093238" cy="136922"/>
          </a:xfrm>
          <a:prstGeom prst="rect">
            <a:avLst/>
          </a:prstGeom>
          <a:gradFill rotWithShape="1">
            <a:gsLst>
              <a:gs pos="0">
                <a:srgbClr val="7F7F7F"/>
              </a:gs>
              <a:gs pos="50000">
                <a:schemeClr val="bg1"/>
              </a:gs>
              <a:gs pos="100000">
                <a:srgbClr val="7F7F7F"/>
              </a:gs>
            </a:gsLst>
            <a:lin ang="5400000"/>
          </a:gradFill>
          <a:ln w="9525">
            <a:noFill/>
            <a:miter lim="800000"/>
            <a:headEnd/>
            <a:tailEnd/>
          </a:ln>
        </p:spPr>
        <p:txBody>
          <a:bodyPr lIns="120362" tIns="60179" rIns="120362" bIns="60179">
            <a:spAutoFit/>
          </a:bodyPr>
          <a:lstStyle/>
          <a:p>
            <a:pPr>
              <a:spcBef>
                <a:spcPct val="50000"/>
              </a:spcBef>
              <a:defRPr/>
            </a:pPr>
            <a:endParaRPr lang="zh-CN" altLang="en-US" sz="100">
              <a:solidFill>
                <a:srgbClr val="2B166E"/>
              </a:solidFill>
              <a:latin typeface="Comic Sans MS" pitchFamily="66" charset="0"/>
            </a:endParaRPr>
          </a:p>
        </p:txBody>
      </p:sp>
      <p:sp>
        <p:nvSpPr>
          <p:cNvPr id="20484" name="AutoShape 8"/>
          <p:cNvSpPr>
            <a:spLocks noChangeArrowheads="1"/>
          </p:cNvSpPr>
          <p:nvPr/>
        </p:nvSpPr>
        <p:spPr bwMode="auto">
          <a:xfrm>
            <a:off x="480732" y="6666460"/>
            <a:ext cx="614887" cy="579447"/>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endParaRPr>
          </a:p>
        </p:txBody>
      </p:sp>
      <p:sp>
        <p:nvSpPr>
          <p:cNvPr id="18" name="Text Box 5"/>
          <p:cNvSpPr txBox="1">
            <a:spLocks noChangeArrowheads="1"/>
          </p:cNvSpPr>
          <p:nvPr/>
        </p:nvSpPr>
        <p:spPr bwMode="auto">
          <a:xfrm>
            <a:off x="308563" y="7277785"/>
            <a:ext cx="2168878" cy="613976"/>
          </a:xfrm>
          <a:prstGeom prst="rect">
            <a:avLst/>
          </a:prstGeom>
          <a:noFill/>
          <a:ln w="9525">
            <a:noFill/>
            <a:miter lim="800000"/>
            <a:headEnd/>
            <a:tailEnd/>
          </a:ln>
        </p:spPr>
        <p:txBody>
          <a:bodyPr lIns="120362" tIns="60179" rIns="120362" bIns="60179">
            <a:spAutoFit/>
          </a:bodyPr>
          <a:lstStyle/>
          <a:p>
            <a:pPr>
              <a:defRPr/>
            </a:pPr>
            <a:r>
              <a:rPr lang="en-US" sz="3200" b="1">
                <a:solidFill>
                  <a:srgbClr val="000000"/>
                </a:solidFill>
                <a:effectLst>
                  <a:outerShdw blurRad="38100" dist="38100" dir="2700000" algn="tl">
                    <a:srgbClr val="C0C0C0"/>
                  </a:outerShdw>
                </a:effectLst>
                <a:latin typeface="Comic Sans MS" pitchFamily="66" charset="0"/>
              </a:rPr>
              <a:t>30</a:t>
            </a:r>
            <a:r>
              <a:rPr lang="zh-CN" altLang="en-US" sz="3200" b="1">
                <a:solidFill>
                  <a:srgbClr val="000000"/>
                </a:solidFill>
                <a:effectLst>
                  <a:outerShdw blurRad="38100" dist="38100" dir="2700000" algn="tl">
                    <a:srgbClr val="C0C0C0"/>
                  </a:outerShdw>
                </a:effectLst>
                <a:latin typeface="Comic Sans MS" pitchFamily="66" charset="0"/>
              </a:rPr>
              <a:t>岁</a:t>
            </a:r>
          </a:p>
        </p:txBody>
      </p:sp>
      <p:sp>
        <p:nvSpPr>
          <p:cNvPr id="20486" name="AutoShape 9"/>
          <p:cNvSpPr>
            <a:spLocks noChangeArrowheads="1"/>
          </p:cNvSpPr>
          <p:nvPr/>
        </p:nvSpPr>
        <p:spPr bwMode="auto">
          <a:xfrm>
            <a:off x="11550954" y="6677711"/>
            <a:ext cx="679731" cy="581323"/>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endParaRPr>
          </a:p>
        </p:txBody>
      </p:sp>
      <p:sp>
        <p:nvSpPr>
          <p:cNvPr id="25" name="Text Box 5"/>
          <p:cNvSpPr txBox="1">
            <a:spLocks noChangeArrowheads="1"/>
          </p:cNvSpPr>
          <p:nvPr/>
        </p:nvSpPr>
        <p:spPr bwMode="auto">
          <a:xfrm>
            <a:off x="11271460" y="7290912"/>
            <a:ext cx="2171114" cy="613976"/>
          </a:xfrm>
          <a:prstGeom prst="rect">
            <a:avLst/>
          </a:prstGeom>
          <a:noFill/>
          <a:ln w="9525" cap="flat" cmpd="sng">
            <a:noFill/>
            <a:bevel/>
            <a:headEnd/>
            <a:tailEnd/>
          </a:ln>
          <a:effectLst/>
        </p:spPr>
        <p:txBody>
          <a:bodyPr lIns="120362" tIns="60179" rIns="120362" bIns="60179">
            <a:spAutoFit/>
          </a:bodyPr>
          <a:lstStyle/>
          <a:p>
            <a:pPr>
              <a:defRPr/>
            </a:pPr>
            <a:r>
              <a:rPr lang="en-US" sz="3200" b="1" dirty="0">
                <a:solidFill>
                  <a:srgbClr val="000000"/>
                </a:solidFill>
                <a:effectLst>
                  <a:outerShdw blurRad="38100" dist="38100" dir="2700000" algn="tl">
                    <a:srgbClr val="C0C0C0"/>
                  </a:outerShdw>
                </a:effectLst>
                <a:latin typeface="Comic Sans MS" pitchFamily="66" charset="0"/>
              </a:rPr>
              <a:t>80</a:t>
            </a:r>
            <a:r>
              <a:rPr lang="zh-CN" altLang="en-US" sz="3200" b="1" dirty="0">
                <a:solidFill>
                  <a:srgbClr val="000000"/>
                </a:solidFill>
                <a:effectLst>
                  <a:outerShdw blurRad="38100" dist="38100" dir="2700000" algn="tl">
                    <a:srgbClr val="C0C0C0"/>
                  </a:outerShdw>
                </a:effectLst>
                <a:latin typeface="Comic Sans MS" pitchFamily="66" charset="0"/>
              </a:rPr>
              <a:t>岁</a:t>
            </a:r>
          </a:p>
        </p:txBody>
      </p:sp>
      <p:sp>
        <p:nvSpPr>
          <p:cNvPr id="20488" name="圆柱形 47"/>
          <p:cNvSpPr>
            <a:spLocks noChangeArrowheads="1"/>
          </p:cNvSpPr>
          <p:nvPr/>
        </p:nvSpPr>
        <p:spPr bwMode="auto">
          <a:xfrm>
            <a:off x="2870969" y="3159771"/>
            <a:ext cx="1196238" cy="3591073"/>
          </a:xfrm>
          <a:prstGeom prst="can">
            <a:avLst>
              <a:gd name="adj" fmla="val 25851"/>
            </a:avLst>
          </a:prstGeom>
          <a:solidFill>
            <a:srgbClr val="00B050"/>
          </a:solidFill>
          <a:ln>
            <a:noFill/>
          </a:ln>
          <a:extLst>
            <a:ext uri="{91240B29-F687-4F45-9708-019B960494DF}">
              <a14:hiddenLine xmlns:a14="http://schemas.microsoft.com/office/drawing/2010/main" xmlns="" w="9525">
                <a:solidFill>
                  <a:srgbClr val="000000"/>
                </a:solidFill>
                <a:bevel/>
                <a:headEnd/>
                <a:tailEnd/>
              </a14:hiddenLine>
            </a:ext>
          </a:extLst>
        </p:spPr>
        <p:txBody>
          <a:bodyPr vert="eaVert" wrap="none" lIns="120445" tIns="60222" rIns="120445" bIns="60222" anchor="ctr"/>
          <a:lstStyle/>
          <a:p>
            <a:pPr algn="ctr" eaLnBrk="0" hangingPunct="0"/>
            <a:r>
              <a:rPr lang="en-US" altLang="zh-CN" sz="4700" b="1" dirty="0" smtClean="0">
                <a:solidFill>
                  <a:srgbClr val="FFFFFF"/>
                </a:solidFill>
                <a:latin typeface="Verdana" pitchFamily="34" charset="0"/>
              </a:rPr>
              <a:t>2</a:t>
            </a:r>
            <a:r>
              <a:rPr lang="zh-CN" altLang="en-US" sz="4700" b="1" dirty="0" smtClean="0">
                <a:solidFill>
                  <a:srgbClr val="FFFFFF"/>
                </a:solidFill>
                <a:latin typeface="Verdana" pitchFamily="34" charset="0"/>
              </a:rPr>
              <a:t>0</a:t>
            </a:r>
            <a:r>
              <a:rPr lang="en-US" altLang="zh-CN" sz="4700" b="1" dirty="0" smtClean="0">
                <a:solidFill>
                  <a:srgbClr val="FFFFFF"/>
                </a:solidFill>
                <a:latin typeface="Verdana" pitchFamily="34" charset="0"/>
              </a:rPr>
              <a:t>0000</a:t>
            </a:r>
            <a:endParaRPr lang="zh-CN" altLang="en-US" sz="4700" b="1" dirty="0">
              <a:solidFill>
                <a:srgbClr val="FFFFFF"/>
              </a:solidFill>
              <a:latin typeface="Verdana" pitchFamily="34" charset="0"/>
            </a:endParaRPr>
          </a:p>
        </p:txBody>
      </p:sp>
      <p:sp>
        <p:nvSpPr>
          <p:cNvPr id="29" name="圆柱形 47"/>
          <p:cNvSpPr>
            <a:spLocks noChangeArrowheads="1"/>
          </p:cNvSpPr>
          <p:nvPr/>
        </p:nvSpPr>
        <p:spPr bwMode="auto">
          <a:xfrm>
            <a:off x="4563589" y="3870484"/>
            <a:ext cx="1196236" cy="2870985"/>
          </a:xfrm>
          <a:prstGeom prst="can">
            <a:avLst>
              <a:gd name="adj" fmla="val 25835"/>
            </a:avLst>
          </a:prstGeom>
          <a:solidFill>
            <a:srgbClr val="0070C0"/>
          </a:solidFill>
          <a:ln>
            <a:noFill/>
          </a:ln>
          <a:extLst>
            <a:ext uri="{91240B29-F687-4F45-9708-019B960494DF}">
              <a14:hiddenLine xmlns:a14="http://schemas.microsoft.com/office/drawing/2010/main" xmlns="" w="9525">
                <a:solidFill>
                  <a:srgbClr val="000000"/>
                </a:solidFill>
                <a:bevel/>
                <a:headEnd/>
                <a:tailEnd/>
              </a14:hiddenLine>
            </a:ext>
          </a:extLst>
        </p:spPr>
        <p:txBody>
          <a:bodyPr vert="eaVert" wrap="none" lIns="120445" tIns="60222" rIns="120445" bIns="60222" anchor="ctr"/>
          <a:lstStyle/>
          <a:p>
            <a:pPr algn="ctr" eaLnBrk="0" hangingPunct="0"/>
            <a:r>
              <a:rPr lang="en-US" altLang="zh-CN" sz="4700" b="1" dirty="0" smtClean="0">
                <a:solidFill>
                  <a:srgbClr val="FFFFFF"/>
                </a:solidFill>
                <a:latin typeface="Verdana" pitchFamily="34" charset="0"/>
              </a:rPr>
              <a:t>60000</a:t>
            </a:r>
            <a:endParaRPr lang="zh-CN" altLang="en-US" sz="4700" b="1" dirty="0">
              <a:solidFill>
                <a:srgbClr val="FFFFFF"/>
              </a:solidFill>
              <a:latin typeface="Verdana" pitchFamily="34" charset="0"/>
            </a:endParaRPr>
          </a:p>
        </p:txBody>
      </p:sp>
      <p:grpSp>
        <p:nvGrpSpPr>
          <p:cNvPr id="2" name="Group 11"/>
          <p:cNvGrpSpPr>
            <a:grpSpLocks/>
          </p:cNvGrpSpPr>
          <p:nvPr/>
        </p:nvGrpSpPr>
        <p:grpSpPr bwMode="auto">
          <a:xfrm>
            <a:off x="6952063" y="2070259"/>
            <a:ext cx="5578714" cy="3780473"/>
            <a:chOff x="0" y="0"/>
            <a:chExt cx="2800310" cy="2088231"/>
          </a:xfrm>
        </p:grpSpPr>
        <p:grpSp>
          <p:nvGrpSpPr>
            <p:cNvPr id="20491" name="Group 12"/>
            <p:cNvGrpSpPr>
              <a:grpSpLocks/>
            </p:cNvGrpSpPr>
            <p:nvPr/>
          </p:nvGrpSpPr>
          <p:grpSpPr bwMode="auto">
            <a:xfrm>
              <a:off x="0" y="0"/>
              <a:ext cx="2800310" cy="2088231"/>
              <a:chOff x="0" y="0"/>
              <a:chExt cx="2800310" cy="2160239"/>
            </a:xfrm>
          </p:grpSpPr>
          <p:sp>
            <p:nvSpPr>
              <p:cNvPr id="33" name="椭圆形标注 67"/>
              <p:cNvSpPr>
                <a:spLocks noChangeArrowheads="1"/>
              </p:cNvSpPr>
              <p:nvPr/>
            </p:nvSpPr>
            <p:spPr bwMode="auto">
              <a:xfrm>
                <a:off x="0" y="0"/>
                <a:ext cx="2800310" cy="2160239"/>
              </a:xfrm>
              <a:prstGeom prst="wedgeEllipseCallout">
                <a:avLst>
                  <a:gd name="adj1" fmla="val -65494"/>
                  <a:gd name="adj2" fmla="val 13790"/>
                </a:avLst>
              </a:prstGeom>
              <a:solidFill>
                <a:schemeClr val="bg1"/>
              </a:solidFill>
              <a:ln w="3175" cmpd="sng">
                <a:solidFill>
                  <a:srgbClr val="BFBFBF"/>
                </a:solidFill>
                <a:miter lim="800000"/>
                <a:headEnd/>
                <a:tailEnd/>
              </a:ln>
              <a:effectLst>
                <a:outerShdw dist="38100" dir="2700000" algn="ctr" rotWithShape="0">
                  <a:srgbClr val="000000">
                    <a:alpha val="39000"/>
                  </a:srgbClr>
                </a:outerShdw>
              </a:effectLst>
            </p:spPr>
            <p:txBody>
              <a:bodyPr anchor="ctr"/>
              <a:lstStyle/>
              <a:p>
                <a:pPr algn="ctr">
                  <a:defRPr/>
                </a:pPr>
                <a:endParaRPr lang="zh-CN" altLang="en-US">
                  <a:solidFill>
                    <a:srgbClr val="FFFFFF"/>
                  </a:solidFill>
                  <a:latin typeface="Constantia" pitchFamily="18" charset="0"/>
                </a:endParaRPr>
              </a:p>
            </p:txBody>
          </p:sp>
          <p:sp>
            <p:nvSpPr>
              <p:cNvPr id="20494" name="椭圆形标注 69"/>
              <p:cNvSpPr>
                <a:spLocks noChangeArrowheads="1"/>
              </p:cNvSpPr>
              <p:nvPr/>
            </p:nvSpPr>
            <p:spPr bwMode="auto">
              <a:xfrm>
                <a:off x="86906" y="72423"/>
                <a:ext cx="2592701" cy="2036380"/>
              </a:xfrm>
              <a:prstGeom prst="wedgeEllipseCallout">
                <a:avLst>
                  <a:gd name="adj1" fmla="val -63676"/>
                  <a:gd name="adj2" fmla="val 13056"/>
                </a:avLst>
              </a:prstGeom>
              <a:solidFill>
                <a:srgbClr val="FFFFFF"/>
              </a:solidFill>
              <a:ln w="3175">
                <a:solidFill>
                  <a:srgbClr val="BFBFBF"/>
                </a:solidFill>
                <a:prstDash val="sysDash"/>
                <a:miter lim="800000"/>
                <a:headEnd/>
                <a:tailEnd/>
              </a:ln>
            </p:spPr>
            <p:txBody>
              <a:bodyPr anchor="ctr"/>
              <a:lstStyle/>
              <a:p>
                <a:pPr algn="ctr"/>
                <a:endParaRPr lang="zh-CN" altLang="en-US">
                  <a:solidFill>
                    <a:srgbClr val="FFFFFF"/>
                  </a:solidFill>
                  <a:latin typeface="Constantia" pitchFamily="18" charset="0"/>
                </a:endParaRPr>
              </a:p>
            </p:txBody>
          </p:sp>
        </p:grpSp>
        <p:sp>
          <p:nvSpPr>
            <p:cNvPr id="20492" name="TextBox 62"/>
            <p:cNvSpPr txBox="1">
              <a:spLocks noChangeArrowheads="1"/>
            </p:cNvSpPr>
            <p:nvPr/>
          </p:nvSpPr>
          <p:spPr bwMode="auto">
            <a:xfrm>
              <a:off x="269864" y="298319"/>
              <a:ext cx="2198916" cy="13855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600" b="1" dirty="0">
                  <a:latin typeface="黑体" pitchFamily="49" charset="-122"/>
                  <a:ea typeface="黑体" pitchFamily="49" charset="-122"/>
                </a:rPr>
                <a:t>    如确诊为特定癌症</a:t>
              </a:r>
              <a:r>
                <a:rPr lang="en-US" altLang="en-US" sz="2600" b="1" dirty="0">
                  <a:solidFill>
                    <a:srgbClr val="0000CC"/>
                  </a:solidFill>
                  <a:latin typeface="微软雅黑" pitchFamily="34" charset="-122"/>
                </a:rPr>
                <a:t>(</a:t>
              </a:r>
              <a:r>
                <a:rPr lang="zh-CN" altLang="en-US" sz="2600" b="1" dirty="0">
                  <a:solidFill>
                    <a:srgbClr val="0000CC"/>
                  </a:solidFill>
                  <a:latin typeface="微软雅黑" pitchFamily="34" charset="-122"/>
                </a:rPr>
                <a:t>前列腺癌、</a:t>
              </a:r>
              <a:r>
                <a:rPr lang="zh-CN" altLang="en-US" sz="2600" b="1" dirty="0" smtClean="0">
                  <a:solidFill>
                    <a:srgbClr val="0000CC"/>
                  </a:solidFill>
                  <a:latin typeface="微软雅黑" pitchFamily="34" charset="-122"/>
                </a:rPr>
                <a:t>肺癌</a:t>
              </a:r>
              <a:r>
                <a:rPr lang="en-US" altLang="en-US" sz="2600" b="1" dirty="0" smtClean="0">
                  <a:solidFill>
                    <a:srgbClr val="0000CC"/>
                  </a:solidFill>
                  <a:latin typeface="微软雅黑" pitchFamily="34" charset="-122"/>
                </a:rPr>
                <a:t>), </a:t>
              </a:r>
              <a:r>
                <a:rPr lang="zh-CN" altLang="en-US" sz="2600" b="1" dirty="0">
                  <a:latin typeface="黑体" pitchFamily="49" charset="-122"/>
                  <a:ea typeface="黑体" pitchFamily="49" charset="-122"/>
                </a:rPr>
                <a:t>额外一次性领取基本保险金额的</a:t>
              </a:r>
              <a:r>
                <a:rPr lang="en-US" altLang="zh-CN" sz="2600" b="1" dirty="0">
                  <a:latin typeface="黑体" pitchFamily="49" charset="-122"/>
                  <a:ea typeface="黑体" pitchFamily="49" charset="-122"/>
                </a:rPr>
                <a:t>30%</a:t>
              </a:r>
              <a:r>
                <a:rPr lang="zh-CN" altLang="en-US" sz="2600" b="1" dirty="0">
                  <a:latin typeface="黑体" pitchFamily="49" charset="-122"/>
                  <a:ea typeface="黑体" pitchFamily="49" charset="-122"/>
                </a:rPr>
                <a:t>，合同继续有效。</a:t>
              </a:r>
              <a:endParaRPr lang="en-US" altLang="en-US" sz="2600" b="1" dirty="0">
                <a:latin typeface="黑体" pitchFamily="49" charset="-122"/>
                <a:ea typeface="黑体" pitchFamily="49" charset="-122"/>
              </a:endParaRPr>
            </a:p>
            <a:p>
              <a:pPr algn="ctr" eaLnBrk="1" hangingPunct="1"/>
              <a:r>
                <a:rPr lang="en-US" altLang="zh-CN" sz="5300" b="1" dirty="0" smtClean="0">
                  <a:solidFill>
                    <a:srgbClr val="FF0000"/>
                  </a:solidFill>
                  <a:latin typeface="Constantia" pitchFamily="18" charset="0"/>
                </a:rPr>
                <a:t>60000</a:t>
              </a:r>
              <a:r>
                <a:rPr lang="zh-CN" altLang="en-US" sz="5300" b="1" dirty="0">
                  <a:solidFill>
                    <a:srgbClr val="FF0000"/>
                  </a:solidFill>
                  <a:latin typeface="Constantia" pitchFamily="18" charset="0"/>
                </a:rPr>
                <a:t>元</a:t>
              </a:r>
              <a:endParaRPr lang="en-US" altLang="zh-CN" sz="2600" b="1" dirty="0">
                <a:latin typeface="黑体" pitchFamily="49" charset="-122"/>
                <a:ea typeface="黑体" pitchFamily="49" charset="-122"/>
              </a:endParaRPr>
            </a:p>
          </p:txBody>
        </p:sp>
      </p:grpSp>
    </p:spTree>
    <p:extLst>
      <p:ext uri="{BB962C8B-B14F-4D97-AF65-F5344CB8AC3E}">
        <p14:creationId xmlns:p14="http://schemas.microsoft.com/office/powerpoint/2010/main" xmlns="" val="3688760946"/>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3" name="Text Box 7"/>
          <p:cNvSpPr txBox="1">
            <a:spLocks noChangeArrowheads="1"/>
          </p:cNvSpPr>
          <p:nvPr/>
        </p:nvSpPr>
        <p:spPr bwMode="auto">
          <a:xfrm>
            <a:off x="308563" y="6870859"/>
            <a:ext cx="14093238" cy="136922"/>
          </a:xfrm>
          <a:prstGeom prst="rect">
            <a:avLst/>
          </a:prstGeom>
          <a:gradFill rotWithShape="1">
            <a:gsLst>
              <a:gs pos="0">
                <a:srgbClr val="7F7F7F"/>
              </a:gs>
              <a:gs pos="50000">
                <a:schemeClr val="bg1"/>
              </a:gs>
              <a:gs pos="100000">
                <a:srgbClr val="7F7F7F"/>
              </a:gs>
            </a:gsLst>
            <a:lin ang="5400000"/>
          </a:gradFill>
          <a:ln w="9525">
            <a:noFill/>
            <a:miter lim="800000"/>
            <a:headEnd/>
            <a:tailEnd/>
          </a:ln>
        </p:spPr>
        <p:txBody>
          <a:bodyPr lIns="120362" tIns="60179" rIns="120362" bIns="60179">
            <a:spAutoFit/>
          </a:bodyPr>
          <a:lstStyle/>
          <a:p>
            <a:pPr>
              <a:spcBef>
                <a:spcPct val="50000"/>
              </a:spcBef>
              <a:defRPr/>
            </a:pPr>
            <a:endParaRPr lang="zh-CN" altLang="en-US" sz="100">
              <a:solidFill>
                <a:srgbClr val="2B166E"/>
              </a:solidFill>
              <a:latin typeface="Comic Sans MS" pitchFamily="66" charset="0"/>
            </a:endParaRPr>
          </a:p>
        </p:txBody>
      </p:sp>
      <p:sp>
        <p:nvSpPr>
          <p:cNvPr id="21507" name="AutoShape 8"/>
          <p:cNvSpPr>
            <a:spLocks noChangeArrowheads="1"/>
          </p:cNvSpPr>
          <p:nvPr/>
        </p:nvSpPr>
        <p:spPr bwMode="auto">
          <a:xfrm>
            <a:off x="359990" y="6660833"/>
            <a:ext cx="614887" cy="579448"/>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endParaRPr>
          </a:p>
        </p:txBody>
      </p:sp>
      <p:sp>
        <p:nvSpPr>
          <p:cNvPr id="107526" name="Text Box 5"/>
          <p:cNvSpPr txBox="1">
            <a:spLocks noChangeArrowheads="1"/>
          </p:cNvSpPr>
          <p:nvPr/>
        </p:nvSpPr>
        <p:spPr bwMode="auto">
          <a:xfrm>
            <a:off x="1" y="7200901"/>
            <a:ext cx="2171115" cy="613976"/>
          </a:xfrm>
          <a:prstGeom prst="rect">
            <a:avLst/>
          </a:prstGeom>
          <a:noFill/>
          <a:ln w="9525">
            <a:noFill/>
            <a:miter lim="800000"/>
            <a:headEnd/>
            <a:tailEnd/>
          </a:ln>
        </p:spPr>
        <p:txBody>
          <a:bodyPr lIns="120362" tIns="60179" rIns="120362" bIns="60179">
            <a:spAutoFit/>
          </a:bodyPr>
          <a:lstStyle/>
          <a:p>
            <a:pPr>
              <a:defRPr/>
            </a:pPr>
            <a:r>
              <a:rPr lang="en-US" sz="3200" b="1" dirty="0">
                <a:solidFill>
                  <a:srgbClr val="000000"/>
                </a:solidFill>
                <a:effectLst>
                  <a:outerShdw blurRad="38100" dist="38100" dir="2700000" algn="tl">
                    <a:srgbClr val="C0C0C0"/>
                  </a:outerShdw>
                </a:effectLst>
                <a:latin typeface="Comic Sans MS" pitchFamily="66" charset="0"/>
              </a:rPr>
              <a:t>30</a:t>
            </a:r>
            <a:r>
              <a:rPr lang="zh-CN" altLang="en-US" sz="3200" b="1" dirty="0">
                <a:solidFill>
                  <a:srgbClr val="000000"/>
                </a:solidFill>
                <a:effectLst>
                  <a:outerShdw blurRad="38100" dist="38100" dir="2700000" algn="tl">
                    <a:srgbClr val="C0C0C0"/>
                  </a:outerShdw>
                </a:effectLst>
                <a:latin typeface="Comic Sans MS" pitchFamily="66" charset="0"/>
              </a:rPr>
              <a:t>岁</a:t>
            </a:r>
          </a:p>
        </p:txBody>
      </p:sp>
      <p:sp>
        <p:nvSpPr>
          <p:cNvPr id="107528" name="圆柱形 26"/>
          <p:cNvSpPr>
            <a:spLocks noChangeArrowheads="1"/>
          </p:cNvSpPr>
          <p:nvPr/>
        </p:nvSpPr>
        <p:spPr bwMode="auto">
          <a:xfrm>
            <a:off x="7356299" y="4388049"/>
            <a:ext cx="974877" cy="2379673"/>
          </a:xfrm>
          <a:prstGeom prst="can">
            <a:avLst>
              <a:gd name="adj" fmla="val 24996"/>
            </a:avLst>
          </a:prstGeom>
          <a:solidFill>
            <a:srgbClr val="0070C0"/>
          </a:soli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lIns="120445" tIns="60222" rIns="120445" bIns="60222" anchor="ctr"/>
          <a:lstStyle/>
          <a:p>
            <a:pPr algn="ctr" eaLnBrk="0" hangingPunct="0"/>
            <a:r>
              <a:rPr lang="en-US" altLang="zh-CN" sz="3700" b="1" dirty="0" smtClean="0">
                <a:solidFill>
                  <a:schemeClr val="bg1"/>
                </a:solidFill>
                <a:latin typeface="Verdana" pitchFamily="34" charset="0"/>
              </a:rPr>
              <a:t>40000</a:t>
            </a:r>
            <a:endParaRPr lang="zh-CN" altLang="en-US" sz="3700" b="1" dirty="0">
              <a:solidFill>
                <a:schemeClr val="bg1"/>
              </a:solidFill>
              <a:latin typeface="Verdana" pitchFamily="34" charset="0"/>
            </a:endParaRPr>
          </a:p>
        </p:txBody>
      </p:sp>
      <p:sp>
        <p:nvSpPr>
          <p:cNvPr id="21510" name="AutoShape 9"/>
          <p:cNvSpPr>
            <a:spLocks noChangeArrowheads="1"/>
          </p:cNvSpPr>
          <p:nvPr/>
        </p:nvSpPr>
        <p:spPr bwMode="auto">
          <a:xfrm>
            <a:off x="12391674" y="6677711"/>
            <a:ext cx="679731" cy="581323"/>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endParaRPr>
          </a:p>
        </p:txBody>
      </p:sp>
      <p:sp>
        <p:nvSpPr>
          <p:cNvPr id="107536" name="圆柱形 34"/>
          <p:cNvSpPr>
            <a:spLocks noChangeArrowheads="1"/>
          </p:cNvSpPr>
          <p:nvPr/>
        </p:nvSpPr>
        <p:spPr bwMode="auto">
          <a:xfrm>
            <a:off x="8747064" y="4371173"/>
            <a:ext cx="974877" cy="2379672"/>
          </a:xfrm>
          <a:prstGeom prst="can">
            <a:avLst>
              <a:gd name="adj" fmla="val 24996"/>
            </a:avLst>
          </a:prstGeom>
          <a:solidFill>
            <a:srgbClr val="0070C0"/>
          </a:soli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lIns="120445" tIns="60222" rIns="120445" bIns="60222" anchor="ctr"/>
          <a:lstStyle/>
          <a:p>
            <a:pPr algn="ctr" eaLnBrk="0" hangingPunct="0"/>
            <a:r>
              <a:rPr lang="en-US" altLang="zh-CN" sz="3700" b="1" dirty="0" smtClean="0">
                <a:solidFill>
                  <a:schemeClr val="bg1"/>
                </a:solidFill>
                <a:latin typeface="Verdana" pitchFamily="34" charset="0"/>
              </a:rPr>
              <a:t>40000</a:t>
            </a:r>
            <a:endParaRPr lang="zh-CN" altLang="en-US" sz="3700" b="1" dirty="0">
              <a:solidFill>
                <a:schemeClr val="bg1"/>
              </a:solidFill>
              <a:latin typeface="Verdana" pitchFamily="34" charset="0"/>
            </a:endParaRPr>
          </a:p>
        </p:txBody>
      </p:sp>
      <p:sp>
        <p:nvSpPr>
          <p:cNvPr id="107537" name="圆柱形 36"/>
          <p:cNvSpPr>
            <a:spLocks noChangeArrowheads="1"/>
          </p:cNvSpPr>
          <p:nvPr/>
        </p:nvSpPr>
        <p:spPr bwMode="auto">
          <a:xfrm>
            <a:off x="6106400" y="4388049"/>
            <a:ext cx="974877" cy="2379673"/>
          </a:xfrm>
          <a:prstGeom prst="can">
            <a:avLst>
              <a:gd name="adj" fmla="val 24996"/>
            </a:avLst>
          </a:prstGeom>
          <a:solidFill>
            <a:srgbClr val="0070C0"/>
          </a:soli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lIns="120445" tIns="60222" rIns="120445" bIns="60222" anchor="ctr"/>
          <a:lstStyle/>
          <a:p>
            <a:pPr algn="ctr" eaLnBrk="0" hangingPunct="0"/>
            <a:r>
              <a:rPr lang="en-US" altLang="zh-CN" sz="3700" b="1" dirty="0" smtClean="0">
                <a:solidFill>
                  <a:schemeClr val="bg1"/>
                </a:solidFill>
                <a:latin typeface="Verdana" pitchFamily="34" charset="0"/>
              </a:rPr>
              <a:t>40000</a:t>
            </a:r>
            <a:endParaRPr lang="zh-CN" altLang="en-US" sz="2100" b="1" dirty="0">
              <a:solidFill>
                <a:schemeClr val="bg1"/>
              </a:solidFill>
              <a:latin typeface="Verdana" pitchFamily="34" charset="0"/>
            </a:endParaRPr>
          </a:p>
        </p:txBody>
      </p:sp>
      <p:sp>
        <p:nvSpPr>
          <p:cNvPr id="107538" name="圆柱形 37"/>
          <p:cNvSpPr>
            <a:spLocks noChangeArrowheads="1"/>
          </p:cNvSpPr>
          <p:nvPr/>
        </p:nvSpPr>
        <p:spPr bwMode="auto">
          <a:xfrm>
            <a:off x="4755881" y="4388049"/>
            <a:ext cx="974877" cy="2379673"/>
          </a:xfrm>
          <a:prstGeom prst="can">
            <a:avLst>
              <a:gd name="adj" fmla="val 24996"/>
            </a:avLst>
          </a:prstGeom>
          <a:solidFill>
            <a:srgbClr val="0070C0"/>
          </a:soli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lIns="120445" tIns="60222" rIns="120445" bIns="60222" anchor="ctr"/>
          <a:lstStyle/>
          <a:p>
            <a:pPr algn="ctr" eaLnBrk="0" hangingPunct="0"/>
            <a:r>
              <a:rPr lang="en-US" altLang="zh-CN" sz="3700" b="1" dirty="0" smtClean="0">
                <a:solidFill>
                  <a:schemeClr val="bg1"/>
                </a:solidFill>
                <a:latin typeface="Verdana" pitchFamily="34" charset="0"/>
              </a:rPr>
              <a:t>40000</a:t>
            </a:r>
            <a:endParaRPr lang="zh-CN" altLang="en-US" sz="3700" b="1" dirty="0">
              <a:solidFill>
                <a:schemeClr val="bg1"/>
              </a:solidFill>
              <a:latin typeface="Verdana" pitchFamily="34" charset="0"/>
            </a:endParaRPr>
          </a:p>
        </p:txBody>
      </p:sp>
      <p:sp>
        <p:nvSpPr>
          <p:cNvPr id="107541" name="Text Box 5"/>
          <p:cNvSpPr txBox="1">
            <a:spLocks noChangeArrowheads="1"/>
          </p:cNvSpPr>
          <p:nvPr/>
        </p:nvSpPr>
        <p:spPr bwMode="auto">
          <a:xfrm>
            <a:off x="12112181" y="7290912"/>
            <a:ext cx="1569642" cy="613976"/>
          </a:xfrm>
          <a:prstGeom prst="rect">
            <a:avLst/>
          </a:prstGeom>
          <a:noFill/>
          <a:ln w="9525" cap="flat" cmpd="sng">
            <a:noFill/>
            <a:bevel/>
            <a:headEnd/>
            <a:tailEnd/>
          </a:ln>
          <a:effectLst/>
        </p:spPr>
        <p:txBody>
          <a:bodyPr lIns="120362" tIns="60179" rIns="120362" bIns="60179">
            <a:spAutoFit/>
          </a:bodyPr>
          <a:lstStyle/>
          <a:p>
            <a:pPr>
              <a:defRPr/>
            </a:pPr>
            <a:r>
              <a:rPr lang="en-US" sz="3200" b="1" dirty="0">
                <a:solidFill>
                  <a:srgbClr val="000000"/>
                </a:solidFill>
                <a:effectLst>
                  <a:outerShdw blurRad="38100" dist="38100" dir="2700000" algn="tl">
                    <a:srgbClr val="C0C0C0"/>
                  </a:outerShdw>
                </a:effectLst>
                <a:latin typeface="Comic Sans MS" pitchFamily="66" charset="0"/>
              </a:rPr>
              <a:t>80</a:t>
            </a:r>
            <a:r>
              <a:rPr lang="zh-CN" altLang="en-US" sz="3200" b="1" dirty="0">
                <a:solidFill>
                  <a:srgbClr val="000000"/>
                </a:solidFill>
                <a:effectLst>
                  <a:outerShdw blurRad="38100" dist="38100" dir="2700000" algn="tl">
                    <a:srgbClr val="C0C0C0"/>
                  </a:outerShdw>
                </a:effectLst>
                <a:latin typeface="Comic Sans MS" pitchFamily="66" charset="0"/>
              </a:rPr>
              <a:t>岁</a:t>
            </a:r>
          </a:p>
        </p:txBody>
      </p:sp>
      <p:sp>
        <p:nvSpPr>
          <p:cNvPr id="21515" name="TextBox 1"/>
          <p:cNvSpPr txBox="1">
            <a:spLocks noChangeArrowheads="1"/>
          </p:cNvSpPr>
          <p:nvPr/>
        </p:nvSpPr>
        <p:spPr bwMode="auto">
          <a:xfrm>
            <a:off x="294959" y="1098178"/>
            <a:ext cx="13082585" cy="12141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362" tIns="60179" rIns="120362" bIns="6017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5800" b="1" i="1" dirty="0">
                <a:solidFill>
                  <a:srgbClr val="FF0000"/>
                </a:solidFill>
                <a:latin typeface="微软雅黑" panose="020B0503020204020204" pitchFamily="34" charset="-122"/>
                <a:ea typeface="微软雅黑" panose="020B0503020204020204" pitchFamily="34" charset="-122"/>
              </a:rPr>
              <a:t>保障责任</a:t>
            </a:r>
            <a:r>
              <a:rPr lang="en-US" altLang="zh-CN" sz="5800" b="1" i="1" dirty="0">
                <a:solidFill>
                  <a:srgbClr val="FF0000"/>
                </a:solidFill>
                <a:latin typeface="微软雅黑" panose="020B0503020204020204" pitchFamily="34" charset="-122"/>
                <a:ea typeface="微软雅黑" panose="020B0503020204020204" pitchFamily="34" charset="-122"/>
              </a:rPr>
              <a:t>3</a:t>
            </a:r>
            <a:r>
              <a:rPr lang="zh-CN" altLang="en-US" sz="5800" b="1" i="1" dirty="0">
                <a:solidFill>
                  <a:srgbClr val="FF0000"/>
                </a:solidFill>
                <a:latin typeface="微软雅黑" panose="020B0503020204020204" pitchFamily="34" charset="-122"/>
                <a:ea typeface="微软雅黑" panose="020B0503020204020204" pitchFamily="34" charset="-122"/>
              </a:rPr>
              <a:t>：</a:t>
            </a:r>
            <a:r>
              <a:rPr lang="zh-CN" altLang="en-US" sz="7100" b="1" i="1" dirty="0">
                <a:solidFill>
                  <a:srgbClr val="FFC000"/>
                </a:solidFill>
                <a:latin typeface="微软雅黑" pitchFamily="34" charset="-122"/>
                <a:ea typeface="微软雅黑" panose="020B0503020204020204" pitchFamily="34" charset="-122"/>
              </a:rPr>
              <a:t>癌症康复保险金</a:t>
            </a:r>
          </a:p>
        </p:txBody>
      </p:sp>
      <p:sp>
        <p:nvSpPr>
          <p:cNvPr id="24" name="圆柱形 34"/>
          <p:cNvSpPr>
            <a:spLocks noChangeArrowheads="1"/>
          </p:cNvSpPr>
          <p:nvPr/>
        </p:nvSpPr>
        <p:spPr bwMode="auto">
          <a:xfrm>
            <a:off x="10081931" y="4410552"/>
            <a:ext cx="974877" cy="2379673"/>
          </a:xfrm>
          <a:prstGeom prst="can">
            <a:avLst>
              <a:gd name="adj" fmla="val 24996"/>
            </a:avLst>
          </a:prstGeom>
          <a:solidFill>
            <a:srgbClr val="0070C0"/>
          </a:soli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lIns="120445" tIns="60222" rIns="120445" bIns="60222" anchor="ctr"/>
          <a:lstStyle/>
          <a:p>
            <a:pPr algn="ctr" eaLnBrk="0" hangingPunct="0"/>
            <a:r>
              <a:rPr lang="en-US" altLang="zh-CN" sz="3700" b="1" dirty="0" smtClean="0">
                <a:solidFill>
                  <a:schemeClr val="bg1"/>
                </a:solidFill>
                <a:latin typeface="Verdana" pitchFamily="34" charset="0"/>
              </a:rPr>
              <a:t>40000</a:t>
            </a:r>
            <a:endParaRPr lang="zh-CN" altLang="en-US" sz="3700" b="1" dirty="0">
              <a:solidFill>
                <a:schemeClr val="bg1"/>
              </a:solidFill>
              <a:latin typeface="Verdana" pitchFamily="34" charset="0"/>
            </a:endParaRPr>
          </a:p>
        </p:txBody>
      </p:sp>
      <p:sp>
        <p:nvSpPr>
          <p:cNvPr id="25" name="右大括号 24"/>
          <p:cNvSpPr/>
          <p:nvPr/>
        </p:nvSpPr>
        <p:spPr>
          <a:xfrm rot="16200000">
            <a:off x="7507600" y="862721"/>
            <a:ext cx="585073" cy="6240555"/>
          </a:xfrm>
          <a:prstGeom prst="rightBrace">
            <a:avLst>
              <a:gd name="adj1" fmla="val 8333"/>
              <a:gd name="adj2" fmla="val 49238"/>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lIns="120445" tIns="60222" rIns="120445" bIns="60222" anchor="ctr"/>
          <a:lstStyle/>
          <a:p>
            <a:pPr algn="ctr">
              <a:defRPr/>
            </a:pPr>
            <a:endParaRPr lang="zh-CN" altLang="en-US"/>
          </a:p>
        </p:txBody>
      </p:sp>
      <p:sp>
        <p:nvSpPr>
          <p:cNvPr id="21518" name="圆柱形 47"/>
          <p:cNvSpPr>
            <a:spLocks noChangeArrowheads="1"/>
          </p:cNvSpPr>
          <p:nvPr/>
        </p:nvSpPr>
        <p:spPr bwMode="auto">
          <a:xfrm>
            <a:off x="2159935" y="3159771"/>
            <a:ext cx="1095619" cy="3591073"/>
          </a:xfrm>
          <a:prstGeom prst="can">
            <a:avLst>
              <a:gd name="adj" fmla="val 25783"/>
            </a:avLst>
          </a:prstGeom>
          <a:solidFill>
            <a:srgbClr val="00B050"/>
          </a:solidFill>
          <a:ln>
            <a:noFill/>
          </a:ln>
          <a:extLst>
            <a:ext uri="{91240B29-F687-4F45-9708-019B960494DF}">
              <a14:hiddenLine xmlns:a14="http://schemas.microsoft.com/office/drawing/2010/main" xmlns="" w="9525">
                <a:solidFill>
                  <a:srgbClr val="000000"/>
                </a:solidFill>
                <a:bevel/>
                <a:headEnd/>
                <a:tailEnd/>
              </a14:hiddenLine>
            </a:ext>
          </a:extLst>
        </p:spPr>
        <p:txBody>
          <a:bodyPr vert="eaVert" wrap="none" lIns="120445" tIns="60222" rIns="120445" bIns="60222" anchor="ctr"/>
          <a:lstStyle/>
          <a:p>
            <a:pPr algn="ctr" eaLnBrk="0" hangingPunct="0"/>
            <a:r>
              <a:rPr lang="en-US" altLang="zh-CN" sz="4700" b="1" dirty="0" smtClean="0">
                <a:solidFill>
                  <a:srgbClr val="FFFFFF"/>
                </a:solidFill>
                <a:latin typeface="Verdana" pitchFamily="34" charset="0"/>
              </a:rPr>
              <a:t>2</a:t>
            </a:r>
            <a:r>
              <a:rPr lang="zh-CN" altLang="en-US" sz="4700" b="1" dirty="0" smtClean="0">
                <a:solidFill>
                  <a:srgbClr val="FFFFFF"/>
                </a:solidFill>
                <a:latin typeface="Verdana" pitchFamily="34" charset="0"/>
              </a:rPr>
              <a:t>0</a:t>
            </a:r>
            <a:r>
              <a:rPr lang="en-US" altLang="zh-CN" sz="4700" b="1" dirty="0" smtClean="0">
                <a:solidFill>
                  <a:srgbClr val="FFFFFF"/>
                </a:solidFill>
                <a:latin typeface="Verdana" pitchFamily="34" charset="0"/>
              </a:rPr>
              <a:t>0000</a:t>
            </a:r>
            <a:endParaRPr lang="zh-CN" altLang="en-US" sz="4700" b="1" dirty="0">
              <a:solidFill>
                <a:srgbClr val="FFFFFF"/>
              </a:solidFill>
              <a:latin typeface="Verdana" pitchFamily="34" charset="0"/>
            </a:endParaRPr>
          </a:p>
        </p:txBody>
      </p:sp>
      <p:grpSp>
        <p:nvGrpSpPr>
          <p:cNvPr id="2" name="Group 11"/>
          <p:cNvGrpSpPr>
            <a:grpSpLocks/>
          </p:cNvGrpSpPr>
          <p:nvPr/>
        </p:nvGrpSpPr>
        <p:grpSpPr bwMode="auto">
          <a:xfrm>
            <a:off x="8823087" y="1440180"/>
            <a:ext cx="5578714" cy="3780473"/>
            <a:chOff x="0" y="0"/>
            <a:chExt cx="2800310" cy="2088231"/>
          </a:xfrm>
        </p:grpSpPr>
        <p:grpSp>
          <p:nvGrpSpPr>
            <p:cNvPr id="21521" name="Group 12"/>
            <p:cNvGrpSpPr>
              <a:grpSpLocks/>
            </p:cNvGrpSpPr>
            <p:nvPr/>
          </p:nvGrpSpPr>
          <p:grpSpPr bwMode="auto">
            <a:xfrm>
              <a:off x="0" y="0"/>
              <a:ext cx="2800310" cy="2088231"/>
              <a:chOff x="0" y="0"/>
              <a:chExt cx="2800310" cy="2160239"/>
            </a:xfrm>
          </p:grpSpPr>
          <p:sp>
            <p:nvSpPr>
              <p:cNvPr id="107533" name="椭圆形标注 67"/>
              <p:cNvSpPr>
                <a:spLocks noChangeArrowheads="1"/>
              </p:cNvSpPr>
              <p:nvPr/>
            </p:nvSpPr>
            <p:spPr bwMode="auto">
              <a:xfrm>
                <a:off x="0" y="0"/>
                <a:ext cx="2800310" cy="2160239"/>
              </a:xfrm>
              <a:prstGeom prst="wedgeEllipseCallout">
                <a:avLst>
                  <a:gd name="adj1" fmla="val -65494"/>
                  <a:gd name="adj2" fmla="val 13790"/>
                </a:avLst>
              </a:prstGeom>
              <a:solidFill>
                <a:schemeClr val="bg1"/>
              </a:solidFill>
              <a:ln w="3175" cmpd="sng">
                <a:solidFill>
                  <a:srgbClr val="BFBFBF"/>
                </a:solidFill>
                <a:miter lim="800000"/>
                <a:headEnd/>
                <a:tailEnd/>
              </a:ln>
              <a:effectLst>
                <a:outerShdw dist="38100" dir="2700000" algn="ctr" rotWithShape="0">
                  <a:srgbClr val="000000">
                    <a:alpha val="39000"/>
                  </a:srgbClr>
                </a:outerShdw>
              </a:effectLst>
            </p:spPr>
            <p:txBody>
              <a:bodyPr anchor="ctr"/>
              <a:lstStyle/>
              <a:p>
                <a:pPr algn="ctr">
                  <a:defRPr/>
                </a:pPr>
                <a:endParaRPr lang="zh-CN" altLang="en-US">
                  <a:solidFill>
                    <a:srgbClr val="FFFFFF"/>
                  </a:solidFill>
                  <a:latin typeface="Constantia" pitchFamily="18" charset="0"/>
                </a:endParaRPr>
              </a:p>
            </p:txBody>
          </p:sp>
          <p:sp>
            <p:nvSpPr>
              <p:cNvPr id="21524" name="椭圆形标注 69"/>
              <p:cNvSpPr>
                <a:spLocks noChangeArrowheads="1"/>
              </p:cNvSpPr>
              <p:nvPr/>
            </p:nvSpPr>
            <p:spPr bwMode="auto">
              <a:xfrm>
                <a:off x="86906" y="72423"/>
                <a:ext cx="2592701" cy="2036380"/>
              </a:xfrm>
              <a:prstGeom prst="wedgeEllipseCallout">
                <a:avLst>
                  <a:gd name="adj1" fmla="val -63676"/>
                  <a:gd name="adj2" fmla="val 13056"/>
                </a:avLst>
              </a:prstGeom>
              <a:solidFill>
                <a:srgbClr val="FFFFFF"/>
              </a:solidFill>
              <a:ln w="3175">
                <a:solidFill>
                  <a:srgbClr val="BFBFBF"/>
                </a:solidFill>
                <a:prstDash val="sysDash"/>
                <a:miter lim="800000"/>
                <a:headEnd/>
                <a:tailEnd/>
              </a:ln>
            </p:spPr>
            <p:txBody>
              <a:bodyPr anchor="ctr"/>
              <a:lstStyle/>
              <a:p>
                <a:pPr algn="ctr"/>
                <a:endParaRPr lang="zh-CN" altLang="en-US">
                  <a:solidFill>
                    <a:srgbClr val="FFFFFF"/>
                  </a:solidFill>
                  <a:latin typeface="Constantia" pitchFamily="18" charset="0"/>
                </a:endParaRPr>
              </a:p>
            </p:txBody>
          </p:sp>
        </p:grpSp>
        <p:sp>
          <p:nvSpPr>
            <p:cNvPr id="21522" name="TextBox 62"/>
            <p:cNvSpPr txBox="1">
              <a:spLocks noChangeArrowheads="1"/>
            </p:cNvSpPr>
            <p:nvPr/>
          </p:nvSpPr>
          <p:spPr bwMode="auto">
            <a:xfrm>
              <a:off x="269864" y="391090"/>
              <a:ext cx="2198916" cy="1428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600" b="1" dirty="0">
                  <a:latin typeface="黑体" pitchFamily="49" charset="-122"/>
                  <a:ea typeface="黑体" pitchFamily="49" charset="-122"/>
                </a:rPr>
                <a:t>    确诊日后三十日时仍然生存，每年享有基本保险金额</a:t>
              </a:r>
              <a:r>
                <a:rPr lang="en-US" altLang="zh-CN" sz="2600" b="1" dirty="0">
                  <a:latin typeface="黑体" pitchFamily="49" charset="-122"/>
                  <a:ea typeface="黑体" pitchFamily="49" charset="-122"/>
                </a:rPr>
                <a:t>20%</a:t>
              </a:r>
              <a:r>
                <a:rPr lang="zh-CN" altLang="en-US" sz="2600" b="1" dirty="0">
                  <a:latin typeface="黑体" pitchFamily="49" charset="-122"/>
                  <a:ea typeface="黑体" pitchFamily="49" charset="-122"/>
                </a:rPr>
                <a:t>的康复保险金</a:t>
              </a:r>
              <a:r>
                <a:rPr lang="zh-CN" altLang="en-US" sz="2600" b="1" dirty="0" smtClean="0">
                  <a:latin typeface="黑体" pitchFamily="49" charset="-122"/>
                  <a:ea typeface="黑体" pitchFamily="49" charset="-122"/>
                </a:rPr>
                <a:t>。最多可</a:t>
              </a:r>
              <a:r>
                <a:rPr lang="zh-CN" altLang="en-US" sz="2600" b="1" dirty="0">
                  <a:latin typeface="黑体" pitchFamily="49" charset="-122"/>
                  <a:ea typeface="黑体" pitchFamily="49" charset="-122"/>
                </a:rPr>
                <a:t>领取</a:t>
              </a:r>
              <a:r>
                <a:rPr lang="en-US" altLang="en-US" sz="2600" b="1" dirty="0">
                  <a:solidFill>
                    <a:srgbClr val="FF0000"/>
                  </a:solidFill>
                  <a:latin typeface="黑体" pitchFamily="49" charset="-122"/>
                  <a:ea typeface="黑体" pitchFamily="49" charset="-122"/>
                </a:rPr>
                <a:t>5</a:t>
              </a:r>
              <a:r>
                <a:rPr lang="zh-CN" altLang="en-US" sz="2600" b="1" dirty="0">
                  <a:solidFill>
                    <a:srgbClr val="FF0000"/>
                  </a:solidFill>
                  <a:latin typeface="黑体" pitchFamily="49" charset="-122"/>
                  <a:ea typeface="黑体" pitchFamily="49" charset="-122"/>
                </a:rPr>
                <a:t>年</a:t>
              </a:r>
              <a:r>
                <a:rPr lang="zh-CN" altLang="en-US" sz="2600" b="1" dirty="0">
                  <a:latin typeface="黑体" pitchFamily="49" charset="-122"/>
                  <a:ea typeface="黑体" pitchFamily="49" charset="-122"/>
                </a:rPr>
                <a:t>，累计</a:t>
              </a:r>
              <a:r>
                <a:rPr lang="zh-CN" altLang="en-US" sz="2600" b="1" dirty="0" smtClean="0">
                  <a:latin typeface="黑体" pitchFamily="49" charset="-122"/>
                  <a:ea typeface="黑体" pitchFamily="49" charset="-122"/>
                </a:rPr>
                <a:t>领取  </a:t>
              </a:r>
              <a:endParaRPr lang="en-US" altLang="zh-CN" sz="2600" b="1" dirty="0" smtClean="0">
                <a:latin typeface="黑体" pitchFamily="49" charset="-122"/>
                <a:ea typeface="黑体" pitchFamily="49" charset="-122"/>
              </a:endParaRPr>
            </a:p>
            <a:p>
              <a:pPr eaLnBrk="1" hangingPunct="1"/>
              <a:r>
                <a:rPr lang="en-US" altLang="zh-CN" sz="2600" b="1" dirty="0">
                  <a:solidFill>
                    <a:srgbClr val="FF0000"/>
                  </a:solidFill>
                  <a:latin typeface="黑体" pitchFamily="49" charset="-122"/>
                  <a:ea typeface="黑体" pitchFamily="49" charset="-122"/>
                </a:rPr>
                <a:t> </a:t>
              </a:r>
              <a:r>
                <a:rPr lang="en-US" altLang="zh-CN" sz="2600" b="1" dirty="0" smtClean="0">
                  <a:solidFill>
                    <a:srgbClr val="FF0000"/>
                  </a:solidFill>
                  <a:latin typeface="黑体" pitchFamily="49" charset="-122"/>
                  <a:ea typeface="黑体" pitchFamily="49" charset="-122"/>
                </a:rPr>
                <a:t> </a:t>
              </a:r>
              <a:r>
                <a:rPr lang="en-US" altLang="zh-CN" sz="5800" b="1" dirty="0" smtClean="0">
                  <a:solidFill>
                    <a:srgbClr val="FF0000"/>
                  </a:solidFill>
                  <a:latin typeface="Constantia" pitchFamily="18" charset="0"/>
                </a:rPr>
                <a:t>200000</a:t>
              </a:r>
              <a:r>
                <a:rPr lang="zh-CN" altLang="en-US" sz="5800" b="1" dirty="0">
                  <a:solidFill>
                    <a:srgbClr val="FF0000"/>
                  </a:solidFill>
                  <a:latin typeface="Constantia" pitchFamily="18" charset="0"/>
                </a:rPr>
                <a:t>元</a:t>
              </a:r>
              <a:endParaRPr lang="en-US" sz="5800" b="1" dirty="0">
                <a:solidFill>
                  <a:srgbClr val="FF0000"/>
                </a:solidFill>
                <a:latin typeface="Constantia" pitchFamily="18" charset="0"/>
              </a:endParaRPr>
            </a:p>
          </p:txBody>
        </p:sp>
      </p:grpSp>
      <p:sp>
        <p:nvSpPr>
          <p:cNvPr id="21520" name="圆柱形 47"/>
          <p:cNvSpPr>
            <a:spLocks noChangeArrowheads="1"/>
          </p:cNvSpPr>
          <p:nvPr/>
        </p:nvSpPr>
        <p:spPr bwMode="auto">
          <a:xfrm>
            <a:off x="3481387" y="3870484"/>
            <a:ext cx="1077731" cy="2870985"/>
          </a:xfrm>
          <a:prstGeom prst="can">
            <a:avLst>
              <a:gd name="adj" fmla="val 25808"/>
            </a:avLst>
          </a:prstGeom>
          <a:solidFill>
            <a:srgbClr val="00B050"/>
          </a:solidFill>
          <a:ln>
            <a:noFill/>
          </a:ln>
          <a:extLst>
            <a:ext uri="{91240B29-F687-4F45-9708-019B960494DF}">
              <a14:hiddenLine xmlns:a14="http://schemas.microsoft.com/office/drawing/2010/main" xmlns="" w="9525">
                <a:solidFill>
                  <a:srgbClr val="000000"/>
                </a:solidFill>
                <a:bevel/>
                <a:headEnd/>
                <a:tailEnd/>
              </a14:hiddenLine>
            </a:ext>
          </a:extLst>
        </p:spPr>
        <p:txBody>
          <a:bodyPr vert="eaVert" wrap="none" lIns="120445" tIns="60222" rIns="120445" bIns="60222" anchor="ctr"/>
          <a:lstStyle/>
          <a:p>
            <a:pPr algn="ctr" eaLnBrk="0" hangingPunct="0"/>
            <a:r>
              <a:rPr lang="en-US" altLang="zh-CN" sz="4700" b="1" dirty="0" smtClean="0">
                <a:solidFill>
                  <a:srgbClr val="FFFFFF"/>
                </a:solidFill>
                <a:latin typeface="Verdana" pitchFamily="34" charset="0"/>
              </a:rPr>
              <a:t>60000</a:t>
            </a:r>
            <a:endParaRPr lang="zh-CN" altLang="en-US" sz="4700" b="1" dirty="0">
              <a:solidFill>
                <a:srgbClr val="FFFFFF"/>
              </a:solidFill>
              <a:latin typeface="Verdana" pitchFamily="34" charset="0"/>
            </a:endParaRPr>
          </a:p>
        </p:txBody>
      </p:sp>
    </p:spTree>
    <p:extLst>
      <p:ext uri="{BB962C8B-B14F-4D97-AF65-F5344CB8AC3E}">
        <p14:creationId xmlns:p14="http://schemas.microsoft.com/office/powerpoint/2010/main" xmlns="" val="667080474"/>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4" fill="hold" grpId="0" nodeType="clickEffect">
                                  <p:stCondLst>
                                    <p:cond delay="0"/>
                                  </p:stCondLst>
                                  <p:childTnLst>
                                    <p:set>
                                      <p:cBhvr>
                                        <p:cTn id="6" dur="1" fill="hold">
                                          <p:stCondLst>
                                            <p:cond delay="0"/>
                                          </p:stCondLst>
                                        </p:cTn>
                                        <p:tgtEl>
                                          <p:spTgt spid="107538"/>
                                        </p:tgtEl>
                                        <p:attrNameLst>
                                          <p:attrName>style.visibility</p:attrName>
                                        </p:attrNameLst>
                                      </p:cBhvr>
                                      <p:to>
                                        <p:strVal val="visible"/>
                                      </p:to>
                                    </p:set>
                                    <p:anim calcmode="lin" valueType="num">
                                      <p:cBhvr>
                                        <p:cTn id="7" dur="500" fill="hold"/>
                                        <p:tgtEl>
                                          <p:spTgt spid="107538"/>
                                        </p:tgtEl>
                                        <p:attrNameLst>
                                          <p:attrName>ppt_x</p:attrName>
                                        </p:attrNameLst>
                                      </p:cBhvr>
                                      <p:tavLst>
                                        <p:tav tm="0">
                                          <p:val>
                                            <p:strVal val="#ppt_x"/>
                                          </p:val>
                                        </p:tav>
                                        <p:tav tm="100000">
                                          <p:val>
                                            <p:strVal val="#ppt_x"/>
                                          </p:val>
                                        </p:tav>
                                      </p:tavLst>
                                    </p:anim>
                                    <p:anim calcmode="lin" valueType="num">
                                      <p:cBhvr>
                                        <p:cTn id="8" dur="500" fill="hold"/>
                                        <p:tgtEl>
                                          <p:spTgt spid="107538"/>
                                        </p:tgtEl>
                                        <p:attrNameLst>
                                          <p:attrName>ppt_y</p:attrName>
                                        </p:attrNameLst>
                                      </p:cBhvr>
                                      <p:tavLst>
                                        <p:tav tm="0">
                                          <p:val>
                                            <p:strVal val="#ppt_y+#ppt_h/2"/>
                                          </p:val>
                                        </p:tav>
                                        <p:tav tm="100000">
                                          <p:val>
                                            <p:strVal val="#ppt_y"/>
                                          </p:val>
                                        </p:tav>
                                      </p:tavLst>
                                    </p:anim>
                                    <p:anim calcmode="lin" valueType="num">
                                      <p:cBhvr>
                                        <p:cTn id="9" dur="500" fill="hold"/>
                                        <p:tgtEl>
                                          <p:spTgt spid="107538"/>
                                        </p:tgtEl>
                                        <p:attrNameLst>
                                          <p:attrName>ppt_w</p:attrName>
                                        </p:attrNameLst>
                                      </p:cBhvr>
                                      <p:tavLst>
                                        <p:tav tm="0">
                                          <p:val>
                                            <p:strVal val="#ppt_w"/>
                                          </p:val>
                                        </p:tav>
                                        <p:tav tm="100000">
                                          <p:val>
                                            <p:strVal val="#ppt_w"/>
                                          </p:val>
                                        </p:tav>
                                      </p:tavLst>
                                    </p:anim>
                                    <p:anim calcmode="lin" valueType="num">
                                      <p:cBhvr>
                                        <p:cTn id="10" dur="500" fill="hold"/>
                                        <p:tgtEl>
                                          <p:spTgt spid="107538"/>
                                        </p:tgtEl>
                                        <p:attrNameLst>
                                          <p:attrName>ppt_h</p:attrName>
                                        </p:attrNameLst>
                                      </p:cBhvr>
                                      <p:tavLst>
                                        <p:tav tm="0">
                                          <p:val>
                                            <p:fltVal val="0"/>
                                          </p:val>
                                        </p:tav>
                                        <p:tav tm="100000">
                                          <p:val>
                                            <p:strVal val="#ppt_h"/>
                                          </p:val>
                                        </p:tav>
                                      </p:tavLst>
                                    </p:anim>
                                  </p:childTnLst>
                                </p:cTn>
                              </p:par>
                            </p:childTnLst>
                          </p:cTn>
                        </p:par>
                        <p:par>
                          <p:cTn id="11" fill="hold" nodeType="afterGroup">
                            <p:stCondLst>
                              <p:cond delay="500"/>
                            </p:stCondLst>
                            <p:childTnLst>
                              <p:par>
                                <p:cTn id="12" presetID="17" presetClass="entr" presetSubtype="4" fill="hold" grpId="0" nodeType="afterEffect">
                                  <p:stCondLst>
                                    <p:cond delay="0"/>
                                  </p:stCondLst>
                                  <p:childTnLst>
                                    <p:set>
                                      <p:cBhvr>
                                        <p:cTn id="13" dur="1" fill="hold">
                                          <p:stCondLst>
                                            <p:cond delay="0"/>
                                          </p:stCondLst>
                                        </p:cTn>
                                        <p:tgtEl>
                                          <p:spTgt spid="107537"/>
                                        </p:tgtEl>
                                        <p:attrNameLst>
                                          <p:attrName>style.visibility</p:attrName>
                                        </p:attrNameLst>
                                      </p:cBhvr>
                                      <p:to>
                                        <p:strVal val="visible"/>
                                      </p:to>
                                    </p:set>
                                    <p:anim calcmode="lin" valueType="num">
                                      <p:cBhvr>
                                        <p:cTn id="14" dur="500" fill="hold"/>
                                        <p:tgtEl>
                                          <p:spTgt spid="107537"/>
                                        </p:tgtEl>
                                        <p:attrNameLst>
                                          <p:attrName>ppt_x</p:attrName>
                                        </p:attrNameLst>
                                      </p:cBhvr>
                                      <p:tavLst>
                                        <p:tav tm="0">
                                          <p:val>
                                            <p:strVal val="#ppt_x"/>
                                          </p:val>
                                        </p:tav>
                                        <p:tav tm="100000">
                                          <p:val>
                                            <p:strVal val="#ppt_x"/>
                                          </p:val>
                                        </p:tav>
                                      </p:tavLst>
                                    </p:anim>
                                    <p:anim calcmode="lin" valueType="num">
                                      <p:cBhvr>
                                        <p:cTn id="15" dur="500" fill="hold"/>
                                        <p:tgtEl>
                                          <p:spTgt spid="107537"/>
                                        </p:tgtEl>
                                        <p:attrNameLst>
                                          <p:attrName>ppt_y</p:attrName>
                                        </p:attrNameLst>
                                      </p:cBhvr>
                                      <p:tavLst>
                                        <p:tav tm="0">
                                          <p:val>
                                            <p:strVal val="#ppt_y+#ppt_h/2"/>
                                          </p:val>
                                        </p:tav>
                                        <p:tav tm="100000">
                                          <p:val>
                                            <p:strVal val="#ppt_y"/>
                                          </p:val>
                                        </p:tav>
                                      </p:tavLst>
                                    </p:anim>
                                    <p:anim calcmode="lin" valueType="num">
                                      <p:cBhvr>
                                        <p:cTn id="16" dur="500" fill="hold"/>
                                        <p:tgtEl>
                                          <p:spTgt spid="107537"/>
                                        </p:tgtEl>
                                        <p:attrNameLst>
                                          <p:attrName>ppt_w</p:attrName>
                                        </p:attrNameLst>
                                      </p:cBhvr>
                                      <p:tavLst>
                                        <p:tav tm="0">
                                          <p:val>
                                            <p:strVal val="#ppt_w"/>
                                          </p:val>
                                        </p:tav>
                                        <p:tav tm="100000">
                                          <p:val>
                                            <p:strVal val="#ppt_w"/>
                                          </p:val>
                                        </p:tav>
                                      </p:tavLst>
                                    </p:anim>
                                    <p:anim calcmode="lin" valueType="num">
                                      <p:cBhvr>
                                        <p:cTn id="17" dur="500" fill="hold"/>
                                        <p:tgtEl>
                                          <p:spTgt spid="107537"/>
                                        </p:tgtEl>
                                        <p:attrNameLst>
                                          <p:attrName>ppt_h</p:attrName>
                                        </p:attrNameLst>
                                      </p:cBhvr>
                                      <p:tavLst>
                                        <p:tav tm="0">
                                          <p:val>
                                            <p:fltVal val="0"/>
                                          </p:val>
                                        </p:tav>
                                        <p:tav tm="100000">
                                          <p:val>
                                            <p:strVal val="#ppt_h"/>
                                          </p:val>
                                        </p:tav>
                                      </p:tavLst>
                                    </p:anim>
                                  </p:childTnLst>
                                </p:cTn>
                              </p:par>
                            </p:childTnLst>
                          </p:cTn>
                        </p:par>
                        <p:par>
                          <p:cTn id="18" fill="hold" nodeType="afterGroup">
                            <p:stCondLst>
                              <p:cond delay="1000"/>
                            </p:stCondLst>
                            <p:childTnLst>
                              <p:par>
                                <p:cTn id="19" presetID="17" presetClass="entr" presetSubtype="4" fill="hold" grpId="0" nodeType="afterEffect">
                                  <p:stCondLst>
                                    <p:cond delay="0"/>
                                  </p:stCondLst>
                                  <p:childTnLst>
                                    <p:set>
                                      <p:cBhvr>
                                        <p:cTn id="20" dur="1" fill="hold">
                                          <p:stCondLst>
                                            <p:cond delay="0"/>
                                          </p:stCondLst>
                                        </p:cTn>
                                        <p:tgtEl>
                                          <p:spTgt spid="107528"/>
                                        </p:tgtEl>
                                        <p:attrNameLst>
                                          <p:attrName>style.visibility</p:attrName>
                                        </p:attrNameLst>
                                      </p:cBhvr>
                                      <p:to>
                                        <p:strVal val="visible"/>
                                      </p:to>
                                    </p:set>
                                    <p:anim calcmode="lin" valueType="num">
                                      <p:cBhvr>
                                        <p:cTn id="21" dur="500" fill="hold"/>
                                        <p:tgtEl>
                                          <p:spTgt spid="107528"/>
                                        </p:tgtEl>
                                        <p:attrNameLst>
                                          <p:attrName>ppt_x</p:attrName>
                                        </p:attrNameLst>
                                      </p:cBhvr>
                                      <p:tavLst>
                                        <p:tav tm="0">
                                          <p:val>
                                            <p:strVal val="#ppt_x"/>
                                          </p:val>
                                        </p:tav>
                                        <p:tav tm="100000">
                                          <p:val>
                                            <p:strVal val="#ppt_x"/>
                                          </p:val>
                                        </p:tav>
                                      </p:tavLst>
                                    </p:anim>
                                    <p:anim calcmode="lin" valueType="num">
                                      <p:cBhvr>
                                        <p:cTn id="22" dur="500" fill="hold"/>
                                        <p:tgtEl>
                                          <p:spTgt spid="107528"/>
                                        </p:tgtEl>
                                        <p:attrNameLst>
                                          <p:attrName>ppt_y</p:attrName>
                                        </p:attrNameLst>
                                      </p:cBhvr>
                                      <p:tavLst>
                                        <p:tav tm="0">
                                          <p:val>
                                            <p:strVal val="#ppt_y+#ppt_h/2"/>
                                          </p:val>
                                        </p:tav>
                                        <p:tav tm="100000">
                                          <p:val>
                                            <p:strVal val="#ppt_y"/>
                                          </p:val>
                                        </p:tav>
                                      </p:tavLst>
                                    </p:anim>
                                    <p:anim calcmode="lin" valueType="num">
                                      <p:cBhvr>
                                        <p:cTn id="23" dur="500" fill="hold"/>
                                        <p:tgtEl>
                                          <p:spTgt spid="107528"/>
                                        </p:tgtEl>
                                        <p:attrNameLst>
                                          <p:attrName>ppt_w</p:attrName>
                                        </p:attrNameLst>
                                      </p:cBhvr>
                                      <p:tavLst>
                                        <p:tav tm="0">
                                          <p:val>
                                            <p:strVal val="#ppt_w"/>
                                          </p:val>
                                        </p:tav>
                                        <p:tav tm="100000">
                                          <p:val>
                                            <p:strVal val="#ppt_w"/>
                                          </p:val>
                                        </p:tav>
                                      </p:tavLst>
                                    </p:anim>
                                    <p:anim calcmode="lin" valueType="num">
                                      <p:cBhvr>
                                        <p:cTn id="24" dur="500" fill="hold"/>
                                        <p:tgtEl>
                                          <p:spTgt spid="107528"/>
                                        </p:tgtEl>
                                        <p:attrNameLst>
                                          <p:attrName>ppt_h</p:attrName>
                                        </p:attrNameLst>
                                      </p:cBhvr>
                                      <p:tavLst>
                                        <p:tav tm="0">
                                          <p:val>
                                            <p:fltVal val="0"/>
                                          </p:val>
                                        </p:tav>
                                        <p:tav tm="100000">
                                          <p:val>
                                            <p:strVal val="#ppt_h"/>
                                          </p:val>
                                        </p:tav>
                                      </p:tavLst>
                                    </p:anim>
                                  </p:childTnLst>
                                </p:cTn>
                              </p:par>
                            </p:childTnLst>
                          </p:cTn>
                        </p:par>
                        <p:par>
                          <p:cTn id="25" fill="hold" nodeType="afterGroup">
                            <p:stCondLst>
                              <p:cond delay="1500"/>
                            </p:stCondLst>
                            <p:childTnLst>
                              <p:par>
                                <p:cTn id="26" presetID="17" presetClass="entr" presetSubtype="4" fill="hold" grpId="0" nodeType="afterEffect">
                                  <p:stCondLst>
                                    <p:cond delay="0"/>
                                  </p:stCondLst>
                                  <p:childTnLst>
                                    <p:set>
                                      <p:cBhvr>
                                        <p:cTn id="27" dur="1" fill="hold">
                                          <p:stCondLst>
                                            <p:cond delay="0"/>
                                          </p:stCondLst>
                                        </p:cTn>
                                        <p:tgtEl>
                                          <p:spTgt spid="107536"/>
                                        </p:tgtEl>
                                        <p:attrNameLst>
                                          <p:attrName>style.visibility</p:attrName>
                                        </p:attrNameLst>
                                      </p:cBhvr>
                                      <p:to>
                                        <p:strVal val="visible"/>
                                      </p:to>
                                    </p:set>
                                    <p:anim calcmode="lin" valueType="num">
                                      <p:cBhvr>
                                        <p:cTn id="28" dur="500" fill="hold"/>
                                        <p:tgtEl>
                                          <p:spTgt spid="107536"/>
                                        </p:tgtEl>
                                        <p:attrNameLst>
                                          <p:attrName>ppt_x</p:attrName>
                                        </p:attrNameLst>
                                      </p:cBhvr>
                                      <p:tavLst>
                                        <p:tav tm="0">
                                          <p:val>
                                            <p:strVal val="#ppt_x"/>
                                          </p:val>
                                        </p:tav>
                                        <p:tav tm="100000">
                                          <p:val>
                                            <p:strVal val="#ppt_x"/>
                                          </p:val>
                                        </p:tav>
                                      </p:tavLst>
                                    </p:anim>
                                    <p:anim calcmode="lin" valueType="num">
                                      <p:cBhvr>
                                        <p:cTn id="29" dur="500" fill="hold"/>
                                        <p:tgtEl>
                                          <p:spTgt spid="107536"/>
                                        </p:tgtEl>
                                        <p:attrNameLst>
                                          <p:attrName>ppt_y</p:attrName>
                                        </p:attrNameLst>
                                      </p:cBhvr>
                                      <p:tavLst>
                                        <p:tav tm="0">
                                          <p:val>
                                            <p:strVal val="#ppt_y+#ppt_h/2"/>
                                          </p:val>
                                        </p:tav>
                                        <p:tav tm="100000">
                                          <p:val>
                                            <p:strVal val="#ppt_y"/>
                                          </p:val>
                                        </p:tav>
                                      </p:tavLst>
                                    </p:anim>
                                    <p:anim calcmode="lin" valueType="num">
                                      <p:cBhvr>
                                        <p:cTn id="30" dur="500" fill="hold"/>
                                        <p:tgtEl>
                                          <p:spTgt spid="107536"/>
                                        </p:tgtEl>
                                        <p:attrNameLst>
                                          <p:attrName>ppt_w</p:attrName>
                                        </p:attrNameLst>
                                      </p:cBhvr>
                                      <p:tavLst>
                                        <p:tav tm="0">
                                          <p:val>
                                            <p:strVal val="#ppt_w"/>
                                          </p:val>
                                        </p:tav>
                                        <p:tav tm="100000">
                                          <p:val>
                                            <p:strVal val="#ppt_w"/>
                                          </p:val>
                                        </p:tav>
                                      </p:tavLst>
                                    </p:anim>
                                    <p:anim calcmode="lin" valueType="num">
                                      <p:cBhvr>
                                        <p:cTn id="31" dur="500" fill="hold"/>
                                        <p:tgtEl>
                                          <p:spTgt spid="107536"/>
                                        </p:tgtEl>
                                        <p:attrNameLst>
                                          <p:attrName>ppt_h</p:attrName>
                                        </p:attrNameLst>
                                      </p:cBhvr>
                                      <p:tavLst>
                                        <p:tav tm="0">
                                          <p:val>
                                            <p:fltVal val="0"/>
                                          </p:val>
                                        </p:tav>
                                        <p:tav tm="100000">
                                          <p:val>
                                            <p:strVal val="#ppt_h"/>
                                          </p:val>
                                        </p:tav>
                                      </p:tavLst>
                                    </p:anim>
                                  </p:childTnLst>
                                </p:cTn>
                              </p:par>
                            </p:childTnLst>
                          </p:cTn>
                        </p:par>
                        <p:par>
                          <p:cTn id="32" fill="hold" nodeType="afterGroup">
                            <p:stCondLst>
                              <p:cond delay="2000"/>
                            </p:stCondLst>
                            <p:childTnLst>
                              <p:par>
                                <p:cTn id="33" presetID="17" presetClass="entr" presetSubtype="4"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p:cTn id="35" dur="500" fill="hold"/>
                                        <p:tgtEl>
                                          <p:spTgt spid="24"/>
                                        </p:tgtEl>
                                        <p:attrNameLst>
                                          <p:attrName>ppt_x</p:attrName>
                                        </p:attrNameLst>
                                      </p:cBhvr>
                                      <p:tavLst>
                                        <p:tav tm="0">
                                          <p:val>
                                            <p:strVal val="#ppt_x"/>
                                          </p:val>
                                        </p:tav>
                                        <p:tav tm="100000">
                                          <p:val>
                                            <p:strVal val="#ppt_x"/>
                                          </p:val>
                                        </p:tav>
                                      </p:tavLst>
                                    </p:anim>
                                    <p:anim calcmode="lin" valueType="num">
                                      <p:cBhvr>
                                        <p:cTn id="36" dur="500" fill="hold"/>
                                        <p:tgtEl>
                                          <p:spTgt spid="24"/>
                                        </p:tgtEl>
                                        <p:attrNameLst>
                                          <p:attrName>ppt_y</p:attrName>
                                        </p:attrNameLst>
                                      </p:cBhvr>
                                      <p:tavLst>
                                        <p:tav tm="0">
                                          <p:val>
                                            <p:strVal val="#ppt_y+#ppt_h/2"/>
                                          </p:val>
                                        </p:tav>
                                        <p:tav tm="100000">
                                          <p:val>
                                            <p:strVal val="#ppt_y"/>
                                          </p:val>
                                        </p:tav>
                                      </p:tavLst>
                                    </p:anim>
                                    <p:anim calcmode="lin" valueType="num">
                                      <p:cBhvr>
                                        <p:cTn id="37" dur="500" fill="hold"/>
                                        <p:tgtEl>
                                          <p:spTgt spid="24"/>
                                        </p:tgtEl>
                                        <p:attrNameLst>
                                          <p:attrName>ppt_w</p:attrName>
                                        </p:attrNameLst>
                                      </p:cBhvr>
                                      <p:tavLst>
                                        <p:tav tm="0">
                                          <p:val>
                                            <p:strVal val="#ppt_w"/>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ppt_x"/>
                                          </p:val>
                                        </p:tav>
                                        <p:tav tm="100000">
                                          <p:val>
                                            <p:strVal val="#ppt_x"/>
                                          </p:val>
                                        </p:tav>
                                      </p:tavLst>
                                    </p:anim>
                                    <p:anim calcmode="lin" valueType="num">
                                      <p:cBhvr additive="base">
                                        <p:cTn id="4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nodeType="clickEffect">
                                  <p:stCondLst>
                                    <p:cond delay="0"/>
                                  </p:stCondLst>
                                  <p:childTnLst>
                                    <p:set>
                                      <p:cBhvr>
                                        <p:cTn id="4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8" grpId="0" animBg="1" autoUpdateAnimBg="0"/>
      <p:bldP spid="107536" grpId="0" animBg="1" autoUpdateAnimBg="0"/>
      <p:bldP spid="107537" grpId="0" animBg="1" autoUpdateAnimBg="0"/>
      <p:bldP spid="107538" grpId="0" animBg="1" autoUpdateAnimBg="0"/>
      <p:bldP spid="24" grpId="0" animBg="1" autoUpdateAnimBg="0"/>
      <p:bldP spid="2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1"/>
          <p:cNvSpPr txBox="1">
            <a:spLocks noChangeArrowheads="1"/>
          </p:cNvSpPr>
          <p:nvPr/>
        </p:nvSpPr>
        <p:spPr bwMode="auto">
          <a:xfrm>
            <a:off x="384585" y="1113159"/>
            <a:ext cx="13397855" cy="10140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362" tIns="60179" rIns="120362" bIns="6017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5800" b="1" i="1" dirty="0">
                <a:solidFill>
                  <a:srgbClr val="FF0000"/>
                </a:solidFill>
                <a:latin typeface="微软雅黑" panose="020B0503020204020204" pitchFamily="34" charset="-122"/>
                <a:ea typeface="微软雅黑" panose="020B0503020204020204" pitchFamily="34" charset="-122"/>
              </a:rPr>
              <a:t>保障责任</a:t>
            </a:r>
            <a:r>
              <a:rPr lang="en-US" altLang="zh-CN" sz="5800" b="1" i="1" dirty="0">
                <a:solidFill>
                  <a:srgbClr val="FF0000"/>
                </a:solidFill>
                <a:latin typeface="微软雅黑" panose="020B0503020204020204" pitchFamily="34" charset="-122"/>
                <a:ea typeface="微软雅黑" panose="020B0503020204020204" pitchFamily="34" charset="-122"/>
              </a:rPr>
              <a:t>4</a:t>
            </a:r>
            <a:r>
              <a:rPr lang="zh-CN" altLang="en-US" sz="5800" b="1" i="1" dirty="0">
                <a:solidFill>
                  <a:srgbClr val="FF0000"/>
                </a:solidFill>
                <a:latin typeface="微软雅黑" panose="020B0503020204020204" pitchFamily="34" charset="-122"/>
                <a:ea typeface="微软雅黑" panose="020B0503020204020204" pitchFamily="34" charset="-122"/>
              </a:rPr>
              <a:t>：</a:t>
            </a:r>
            <a:r>
              <a:rPr lang="zh-CN" altLang="en-US" sz="5800" b="1" i="1" dirty="0">
                <a:solidFill>
                  <a:srgbClr val="FFC000"/>
                </a:solidFill>
                <a:latin typeface="微软雅黑" pitchFamily="34" charset="-122"/>
                <a:ea typeface="微软雅黑" panose="020B0503020204020204" pitchFamily="34" charset="-122"/>
              </a:rPr>
              <a:t>轻症癌症确诊保险金</a:t>
            </a:r>
            <a:endParaRPr lang="zh-CN" altLang="en-US" sz="7100" b="1" i="1" dirty="0">
              <a:solidFill>
                <a:srgbClr val="FFC000"/>
              </a:solidFill>
              <a:latin typeface="微软雅黑" pitchFamily="34" charset="-122"/>
              <a:ea typeface="微软雅黑" panose="020B0503020204020204" pitchFamily="34" charset="-122"/>
            </a:endParaRPr>
          </a:p>
        </p:txBody>
      </p:sp>
      <p:sp>
        <p:nvSpPr>
          <p:cNvPr id="16" name="Text Box 7"/>
          <p:cNvSpPr txBox="1">
            <a:spLocks noChangeArrowheads="1"/>
          </p:cNvSpPr>
          <p:nvPr/>
        </p:nvSpPr>
        <p:spPr bwMode="auto">
          <a:xfrm>
            <a:off x="308563" y="6870859"/>
            <a:ext cx="14093238" cy="136922"/>
          </a:xfrm>
          <a:prstGeom prst="rect">
            <a:avLst/>
          </a:prstGeom>
          <a:gradFill rotWithShape="1">
            <a:gsLst>
              <a:gs pos="0">
                <a:srgbClr val="7F7F7F"/>
              </a:gs>
              <a:gs pos="50000">
                <a:schemeClr val="bg1"/>
              </a:gs>
              <a:gs pos="100000">
                <a:srgbClr val="7F7F7F"/>
              </a:gs>
            </a:gsLst>
            <a:lin ang="5400000"/>
          </a:gradFill>
          <a:ln w="9525">
            <a:noFill/>
            <a:miter lim="800000"/>
            <a:headEnd/>
            <a:tailEnd/>
          </a:ln>
        </p:spPr>
        <p:txBody>
          <a:bodyPr lIns="120362" tIns="60179" rIns="120362" bIns="60179">
            <a:spAutoFit/>
          </a:bodyPr>
          <a:lstStyle/>
          <a:p>
            <a:pPr>
              <a:spcBef>
                <a:spcPct val="50000"/>
              </a:spcBef>
              <a:defRPr/>
            </a:pPr>
            <a:endParaRPr lang="zh-CN" altLang="en-US" sz="100">
              <a:solidFill>
                <a:srgbClr val="2B166E"/>
              </a:solidFill>
              <a:latin typeface="Comic Sans MS" pitchFamily="66" charset="0"/>
            </a:endParaRPr>
          </a:p>
        </p:txBody>
      </p:sp>
      <p:sp>
        <p:nvSpPr>
          <p:cNvPr id="22532" name="AutoShape 8"/>
          <p:cNvSpPr>
            <a:spLocks noChangeArrowheads="1"/>
          </p:cNvSpPr>
          <p:nvPr/>
        </p:nvSpPr>
        <p:spPr bwMode="auto">
          <a:xfrm>
            <a:off x="599237" y="6660833"/>
            <a:ext cx="614889" cy="579448"/>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endParaRPr>
          </a:p>
        </p:txBody>
      </p:sp>
      <p:sp>
        <p:nvSpPr>
          <p:cNvPr id="18" name="Text Box 5"/>
          <p:cNvSpPr txBox="1">
            <a:spLocks noChangeArrowheads="1"/>
          </p:cNvSpPr>
          <p:nvPr/>
        </p:nvSpPr>
        <p:spPr bwMode="auto">
          <a:xfrm>
            <a:off x="308563" y="7277785"/>
            <a:ext cx="2168878" cy="613976"/>
          </a:xfrm>
          <a:prstGeom prst="rect">
            <a:avLst/>
          </a:prstGeom>
          <a:noFill/>
          <a:ln w="9525">
            <a:noFill/>
            <a:miter lim="800000"/>
            <a:headEnd/>
            <a:tailEnd/>
          </a:ln>
        </p:spPr>
        <p:txBody>
          <a:bodyPr lIns="120362" tIns="60179" rIns="120362" bIns="60179">
            <a:spAutoFit/>
          </a:bodyPr>
          <a:lstStyle/>
          <a:p>
            <a:pPr>
              <a:defRPr/>
            </a:pPr>
            <a:r>
              <a:rPr lang="en-US" sz="3200" b="1">
                <a:solidFill>
                  <a:srgbClr val="000000"/>
                </a:solidFill>
                <a:effectLst>
                  <a:outerShdw blurRad="38100" dist="38100" dir="2700000" algn="tl">
                    <a:srgbClr val="C0C0C0"/>
                  </a:outerShdw>
                </a:effectLst>
                <a:latin typeface="Comic Sans MS" pitchFamily="66" charset="0"/>
              </a:rPr>
              <a:t>30</a:t>
            </a:r>
            <a:r>
              <a:rPr lang="zh-CN" altLang="en-US" sz="3200" b="1">
                <a:solidFill>
                  <a:srgbClr val="000000"/>
                </a:solidFill>
                <a:effectLst>
                  <a:outerShdw blurRad="38100" dist="38100" dir="2700000" algn="tl">
                    <a:srgbClr val="C0C0C0"/>
                  </a:outerShdw>
                </a:effectLst>
                <a:latin typeface="Comic Sans MS" pitchFamily="66" charset="0"/>
              </a:rPr>
              <a:t>岁</a:t>
            </a:r>
          </a:p>
        </p:txBody>
      </p:sp>
      <p:sp>
        <p:nvSpPr>
          <p:cNvPr id="22534" name="圆柱形 26"/>
          <p:cNvSpPr>
            <a:spLocks noChangeArrowheads="1"/>
          </p:cNvSpPr>
          <p:nvPr/>
        </p:nvSpPr>
        <p:spPr bwMode="auto">
          <a:xfrm>
            <a:off x="8029322" y="4388049"/>
            <a:ext cx="733394" cy="2379673"/>
          </a:xfrm>
          <a:prstGeom prst="can">
            <a:avLst>
              <a:gd name="adj" fmla="val 25058"/>
            </a:avLst>
          </a:prstGeom>
          <a:solidFill>
            <a:srgbClr val="00B050"/>
          </a:soli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lIns="120445" tIns="60222" rIns="120445" bIns="60222" anchor="ctr"/>
          <a:lstStyle/>
          <a:p>
            <a:pPr algn="ctr" eaLnBrk="0" hangingPunct="0"/>
            <a:r>
              <a:rPr lang="en-US" altLang="zh-CN" sz="3700" b="1" dirty="0" smtClean="0">
                <a:solidFill>
                  <a:schemeClr val="bg1"/>
                </a:solidFill>
                <a:latin typeface="Verdana" pitchFamily="34" charset="0"/>
              </a:rPr>
              <a:t>40000</a:t>
            </a:r>
            <a:endParaRPr lang="zh-CN" altLang="en-US" sz="3700" b="1" dirty="0">
              <a:solidFill>
                <a:schemeClr val="bg1"/>
              </a:solidFill>
              <a:latin typeface="Verdana" pitchFamily="34" charset="0"/>
            </a:endParaRPr>
          </a:p>
        </p:txBody>
      </p:sp>
      <p:sp>
        <p:nvSpPr>
          <p:cNvPr id="22535" name="AutoShape 9"/>
          <p:cNvSpPr>
            <a:spLocks noChangeArrowheads="1"/>
          </p:cNvSpPr>
          <p:nvPr/>
        </p:nvSpPr>
        <p:spPr bwMode="auto">
          <a:xfrm>
            <a:off x="11761134" y="6660833"/>
            <a:ext cx="679731" cy="579448"/>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endParaRPr>
          </a:p>
        </p:txBody>
      </p:sp>
      <p:sp>
        <p:nvSpPr>
          <p:cNvPr id="22536" name="圆柱形 34"/>
          <p:cNvSpPr>
            <a:spLocks noChangeArrowheads="1"/>
          </p:cNvSpPr>
          <p:nvPr/>
        </p:nvSpPr>
        <p:spPr bwMode="auto">
          <a:xfrm>
            <a:off x="8867805" y="4371173"/>
            <a:ext cx="735631" cy="2379672"/>
          </a:xfrm>
          <a:prstGeom prst="can">
            <a:avLst>
              <a:gd name="adj" fmla="val 24982"/>
            </a:avLst>
          </a:prstGeom>
          <a:solidFill>
            <a:srgbClr val="00B050"/>
          </a:soli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lIns="120445" tIns="60222" rIns="120445" bIns="60222" anchor="ctr"/>
          <a:lstStyle/>
          <a:p>
            <a:pPr algn="ctr" eaLnBrk="0" hangingPunct="0"/>
            <a:r>
              <a:rPr lang="en-US" altLang="zh-CN" sz="3700" b="1" dirty="0" smtClean="0">
                <a:solidFill>
                  <a:schemeClr val="bg1"/>
                </a:solidFill>
                <a:latin typeface="Verdana" pitchFamily="34" charset="0"/>
              </a:rPr>
              <a:t>40000</a:t>
            </a:r>
            <a:endParaRPr lang="zh-CN" altLang="en-US" sz="3700" b="1" dirty="0">
              <a:solidFill>
                <a:schemeClr val="bg1"/>
              </a:solidFill>
              <a:latin typeface="Verdana" pitchFamily="34" charset="0"/>
            </a:endParaRPr>
          </a:p>
        </p:txBody>
      </p:sp>
      <p:sp>
        <p:nvSpPr>
          <p:cNvPr id="22537" name="圆柱形 36"/>
          <p:cNvSpPr>
            <a:spLocks noChangeArrowheads="1"/>
          </p:cNvSpPr>
          <p:nvPr/>
        </p:nvSpPr>
        <p:spPr bwMode="auto">
          <a:xfrm>
            <a:off x="7188603" y="4388049"/>
            <a:ext cx="735629" cy="2379673"/>
          </a:xfrm>
          <a:prstGeom prst="can">
            <a:avLst>
              <a:gd name="adj" fmla="val 24982"/>
            </a:avLst>
          </a:prstGeom>
          <a:solidFill>
            <a:srgbClr val="00B050"/>
          </a:soli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lIns="120445" tIns="60222" rIns="120445" bIns="60222" anchor="ctr"/>
          <a:lstStyle/>
          <a:p>
            <a:pPr algn="ctr" eaLnBrk="0" hangingPunct="0"/>
            <a:r>
              <a:rPr lang="en-US" altLang="zh-CN" sz="3700" b="1" dirty="0" smtClean="0">
                <a:solidFill>
                  <a:schemeClr val="bg1"/>
                </a:solidFill>
                <a:latin typeface="Verdana" pitchFamily="34" charset="0"/>
              </a:rPr>
              <a:t>40000</a:t>
            </a:r>
            <a:endParaRPr lang="zh-CN" altLang="en-US" sz="2100" b="1" dirty="0">
              <a:solidFill>
                <a:schemeClr val="bg1"/>
              </a:solidFill>
              <a:latin typeface="Verdana" pitchFamily="34" charset="0"/>
            </a:endParaRPr>
          </a:p>
        </p:txBody>
      </p:sp>
      <p:sp>
        <p:nvSpPr>
          <p:cNvPr id="22538" name="圆柱形 37"/>
          <p:cNvSpPr>
            <a:spLocks noChangeArrowheads="1"/>
          </p:cNvSpPr>
          <p:nvPr/>
        </p:nvSpPr>
        <p:spPr bwMode="auto">
          <a:xfrm>
            <a:off x="6347884" y="4388049"/>
            <a:ext cx="735629" cy="2379673"/>
          </a:xfrm>
          <a:prstGeom prst="can">
            <a:avLst>
              <a:gd name="adj" fmla="val 24982"/>
            </a:avLst>
          </a:prstGeom>
          <a:solidFill>
            <a:srgbClr val="00B050"/>
          </a:soli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lIns="120445" tIns="60222" rIns="120445" bIns="60222" anchor="ctr"/>
          <a:lstStyle/>
          <a:p>
            <a:pPr algn="ctr" eaLnBrk="0" hangingPunct="0"/>
            <a:r>
              <a:rPr lang="en-US" altLang="zh-CN" sz="3700" b="1" dirty="0" smtClean="0">
                <a:solidFill>
                  <a:schemeClr val="bg1"/>
                </a:solidFill>
                <a:latin typeface="Verdana" pitchFamily="34" charset="0"/>
              </a:rPr>
              <a:t>40000</a:t>
            </a:r>
            <a:endParaRPr lang="zh-CN" altLang="en-US" sz="3700" b="1" dirty="0">
              <a:solidFill>
                <a:schemeClr val="bg1"/>
              </a:solidFill>
              <a:latin typeface="Verdana" pitchFamily="34" charset="0"/>
            </a:endParaRPr>
          </a:p>
        </p:txBody>
      </p:sp>
      <p:sp>
        <p:nvSpPr>
          <p:cNvPr id="25" name="Text Box 5"/>
          <p:cNvSpPr txBox="1">
            <a:spLocks noChangeArrowheads="1"/>
          </p:cNvSpPr>
          <p:nvPr/>
        </p:nvSpPr>
        <p:spPr bwMode="auto">
          <a:xfrm>
            <a:off x="11401146" y="7290912"/>
            <a:ext cx="1439956" cy="613976"/>
          </a:xfrm>
          <a:prstGeom prst="rect">
            <a:avLst/>
          </a:prstGeom>
          <a:noFill/>
          <a:ln w="9525" cap="flat" cmpd="sng">
            <a:noFill/>
            <a:bevel/>
            <a:headEnd/>
            <a:tailEnd/>
          </a:ln>
          <a:effectLst/>
        </p:spPr>
        <p:txBody>
          <a:bodyPr lIns="120362" tIns="60179" rIns="120362" bIns="60179">
            <a:spAutoFit/>
          </a:bodyPr>
          <a:lstStyle/>
          <a:p>
            <a:pPr>
              <a:defRPr/>
            </a:pPr>
            <a:r>
              <a:rPr lang="en-US" sz="3200" b="1" dirty="0">
                <a:solidFill>
                  <a:srgbClr val="000000"/>
                </a:solidFill>
                <a:effectLst>
                  <a:outerShdw blurRad="38100" dist="38100" dir="2700000" algn="tl">
                    <a:srgbClr val="C0C0C0"/>
                  </a:outerShdw>
                </a:effectLst>
                <a:latin typeface="Comic Sans MS" pitchFamily="66" charset="0"/>
              </a:rPr>
              <a:t>80</a:t>
            </a:r>
            <a:r>
              <a:rPr lang="zh-CN" altLang="en-US" sz="3200" b="1" dirty="0">
                <a:solidFill>
                  <a:srgbClr val="000000"/>
                </a:solidFill>
                <a:effectLst>
                  <a:outerShdw blurRad="38100" dist="38100" dir="2700000" algn="tl">
                    <a:srgbClr val="C0C0C0"/>
                  </a:outerShdw>
                </a:effectLst>
                <a:latin typeface="Comic Sans MS" pitchFamily="66" charset="0"/>
              </a:rPr>
              <a:t>岁</a:t>
            </a:r>
          </a:p>
        </p:txBody>
      </p:sp>
      <p:sp>
        <p:nvSpPr>
          <p:cNvPr id="22540" name="圆柱形 34"/>
          <p:cNvSpPr>
            <a:spLocks noChangeArrowheads="1"/>
          </p:cNvSpPr>
          <p:nvPr/>
        </p:nvSpPr>
        <p:spPr bwMode="auto">
          <a:xfrm>
            <a:off x="9708525" y="4371173"/>
            <a:ext cx="735631" cy="2379672"/>
          </a:xfrm>
          <a:prstGeom prst="can">
            <a:avLst>
              <a:gd name="adj" fmla="val 24982"/>
            </a:avLst>
          </a:prstGeom>
          <a:solidFill>
            <a:srgbClr val="00B050"/>
          </a:soli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lIns="120445" tIns="60222" rIns="120445" bIns="60222" anchor="ctr"/>
          <a:lstStyle/>
          <a:p>
            <a:pPr algn="ctr" eaLnBrk="0" hangingPunct="0"/>
            <a:r>
              <a:rPr lang="en-US" altLang="zh-CN" sz="3700" b="1" dirty="0" smtClean="0">
                <a:solidFill>
                  <a:schemeClr val="bg1"/>
                </a:solidFill>
                <a:latin typeface="Verdana" pitchFamily="34" charset="0"/>
              </a:rPr>
              <a:t>40000</a:t>
            </a:r>
            <a:endParaRPr lang="zh-CN" altLang="en-US" sz="3700" b="1" dirty="0">
              <a:solidFill>
                <a:schemeClr val="bg1"/>
              </a:solidFill>
              <a:latin typeface="Verdana" pitchFamily="34" charset="0"/>
            </a:endParaRPr>
          </a:p>
        </p:txBody>
      </p:sp>
      <p:sp>
        <p:nvSpPr>
          <p:cNvPr id="22541" name="圆柱形 47"/>
          <p:cNvSpPr>
            <a:spLocks noChangeArrowheads="1"/>
          </p:cNvSpPr>
          <p:nvPr/>
        </p:nvSpPr>
        <p:spPr bwMode="auto">
          <a:xfrm>
            <a:off x="3588712" y="3069760"/>
            <a:ext cx="1196236" cy="3591073"/>
          </a:xfrm>
          <a:prstGeom prst="can">
            <a:avLst>
              <a:gd name="adj" fmla="val 25852"/>
            </a:avLst>
          </a:prstGeom>
          <a:solidFill>
            <a:srgbClr val="00B050"/>
          </a:solidFill>
          <a:ln>
            <a:noFill/>
          </a:ln>
          <a:extLst>
            <a:ext uri="{91240B29-F687-4F45-9708-019B960494DF}">
              <a14:hiddenLine xmlns:a14="http://schemas.microsoft.com/office/drawing/2010/main" xmlns="" w="9525">
                <a:solidFill>
                  <a:srgbClr val="000000"/>
                </a:solidFill>
                <a:bevel/>
                <a:headEnd/>
                <a:tailEnd/>
              </a14:hiddenLine>
            </a:ext>
          </a:extLst>
        </p:spPr>
        <p:txBody>
          <a:bodyPr vert="eaVert" wrap="none" lIns="120445" tIns="60222" rIns="120445" bIns="60222" anchor="ctr"/>
          <a:lstStyle/>
          <a:p>
            <a:pPr algn="ctr" eaLnBrk="0" hangingPunct="0"/>
            <a:r>
              <a:rPr lang="en-US" altLang="zh-CN" sz="4700" b="1" dirty="0" smtClean="0">
                <a:solidFill>
                  <a:srgbClr val="FFFFFF"/>
                </a:solidFill>
                <a:latin typeface="Verdana" pitchFamily="34" charset="0"/>
              </a:rPr>
              <a:t>2</a:t>
            </a:r>
            <a:r>
              <a:rPr lang="zh-CN" altLang="en-US" sz="4700" b="1" dirty="0" smtClean="0">
                <a:solidFill>
                  <a:srgbClr val="FFFFFF"/>
                </a:solidFill>
                <a:latin typeface="Verdana" pitchFamily="34" charset="0"/>
              </a:rPr>
              <a:t>0</a:t>
            </a:r>
            <a:r>
              <a:rPr lang="en-US" altLang="zh-CN" sz="4700" b="1" dirty="0" smtClean="0">
                <a:solidFill>
                  <a:srgbClr val="FFFFFF"/>
                </a:solidFill>
                <a:latin typeface="Verdana" pitchFamily="34" charset="0"/>
              </a:rPr>
              <a:t>0000</a:t>
            </a:r>
            <a:endParaRPr lang="zh-CN" altLang="en-US" sz="4700" b="1" dirty="0">
              <a:solidFill>
                <a:srgbClr val="FFFFFF"/>
              </a:solidFill>
              <a:latin typeface="Verdana" pitchFamily="34" charset="0"/>
            </a:endParaRPr>
          </a:p>
        </p:txBody>
      </p:sp>
      <p:sp>
        <p:nvSpPr>
          <p:cNvPr id="22542" name="圆柱形 47"/>
          <p:cNvSpPr>
            <a:spLocks noChangeArrowheads="1"/>
          </p:cNvSpPr>
          <p:nvPr/>
        </p:nvSpPr>
        <p:spPr bwMode="auto">
          <a:xfrm>
            <a:off x="5039848" y="3870484"/>
            <a:ext cx="1077731" cy="2870985"/>
          </a:xfrm>
          <a:prstGeom prst="can">
            <a:avLst>
              <a:gd name="adj" fmla="val 25823"/>
            </a:avLst>
          </a:prstGeom>
          <a:solidFill>
            <a:srgbClr val="00B050"/>
          </a:solidFill>
          <a:ln>
            <a:noFill/>
          </a:ln>
          <a:extLst>
            <a:ext uri="{91240B29-F687-4F45-9708-019B960494DF}">
              <a14:hiddenLine xmlns:a14="http://schemas.microsoft.com/office/drawing/2010/main" xmlns="" w="9525">
                <a:solidFill>
                  <a:srgbClr val="000000"/>
                </a:solidFill>
                <a:bevel/>
                <a:headEnd/>
                <a:tailEnd/>
              </a14:hiddenLine>
            </a:ext>
          </a:extLst>
        </p:spPr>
        <p:txBody>
          <a:bodyPr vert="eaVert" wrap="none" lIns="120445" tIns="60222" rIns="120445" bIns="60222" anchor="ctr"/>
          <a:lstStyle/>
          <a:p>
            <a:pPr algn="ctr" eaLnBrk="0" hangingPunct="0"/>
            <a:r>
              <a:rPr lang="en-US" altLang="zh-CN" sz="4700" b="1" dirty="0" smtClean="0">
                <a:solidFill>
                  <a:srgbClr val="FFFFFF"/>
                </a:solidFill>
                <a:latin typeface="Verdana" pitchFamily="34" charset="0"/>
              </a:rPr>
              <a:t>60000</a:t>
            </a:r>
            <a:endParaRPr lang="zh-CN" altLang="en-US" sz="4700" b="1" dirty="0">
              <a:solidFill>
                <a:srgbClr val="FFFFFF"/>
              </a:solidFill>
              <a:latin typeface="Verdana" pitchFamily="34" charset="0"/>
            </a:endParaRPr>
          </a:p>
        </p:txBody>
      </p:sp>
      <p:grpSp>
        <p:nvGrpSpPr>
          <p:cNvPr id="2" name="Group 11"/>
          <p:cNvGrpSpPr>
            <a:grpSpLocks/>
          </p:cNvGrpSpPr>
          <p:nvPr/>
        </p:nvGrpSpPr>
        <p:grpSpPr bwMode="auto">
          <a:xfrm>
            <a:off x="4440611" y="1461918"/>
            <a:ext cx="5281331" cy="2858621"/>
            <a:chOff x="0" y="0"/>
            <a:chExt cx="2800310" cy="2088231"/>
          </a:xfrm>
        </p:grpSpPr>
        <p:grpSp>
          <p:nvGrpSpPr>
            <p:cNvPr id="22545" name="Group 12"/>
            <p:cNvGrpSpPr>
              <a:grpSpLocks/>
            </p:cNvGrpSpPr>
            <p:nvPr/>
          </p:nvGrpSpPr>
          <p:grpSpPr bwMode="auto">
            <a:xfrm>
              <a:off x="0" y="0"/>
              <a:ext cx="2800310" cy="2088231"/>
              <a:chOff x="0" y="0"/>
              <a:chExt cx="2800310" cy="2160239"/>
            </a:xfrm>
          </p:grpSpPr>
          <p:sp>
            <p:nvSpPr>
              <p:cNvPr id="33" name="椭圆形标注 67"/>
              <p:cNvSpPr>
                <a:spLocks noChangeArrowheads="1"/>
              </p:cNvSpPr>
              <p:nvPr/>
            </p:nvSpPr>
            <p:spPr bwMode="auto">
              <a:xfrm>
                <a:off x="0" y="0"/>
                <a:ext cx="2800310" cy="2160239"/>
              </a:xfrm>
              <a:prstGeom prst="wedgeEllipseCallout">
                <a:avLst>
                  <a:gd name="adj1" fmla="val -80148"/>
                  <a:gd name="adj2" fmla="val 35388"/>
                </a:avLst>
              </a:prstGeom>
              <a:solidFill>
                <a:schemeClr val="bg1"/>
              </a:solidFill>
              <a:ln w="3175" cmpd="sng">
                <a:solidFill>
                  <a:srgbClr val="BFBFBF"/>
                </a:solidFill>
                <a:miter lim="800000"/>
                <a:headEnd/>
                <a:tailEnd/>
              </a:ln>
              <a:effectLst>
                <a:outerShdw dist="38100" dir="2700000" algn="ctr" rotWithShape="0">
                  <a:srgbClr val="000000">
                    <a:alpha val="39000"/>
                  </a:srgbClr>
                </a:outerShdw>
              </a:effectLst>
            </p:spPr>
            <p:txBody>
              <a:bodyPr anchor="ctr"/>
              <a:lstStyle/>
              <a:p>
                <a:pPr algn="ctr">
                  <a:defRPr/>
                </a:pPr>
                <a:endParaRPr lang="zh-CN" altLang="en-US">
                  <a:solidFill>
                    <a:srgbClr val="FFFFFF"/>
                  </a:solidFill>
                  <a:latin typeface="Constantia" pitchFamily="18" charset="0"/>
                </a:endParaRPr>
              </a:p>
            </p:txBody>
          </p:sp>
          <p:sp>
            <p:nvSpPr>
              <p:cNvPr id="22548" name="椭圆形标注 69"/>
              <p:cNvSpPr>
                <a:spLocks noChangeArrowheads="1"/>
              </p:cNvSpPr>
              <p:nvPr/>
            </p:nvSpPr>
            <p:spPr bwMode="auto">
              <a:xfrm>
                <a:off x="86906" y="72423"/>
                <a:ext cx="2592701" cy="2036380"/>
              </a:xfrm>
              <a:prstGeom prst="wedgeEllipseCallout">
                <a:avLst>
                  <a:gd name="adj1" fmla="val -77306"/>
                  <a:gd name="adj2" fmla="val 34292"/>
                </a:avLst>
              </a:prstGeom>
              <a:solidFill>
                <a:srgbClr val="FFFFFF"/>
              </a:solidFill>
              <a:ln w="3175">
                <a:solidFill>
                  <a:srgbClr val="BFBFBF"/>
                </a:solidFill>
                <a:prstDash val="sysDash"/>
                <a:miter lim="800000"/>
                <a:headEnd/>
                <a:tailEnd/>
              </a:ln>
            </p:spPr>
            <p:txBody>
              <a:bodyPr anchor="ctr"/>
              <a:lstStyle/>
              <a:p>
                <a:pPr algn="ctr"/>
                <a:endParaRPr lang="zh-CN" altLang="en-US">
                  <a:solidFill>
                    <a:srgbClr val="FFFFFF"/>
                  </a:solidFill>
                  <a:latin typeface="Constantia" pitchFamily="18" charset="0"/>
                </a:endParaRPr>
              </a:p>
            </p:txBody>
          </p:sp>
        </p:grpSp>
        <p:sp>
          <p:nvSpPr>
            <p:cNvPr id="22546" name="TextBox 62"/>
            <p:cNvSpPr txBox="1">
              <a:spLocks noChangeArrowheads="1"/>
            </p:cNvSpPr>
            <p:nvPr/>
          </p:nvSpPr>
          <p:spPr bwMode="auto">
            <a:xfrm>
              <a:off x="182577" y="334978"/>
              <a:ext cx="2418450" cy="15400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600" b="1" dirty="0">
                  <a:latin typeface="黑体" pitchFamily="49" charset="-122"/>
                  <a:ea typeface="黑体" pitchFamily="49" charset="-122"/>
                </a:rPr>
                <a:t>    如先确诊轻症</a:t>
              </a:r>
              <a:r>
                <a:rPr lang="en-US" altLang="en-US" sz="2600" b="1" dirty="0">
                  <a:solidFill>
                    <a:srgbClr val="0000CC"/>
                  </a:solidFill>
                  <a:latin typeface="微软雅黑" pitchFamily="34" charset="-122"/>
                </a:rPr>
                <a:t>(</a:t>
              </a:r>
              <a:r>
                <a:rPr lang="zh-CN" altLang="en-US" sz="2600" b="1" dirty="0">
                  <a:solidFill>
                    <a:srgbClr val="0000CC"/>
                  </a:solidFill>
                  <a:latin typeface="微软雅黑" pitchFamily="34" charset="-122"/>
                </a:rPr>
                <a:t>原位癌、皮肤癌</a:t>
              </a:r>
              <a:r>
                <a:rPr lang="en-US" altLang="en-US" sz="2600" b="1" dirty="0">
                  <a:solidFill>
                    <a:srgbClr val="0000CC"/>
                  </a:solidFill>
                  <a:latin typeface="微软雅黑" pitchFamily="34" charset="-122"/>
                </a:rPr>
                <a:t>), </a:t>
              </a:r>
              <a:r>
                <a:rPr lang="zh-CN" altLang="en-US" sz="2600" b="1" dirty="0">
                  <a:latin typeface="黑体" pitchFamily="49" charset="-122"/>
                  <a:ea typeface="黑体" pitchFamily="49" charset="-122"/>
                </a:rPr>
                <a:t>一次性领取基本保险金额的</a:t>
              </a:r>
              <a:r>
                <a:rPr lang="en-US" altLang="zh-CN" sz="2600" b="1" dirty="0">
                  <a:latin typeface="黑体" pitchFamily="49" charset="-122"/>
                  <a:ea typeface="黑体" pitchFamily="49" charset="-122"/>
                </a:rPr>
                <a:t>30%</a:t>
              </a:r>
              <a:r>
                <a:rPr lang="zh-CN" altLang="en-US" sz="2600" b="1" dirty="0">
                  <a:latin typeface="黑体" pitchFamily="49" charset="-122"/>
                  <a:ea typeface="黑体" pitchFamily="49" charset="-122"/>
                </a:rPr>
                <a:t>，合同继续有效。</a:t>
              </a:r>
              <a:endParaRPr lang="en-US" altLang="zh-CN" sz="2600" b="1" dirty="0">
                <a:latin typeface="黑体" pitchFamily="49" charset="-122"/>
                <a:ea typeface="黑体" pitchFamily="49" charset="-122"/>
              </a:endParaRPr>
            </a:p>
            <a:p>
              <a:pPr algn="ctr" eaLnBrk="1" hangingPunct="1"/>
              <a:r>
                <a:rPr lang="en-US" altLang="zh-CN" sz="5300" b="1" dirty="0" smtClean="0">
                  <a:solidFill>
                    <a:srgbClr val="FF0000"/>
                  </a:solidFill>
                  <a:latin typeface="Constantia" pitchFamily="18" charset="0"/>
                </a:rPr>
                <a:t>60000</a:t>
              </a:r>
              <a:r>
                <a:rPr lang="zh-CN" altLang="en-US" sz="5300" b="1" dirty="0">
                  <a:solidFill>
                    <a:srgbClr val="FF0000"/>
                  </a:solidFill>
                  <a:latin typeface="Constantia" pitchFamily="18" charset="0"/>
                </a:rPr>
                <a:t>元</a:t>
              </a:r>
              <a:endParaRPr lang="en-US" altLang="zh-CN" sz="2600" b="1" dirty="0">
                <a:latin typeface="黑体" pitchFamily="49" charset="-122"/>
                <a:ea typeface="黑体" pitchFamily="49" charset="-122"/>
              </a:endParaRPr>
            </a:p>
          </p:txBody>
        </p:sp>
      </p:grpSp>
      <p:sp>
        <p:nvSpPr>
          <p:cNvPr id="23" name="圆柱形 47"/>
          <p:cNvSpPr>
            <a:spLocks noChangeArrowheads="1"/>
          </p:cNvSpPr>
          <p:nvPr/>
        </p:nvSpPr>
        <p:spPr bwMode="auto">
          <a:xfrm>
            <a:off x="1679205" y="3690462"/>
            <a:ext cx="1077731" cy="2870985"/>
          </a:xfrm>
          <a:prstGeom prst="can">
            <a:avLst>
              <a:gd name="adj" fmla="val 25823"/>
            </a:avLst>
          </a:prstGeom>
          <a:solidFill>
            <a:srgbClr val="0070C0"/>
          </a:solidFill>
          <a:ln>
            <a:noFill/>
          </a:ln>
          <a:extLst>
            <a:ext uri="{91240B29-F687-4F45-9708-019B960494DF}">
              <a14:hiddenLine xmlns:a14="http://schemas.microsoft.com/office/drawing/2010/main" xmlns="" w="9525">
                <a:solidFill>
                  <a:srgbClr val="000000"/>
                </a:solidFill>
                <a:bevel/>
                <a:headEnd/>
                <a:tailEnd/>
              </a14:hiddenLine>
            </a:ext>
          </a:extLst>
        </p:spPr>
        <p:txBody>
          <a:bodyPr vert="eaVert" wrap="none" lIns="120445" tIns="60222" rIns="120445" bIns="60222" anchor="ctr"/>
          <a:lstStyle/>
          <a:p>
            <a:pPr algn="ctr" eaLnBrk="0" hangingPunct="0"/>
            <a:r>
              <a:rPr lang="en-US" altLang="zh-CN" sz="4700" b="1" dirty="0" smtClean="0">
                <a:solidFill>
                  <a:srgbClr val="FFFFFF"/>
                </a:solidFill>
                <a:latin typeface="Verdana" pitchFamily="34" charset="0"/>
              </a:rPr>
              <a:t>60000</a:t>
            </a:r>
            <a:endParaRPr lang="zh-CN" altLang="en-US" sz="4700" b="1" dirty="0">
              <a:solidFill>
                <a:srgbClr val="FFFFFF"/>
              </a:solidFill>
              <a:latin typeface="Verdana" pitchFamily="34" charset="0"/>
            </a:endParaRPr>
          </a:p>
        </p:txBody>
      </p:sp>
    </p:spTree>
    <p:extLst>
      <p:ext uri="{BB962C8B-B14F-4D97-AF65-F5344CB8AC3E}">
        <p14:creationId xmlns:p14="http://schemas.microsoft.com/office/powerpoint/2010/main" xmlns="" val="3216393666"/>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1"/>
          <p:cNvSpPr txBox="1">
            <a:spLocks noChangeArrowheads="1"/>
          </p:cNvSpPr>
          <p:nvPr/>
        </p:nvSpPr>
        <p:spPr bwMode="auto">
          <a:xfrm>
            <a:off x="308563" y="1159252"/>
            <a:ext cx="12914888" cy="10910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362" tIns="60179" rIns="120362" bIns="6017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5800" b="1" i="1" dirty="0">
                <a:solidFill>
                  <a:srgbClr val="FF0000"/>
                </a:solidFill>
                <a:latin typeface="微软雅黑" panose="020B0503020204020204" pitchFamily="34" charset="-122"/>
                <a:ea typeface="微软雅黑" panose="020B0503020204020204" pitchFamily="34" charset="-122"/>
              </a:rPr>
              <a:t>保障责任</a:t>
            </a:r>
            <a:r>
              <a:rPr lang="en-US" altLang="zh-CN" sz="5800" b="1" i="1" dirty="0">
                <a:solidFill>
                  <a:srgbClr val="FF0000"/>
                </a:solidFill>
                <a:latin typeface="微软雅黑" panose="020B0503020204020204" pitchFamily="34" charset="-122"/>
                <a:ea typeface="微软雅黑" panose="020B0503020204020204" pitchFamily="34" charset="-122"/>
              </a:rPr>
              <a:t>5</a:t>
            </a:r>
            <a:r>
              <a:rPr lang="zh-CN" altLang="en-US" sz="5800" b="1" i="1" dirty="0">
                <a:solidFill>
                  <a:srgbClr val="FF0000"/>
                </a:solidFill>
                <a:latin typeface="微软雅黑" panose="020B0503020204020204" pitchFamily="34" charset="-122"/>
                <a:ea typeface="微软雅黑" panose="020B0503020204020204" pitchFamily="34" charset="-122"/>
              </a:rPr>
              <a:t>：</a:t>
            </a:r>
            <a:r>
              <a:rPr lang="zh-CN" altLang="en-US" sz="6300" b="1" i="1" dirty="0">
                <a:solidFill>
                  <a:srgbClr val="FFC000"/>
                </a:solidFill>
                <a:latin typeface="微软雅黑" pitchFamily="34" charset="-122"/>
                <a:ea typeface="微软雅黑" panose="020B0503020204020204" pitchFamily="34" charset="-122"/>
              </a:rPr>
              <a:t>保费豁免权</a:t>
            </a:r>
            <a:endParaRPr lang="zh-CN" altLang="en-US" sz="7100" b="1" i="1" dirty="0">
              <a:solidFill>
                <a:srgbClr val="FFC000"/>
              </a:solidFill>
              <a:latin typeface="微软雅黑" pitchFamily="34" charset="-122"/>
              <a:ea typeface="微软雅黑" panose="020B0503020204020204" pitchFamily="34" charset="-122"/>
            </a:endParaRPr>
          </a:p>
        </p:txBody>
      </p:sp>
      <p:sp>
        <p:nvSpPr>
          <p:cNvPr id="16" name="Text Box 7"/>
          <p:cNvSpPr txBox="1">
            <a:spLocks noChangeArrowheads="1"/>
          </p:cNvSpPr>
          <p:nvPr/>
        </p:nvSpPr>
        <p:spPr bwMode="auto">
          <a:xfrm>
            <a:off x="308563" y="6870859"/>
            <a:ext cx="14093238" cy="136922"/>
          </a:xfrm>
          <a:prstGeom prst="rect">
            <a:avLst/>
          </a:prstGeom>
          <a:gradFill rotWithShape="1">
            <a:gsLst>
              <a:gs pos="0">
                <a:srgbClr val="7F7F7F"/>
              </a:gs>
              <a:gs pos="50000">
                <a:schemeClr val="bg1"/>
              </a:gs>
              <a:gs pos="100000">
                <a:srgbClr val="7F7F7F"/>
              </a:gs>
            </a:gsLst>
            <a:lin ang="5400000"/>
          </a:gradFill>
          <a:ln w="9525">
            <a:noFill/>
            <a:miter lim="800000"/>
            <a:headEnd/>
            <a:tailEnd/>
          </a:ln>
        </p:spPr>
        <p:txBody>
          <a:bodyPr lIns="120362" tIns="60179" rIns="120362" bIns="60179">
            <a:spAutoFit/>
          </a:bodyPr>
          <a:lstStyle/>
          <a:p>
            <a:pPr>
              <a:spcBef>
                <a:spcPct val="50000"/>
              </a:spcBef>
              <a:defRPr/>
            </a:pPr>
            <a:endParaRPr lang="zh-CN" altLang="en-US" sz="100">
              <a:solidFill>
                <a:srgbClr val="2B166E"/>
              </a:solidFill>
              <a:latin typeface="Comic Sans MS" pitchFamily="66" charset="0"/>
            </a:endParaRPr>
          </a:p>
        </p:txBody>
      </p:sp>
      <p:sp>
        <p:nvSpPr>
          <p:cNvPr id="23556" name="AutoShape 8"/>
          <p:cNvSpPr>
            <a:spLocks noChangeArrowheads="1"/>
          </p:cNvSpPr>
          <p:nvPr/>
        </p:nvSpPr>
        <p:spPr bwMode="auto">
          <a:xfrm>
            <a:off x="480732" y="6621454"/>
            <a:ext cx="614887" cy="579447"/>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endParaRPr>
          </a:p>
        </p:txBody>
      </p:sp>
      <p:sp>
        <p:nvSpPr>
          <p:cNvPr id="18" name="Text Box 5"/>
          <p:cNvSpPr txBox="1">
            <a:spLocks noChangeArrowheads="1"/>
          </p:cNvSpPr>
          <p:nvPr/>
        </p:nvSpPr>
        <p:spPr bwMode="auto">
          <a:xfrm>
            <a:off x="308563" y="7277785"/>
            <a:ext cx="2168878" cy="613976"/>
          </a:xfrm>
          <a:prstGeom prst="rect">
            <a:avLst/>
          </a:prstGeom>
          <a:noFill/>
          <a:ln w="9525">
            <a:noFill/>
            <a:miter lim="800000"/>
            <a:headEnd/>
            <a:tailEnd/>
          </a:ln>
        </p:spPr>
        <p:txBody>
          <a:bodyPr lIns="120362" tIns="60179" rIns="120362" bIns="60179">
            <a:spAutoFit/>
          </a:bodyPr>
          <a:lstStyle/>
          <a:p>
            <a:pPr>
              <a:defRPr/>
            </a:pPr>
            <a:r>
              <a:rPr lang="en-US" sz="3200" b="1">
                <a:solidFill>
                  <a:srgbClr val="000000"/>
                </a:solidFill>
                <a:effectLst>
                  <a:outerShdw blurRad="38100" dist="38100" dir="2700000" algn="tl">
                    <a:srgbClr val="C0C0C0"/>
                  </a:outerShdw>
                </a:effectLst>
                <a:latin typeface="Comic Sans MS" pitchFamily="66" charset="0"/>
              </a:rPr>
              <a:t>30</a:t>
            </a:r>
            <a:r>
              <a:rPr lang="zh-CN" altLang="en-US" sz="3200" b="1">
                <a:solidFill>
                  <a:srgbClr val="000000"/>
                </a:solidFill>
                <a:effectLst>
                  <a:outerShdw blurRad="38100" dist="38100" dir="2700000" algn="tl">
                    <a:srgbClr val="C0C0C0"/>
                  </a:outerShdw>
                </a:effectLst>
                <a:latin typeface="Comic Sans MS" pitchFamily="66" charset="0"/>
              </a:rPr>
              <a:t>岁</a:t>
            </a:r>
          </a:p>
        </p:txBody>
      </p:sp>
      <p:sp>
        <p:nvSpPr>
          <p:cNvPr id="23558" name="AutoShape 9"/>
          <p:cNvSpPr>
            <a:spLocks noChangeArrowheads="1"/>
          </p:cNvSpPr>
          <p:nvPr/>
        </p:nvSpPr>
        <p:spPr bwMode="auto">
          <a:xfrm>
            <a:off x="12601854" y="6660833"/>
            <a:ext cx="679731" cy="579448"/>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endParaRPr>
          </a:p>
        </p:txBody>
      </p:sp>
      <p:sp>
        <p:nvSpPr>
          <p:cNvPr id="25" name="Text Box 5"/>
          <p:cNvSpPr txBox="1">
            <a:spLocks noChangeArrowheads="1"/>
          </p:cNvSpPr>
          <p:nvPr/>
        </p:nvSpPr>
        <p:spPr bwMode="auto">
          <a:xfrm>
            <a:off x="12230686" y="7290912"/>
            <a:ext cx="2171115" cy="613976"/>
          </a:xfrm>
          <a:prstGeom prst="rect">
            <a:avLst/>
          </a:prstGeom>
          <a:noFill/>
          <a:ln w="9525" cap="flat" cmpd="sng">
            <a:noFill/>
            <a:bevel/>
            <a:headEnd/>
            <a:tailEnd/>
          </a:ln>
          <a:effectLst/>
        </p:spPr>
        <p:txBody>
          <a:bodyPr lIns="120362" tIns="60179" rIns="120362" bIns="60179">
            <a:spAutoFit/>
          </a:bodyPr>
          <a:lstStyle/>
          <a:p>
            <a:pPr>
              <a:defRPr/>
            </a:pPr>
            <a:r>
              <a:rPr lang="en-US" sz="3200" b="1" dirty="0">
                <a:solidFill>
                  <a:srgbClr val="000000"/>
                </a:solidFill>
                <a:effectLst>
                  <a:outerShdw blurRad="38100" dist="38100" dir="2700000" algn="tl">
                    <a:srgbClr val="C0C0C0"/>
                  </a:outerShdw>
                </a:effectLst>
                <a:latin typeface="Comic Sans MS" pitchFamily="66" charset="0"/>
              </a:rPr>
              <a:t>80</a:t>
            </a:r>
            <a:r>
              <a:rPr lang="zh-CN" altLang="en-US" sz="3200" b="1" dirty="0">
                <a:solidFill>
                  <a:srgbClr val="000000"/>
                </a:solidFill>
                <a:effectLst>
                  <a:outerShdw blurRad="38100" dist="38100" dir="2700000" algn="tl">
                    <a:srgbClr val="C0C0C0"/>
                  </a:outerShdw>
                </a:effectLst>
                <a:latin typeface="Comic Sans MS" pitchFamily="66" charset="0"/>
              </a:rPr>
              <a:t>岁</a:t>
            </a:r>
          </a:p>
        </p:txBody>
      </p:sp>
      <p:grpSp>
        <p:nvGrpSpPr>
          <p:cNvPr id="2" name="Group 11"/>
          <p:cNvGrpSpPr>
            <a:grpSpLocks/>
          </p:cNvGrpSpPr>
          <p:nvPr/>
        </p:nvGrpSpPr>
        <p:grpSpPr bwMode="auto">
          <a:xfrm>
            <a:off x="3720633" y="2538338"/>
            <a:ext cx="7441265" cy="2610326"/>
            <a:chOff x="0" y="0"/>
            <a:chExt cx="2800310" cy="2088231"/>
          </a:xfrm>
          <a:solidFill>
            <a:srgbClr val="FFFF00"/>
          </a:solidFill>
        </p:grpSpPr>
        <p:grpSp>
          <p:nvGrpSpPr>
            <p:cNvPr id="3" name="Group 12"/>
            <p:cNvGrpSpPr>
              <a:grpSpLocks/>
            </p:cNvGrpSpPr>
            <p:nvPr/>
          </p:nvGrpSpPr>
          <p:grpSpPr bwMode="auto">
            <a:xfrm>
              <a:off x="0" y="0"/>
              <a:ext cx="2800310" cy="2088231"/>
              <a:chOff x="0" y="0"/>
              <a:chExt cx="2800310" cy="2160239"/>
            </a:xfrm>
            <a:grpFill/>
          </p:grpSpPr>
          <p:sp>
            <p:nvSpPr>
              <p:cNvPr id="36" name="椭圆形标注 67"/>
              <p:cNvSpPr>
                <a:spLocks noChangeArrowheads="1"/>
              </p:cNvSpPr>
              <p:nvPr/>
            </p:nvSpPr>
            <p:spPr bwMode="auto">
              <a:xfrm>
                <a:off x="0" y="0"/>
                <a:ext cx="2800310" cy="2160239"/>
              </a:xfrm>
              <a:prstGeom prst="wedgeEllipseCallout">
                <a:avLst>
                  <a:gd name="adj1" fmla="val -28686"/>
                  <a:gd name="adj2" fmla="val 42034"/>
                </a:avLst>
              </a:prstGeom>
              <a:grpFill/>
              <a:ln w="3175" cmpd="sng">
                <a:solidFill>
                  <a:srgbClr val="BFBFBF"/>
                </a:solidFill>
                <a:miter lim="800000"/>
                <a:headEnd/>
                <a:tailEnd/>
              </a:ln>
              <a:effectLst>
                <a:outerShdw dist="38100" dir="2700000" algn="ctr" rotWithShape="0">
                  <a:srgbClr val="000000">
                    <a:alpha val="39000"/>
                  </a:srgbClr>
                </a:outerShdw>
              </a:effectLst>
            </p:spPr>
            <p:txBody>
              <a:bodyPr anchor="ctr"/>
              <a:lstStyle/>
              <a:p>
                <a:pPr algn="ctr">
                  <a:defRPr/>
                </a:pPr>
                <a:endParaRPr lang="zh-CN" altLang="en-US" sz="2600" b="1">
                  <a:solidFill>
                    <a:srgbClr val="FF0000"/>
                  </a:solidFill>
                  <a:latin typeface="Constantia" pitchFamily="18" charset="0"/>
                </a:endParaRPr>
              </a:p>
            </p:txBody>
          </p:sp>
          <p:sp>
            <p:nvSpPr>
              <p:cNvPr id="32780" name="椭圆形标注 69"/>
              <p:cNvSpPr>
                <a:spLocks noChangeArrowheads="1"/>
              </p:cNvSpPr>
              <p:nvPr/>
            </p:nvSpPr>
            <p:spPr bwMode="auto">
              <a:xfrm>
                <a:off x="86906" y="72423"/>
                <a:ext cx="2592701" cy="2036380"/>
              </a:xfrm>
              <a:prstGeom prst="wedgeEllipseCallout">
                <a:avLst>
                  <a:gd name="adj1" fmla="val -28949"/>
                  <a:gd name="adj2" fmla="val 41556"/>
                </a:avLst>
              </a:prstGeom>
              <a:grpFill/>
              <a:ln w="3175">
                <a:solidFill>
                  <a:srgbClr val="BFBFBF"/>
                </a:solidFill>
                <a:prstDash val="sysDash"/>
                <a:miter lim="800000"/>
                <a:headEnd/>
                <a:tailEnd/>
              </a:ln>
            </p:spPr>
            <p:txBody>
              <a:bodyPr anchor="ctr"/>
              <a:lstStyle/>
              <a:p>
                <a:pPr algn="ctr">
                  <a:defRPr/>
                </a:pPr>
                <a:endParaRPr lang="zh-CN" altLang="en-US" sz="2600" b="1">
                  <a:solidFill>
                    <a:srgbClr val="FF0000"/>
                  </a:solidFill>
                  <a:latin typeface="Constantia" pitchFamily="18" charset="0"/>
                </a:endParaRPr>
              </a:p>
            </p:txBody>
          </p:sp>
        </p:grpSp>
        <p:sp>
          <p:nvSpPr>
            <p:cNvPr id="32778" name="TextBox 62"/>
            <p:cNvSpPr txBox="1">
              <a:spLocks noChangeArrowheads="1"/>
            </p:cNvSpPr>
            <p:nvPr/>
          </p:nvSpPr>
          <p:spPr bwMode="auto">
            <a:xfrm>
              <a:off x="257623" y="497198"/>
              <a:ext cx="2267193" cy="1169535"/>
            </a:xfrm>
            <a:prstGeom prst="rect">
              <a:avLst/>
            </a:prstGeom>
            <a:grpFill/>
            <a:ln w="9525">
              <a:noFill/>
              <a:miter lim="800000"/>
              <a:headEnd/>
              <a:tailEnd/>
            </a:ln>
          </p:spPr>
          <p:txBody>
            <a:bodyPr>
              <a:spAutoFit/>
            </a:bodyPr>
            <a:lstStyle/>
            <a:p>
              <a:pPr algn="ctr">
                <a:defRPr/>
              </a:pPr>
              <a:r>
                <a:rPr lang="zh-CN" altLang="en-US" sz="4200" b="1">
                  <a:solidFill>
                    <a:srgbClr val="FF0000"/>
                  </a:solidFill>
                  <a:latin typeface="微软雅黑" pitchFamily="34" charset="-122"/>
                </a:rPr>
                <a:t>癌症确诊后豁免</a:t>
              </a:r>
              <a:endParaRPr lang="en-US" altLang="zh-CN" sz="4200" b="1">
                <a:solidFill>
                  <a:srgbClr val="FF0000"/>
                </a:solidFill>
                <a:latin typeface="微软雅黑" pitchFamily="34" charset="-122"/>
              </a:endParaRPr>
            </a:p>
            <a:p>
              <a:pPr algn="ctr">
                <a:defRPr/>
              </a:pPr>
              <a:r>
                <a:rPr lang="zh-CN" altLang="en-US" sz="4700" b="1">
                  <a:solidFill>
                    <a:srgbClr val="FF0000"/>
                  </a:solidFill>
                  <a:latin typeface="微软雅黑" pitchFamily="34" charset="-122"/>
                </a:rPr>
                <a:t>以后各期保险费</a:t>
              </a:r>
              <a:endParaRPr lang="en-US" sz="10500" b="1">
                <a:solidFill>
                  <a:srgbClr val="FF0000"/>
                </a:solidFill>
                <a:latin typeface="Constantia" pitchFamily="18" charset="0"/>
              </a:endParaRPr>
            </a:p>
          </p:txBody>
        </p:sp>
      </p:grpSp>
    </p:spTree>
    <p:extLst>
      <p:ext uri="{BB962C8B-B14F-4D97-AF65-F5344CB8AC3E}">
        <p14:creationId xmlns:p14="http://schemas.microsoft.com/office/powerpoint/2010/main" xmlns="" val="696601054"/>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1"/>
          <p:cNvSpPr txBox="1">
            <a:spLocks noChangeArrowheads="1"/>
          </p:cNvSpPr>
          <p:nvPr/>
        </p:nvSpPr>
        <p:spPr bwMode="auto">
          <a:xfrm>
            <a:off x="648172" y="954162"/>
            <a:ext cx="12916614" cy="11607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8494" tIns="64245" rIns="128494" bIns="64245">
            <a:spAutoFit/>
          </a:bodyPr>
          <a:lstStyle>
            <a:lvl1pPr eaLnBrk="0" hangingPunct="0">
              <a:defRPr>
                <a:solidFill>
                  <a:schemeClr val="tx1"/>
                </a:solidFill>
                <a:latin typeface="Arial" charset="0"/>
                <a:ea typeface="宋体" charset="0"/>
                <a:cs typeface="宋体" charset="0"/>
              </a:defRPr>
            </a:lvl1pPr>
            <a:lvl2pPr marL="742950" indent="-285750" eaLnBrk="0" hangingPunct="0">
              <a:defRPr>
                <a:solidFill>
                  <a:schemeClr val="tx1"/>
                </a:solidFill>
                <a:latin typeface="Arial" charset="0"/>
                <a:ea typeface="宋体" charset="0"/>
              </a:defRPr>
            </a:lvl2pPr>
            <a:lvl3pPr marL="1143000" indent="-228600" eaLnBrk="0" hangingPunct="0">
              <a:defRPr>
                <a:solidFill>
                  <a:schemeClr val="tx1"/>
                </a:solidFill>
                <a:latin typeface="Arial" charset="0"/>
                <a:ea typeface="宋体" charset="0"/>
              </a:defRPr>
            </a:lvl3pPr>
            <a:lvl4pPr marL="1600200" indent="-228600" eaLnBrk="0" hangingPunct="0">
              <a:defRPr>
                <a:solidFill>
                  <a:schemeClr val="tx1"/>
                </a:solidFill>
                <a:latin typeface="Arial" charset="0"/>
                <a:ea typeface="宋体" charset="0"/>
              </a:defRPr>
            </a:lvl4pPr>
            <a:lvl5pPr marL="2057400" indent="-228600" eaLnBrk="0" hangingPunct="0">
              <a:defRPr>
                <a:solidFill>
                  <a:schemeClr val="tx1"/>
                </a:solidFill>
                <a:latin typeface="Arial" charset="0"/>
                <a:ea typeface="宋体" charset="0"/>
              </a:defRPr>
            </a:lvl5pPr>
            <a:lvl6pPr marL="2514600" indent="-228600" eaLnBrk="0" fontAlgn="base" hangingPunct="0">
              <a:spcBef>
                <a:spcPct val="0"/>
              </a:spcBef>
              <a:spcAft>
                <a:spcPct val="0"/>
              </a:spcAft>
              <a:defRPr>
                <a:solidFill>
                  <a:schemeClr val="tx1"/>
                </a:solidFill>
                <a:latin typeface="Arial" charset="0"/>
                <a:ea typeface="宋体" charset="0"/>
              </a:defRPr>
            </a:lvl6pPr>
            <a:lvl7pPr marL="2971800" indent="-228600" eaLnBrk="0" fontAlgn="base" hangingPunct="0">
              <a:spcBef>
                <a:spcPct val="0"/>
              </a:spcBef>
              <a:spcAft>
                <a:spcPct val="0"/>
              </a:spcAft>
              <a:defRPr>
                <a:solidFill>
                  <a:schemeClr val="tx1"/>
                </a:solidFill>
                <a:latin typeface="Arial" charset="0"/>
                <a:ea typeface="宋体" charset="0"/>
              </a:defRPr>
            </a:lvl7pPr>
            <a:lvl8pPr marL="3429000" indent="-228600" eaLnBrk="0" fontAlgn="base" hangingPunct="0">
              <a:spcBef>
                <a:spcPct val="0"/>
              </a:spcBef>
              <a:spcAft>
                <a:spcPct val="0"/>
              </a:spcAft>
              <a:defRPr>
                <a:solidFill>
                  <a:schemeClr val="tx1"/>
                </a:solidFill>
                <a:latin typeface="Arial" charset="0"/>
                <a:ea typeface="宋体" charset="0"/>
              </a:defRPr>
            </a:lvl8pPr>
            <a:lvl9pPr marL="3886200" indent="-228600" eaLnBrk="0" fontAlgn="base" hangingPunct="0">
              <a:spcBef>
                <a:spcPct val="0"/>
              </a:spcBef>
              <a:spcAft>
                <a:spcPct val="0"/>
              </a:spcAft>
              <a:defRPr>
                <a:solidFill>
                  <a:schemeClr val="tx1"/>
                </a:solidFill>
                <a:latin typeface="Arial" charset="0"/>
                <a:ea typeface="宋体" charset="0"/>
              </a:defRPr>
            </a:lvl9pPr>
          </a:lstStyle>
          <a:p>
            <a:pPr eaLnBrk="1" hangingPunct="1"/>
            <a:r>
              <a:rPr lang="zh-CN" altLang="en-US" sz="6200" i="1" dirty="0">
                <a:solidFill>
                  <a:srgbClr val="FF0000"/>
                </a:solidFill>
                <a:latin typeface="Arial Black" charset="0"/>
                <a:ea typeface="微软雅黑" charset="0"/>
                <a:cs typeface="微软雅黑" charset="0"/>
              </a:rPr>
              <a:t>保障责任</a:t>
            </a:r>
            <a:r>
              <a:rPr lang="en-US" altLang="zh-CN" sz="6200" i="1" dirty="0">
                <a:solidFill>
                  <a:srgbClr val="FF0000"/>
                </a:solidFill>
                <a:latin typeface="Arial Black" charset="0"/>
                <a:ea typeface="微软雅黑" charset="0"/>
                <a:cs typeface="微软雅黑" charset="0"/>
              </a:rPr>
              <a:t>6</a:t>
            </a:r>
            <a:r>
              <a:rPr lang="zh-CN" altLang="en-US" sz="6200" i="1" dirty="0">
                <a:solidFill>
                  <a:srgbClr val="FF0000"/>
                </a:solidFill>
                <a:latin typeface="Arial Black" charset="0"/>
                <a:ea typeface="微软雅黑" charset="0"/>
                <a:cs typeface="微软雅黑" charset="0"/>
              </a:rPr>
              <a:t>：</a:t>
            </a:r>
            <a:r>
              <a:rPr lang="zh-CN" altLang="en-US" sz="6700" b="1" i="1" dirty="0">
                <a:solidFill>
                  <a:srgbClr val="FFC000"/>
                </a:solidFill>
                <a:latin typeface="微软雅黑" charset="0"/>
                <a:ea typeface="微软雅黑" charset="0"/>
                <a:cs typeface="微软雅黑" charset="0"/>
              </a:rPr>
              <a:t>满期金</a:t>
            </a:r>
            <a:endParaRPr lang="zh-CN" altLang="en-US" sz="7600" b="1" i="1" dirty="0">
              <a:solidFill>
                <a:srgbClr val="FFC000"/>
              </a:solidFill>
              <a:latin typeface="微软雅黑" charset="0"/>
              <a:ea typeface="微软雅黑" charset="0"/>
              <a:cs typeface="微软雅黑" charset="0"/>
            </a:endParaRPr>
          </a:p>
        </p:txBody>
      </p:sp>
      <p:sp>
        <p:nvSpPr>
          <p:cNvPr id="16" name="Text Box 7"/>
          <p:cNvSpPr txBox="1">
            <a:spLocks noChangeArrowheads="1"/>
          </p:cNvSpPr>
          <p:nvPr/>
        </p:nvSpPr>
        <p:spPr bwMode="auto">
          <a:xfrm>
            <a:off x="307540" y="6870859"/>
            <a:ext cx="14094261" cy="145134"/>
          </a:xfrm>
          <a:prstGeom prst="rect">
            <a:avLst/>
          </a:prstGeom>
          <a:gradFill rotWithShape="1">
            <a:gsLst>
              <a:gs pos="0">
                <a:srgbClr val="7F7F7F"/>
              </a:gs>
              <a:gs pos="50000">
                <a:schemeClr val="bg1"/>
              </a:gs>
              <a:gs pos="100000">
                <a:srgbClr val="7F7F7F"/>
              </a:gs>
            </a:gsLst>
            <a:lin ang="5400000"/>
          </a:gradFill>
          <a:ln w="9525">
            <a:noFill/>
            <a:miter lim="800000"/>
            <a:headEnd/>
            <a:tailEnd/>
          </a:ln>
        </p:spPr>
        <p:txBody>
          <a:bodyPr lIns="128494" tIns="64245" rIns="128494" bIns="64245">
            <a:spAutoFit/>
          </a:bodyPr>
          <a:lstStyle/>
          <a:p>
            <a:pPr>
              <a:spcBef>
                <a:spcPct val="50000"/>
              </a:spcBef>
              <a:defRPr/>
            </a:pPr>
            <a:endParaRPr lang="zh-CN" altLang="en-US" sz="100">
              <a:solidFill>
                <a:srgbClr val="2B166E"/>
              </a:solidFill>
              <a:latin typeface="Comic Sans MS" pitchFamily="66" charset="0"/>
              <a:ea typeface="宋体" pitchFamily="2" charset="-122"/>
            </a:endParaRPr>
          </a:p>
        </p:txBody>
      </p:sp>
      <p:sp>
        <p:nvSpPr>
          <p:cNvPr id="12292" name="AutoShape 8"/>
          <p:cNvSpPr>
            <a:spLocks noChangeArrowheads="1"/>
          </p:cNvSpPr>
          <p:nvPr/>
        </p:nvSpPr>
        <p:spPr bwMode="auto">
          <a:xfrm>
            <a:off x="480061" y="6666460"/>
            <a:ext cx="615077" cy="579447"/>
          </a:xfrm>
          <a:prstGeom prst="sun">
            <a:avLst>
              <a:gd name="adj" fmla="val 25000"/>
            </a:avLst>
          </a:prstGeom>
          <a:solidFill>
            <a:srgbClr val="FF0000"/>
          </a:solidFill>
          <a:ln w="12700">
            <a:solidFill>
              <a:srgbClr val="FFCC00"/>
            </a:solidFill>
            <a:miter lim="800000"/>
            <a:headEnd/>
            <a:tailEnd/>
          </a:ln>
        </p:spPr>
        <p:txBody>
          <a:bodyPr wrap="none" lIns="128494" tIns="64245" rIns="128494" bIns="64245" anchor="ctr"/>
          <a:lstStyle/>
          <a:p>
            <a:endParaRPr lang="zh-CN" altLang="en-US" sz="6700">
              <a:solidFill>
                <a:srgbClr val="1640B6"/>
              </a:solidFill>
            </a:endParaRPr>
          </a:p>
        </p:txBody>
      </p:sp>
      <p:sp>
        <p:nvSpPr>
          <p:cNvPr id="18" name="Text Box 5"/>
          <p:cNvSpPr txBox="1">
            <a:spLocks noChangeArrowheads="1"/>
          </p:cNvSpPr>
          <p:nvPr/>
        </p:nvSpPr>
        <p:spPr bwMode="auto">
          <a:xfrm>
            <a:off x="307539" y="7277785"/>
            <a:ext cx="2170271" cy="652965"/>
          </a:xfrm>
          <a:prstGeom prst="rect">
            <a:avLst/>
          </a:prstGeom>
          <a:noFill/>
          <a:ln w="9525">
            <a:noFill/>
            <a:miter lim="800000"/>
            <a:headEnd/>
            <a:tailEnd/>
          </a:ln>
        </p:spPr>
        <p:txBody>
          <a:bodyPr lIns="128494" tIns="64245" rIns="128494" bIns="64245">
            <a:spAutoFit/>
          </a:bodyPr>
          <a:lstStyle/>
          <a:p>
            <a:pPr>
              <a:defRPr/>
            </a:pPr>
            <a:r>
              <a:rPr lang="en-US" sz="3400" b="1">
                <a:solidFill>
                  <a:srgbClr val="000000"/>
                </a:solidFill>
                <a:effectLst>
                  <a:outerShdw blurRad="38100" dist="38100" dir="2700000" algn="tl">
                    <a:srgbClr val="C0C0C0"/>
                  </a:outerShdw>
                </a:effectLst>
                <a:latin typeface="Comic Sans MS" pitchFamily="66" charset="0"/>
                <a:ea typeface="宋体" pitchFamily="2" charset="-122"/>
              </a:rPr>
              <a:t>30</a:t>
            </a:r>
            <a:r>
              <a:rPr lang="zh-CN" altLang="en-US" sz="3400" b="1">
                <a:solidFill>
                  <a:srgbClr val="000000"/>
                </a:solidFill>
                <a:effectLst>
                  <a:outerShdw blurRad="38100" dist="38100" dir="2700000" algn="tl">
                    <a:srgbClr val="C0C0C0"/>
                  </a:outerShdw>
                </a:effectLst>
                <a:latin typeface="Comic Sans MS" pitchFamily="66" charset="0"/>
                <a:ea typeface="宋体" pitchFamily="2" charset="-122"/>
              </a:rPr>
              <a:t>岁</a:t>
            </a:r>
          </a:p>
        </p:txBody>
      </p:sp>
      <p:sp>
        <p:nvSpPr>
          <p:cNvPr id="12294" name="AutoShape 9"/>
          <p:cNvSpPr>
            <a:spLocks noChangeArrowheads="1"/>
          </p:cNvSpPr>
          <p:nvPr/>
        </p:nvSpPr>
        <p:spPr bwMode="auto">
          <a:xfrm>
            <a:off x="10601325" y="6660833"/>
            <a:ext cx="680085" cy="579448"/>
          </a:xfrm>
          <a:prstGeom prst="sun">
            <a:avLst>
              <a:gd name="adj" fmla="val 25000"/>
            </a:avLst>
          </a:prstGeom>
          <a:solidFill>
            <a:srgbClr val="FF0000"/>
          </a:solidFill>
          <a:ln w="12700">
            <a:solidFill>
              <a:srgbClr val="FFCC00"/>
            </a:solidFill>
            <a:miter lim="800000"/>
            <a:headEnd/>
            <a:tailEnd/>
          </a:ln>
        </p:spPr>
        <p:txBody>
          <a:bodyPr wrap="none" lIns="128494" tIns="64245" rIns="128494" bIns="64245" anchor="ctr"/>
          <a:lstStyle/>
          <a:p>
            <a:endParaRPr lang="zh-CN" altLang="en-US" sz="6700">
              <a:solidFill>
                <a:srgbClr val="1640B6"/>
              </a:solidFill>
            </a:endParaRPr>
          </a:p>
        </p:txBody>
      </p:sp>
      <p:sp>
        <p:nvSpPr>
          <p:cNvPr id="25" name="Text Box 5"/>
          <p:cNvSpPr txBox="1">
            <a:spLocks noChangeArrowheads="1"/>
          </p:cNvSpPr>
          <p:nvPr/>
        </p:nvSpPr>
        <p:spPr bwMode="auto">
          <a:xfrm>
            <a:off x="10081260" y="7200901"/>
            <a:ext cx="2170271" cy="652965"/>
          </a:xfrm>
          <a:prstGeom prst="rect">
            <a:avLst/>
          </a:prstGeom>
          <a:noFill/>
          <a:ln w="9525" cap="flat" cmpd="sng">
            <a:noFill/>
            <a:bevel/>
            <a:headEnd/>
            <a:tailEnd/>
          </a:ln>
          <a:effectLst/>
        </p:spPr>
        <p:txBody>
          <a:bodyPr lIns="128494" tIns="64245" rIns="128494" bIns="64245">
            <a:spAutoFit/>
          </a:bodyPr>
          <a:lstStyle/>
          <a:p>
            <a:pPr algn="ctr">
              <a:defRPr/>
            </a:pPr>
            <a:r>
              <a:rPr lang="en-US" sz="3400" b="1" dirty="0">
                <a:solidFill>
                  <a:srgbClr val="000000"/>
                </a:solidFill>
                <a:effectLst>
                  <a:outerShdw blurRad="38100" dist="38100" dir="2700000" algn="tl">
                    <a:srgbClr val="C0C0C0"/>
                  </a:outerShdw>
                </a:effectLst>
                <a:latin typeface="Comic Sans MS" pitchFamily="66" charset="0"/>
                <a:ea typeface="宋体" pitchFamily="2" charset="-122"/>
              </a:rPr>
              <a:t>80</a:t>
            </a:r>
            <a:r>
              <a:rPr lang="zh-CN" altLang="en-US" sz="3400" b="1" dirty="0">
                <a:solidFill>
                  <a:srgbClr val="000000"/>
                </a:solidFill>
                <a:effectLst>
                  <a:outerShdw blurRad="38100" dist="38100" dir="2700000" algn="tl">
                    <a:srgbClr val="C0C0C0"/>
                  </a:outerShdw>
                </a:effectLst>
                <a:latin typeface="Comic Sans MS" pitchFamily="66" charset="0"/>
                <a:ea typeface="宋体" pitchFamily="2" charset="-122"/>
              </a:rPr>
              <a:t>岁</a:t>
            </a:r>
          </a:p>
        </p:txBody>
      </p:sp>
      <p:grpSp>
        <p:nvGrpSpPr>
          <p:cNvPr id="2" name="Group 11"/>
          <p:cNvGrpSpPr>
            <a:grpSpLocks/>
          </p:cNvGrpSpPr>
          <p:nvPr/>
        </p:nvGrpSpPr>
        <p:grpSpPr bwMode="auto">
          <a:xfrm>
            <a:off x="2160340" y="2106290"/>
            <a:ext cx="7018376" cy="3600450"/>
            <a:chOff x="0" y="0"/>
            <a:chExt cx="2800310" cy="2088231"/>
          </a:xfrm>
        </p:grpSpPr>
        <p:grpSp>
          <p:nvGrpSpPr>
            <p:cNvPr id="12298" name="Group 12"/>
            <p:cNvGrpSpPr>
              <a:grpSpLocks/>
            </p:cNvGrpSpPr>
            <p:nvPr/>
          </p:nvGrpSpPr>
          <p:grpSpPr bwMode="auto">
            <a:xfrm>
              <a:off x="0" y="0"/>
              <a:ext cx="2800310" cy="2088231"/>
              <a:chOff x="0" y="0"/>
              <a:chExt cx="2800310" cy="2160239"/>
            </a:xfrm>
          </p:grpSpPr>
          <p:sp>
            <p:nvSpPr>
              <p:cNvPr id="33" name="椭圆形标注 67"/>
              <p:cNvSpPr>
                <a:spLocks noChangeArrowheads="1"/>
              </p:cNvSpPr>
              <p:nvPr/>
            </p:nvSpPr>
            <p:spPr bwMode="auto">
              <a:xfrm>
                <a:off x="0" y="0"/>
                <a:ext cx="2800310" cy="2160239"/>
              </a:xfrm>
              <a:prstGeom prst="wedgeEllipseCallout">
                <a:avLst>
                  <a:gd name="adj1" fmla="val 53773"/>
                  <a:gd name="adj2" fmla="val 24468"/>
                </a:avLst>
              </a:prstGeom>
              <a:solidFill>
                <a:schemeClr val="bg1"/>
              </a:solidFill>
              <a:ln w="3175">
                <a:solidFill>
                  <a:srgbClr val="BFBFBF"/>
                </a:solidFill>
                <a:miter lim="800000"/>
                <a:headEnd/>
                <a:tailEnd/>
              </a:ln>
              <a:effectLst>
                <a:outerShdw blurRad="63500" dist="38100" dir="2700000" algn="ctr" rotWithShape="0">
                  <a:srgbClr val="000000">
                    <a:alpha val="39000"/>
                  </a:srgbClr>
                </a:outerShdw>
              </a:effectLst>
            </p:spPr>
            <p:txBody>
              <a:bodyPr anchor="ctr"/>
              <a:lstStyle/>
              <a:p>
                <a:pPr algn="ctr">
                  <a:defRPr/>
                </a:pPr>
                <a:endParaRPr lang="zh-CN" altLang="en-US">
                  <a:solidFill>
                    <a:srgbClr val="FFFFFF"/>
                  </a:solidFill>
                  <a:latin typeface="Constantia" pitchFamily="18" charset="0"/>
                  <a:ea typeface="微软雅黑" pitchFamily="34" charset="-122"/>
                  <a:cs typeface="+mn-cs"/>
                </a:endParaRPr>
              </a:p>
            </p:txBody>
          </p:sp>
          <p:sp>
            <p:nvSpPr>
              <p:cNvPr id="12301" name="椭圆形标注 69"/>
              <p:cNvSpPr>
                <a:spLocks noChangeArrowheads="1"/>
              </p:cNvSpPr>
              <p:nvPr/>
            </p:nvSpPr>
            <p:spPr bwMode="auto">
              <a:xfrm>
                <a:off x="86906" y="72423"/>
                <a:ext cx="2592701" cy="2036380"/>
              </a:xfrm>
              <a:prstGeom prst="wedgeEllipseCallout">
                <a:avLst>
                  <a:gd name="adj1" fmla="val 54824"/>
                  <a:gd name="adj2" fmla="val 23106"/>
                </a:avLst>
              </a:prstGeom>
              <a:solidFill>
                <a:srgbClr val="FFFFFF"/>
              </a:solidFill>
              <a:ln w="3175">
                <a:solidFill>
                  <a:srgbClr val="BFBFBF"/>
                </a:solidFill>
                <a:prstDash val="sysDash"/>
                <a:miter lim="800000"/>
                <a:headEnd/>
                <a:tailEnd/>
              </a:ln>
            </p:spPr>
            <p:txBody>
              <a:bodyPr anchor="ctr"/>
              <a:lstStyle/>
              <a:p>
                <a:pPr algn="ctr"/>
                <a:endParaRPr lang="zh-CN" altLang="en-US">
                  <a:solidFill>
                    <a:srgbClr val="FFFFFF"/>
                  </a:solidFill>
                  <a:latin typeface="Constantia" charset="0"/>
                  <a:ea typeface="微软雅黑" charset="0"/>
                  <a:cs typeface="微软雅黑" charset="0"/>
                </a:endParaRPr>
              </a:p>
            </p:txBody>
          </p:sp>
        </p:grpSp>
        <p:sp>
          <p:nvSpPr>
            <p:cNvPr id="12299" name="TextBox 62"/>
            <p:cNvSpPr txBox="1">
              <a:spLocks noChangeArrowheads="1"/>
            </p:cNvSpPr>
            <p:nvPr/>
          </p:nvSpPr>
          <p:spPr bwMode="auto">
            <a:xfrm>
              <a:off x="72775" y="307093"/>
              <a:ext cx="2608819" cy="15351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0"/>
                  <a:cs typeface="宋体" charset="0"/>
                </a:defRPr>
              </a:lvl1pPr>
              <a:lvl2pPr marL="742950" indent="-285750" eaLnBrk="0" hangingPunct="0">
                <a:defRPr>
                  <a:solidFill>
                    <a:schemeClr val="tx1"/>
                  </a:solidFill>
                  <a:latin typeface="Arial" charset="0"/>
                  <a:ea typeface="宋体" charset="0"/>
                </a:defRPr>
              </a:lvl2pPr>
              <a:lvl3pPr marL="1143000" indent="-228600" eaLnBrk="0" hangingPunct="0">
                <a:defRPr>
                  <a:solidFill>
                    <a:schemeClr val="tx1"/>
                  </a:solidFill>
                  <a:latin typeface="Arial" charset="0"/>
                  <a:ea typeface="宋体" charset="0"/>
                </a:defRPr>
              </a:lvl3pPr>
              <a:lvl4pPr marL="1600200" indent="-228600" eaLnBrk="0" hangingPunct="0">
                <a:defRPr>
                  <a:solidFill>
                    <a:schemeClr val="tx1"/>
                  </a:solidFill>
                  <a:latin typeface="Arial" charset="0"/>
                  <a:ea typeface="宋体" charset="0"/>
                </a:defRPr>
              </a:lvl4pPr>
              <a:lvl5pPr marL="2057400" indent="-228600" eaLnBrk="0" hangingPunct="0">
                <a:defRPr>
                  <a:solidFill>
                    <a:schemeClr val="tx1"/>
                  </a:solidFill>
                  <a:latin typeface="Arial" charset="0"/>
                  <a:ea typeface="宋体" charset="0"/>
                </a:defRPr>
              </a:lvl5pPr>
              <a:lvl6pPr marL="2514600" indent="-228600" eaLnBrk="0" fontAlgn="base" hangingPunct="0">
                <a:spcBef>
                  <a:spcPct val="0"/>
                </a:spcBef>
                <a:spcAft>
                  <a:spcPct val="0"/>
                </a:spcAft>
                <a:defRPr>
                  <a:solidFill>
                    <a:schemeClr val="tx1"/>
                  </a:solidFill>
                  <a:latin typeface="Arial" charset="0"/>
                  <a:ea typeface="宋体" charset="0"/>
                </a:defRPr>
              </a:lvl6pPr>
              <a:lvl7pPr marL="2971800" indent="-228600" eaLnBrk="0" fontAlgn="base" hangingPunct="0">
                <a:spcBef>
                  <a:spcPct val="0"/>
                </a:spcBef>
                <a:spcAft>
                  <a:spcPct val="0"/>
                </a:spcAft>
                <a:defRPr>
                  <a:solidFill>
                    <a:schemeClr val="tx1"/>
                  </a:solidFill>
                  <a:latin typeface="Arial" charset="0"/>
                  <a:ea typeface="宋体" charset="0"/>
                </a:defRPr>
              </a:lvl7pPr>
              <a:lvl8pPr marL="3429000" indent="-228600" eaLnBrk="0" fontAlgn="base" hangingPunct="0">
                <a:spcBef>
                  <a:spcPct val="0"/>
                </a:spcBef>
                <a:spcAft>
                  <a:spcPct val="0"/>
                </a:spcAft>
                <a:defRPr>
                  <a:solidFill>
                    <a:schemeClr val="tx1"/>
                  </a:solidFill>
                  <a:latin typeface="Arial" charset="0"/>
                  <a:ea typeface="宋体" charset="0"/>
                </a:defRPr>
              </a:lvl8pPr>
              <a:lvl9pPr marL="3886200" indent="-228600" eaLnBrk="0" fontAlgn="base" hangingPunct="0">
                <a:spcBef>
                  <a:spcPct val="0"/>
                </a:spcBef>
                <a:spcAft>
                  <a:spcPct val="0"/>
                </a:spcAft>
                <a:defRPr>
                  <a:solidFill>
                    <a:schemeClr val="tx1"/>
                  </a:solidFill>
                  <a:latin typeface="Arial" charset="0"/>
                  <a:ea typeface="宋体" charset="0"/>
                </a:defRPr>
              </a:lvl9pPr>
            </a:lstStyle>
            <a:p>
              <a:pPr algn="ctr" eaLnBrk="1" hangingPunct="1"/>
              <a:r>
                <a:rPr lang="zh-CN" altLang="en-US" sz="4500" b="1" dirty="0">
                  <a:latin typeface="黑体" charset="0"/>
                  <a:ea typeface="黑体" charset="0"/>
                  <a:cs typeface="黑体" charset="0"/>
                </a:rPr>
                <a:t>    健康至</a:t>
              </a:r>
              <a:r>
                <a:rPr lang="en-US" altLang="zh-CN" sz="4500" b="1" dirty="0">
                  <a:latin typeface="黑体" charset="0"/>
                  <a:ea typeface="黑体" charset="0"/>
                  <a:cs typeface="黑体" charset="0"/>
                </a:rPr>
                <a:t>80</a:t>
              </a:r>
              <a:r>
                <a:rPr lang="zh-CN" altLang="en-US" sz="4500" b="1" dirty="0">
                  <a:latin typeface="黑体" charset="0"/>
                  <a:ea typeface="黑体" charset="0"/>
                  <a:cs typeface="黑体" charset="0"/>
                </a:rPr>
                <a:t>周岁时，</a:t>
              </a:r>
              <a:endParaRPr lang="en-US" altLang="zh-CN" sz="4500" b="1" dirty="0">
                <a:latin typeface="黑体" charset="0"/>
                <a:ea typeface="黑体" charset="0"/>
                <a:cs typeface="黑体" charset="0"/>
              </a:endParaRPr>
            </a:p>
            <a:p>
              <a:pPr algn="ctr" eaLnBrk="1" hangingPunct="1"/>
              <a:r>
                <a:rPr lang="zh-CN" altLang="en-US" sz="4500" b="1" dirty="0">
                  <a:latin typeface="黑体" charset="0"/>
                  <a:ea typeface="黑体" charset="0"/>
                  <a:cs typeface="黑体" charset="0"/>
                </a:rPr>
                <a:t>领回所交保费</a:t>
              </a:r>
              <a:endParaRPr lang="en-US" altLang="zh-CN" sz="4500" b="1" dirty="0">
                <a:latin typeface="黑体" charset="0"/>
                <a:ea typeface="黑体" charset="0"/>
                <a:cs typeface="黑体" charset="0"/>
              </a:endParaRPr>
            </a:p>
            <a:p>
              <a:pPr algn="ctr" eaLnBrk="1" hangingPunct="1"/>
              <a:r>
                <a:rPr lang="zh-CN" altLang="zh-CN" sz="7600" b="1" dirty="0" smtClean="0">
                  <a:solidFill>
                    <a:srgbClr val="FF0000"/>
                  </a:solidFill>
                  <a:latin typeface="Constantia"/>
                  <a:ea typeface="微软雅黑" charset="0"/>
                  <a:cs typeface="Constantia"/>
                </a:rPr>
                <a:t>5</a:t>
              </a:r>
              <a:r>
                <a:rPr lang="en-US" altLang="zh-CN" sz="7600" b="1" dirty="0" smtClean="0">
                  <a:solidFill>
                    <a:srgbClr val="FF0000"/>
                  </a:solidFill>
                  <a:latin typeface="Constantia"/>
                  <a:ea typeface="微软雅黑" charset="0"/>
                  <a:cs typeface="Constantia"/>
                </a:rPr>
                <a:t>8</a:t>
              </a:r>
              <a:r>
                <a:rPr lang="zh-CN" altLang="zh-CN" sz="7600" b="1" dirty="0">
                  <a:solidFill>
                    <a:srgbClr val="FF0000"/>
                  </a:solidFill>
                  <a:latin typeface="Constantia"/>
                  <a:ea typeface="微软雅黑" charset="0"/>
                  <a:cs typeface="Constantia"/>
                </a:rPr>
                <a:t>2</a:t>
              </a:r>
              <a:r>
                <a:rPr lang="en-US" altLang="zh-CN" sz="7600" b="1" dirty="0" smtClean="0">
                  <a:solidFill>
                    <a:srgbClr val="FF0000"/>
                  </a:solidFill>
                  <a:latin typeface="Constantia"/>
                  <a:ea typeface="微软雅黑" charset="0"/>
                  <a:cs typeface="Constantia"/>
                </a:rPr>
                <a:t>00</a:t>
              </a:r>
              <a:r>
                <a:rPr lang="zh-CN" altLang="en-US" sz="7600" b="1" dirty="0" smtClean="0">
                  <a:solidFill>
                    <a:srgbClr val="FF0000"/>
                  </a:solidFill>
                  <a:latin typeface="Constantia" charset="0"/>
                  <a:ea typeface="微软雅黑" charset="0"/>
                  <a:cs typeface="微软雅黑" charset="0"/>
                </a:rPr>
                <a:t>元</a:t>
              </a:r>
              <a:endParaRPr lang="en-US" altLang="zh-CN" sz="4500" b="1" dirty="0">
                <a:latin typeface="黑体" charset="0"/>
                <a:ea typeface="黑体" charset="0"/>
                <a:cs typeface="黑体" charset="0"/>
              </a:endParaRPr>
            </a:p>
          </p:txBody>
        </p:sp>
      </p:grpSp>
      <p:sp>
        <p:nvSpPr>
          <p:cNvPr id="30" name="圆柱形 47"/>
          <p:cNvSpPr>
            <a:spLocks noChangeArrowheads="1"/>
          </p:cNvSpPr>
          <p:nvPr/>
        </p:nvSpPr>
        <p:spPr bwMode="auto">
          <a:xfrm>
            <a:off x="9963746" y="3690462"/>
            <a:ext cx="1797724" cy="2870985"/>
          </a:xfrm>
          <a:prstGeom prst="can">
            <a:avLst>
              <a:gd name="adj" fmla="val 25808"/>
            </a:avLst>
          </a:prstGeom>
          <a:solidFill>
            <a:srgbClr val="0070C0"/>
          </a:solidFill>
          <a:ln>
            <a:noFill/>
          </a:ln>
          <a:extLst>
            <a:ext uri="{91240B29-F687-4F45-9708-019B960494DF}">
              <a14:hiddenLine xmlns:a14="http://schemas.microsoft.com/office/drawing/2010/main" xmlns="" w="9525">
                <a:solidFill>
                  <a:srgbClr val="000000"/>
                </a:solidFill>
                <a:bevel/>
                <a:headEnd/>
                <a:tailEnd/>
              </a14:hiddenLine>
            </a:ext>
          </a:extLst>
        </p:spPr>
        <p:txBody>
          <a:bodyPr vert="eaVert" wrap="none" lIns="128583" tIns="64291" rIns="128583" bIns="64291" anchor="ctr"/>
          <a:lstStyle/>
          <a:p>
            <a:pPr algn="ctr" eaLnBrk="0" hangingPunct="0"/>
            <a:r>
              <a:rPr lang="zh-CN" altLang="zh-CN" sz="5100" b="1" dirty="0" smtClean="0">
                <a:solidFill>
                  <a:srgbClr val="FFFFFF"/>
                </a:solidFill>
                <a:latin typeface="Verdana" charset="0"/>
              </a:rPr>
              <a:t>5</a:t>
            </a:r>
            <a:r>
              <a:rPr lang="en-US" altLang="zh-CN" sz="5100" b="1" dirty="0" smtClean="0">
                <a:solidFill>
                  <a:srgbClr val="FFFFFF"/>
                </a:solidFill>
                <a:latin typeface="Verdana" charset="0"/>
              </a:rPr>
              <a:t>8200</a:t>
            </a:r>
            <a:endParaRPr lang="zh-CN" altLang="en-US" sz="5100" b="1" dirty="0">
              <a:solidFill>
                <a:srgbClr val="FFFFFF"/>
              </a:solidFill>
              <a:latin typeface="Verdana" charset="0"/>
            </a:endParaRPr>
          </a:p>
        </p:txBody>
      </p:sp>
    </p:spTree>
    <p:extLst>
      <p:ext uri="{BB962C8B-B14F-4D97-AF65-F5344CB8AC3E}">
        <p14:creationId xmlns:p14="http://schemas.microsoft.com/office/powerpoint/2010/main" xmlns="" val="236232647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Box 1"/>
          <p:cNvSpPr txBox="1">
            <a:spLocks noChangeArrowheads="1"/>
          </p:cNvSpPr>
          <p:nvPr/>
        </p:nvSpPr>
        <p:spPr bwMode="auto">
          <a:xfrm>
            <a:off x="480732" y="1057688"/>
            <a:ext cx="12914888" cy="10910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362" tIns="60179" rIns="120362" bIns="6017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5800" b="1" i="1" dirty="0" smtClean="0">
                <a:solidFill>
                  <a:srgbClr val="FF0000"/>
                </a:solidFill>
                <a:latin typeface="微软雅黑" panose="020B0503020204020204" pitchFamily="34" charset="-122"/>
                <a:ea typeface="微软雅黑" panose="020B0503020204020204" pitchFamily="34" charset="-122"/>
              </a:rPr>
              <a:t>保障责任</a:t>
            </a:r>
            <a:r>
              <a:rPr lang="en-US" altLang="zh-CN" sz="5800" b="1" i="1" dirty="0" smtClean="0">
                <a:solidFill>
                  <a:srgbClr val="FF0000"/>
                </a:solidFill>
                <a:latin typeface="微软雅黑" panose="020B0503020204020204" pitchFamily="34" charset="-122"/>
                <a:ea typeface="微软雅黑" panose="020B0503020204020204" pitchFamily="34" charset="-122"/>
              </a:rPr>
              <a:t>7</a:t>
            </a:r>
            <a:r>
              <a:rPr lang="zh-CN" altLang="en-US" sz="5800" b="1" i="1" dirty="0" smtClean="0">
                <a:solidFill>
                  <a:srgbClr val="FF0000"/>
                </a:solidFill>
                <a:latin typeface="微软雅黑" panose="020B0503020204020204" pitchFamily="34" charset="-122"/>
                <a:ea typeface="微软雅黑" panose="020B0503020204020204" pitchFamily="34" charset="-122"/>
              </a:rPr>
              <a:t>：</a:t>
            </a:r>
            <a:r>
              <a:rPr lang="zh-CN" altLang="en-US" sz="6300" b="1" i="1" dirty="0">
                <a:solidFill>
                  <a:srgbClr val="FFC000"/>
                </a:solidFill>
                <a:latin typeface="微软雅黑" pitchFamily="34" charset="-122"/>
                <a:ea typeface="微软雅黑" panose="020B0503020204020204" pitchFamily="34" charset="-122"/>
              </a:rPr>
              <a:t>身故保障金</a:t>
            </a:r>
            <a:endParaRPr lang="zh-CN" altLang="en-US" sz="7100" b="1" i="1" dirty="0">
              <a:solidFill>
                <a:srgbClr val="FFC000"/>
              </a:solidFill>
              <a:latin typeface="微软雅黑" pitchFamily="34" charset="-122"/>
              <a:ea typeface="微软雅黑" panose="020B0503020204020204" pitchFamily="34" charset="-122"/>
            </a:endParaRPr>
          </a:p>
        </p:txBody>
      </p:sp>
      <p:sp>
        <p:nvSpPr>
          <p:cNvPr id="16" name="Text Box 7"/>
          <p:cNvSpPr txBox="1">
            <a:spLocks noChangeArrowheads="1"/>
          </p:cNvSpPr>
          <p:nvPr/>
        </p:nvSpPr>
        <p:spPr bwMode="auto">
          <a:xfrm>
            <a:off x="308563" y="6870859"/>
            <a:ext cx="14093238" cy="136922"/>
          </a:xfrm>
          <a:prstGeom prst="rect">
            <a:avLst/>
          </a:prstGeom>
          <a:gradFill rotWithShape="1">
            <a:gsLst>
              <a:gs pos="0">
                <a:srgbClr val="7F7F7F"/>
              </a:gs>
              <a:gs pos="50000">
                <a:schemeClr val="bg1"/>
              </a:gs>
              <a:gs pos="100000">
                <a:srgbClr val="7F7F7F"/>
              </a:gs>
            </a:gsLst>
            <a:lin ang="5400000"/>
          </a:gradFill>
          <a:ln w="9525">
            <a:noFill/>
            <a:miter lim="800000"/>
            <a:headEnd/>
            <a:tailEnd/>
          </a:ln>
        </p:spPr>
        <p:txBody>
          <a:bodyPr lIns="120362" tIns="60179" rIns="120362" bIns="60179">
            <a:spAutoFit/>
          </a:bodyPr>
          <a:lstStyle/>
          <a:p>
            <a:pPr>
              <a:spcBef>
                <a:spcPct val="50000"/>
              </a:spcBef>
              <a:defRPr/>
            </a:pPr>
            <a:endParaRPr lang="zh-CN" altLang="en-US" sz="100">
              <a:solidFill>
                <a:srgbClr val="2B166E"/>
              </a:solidFill>
              <a:latin typeface="Comic Sans MS" pitchFamily="66" charset="0"/>
            </a:endParaRPr>
          </a:p>
        </p:txBody>
      </p:sp>
      <p:sp>
        <p:nvSpPr>
          <p:cNvPr id="18" name="Text Box 5"/>
          <p:cNvSpPr txBox="1">
            <a:spLocks noChangeArrowheads="1"/>
          </p:cNvSpPr>
          <p:nvPr/>
        </p:nvSpPr>
        <p:spPr bwMode="auto">
          <a:xfrm>
            <a:off x="308563" y="7277785"/>
            <a:ext cx="2168878" cy="613976"/>
          </a:xfrm>
          <a:prstGeom prst="rect">
            <a:avLst/>
          </a:prstGeom>
          <a:noFill/>
          <a:ln w="9525">
            <a:noFill/>
            <a:miter lim="800000"/>
            <a:headEnd/>
            <a:tailEnd/>
          </a:ln>
        </p:spPr>
        <p:txBody>
          <a:bodyPr lIns="120362" tIns="60179" rIns="120362" bIns="60179">
            <a:spAutoFit/>
          </a:bodyPr>
          <a:lstStyle/>
          <a:p>
            <a:pPr>
              <a:defRPr/>
            </a:pPr>
            <a:r>
              <a:rPr lang="en-US" sz="3200" b="1">
                <a:solidFill>
                  <a:srgbClr val="000000"/>
                </a:solidFill>
                <a:effectLst>
                  <a:outerShdw blurRad="38100" dist="38100" dir="2700000" algn="tl">
                    <a:srgbClr val="C0C0C0"/>
                  </a:outerShdw>
                </a:effectLst>
                <a:latin typeface="Comic Sans MS" pitchFamily="66" charset="0"/>
              </a:rPr>
              <a:t>30</a:t>
            </a:r>
            <a:r>
              <a:rPr lang="zh-CN" altLang="en-US" sz="3200" b="1">
                <a:solidFill>
                  <a:srgbClr val="000000"/>
                </a:solidFill>
                <a:effectLst>
                  <a:outerShdw blurRad="38100" dist="38100" dir="2700000" algn="tl">
                    <a:srgbClr val="C0C0C0"/>
                  </a:outerShdw>
                </a:effectLst>
                <a:latin typeface="Comic Sans MS" pitchFamily="66" charset="0"/>
              </a:rPr>
              <a:t>岁</a:t>
            </a:r>
          </a:p>
        </p:txBody>
      </p:sp>
      <p:sp>
        <p:nvSpPr>
          <p:cNvPr id="24581" name="AutoShape 9"/>
          <p:cNvSpPr>
            <a:spLocks noChangeArrowheads="1"/>
          </p:cNvSpPr>
          <p:nvPr/>
        </p:nvSpPr>
        <p:spPr bwMode="auto">
          <a:xfrm>
            <a:off x="12270932" y="6677711"/>
            <a:ext cx="679731" cy="581323"/>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endParaRPr>
          </a:p>
        </p:txBody>
      </p:sp>
      <p:sp>
        <p:nvSpPr>
          <p:cNvPr id="25" name="Text Box 5"/>
          <p:cNvSpPr txBox="1">
            <a:spLocks noChangeArrowheads="1"/>
          </p:cNvSpPr>
          <p:nvPr/>
        </p:nvSpPr>
        <p:spPr bwMode="auto">
          <a:xfrm>
            <a:off x="11991438" y="7290912"/>
            <a:ext cx="2171114" cy="613976"/>
          </a:xfrm>
          <a:prstGeom prst="rect">
            <a:avLst/>
          </a:prstGeom>
          <a:noFill/>
          <a:ln w="9525" cap="flat" cmpd="sng">
            <a:noFill/>
            <a:bevel/>
            <a:headEnd/>
            <a:tailEnd/>
          </a:ln>
          <a:effectLst/>
        </p:spPr>
        <p:txBody>
          <a:bodyPr lIns="120362" tIns="60179" rIns="120362" bIns="60179">
            <a:spAutoFit/>
          </a:bodyPr>
          <a:lstStyle/>
          <a:p>
            <a:pPr>
              <a:defRPr/>
            </a:pPr>
            <a:r>
              <a:rPr lang="en-US" sz="3200" b="1" dirty="0">
                <a:solidFill>
                  <a:srgbClr val="000000"/>
                </a:solidFill>
                <a:effectLst>
                  <a:outerShdw blurRad="38100" dist="38100" dir="2700000" algn="tl">
                    <a:srgbClr val="C0C0C0"/>
                  </a:outerShdw>
                </a:effectLst>
                <a:latin typeface="Comic Sans MS" pitchFamily="66" charset="0"/>
              </a:rPr>
              <a:t>80</a:t>
            </a:r>
            <a:r>
              <a:rPr lang="zh-CN" altLang="en-US" sz="3200" b="1" dirty="0">
                <a:solidFill>
                  <a:srgbClr val="000000"/>
                </a:solidFill>
                <a:effectLst>
                  <a:outerShdw blurRad="38100" dist="38100" dir="2700000" algn="tl">
                    <a:srgbClr val="C0C0C0"/>
                  </a:outerShdw>
                </a:effectLst>
                <a:latin typeface="Comic Sans MS" pitchFamily="66" charset="0"/>
              </a:rPr>
              <a:t>岁</a:t>
            </a:r>
          </a:p>
        </p:txBody>
      </p:sp>
      <p:grpSp>
        <p:nvGrpSpPr>
          <p:cNvPr id="2" name="Group 11"/>
          <p:cNvGrpSpPr>
            <a:grpSpLocks/>
          </p:cNvGrpSpPr>
          <p:nvPr/>
        </p:nvGrpSpPr>
        <p:grpSpPr bwMode="auto">
          <a:xfrm>
            <a:off x="6119816" y="2070259"/>
            <a:ext cx="5218724" cy="2340293"/>
            <a:chOff x="0" y="0"/>
            <a:chExt cx="2800310" cy="2088231"/>
          </a:xfrm>
        </p:grpSpPr>
        <p:grpSp>
          <p:nvGrpSpPr>
            <p:cNvPr id="24587" name="Group 12"/>
            <p:cNvGrpSpPr>
              <a:grpSpLocks/>
            </p:cNvGrpSpPr>
            <p:nvPr/>
          </p:nvGrpSpPr>
          <p:grpSpPr bwMode="auto">
            <a:xfrm>
              <a:off x="0" y="0"/>
              <a:ext cx="2800310" cy="2088231"/>
              <a:chOff x="0" y="0"/>
              <a:chExt cx="2800310" cy="2160239"/>
            </a:xfrm>
          </p:grpSpPr>
          <p:sp>
            <p:nvSpPr>
              <p:cNvPr id="43" name="椭圆形标注 67"/>
              <p:cNvSpPr>
                <a:spLocks noChangeArrowheads="1"/>
              </p:cNvSpPr>
              <p:nvPr/>
            </p:nvSpPr>
            <p:spPr bwMode="auto">
              <a:xfrm>
                <a:off x="0" y="0"/>
                <a:ext cx="2800310" cy="2160239"/>
              </a:xfrm>
              <a:prstGeom prst="wedgeEllipseCallout">
                <a:avLst>
                  <a:gd name="adj1" fmla="val -48047"/>
                  <a:gd name="adj2" fmla="val 52367"/>
                </a:avLst>
              </a:prstGeom>
              <a:solidFill>
                <a:schemeClr val="bg1"/>
              </a:solidFill>
              <a:ln w="3175" cmpd="sng">
                <a:solidFill>
                  <a:srgbClr val="BFBFBF"/>
                </a:solidFill>
                <a:miter lim="800000"/>
                <a:headEnd/>
                <a:tailEnd/>
              </a:ln>
              <a:effectLst>
                <a:outerShdw dist="38100" dir="2700000" algn="ctr" rotWithShape="0">
                  <a:srgbClr val="000000">
                    <a:alpha val="39000"/>
                  </a:srgbClr>
                </a:outerShdw>
              </a:effectLst>
            </p:spPr>
            <p:txBody>
              <a:bodyPr anchor="ctr"/>
              <a:lstStyle/>
              <a:p>
                <a:pPr algn="ctr">
                  <a:defRPr/>
                </a:pPr>
                <a:endParaRPr lang="zh-CN" altLang="en-US">
                  <a:solidFill>
                    <a:srgbClr val="FFFFFF"/>
                  </a:solidFill>
                  <a:latin typeface="Constantia" pitchFamily="18" charset="0"/>
                </a:endParaRPr>
              </a:p>
            </p:txBody>
          </p:sp>
          <p:sp>
            <p:nvSpPr>
              <p:cNvPr id="24590" name="椭圆形标注 69"/>
              <p:cNvSpPr>
                <a:spLocks noChangeArrowheads="1"/>
              </p:cNvSpPr>
              <p:nvPr/>
            </p:nvSpPr>
            <p:spPr bwMode="auto">
              <a:xfrm>
                <a:off x="86906" y="72423"/>
                <a:ext cx="2592702" cy="2036379"/>
              </a:xfrm>
              <a:prstGeom prst="wedgeEllipseCallout">
                <a:avLst>
                  <a:gd name="adj1" fmla="val -45856"/>
                  <a:gd name="adj2" fmla="val 48866"/>
                </a:avLst>
              </a:prstGeom>
              <a:solidFill>
                <a:srgbClr val="FFFFFF"/>
              </a:solidFill>
              <a:ln w="3175">
                <a:solidFill>
                  <a:srgbClr val="BFBFBF"/>
                </a:solidFill>
                <a:prstDash val="sysDash"/>
                <a:miter lim="800000"/>
                <a:headEnd/>
                <a:tailEnd/>
              </a:ln>
            </p:spPr>
            <p:txBody>
              <a:bodyPr anchor="ctr"/>
              <a:lstStyle/>
              <a:p>
                <a:pPr algn="ctr"/>
                <a:endParaRPr lang="zh-CN" altLang="en-US">
                  <a:solidFill>
                    <a:srgbClr val="FFFFFF"/>
                  </a:solidFill>
                  <a:latin typeface="Constantia" pitchFamily="18" charset="0"/>
                </a:endParaRPr>
              </a:p>
            </p:txBody>
          </p:sp>
        </p:grpSp>
        <p:sp>
          <p:nvSpPr>
            <p:cNvPr id="24588" name="TextBox 62"/>
            <p:cNvSpPr txBox="1">
              <a:spLocks noChangeArrowheads="1"/>
            </p:cNvSpPr>
            <p:nvPr/>
          </p:nvSpPr>
          <p:spPr bwMode="auto">
            <a:xfrm>
              <a:off x="373444" y="307093"/>
              <a:ext cx="2267194" cy="13676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0000"/>
                </a:lnSpc>
                <a:spcBef>
                  <a:spcPct val="50000"/>
                </a:spcBef>
              </a:pPr>
              <a:r>
                <a:rPr lang="zh-CN" altLang="en-US" sz="2600" b="1">
                  <a:latin typeface="微软雅黑" pitchFamily="34" charset="-122"/>
                </a:rPr>
                <a:t>身故时享有</a:t>
              </a:r>
              <a:r>
                <a:rPr lang="zh-CN" altLang="en-US" sz="2600" b="1">
                  <a:solidFill>
                    <a:srgbClr val="FF0000"/>
                  </a:solidFill>
                  <a:latin typeface="微软雅黑" pitchFamily="34" charset="-122"/>
                </a:rPr>
                <a:t>所交保费的</a:t>
              </a:r>
              <a:r>
                <a:rPr lang="en-US" altLang="zh-CN" sz="2600" b="1">
                  <a:solidFill>
                    <a:srgbClr val="FF0000"/>
                  </a:solidFill>
                  <a:latin typeface="微软雅黑" pitchFamily="34" charset="-122"/>
                </a:rPr>
                <a:t>105%</a:t>
              </a:r>
              <a:r>
                <a:rPr lang="zh-CN" altLang="en-US" b="1">
                  <a:latin typeface="微软雅黑" pitchFamily="34" charset="-122"/>
                </a:rPr>
                <a:t>（</a:t>
              </a:r>
              <a:r>
                <a:rPr lang="en-US" altLang="zh-CN" b="1">
                  <a:latin typeface="微软雅黑" pitchFamily="34" charset="-122"/>
                </a:rPr>
                <a:t>18</a:t>
              </a:r>
              <a:r>
                <a:rPr lang="zh-CN" altLang="en-US" b="1">
                  <a:latin typeface="微软雅黑" pitchFamily="34" charset="-122"/>
                </a:rPr>
                <a:t>岁前为所交保费）</a:t>
              </a:r>
              <a:r>
                <a:rPr lang="zh-CN" altLang="en-US" sz="2600" b="1">
                  <a:latin typeface="微软雅黑" pitchFamily="34" charset="-122"/>
                </a:rPr>
                <a:t>与</a:t>
              </a:r>
              <a:r>
                <a:rPr lang="zh-CN" altLang="en-US" sz="2600" b="1">
                  <a:solidFill>
                    <a:srgbClr val="FF0000"/>
                  </a:solidFill>
                  <a:latin typeface="微软雅黑" pitchFamily="34" charset="-122"/>
                </a:rPr>
                <a:t>现金价值较大者</a:t>
              </a:r>
            </a:p>
          </p:txBody>
        </p:sp>
      </p:grpSp>
      <p:sp>
        <p:nvSpPr>
          <p:cNvPr id="46" name="圆柱形 47"/>
          <p:cNvSpPr>
            <a:spLocks noChangeArrowheads="1"/>
          </p:cNvSpPr>
          <p:nvPr/>
        </p:nvSpPr>
        <p:spPr bwMode="auto">
          <a:xfrm>
            <a:off x="3959881" y="3870484"/>
            <a:ext cx="1797709" cy="2870985"/>
          </a:xfrm>
          <a:prstGeom prst="can">
            <a:avLst>
              <a:gd name="adj" fmla="val 25804"/>
            </a:avLst>
          </a:prstGeom>
          <a:solidFill>
            <a:srgbClr val="0070C0"/>
          </a:solidFill>
          <a:ln>
            <a:noFill/>
          </a:ln>
          <a:extLst>
            <a:ext uri="{91240B29-F687-4F45-9708-019B960494DF}">
              <a14:hiddenLine xmlns:a14="http://schemas.microsoft.com/office/drawing/2010/main" xmlns="" w="9525">
                <a:solidFill>
                  <a:srgbClr val="000000"/>
                </a:solidFill>
                <a:bevel/>
                <a:headEnd/>
                <a:tailEnd/>
              </a14:hiddenLine>
            </a:ext>
          </a:extLst>
        </p:spPr>
        <p:txBody>
          <a:bodyPr vert="eaVert" wrap="none" lIns="120445" tIns="60222" rIns="120445" bIns="60222" anchor="ctr"/>
          <a:lstStyle/>
          <a:p>
            <a:pPr algn="ctr" eaLnBrk="0" hangingPunct="0"/>
            <a:r>
              <a:rPr lang="zh-CN" altLang="en-US" sz="4700" b="1">
                <a:solidFill>
                  <a:srgbClr val="FFFFFF"/>
                </a:solidFill>
                <a:latin typeface="黑体" pitchFamily="49" charset="-122"/>
                <a:ea typeface="黑体" pitchFamily="49" charset="-122"/>
              </a:rPr>
              <a:t>身故金</a:t>
            </a:r>
          </a:p>
        </p:txBody>
      </p:sp>
      <p:sp>
        <p:nvSpPr>
          <p:cNvPr id="50177" name="Rectangle 1"/>
          <p:cNvSpPr>
            <a:spLocks noChangeArrowheads="1"/>
          </p:cNvSpPr>
          <p:nvPr/>
        </p:nvSpPr>
        <p:spPr bwMode="auto">
          <a:xfrm>
            <a:off x="6119817" y="5119304"/>
            <a:ext cx="6957178" cy="1183449"/>
          </a:xfrm>
          <a:prstGeom prst="rect">
            <a:avLst/>
          </a:prstGeom>
          <a:noFill/>
          <a:ln w="9525">
            <a:noFill/>
            <a:miter lim="800000"/>
            <a:headEnd/>
            <a:tailEnd/>
          </a:ln>
          <a:effectLst/>
        </p:spPr>
        <p:txBody>
          <a:bodyPr wrap="square" lIns="120445" tIns="60222" rIns="120445" bIns="60222" anchor="ctr">
            <a:spAutoFit/>
          </a:bodyPr>
          <a:lstStyle/>
          <a:p>
            <a:pPr indent="353389" eaLnBrk="0" hangingPunct="0">
              <a:defRPr/>
            </a:pPr>
            <a:r>
              <a:rPr lang="en-US" altLang="zh-CN" sz="2100" b="1" dirty="0">
                <a:solidFill>
                  <a:srgbClr val="FF0000"/>
                </a:solidFill>
                <a:latin typeface="微软雅黑" panose="020B0503020204020204" pitchFamily="34" charset="-122"/>
                <a:ea typeface="微软雅黑" panose="020B0503020204020204" pitchFamily="34" charset="-122"/>
                <a:cs typeface="Times New Roman" pitchFamily="18" charset="0"/>
              </a:rPr>
              <a:t>  </a:t>
            </a:r>
            <a:r>
              <a:rPr lang="zh-CN" altLang="en-US" sz="2400" b="1" dirty="0">
                <a:solidFill>
                  <a:srgbClr val="FF0000"/>
                </a:solidFill>
                <a:latin typeface="微软雅黑" panose="020B0503020204020204" pitchFamily="34" charset="-122"/>
                <a:ea typeface="微软雅黑" panose="020B0503020204020204" pitchFamily="34" charset="-122"/>
                <a:cs typeface="Times New Roman" pitchFamily="18" charset="0"/>
              </a:rPr>
              <a:t>癌症确诊保险金和身故保险金本公司仅给付一项，并以一次为限。</a:t>
            </a:r>
            <a:r>
              <a:rPr lang="zh-CN" altLang="en-US" sz="2100" b="1" dirty="0">
                <a:solidFill>
                  <a:srgbClr val="000000"/>
                </a:solidFill>
                <a:latin typeface="微软雅黑" panose="020B0503020204020204" pitchFamily="34" charset="-122"/>
                <a:ea typeface="微软雅黑" panose="020B0503020204020204" pitchFamily="34" charset="-122"/>
                <a:cs typeface="Times New Roman" pitchFamily="18" charset="0"/>
              </a:rPr>
              <a:t>若本公司</a:t>
            </a:r>
            <a:r>
              <a:rPr lang="zh-CN" altLang="en-US" sz="2100" b="1" dirty="0">
                <a:latin typeface="微软雅黑" panose="020B0503020204020204" pitchFamily="34" charset="-122"/>
                <a:ea typeface="微软雅黑" panose="020B0503020204020204" pitchFamily="34" charset="-122"/>
                <a:cs typeface="Times New Roman" pitchFamily="18" charset="0"/>
              </a:rPr>
              <a:t>已经给付或应给付癌症确诊保险金，不再承担给付身故保险金的责任。</a:t>
            </a:r>
            <a:endParaRPr lang="zh-CN" altLang="en-US" sz="4700" dirty="0">
              <a:latin typeface="微软雅黑" panose="020B0503020204020204" pitchFamily="34" charset="-122"/>
              <a:ea typeface="微软雅黑" panose="020B0503020204020204" pitchFamily="34" charset="-122"/>
            </a:endParaRPr>
          </a:p>
        </p:txBody>
      </p:sp>
      <p:sp>
        <p:nvSpPr>
          <p:cNvPr id="24586" name="AutoShape 8"/>
          <p:cNvSpPr>
            <a:spLocks noChangeArrowheads="1"/>
          </p:cNvSpPr>
          <p:nvPr/>
        </p:nvSpPr>
        <p:spPr bwMode="auto">
          <a:xfrm>
            <a:off x="480732" y="6621454"/>
            <a:ext cx="614887" cy="579447"/>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endParaRPr>
          </a:p>
        </p:txBody>
      </p:sp>
    </p:spTree>
    <p:extLst>
      <p:ext uri="{BB962C8B-B14F-4D97-AF65-F5344CB8AC3E}">
        <p14:creationId xmlns:p14="http://schemas.microsoft.com/office/powerpoint/2010/main" xmlns="" val="1584719747"/>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ppt_x"/>
                                          </p:val>
                                        </p:tav>
                                        <p:tav tm="100000">
                                          <p:val>
                                            <p:strVal val="#ppt_x"/>
                                          </p:val>
                                        </p:tav>
                                      </p:tavLst>
                                    </p:anim>
                                    <p:anim calcmode="lin" valueType="num">
                                      <p:cBhvr additive="base">
                                        <p:cTn id="8"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2" presetClass="entr" presetSubtype="4" fill="hold" grpId="0" nodeType="withEffect">
                                  <p:stCondLst>
                                    <p:cond delay="0"/>
                                  </p:stCondLst>
                                  <p:childTnLst>
                                    <p:set>
                                      <p:cBhvr>
                                        <p:cTn id="14" dur="1" fill="hold">
                                          <p:stCondLst>
                                            <p:cond delay="0"/>
                                          </p:stCondLst>
                                        </p:cTn>
                                        <p:tgtEl>
                                          <p:spTgt spid="50177"/>
                                        </p:tgtEl>
                                        <p:attrNameLst>
                                          <p:attrName>style.visibility</p:attrName>
                                        </p:attrNameLst>
                                      </p:cBhvr>
                                      <p:to>
                                        <p:strVal val="visible"/>
                                      </p:to>
                                    </p:set>
                                    <p:anim calcmode="lin" valueType="num">
                                      <p:cBhvr additive="base">
                                        <p:cTn id="15" dur="500" fill="hold"/>
                                        <p:tgtEl>
                                          <p:spTgt spid="50177"/>
                                        </p:tgtEl>
                                        <p:attrNameLst>
                                          <p:attrName>ppt_x</p:attrName>
                                        </p:attrNameLst>
                                      </p:cBhvr>
                                      <p:tavLst>
                                        <p:tav tm="0">
                                          <p:val>
                                            <p:strVal val="#ppt_x"/>
                                          </p:val>
                                        </p:tav>
                                        <p:tav tm="100000">
                                          <p:val>
                                            <p:strVal val="#ppt_x"/>
                                          </p:val>
                                        </p:tav>
                                      </p:tavLst>
                                    </p:anim>
                                    <p:anim calcmode="lin" valueType="num">
                                      <p:cBhvr additive="base">
                                        <p:cTn id="16" dur="500" fill="hold"/>
                                        <p:tgtEl>
                                          <p:spTgt spid="501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017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箭头连接符 3"/>
          <p:cNvCxnSpPr/>
          <p:nvPr/>
        </p:nvCxnSpPr>
        <p:spPr>
          <a:xfrm flipV="1">
            <a:off x="7920990" y="3600450"/>
            <a:ext cx="1440180" cy="1014502"/>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 name="流程图: 联系 4"/>
          <p:cNvSpPr/>
          <p:nvPr/>
        </p:nvSpPr>
        <p:spPr>
          <a:xfrm>
            <a:off x="8041005" y="1980247"/>
            <a:ext cx="3840480" cy="1620203"/>
          </a:xfrm>
          <a:prstGeom prst="flowChartConnector">
            <a:avLst/>
          </a:prstGeom>
          <a:solidFill>
            <a:schemeClr val="bg1"/>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8583" tIns="64291" rIns="128583" bIns="64291" anchor="ctr"/>
          <a:lstStyle/>
          <a:p>
            <a:pPr algn="ctr"/>
            <a:r>
              <a:rPr lang="zh-CN" altLang="en-US" sz="3900" b="1" dirty="0">
                <a:solidFill>
                  <a:srgbClr val="FF0000"/>
                </a:solidFill>
                <a:latin typeface="黑体" charset="0"/>
                <a:ea typeface="黑体" charset="0"/>
                <a:cs typeface="黑体" charset="0"/>
              </a:rPr>
              <a:t>确诊金</a:t>
            </a:r>
            <a:endParaRPr lang="en-US" altLang="zh-CN" sz="3900" b="1" dirty="0">
              <a:solidFill>
                <a:srgbClr val="FF0000"/>
              </a:solidFill>
              <a:latin typeface="黑体" charset="0"/>
              <a:ea typeface="黑体" charset="0"/>
              <a:cs typeface="黑体" charset="0"/>
            </a:endParaRPr>
          </a:p>
          <a:p>
            <a:pPr algn="ctr"/>
            <a:r>
              <a:rPr lang="en-US" altLang="zh-CN" sz="2800" b="1" dirty="0">
                <a:solidFill>
                  <a:schemeClr val="tx1"/>
                </a:solidFill>
                <a:latin typeface="黑体" charset="0"/>
                <a:ea typeface="黑体" charset="0"/>
                <a:cs typeface="黑体" charset="0"/>
              </a:rPr>
              <a:t>100</a:t>
            </a:r>
            <a:r>
              <a:rPr lang="zh-CN" altLang="en-US" sz="2800" b="1" dirty="0">
                <a:solidFill>
                  <a:schemeClr val="tx1"/>
                </a:solidFill>
                <a:latin typeface="黑体" charset="0"/>
                <a:ea typeface="黑体" charset="0"/>
                <a:cs typeface="黑体" charset="0"/>
              </a:rPr>
              <a:t>余种癌症</a:t>
            </a:r>
            <a:endParaRPr lang="en-US" altLang="zh-CN" sz="2800" b="1" dirty="0">
              <a:solidFill>
                <a:schemeClr val="tx1"/>
              </a:solidFill>
              <a:latin typeface="黑体" charset="0"/>
              <a:ea typeface="黑体" charset="0"/>
              <a:cs typeface="黑体" charset="0"/>
            </a:endParaRPr>
          </a:p>
          <a:p>
            <a:pPr algn="ctr"/>
            <a:r>
              <a:rPr lang="zh-CN" altLang="zh-CN" sz="3400" b="1" dirty="0" smtClean="0">
                <a:solidFill>
                  <a:srgbClr val="FF0000"/>
                </a:solidFill>
                <a:latin typeface="黑体" charset="0"/>
                <a:ea typeface="黑体" charset="0"/>
                <a:cs typeface="黑体" charset="0"/>
              </a:rPr>
              <a:t>2</a:t>
            </a:r>
            <a:r>
              <a:rPr lang="en-US" altLang="zh-CN" sz="3400" b="1" dirty="0" smtClean="0">
                <a:solidFill>
                  <a:srgbClr val="FF0000"/>
                </a:solidFill>
                <a:latin typeface="黑体" charset="0"/>
                <a:ea typeface="黑体" charset="0"/>
                <a:cs typeface="黑体" charset="0"/>
              </a:rPr>
              <a:t>0</a:t>
            </a:r>
            <a:r>
              <a:rPr lang="zh-CN" altLang="en-US" sz="3400" b="1" dirty="0">
                <a:solidFill>
                  <a:srgbClr val="FF0000"/>
                </a:solidFill>
                <a:latin typeface="黑体" charset="0"/>
                <a:ea typeface="黑体" charset="0"/>
                <a:cs typeface="黑体" charset="0"/>
              </a:rPr>
              <a:t>万元</a:t>
            </a:r>
            <a:endParaRPr lang="zh-CN" altLang="en-US" sz="3900" b="1" dirty="0">
              <a:solidFill>
                <a:srgbClr val="FF0000"/>
              </a:solidFill>
              <a:latin typeface="黑体" charset="0"/>
              <a:ea typeface="黑体" charset="0"/>
              <a:cs typeface="黑体" charset="0"/>
            </a:endParaRPr>
          </a:p>
        </p:txBody>
      </p:sp>
      <p:sp>
        <p:nvSpPr>
          <p:cNvPr id="9" name="流程图: 联系 8"/>
          <p:cNvSpPr/>
          <p:nvPr/>
        </p:nvSpPr>
        <p:spPr>
          <a:xfrm>
            <a:off x="9481185" y="4500563"/>
            <a:ext cx="3960495" cy="1620203"/>
          </a:xfrm>
          <a:prstGeom prst="flowChartConnector">
            <a:avLst/>
          </a:prstGeom>
          <a:solidFill>
            <a:schemeClr val="bg1"/>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8583" tIns="64291" rIns="128583" bIns="64291" anchor="ctr"/>
          <a:lstStyle/>
          <a:p>
            <a:pPr algn="ctr"/>
            <a:r>
              <a:rPr lang="zh-CN" altLang="en-US" sz="3900" b="1" dirty="0">
                <a:solidFill>
                  <a:srgbClr val="FF0000"/>
                </a:solidFill>
                <a:latin typeface="黑体" charset="0"/>
                <a:ea typeface="黑体" charset="0"/>
                <a:cs typeface="黑体" charset="0"/>
              </a:rPr>
              <a:t>康复金</a:t>
            </a:r>
            <a:endParaRPr lang="en-US" altLang="zh-CN" sz="3900" b="1" dirty="0">
              <a:solidFill>
                <a:srgbClr val="FF0000"/>
              </a:solidFill>
              <a:latin typeface="黑体" charset="0"/>
              <a:ea typeface="黑体" charset="0"/>
              <a:cs typeface="黑体" charset="0"/>
            </a:endParaRPr>
          </a:p>
          <a:p>
            <a:pPr algn="ctr"/>
            <a:r>
              <a:rPr lang="en-US" altLang="zh-CN" sz="2800" b="1" dirty="0">
                <a:solidFill>
                  <a:schemeClr val="tx1"/>
                </a:solidFill>
                <a:latin typeface="黑体" charset="0"/>
                <a:ea typeface="黑体" charset="0"/>
                <a:cs typeface="黑体" charset="0"/>
              </a:rPr>
              <a:t>5</a:t>
            </a:r>
            <a:r>
              <a:rPr lang="zh-CN" altLang="en-US" sz="2800" b="1" dirty="0">
                <a:solidFill>
                  <a:schemeClr val="tx1"/>
                </a:solidFill>
                <a:latin typeface="黑体" charset="0"/>
                <a:ea typeface="黑体" charset="0"/>
                <a:cs typeface="黑体" charset="0"/>
              </a:rPr>
              <a:t>年内每</a:t>
            </a:r>
            <a:r>
              <a:rPr lang="zh-CN" altLang="en-US" sz="2800" b="1" dirty="0" smtClean="0">
                <a:solidFill>
                  <a:schemeClr val="tx1"/>
                </a:solidFill>
                <a:latin typeface="黑体" charset="0"/>
                <a:ea typeface="黑体" charset="0"/>
                <a:cs typeface="黑体" charset="0"/>
              </a:rPr>
              <a:t>年</a:t>
            </a:r>
            <a:r>
              <a:rPr lang="en-US" altLang="zh-CN" sz="2800" b="1" dirty="0" smtClean="0">
                <a:solidFill>
                  <a:schemeClr val="tx1"/>
                </a:solidFill>
                <a:latin typeface="黑体" charset="0"/>
                <a:ea typeface="黑体" charset="0"/>
                <a:cs typeface="黑体" charset="0"/>
              </a:rPr>
              <a:t>4</a:t>
            </a:r>
            <a:r>
              <a:rPr lang="zh-CN" altLang="en-US" sz="2800" b="1" dirty="0" smtClean="0">
                <a:solidFill>
                  <a:schemeClr val="tx1"/>
                </a:solidFill>
                <a:latin typeface="黑体" charset="0"/>
                <a:ea typeface="黑体" charset="0"/>
                <a:cs typeface="黑体" charset="0"/>
              </a:rPr>
              <a:t>万</a:t>
            </a:r>
            <a:endParaRPr lang="en-US" altLang="zh-CN" sz="2800" b="1" dirty="0">
              <a:solidFill>
                <a:schemeClr val="tx1"/>
              </a:solidFill>
              <a:latin typeface="黑体" charset="0"/>
              <a:ea typeface="黑体" charset="0"/>
              <a:cs typeface="黑体" charset="0"/>
            </a:endParaRPr>
          </a:p>
          <a:p>
            <a:pPr algn="ctr"/>
            <a:r>
              <a:rPr lang="zh-CN" altLang="zh-CN" sz="3400" b="1" dirty="0" smtClean="0">
                <a:solidFill>
                  <a:srgbClr val="FF0000"/>
                </a:solidFill>
                <a:latin typeface="黑体" charset="0"/>
                <a:ea typeface="黑体" charset="0"/>
                <a:cs typeface="黑体" charset="0"/>
              </a:rPr>
              <a:t>2</a:t>
            </a:r>
            <a:r>
              <a:rPr lang="en-US" altLang="zh-CN" sz="3400" b="1" dirty="0" smtClean="0">
                <a:solidFill>
                  <a:srgbClr val="FF0000"/>
                </a:solidFill>
                <a:latin typeface="黑体" charset="0"/>
                <a:ea typeface="黑体" charset="0"/>
                <a:cs typeface="黑体" charset="0"/>
              </a:rPr>
              <a:t>0</a:t>
            </a:r>
            <a:r>
              <a:rPr lang="zh-CN" altLang="en-US" sz="3400" b="1" dirty="0">
                <a:solidFill>
                  <a:srgbClr val="FF0000"/>
                </a:solidFill>
                <a:latin typeface="黑体" charset="0"/>
                <a:ea typeface="黑体" charset="0"/>
                <a:cs typeface="黑体" charset="0"/>
              </a:rPr>
              <a:t>万元</a:t>
            </a:r>
          </a:p>
        </p:txBody>
      </p:sp>
      <p:cxnSp>
        <p:nvCxnSpPr>
          <p:cNvPr id="10" name="直接箭头连接符 9"/>
          <p:cNvCxnSpPr/>
          <p:nvPr/>
        </p:nvCxnSpPr>
        <p:spPr>
          <a:xfrm flipV="1">
            <a:off x="8401050" y="5310664"/>
            <a:ext cx="1080135" cy="24379"/>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 name="流程图: 联系 11"/>
          <p:cNvSpPr/>
          <p:nvPr/>
        </p:nvSpPr>
        <p:spPr>
          <a:xfrm>
            <a:off x="8041005" y="6390799"/>
            <a:ext cx="3480435" cy="1440180"/>
          </a:xfrm>
          <a:prstGeom prst="flowChartConnector">
            <a:avLst/>
          </a:prstGeom>
          <a:solidFill>
            <a:schemeClr val="bg1"/>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8583" tIns="64291" rIns="128583" bIns="64291" anchor="ctr"/>
          <a:lstStyle/>
          <a:p>
            <a:pPr algn="ctr"/>
            <a:r>
              <a:rPr lang="zh-CN" altLang="en-US" sz="3900" b="1" dirty="0">
                <a:solidFill>
                  <a:srgbClr val="FF0000"/>
                </a:solidFill>
                <a:latin typeface="黑体" charset="0"/>
                <a:ea typeface="黑体" charset="0"/>
                <a:cs typeface="黑体" charset="0"/>
              </a:rPr>
              <a:t>特定金</a:t>
            </a:r>
            <a:endParaRPr lang="en-US" altLang="zh-CN" sz="3900" b="1" dirty="0">
              <a:solidFill>
                <a:srgbClr val="FF0000"/>
              </a:solidFill>
              <a:latin typeface="黑体" charset="0"/>
              <a:ea typeface="黑体" charset="0"/>
              <a:cs typeface="黑体" charset="0"/>
            </a:endParaRPr>
          </a:p>
          <a:p>
            <a:pPr algn="ctr"/>
            <a:r>
              <a:rPr lang="en-US" altLang="zh-CN" sz="2800" b="1" dirty="0">
                <a:solidFill>
                  <a:schemeClr val="tx1"/>
                </a:solidFill>
                <a:latin typeface="黑体" charset="0"/>
                <a:ea typeface="黑体" charset="0"/>
                <a:cs typeface="黑体" charset="0"/>
              </a:rPr>
              <a:t>6</a:t>
            </a:r>
            <a:r>
              <a:rPr lang="zh-CN" altLang="en-US" sz="2800" b="1" dirty="0">
                <a:solidFill>
                  <a:schemeClr val="tx1"/>
                </a:solidFill>
                <a:latin typeface="黑体" charset="0"/>
                <a:ea typeface="黑体" charset="0"/>
                <a:cs typeface="黑体" charset="0"/>
              </a:rPr>
              <a:t>种癌症</a:t>
            </a:r>
            <a:endParaRPr lang="en-US" altLang="zh-CN" sz="2800" b="1" dirty="0">
              <a:solidFill>
                <a:schemeClr val="tx1"/>
              </a:solidFill>
              <a:latin typeface="黑体" charset="0"/>
              <a:ea typeface="黑体" charset="0"/>
              <a:cs typeface="黑体" charset="0"/>
            </a:endParaRPr>
          </a:p>
          <a:p>
            <a:pPr algn="ctr"/>
            <a:r>
              <a:rPr lang="zh-CN" altLang="zh-CN" sz="3400" b="1" dirty="0" smtClean="0">
                <a:solidFill>
                  <a:srgbClr val="FF0000"/>
                </a:solidFill>
                <a:latin typeface="黑体" charset="0"/>
                <a:ea typeface="黑体" charset="0"/>
                <a:cs typeface="黑体" charset="0"/>
              </a:rPr>
              <a:t>6</a:t>
            </a:r>
            <a:r>
              <a:rPr lang="zh-CN" altLang="en-US" sz="3400" b="1" dirty="0" smtClean="0">
                <a:solidFill>
                  <a:srgbClr val="FF0000"/>
                </a:solidFill>
                <a:latin typeface="黑体" charset="0"/>
                <a:ea typeface="黑体" charset="0"/>
                <a:cs typeface="黑体" charset="0"/>
              </a:rPr>
              <a:t>万元</a:t>
            </a:r>
            <a:endParaRPr lang="zh-CN" altLang="en-US" sz="3400" b="1" dirty="0">
              <a:solidFill>
                <a:srgbClr val="FF0000"/>
              </a:solidFill>
              <a:latin typeface="黑体" charset="0"/>
              <a:ea typeface="黑体" charset="0"/>
              <a:cs typeface="黑体" charset="0"/>
            </a:endParaRPr>
          </a:p>
        </p:txBody>
      </p:sp>
      <p:sp>
        <p:nvSpPr>
          <p:cNvPr id="13" name="流程图: 联系 12"/>
          <p:cNvSpPr/>
          <p:nvPr/>
        </p:nvSpPr>
        <p:spPr>
          <a:xfrm>
            <a:off x="2640330" y="6390799"/>
            <a:ext cx="3480435" cy="1440180"/>
          </a:xfrm>
          <a:prstGeom prst="flowChartConnector">
            <a:avLst/>
          </a:prstGeom>
          <a:solidFill>
            <a:schemeClr val="bg1"/>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8583" tIns="64291" rIns="128583" bIns="64291" anchor="ctr"/>
          <a:lstStyle/>
          <a:p>
            <a:pPr algn="ctr"/>
            <a:r>
              <a:rPr lang="zh-CN" altLang="en-US" sz="3900" b="1" dirty="0">
                <a:solidFill>
                  <a:srgbClr val="FF0000"/>
                </a:solidFill>
                <a:latin typeface="黑体" charset="0"/>
                <a:ea typeface="黑体" charset="0"/>
                <a:cs typeface="黑体" charset="0"/>
              </a:rPr>
              <a:t>轻症金</a:t>
            </a:r>
            <a:endParaRPr lang="en-US" altLang="zh-CN" sz="3900" b="1" dirty="0">
              <a:solidFill>
                <a:srgbClr val="FF0000"/>
              </a:solidFill>
              <a:latin typeface="黑体" charset="0"/>
              <a:ea typeface="黑体" charset="0"/>
              <a:cs typeface="黑体" charset="0"/>
            </a:endParaRPr>
          </a:p>
          <a:p>
            <a:pPr algn="ctr"/>
            <a:r>
              <a:rPr lang="en-US" altLang="zh-CN" sz="2800" b="1" dirty="0">
                <a:solidFill>
                  <a:schemeClr val="tx1"/>
                </a:solidFill>
                <a:latin typeface="黑体" charset="0"/>
                <a:ea typeface="黑体" charset="0"/>
                <a:cs typeface="黑体" charset="0"/>
              </a:rPr>
              <a:t>2</a:t>
            </a:r>
            <a:r>
              <a:rPr lang="zh-CN" altLang="en-US" sz="2800" b="1" dirty="0">
                <a:solidFill>
                  <a:schemeClr val="tx1"/>
                </a:solidFill>
                <a:latin typeface="黑体" charset="0"/>
                <a:ea typeface="黑体" charset="0"/>
                <a:cs typeface="黑体" charset="0"/>
              </a:rPr>
              <a:t>类癌症</a:t>
            </a:r>
            <a:endParaRPr lang="en-US" altLang="zh-CN" sz="2800" b="1" dirty="0">
              <a:solidFill>
                <a:schemeClr val="tx1"/>
              </a:solidFill>
              <a:latin typeface="黑体" charset="0"/>
              <a:ea typeface="黑体" charset="0"/>
              <a:cs typeface="黑体" charset="0"/>
            </a:endParaRPr>
          </a:p>
          <a:p>
            <a:pPr algn="ctr"/>
            <a:r>
              <a:rPr lang="zh-CN" altLang="zh-CN" sz="3400" b="1" dirty="0" smtClean="0">
                <a:solidFill>
                  <a:srgbClr val="FF0000"/>
                </a:solidFill>
                <a:latin typeface="黑体" charset="0"/>
                <a:ea typeface="黑体" charset="0"/>
                <a:cs typeface="黑体" charset="0"/>
              </a:rPr>
              <a:t>6</a:t>
            </a:r>
            <a:r>
              <a:rPr lang="zh-CN" altLang="en-US" sz="3400" b="1" dirty="0" smtClean="0">
                <a:solidFill>
                  <a:srgbClr val="FF0000"/>
                </a:solidFill>
                <a:latin typeface="黑体" charset="0"/>
                <a:ea typeface="黑体" charset="0"/>
                <a:cs typeface="黑体" charset="0"/>
              </a:rPr>
              <a:t>万元</a:t>
            </a:r>
            <a:endParaRPr lang="zh-CN" altLang="en-US" sz="3400" b="1" dirty="0">
              <a:solidFill>
                <a:srgbClr val="FF0000"/>
              </a:solidFill>
              <a:latin typeface="黑体" charset="0"/>
              <a:ea typeface="黑体" charset="0"/>
              <a:cs typeface="黑体" charset="0"/>
            </a:endParaRPr>
          </a:p>
        </p:txBody>
      </p:sp>
      <p:sp>
        <p:nvSpPr>
          <p:cNvPr id="15" name="流程图: 联系 14"/>
          <p:cNvSpPr/>
          <p:nvPr/>
        </p:nvSpPr>
        <p:spPr>
          <a:xfrm>
            <a:off x="720090" y="4410551"/>
            <a:ext cx="3720465" cy="1620203"/>
          </a:xfrm>
          <a:prstGeom prst="flowChartConnector">
            <a:avLst/>
          </a:prstGeom>
          <a:solidFill>
            <a:schemeClr val="bg1"/>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8583" tIns="64291" rIns="128583" bIns="64291" anchor="ctr"/>
          <a:lstStyle/>
          <a:p>
            <a:pPr algn="ctr"/>
            <a:r>
              <a:rPr lang="zh-CN" altLang="en-US" sz="3900" b="1" dirty="0">
                <a:solidFill>
                  <a:srgbClr val="FF0000"/>
                </a:solidFill>
                <a:latin typeface="黑体" charset="0"/>
                <a:ea typeface="黑体" charset="0"/>
                <a:cs typeface="黑体" charset="0"/>
              </a:rPr>
              <a:t>满期金</a:t>
            </a:r>
            <a:endParaRPr lang="en-US" altLang="zh-CN" sz="3900" b="1" dirty="0">
              <a:solidFill>
                <a:srgbClr val="FF0000"/>
              </a:solidFill>
              <a:latin typeface="黑体" charset="0"/>
              <a:ea typeface="黑体" charset="0"/>
              <a:cs typeface="黑体" charset="0"/>
            </a:endParaRPr>
          </a:p>
          <a:p>
            <a:pPr algn="ctr"/>
            <a:r>
              <a:rPr lang="en-US" altLang="zh-CN" sz="2800" b="1" dirty="0">
                <a:solidFill>
                  <a:schemeClr val="tx1"/>
                </a:solidFill>
                <a:latin typeface="黑体" charset="0"/>
                <a:ea typeface="黑体" charset="0"/>
                <a:cs typeface="黑体" charset="0"/>
              </a:rPr>
              <a:t>80</a:t>
            </a:r>
            <a:r>
              <a:rPr lang="zh-CN" altLang="en-US" sz="2800" b="1" dirty="0">
                <a:solidFill>
                  <a:schemeClr val="tx1"/>
                </a:solidFill>
                <a:latin typeface="黑体" charset="0"/>
                <a:ea typeface="黑体" charset="0"/>
                <a:cs typeface="黑体" charset="0"/>
              </a:rPr>
              <a:t>岁</a:t>
            </a:r>
            <a:endParaRPr lang="en-US" altLang="zh-CN" sz="2800" b="1" dirty="0">
              <a:solidFill>
                <a:schemeClr val="tx1"/>
              </a:solidFill>
              <a:latin typeface="黑体" charset="0"/>
              <a:ea typeface="黑体" charset="0"/>
              <a:cs typeface="黑体" charset="0"/>
            </a:endParaRPr>
          </a:p>
          <a:p>
            <a:pPr algn="ctr"/>
            <a:r>
              <a:rPr lang="en-US" altLang="zh-CN" sz="3400" b="1" dirty="0" smtClean="0">
                <a:solidFill>
                  <a:srgbClr val="FF0000"/>
                </a:solidFill>
                <a:latin typeface="黑体" charset="0"/>
                <a:ea typeface="黑体" charset="0"/>
                <a:cs typeface="黑体" charset="0"/>
              </a:rPr>
              <a:t>5</a:t>
            </a:r>
            <a:r>
              <a:rPr lang="zh-CN" altLang="en-US" sz="3400" b="1" dirty="0" smtClean="0">
                <a:solidFill>
                  <a:srgbClr val="FF0000"/>
                </a:solidFill>
                <a:latin typeface="黑体" charset="0"/>
                <a:ea typeface="黑体" charset="0"/>
                <a:cs typeface="黑体" charset="0"/>
              </a:rPr>
              <a:t>.</a:t>
            </a:r>
            <a:r>
              <a:rPr lang="en-US" altLang="zh-CN" sz="3400" b="1" dirty="0" smtClean="0">
                <a:solidFill>
                  <a:srgbClr val="FF0000"/>
                </a:solidFill>
                <a:latin typeface="黑体" charset="0"/>
                <a:ea typeface="黑体" charset="0"/>
                <a:cs typeface="黑体" charset="0"/>
              </a:rPr>
              <a:t>82</a:t>
            </a:r>
            <a:r>
              <a:rPr lang="zh-CN" altLang="en-US" sz="3400" b="1" dirty="0" smtClean="0">
                <a:solidFill>
                  <a:srgbClr val="FF0000"/>
                </a:solidFill>
                <a:latin typeface="黑体" charset="0"/>
                <a:ea typeface="黑体" charset="0"/>
                <a:cs typeface="黑体" charset="0"/>
              </a:rPr>
              <a:t>万元</a:t>
            </a:r>
            <a:endParaRPr lang="zh-CN" altLang="en-US" sz="3400" b="1" dirty="0">
              <a:solidFill>
                <a:srgbClr val="FF0000"/>
              </a:solidFill>
              <a:latin typeface="黑体" charset="0"/>
              <a:ea typeface="黑体" charset="0"/>
              <a:cs typeface="黑体" charset="0"/>
            </a:endParaRPr>
          </a:p>
        </p:txBody>
      </p:sp>
      <p:cxnSp>
        <p:nvCxnSpPr>
          <p:cNvPr id="18" name="直接箭头连接符 17"/>
          <p:cNvCxnSpPr/>
          <p:nvPr/>
        </p:nvCxnSpPr>
        <p:spPr>
          <a:xfrm>
            <a:off x="7920990" y="5965121"/>
            <a:ext cx="960120" cy="515689"/>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 name="直接箭头连接符 19"/>
          <p:cNvCxnSpPr/>
          <p:nvPr/>
        </p:nvCxnSpPr>
        <p:spPr>
          <a:xfrm rot="10800000" flipV="1">
            <a:off x="5520690" y="6030754"/>
            <a:ext cx="960120" cy="540068"/>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直接箭头连接符 22"/>
          <p:cNvCxnSpPr/>
          <p:nvPr/>
        </p:nvCxnSpPr>
        <p:spPr>
          <a:xfrm rot="10800000">
            <a:off x="4560570" y="5310664"/>
            <a:ext cx="1320165" cy="1876"/>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7" name="直接箭头连接符 26"/>
          <p:cNvCxnSpPr/>
          <p:nvPr/>
        </p:nvCxnSpPr>
        <p:spPr>
          <a:xfrm rot="10800000">
            <a:off x="5040630" y="3690461"/>
            <a:ext cx="1440180" cy="900113"/>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2" name="流程图: 联系 31"/>
          <p:cNvSpPr/>
          <p:nvPr/>
        </p:nvSpPr>
        <p:spPr>
          <a:xfrm>
            <a:off x="2400300" y="1980248"/>
            <a:ext cx="3840480" cy="1710214"/>
          </a:xfrm>
          <a:prstGeom prst="flowChartConnector">
            <a:avLst/>
          </a:prstGeom>
          <a:solidFill>
            <a:schemeClr val="bg1"/>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8583" tIns="64291" rIns="128583" bIns="64291" anchor="ctr"/>
          <a:lstStyle/>
          <a:p>
            <a:pPr algn="ctr"/>
            <a:r>
              <a:rPr lang="zh-CN" altLang="en-US" sz="3900" dirty="0">
                <a:solidFill>
                  <a:srgbClr val="FF0000"/>
                </a:solidFill>
                <a:latin typeface="黑体" charset="0"/>
                <a:ea typeface="黑体" charset="0"/>
                <a:cs typeface="黑体" charset="0"/>
              </a:rPr>
              <a:t>身故金</a:t>
            </a:r>
            <a:endParaRPr lang="en-US" altLang="zh-CN" sz="3900" dirty="0">
              <a:solidFill>
                <a:srgbClr val="FF0000"/>
              </a:solidFill>
              <a:latin typeface="黑体" charset="0"/>
              <a:ea typeface="黑体" charset="0"/>
              <a:cs typeface="黑体" charset="0"/>
            </a:endParaRPr>
          </a:p>
          <a:p>
            <a:pPr algn="ctr"/>
            <a:r>
              <a:rPr lang="zh-CN" altLang="en-US" sz="2800" b="1" dirty="0">
                <a:solidFill>
                  <a:schemeClr val="tx1"/>
                </a:solidFill>
                <a:latin typeface="微软雅黑" charset="0"/>
                <a:ea typeface="宋体" charset="0"/>
                <a:cs typeface="宋体" charset="0"/>
              </a:rPr>
              <a:t>所交保费的</a:t>
            </a:r>
            <a:r>
              <a:rPr lang="en-US" altLang="zh-CN" sz="2800" b="1" dirty="0">
                <a:solidFill>
                  <a:schemeClr val="tx1"/>
                </a:solidFill>
                <a:latin typeface="微软雅黑" charset="0"/>
                <a:ea typeface="宋体" charset="0"/>
                <a:cs typeface="宋体" charset="0"/>
              </a:rPr>
              <a:t>105%</a:t>
            </a:r>
            <a:r>
              <a:rPr lang="zh-CN" altLang="en-US" sz="2800" b="1" dirty="0">
                <a:solidFill>
                  <a:schemeClr val="tx1"/>
                </a:solidFill>
                <a:latin typeface="微软雅黑" charset="0"/>
                <a:ea typeface="宋体" charset="0"/>
                <a:cs typeface="宋体" charset="0"/>
              </a:rPr>
              <a:t>与现金价值较大者</a:t>
            </a:r>
            <a:endParaRPr lang="zh-CN" altLang="en-US" sz="3400" dirty="0">
              <a:solidFill>
                <a:schemeClr val="tx1"/>
              </a:solidFill>
              <a:latin typeface="黑体" charset="0"/>
              <a:ea typeface="黑体" charset="0"/>
              <a:cs typeface="黑体" charset="0"/>
            </a:endParaRPr>
          </a:p>
        </p:txBody>
      </p:sp>
      <p:sp>
        <p:nvSpPr>
          <p:cNvPr id="21" name="TextBox 20"/>
          <p:cNvSpPr txBox="1">
            <a:spLocks noChangeArrowheads="1"/>
          </p:cNvSpPr>
          <p:nvPr/>
        </p:nvSpPr>
        <p:spPr bwMode="auto">
          <a:xfrm>
            <a:off x="0" y="1237655"/>
            <a:ext cx="14041755" cy="560725"/>
          </a:xfrm>
          <a:prstGeom prst="rect">
            <a:avLst/>
          </a:prstGeom>
          <a:solidFill>
            <a:schemeClr val="accent1"/>
          </a:solidFill>
          <a:ln w="38100">
            <a:solidFill>
              <a:schemeClr val="bg1"/>
            </a:solidFill>
            <a:miter lim="800000"/>
            <a:headEnd/>
            <a:tailEnd/>
          </a:ln>
          <a:effectLst>
            <a:outerShdw blurRad="63500" dist="20000" dir="5400000" rotWithShape="0">
              <a:srgbClr val="000000">
                <a:alpha val="37999"/>
              </a:srgbClr>
            </a:outerShdw>
          </a:effectLst>
        </p:spPr>
        <p:txBody>
          <a:bodyPr lIns="128583" tIns="64291" rIns="128583" bIns="64291">
            <a:spAutoFit/>
          </a:bodyPr>
          <a:lstStyle>
            <a:lvl1pPr eaLnBrk="0" hangingPunct="0">
              <a:defRPr>
                <a:solidFill>
                  <a:schemeClr val="tx1"/>
                </a:solidFill>
                <a:latin typeface="Arial" charset="0"/>
                <a:ea typeface="宋体" charset="0"/>
                <a:cs typeface="宋体" charset="0"/>
              </a:defRPr>
            </a:lvl1pPr>
            <a:lvl2pPr marL="742950" indent="-285750" eaLnBrk="0" hangingPunct="0">
              <a:defRPr>
                <a:solidFill>
                  <a:schemeClr val="tx1"/>
                </a:solidFill>
                <a:latin typeface="Arial" charset="0"/>
                <a:ea typeface="宋体" charset="0"/>
              </a:defRPr>
            </a:lvl2pPr>
            <a:lvl3pPr marL="1143000" indent="-228600" eaLnBrk="0" hangingPunct="0">
              <a:defRPr>
                <a:solidFill>
                  <a:schemeClr val="tx1"/>
                </a:solidFill>
                <a:latin typeface="Arial" charset="0"/>
                <a:ea typeface="宋体" charset="0"/>
              </a:defRPr>
            </a:lvl3pPr>
            <a:lvl4pPr marL="1600200" indent="-228600" eaLnBrk="0" hangingPunct="0">
              <a:defRPr>
                <a:solidFill>
                  <a:schemeClr val="tx1"/>
                </a:solidFill>
                <a:latin typeface="Arial" charset="0"/>
                <a:ea typeface="宋体" charset="0"/>
              </a:defRPr>
            </a:lvl4pPr>
            <a:lvl5pPr marL="2057400" indent="-228600" eaLnBrk="0" hangingPunct="0">
              <a:defRPr>
                <a:solidFill>
                  <a:schemeClr val="tx1"/>
                </a:solidFill>
                <a:latin typeface="Arial" charset="0"/>
                <a:ea typeface="宋体" charset="0"/>
              </a:defRPr>
            </a:lvl5pPr>
            <a:lvl6pPr marL="2514600" indent="-228600" eaLnBrk="0" fontAlgn="base" hangingPunct="0">
              <a:spcBef>
                <a:spcPct val="0"/>
              </a:spcBef>
              <a:spcAft>
                <a:spcPct val="0"/>
              </a:spcAft>
              <a:defRPr>
                <a:solidFill>
                  <a:schemeClr val="tx1"/>
                </a:solidFill>
                <a:latin typeface="Arial" charset="0"/>
                <a:ea typeface="宋体" charset="0"/>
              </a:defRPr>
            </a:lvl6pPr>
            <a:lvl7pPr marL="2971800" indent="-228600" eaLnBrk="0" fontAlgn="base" hangingPunct="0">
              <a:spcBef>
                <a:spcPct val="0"/>
              </a:spcBef>
              <a:spcAft>
                <a:spcPct val="0"/>
              </a:spcAft>
              <a:defRPr>
                <a:solidFill>
                  <a:schemeClr val="tx1"/>
                </a:solidFill>
                <a:latin typeface="Arial" charset="0"/>
                <a:ea typeface="宋体" charset="0"/>
              </a:defRPr>
            </a:lvl7pPr>
            <a:lvl8pPr marL="3429000" indent="-228600" eaLnBrk="0" fontAlgn="base" hangingPunct="0">
              <a:spcBef>
                <a:spcPct val="0"/>
              </a:spcBef>
              <a:spcAft>
                <a:spcPct val="0"/>
              </a:spcAft>
              <a:defRPr>
                <a:solidFill>
                  <a:schemeClr val="tx1"/>
                </a:solidFill>
                <a:latin typeface="Arial" charset="0"/>
                <a:ea typeface="宋体" charset="0"/>
              </a:defRPr>
            </a:lvl8pPr>
            <a:lvl9pPr marL="3886200" indent="-228600" eaLnBrk="0" fontAlgn="base" hangingPunct="0">
              <a:spcBef>
                <a:spcPct val="0"/>
              </a:spcBef>
              <a:spcAft>
                <a:spcPct val="0"/>
              </a:spcAft>
              <a:defRPr>
                <a:solidFill>
                  <a:schemeClr val="tx1"/>
                </a:solidFill>
                <a:latin typeface="Arial" charset="0"/>
                <a:ea typeface="宋体" charset="0"/>
              </a:defRPr>
            </a:lvl9pPr>
          </a:lstStyle>
          <a:p>
            <a:pPr eaLnBrk="1" hangingPunct="1"/>
            <a:r>
              <a:rPr lang="en-US" altLang="zh-CN" sz="2800" b="1" dirty="0">
                <a:solidFill>
                  <a:srgbClr val="FFFFFF"/>
                </a:solidFill>
                <a:latin typeface="微软雅黑" charset="0"/>
                <a:ea typeface="微软雅黑" charset="0"/>
                <a:cs typeface="微软雅黑" charset="0"/>
              </a:rPr>
              <a:t>30</a:t>
            </a:r>
            <a:r>
              <a:rPr lang="zh-CN" altLang="en-US" sz="2800" b="1" dirty="0">
                <a:solidFill>
                  <a:srgbClr val="FFFFFF"/>
                </a:solidFill>
                <a:latin typeface="微软雅黑" charset="0"/>
                <a:ea typeface="微软雅黑" charset="0"/>
                <a:cs typeface="微软雅黑" charset="0"/>
              </a:rPr>
              <a:t>岁男性</a:t>
            </a:r>
            <a:r>
              <a:rPr lang="zh-CN" altLang="en-US" sz="2800" b="1" dirty="0" smtClean="0">
                <a:solidFill>
                  <a:srgbClr val="FFFFFF"/>
                </a:solidFill>
                <a:latin typeface="微软雅黑" charset="0"/>
                <a:ea typeface="微软雅黑" charset="0"/>
                <a:cs typeface="微软雅黑" charset="0"/>
              </a:rPr>
              <a:t>，</a:t>
            </a:r>
            <a:r>
              <a:rPr lang="en-US" altLang="zh-CN" sz="2800" b="1" dirty="0" smtClean="0">
                <a:solidFill>
                  <a:srgbClr val="FFFFFF"/>
                </a:solidFill>
                <a:latin typeface="微软雅黑" charset="0"/>
                <a:ea typeface="微软雅黑" charset="0"/>
                <a:cs typeface="微软雅黑" charset="0"/>
              </a:rPr>
              <a:t>10</a:t>
            </a:r>
            <a:r>
              <a:rPr lang="zh-CN" altLang="en-US" sz="2800" b="1" dirty="0" smtClean="0">
                <a:solidFill>
                  <a:srgbClr val="FFFFFF"/>
                </a:solidFill>
                <a:latin typeface="微软雅黑" charset="0"/>
                <a:ea typeface="微软雅黑" charset="0"/>
                <a:cs typeface="微软雅黑" charset="0"/>
              </a:rPr>
              <a:t>年</a:t>
            </a:r>
            <a:r>
              <a:rPr lang="zh-CN" altLang="en-US" sz="2800" b="1" dirty="0">
                <a:solidFill>
                  <a:srgbClr val="FFFFFF"/>
                </a:solidFill>
                <a:latin typeface="微软雅黑" charset="0"/>
                <a:ea typeface="微软雅黑" charset="0"/>
                <a:cs typeface="微软雅黑" charset="0"/>
              </a:rPr>
              <a:t>交，基本保</a:t>
            </a:r>
            <a:r>
              <a:rPr lang="zh-CN" altLang="en-US" sz="2800" b="1" dirty="0" smtClean="0">
                <a:solidFill>
                  <a:srgbClr val="FFFFFF"/>
                </a:solidFill>
                <a:latin typeface="微软雅黑" charset="0"/>
                <a:ea typeface="微软雅黑" charset="0"/>
                <a:cs typeface="微软雅黑" charset="0"/>
              </a:rPr>
              <a:t>额</a:t>
            </a:r>
            <a:r>
              <a:rPr lang="en-US" altLang="zh-CN" sz="2800" b="1" dirty="0" smtClean="0">
                <a:solidFill>
                  <a:srgbClr val="FFFFFF"/>
                </a:solidFill>
                <a:latin typeface="微软雅黑" charset="0"/>
                <a:ea typeface="微软雅黑" charset="0"/>
                <a:cs typeface="微软雅黑" charset="0"/>
              </a:rPr>
              <a:t>20</a:t>
            </a:r>
            <a:r>
              <a:rPr lang="zh-CN" altLang="en-US" sz="2800" b="1" dirty="0">
                <a:solidFill>
                  <a:srgbClr val="FFFFFF"/>
                </a:solidFill>
                <a:latin typeface="微软雅黑" charset="0"/>
                <a:ea typeface="微软雅黑" charset="0"/>
                <a:cs typeface="微软雅黑" charset="0"/>
              </a:rPr>
              <a:t>万，可拥有以下保障：</a:t>
            </a:r>
            <a:endParaRPr lang="zh-CN" altLang="en-US" sz="5100" b="1" dirty="0">
              <a:solidFill>
                <a:srgbClr val="FF0000"/>
              </a:solidFill>
              <a:latin typeface="微软雅黑" charset="0"/>
              <a:ea typeface="微软雅黑" charset="0"/>
              <a:cs typeface="微软雅黑" charset="0"/>
            </a:endParaRPr>
          </a:p>
        </p:txBody>
      </p:sp>
      <p:grpSp>
        <p:nvGrpSpPr>
          <p:cNvPr id="14351" name="组合 23"/>
          <p:cNvGrpSpPr>
            <a:grpSpLocks/>
          </p:cNvGrpSpPr>
          <p:nvPr/>
        </p:nvGrpSpPr>
        <p:grpSpPr bwMode="auto">
          <a:xfrm>
            <a:off x="5578199" y="4296163"/>
            <a:ext cx="3142892" cy="1955869"/>
            <a:chOff x="3960416" y="3789040"/>
            <a:chExt cx="2232025" cy="1655762"/>
          </a:xfrm>
        </p:grpSpPr>
        <p:sp>
          <p:nvSpPr>
            <p:cNvPr id="2" name="流程图: 联系 1"/>
            <p:cNvSpPr/>
            <p:nvPr/>
          </p:nvSpPr>
          <p:spPr>
            <a:xfrm>
              <a:off x="4175272" y="3962077"/>
              <a:ext cx="1789882" cy="1371600"/>
            </a:xfrm>
            <a:prstGeom prst="flowChartConnector">
              <a:avLst/>
            </a:prstGeom>
            <a:solidFill>
              <a:schemeClr val="bg1"/>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400" b="1" dirty="0">
                <a:solidFill>
                  <a:schemeClr val="tx1"/>
                </a:solidFill>
                <a:latin typeface="黑体" pitchFamily="2" charset="-122"/>
                <a:ea typeface="黑体" pitchFamily="2" charset="-122"/>
              </a:endParaRPr>
            </a:p>
          </p:txBody>
        </p:sp>
        <p:sp>
          <p:nvSpPr>
            <p:cNvPr id="14355" name="AutoShape 36"/>
            <p:cNvSpPr>
              <a:spLocks noChangeArrowheads="1"/>
            </p:cNvSpPr>
            <p:nvPr/>
          </p:nvSpPr>
          <p:spPr bwMode="auto">
            <a:xfrm>
              <a:off x="3960416" y="3789040"/>
              <a:ext cx="2232025" cy="1655762"/>
            </a:xfrm>
            <a:prstGeom prst="star16">
              <a:avLst>
                <a:gd name="adj" fmla="val 37500"/>
              </a:avLst>
            </a:prstGeom>
            <a:solidFill>
              <a:srgbClr val="FFFF00"/>
            </a:solidFill>
            <a:ln w="9525">
              <a:solidFill>
                <a:schemeClr val="tx1"/>
              </a:solidFill>
              <a:miter lim="800000"/>
              <a:headEnd/>
              <a:tailEnd/>
            </a:ln>
          </p:spPr>
          <p:txBody>
            <a:bodyPr wrap="none" anchor="ctr"/>
            <a:lstStyle/>
            <a:p>
              <a:pPr algn="ctr"/>
              <a:r>
                <a:rPr lang="zh-CN" altLang="en-US" sz="3400" b="1" dirty="0">
                  <a:solidFill>
                    <a:srgbClr val="FF0000"/>
                  </a:solidFill>
                </a:rPr>
                <a:t>年交保费</a:t>
              </a:r>
            </a:p>
            <a:p>
              <a:pPr algn="ctr"/>
              <a:r>
                <a:rPr lang="zh-CN" altLang="en-US" sz="3400" b="1" dirty="0">
                  <a:solidFill>
                    <a:srgbClr val="FF0000"/>
                  </a:solidFill>
                </a:rPr>
                <a:t>  </a:t>
              </a:r>
              <a:r>
                <a:rPr lang="en-US" altLang="zh-CN" sz="4500" b="1" dirty="0" smtClean="0">
                  <a:solidFill>
                    <a:srgbClr val="0000CC"/>
                  </a:solidFill>
                </a:rPr>
                <a:t>5820</a:t>
              </a:r>
              <a:r>
                <a:rPr lang="zh-CN" altLang="en-US" sz="3400" b="1" dirty="0" smtClean="0">
                  <a:solidFill>
                    <a:srgbClr val="FF0000"/>
                  </a:solidFill>
                </a:rPr>
                <a:t>元</a:t>
              </a:r>
              <a:endParaRPr lang="zh-CN" altLang="en-US" sz="3400" b="1" dirty="0">
                <a:solidFill>
                  <a:srgbClr val="FF0000"/>
                </a:solidFill>
              </a:endParaRPr>
            </a:p>
          </p:txBody>
        </p:sp>
      </p:grpSp>
      <p:sp>
        <p:nvSpPr>
          <p:cNvPr id="22" name="爆炸形 1 21"/>
          <p:cNvSpPr>
            <a:spLocks noChangeArrowheads="1"/>
          </p:cNvSpPr>
          <p:nvPr/>
        </p:nvSpPr>
        <p:spPr bwMode="auto">
          <a:xfrm>
            <a:off x="1152228" y="2034282"/>
            <a:ext cx="12071509" cy="5552570"/>
          </a:xfrm>
          <a:prstGeom prst="irregularSeal1">
            <a:avLst/>
          </a:prstGeom>
          <a:solidFill>
            <a:srgbClr val="C00000"/>
          </a:solidFill>
          <a:ln w="25400">
            <a:solidFill>
              <a:srgbClr val="FFFF00"/>
            </a:solidFill>
            <a:miter lim="800000"/>
            <a:headEnd/>
            <a:tailEnd/>
          </a:ln>
          <a:effectLst>
            <a:outerShdw blurRad="63500" dist="38100" dir="5400000" algn="t" rotWithShape="0">
              <a:srgbClr val="000000">
                <a:alpha val="39999"/>
              </a:srgbClr>
            </a:outerShdw>
          </a:effectLst>
        </p:spPr>
        <p:txBody>
          <a:bodyPr lIns="128583" tIns="64291" rIns="128583" bIns="64291"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defRPr/>
            </a:pPr>
            <a:r>
              <a:rPr lang="zh-CN" altLang="en-US" sz="5100" b="1" dirty="0">
                <a:solidFill>
                  <a:srgbClr val="FFFFFF"/>
                </a:solidFill>
                <a:latin typeface="微软雅黑" pitchFamily="34" charset="-122"/>
                <a:ea typeface="微软雅黑" pitchFamily="34" charset="-122"/>
              </a:rPr>
              <a:t>六金一豁免</a:t>
            </a:r>
            <a:endParaRPr lang="en-US" altLang="zh-CN" sz="5100" b="1" dirty="0">
              <a:solidFill>
                <a:srgbClr val="FFFFFF"/>
              </a:solidFill>
              <a:latin typeface="微软雅黑" pitchFamily="34" charset="-122"/>
              <a:ea typeface="微软雅黑" pitchFamily="34" charset="-122"/>
            </a:endParaRPr>
          </a:p>
          <a:p>
            <a:pPr algn="ctr">
              <a:defRPr/>
            </a:pPr>
            <a:r>
              <a:rPr lang="zh-CN" altLang="en-US" sz="5100" b="1" dirty="0">
                <a:solidFill>
                  <a:srgbClr val="FFFFFF"/>
                </a:solidFill>
                <a:latin typeface="微软雅黑" pitchFamily="34" charset="-122"/>
                <a:ea typeface="微软雅黑" pitchFamily="34" charset="-122"/>
              </a:rPr>
              <a:t>一天 </a:t>
            </a:r>
            <a:r>
              <a:rPr lang="en-US" altLang="zh-CN" sz="5600" b="1" dirty="0" smtClean="0">
                <a:solidFill>
                  <a:srgbClr val="FFFF00"/>
                </a:solidFill>
                <a:latin typeface="微软雅黑" pitchFamily="34" charset="-122"/>
                <a:ea typeface="微软雅黑" pitchFamily="34" charset="-122"/>
              </a:rPr>
              <a:t>16</a:t>
            </a:r>
            <a:r>
              <a:rPr lang="zh-CN" altLang="en-US" sz="5600" b="1" dirty="0" smtClean="0">
                <a:solidFill>
                  <a:srgbClr val="FFFF00"/>
                </a:solidFill>
                <a:latin typeface="微软雅黑" pitchFamily="34" charset="-122"/>
                <a:ea typeface="微软雅黑" pitchFamily="34" charset="-122"/>
              </a:rPr>
              <a:t>块钱</a:t>
            </a:r>
            <a:r>
              <a:rPr lang="zh-CN" altLang="en-US" sz="5100" b="1" dirty="0">
                <a:solidFill>
                  <a:srgbClr val="FFFFFF"/>
                </a:solidFill>
                <a:latin typeface="微软雅黑" pitchFamily="34" charset="-122"/>
                <a:ea typeface="微软雅黑" pitchFamily="34" charset="-122"/>
              </a:rPr>
              <a:t>，</a:t>
            </a:r>
          </a:p>
          <a:p>
            <a:pPr algn="ctr">
              <a:defRPr/>
            </a:pPr>
            <a:r>
              <a:rPr lang="zh-CN" altLang="en-US" sz="5100" b="1" dirty="0">
                <a:solidFill>
                  <a:srgbClr val="FFFFFF"/>
                </a:solidFill>
                <a:latin typeface="微软雅黑" pitchFamily="34" charset="-122"/>
                <a:ea typeface="微软雅黑" pitchFamily="34" charset="-122"/>
              </a:rPr>
              <a:t>最高</a:t>
            </a:r>
            <a:r>
              <a:rPr lang="zh-CN" altLang="en-US" sz="5100" b="1" dirty="0" smtClean="0">
                <a:solidFill>
                  <a:srgbClr val="FFFFFF"/>
                </a:solidFill>
                <a:latin typeface="微软雅黑" pitchFamily="34" charset="-122"/>
                <a:ea typeface="微软雅黑" pitchFamily="34" charset="-122"/>
              </a:rPr>
              <a:t>保障</a:t>
            </a:r>
            <a:r>
              <a:rPr lang="en-US" altLang="zh-CN" sz="6700" b="1" dirty="0" smtClean="0">
                <a:solidFill>
                  <a:srgbClr val="FFFF00"/>
                </a:solidFill>
                <a:latin typeface="微软雅黑" pitchFamily="34" charset="-122"/>
                <a:ea typeface="微软雅黑" pitchFamily="34" charset="-122"/>
              </a:rPr>
              <a:t>52</a:t>
            </a:r>
            <a:r>
              <a:rPr lang="zh-CN" altLang="en-US" sz="6700" b="1" dirty="0" smtClean="0">
                <a:solidFill>
                  <a:srgbClr val="FFFF00"/>
                </a:solidFill>
                <a:latin typeface="微软雅黑" pitchFamily="34" charset="-122"/>
                <a:ea typeface="微软雅黑" pitchFamily="34" charset="-122"/>
              </a:rPr>
              <a:t>万</a:t>
            </a:r>
            <a:endParaRPr lang="zh-CN" altLang="en-US" sz="6700" b="1" dirty="0">
              <a:solidFill>
                <a:srgbClr val="FFFF00"/>
              </a:solidFill>
              <a:latin typeface="微软雅黑" pitchFamily="34" charset="-122"/>
              <a:ea typeface="微软雅黑" pitchFamily="34" charset="-122"/>
            </a:endParaRPr>
          </a:p>
        </p:txBody>
      </p:sp>
      <p:sp>
        <p:nvSpPr>
          <p:cNvPr id="24" name="标题 1"/>
          <p:cNvSpPr txBox="1">
            <a:spLocks/>
          </p:cNvSpPr>
          <p:nvPr/>
        </p:nvSpPr>
        <p:spPr bwMode="auto">
          <a:xfrm>
            <a:off x="1800226" y="270035"/>
            <a:ext cx="11718965" cy="851356"/>
          </a:xfrm>
          <a:prstGeom prst="rect">
            <a:avLst/>
          </a:prstGeom>
          <a:noFill/>
          <a:ln w="9525">
            <a:noFill/>
            <a:miter lim="800000"/>
            <a:headEnd/>
            <a:tailEnd/>
          </a:ln>
        </p:spPr>
        <p:txBody>
          <a:bodyPr lIns="128583" tIns="64291" rIns="128583" bIns="64291" anchor="ctr"/>
          <a:lstStyle>
            <a:lvl1pPr eaLnBrk="0" hangingPunct="0">
              <a:defRPr>
                <a:solidFill>
                  <a:schemeClr val="tx1"/>
                </a:solidFill>
                <a:latin typeface="Arial" charset="0"/>
                <a:ea typeface="宋体" charset="0"/>
                <a:cs typeface="宋体" charset="0"/>
              </a:defRPr>
            </a:lvl1pPr>
            <a:lvl2pPr marL="742950" indent="-285750" eaLnBrk="0" hangingPunct="0">
              <a:defRPr>
                <a:solidFill>
                  <a:schemeClr val="tx1"/>
                </a:solidFill>
                <a:latin typeface="Arial" charset="0"/>
                <a:ea typeface="宋体" charset="0"/>
              </a:defRPr>
            </a:lvl2pPr>
            <a:lvl3pPr marL="1143000" indent="-228600" eaLnBrk="0" hangingPunct="0">
              <a:defRPr>
                <a:solidFill>
                  <a:schemeClr val="tx1"/>
                </a:solidFill>
                <a:latin typeface="Arial" charset="0"/>
                <a:ea typeface="宋体" charset="0"/>
              </a:defRPr>
            </a:lvl3pPr>
            <a:lvl4pPr marL="1600200" indent="-228600" eaLnBrk="0" hangingPunct="0">
              <a:defRPr>
                <a:solidFill>
                  <a:schemeClr val="tx1"/>
                </a:solidFill>
                <a:latin typeface="Arial" charset="0"/>
                <a:ea typeface="宋体" charset="0"/>
              </a:defRPr>
            </a:lvl4pPr>
            <a:lvl5pPr marL="2057400" indent="-228600" eaLnBrk="0" hangingPunct="0">
              <a:defRPr>
                <a:solidFill>
                  <a:schemeClr val="tx1"/>
                </a:solidFill>
                <a:latin typeface="Arial" charset="0"/>
                <a:ea typeface="宋体" charset="0"/>
              </a:defRPr>
            </a:lvl5pPr>
            <a:lvl6pPr marL="2514600" indent="-228600" eaLnBrk="0" fontAlgn="base" hangingPunct="0">
              <a:spcBef>
                <a:spcPct val="0"/>
              </a:spcBef>
              <a:spcAft>
                <a:spcPct val="0"/>
              </a:spcAft>
              <a:defRPr>
                <a:solidFill>
                  <a:schemeClr val="tx1"/>
                </a:solidFill>
                <a:latin typeface="Arial" charset="0"/>
                <a:ea typeface="宋体" charset="0"/>
              </a:defRPr>
            </a:lvl6pPr>
            <a:lvl7pPr marL="2971800" indent="-228600" eaLnBrk="0" fontAlgn="base" hangingPunct="0">
              <a:spcBef>
                <a:spcPct val="0"/>
              </a:spcBef>
              <a:spcAft>
                <a:spcPct val="0"/>
              </a:spcAft>
              <a:defRPr>
                <a:solidFill>
                  <a:schemeClr val="tx1"/>
                </a:solidFill>
                <a:latin typeface="Arial" charset="0"/>
                <a:ea typeface="宋体" charset="0"/>
              </a:defRPr>
            </a:lvl7pPr>
            <a:lvl8pPr marL="3429000" indent="-228600" eaLnBrk="0" fontAlgn="base" hangingPunct="0">
              <a:spcBef>
                <a:spcPct val="0"/>
              </a:spcBef>
              <a:spcAft>
                <a:spcPct val="0"/>
              </a:spcAft>
              <a:defRPr>
                <a:solidFill>
                  <a:schemeClr val="tx1"/>
                </a:solidFill>
                <a:latin typeface="Arial" charset="0"/>
                <a:ea typeface="宋体" charset="0"/>
              </a:defRPr>
            </a:lvl8pPr>
            <a:lvl9pPr marL="3886200" indent="-228600" eaLnBrk="0" fontAlgn="base" hangingPunct="0">
              <a:spcBef>
                <a:spcPct val="0"/>
              </a:spcBef>
              <a:spcAft>
                <a:spcPct val="0"/>
              </a:spcAft>
              <a:defRPr>
                <a:solidFill>
                  <a:schemeClr val="tx1"/>
                </a:solidFill>
                <a:latin typeface="Arial" charset="0"/>
                <a:ea typeface="宋体" charset="0"/>
              </a:defRPr>
            </a:lvl9pPr>
          </a:lstStyle>
          <a:p>
            <a:pPr algn="ctr" eaLnBrk="1" hangingPunct="1"/>
            <a:r>
              <a:rPr lang="zh-CN" altLang="en-US" sz="5100" b="1">
                <a:latin typeface="微软雅黑" charset="0"/>
                <a:ea typeface="微软雅黑" charset="0"/>
                <a:cs typeface="微软雅黑" charset="0"/>
              </a:rPr>
              <a:t>产品演示（太阳图）</a:t>
            </a:r>
          </a:p>
        </p:txBody>
      </p:sp>
    </p:spTree>
    <p:extLst>
      <p:ext uri="{BB962C8B-B14F-4D97-AF65-F5344CB8AC3E}">
        <p14:creationId xmlns:p14="http://schemas.microsoft.com/office/powerpoint/2010/main" xmlns="" val="10772286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fill="hold"/>
                                        <p:tgtEl>
                                          <p:spTgt spid="20"/>
                                        </p:tgtEl>
                                        <p:attrNameLst>
                                          <p:attrName>ppt_x</p:attrName>
                                        </p:attrNameLst>
                                      </p:cBhvr>
                                      <p:tavLst>
                                        <p:tav tm="0">
                                          <p:val>
                                            <p:strVal val="#ppt_x"/>
                                          </p:val>
                                        </p:tav>
                                        <p:tav tm="100000">
                                          <p:val>
                                            <p:strVal val="#ppt_x"/>
                                          </p:val>
                                        </p:tav>
                                      </p:tavLst>
                                    </p:anim>
                                    <p:anim calcmode="lin" valueType="num">
                                      <p:cBhvr additive="base">
                                        <p:cTn id="4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nodeType="click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ppt_x"/>
                                          </p:val>
                                        </p:tav>
                                        <p:tav tm="100000">
                                          <p:val>
                                            <p:strVal val="#ppt_x"/>
                                          </p:val>
                                        </p:tav>
                                      </p:tavLst>
                                    </p:anim>
                                    <p:anim calcmode="lin" valueType="num">
                                      <p:cBhvr additive="base">
                                        <p:cTn id="5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3" fill="hold" nodeType="clickPar">
                      <p:stCondLst>
                        <p:cond delay="indefinite"/>
                      </p:stCondLst>
                      <p:childTnLst>
                        <p:par>
                          <p:cTn id="54" fill="hold" nodeType="withGroup">
                            <p:stCondLst>
                              <p:cond delay="0"/>
                            </p:stCondLst>
                            <p:childTnLst>
                              <p:par>
                                <p:cTn id="55" presetID="2" presetClass="entr" presetSubtype="4" fill="hold" nodeType="click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500" fill="hold"/>
                                        <p:tgtEl>
                                          <p:spTgt spid="27"/>
                                        </p:tgtEl>
                                        <p:attrNameLst>
                                          <p:attrName>ppt_x</p:attrName>
                                        </p:attrNameLst>
                                      </p:cBhvr>
                                      <p:tavLst>
                                        <p:tav tm="0">
                                          <p:val>
                                            <p:strVal val="#ppt_x"/>
                                          </p:val>
                                        </p:tav>
                                        <p:tav tm="100000">
                                          <p:val>
                                            <p:strVal val="#ppt_x"/>
                                          </p:val>
                                        </p:tav>
                                      </p:tavLst>
                                    </p:anim>
                                    <p:anim calcmode="lin" valueType="num">
                                      <p:cBhvr additive="base">
                                        <p:cTn id="58" dur="500" fill="hold"/>
                                        <p:tgtEl>
                                          <p:spTgt spid="27"/>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32"/>
                                        </p:tgtEl>
                                        <p:attrNameLst>
                                          <p:attrName>style.visibility</p:attrName>
                                        </p:attrNameLst>
                                      </p:cBhvr>
                                      <p:to>
                                        <p:strVal val="visible"/>
                                      </p:to>
                                    </p:set>
                                    <p:anim calcmode="lin" valueType="num">
                                      <p:cBhvr additive="base">
                                        <p:cTn id="61" dur="500" fill="hold"/>
                                        <p:tgtEl>
                                          <p:spTgt spid="32"/>
                                        </p:tgtEl>
                                        <p:attrNameLst>
                                          <p:attrName>ppt_x</p:attrName>
                                        </p:attrNameLst>
                                      </p:cBhvr>
                                      <p:tavLst>
                                        <p:tav tm="0">
                                          <p:val>
                                            <p:strVal val="#ppt_x"/>
                                          </p:val>
                                        </p:tav>
                                        <p:tav tm="100000">
                                          <p:val>
                                            <p:strVal val="#ppt_x"/>
                                          </p:val>
                                        </p:tav>
                                      </p:tavLst>
                                    </p:anim>
                                    <p:anim calcmode="lin" valueType="num">
                                      <p:cBhvr additive="base">
                                        <p:cTn id="62"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3" presetClass="entr" presetSubtype="16"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2" grpId="0" animBg="1"/>
      <p:bldP spid="13" grpId="0" animBg="1"/>
      <p:bldP spid="15" grpId="0" animBg="1"/>
      <p:bldP spid="32" grpId="0" animBg="1"/>
      <p:bldP spid="2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5"/>
          <p:cNvSpPr>
            <a:spLocks noGrp="1"/>
          </p:cNvSpPr>
          <p:nvPr>
            <p:ph type="title"/>
          </p:nvPr>
        </p:nvSpPr>
        <p:spPr>
          <a:xfrm>
            <a:off x="936204" y="25014"/>
            <a:ext cx="11718652" cy="851356"/>
          </a:xfrm>
        </p:spPr>
        <p:txBody>
          <a:bodyPr>
            <a:normAutofit/>
          </a:bodyPr>
          <a:lstStyle/>
          <a:p>
            <a:pPr eaLnBrk="1" hangingPunct="1"/>
            <a:r>
              <a:rPr lang="zh-CN" altLang="en-US" sz="4800" b="1" dirty="0" smtClean="0">
                <a:solidFill>
                  <a:schemeClr val="bg1"/>
                </a:solidFill>
                <a:latin typeface="方正大黑简体"/>
                <a:ea typeface="微软雅黑" pitchFamily="34" charset="-122"/>
              </a:rPr>
              <a:t>对客户而言</a:t>
            </a:r>
          </a:p>
        </p:txBody>
      </p:sp>
      <p:sp>
        <p:nvSpPr>
          <p:cNvPr id="235527" name="Rectangle 7"/>
          <p:cNvSpPr>
            <a:spLocks noGrp="1"/>
          </p:cNvSpPr>
          <p:nvPr>
            <p:ph type="body" idx="1"/>
          </p:nvPr>
        </p:nvSpPr>
        <p:spPr>
          <a:xfrm>
            <a:off x="1584276" y="5994722"/>
            <a:ext cx="11441090" cy="1104514"/>
          </a:xfrm>
        </p:spPr>
        <p:txBody>
          <a:bodyPr>
            <a:normAutofit fontScale="92500" lnSpcReduction="10000"/>
          </a:bodyPr>
          <a:lstStyle/>
          <a:p>
            <a:pPr eaLnBrk="1" hangingPunct="1">
              <a:buFont typeface="Arial" pitchFamily="34" charset="0"/>
              <a:buNone/>
            </a:pPr>
            <a:r>
              <a:rPr lang="zh-CN" altLang="en-US" sz="6300" dirty="0">
                <a:solidFill>
                  <a:srgbClr val="0000CC"/>
                </a:solidFill>
                <a:latin typeface="方正大黑简体"/>
                <a:ea typeface="微软雅黑" pitchFamily="34" charset="-122"/>
              </a:rPr>
              <a:t>国寿防癌：</a:t>
            </a:r>
            <a:r>
              <a:rPr lang="zh-CN" altLang="en-US" sz="7900" dirty="0">
                <a:solidFill>
                  <a:srgbClr val="FF0000"/>
                </a:solidFill>
                <a:latin typeface="方正大黑简体"/>
                <a:ea typeface="微软雅黑" pitchFamily="34" charset="-122"/>
              </a:rPr>
              <a:t>不得不买</a:t>
            </a:r>
            <a:r>
              <a:rPr lang="zh-CN" altLang="en-US" sz="6300" dirty="0">
                <a:solidFill>
                  <a:srgbClr val="0000CC"/>
                </a:solidFill>
                <a:latin typeface="方正大黑简体"/>
                <a:ea typeface="微软雅黑" pitchFamily="34" charset="-122"/>
              </a:rPr>
              <a:t> 的健康险</a:t>
            </a:r>
          </a:p>
        </p:txBody>
      </p:sp>
      <p:pic>
        <p:nvPicPr>
          <p:cNvPr id="29700" name="Picture 9" descr="2-130513112I15L"/>
          <p:cNvPicPr>
            <a:picLocks noChangeAspect="1" noChangeArrowheads="1"/>
          </p:cNvPicPr>
          <p:nvPr/>
        </p:nvPicPr>
        <p:blipFill>
          <a:blip r:embed="rId2" cstate="print">
            <a:extLst>
              <a:ext uri="{28A0092B-C50C-407E-A947-70E740481C1C}">
                <a14:useLocalDpi xmlns:a14="http://schemas.microsoft.com/office/drawing/2010/main" xmlns="" val="0"/>
              </a:ext>
            </a:extLst>
          </a:blip>
          <a:srcRect b="46532"/>
          <a:stretch>
            <a:fillRect/>
          </a:stretch>
        </p:blipFill>
        <p:spPr bwMode="auto">
          <a:xfrm>
            <a:off x="1319215" y="1748045"/>
            <a:ext cx="11562135" cy="39136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7914102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5527">
                                            <p:txEl>
                                              <p:pRg st="0" end="0"/>
                                            </p:txEl>
                                          </p:spTgt>
                                        </p:tgtEl>
                                        <p:attrNameLst>
                                          <p:attrName>style.visibility</p:attrName>
                                        </p:attrNameLst>
                                      </p:cBhvr>
                                      <p:to>
                                        <p:strVal val="visible"/>
                                      </p:to>
                                    </p:set>
                                    <p:anim calcmode="lin" valueType="num">
                                      <p:cBhvr additive="base">
                                        <p:cTn id="7" dur="500" fill="hold"/>
                                        <p:tgtEl>
                                          <p:spTgt spid="23552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3552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27"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2" name="Group 97"/>
          <p:cNvGrpSpPr>
            <a:grpSpLocks/>
          </p:cNvGrpSpPr>
          <p:nvPr/>
        </p:nvGrpSpPr>
        <p:grpSpPr bwMode="auto">
          <a:xfrm>
            <a:off x="1216361" y="2604702"/>
            <a:ext cx="5882804" cy="2722840"/>
            <a:chOff x="408" y="1344"/>
            <a:chExt cx="2631" cy="1452"/>
          </a:xfrm>
        </p:grpSpPr>
        <p:grpSp>
          <p:nvGrpSpPr>
            <p:cNvPr id="30726" name="Groupe 17"/>
            <p:cNvGrpSpPr>
              <a:grpSpLocks/>
            </p:cNvGrpSpPr>
            <p:nvPr/>
          </p:nvGrpSpPr>
          <p:grpSpPr bwMode="auto">
            <a:xfrm rot="550331">
              <a:off x="408" y="1344"/>
              <a:ext cx="2631" cy="1452"/>
              <a:chOff x="911151" y="2262448"/>
              <a:chExt cx="3261912" cy="2876166"/>
            </a:xfrm>
          </p:grpSpPr>
          <p:sp>
            <p:nvSpPr>
              <p:cNvPr id="11" name="Rectangle 5"/>
              <p:cNvSpPr/>
              <p:nvPr/>
            </p:nvSpPr>
            <p:spPr>
              <a:xfrm rot="21074577">
                <a:off x="988887" y="2342078"/>
                <a:ext cx="3012712" cy="2771181"/>
              </a:xfrm>
              <a:custGeom>
                <a:avLst/>
                <a:gdLst>
                  <a:gd name="connsiteX0" fmla="*/ 0 w 2958182"/>
                  <a:gd name="connsiteY0" fmla="*/ 0 h 2855644"/>
                  <a:gd name="connsiteX1" fmla="*/ 2958182 w 2958182"/>
                  <a:gd name="connsiteY1" fmla="*/ 0 h 2855644"/>
                  <a:gd name="connsiteX2" fmla="*/ 2958182 w 2958182"/>
                  <a:gd name="connsiteY2" fmla="*/ 2855644 h 2855644"/>
                  <a:gd name="connsiteX3" fmla="*/ 0 w 2958182"/>
                  <a:gd name="connsiteY3" fmla="*/ 2855644 h 2855644"/>
                  <a:gd name="connsiteX4" fmla="*/ 0 w 2958182"/>
                  <a:gd name="connsiteY4" fmla="*/ 0 h 2855644"/>
                  <a:gd name="connsiteX0" fmla="*/ 0 w 2958182"/>
                  <a:gd name="connsiteY0" fmla="*/ 0 h 2855644"/>
                  <a:gd name="connsiteX1" fmla="*/ 2958182 w 2958182"/>
                  <a:gd name="connsiteY1" fmla="*/ 0 h 2855644"/>
                  <a:gd name="connsiteX2" fmla="*/ 2958182 w 2958182"/>
                  <a:gd name="connsiteY2" fmla="*/ 2855644 h 2855644"/>
                  <a:gd name="connsiteX3" fmla="*/ 99227 w 2958182"/>
                  <a:gd name="connsiteY3" fmla="*/ 2774555 h 2855644"/>
                  <a:gd name="connsiteX4" fmla="*/ 0 w 2958182"/>
                  <a:gd name="connsiteY4" fmla="*/ 0 h 2855644"/>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802085"/>
                  <a:gd name="connsiteX1" fmla="*/ 3007415 w 3007415"/>
                  <a:gd name="connsiteY1" fmla="*/ 55771 h 2802085"/>
                  <a:gd name="connsiteX2" fmla="*/ 2795981 w 3007415"/>
                  <a:gd name="connsiteY2" fmla="*/ 2782473 h 2802085"/>
                  <a:gd name="connsiteX3" fmla="*/ 152810 w 3007415"/>
                  <a:gd name="connsiteY3" fmla="*/ 2802085 h 2802085"/>
                  <a:gd name="connsiteX4" fmla="*/ 0 w 3007415"/>
                  <a:gd name="connsiteY4" fmla="*/ 0 h 2802085"/>
                  <a:gd name="connsiteX0" fmla="*/ 0 w 3007415"/>
                  <a:gd name="connsiteY0" fmla="*/ 0 h 2910528"/>
                  <a:gd name="connsiteX1" fmla="*/ 3007415 w 3007415"/>
                  <a:gd name="connsiteY1" fmla="*/ 55771 h 2910528"/>
                  <a:gd name="connsiteX2" fmla="*/ 2795981 w 3007415"/>
                  <a:gd name="connsiteY2" fmla="*/ 2782473 h 2910528"/>
                  <a:gd name="connsiteX3" fmla="*/ 152810 w 3007415"/>
                  <a:gd name="connsiteY3" fmla="*/ 2802085 h 2910528"/>
                  <a:gd name="connsiteX4" fmla="*/ 0 w 3007415"/>
                  <a:gd name="connsiteY4" fmla="*/ 0 h 2910528"/>
                  <a:gd name="connsiteX0" fmla="*/ 0 w 3016462"/>
                  <a:gd name="connsiteY0" fmla="*/ 0 h 2910528"/>
                  <a:gd name="connsiteX1" fmla="*/ 3007415 w 3016462"/>
                  <a:gd name="connsiteY1" fmla="*/ 55771 h 2910528"/>
                  <a:gd name="connsiteX2" fmla="*/ 2795981 w 3016462"/>
                  <a:gd name="connsiteY2" fmla="*/ 2782473 h 2910528"/>
                  <a:gd name="connsiteX3" fmla="*/ 152810 w 3016462"/>
                  <a:gd name="connsiteY3" fmla="*/ 2802085 h 2910528"/>
                  <a:gd name="connsiteX4" fmla="*/ 0 w 3016462"/>
                  <a:gd name="connsiteY4" fmla="*/ 0 h 2910528"/>
                  <a:gd name="connsiteX0" fmla="*/ 0 w 3064249"/>
                  <a:gd name="connsiteY0" fmla="*/ 0 h 2898641"/>
                  <a:gd name="connsiteX1" fmla="*/ 3007415 w 3064249"/>
                  <a:gd name="connsiteY1" fmla="*/ 55771 h 2898641"/>
                  <a:gd name="connsiteX2" fmla="*/ 2875643 w 3064249"/>
                  <a:gd name="connsiteY2" fmla="*/ 2765832 h 2898641"/>
                  <a:gd name="connsiteX3" fmla="*/ 152810 w 3064249"/>
                  <a:gd name="connsiteY3" fmla="*/ 2802085 h 2898641"/>
                  <a:gd name="connsiteX4" fmla="*/ 0 w 3064249"/>
                  <a:gd name="connsiteY4" fmla="*/ 0 h 2898641"/>
                  <a:gd name="connsiteX0" fmla="*/ 0 w 3070540"/>
                  <a:gd name="connsiteY0" fmla="*/ 0 h 2898641"/>
                  <a:gd name="connsiteX1" fmla="*/ 3007415 w 3070540"/>
                  <a:gd name="connsiteY1" fmla="*/ 55771 h 2898641"/>
                  <a:gd name="connsiteX2" fmla="*/ 2875643 w 3070540"/>
                  <a:gd name="connsiteY2" fmla="*/ 2765832 h 2898641"/>
                  <a:gd name="connsiteX3" fmla="*/ 152810 w 3070540"/>
                  <a:gd name="connsiteY3" fmla="*/ 2802085 h 2898641"/>
                  <a:gd name="connsiteX4" fmla="*/ 0 w 3070540"/>
                  <a:gd name="connsiteY4" fmla="*/ 0 h 2898641"/>
                  <a:gd name="connsiteX0" fmla="*/ 0 w 3050496"/>
                  <a:gd name="connsiteY0" fmla="*/ 0 h 2831008"/>
                  <a:gd name="connsiteX1" fmla="*/ 3007415 w 3050496"/>
                  <a:gd name="connsiteY1" fmla="*/ 55771 h 2831008"/>
                  <a:gd name="connsiteX2" fmla="*/ 2844527 w 3050496"/>
                  <a:gd name="connsiteY2" fmla="*/ 2655027 h 2831008"/>
                  <a:gd name="connsiteX3" fmla="*/ 152810 w 3050496"/>
                  <a:gd name="connsiteY3" fmla="*/ 2802085 h 2831008"/>
                  <a:gd name="connsiteX4" fmla="*/ 0 w 3050496"/>
                  <a:gd name="connsiteY4" fmla="*/ 0 h 2831008"/>
                  <a:gd name="connsiteX0" fmla="*/ 0 w 3083026"/>
                  <a:gd name="connsiteY0" fmla="*/ 0 h 2802085"/>
                  <a:gd name="connsiteX1" fmla="*/ 3007415 w 3083026"/>
                  <a:gd name="connsiteY1" fmla="*/ 55771 h 2802085"/>
                  <a:gd name="connsiteX2" fmla="*/ 2894153 w 3083026"/>
                  <a:gd name="connsiteY2" fmla="*/ 2551842 h 2802085"/>
                  <a:gd name="connsiteX3" fmla="*/ 152810 w 3083026"/>
                  <a:gd name="connsiteY3" fmla="*/ 2802085 h 2802085"/>
                  <a:gd name="connsiteX4" fmla="*/ 0 w 3083026"/>
                  <a:gd name="connsiteY4" fmla="*/ 0 h 2802085"/>
                  <a:gd name="connsiteX0" fmla="*/ 0 w 3077100"/>
                  <a:gd name="connsiteY0" fmla="*/ 0 h 2839147"/>
                  <a:gd name="connsiteX1" fmla="*/ 3007415 w 3077100"/>
                  <a:gd name="connsiteY1" fmla="*/ 55771 h 2839147"/>
                  <a:gd name="connsiteX2" fmla="*/ 2885440 w 3077100"/>
                  <a:gd name="connsiteY2" fmla="*/ 2670966 h 2839147"/>
                  <a:gd name="connsiteX3" fmla="*/ 152810 w 3077100"/>
                  <a:gd name="connsiteY3" fmla="*/ 2802085 h 2839147"/>
                  <a:gd name="connsiteX4" fmla="*/ 0 w 3077100"/>
                  <a:gd name="connsiteY4" fmla="*/ 0 h 2839147"/>
                  <a:gd name="connsiteX0" fmla="*/ 0 w 3084012"/>
                  <a:gd name="connsiteY0" fmla="*/ 0 h 2810619"/>
                  <a:gd name="connsiteX1" fmla="*/ 3007415 w 3084012"/>
                  <a:gd name="connsiteY1" fmla="*/ 55771 h 2810619"/>
                  <a:gd name="connsiteX2" fmla="*/ 2895591 w 3084012"/>
                  <a:gd name="connsiteY2" fmla="*/ 2605068 h 2810619"/>
                  <a:gd name="connsiteX3" fmla="*/ 152810 w 3084012"/>
                  <a:gd name="connsiteY3" fmla="*/ 2802085 h 2810619"/>
                  <a:gd name="connsiteX4" fmla="*/ 0 w 3084012"/>
                  <a:gd name="connsiteY4" fmla="*/ 0 h 2810619"/>
                  <a:gd name="connsiteX0" fmla="*/ 0 w 3108841"/>
                  <a:gd name="connsiteY0" fmla="*/ 0 h 2802085"/>
                  <a:gd name="connsiteX1" fmla="*/ 3007415 w 3108841"/>
                  <a:gd name="connsiteY1" fmla="*/ 55771 h 2802085"/>
                  <a:gd name="connsiteX2" fmla="*/ 2930854 w 3108841"/>
                  <a:gd name="connsiteY2" fmla="*/ 2501276 h 2802085"/>
                  <a:gd name="connsiteX3" fmla="*/ 152810 w 3108841"/>
                  <a:gd name="connsiteY3" fmla="*/ 2802085 h 2802085"/>
                  <a:gd name="connsiteX4" fmla="*/ 0 w 3108841"/>
                  <a:gd name="connsiteY4" fmla="*/ 0 h 2802085"/>
                  <a:gd name="connsiteX0" fmla="*/ 0 w 3073089"/>
                  <a:gd name="connsiteY0" fmla="*/ 0 h 2802085"/>
                  <a:gd name="connsiteX1" fmla="*/ 3007415 w 3073089"/>
                  <a:gd name="connsiteY1" fmla="*/ 55771 h 2802085"/>
                  <a:gd name="connsiteX2" fmla="*/ 2879470 w 3073089"/>
                  <a:gd name="connsiteY2" fmla="*/ 2334344 h 2802085"/>
                  <a:gd name="connsiteX3" fmla="*/ 152810 w 3073089"/>
                  <a:gd name="connsiteY3" fmla="*/ 2802085 h 2802085"/>
                  <a:gd name="connsiteX4" fmla="*/ 0 w 3073089"/>
                  <a:gd name="connsiteY4" fmla="*/ 0 h 2802085"/>
                  <a:gd name="connsiteX0" fmla="*/ 0 w 3142862"/>
                  <a:gd name="connsiteY0" fmla="*/ 0 h 2802085"/>
                  <a:gd name="connsiteX1" fmla="*/ 3007415 w 3142862"/>
                  <a:gd name="connsiteY1" fmla="*/ 55771 h 2802085"/>
                  <a:gd name="connsiteX2" fmla="*/ 2879470 w 3142862"/>
                  <a:gd name="connsiteY2" fmla="*/ 2334344 h 2802085"/>
                  <a:gd name="connsiteX3" fmla="*/ 152810 w 3142862"/>
                  <a:gd name="connsiteY3" fmla="*/ 2802085 h 2802085"/>
                  <a:gd name="connsiteX4" fmla="*/ 0 w 3142862"/>
                  <a:gd name="connsiteY4" fmla="*/ 0 h 2802085"/>
                  <a:gd name="connsiteX0" fmla="*/ 0 w 3142862"/>
                  <a:gd name="connsiteY0" fmla="*/ 0 h 2860388"/>
                  <a:gd name="connsiteX1" fmla="*/ 3007415 w 3142862"/>
                  <a:gd name="connsiteY1" fmla="*/ 55771 h 2860388"/>
                  <a:gd name="connsiteX2" fmla="*/ 2879470 w 3142862"/>
                  <a:gd name="connsiteY2" fmla="*/ 2334344 h 2860388"/>
                  <a:gd name="connsiteX3" fmla="*/ 187196 w 3142862"/>
                  <a:gd name="connsiteY3" fmla="*/ 2860388 h 2860388"/>
                  <a:gd name="connsiteX4" fmla="*/ 0 w 3142862"/>
                  <a:gd name="connsiteY4" fmla="*/ 0 h 2860388"/>
                  <a:gd name="connsiteX0" fmla="*/ 0 w 3142862"/>
                  <a:gd name="connsiteY0" fmla="*/ 0 h 2876373"/>
                  <a:gd name="connsiteX1" fmla="*/ 3007415 w 3142862"/>
                  <a:gd name="connsiteY1" fmla="*/ 55771 h 2876373"/>
                  <a:gd name="connsiteX2" fmla="*/ 2879470 w 3142862"/>
                  <a:gd name="connsiteY2" fmla="*/ 2334344 h 2876373"/>
                  <a:gd name="connsiteX3" fmla="*/ 187196 w 3142862"/>
                  <a:gd name="connsiteY3" fmla="*/ 2860388 h 2876373"/>
                  <a:gd name="connsiteX4" fmla="*/ 0 w 3142862"/>
                  <a:gd name="connsiteY4" fmla="*/ 0 h 2876373"/>
                  <a:gd name="connsiteX0" fmla="*/ 0 w 3142862"/>
                  <a:gd name="connsiteY0" fmla="*/ 0 h 2869960"/>
                  <a:gd name="connsiteX1" fmla="*/ 3007415 w 3142862"/>
                  <a:gd name="connsiteY1" fmla="*/ 55771 h 2869960"/>
                  <a:gd name="connsiteX2" fmla="*/ 2879470 w 3142862"/>
                  <a:gd name="connsiteY2" fmla="*/ 2334344 h 2869960"/>
                  <a:gd name="connsiteX3" fmla="*/ 187196 w 3142862"/>
                  <a:gd name="connsiteY3" fmla="*/ 2860388 h 2869960"/>
                  <a:gd name="connsiteX4" fmla="*/ 0 w 3142862"/>
                  <a:gd name="connsiteY4" fmla="*/ 0 h 2869960"/>
                  <a:gd name="connsiteX0" fmla="*/ 0 w 3142862"/>
                  <a:gd name="connsiteY0" fmla="*/ 0 h 2875403"/>
                  <a:gd name="connsiteX1" fmla="*/ 3007415 w 3142862"/>
                  <a:gd name="connsiteY1" fmla="*/ 55771 h 2875403"/>
                  <a:gd name="connsiteX2" fmla="*/ 2879470 w 3142862"/>
                  <a:gd name="connsiteY2" fmla="*/ 2334344 h 2875403"/>
                  <a:gd name="connsiteX3" fmla="*/ 187196 w 3142862"/>
                  <a:gd name="connsiteY3" fmla="*/ 2860388 h 2875403"/>
                  <a:gd name="connsiteX4" fmla="*/ 0 w 3142862"/>
                  <a:gd name="connsiteY4" fmla="*/ 0 h 2875403"/>
                  <a:gd name="connsiteX0" fmla="*/ 0 w 3155056"/>
                  <a:gd name="connsiteY0" fmla="*/ 0 h 2875403"/>
                  <a:gd name="connsiteX1" fmla="*/ 3007415 w 3155056"/>
                  <a:gd name="connsiteY1" fmla="*/ 55771 h 2875403"/>
                  <a:gd name="connsiteX2" fmla="*/ 2879470 w 3155056"/>
                  <a:gd name="connsiteY2" fmla="*/ 2334344 h 2875403"/>
                  <a:gd name="connsiteX3" fmla="*/ 187196 w 3155056"/>
                  <a:gd name="connsiteY3" fmla="*/ 2860388 h 2875403"/>
                  <a:gd name="connsiteX4" fmla="*/ 0 w 3155056"/>
                  <a:gd name="connsiteY4" fmla="*/ 0 h 2875403"/>
                  <a:gd name="connsiteX0" fmla="*/ 0 w 3111070"/>
                  <a:gd name="connsiteY0" fmla="*/ 0 h 2875403"/>
                  <a:gd name="connsiteX1" fmla="*/ 3007415 w 3111070"/>
                  <a:gd name="connsiteY1" fmla="*/ 55771 h 2875403"/>
                  <a:gd name="connsiteX2" fmla="*/ 2879470 w 3111070"/>
                  <a:gd name="connsiteY2" fmla="*/ 2334344 h 2875403"/>
                  <a:gd name="connsiteX3" fmla="*/ 187196 w 3111070"/>
                  <a:gd name="connsiteY3" fmla="*/ 2860388 h 2875403"/>
                  <a:gd name="connsiteX4" fmla="*/ 0 w 3111070"/>
                  <a:gd name="connsiteY4" fmla="*/ 0 h 2875403"/>
                  <a:gd name="connsiteX0" fmla="*/ 0 w 3116300"/>
                  <a:gd name="connsiteY0" fmla="*/ 0 h 2875403"/>
                  <a:gd name="connsiteX1" fmla="*/ 3007415 w 3116300"/>
                  <a:gd name="connsiteY1" fmla="*/ 55771 h 2875403"/>
                  <a:gd name="connsiteX2" fmla="*/ 2879470 w 3116300"/>
                  <a:gd name="connsiteY2" fmla="*/ 2334344 h 2875403"/>
                  <a:gd name="connsiteX3" fmla="*/ 187196 w 3116300"/>
                  <a:gd name="connsiteY3" fmla="*/ 2860388 h 2875403"/>
                  <a:gd name="connsiteX4" fmla="*/ 0 w 3116300"/>
                  <a:gd name="connsiteY4" fmla="*/ 0 h 2875403"/>
                  <a:gd name="connsiteX0" fmla="*/ 0 w 3083363"/>
                  <a:gd name="connsiteY0" fmla="*/ 0 h 2875403"/>
                  <a:gd name="connsiteX1" fmla="*/ 2885378 w 3083363"/>
                  <a:gd name="connsiteY1" fmla="*/ 56216 h 2875403"/>
                  <a:gd name="connsiteX2" fmla="*/ 2879470 w 3083363"/>
                  <a:gd name="connsiteY2" fmla="*/ 2334344 h 2875403"/>
                  <a:gd name="connsiteX3" fmla="*/ 187196 w 3083363"/>
                  <a:gd name="connsiteY3" fmla="*/ 2860388 h 2875403"/>
                  <a:gd name="connsiteX4" fmla="*/ 0 w 3083363"/>
                  <a:gd name="connsiteY4" fmla="*/ 0 h 2875403"/>
                  <a:gd name="connsiteX0" fmla="*/ 0 w 3096263"/>
                  <a:gd name="connsiteY0" fmla="*/ 0 h 2875403"/>
                  <a:gd name="connsiteX1" fmla="*/ 2937628 w 3096263"/>
                  <a:gd name="connsiteY1" fmla="*/ 51384 h 2875403"/>
                  <a:gd name="connsiteX2" fmla="*/ 2879470 w 3096263"/>
                  <a:gd name="connsiteY2" fmla="*/ 2334344 h 2875403"/>
                  <a:gd name="connsiteX3" fmla="*/ 187196 w 3096263"/>
                  <a:gd name="connsiteY3" fmla="*/ 2860388 h 2875403"/>
                  <a:gd name="connsiteX4" fmla="*/ 0 w 3096263"/>
                  <a:gd name="connsiteY4" fmla="*/ 0 h 2875403"/>
                  <a:gd name="connsiteX0" fmla="*/ 0 w 3094279"/>
                  <a:gd name="connsiteY0" fmla="*/ 0 h 2875403"/>
                  <a:gd name="connsiteX1" fmla="*/ 2930002 w 3094279"/>
                  <a:gd name="connsiteY1" fmla="*/ 101565 h 2875403"/>
                  <a:gd name="connsiteX2" fmla="*/ 2879470 w 3094279"/>
                  <a:gd name="connsiteY2" fmla="*/ 2334344 h 2875403"/>
                  <a:gd name="connsiteX3" fmla="*/ 187196 w 3094279"/>
                  <a:gd name="connsiteY3" fmla="*/ 2860388 h 2875403"/>
                  <a:gd name="connsiteX4" fmla="*/ 0 w 3094279"/>
                  <a:gd name="connsiteY4" fmla="*/ 0 h 2875403"/>
                  <a:gd name="connsiteX0" fmla="*/ 0 w 3102449"/>
                  <a:gd name="connsiteY0" fmla="*/ 0 h 2875403"/>
                  <a:gd name="connsiteX1" fmla="*/ 2960524 w 3102449"/>
                  <a:gd name="connsiteY1" fmla="*/ 112644 h 2875403"/>
                  <a:gd name="connsiteX2" fmla="*/ 2879470 w 3102449"/>
                  <a:gd name="connsiteY2" fmla="*/ 2334344 h 2875403"/>
                  <a:gd name="connsiteX3" fmla="*/ 187196 w 3102449"/>
                  <a:gd name="connsiteY3" fmla="*/ 2860388 h 2875403"/>
                  <a:gd name="connsiteX4" fmla="*/ 0 w 3102449"/>
                  <a:gd name="connsiteY4" fmla="*/ 0 h 2875403"/>
                  <a:gd name="connsiteX0" fmla="*/ 0 w 3104921"/>
                  <a:gd name="connsiteY0" fmla="*/ 0 h 2875403"/>
                  <a:gd name="connsiteX1" fmla="*/ 2969318 w 3104921"/>
                  <a:gd name="connsiteY1" fmla="*/ 139644 h 2875403"/>
                  <a:gd name="connsiteX2" fmla="*/ 2879470 w 3104921"/>
                  <a:gd name="connsiteY2" fmla="*/ 2334344 h 2875403"/>
                  <a:gd name="connsiteX3" fmla="*/ 187196 w 3104921"/>
                  <a:gd name="connsiteY3" fmla="*/ 2860388 h 2875403"/>
                  <a:gd name="connsiteX4" fmla="*/ 0 w 3104921"/>
                  <a:gd name="connsiteY4" fmla="*/ 0 h 2875403"/>
                  <a:gd name="connsiteX0" fmla="*/ 0 w 3097647"/>
                  <a:gd name="connsiteY0" fmla="*/ 0 h 2875403"/>
                  <a:gd name="connsiteX1" fmla="*/ 2942864 w 3097647"/>
                  <a:gd name="connsiteY1" fmla="*/ 186902 h 2875403"/>
                  <a:gd name="connsiteX2" fmla="*/ 2879470 w 3097647"/>
                  <a:gd name="connsiteY2" fmla="*/ 2334344 h 2875403"/>
                  <a:gd name="connsiteX3" fmla="*/ 187196 w 3097647"/>
                  <a:gd name="connsiteY3" fmla="*/ 2860388 h 2875403"/>
                  <a:gd name="connsiteX4" fmla="*/ 0 w 3097647"/>
                  <a:gd name="connsiteY4" fmla="*/ 0 h 2875403"/>
                  <a:gd name="connsiteX0" fmla="*/ 0 w 3053237"/>
                  <a:gd name="connsiteY0" fmla="*/ 0 h 2830026"/>
                  <a:gd name="connsiteX1" fmla="*/ 2898454 w 3053237"/>
                  <a:gd name="connsiteY1" fmla="*/ 141525 h 2830026"/>
                  <a:gd name="connsiteX2" fmla="*/ 2835060 w 3053237"/>
                  <a:gd name="connsiteY2" fmla="*/ 2288967 h 2830026"/>
                  <a:gd name="connsiteX3" fmla="*/ 142786 w 3053237"/>
                  <a:gd name="connsiteY3" fmla="*/ 2815011 h 2830026"/>
                  <a:gd name="connsiteX4" fmla="*/ 0 w 3053237"/>
                  <a:gd name="connsiteY4" fmla="*/ 0 h 2830026"/>
                  <a:gd name="connsiteX0" fmla="*/ 0 w 3002552"/>
                  <a:gd name="connsiteY0" fmla="*/ 0 h 2783683"/>
                  <a:gd name="connsiteX1" fmla="*/ 2847769 w 3002552"/>
                  <a:gd name="connsiteY1" fmla="*/ 95182 h 2783683"/>
                  <a:gd name="connsiteX2" fmla="*/ 2784375 w 3002552"/>
                  <a:gd name="connsiteY2" fmla="*/ 2242624 h 2783683"/>
                  <a:gd name="connsiteX3" fmla="*/ 92101 w 3002552"/>
                  <a:gd name="connsiteY3" fmla="*/ 2768668 h 2783683"/>
                  <a:gd name="connsiteX4" fmla="*/ 0 w 3002552"/>
                  <a:gd name="connsiteY4" fmla="*/ 0 h 2783683"/>
                  <a:gd name="connsiteX0" fmla="*/ 0 w 3002552"/>
                  <a:gd name="connsiteY0" fmla="*/ 0 h 2780993"/>
                  <a:gd name="connsiteX1" fmla="*/ 2847769 w 3002552"/>
                  <a:gd name="connsiteY1" fmla="*/ 95182 h 2780993"/>
                  <a:gd name="connsiteX2" fmla="*/ 2784375 w 3002552"/>
                  <a:gd name="connsiteY2" fmla="*/ 2242624 h 2780993"/>
                  <a:gd name="connsiteX3" fmla="*/ 92101 w 3002552"/>
                  <a:gd name="connsiteY3" fmla="*/ 2768668 h 2780993"/>
                  <a:gd name="connsiteX4" fmla="*/ 0 w 3002552"/>
                  <a:gd name="connsiteY4" fmla="*/ 0 h 2780993"/>
                  <a:gd name="connsiteX0" fmla="*/ 0 w 3008312"/>
                  <a:gd name="connsiteY0" fmla="*/ 0 h 2781844"/>
                  <a:gd name="connsiteX1" fmla="*/ 2847769 w 3008312"/>
                  <a:gd name="connsiteY1" fmla="*/ 95182 h 2781844"/>
                  <a:gd name="connsiteX2" fmla="*/ 2792196 w 3008312"/>
                  <a:gd name="connsiteY2" fmla="*/ 2275334 h 2781844"/>
                  <a:gd name="connsiteX3" fmla="*/ 92101 w 3008312"/>
                  <a:gd name="connsiteY3" fmla="*/ 2768668 h 2781844"/>
                  <a:gd name="connsiteX4" fmla="*/ 0 w 3008312"/>
                  <a:gd name="connsiteY4" fmla="*/ 0 h 2781844"/>
                  <a:gd name="connsiteX0" fmla="*/ 0 w 2989495"/>
                  <a:gd name="connsiteY0" fmla="*/ 0 h 2781844"/>
                  <a:gd name="connsiteX1" fmla="*/ 2847769 w 2989495"/>
                  <a:gd name="connsiteY1" fmla="*/ 95182 h 2781844"/>
                  <a:gd name="connsiteX2" fmla="*/ 2792196 w 2989495"/>
                  <a:gd name="connsiteY2" fmla="*/ 2275334 h 2781844"/>
                  <a:gd name="connsiteX3" fmla="*/ 92101 w 2989495"/>
                  <a:gd name="connsiteY3" fmla="*/ 2768668 h 2781844"/>
                  <a:gd name="connsiteX4" fmla="*/ 0 w 2989495"/>
                  <a:gd name="connsiteY4" fmla="*/ 0 h 2781844"/>
                  <a:gd name="connsiteX0" fmla="*/ 0 w 3011870"/>
                  <a:gd name="connsiteY0" fmla="*/ 0 h 2781844"/>
                  <a:gd name="connsiteX1" fmla="*/ 2847769 w 3011870"/>
                  <a:gd name="connsiteY1" fmla="*/ 95182 h 2781844"/>
                  <a:gd name="connsiteX2" fmla="*/ 2792196 w 3011870"/>
                  <a:gd name="connsiteY2" fmla="*/ 2275334 h 2781844"/>
                  <a:gd name="connsiteX3" fmla="*/ 92101 w 3011870"/>
                  <a:gd name="connsiteY3" fmla="*/ 2768668 h 2781844"/>
                  <a:gd name="connsiteX4" fmla="*/ 0 w 3011870"/>
                  <a:gd name="connsiteY4" fmla="*/ 0 h 2781844"/>
                  <a:gd name="connsiteX0" fmla="*/ 0 w 3011870"/>
                  <a:gd name="connsiteY0" fmla="*/ 0 h 2783262"/>
                  <a:gd name="connsiteX1" fmla="*/ 2847769 w 3011870"/>
                  <a:gd name="connsiteY1" fmla="*/ 95182 h 2783262"/>
                  <a:gd name="connsiteX2" fmla="*/ 2792196 w 3011870"/>
                  <a:gd name="connsiteY2" fmla="*/ 2275334 h 2783262"/>
                  <a:gd name="connsiteX3" fmla="*/ 92101 w 3011870"/>
                  <a:gd name="connsiteY3" fmla="*/ 2768668 h 2783262"/>
                  <a:gd name="connsiteX4" fmla="*/ 0 w 3011870"/>
                  <a:gd name="connsiteY4" fmla="*/ 0 h 2783262"/>
                  <a:gd name="connsiteX0" fmla="*/ 0 w 3011870"/>
                  <a:gd name="connsiteY0" fmla="*/ 0 h 2767189"/>
                  <a:gd name="connsiteX1" fmla="*/ 2847769 w 3011870"/>
                  <a:gd name="connsiteY1" fmla="*/ 95182 h 2767189"/>
                  <a:gd name="connsiteX2" fmla="*/ 2792196 w 3011870"/>
                  <a:gd name="connsiteY2" fmla="*/ 2275334 h 2767189"/>
                  <a:gd name="connsiteX3" fmla="*/ 113833 w 3011870"/>
                  <a:gd name="connsiteY3" fmla="*/ 2752010 h 2767189"/>
                  <a:gd name="connsiteX4" fmla="*/ 0 w 3011870"/>
                  <a:gd name="connsiteY4" fmla="*/ 0 h 2767189"/>
                  <a:gd name="connsiteX0" fmla="*/ 0 w 3011870"/>
                  <a:gd name="connsiteY0" fmla="*/ 0 h 2764048"/>
                  <a:gd name="connsiteX1" fmla="*/ 2847769 w 3011870"/>
                  <a:gd name="connsiteY1" fmla="*/ 95182 h 2764048"/>
                  <a:gd name="connsiteX2" fmla="*/ 2792196 w 3011870"/>
                  <a:gd name="connsiteY2" fmla="*/ 2275334 h 2764048"/>
                  <a:gd name="connsiteX3" fmla="*/ 128682 w 3011870"/>
                  <a:gd name="connsiteY3" fmla="*/ 2748749 h 2764048"/>
                  <a:gd name="connsiteX4" fmla="*/ 0 w 3011870"/>
                  <a:gd name="connsiteY4" fmla="*/ 0 h 2764048"/>
                  <a:gd name="connsiteX0" fmla="*/ 0 w 3011870"/>
                  <a:gd name="connsiteY0" fmla="*/ 0 h 2766482"/>
                  <a:gd name="connsiteX1" fmla="*/ 2847769 w 3011870"/>
                  <a:gd name="connsiteY1" fmla="*/ 95182 h 2766482"/>
                  <a:gd name="connsiteX2" fmla="*/ 2792196 w 3011870"/>
                  <a:gd name="connsiteY2" fmla="*/ 2275334 h 2766482"/>
                  <a:gd name="connsiteX3" fmla="*/ 118548 w 3011870"/>
                  <a:gd name="connsiteY3" fmla="*/ 2751276 h 2766482"/>
                  <a:gd name="connsiteX4" fmla="*/ 0 w 3011870"/>
                  <a:gd name="connsiteY4" fmla="*/ 0 h 2766482"/>
                  <a:gd name="connsiteX0" fmla="*/ 0 w 3011870"/>
                  <a:gd name="connsiteY0" fmla="*/ 0 h 2769615"/>
                  <a:gd name="connsiteX1" fmla="*/ 2847769 w 3011870"/>
                  <a:gd name="connsiteY1" fmla="*/ 95182 h 2769615"/>
                  <a:gd name="connsiteX2" fmla="*/ 2792196 w 3011870"/>
                  <a:gd name="connsiteY2" fmla="*/ 2275334 h 2769615"/>
                  <a:gd name="connsiteX3" fmla="*/ 113120 w 3011870"/>
                  <a:gd name="connsiteY3" fmla="*/ 2754527 h 2769615"/>
                  <a:gd name="connsiteX4" fmla="*/ 0 w 3011870"/>
                  <a:gd name="connsiteY4" fmla="*/ 0 h 27696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11870" h="2769615">
                    <a:moveTo>
                      <a:pt x="0" y="0"/>
                    </a:moveTo>
                    <a:cubicBezTo>
                      <a:pt x="1127017" y="85961"/>
                      <a:pt x="1845297" y="76592"/>
                      <a:pt x="2847769" y="95182"/>
                    </a:cubicBezTo>
                    <a:cubicBezTo>
                      <a:pt x="2777291" y="1004083"/>
                      <a:pt x="3289279" y="2013053"/>
                      <a:pt x="2792196" y="2275334"/>
                    </a:cubicBezTo>
                    <a:cubicBezTo>
                      <a:pt x="2409503" y="2508287"/>
                      <a:pt x="1123783" y="2845055"/>
                      <a:pt x="113120" y="2754527"/>
                    </a:cubicBezTo>
                    <a:cubicBezTo>
                      <a:pt x="-60175" y="1676365"/>
                      <a:pt x="148001" y="804419"/>
                      <a:pt x="0" y="0"/>
                    </a:cubicBezTo>
                    <a:close/>
                  </a:path>
                </a:pathLst>
              </a:custGeom>
              <a:solidFill>
                <a:schemeClr val="bg1"/>
              </a:solidFill>
              <a:ln>
                <a:noFill/>
              </a:ln>
              <a:effectLst>
                <a:outerShdw blurRad="215900" dist="114300" dir="4800000" sx="99000" sy="99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grpSp>
            <p:nvGrpSpPr>
              <p:cNvPr id="30737" name="Groupe 14"/>
              <p:cNvGrpSpPr>
                <a:grpSpLocks/>
              </p:cNvGrpSpPr>
              <p:nvPr/>
            </p:nvGrpSpPr>
            <p:grpSpPr bwMode="auto">
              <a:xfrm>
                <a:off x="911151" y="2262448"/>
                <a:ext cx="3261912" cy="2876166"/>
                <a:chOff x="3851532" y="1530934"/>
                <a:chExt cx="3261912" cy="2876166"/>
              </a:xfrm>
            </p:grpSpPr>
            <p:sp>
              <p:nvSpPr>
                <p:cNvPr id="13" name="Rectangle 5"/>
                <p:cNvSpPr/>
                <p:nvPr/>
              </p:nvSpPr>
              <p:spPr>
                <a:xfrm rot="21074577">
                  <a:off x="3840335" y="1516416"/>
                  <a:ext cx="3116855" cy="2876166"/>
                </a:xfrm>
                <a:custGeom>
                  <a:avLst/>
                  <a:gdLst>
                    <a:gd name="connsiteX0" fmla="*/ 0 w 2958182"/>
                    <a:gd name="connsiteY0" fmla="*/ 0 h 2855644"/>
                    <a:gd name="connsiteX1" fmla="*/ 2958182 w 2958182"/>
                    <a:gd name="connsiteY1" fmla="*/ 0 h 2855644"/>
                    <a:gd name="connsiteX2" fmla="*/ 2958182 w 2958182"/>
                    <a:gd name="connsiteY2" fmla="*/ 2855644 h 2855644"/>
                    <a:gd name="connsiteX3" fmla="*/ 0 w 2958182"/>
                    <a:gd name="connsiteY3" fmla="*/ 2855644 h 2855644"/>
                    <a:gd name="connsiteX4" fmla="*/ 0 w 2958182"/>
                    <a:gd name="connsiteY4" fmla="*/ 0 h 2855644"/>
                    <a:gd name="connsiteX0" fmla="*/ 0 w 2958182"/>
                    <a:gd name="connsiteY0" fmla="*/ 0 h 2855644"/>
                    <a:gd name="connsiteX1" fmla="*/ 2958182 w 2958182"/>
                    <a:gd name="connsiteY1" fmla="*/ 0 h 2855644"/>
                    <a:gd name="connsiteX2" fmla="*/ 2958182 w 2958182"/>
                    <a:gd name="connsiteY2" fmla="*/ 2855644 h 2855644"/>
                    <a:gd name="connsiteX3" fmla="*/ 99227 w 2958182"/>
                    <a:gd name="connsiteY3" fmla="*/ 2774555 h 2855644"/>
                    <a:gd name="connsiteX4" fmla="*/ 0 w 2958182"/>
                    <a:gd name="connsiteY4" fmla="*/ 0 h 2855644"/>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802085"/>
                    <a:gd name="connsiteX1" fmla="*/ 3007415 w 3007415"/>
                    <a:gd name="connsiteY1" fmla="*/ 55771 h 2802085"/>
                    <a:gd name="connsiteX2" fmla="*/ 2795981 w 3007415"/>
                    <a:gd name="connsiteY2" fmla="*/ 2782473 h 2802085"/>
                    <a:gd name="connsiteX3" fmla="*/ 152810 w 3007415"/>
                    <a:gd name="connsiteY3" fmla="*/ 2802085 h 2802085"/>
                    <a:gd name="connsiteX4" fmla="*/ 0 w 3007415"/>
                    <a:gd name="connsiteY4" fmla="*/ 0 h 2802085"/>
                    <a:gd name="connsiteX0" fmla="*/ 0 w 3007415"/>
                    <a:gd name="connsiteY0" fmla="*/ 0 h 2910528"/>
                    <a:gd name="connsiteX1" fmla="*/ 3007415 w 3007415"/>
                    <a:gd name="connsiteY1" fmla="*/ 55771 h 2910528"/>
                    <a:gd name="connsiteX2" fmla="*/ 2795981 w 3007415"/>
                    <a:gd name="connsiteY2" fmla="*/ 2782473 h 2910528"/>
                    <a:gd name="connsiteX3" fmla="*/ 152810 w 3007415"/>
                    <a:gd name="connsiteY3" fmla="*/ 2802085 h 2910528"/>
                    <a:gd name="connsiteX4" fmla="*/ 0 w 3007415"/>
                    <a:gd name="connsiteY4" fmla="*/ 0 h 2910528"/>
                    <a:gd name="connsiteX0" fmla="*/ 0 w 3016462"/>
                    <a:gd name="connsiteY0" fmla="*/ 0 h 2910528"/>
                    <a:gd name="connsiteX1" fmla="*/ 3007415 w 3016462"/>
                    <a:gd name="connsiteY1" fmla="*/ 55771 h 2910528"/>
                    <a:gd name="connsiteX2" fmla="*/ 2795981 w 3016462"/>
                    <a:gd name="connsiteY2" fmla="*/ 2782473 h 2910528"/>
                    <a:gd name="connsiteX3" fmla="*/ 152810 w 3016462"/>
                    <a:gd name="connsiteY3" fmla="*/ 2802085 h 2910528"/>
                    <a:gd name="connsiteX4" fmla="*/ 0 w 3016462"/>
                    <a:gd name="connsiteY4" fmla="*/ 0 h 2910528"/>
                    <a:gd name="connsiteX0" fmla="*/ 0 w 3064249"/>
                    <a:gd name="connsiteY0" fmla="*/ 0 h 2898641"/>
                    <a:gd name="connsiteX1" fmla="*/ 3007415 w 3064249"/>
                    <a:gd name="connsiteY1" fmla="*/ 55771 h 2898641"/>
                    <a:gd name="connsiteX2" fmla="*/ 2875643 w 3064249"/>
                    <a:gd name="connsiteY2" fmla="*/ 2765832 h 2898641"/>
                    <a:gd name="connsiteX3" fmla="*/ 152810 w 3064249"/>
                    <a:gd name="connsiteY3" fmla="*/ 2802085 h 2898641"/>
                    <a:gd name="connsiteX4" fmla="*/ 0 w 3064249"/>
                    <a:gd name="connsiteY4" fmla="*/ 0 h 2898641"/>
                    <a:gd name="connsiteX0" fmla="*/ 0 w 3070540"/>
                    <a:gd name="connsiteY0" fmla="*/ 0 h 2898641"/>
                    <a:gd name="connsiteX1" fmla="*/ 3007415 w 3070540"/>
                    <a:gd name="connsiteY1" fmla="*/ 55771 h 2898641"/>
                    <a:gd name="connsiteX2" fmla="*/ 2875643 w 3070540"/>
                    <a:gd name="connsiteY2" fmla="*/ 2765832 h 2898641"/>
                    <a:gd name="connsiteX3" fmla="*/ 152810 w 3070540"/>
                    <a:gd name="connsiteY3" fmla="*/ 2802085 h 2898641"/>
                    <a:gd name="connsiteX4" fmla="*/ 0 w 3070540"/>
                    <a:gd name="connsiteY4" fmla="*/ 0 h 2898641"/>
                    <a:gd name="connsiteX0" fmla="*/ 0 w 3050496"/>
                    <a:gd name="connsiteY0" fmla="*/ 0 h 2831008"/>
                    <a:gd name="connsiteX1" fmla="*/ 3007415 w 3050496"/>
                    <a:gd name="connsiteY1" fmla="*/ 55771 h 2831008"/>
                    <a:gd name="connsiteX2" fmla="*/ 2844527 w 3050496"/>
                    <a:gd name="connsiteY2" fmla="*/ 2655027 h 2831008"/>
                    <a:gd name="connsiteX3" fmla="*/ 152810 w 3050496"/>
                    <a:gd name="connsiteY3" fmla="*/ 2802085 h 2831008"/>
                    <a:gd name="connsiteX4" fmla="*/ 0 w 3050496"/>
                    <a:gd name="connsiteY4" fmla="*/ 0 h 2831008"/>
                    <a:gd name="connsiteX0" fmla="*/ 0 w 3083026"/>
                    <a:gd name="connsiteY0" fmla="*/ 0 h 2802085"/>
                    <a:gd name="connsiteX1" fmla="*/ 3007415 w 3083026"/>
                    <a:gd name="connsiteY1" fmla="*/ 55771 h 2802085"/>
                    <a:gd name="connsiteX2" fmla="*/ 2894153 w 3083026"/>
                    <a:gd name="connsiteY2" fmla="*/ 2551842 h 2802085"/>
                    <a:gd name="connsiteX3" fmla="*/ 152810 w 3083026"/>
                    <a:gd name="connsiteY3" fmla="*/ 2802085 h 2802085"/>
                    <a:gd name="connsiteX4" fmla="*/ 0 w 3083026"/>
                    <a:gd name="connsiteY4" fmla="*/ 0 h 2802085"/>
                    <a:gd name="connsiteX0" fmla="*/ 0 w 3077100"/>
                    <a:gd name="connsiteY0" fmla="*/ 0 h 2839147"/>
                    <a:gd name="connsiteX1" fmla="*/ 3007415 w 3077100"/>
                    <a:gd name="connsiteY1" fmla="*/ 55771 h 2839147"/>
                    <a:gd name="connsiteX2" fmla="*/ 2885440 w 3077100"/>
                    <a:gd name="connsiteY2" fmla="*/ 2670966 h 2839147"/>
                    <a:gd name="connsiteX3" fmla="*/ 152810 w 3077100"/>
                    <a:gd name="connsiteY3" fmla="*/ 2802085 h 2839147"/>
                    <a:gd name="connsiteX4" fmla="*/ 0 w 3077100"/>
                    <a:gd name="connsiteY4" fmla="*/ 0 h 2839147"/>
                    <a:gd name="connsiteX0" fmla="*/ 0 w 3084012"/>
                    <a:gd name="connsiteY0" fmla="*/ 0 h 2810619"/>
                    <a:gd name="connsiteX1" fmla="*/ 3007415 w 3084012"/>
                    <a:gd name="connsiteY1" fmla="*/ 55771 h 2810619"/>
                    <a:gd name="connsiteX2" fmla="*/ 2895591 w 3084012"/>
                    <a:gd name="connsiteY2" fmla="*/ 2605068 h 2810619"/>
                    <a:gd name="connsiteX3" fmla="*/ 152810 w 3084012"/>
                    <a:gd name="connsiteY3" fmla="*/ 2802085 h 2810619"/>
                    <a:gd name="connsiteX4" fmla="*/ 0 w 3084012"/>
                    <a:gd name="connsiteY4" fmla="*/ 0 h 2810619"/>
                    <a:gd name="connsiteX0" fmla="*/ 0 w 3108841"/>
                    <a:gd name="connsiteY0" fmla="*/ 0 h 2802085"/>
                    <a:gd name="connsiteX1" fmla="*/ 3007415 w 3108841"/>
                    <a:gd name="connsiteY1" fmla="*/ 55771 h 2802085"/>
                    <a:gd name="connsiteX2" fmla="*/ 2930854 w 3108841"/>
                    <a:gd name="connsiteY2" fmla="*/ 2501276 h 2802085"/>
                    <a:gd name="connsiteX3" fmla="*/ 152810 w 3108841"/>
                    <a:gd name="connsiteY3" fmla="*/ 2802085 h 2802085"/>
                    <a:gd name="connsiteX4" fmla="*/ 0 w 3108841"/>
                    <a:gd name="connsiteY4" fmla="*/ 0 h 2802085"/>
                    <a:gd name="connsiteX0" fmla="*/ 0 w 3073089"/>
                    <a:gd name="connsiteY0" fmla="*/ 0 h 2802085"/>
                    <a:gd name="connsiteX1" fmla="*/ 3007415 w 3073089"/>
                    <a:gd name="connsiteY1" fmla="*/ 55771 h 2802085"/>
                    <a:gd name="connsiteX2" fmla="*/ 2879470 w 3073089"/>
                    <a:gd name="connsiteY2" fmla="*/ 2334344 h 2802085"/>
                    <a:gd name="connsiteX3" fmla="*/ 152810 w 3073089"/>
                    <a:gd name="connsiteY3" fmla="*/ 2802085 h 2802085"/>
                    <a:gd name="connsiteX4" fmla="*/ 0 w 3073089"/>
                    <a:gd name="connsiteY4" fmla="*/ 0 h 2802085"/>
                    <a:gd name="connsiteX0" fmla="*/ 0 w 3142862"/>
                    <a:gd name="connsiteY0" fmla="*/ 0 h 2802085"/>
                    <a:gd name="connsiteX1" fmla="*/ 3007415 w 3142862"/>
                    <a:gd name="connsiteY1" fmla="*/ 55771 h 2802085"/>
                    <a:gd name="connsiteX2" fmla="*/ 2879470 w 3142862"/>
                    <a:gd name="connsiteY2" fmla="*/ 2334344 h 2802085"/>
                    <a:gd name="connsiteX3" fmla="*/ 152810 w 3142862"/>
                    <a:gd name="connsiteY3" fmla="*/ 2802085 h 2802085"/>
                    <a:gd name="connsiteX4" fmla="*/ 0 w 3142862"/>
                    <a:gd name="connsiteY4" fmla="*/ 0 h 2802085"/>
                    <a:gd name="connsiteX0" fmla="*/ 0 w 3142862"/>
                    <a:gd name="connsiteY0" fmla="*/ 0 h 2860388"/>
                    <a:gd name="connsiteX1" fmla="*/ 3007415 w 3142862"/>
                    <a:gd name="connsiteY1" fmla="*/ 55771 h 2860388"/>
                    <a:gd name="connsiteX2" fmla="*/ 2879470 w 3142862"/>
                    <a:gd name="connsiteY2" fmla="*/ 2334344 h 2860388"/>
                    <a:gd name="connsiteX3" fmla="*/ 187196 w 3142862"/>
                    <a:gd name="connsiteY3" fmla="*/ 2860388 h 2860388"/>
                    <a:gd name="connsiteX4" fmla="*/ 0 w 3142862"/>
                    <a:gd name="connsiteY4" fmla="*/ 0 h 2860388"/>
                    <a:gd name="connsiteX0" fmla="*/ 0 w 3142862"/>
                    <a:gd name="connsiteY0" fmla="*/ 0 h 2876373"/>
                    <a:gd name="connsiteX1" fmla="*/ 3007415 w 3142862"/>
                    <a:gd name="connsiteY1" fmla="*/ 55771 h 2876373"/>
                    <a:gd name="connsiteX2" fmla="*/ 2879470 w 3142862"/>
                    <a:gd name="connsiteY2" fmla="*/ 2334344 h 2876373"/>
                    <a:gd name="connsiteX3" fmla="*/ 187196 w 3142862"/>
                    <a:gd name="connsiteY3" fmla="*/ 2860388 h 2876373"/>
                    <a:gd name="connsiteX4" fmla="*/ 0 w 3142862"/>
                    <a:gd name="connsiteY4" fmla="*/ 0 h 2876373"/>
                    <a:gd name="connsiteX0" fmla="*/ 0 w 3142862"/>
                    <a:gd name="connsiteY0" fmla="*/ 0 h 2869960"/>
                    <a:gd name="connsiteX1" fmla="*/ 3007415 w 3142862"/>
                    <a:gd name="connsiteY1" fmla="*/ 55771 h 2869960"/>
                    <a:gd name="connsiteX2" fmla="*/ 2879470 w 3142862"/>
                    <a:gd name="connsiteY2" fmla="*/ 2334344 h 2869960"/>
                    <a:gd name="connsiteX3" fmla="*/ 187196 w 3142862"/>
                    <a:gd name="connsiteY3" fmla="*/ 2860388 h 2869960"/>
                    <a:gd name="connsiteX4" fmla="*/ 0 w 3142862"/>
                    <a:gd name="connsiteY4" fmla="*/ 0 h 2869960"/>
                    <a:gd name="connsiteX0" fmla="*/ 0 w 3142862"/>
                    <a:gd name="connsiteY0" fmla="*/ 0 h 2875403"/>
                    <a:gd name="connsiteX1" fmla="*/ 3007415 w 3142862"/>
                    <a:gd name="connsiteY1" fmla="*/ 55771 h 2875403"/>
                    <a:gd name="connsiteX2" fmla="*/ 2879470 w 3142862"/>
                    <a:gd name="connsiteY2" fmla="*/ 2334344 h 2875403"/>
                    <a:gd name="connsiteX3" fmla="*/ 187196 w 3142862"/>
                    <a:gd name="connsiteY3" fmla="*/ 2860388 h 2875403"/>
                    <a:gd name="connsiteX4" fmla="*/ 0 w 3142862"/>
                    <a:gd name="connsiteY4" fmla="*/ 0 h 2875403"/>
                    <a:gd name="connsiteX0" fmla="*/ 0 w 3155056"/>
                    <a:gd name="connsiteY0" fmla="*/ 0 h 2875403"/>
                    <a:gd name="connsiteX1" fmla="*/ 3007415 w 3155056"/>
                    <a:gd name="connsiteY1" fmla="*/ 55771 h 2875403"/>
                    <a:gd name="connsiteX2" fmla="*/ 2879470 w 3155056"/>
                    <a:gd name="connsiteY2" fmla="*/ 2334344 h 2875403"/>
                    <a:gd name="connsiteX3" fmla="*/ 187196 w 3155056"/>
                    <a:gd name="connsiteY3" fmla="*/ 2860388 h 2875403"/>
                    <a:gd name="connsiteX4" fmla="*/ 0 w 3155056"/>
                    <a:gd name="connsiteY4" fmla="*/ 0 h 2875403"/>
                    <a:gd name="connsiteX0" fmla="*/ 0 w 3111070"/>
                    <a:gd name="connsiteY0" fmla="*/ 0 h 2875403"/>
                    <a:gd name="connsiteX1" fmla="*/ 3007415 w 3111070"/>
                    <a:gd name="connsiteY1" fmla="*/ 55771 h 2875403"/>
                    <a:gd name="connsiteX2" fmla="*/ 2879470 w 3111070"/>
                    <a:gd name="connsiteY2" fmla="*/ 2334344 h 2875403"/>
                    <a:gd name="connsiteX3" fmla="*/ 187196 w 3111070"/>
                    <a:gd name="connsiteY3" fmla="*/ 2860388 h 2875403"/>
                    <a:gd name="connsiteX4" fmla="*/ 0 w 3111070"/>
                    <a:gd name="connsiteY4" fmla="*/ 0 h 2875403"/>
                    <a:gd name="connsiteX0" fmla="*/ 0 w 3116300"/>
                    <a:gd name="connsiteY0" fmla="*/ 0 h 2875403"/>
                    <a:gd name="connsiteX1" fmla="*/ 3007415 w 3116300"/>
                    <a:gd name="connsiteY1" fmla="*/ 55771 h 2875403"/>
                    <a:gd name="connsiteX2" fmla="*/ 2879470 w 3116300"/>
                    <a:gd name="connsiteY2" fmla="*/ 2334344 h 2875403"/>
                    <a:gd name="connsiteX3" fmla="*/ 187196 w 3116300"/>
                    <a:gd name="connsiteY3" fmla="*/ 2860388 h 2875403"/>
                    <a:gd name="connsiteX4" fmla="*/ 0 w 3116300"/>
                    <a:gd name="connsiteY4" fmla="*/ 0 h 2875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6300" h="2875403">
                      <a:moveTo>
                        <a:pt x="0" y="0"/>
                      </a:moveTo>
                      <a:cubicBezTo>
                        <a:pt x="1127017" y="85961"/>
                        <a:pt x="2004943" y="37181"/>
                        <a:pt x="3007415" y="55771"/>
                      </a:cubicBezTo>
                      <a:cubicBezTo>
                        <a:pt x="2936937" y="964672"/>
                        <a:pt x="3368549" y="2290401"/>
                        <a:pt x="2879470" y="2334344"/>
                      </a:cubicBezTo>
                      <a:cubicBezTo>
                        <a:pt x="2708049" y="2614029"/>
                        <a:pt x="1197859" y="2950916"/>
                        <a:pt x="187196" y="2860388"/>
                      </a:cubicBezTo>
                      <a:cubicBezTo>
                        <a:pt x="13901" y="1782226"/>
                        <a:pt x="148001" y="804419"/>
                        <a:pt x="0" y="0"/>
                      </a:cubicBezTo>
                      <a:close/>
                    </a:path>
                  </a:pathLst>
                </a:custGeom>
                <a:solidFill>
                  <a:srgbClr val="ABFF2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14" name="Triangle rectangle 7"/>
                <p:cNvSpPr/>
                <p:nvPr/>
              </p:nvSpPr>
              <p:spPr>
                <a:xfrm rot="14260875">
                  <a:off x="6184719" y="3087993"/>
                  <a:ext cx="336741" cy="1519994"/>
                </a:xfrm>
                <a:custGeom>
                  <a:avLst/>
                  <a:gdLst>
                    <a:gd name="connsiteX0" fmla="*/ 0 w 360040"/>
                    <a:gd name="connsiteY0" fmla="*/ 1205112 h 1205112"/>
                    <a:gd name="connsiteX1" fmla="*/ 0 w 360040"/>
                    <a:gd name="connsiteY1" fmla="*/ 0 h 1205112"/>
                    <a:gd name="connsiteX2" fmla="*/ 360040 w 360040"/>
                    <a:gd name="connsiteY2" fmla="*/ 1205112 h 1205112"/>
                    <a:gd name="connsiteX3" fmla="*/ 0 w 360040"/>
                    <a:gd name="connsiteY3" fmla="*/ 1205112 h 1205112"/>
                    <a:gd name="connsiteX0" fmla="*/ 0 w 284031"/>
                    <a:gd name="connsiteY0" fmla="*/ 1205112 h 1205112"/>
                    <a:gd name="connsiteX1" fmla="*/ 0 w 284031"/>
                    <a:gd name="connsiteY1" fmla="*/ 0 h 1205112"/>
                    <a:gd name="connsiteX2" fmla="*/ 284031 w 284031"/>
                    <a:gd name="connsiteY2" fmla="*/ 826409 h 1205112"/>
                    <a:gd name="connsiteX3" fmla="*/ 0 w 284031"/>
                    <a:gd name="connsiteY3" fmla="*/ 1205112 h 1205112"/>
                    <a:gd name="connsiteX0" fmla="*/ 0 w 366580"/>
                    <a:gd name="connsiteY0" fmla="*/ 1205112 h 1205112"/>
                    <a:gd name="connsiteX1" fmla="*/ 0 w 366580"/>
                    <a:gd name="connsiteY1" fmla="*/ 0 h 1205112"/>
                    <a:gd name="connsiteX2" fmla="*/ 366580 w 366580"/>
                    <a:gd name="connsiteY2" fmla="*/ 963165 h 1205112"/>
                    <a:gd name="connsiteX3" fmla="*/ 0 w 366580"/>
                    <a:gd name="connsiteY3" fmla="*/ 1205112 h 1205112"/>
                    <a:gd name="connsiteX0" fmla="*/ 0 w 366580"/>
                    <a:gd name="connsiteY0" fmla="*/ 1205112 h 1205112"/>
                    <a:gd name="connsiteX1" fmla="*/ 0 w 366580"/>
                    <a:gd name="connsiteY1" fmla="*/ 0 h 1205112"/>
                    <a:gd name="connsiteX2" fmla="*/ 366580 w 366580"/>
                    <a:gd name="connsiteY2" fmla="*/ 963165 h 1205112"/>
                    <a:gd name="connsiteX3" fmla="*/ 0 w 366580"/>
                    <a:gd name="connsiteY3" fmla="*/ 1205112 h 120511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126017 w 501304"/>
                    <a:gd name="connsiteY0" fmla="*/ 1227782 h 1227782"/>
                    <a:gd name="connsiteX1" fmla="*/ 134724 w 501304"/>
                    <a:gd name="connsiteY1" fmla="*/ 0 h 1227782"/>
                    <a:gd name="connsiteX2" fmla="*/ 501304 w 501304"/>
                    <a:gd name="connsiteY2" fmla="*/ 963165 h 1227782"/>
                    <a:gd name="connsiteX3" fmla="*/ 126017 w 501304"/>
                    <a:gd name="connsiteY3" fmla="*/ 1227782 h 1227782"/>
                    <a:gd name="connsiteX0" fmla="*/ 129311 w 504598"/>
                    <a:gd name="connsiteY0" fmla="*/ 1227782 h 1227782"/>
                    <a:gd name="connsiteX1" fmla="*/ 138018 w 504598"/>
                    <a:gd name="connsiteY1" fmla="*/ 0 h 1227782"/>
                    <a:gd name="connsiteX2" fmla="*/ 504598 w 504598"/>
                    <a:gd name="connsiteY2" fmla="*/ 963165 h 1227782"/>
                    <a:gd name="connsiteX3" fmla="*/ 129311 w 504598"/>
                    <a:gd name="connsiteY3" fmla="*/ 1227782 h 1227782"/>
                    <a:gd name="connsiteX0" fmla="*/ 122131 w 497418"/>
                    <a:gd name="connsiteY0" fmla="*/ 1406841 h 1406841"/>
                    <a:gd name="connsiteX1" fmla="*/ 159583 w 497418"/>
                    <a:gd name="connsiteY1" fmla="*/ 0 h 1406841"/>
                    <a:gd name="connsiteX2" fmla="*/ 497418 w 497418"/>
                    <a:gd name="connsiteY2" fmla="*/ 1142224 h 1406841"/>
                    <a:gd name="connsiteX3" fmla="*/ 122131 w 497418"/>
                    <a:gd name="connsiteY3" fmla="*/ 1406841 h 1406841"/>
                    <a:gd name="connsiteX0" fmla="*/ 134513 w 509800"/>
                    <a:gd name="connsiteY0" fmla="*/ 1406841 h 1406841"/>
                    <a:gd name="connsiteX1" fmla="*/ 171965 w 509800"/>
                    <a:gd name="connsiteY1" fmla="*/ 0 h 1406841"/>
                    <a:gd name="connsiteX2" fmla="*/ 509800 w 509800"/>
                    <a:gd name="connsiteY2" fmla="*/ 1142224 h 1406841"/>
                    <a:gd name="connsiteX3" fmla="*/ 134513 w 509800"/>
                    <a:gd name="connsiteY3" fmla="*/ 1406841 h 1406841"/>
                    <a:gd name="connsiteX0" fmla="*/ 134513 w 509800"/>
                    <a:gd name="connsiteY0" fmla="*/ 1406841 h 1406841"/>
                    <a:gd name="connsiteX1" fmla="*/ 171965 w 509800"/>
                    <a:gd name="connsiteY1" fmla="*/ 0 h 1406841"/>
                    <a:gd name="connsiteX2" fmla="*/ 509800 w 509800"/>
                    <a:gd name="connsiteY2" fmla="*/ 1142224 h 1406841"/>
                    <a:gd name="connsiteX3" fmla="*/ 134513 w 509800"/>
                    <a:gd name="connsiteY3" fmla="*/ 1406841 h 1406841"/>
                    <a:gd name="connsiteX0" fmla="*/ 134513 w 403203"/>
                    <a:gd name="connsiteY0" fmla="*/ 1406841 h 1406841"/>
                    <a:gd name="connsiteX1" fmla="*/ 171965 w 403203"/>
                    <a:gd name="connsiteY1" fmla="*/ 0 h 1406841"/>
                    <a:gd name="connsiteX2" fmla="*/ 403203 w 403203"/>
                    <a:gd name="connsiteY2" fmla="*/ 1117809 h 1406841"/>
                    <a:gd name="connsiteX3" fmla="*/ 134513 w 403203"/>
                    <a:gd name="connsiteY3" fmla="*/ 1406841 h 1406841"/>
                    <a:gd name="connsiteX0" fmla="*/ 134513 w 412457"/>
                    <a:gd name="connsiteY0" fmla="*/ 1406841 h 1406841"/>
                    <a:gd name="connsiteX1" fmla="*/ 171965 w 412457"/>
                    <a:gd name="connsiteY1" fmla="*/ 0 h 1406841"/>
                    <a:gd name="connsiteX2" fmla="*/ 412456 w 412457"/>
                    <a:gd name="connsiteY2" fmla="*/ 1149013 h 1406841"/>
                    <a:gd name="connsiteX3" fmla="*/ 134513 w 412457"/>
                    <a:gd name="connsiteY3" fmla="*/ 1406841 h 1406841"/>
                    <a:gd name="connsiteX0" fmla="*/ 134513 w 412456"/>
                    <a:gd name="connsiteY0" fmla="*/ 1406841 h 1406841"/>
                    <a:gd name="connsiteX1" fmla="*/ 171965 w 412456"/>
                    <a:gd name="connsiteY1" fmla="*/ 0 h 1406841"/>
                    <a:gd name="connsiteX2" fmla="*/ 412456 w 412456"/>
                    <a:gd name="connsiteY2" fmla="*/ 1149013 h 1406841"/>
                    <a:gd name="connsiteX3" fmla="*/ 134513 w 412456"/>
                    <a:gd name="connsiteY3" fmla="*/ 1406841 h 1406841"/>
                    <a:gd name="connsiteX0" fmla="*/ 134513 w 412456"/>
                    <a:gd name="connsiteY0" fmla="*/ 1406841 h 1406841"/>
                    <a:gd name="connsiteX1" fmla="*/ 171965 w 412456"/>
                    <a:gd name="connsiteY1" fmla="*/ 0 h 1406841"/>
                    <a:gd name="connsiteX2" fmla="*/ 412456 w 412456"/>
                    <a:gd name="connsiteY2" fmla="*/ 1149013 h 1406841"/>
                    <a:gd name="connsiteX3" fmla="*/ 134513 w 412456"/>
                    <a:gd name="connsiteY3" fmla="*/ 1406841 h 1406841"/>
                    <a:gd name="connsiteX0" fmla="*/ 140084 w 398701"/>
                    <a:gd name="connsiteY0" fmla="*/ 1442880 h 1442880"/>
                    <a:gd name="connsiteX1" fmla="*/ 158210 w 398701"/>
                    <a:gd name="connsiteY1" fmla="*/ 0 h 1442880"/>
                    <a:gd name="connsiteX2" fmla="*/ 398701 w 398701"/>
                    <a:gd name="connsiteY2" fmla="*/ 1149013 h 1442880"/>
                    <a:gd name="connsiteX3" fmla="*/ 140084 w 398701"/>
                    <a:gd name="connsiteY3" fmla="*/ 1442880 h 1442880"/>
                    <a:gd name="connsiteX0" fmla="*/ 163454 w 422071"/>
                    <a:gd name="connsiteY0" fmla="*/ 1442880 h 1442880"/>
                    <a:gd name="connsiteX1" fmla="*/ 181580 w 422071"/>
                    <a:gd name="connsiteY1" fmla="*/ 0 h 1442880"/>
                    <a:gd name="connsiteX2" fmla="*/ 422071 w 422071"/>
                    <a:gd name="connsiteY2" fmla="*/ 1149013 h 1442880"/>
                    <a:gd name="connsiteX3" fmla="*/ 163454 w 422071"/>
                    <a:gd name="connsiteY3" fmla="*/ 1442880 h 1442880"/>
                    <a:gd name="connsiteX0" fmla="*/ 163454 w 422071"/>
                    <a:gd name="connsiteY0" fmla="*/ 1442880 h 1442880"/>
                    <a:gd name="connsiteX1" fmla="*/ 181580 w 422071"/>
                    <a:gd name="connsiteY1" fmla="*/ 0 h 1442880"/>
                    <a:gd name="connsiteX2" fmla="*/ 422071 w 422071"/>
                    <a:gd name="connsiteY2" fmla="*/ 1149013 h 1442880"/>
                    <a:gd name="connsiteX3" fmla="*/ 163454 w 422071"/>
                    <a:gd name="connsiteY3" fmla="*/ 1442880 h 1442880"/>
                  </a:gdLst>
                  <a:ahLst/>
                  <a:cxnLst>
                    <a:cxn ang="0">
                      <a:pos x="connsiteX0" y="connsiteY0"/>
                    </a:cxn>
                    <a:cxn ang="0">
                      <a:pos x="connsiteX1" y="connsiteY1"/>
                    </a:cxn>
                    <a:cxn ang="0">
                      <a:pos x="connsiteX2" y="connsiteY2"/>
                    </a:cxn>
                    <a:cxn ang="0">
                      <a:pos x="connsiteX3" y="connsiteY3"/>
                    </a:cxn>
                  </a:cxnLst>
                  <a:rect l="l" t="t" r="r" b="b"/>
                  <a:pathLst>
                    <a:path w="422071" h="1442880">
                      <a:moveTo>
                        <a:pt x="163454" y="1442880"/>
                      </a:moveTo>
                      <a:cubicBezTo>
                        <a:pt x="-176501" y="1226284"/>
                        <a:pt x="107547" y="307905"/>
                        <a:pt x="181580" y="0"/>
                      </a:cubicBezTo>
                      <a:cubicBezTo>
                        <a:pt x="115191" y="556789"/>
                        <a:pt x="137346" y="827855"/>
                        <a:pt x="422071" y="1149013"/>
                      </a:cubicBezTo>
                      <a:cubicBezTo>
                        <a:pt x="129579" y="963158"/>
                        <a:pt x="66208" y="1301405"/>
                        <a:pt x="163454" y="1442880"/>
                      </a:cubicBezTo>
                      <a:close/>
                    </a:path>
                  </a:pathLst>
                </a:custGeom>
                <a:gradFill flip="none" rotWithShape="1">
                  <a:gsLst>
                    <a:gs pos="0">
                      <a:srgbClr val="ABFF2B">
                        <a:shade val="30000"/>
                        <a:satMod val="115000"/>
                      </a:srgbClr>
                    </a:gs>
                    <a:gs pos="50000">
                      <a:srgbClr val="ABFF2B">
                        <a:shade val="67500"/>
                        <a:satMod val="115000"/>
                      </a:srgbClr>
                    </a:gs>
                    <a:gs pos="100000">
                      <a:srgbClr val="ABFF2B">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grpSp>
        </p:grpSp>
        <p:sp>
          <p:nvSpPr>
            <p:cNvPr id="30727" name="TextBox 5"/>
            <p:cNvSpPr>
              <a:spLocks noChangeArrowheads="1"/>
            </p:cNvSpPr>
            <p:nvPr/>
          </p:nvSpPr>
          <p:spPr bwMode="auto">
            <a:xfrm>
              <a:off x="907" y="1616"/>
              <a:ext cx="1419" cy="10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10000"/>
                </a:lnSpc>
              </a:pPr>
              <a:r>
                <a:rPr lang="zh-CN" altLang="en-US" sz="5800" b="1">
                  <a:solidFill>
                    <a:srgbClr val="000000"/>
                  </a:solidFill>
                  <a:latin typeface="微软雅黑" pitchFamily="34" charset="-122"/>
                  <a:sym typeface="华文行楷" pitchFamily="2" charset="-122"/>
                </a:rPr>
                <a:t>保费超低</a:t>
              </a:r>
              <a:endParaRPr lang="en-US" altLang="zh-CN" sz="5800" b="1">
                <a:solidFill>
                  <a:srgbClr val="000000"/>
                </a:solidFill>
                <a:latin typeface="微软雅黑" pitchFamily="34" charset="-122"/>
                <a:sym typeface="华文行楷" pitchFamily="2" charset="-122"/>
              </a:endParaRPr>
            </a:p>
            <a:p>
              <a:pPr>
                <a:lnSpc>
                  <a:spcPct val="110000"/>
                </a:lnSpc>
              </a:pPr>
              <a:r>
                <a:rPr lang="zh-CN" altLang="en-US" sz="5800" b="1">
                  <a:solidFill>
                    <a:srgbClr val="000000"/>
                  </a:solidFill>
                  <a:latin typeface="微软雅黑" pitchFamily="34" charset="-122"/>
                  <a:sym typeface="华文行楷" pitchFamily="2" charset="-122"/>
                </a:rPr>
                <a:t>保障超高</a:t>
              </a:r>
            </a:p>
          </p:txBody>
        </p:sp>
        <p:grpSp>
          <p:nvGrpSpPr>
            <p:cNvPr id="30728" name="Groupe 25"/>
            <p:cNvGrpSpPr>
              <a:grpSpLocks/>
            </p:cNvGrpSpPr>
            <p:nvPr/>
          </p:nvGrpSpPr>
          <p:grpSpPr bwMode="auto">
            <a:xfrm rot="1233233">
              <a:off x="544" y="1434"/>
              <a:ext cx="240" cy="358"/>
              <a:chOff x="6324195" y="2380134"/>
              <a:chExt cx="816091" cy="1892292"/>
            </a:xfrm>
          </p:grpSpPr>
          <p:sp>
            <p:nvSpPr>
              <p:cNvPr id="21" name="Rectangle 11"/>
              <p:cNvSpPr/>
              <p:nvPr/>
            </p:nvSpPr>
            <p:spPr>
              <a:xfrm>
                <a:off x="6676339" y="3331899"/>
                <a:ext cx="105413" cy="940860"/>
              </a:xfrm>
              <a:custGeom>
                <a:avLst/>
                <a:gdLst>
                  <a:gd name="connsiteX0" fmla="*/ 0 w 360040"/>
                  <a:gd name="connsiteY0" fmla="*/ 0 h 1691782"/>
                  <a:gd name="connsiteX1" fmla="*/ 360040 w 360040"/>
                  <a:gd name="connsiteY1" fmla="*/ 0 h 1691782"/>
                  <a:gd name="connsiteX2" fmla="*/ 360040 w 360040"/>
                  <a:gd name="connsiteY2" fmla="*/ 1691782 h 1691782"/>
                  <a:gd name="connsiteX3" fmla="*/ 0 w 360040"/>
                  <a:gd name="connsiteY3" fmla="*/ 1691782 h 1691782"/>
                  <a:gd name="connsiteX4" fmla="*/ 0 w 360040"/>
                  <a:gd name="connsiteY4" fmla="*/ 0 h 1691782"/>
                  <a:gd name="connsiteX0" fmla="*/ 0 w 360040"/>
                  <a:gd name="connsiteY0" fmla="*/ 0 h 1691782"/>
                  <a:gd name="connsiteX1" fmla="*/ 360040 w 360040"/>
                  <a:gd name="connsiteY1" fmla="*/ 0 h 1691782"/>
                  <a:gd name="connsiteX2" fmla="*/ 360040 w 360040"/>
                  <a:gd name="connsiteY2" fmla="*/ 1691782 h 1691782"/>
                  <a:gd name="connsiteX3" fmla="*/ 0 w 360040"/>
                  <a:gd name="connsiteY3" fmla="*/ 1691782 h 1691782"/>
                  <a:gd name="connsiteX4" fmla="*/ 0 w 360040"/>
                  <a:gd name="connsiteY4" fmla="*/ 0 h 1691782"/>
                  <a:gd name="connsiteX0" fmla="*/ 0 w 360040"/>
                  <a:gd name="connsiteY0" fmla="*/ 0 h 1891526"/>
                  <a:gd name="connsiteX1" fmla="*/ 360040 w 360040"/>
                  <a:gd name="connsiteY1" fmla="*/ 0 h 1891526"/>
                  <a:gd name="connsiteX2" fmla="*/ 360040 w 360040"/>
                  <a:gd name="connsiteY2" fmla="*/ 1691782 h 1891526"/>
                  <a:gd name="connsiteX3" fmla="*/ 0 w 360040"/>
                  <a:gd name="connsiteY3" fmla="*/ 1691782 h 1891526"/>
                  <a:gd name="connsiteX4" fmla="*/ 0 w 360040"/>
                  <a:gd name="connsiteY4" fmla="*/ 0 h 1891526"/>
                  <a:gd name="connsiteX0" fmla="*/ 0 w 360954"/>
                  <a:gd name="connsiteY0" fmla="*/ 0 h 1800769"/>
                  <a:gd name="connsiteX1" fmla="*/ 360040 w 360954"/>
                  <a:gd name="connsiteY1" fmla="*/ 0 h 1800769"/>
                  <a:gd name="connsiteX2" fmla="*/ 360040 w 360954"/>
                  <a:gd name="connsiteY2" fmla="*/ 1691782 h 1800769"/>
                  <a:gd name="connsiteX3" fmla="*/ 0 w 360954"/>
                  <a:gd name="connsiteY3" fmla="*/ 1691782 h 1800769"/>
                  <a:gd name="connsiteX4" fmla="*/ 0 w 360954"/>
                  <a:gd name="connsiteY4" fmla="*/ 0 h 1800769"/>
                  <a:gd name="connsiteX0" fmla="*/ 0 w 360725"/>
                  <a:gd name="connsiteY0" fmla="*/ 0 h 1757138"/>
                  <a:gd name="connsiteX1" fmla="*/ 360040 w 360725"/>
                  <a:gd name="connsiteY1" fmla="*/ 0 h 1757138"/>
                  <a:gd name="connsiteX2" fmla="*/ 360040 w 360725"/>
                  <a:gd name="connsiteY2" fmla="*/ 1691782 h 1757138"/>
                  <a:gd name="connsiteX3" fmla="*/ 0 w 360725"/>
                  <a:gd name="connsiteY3" fmla="*/ 1691782 h 1757138"/>
                  <a:gd name="connsiteX4" fmla="*/ 0 w 360725"/>
                  <a:gd name="connsiteY4" fmla="*/ 0 h 1757138"/>
                  <a:gd name="connsiteX0" fmla="*/ 0 w 360725"/>
                  <a:gd name="connsiteY0" fmla="*/ 0 h 1760590"/>
                  <a:gd name="connsiteX1" fmla="*/ 360040 w 360725"/>
                  <a:gd name="connsiteY1" fmla="*/ 0 h 1760590"/>
                  <a:gd name="connsiteX2" fmla="*/ 360040 w 360725"/>
                  <a:gd name="connsiteY2" fmla="*/ 1705177 h 1760590"/>
                  <a:gd name="connsiteX3" fmla="*/ 0 w 360725"/>
                  <a:gd name="connsiteY3" fmla="*/ 1691782 h 1760590"/>
                  <a:gd name="connsiteX4" fmla="*/ 0 w 360725"/>
                  <a:gd name="connsiteY4" fmla="*/ 0 h 1760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725" h="1760590">
                    <a:moveTo>
                      <a:pt x="0" y="0"/>
                    </a:moveTo>
                    <a:lnTo>
                      <a:pt x="360040" y="0"/>
                    </a:lnTo>
                    <a:lnTo>
                      <a:pt x="360040" y="1705177"/>
                    </a:lnTo>
                    <a:cubicBezTo>
                      <a:pt x="376233" y="1695041"/>
                      <a:pt x="100933" y="1843776"/>
                      <a:pt x="0" y="1691782"/>
                    </a:cubicBezTo>
                    <a:lnTo>
                      <a:pt x="0" y="0"/>
                    </a:lnTo>
                    <a:close/>
                  </a:path>
                </a:pathLst>
              </a:custGeom>
              <a:gradFill flip="none" rotWithShape="1">
                <a:gsLst>
                  <a:gs pos="0">
                    <a:srgbClr val="FFFFFF"/>
                  </a:gs>
                  <a:gs pos="7001">
                    <a:srgbClr val="E6E6E6"/>
                  </a:gs>
                  <a:gs pos="32001">
                    <a:srgbClr val="7D8496"/>
                  </a:gs>
                  <a:gs pos="47000">
                    <a:srgbClr val="E6E6E6"/>
                  </a:gs>
                  <a:gs pos="85001">
                    <a:srgbClr val="7D8496"/>
                  </a:gs>
                  <a:gs pos="100000">
                    <a:srgbClr val="E6E6E6"/>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22" name="Ellipse 34"/>
              <p:cNvSpPr/>
              <p:nvPr/>
            </p:nvSpPr>
            <p:spPr>
              <a:xfrm>
                <a:off x="6323598" y="2972304"/>
                <a:ext cx="816091" cy="703001"/>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w="3175">
                <a:solidFill>
                  <a:srgbClr val="E3531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23" name="Ellipse 35"/>
              <p:cNvSpPr>
                <a:spLocks noChangeArrowheads="1"/>
              </p:cNvSpPr>
              <p:nvPr/>
            </p:nvSpPr>
            <p:spPr bwMode="auto">
              <a:xfrm rot="1800000">
                <a:off x="6332792" y="3029657"/>
                <a:ext cx="646072" cy="592002"/>
              </a:xfrm>
              <a:prstGeom prst="ellipse">
                <a:avLst/>
              </a:prstGeom>
              <a:gradFill rotWithShape="1">
                <a:gsLst>
                  <a:gs pos="0">
                    <a:srgbClr val="933D15"/>
                  </a:gs>
                  <a:gs pos="50000">
                    <a:srgbClr val="D35B23"/>
                  </a:gs>
                  <a:gs pos="100000">
                    <a:srgbClr val="FC6E2B"/>
                  </a:gs>
                </a:gsLst>
                <a:lin ang="0" scaled="1"/>
              </a:gradFill>
              <a:ln w="25400" algn="ctr">
                <a:noFill/>
                <a:round/>
                <a:headEnd/>
                <a:tailEnd/>
              </a:ln>
            </p:spPr>
            <p:txBody>
              <a:bodyPr rot="10800000" vert="eaVert" anchor="ctr"/>
              <a:lstStyle/>
              <a:p>
                <a:pPr algn="ctr">
                  <a:defRPr/>
                </a:pPr>
                <a:endParaRPr lang="fr-FR" sz="2400">
                  <a:solidFill>
                    <a:schemeClr val="lt1"/>
                  </a:solidFill>
                </a:endParaRPr>
              </a:p>
            </p:txBody>
          </p:sp>
          <p:pic>
            <p:nvPicPr>
              <p:cNvPr id="30732" name="Picture 5"/>
              <p:cNvPicPr>
                <a:picLocks noChangeAspect="1" noChangeArrowheads="1"/>
              </p:cNvPicPr>
              <p:nvPr/>
            </p:nvPicPr>
            <p:blipFill>
              <a:blip r:embed="rId3" cstate="print">
                <a:extLst>
                  <a:ext uri="{28A0092B-C50C-407E-A947-70E740481C1C}">
                    <a14:useLocalDpi xmlns:a14="http://schemas.microsoft.com/office/drawing/2010/main" xmlns="" val="0"/>
                  </a:ext>
                </a:extLst>
              </a:blip>
              <a:srcRect l="23138" t="19901" r="24571" b="27188"/>
              <a:stretch>
                <a:fillRect/>
              </a:stretch>
            </p:blipFill>
            <p:spPr bwMode="auto">
              <a:xfrm rot="-1835306">
                <a:off x="6730129" y="3272365"/>
                <a:ext cx="385960" cy="2949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5" name="Trapèze 10"/>
              <p:cNvSpPr/>
              <p:nvPr/>
            </p:nvSpPr>
            <p:spPr>
              <a:xfrm>
                <a:off x="6469710" y="2628789"/>
                <a:ext cx="489655" cy="766433"/>
              </a:xfrm>
              <a:custGeom>
                <a:avLst/>
                <a:gdLst>
                  <a:gd name="connsiteX0" fmla="*/ 0 w 914400"/>
                  <a:gd name="connsiteY0" fmla="*/ 1216152 h 1216152"/>
                  <a:gd name="connsiteX1" fmla="*/ 228600 w 914400"/>
                  <a:gd name="connsiteY1" fmla="*/ 0 h 1216152"/>
                  <a:gd name="connsiteX2" fmla="*/ 685800 w 914400"/>
                  <a:gd name="connsiteY2" fmla="*/ 0 h 1216152"/>
                  <a:gd name="connsiteX3" fmla="*/ 914400 w 914400"/>
                  <a:gd name="connsiteY3" fmla="*/ 1216152 h 1216152"/>
                  <a:gd name="connsiteX4" fmla="*/ 0 w 914400"/>
                  <a:gd name="connsiteY4" fmla="*/ 1216152 h 1216152"/>
                  <a:gd name="connsiteX0" fmla="*/ 0 w 914400"/>
                  <a:gd name="connsiteY0" fmla="*/ 1216152 h 1216152"/>
                  <a:gd name="connsiteX1" fmla="*/ 228600 w 914400"/>
                  <a:gd name="connsiteY1" fmla="*/ 0 h 1216152"/>
                  <a:gd name="connsiteX2" fmla="*/ 685800 w 914400"/>
                  <a:gd name="connsiteY2" fmla="*/ 0 h 1216152"/>
                  <a:gd name="connsiteX3" fmla="*/ 914400 w 914400"/>
                  <a:gd name="connsiteY3" fmla="*/ 1216152 h 1216152"/>
                  <a:gd name="connsiteX4" fmla="*/ 0 w 914400"/>
                  <a:gd name="connsiteY4" fmla="*/ 1216152 h 1216152"/>
                  <a:gd name="connsiteX0" fmla="*/ 0 w 914400"/>
                  <a:gd name="connsiteY0" fmla="*/ 1216152 h 1406802"/>
                  <a:gd name="connsiteX1" fmla="*/ 228600 w 914400"/>
                  <a:gd name="connsiteY1" fmla="*/ 0 h 1406802"/>
                  <a:gd name="connsiteX2" fmla="*/ 685800 w 914400"/>
                  <a:gd name="connsiteY2" fmla="*/ 0 h 1406802"/>
                  <a:gd name="connsiteX3" fmla="*/ 914400 w 914400"/>
                  <a:gd name="connsiteY3" fmla="*/ 1216152 h 1406802"/>
                  <a:gd name="connsiteX4" fmla="*/ 0 w 914400"/>
                  <a:gd name="connsiteY4" fmla="*/ 1216152 h 1406802"/>
                  <a:gd name="connsiteX0" fmla="*/ 0 w 914400"/>
                  <a:gd name="connsiteY0" fmla="*/ 1216152 h 1436902"/>
                  <a:gd name="connsiteX1" fmla="*/ 228600 w 914400"/>
                  <a:gd name="connsiteY1" fmla="*/ 0 h 1436902"/>
                  <a:gd name="connsiteX2" fmla="*/ 685800 w 914400"/>
                  <a:gd name="connsiteY2" fmla="*/ 0 h 1436902"/>
                  <a:gd name="connsiteX3" fmla="*/ 914400 w 914400"/>
                  <a:gd name="connsiteY3" fmla="*/ 1216152 h 1436902"/>
                  <a:gd name="connsiteX4" fmla="*/ 0 w 914400"/>
                  <a:gd name="connsiteY4" fmla="*/ 1216152 h 14369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 h="1436902">
                    <a:moveTo>
                      <a:pt x="0" y="1216152"/>
                    </a:moveTo>
                    <a:lnTo>
                      <a:pt x="228600" y="0"/>
                    </a:lnTo>
                    <a:lnTo>
                      <a:pt x="685800" y="0"/>
                    </a:lnTo>
                    <a:lnTo>
                      <a:pt x="914400" y="1216152"/>
                    </a:lnTo>
                    <a:cubicBezTo>
                      <a:pt x="737539" y="1517152"/>
                      <a:pt x="167923" y="1503746"/>
                      <a:pt x="0" y="1216152"/>
                    </a:cubicBezTo>
                    <a:close/>
                  </a:path>
                </a:pathLst>
              </a:cu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26" name="Ellipse 38"/>
              <p:cNvSpPr/>
              <p:nvPr/>
            </p:nvSpPr>
            <p:spPr>
              <a:xfrm>
                <a:off x="6424828" y="2367164"/>
                <a:ext cx="574663" cy="502143"/>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27" name="Ellipse 39"/>
              <p:cNvSpPr/>
              <p:nvPr/>
            </p:nvSpPr>
            <p:spPr>
              <a:xfrm>
                <a:off x="6411297" y="2378178"/>
                <a:ext cx="574663" cy="428146"/>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27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grpSp>
      </p:grpSp>
      <p:sp>
        <p:nvSpPr>
          <p:cNvPr id="30723" name="Text Box 94"/>
          <p:cNvSpPr txBox="1">
            <a:spLocks noChangeArrowheads="1"/>
          </p:cNvSpPr>
          <p:nvPr/>
        </p:nvSpPr>
        <p:spPr bwMode="auto">
          <a:xfrm>
            <a:off x="1867942" y="810146"/>
            <a:ext cx="10750481" cy="1460448"/>
          </a:xfrm>
          <a:prstGeom prst="rect">
            <a:avLst/>
          </a:prstGeom>
          <a:solidFill>
            <a:srgbClr val="3366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0445" tIns="60222" rIns="120445" bIns="60222">
            <a:spAutoFit/>
          </a:bodyPr>
          <a:lstStyle>
            <a:lvl1pPr eaLnBrk="0" hangingPunct="0">
              <a:defRPr sz="1400">
                <a:solidFill>
                  <a:schemeClr val="tx1"/>
                </a:solidFill>
                <a:latin typeface="Arial" pitchFamily="34" charset="0"/>
                <a:ea typeface="微软雅黑" pitchFamily="34" charset="-122"/>
              </a:defRPr>
            </a:lvl1pPr>
            <a:lvl2pPr marL="742950" indent="-285750" eaLnBrk="0" hangingPunct="0">
              <a:defRPr sz="1400">
                <a:solidFill>
                  <a:schemeClr val="tx1"/>
                </a:solidFill>
                <a:latin typeface="Arial" pitchFamily="34" charset="0"/>
                <a:ea typeface="微软雅黑" pitchFamily="34" charset="-122"/>
              </a:defRPr>
            </a:lvl2pPr>
            <a:lvl3pPr marL="1143000" indent="-228600" eaLnBrk="0" hangingPunct="0">
              <a:defRPr sz="1400">
                <a:solidFill>
                  <a:schemeClr val="tx1"/>
                </a:solidFill>
                <a:latin typeface="Arial" pitchFamily="34" charset="0"/>
                <a:ea typeface="微软雅黑" pitchFamily="34" charset="-122"/>
              </a:defRPr>
            </a:lvl3pPr>
            <a:lvl4pPr marL="1600200" indent="-228600" eaLnBrk="0" hangingPunct="0">
              <a:defRPr sz="1400">
                <a:solidFill>
                  <a:schemeClr val="tx1"/>
                </a:solidFill>
                <a:latin typeface="Arial" pitchFamily="34" charset="0"/>
                <a:ea typeface="微软雅黑" pitchFamily="34" charset="-122"/>
              </a:defRPr>
            </a:lvl4pPr>
            <a:lvl5pPr marL="2057400" indent="-228600" eaLnBrk="0" hangingPunct="0">
              <a:defRPr sz="1400">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sz="1400">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sz="1400">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sz="1400">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sz="1400">
                <a:solidFill>
                  <a:schemeClr val="tx1"/>
                </a:solidFill>
                <a:latin typeface="Arial" pitchFamily="34" charset="0"/>
                <a:ea typeface="微软雅黑" pitchFamily="34" charset="-122"/>
              </a:defRPr>
            </a:lvl9pPr>
          </a:lstStyle>
          <a:p>
            <a:pPr algn="ctr" eaLnBrk="1" hangingPunct="1">
              <a:spcBef>
                <a:spcPct val="50000"/>
              </a:spcBef>
            </a:pPr>
            <a:r>
              <a:rPr lang="zh-CN" altLang="en-US" sz="5300" b="1" dirty="0">
                <a:solidFill>
                  <a:schemeClr val="bg1"/>
                </a:solidFill>
                <a:latin typeface="微软雅黑" pitchFamily="34" charset="-122"/>
              </a:rPr>
              <a:t>不得不买的理由一：性价比 </a:t>
            </a:r>
            <a:r>
              <a:rPr lang="zh-CN" altLang="en-US" sz="7100" b="1" dirty="0">
                <a:solidFill>
                  <a:schemeClr val="bg1"/>
                </a:solidFill>
                <a:latin typeface="微软雅黑" pitchFamily="34" charset="-122"/>
              </a:rPr>
              <a:t> </a:t>
            </a:r>
            <a:r>
              <a:rPr lang="zh-CN" altLang="en-US" sz="8700" b="1" dirty="0">
                <a:solidFill>
                  <a:srgbClr val="FF0000"/>
                </a:solidFill>
                <a:latin typeface="微软雅黑" pitchFamily="34" charset="-122"/>
              </a:rPr>
              <a:t>高</a:t>
            </a:r>
          </a:p>
        </p:txBody>
      </p:sp>
      <p:sp>
        <p:nvSpPr>
          <p:cNvPr id="30725" name="WordArt 96"/>
          <p:cNvSpPr>
            <a:spLocks noChangeArrowheads="1" noChangeShapeType="1" noTextEdit="1"/>
          </p:cNvSpPr>
          <p:nvPr/>
        </p:nvSpPr>
        <p:spPr bwMode="auto">
          <a:xfrm>
            <a:off x="576164" y="5580698"/>
            <a:ext cx="13465495" cy="2042131"/>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wrap="none" lIns="120445" tIns="60222" rIns="120445" bIns="60222" fromWordArt="1">
            <a:prstTxWarp prst="textSlantUp">
              <a:avLst>
                <a:gd name="adj" fmla="val 0"/>
              </a:avLst>
            </a:prstTxWarp>
          </a:bodyPr>
          <a:lstStyle/>
          <a:p>
            <a:pPr algn="ctr"/>
            <a:r>
              <a:rPr lang="zh-CN" altLang="en-US" sz="4700" b="1" kern="10" dirty="0" smtClean="0">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华文行楷"/>
                <a:ea typeface="华文行楷"/>
              </a:rPr>
              <a:t>一天十几块，</a:t>
            </a:r>
            <a:r>
              <a:rPr lang="zh-CN" altLang="en-US" sz="4700" b="1" kern="10" dirty="0">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华文行楷"/>
                <a:ea typeface="华文行楷"/>
              </a:rPr>
              <a:t>保障几十万，绝对的惠民产品！</a:t>
            </a:r>
          </a:p>
        </p:txBody>
      </p:sp>
      <p:sp>
        <p:nvSpPr>
          <p:cNvPr id="20" name="WordArt 95" descr="窄竖线"/>
          <p:cNvSpPr>
            <a:spLocks noChangeArrowheads="1" noChangeShapeType="1" noTextEdit="1"/>
          </p:cNvSpPr>
          <p:nvPr/>
        </p:nvSpPr>
        <p:spPr bwMode="auto">
          <a:xfrm>
            <a:off x="7308911" y="3114766"/>
            <a:ext cx="5148573" cy="1529376"/>
          </a:xfrm>
          <a:prstGeom prst="rect">
            <a:avLst/>
          </a:prstGeom>
        </p:spPr>
        <p:txBody>
          <a:bodyPr wrap="none" lIns="69412" tIns="34706" rIns="69412" bIns="34706" fromWordArt="1">
            <a:prstTxWarp prst="textCurveUp">
              <a:avLst>
                <a:gd name="adj" fmla="val 0"/>
              </a:avLst>
            </a:prstTxWarp>
          </a:bodyPr>
          <a:lstStyle/>
          <a:p>
            <a:pPr algn="ctr"/>
            <a:r>
              <a:rPr lang="zh-CN" altLang="en-US" sz="3600" b="1" kern="10" dirty="0" smtClean="0">
                <a:ln w="12700">
                  <a:solidFill>
                    <a:srgbClr val="000000"/>
                  </a:solidFill>
                  <a:round/>
                  <a:headEnd/>
                  <a:tailEnd/>
                </a:ln>
                <a:pattFill prst="dashHorz">
                  <a:fgClr>
                    <a:srgbClr val="808080"/>
                  </a:fgClr>
                  <a:bgClr>
                    <a:srgbClr val="FFFF00"/>
                  </a:bgClr>
                </a:pattFill>
                <a:effectLst>
                  <a:outerShdw dist="45791" dir="2021404" algn="ctr" rotWithShape="0">
                    <a:srgbClr val="808080">
                      <a:alpha val="79999"/>
                    </a:srgbClr>
                  </a:outerShdw>
                </a:effectLst>
                <a:latin typeface="微软雅黑"/>
                <a:ea typeface="微软雅黑"/>
              </a:rPr>
              <a:t>专项防癌史无前例</a:t>
            </a:r>
            <a:endParaRPr lang="zh-CN" altLang="en-US" sz="3600" b="1" kern="10" dirty="0">
              <a:ln w="12700">
                <a:solidFill>
                  <a:srgbClr val="000000"/>
                </a:solidFill>
                <a:round/>
                <a:headEnd/>
                <a:tailEnd/>
              </a:ln>
              <a:pattFill prst="dashHorz">
                <a:fgClr>
                  <a:srgbClr val="808080"/>
                </a:fgClr>
                <a:bgClr>
                  <a:srgbClr val="FFFF00"/>
                </a:bgClr>
              </a:pattFill>
              <a:effectLst>
                <a:outerShdw dist="45791" dir="2021404" algn="ctr" rotWithShape="0">
                  <a:srgbClr val="808080">
                    <a:alpha val="79999"/>
                  </a:srgbClr>
                </a:outerShdw>
              </a:effectLst>
              <a:latin typeface="微软雅黑"/>
              <a:ea typeface="微软雅黑"/>
            </a:endParaRPr>
          </a:p>
          <a:p>
            <a:pPr algn="ctr"/>
            <a:r>
              <a:rPr lang="zh-CN" altLang="en-US" sz="3600" b="1" kern="10" dirty="0" smtClean="0">
                <a:ln w="12700">
                  <a:solidFill>
                    <a:srgbClr val="000000"/>
                  </a:solidFill>
                  <a:round/>
                  <a:headEnd/>
                  <a:tailEnd/>
                </a:ln>
                <a:pattFill prst="dashHorz">
                  <a:fgClr>
                    <a:srgbClr val="808080"/>
                  </a:fgClr>
                  <a:bgClr>
                    <a:srgbClr val="FFFF00"/>
                  </a:bgClr>
                </a:pattFill>
                <a:effectLst>
                  <a:outerShdw dist="45791" dir="2021404" algn="ctr" rotWithShape="0">
                    <a:srgbClr val="808080">
                      <a:alpha val="79999"/>
                    </a:srgbClr>
                  </a:outerShdw>
                </a:effectLst>
                <a:latin typeface="微软雅黑"/>
                <a:ea typeface="微软雅黑"/>
              </a:rPr>
              <a:t>国寿首发独</a:t>
            </a:r>
            <a:r>
              <a:rPr lang="zh-CN" altLang="en-US" sz="3600" b="1" kern="10" dirty="0">
                <a:ln w="12700">
                  <a:solidFill>
                    <a:srgbClr val="000000"/>
                  </a:solidFill>
                  <a:round/>
                  <a:headEnd/>
                  <a:tailEnd/>
                </a:ln>
                <a:pattFill prst="dashHorz">
                  <a:fgClr>
                    <a:srgbClr val="808080"/>
                  </a:fgClr>
                  <a:bgClr>
                    <a:srgbClr val="FFFF00"/>
                  </a:bgClr>
                </a:pattFill>
                <a:effectLst>
                  <a:outerShdw dist="45791" dir="2021404" algn="ctr" rotWithShape="0">
                    <a:srgbClr val="808080">
                      <a:alpha val="79999"/>
                    </a:srgbClr>
                  </a:outerShdw>
                </a:effectLst>
                <a:latin typeface="微软雅黑"/>
                <a:ea typeface="微软雅黑"/>
              </a:rPr>
              <a:t>此一份</a:t>
            </a:r>
          </a:p>
        </p:txBody>
      </p:sp>
    </p:spTree>
    <p:extLst>
      <p:ext uri="{BB962C8B-B14F-4D97-AF65-F5344CB8AC3E}">
        <p14:creationId xmlns:p14="http://schemas.microsoft.com/office/powerpoint/2010/main" xmlns="" val="61407963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Box 4"/>
          <p:cNvSpPr>
            <a:spLocks noChangeArrowheads="1"/>
          </p:cNvSpPr>
          <p:nvPr/>
        </p:nvSpPr>
        <p:spPr bwMode="auto">
          <a:xfrm>
            <a:off x="7356066" y="3567445"/>
            <a:ext cx="6490983" cy="42506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445" tIns="60222" rIns="120445" bIns="60222">
            <a:spAutoFit/>
          </a:bodyPr>
          <a:lstStyle/>
          <a:p>
            <a:pPr>
              <a:lnSpc>
                <a:spcPct val="130000"/>
              </a:lnSpc>
            </a:pPr>
            <a:r>
              <a:rPr lang="zh-CN" altLang="en-US" sz="5300" b="1" dirty="0">
                <a:solidFill>
                  <a:srgbClr val="FF0000"/>
                </a:solidFill>
                <a:latin typeface="微软雅黑" pitchFamily="34" charset="-122"/>
                <a:sym typeface="造字工房悦黑演示版常规体"/>
              </a:rPr>
              <a:t>从轻症到癌症，</a:t>
            </a:r>
            <a:endParaRPr lang="en-US" altLang="zh-CN" sz="5300" b="1" dirty="0">
              <a:solidFill>
                <a:srgbClr val="FF0000"/>
              </a:solidFill>
              <a:latin typeface="微软雅黑" pitchFamily="34" charset="-122"/>
              <a:sym typeface="造字工房悦黑演示版常规体"/>
            </a:endParaRPr>
          </a:p>
          <a:p>
            <a:pPr>
              <a:lnSpc>
                <a:spcPct val="130000"/>
              </a:lnSpc>
            </a:pPr>
            <a:r>
              <a:rPr lang="zh-CN" altLang="en-US" sz="5300" b="1" dirty="0">
                <a:solidFill>
                  <a:srgbClr val="FF0000"/>
                </a:solidFill>
                <a:latin typeface="微软雅黑" pitchFamily="34" charset="-122"/>
                <a:sym typeface="造字工房悦黑演示版常规体"/>
              </a:rPr>
              <a:t>从特定到全部，</a:t>
            </a:r>
          </a:p>
          <a:p>
            <a:pPr>
              <a:lnSpc>
                <a:spcPct val="130000"/>
              </a:lnSpc>
            </a:pPr>
            <a:r>
              <a:rPr lang="zh-CN" altLang="en-US" sz="5300" b="1" dirty="0">
                <a:solidFill>
                  <a:srgbClr val="FF0000"/>
                </a:solidFill>
                <a:latin typeface="微软雅黑" pitchFamily="34" charset="-122"/>
                <a:sym typeface="造字工房悦黑演示版常规体"/>
              </a:rPr>
              <a:t>从治疗到康复，</a:t>
            </a:r>
          </a:p>
          <a:p>
            <a:pPr>
              <a:lnSpc>
                <a:spcPct val="130000"/>
              </a:lnSpc>
            </a:pPr>
            <a:r>
              <a:rPr lang="zh-CN" altLang="en-US" sz="5300" b="1" dirty="0">
                <a:solidFill>
                  <a:srgbClr val="FF0000"/>
                </a:solidFill>
                <a:latin typeface="微软雅黑" pitchFamily="34" charset="-122"/>
                <a:sym typeface="造字工房悦黑演示版常规体"/>
              </a:rPr>
              <a:t>关爱始终陪伴。</a:t>
            </a:r>
          </a:p>
        </p:txBody>
      </p:sp>
      <p:grpSp>
        <p:nvGrpSpPr>
          <p:cNvPr id="31747" name="Group 30"/>
          <p:cNvGrpSpPr>
            <a:grpSpLocks/>
          </p:cNvGrpSpPr>
          <p:nvPr/>
        </p:nvGrpSpPr>
        <p:grpSpPr bwMode="auto">
          <a:xfrm>
            <a:off x="860845" y="3712964"/>
            <a:ext cx="5782185" cy="3759846"/>
            <a:chOff x="363" y="1706"/>
            <a:chExt cx="2586" cy="2005"/>
          </a:xfrm>
        </p:grpSpPr>
        <p:grpSp>
          <p:nvGrpSpPr>
            <p:cNvPr id="31758" name="Groupe 17"/>
            <p:cNvGrpSpPr>
              <a:grpSpLocks/>
            </p:cNvGrpSpPr>
            <p:nvPr/>
          </p:nvGrpSpPr>
          <p:grpSpPr bwMode="auto">
            <a:xfrm rot="488291">
              <a:off x="363" y="1706"/>
              <a:ext cx="2586" cy="2005"/>
              <a:chOff x="911151" y="2262448"/>
              <a:chExt cx="3261912" cy="2876166"/>
            </a:xfrm>
          </p:grpSpPr>
          <p:sp>
            <p:nvSpPr>
              <p:cNvPr id="11" name="Rectangle 5"/>
              <p:cNvSpPr/>
              <p:nvPr/>
            </p:nvSpPr>
            <p:spPr>
              <a:xfrm rot="21074577">
                <a:off x="988937" y="2346368"/>
                <a:ext cx="3012160" cy="2770012"/>
              </a:xfrm>
              <a:custGeom>
                <a:avLst/>
                <a:gdLst>
                  <a:gd name="connsiteX0" fmla="*/ 0 w 2958182"/>
                  <a:gd name="connsiteY0" fmla="*/ 0 h 2855644"/>
                  <a:gd name="connsiteX1" fmla="*/ 2958182 w 2958182"/>
                  <a:gd name="connsiteY1" fmla="*/ 0 h 2855644"/>
                  <a:gd name="connsiteX2" fmla="*/ 2958182 w 2958182"/>
                  <a:gd name="connsiteY2" fmla="*/ 2855644 h 2855644"/>
                  <a:gd name="connsiteX3" fmla="*/ 0 w 2958182"/>
                  <a:gd name="connsiteY3" fmla="*/ 2855644 h 2855644"/>
                  <a:gd name="connsiteX4" fmla="*/ 0 w 2958182"/>
                  <a:gd name="connsiteY4" fmla="*/ 0 h 2855644"/>
                  <a:gd name="connsiteX0" fmla="*/ 0 w 2958182"/>
                  <a:gd name="connsiteY0" fmla="*/ 0 h 2855644"/>
                  <a:gd name="connsiteX1" fmla="*/ 2958182 w 2958182"/>
                  <a:gd name="connsiteY1" fmla="*/ 0 h 2855644"/>
                  <a:gd name="connsiteX2" fmla="*/ 2958182 w 2958182"/>
                  <a:gd name="connsiteY2" fmla="*/ 2855644 h 2855644"/>
                  <a:gd name="connsiteX3" fmla="*/ 99227 w 2958182"/>
                  <a:gd name="connsiteY3" fmla="*/ 2774555 h 2855644"/>
                  <a:gd name="connsiteX4" fmla="*/ 0 w 2958182"/>
                  <a:gd name="connsiteY4" fmla="*/ 0 h 2855644"/>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802085"/>
                  <a:gd name="connsiteX1" fmla="*/ 3007415 w 3007415"/>
                  <a:gd name="connsiteY1" fmla="*/ 55771 h 2802085"/>
                  <a:gd name="connsiteX2" fmla="*/ 2795981 w 3007415"/>
                  <a:gd name="connsiteY2" fmla="*/ 2782473 h 2802085"/>
                  <a:gd name="connsiteX3" fmla="*/ 152810 w 3007415"/>
                  <a:gd name="connsiteY3" fmla="*/ 2802085 h 2802085"/>
                  <a:gd name="connsiteX4" fmla="*/ 0 w 3007415"/>
                  <a:gd name="connsiteY4" fmla="*/ 0 h 2802085"/>
                  <a:gd name="connsiteX0" fmla="*/ 0 w 3007415"/>
                  <a:gd name="connsiteY0" fmla="*/ 0 h 2910528"/>
                  <a:gd name="connsiteX1" fmla="*/ 3007415 w 3007415"/>
                  <a:gd name="connsiteY1" fmla="*/ 55771 h 2910528"/>
                  <a:gd name="connsiteX2" fmla="*/ 2795981 w 3007415"/>
                  <a:gd name="connsiteY2" fmla="*/ 2782473 h 2910528"/>
                  <a:gd name="connsiteX3" fmla="*/ 152810 w 3007415"/>
                  <a:gd name="connsiteY3" fmla="*/ 2802085 h 2910528"/>
                  <a:gd name="connsiteX4" fmla="*/ 0 w 3007415"/>
                  <a:gd name="connsiteY4" fmla="*/ 0 h 2910528"/>
                  <a:gd name="connsiteX0" fmla="*/ 0 w 3016462"/>
                  <a:gd name="connsiteY0" fmla="*/ 0 h 2910528"/>
                  <a:gd name="connsiteX1" fmla="*/ 3007415 w 3016462"/>
                  <a:gd name="connsiteY1" fmla="*/ 55771 h 2910528"/>
                  <a:gd name="connsiteX2" fmla="*/ 2795981 w 3016462"/>
                  <a:gd name="connsiteY2" fmla="*/ 2782473 h 2910528"/>
                  <a:gd name="connsiteX3" fmla="*/ 152810 w 3016462"/>
                  <a:gd name="connsiteY3" fmla="*/ 2802085 h 2910528"/>
                  <a:gd name="connsiteX4" fmla="*/ 0 w 3016462"/>
                  <a:gd name="connsiteY4" fmla="*/ 0 h 2910528"/>
                  <a:gd name="connsiteX0" fmla="*/ 0 w 3064249"/>
                  <a:gd name="connsiteY0" fmla="*/ 0 h 2898641"/>
                  <a:gd name="connsiteX1" fmla="*/ 3007415 w 3064249"/>
                  <a:gd name="connsiteY1" fmla="*/ 55771 h 2898641"/>
                  <a:gd name="connsiteX2" fmla="*/ 2875643 w 3064249"/>
                  <a:gd name="connsiteY2" fmla="*/ 2765832 h 2898641"/>
                  <a:gd name="connsiteX3" fmla="*/ 152810 w 3064249"/>
                  <a:gd name="connsiteY3" fmla="*/ 2802085 h 2898641"/>
                  <a:gd name="connsiteX4" fmla="*/ 0 w 3064249"/>
                  <a:gd name="connsiteY4" fmla="*/ 0 h 2898641"/>
                  <a:gd name="connsiteX0" fmla="*/ 0 w 3070540"/>
                  <a:gd name="connsiteY0" fmla="*/ 0 h 2898641"/>
                  <a:gd name="connsiteX1" fmla="*/ 3007415 w 3070540"/>
                  <a:gd name="connsiteY1" fmla="*/ 55771 h 2898641"/>
                  <a:gd name="connsiteX2" fmla="*/ 2875643 w 3070540"/>
                  <a:gd name="connsiteY2" fmla="*/ 2765832 h 2898641"/>
                  <a:gd name="connsiteX3" fmla="*/ 152810 w 3070540"/>
                  <a:gd name="connsiteY3" fmla="*/ 2802085 h 2898641"/>
                  <a:gd name="connsiteX4" fmla="*/ 0 w 3070540"/>
                  <a:gd name="connsiteY4" fmla="*/ 0 h 2898641"/>
                  <a:gd name="connsiteX0" fmla="*/ 0 w 3050496"/>
                  <a:gd name="connsiteY0" fmla="*/ 0 h 2831008"/>
                  <a:gd name="connsiteX1" fmla="*/ 3007415 w 3050496"/>
                  <a:gd name="connsiteY1" fmla="*/ 55771 h 2831008"/>
                  <a:gd name="connsiteX2" fmla="*/ 2844527 w 3050496"/>
                  <a:gd name="connsiteY2" fmla="*/ 2655027 h 2831008"/>
                  <a:gd name="connsiteX3" fmla="*/ 152810 w 3050496"/>
                  <a:gd name="connsiteY3" fmla="*/ 2802085 h 2831008"/>
                  <a:gd name="connsiteX4" fmla="*/ 0 w 3050496"/>
                  <a:gd name="connsiteY4" fmla="*/ 0 h 2831008"/>
                  <a:gd name="connsiteX0" fmla="*/ 0 w 3083026"/>
                  <a:gd name="connsiteY0" fmla="*/ 0 h 2802085"/>
                  <a:gd name="connsiteX1" fmla="*/ 3007415 w 3083026"/>
                  <a:gd name="connsiteY1" fmla="*/ 55771 h 2802085"/>
                  <a:gd name="connsiteX2" fmla="*/ 2894153 w 3083026"/>
                  <a:gd name="connsiteY2" fmla="*/ 2551842 h 2802085"/>
                  <a:gd name="connsiteX3" fmla="*/ 152810 w 3083026"/>
                  <a:gd name="connsiteY3" fmla="*/ 2802085 h 2802085"/>
                  <a:gd name="connsiteX4" fmla="*/ 0 w 3083026"/>
                  <a:gd name="connsiteY4" fmla="*/ 0 h 2802085"/>
                  <a:gd name="connsiteX0" fmla="*/ 0 w 3077100"/>
                  <a:gd name="connsiteY0" fmla="*/ 0 h 2839147"/>
                  <a:gd name="connsiteX1" fmla="*/ 3007415 w 3077100"/>
                  <a:gd name="connsiteY1" fmla="*/ 55771 h 2839147"/>
                  <a:gd name="connsiteX2" fmla="*/ 2885440 w 3077100"/>
                  <a:gd name="connsiteY2" fmla="*/ 2670966 h 2839147"/>
                  <a:gd name="connsiteX3" fmla="*/ 152810 w 3077100"/>
                  <a:gd name="connsiteY3" fmla="*/ 2802085 h 2839147"/>
                  <a:gd name="connsiteX4" fmla="*/ 0 w 3077100"/>
                  <a:gd name="connsiteY4" fmla="*/ 0 h 2839147"/>
                  <a:gd name="connsiteX0" fmla="*/ 0 w 3084012"/>
                  <a:gd name="connsiteY0" fmla="*/ 0 h 2810619"/>
                  <a:gd name="connsiteX1" fmla="*/ 3007415 w 3084012"/>
                  <a:gd name="connsiteY1" fmla="*/ 55771 h 2810619"/>
                  <a:gd name="connsiteX2" fmla="*/ 2895591 w 3084012"/>
                  <a:gd name="connsiteY2" fmla="*/ 2605068 h 2810619"/>
                  <a:gd name="connsiteX3" fmla="*/ 152810 w 3084012"/>
                  <a:gd name="connsiteY3" fmla="*/ 2802085 h 2810619"/>
                  <a:gd name="connsiteX4" fmla="*/ 0 w 3084012"/>
                  <a:gd name="connsiteY4" fmla="*/ 0 h 2810619"/>
                  <a:gd name="connsiteX0" fmla="*/ 0 w 3108841"/>
                  <a:gd name="connsiteY0" fmla="*/ 0 h 2802085"/>
                  <a:gd name="connsiteX1" fmla="*/ 3007415 w 3108841"/>
                  <a:gd name="connsiteY1" fmla="*/ 55771 h 2802085"/>
                  <a:gd name="connsiteX2" fmla="*/ 2930854 w 3108841"/>
                  <a:gd name="connsiteY2" fmla="*/ 2501276 h 2802085"/>
                  <a:gd name="connsiteX3" fmla="*/ 152810 w 3108841"/>
                  <a:gd name="connsiteY3" fmla="*/ 2802085 h 2802085"/>
                  <a:gd name="connsiteX4" fmla="*/ 0 w 3108841"/>
                  <a:gd name="connsiteY4" fmla="*/ 0 h 2802085"/>
                  <a:gd name="connsiteX0" fmla="*/ 0 w 3073089"/>
                  <a:gd name="connsiteY0" fmla="*/ 0 h 2802085"/>
                  <a:gd name="connsiteX1" fmla="*/ 3007415 w 3073089"/>
                  <a:gd name="connsiteY1" fmla="*/ 55771 h 2802085"/>
                  <a:gd name="connsiteX2" fmla="*/ 2879470 w 3073089"/>
                  <a:gd name="connsiteY2" fmla="*/ 2334344 h 2802085"/>
                  <a:gd name="connsiteX3" fmla="*/ 152810 w 3073089"/>
                  <a:gd name="connsiteY3" fmla="*/ 2802085 h 2802085"/>
                  <a:gd name="connsiteX4" fmla="*/ 0 w 3073089"/>
                  <a:gd name="connsiteY4" fmla="*/ 0 h 2802085"/>
                  <a:gd name="connsiteX0" fmla="*/ 0 w 3142862"/>
                  <a:gd name="connsiteY0" fmla="*/ 0 h 2802085"/>
                  <a:gd name="connsiteX1" fmla="*/ 3007415 w 3142862"/>
                  <a:gd name="connsiteY1" fmla="*/ 55771 h 2802085"/>
                  <a:gd name="connsiteX2" fmla="*/ 2879470 w 3142862"/>
                  <a:gd name="connsiteY2" fmla="*/ 2334344 h 2802085"/>
                  <a:gd name="connsiteX3" fmla="*/ 152810 w 3142862"/>
                  <a:gd name="connsiteY3" fmla="*/ 2802085 h 2802085"/>
                  <a:gd name="connsiteX4" fmla="*/ 0 w 3142862"/>
                  <a:gd name="connsiteY4" fmla="*/ 0 h 2802085"/>
                  <a:gd name="connsiteX0" fmla="*/ 0 w 3142862"/>
                  <a:gd name="connsiteY0" fmla="*/ 0 h 2860388"/>
                  <a:gd name="connsiteX1" fmla="*/ 3007415 w 3142862"/>
                  <a:gd name="connsiteY1" fmla="*/ 55771 h 2860388"/>
                  <a:gd name="connsiteX2" fmla="*/ 2879470 w 3142862"/>
                  <a:gd name="connsiteY2" fmla="*/ 2334344 h 2860388"/>
                  <a:gd name="connsiteX3" fmla="*/ 187196 w 3142862"/>
                  <a:gd name="connsiteY3" fmla="*/ 2860388 h 2860388"/>
                  <a:gd name="connsiteX4" fmla="*/ 0 w 3142862"/>
                  <a:gd name="connsiteY4" fmla="*/ 0 h 2860388"/>
                  <a:gd name="connsiteX0" fmla="*/ 0 w 3142862"/>
                  <a:gd name="connsiteY0" fmla="*/ 0 h 2876373"/>
                  <a:gd name="connsiteX1" fmla="*/ 3007415 w 3142862"/>
                  <a:gd name="connsiteY1" fmla="*/ 55771 h 2876373"/>
                  <a:gd name="connsiteX2" fmla="*/ 2879470 w 3142862"/>
                  <a:gd name="connsiteY2" fmla="*/ 2334344 h 2876373"/>
                  <a:gd name="connsiteX3" fmla="*/ 187196 w 3142862"/>
                  <a:gd name="connsiteY3" fmla="*/ 2860388 h 2876373"/>
                  <a:gd name="connsiteX4" fmla="*/ 0 w 3142862"/>
                  <a:gd name="connsiteY4" fmla="*/ 0 h 2876373"/>
                  <a:gd name="connsiteX0" fmla="*/ 0 w 3142862"/>
                  <a:gd name="connsiteY0" fmla="*/ 0 h 2869960"/>
                  <a:gd name="connsiteX1" fmla="*/ 3007415 w 3142862"/>
                  <a:gd name="connsiteY1" fmla="*/ 55771 h 2869960"/>
                  <a:gd name="connsiteX2" fmla="*/ 2879470 w 3142862"/>
                  <a:gd name="connsiteY2" fmla="*/ 2334344 h 2869960"/>
                  <a:gd name="connsiteX3" fmla="*/ 187196 w 3142862"/>
                  <a:gd name="connsiteY3" fmla="*/ 2860388 h 2869960"/>
                  <a:gd name="connsiteX4" fmla="*/ 0 w 3142862"/>
                  <a:gd name="connsiteY4" fmla="*/ 0 h 2869960"/>
                  <a:gd name="connsiteX0" fmla="*/ 0 w 3142862"/>
                  <a:gd name="connsiteY0" fmla="*/ 0 h 2875403"/>
                  <a:gd name="connsiteX1" fmla="*/ 3007415 w 3142862"/>
                  <a:gd name="connsiteY1" fmla="*/ 55771 h 2875403"/>
                  <a:gd name="connsiteX2" fmla="*/ 2879470 w 3142862"/>
                  <a:gd name="connsiteY2" fmla="*/ 2334344 h 2875403"/>
                  <a:gd name="connsiteX3" fmla="*/ 187196 w 3142862"/>
                  <a:gd name="connsiteY3" fmla="*/ 2860388 h 2875403"/>
                  <a:gd name="connsiteX4" fmla="*/ 0 w 3142862"/>
                  <a:gd name="connsiteY4" fmla="*/ 0 h 2875403"/>
                  <a:gd name="connsiteX0" fmla="*/ 0 w 3155056"/>
                  <a:gd name="connsiteY0" fmla="*/ 0 h 2875403"/>
                  <a:gd name="connsiteX1" fmla="*/ 3007415 w 3155056"/>
                  <a:gd name="connsiteY1" fmla="*/ 55771 h 2875403"/>
                  <a:gd name="connsiteX2" fmla="*/ 2879470 w 3155056"/>
                  <a:gd name="connsiteY2" fmla="*/ 2334344 h 2875403"/>
                  <a:gd name="connsiteX3" fmla="*/ 187196 w 3155056"/>
                  <a:gd name="connsiteY3" fmla="*/ 2860388 h 2875403"/>
                  <a:gd name="connsiteX4" fmla="*/ 0 w 3155056"/>
                  <a:gd name="connsiteY4" fmla="*/ 0 h 2875403"/>
                  <a:gd name="connsiteX0" fmla="*/ 0 w 3111070"/>
                  <a:gd name="connsiteY0" fmla="*/ 0 h 2875403"/>
                  <a:gd name="connsiteX1" fmla="*/ 3007415 w 3111070"/>
                  <a:gd name="connsiteY1" fmla="*/ 55771 h 2875403"/>
                  <a:gd name="connsiteX2" fmla="*/ 2879470 w 3111070"/>
                  <a:gd name="connsiteY2" fmla="*/ 2334344 h 2875403"/>
                  <a:gd name="connsiteX3" fmla="*/ 187196 w 3111070"/>
                  <a:gd name="connsiteY3" fmla="*/ 2860388 h 2875403"/>
                  <a:gd name="connsiteX4" fmla="*/ 0 w 3111070"/>
                  <a:gd name="connsiteY4" fmla="*/ 0 h 2875403"/>
                  <a:gd name="connsiteX0" fmla="*/ 0 w 3116300"/>
                  <a:gd name="connsiteY0" fmla="*/ 0 h 2875403"/>
                  <a:gd name="connsiteX1" fmla="*/ 3007415 w 3116300"/>
                  <a:gd name="connsiteY1" fmla="*/ 55771 h 2875403"/>
                  <a:gd name="connsiteX2" fmla="*/ 2879470 w 3116300"/>
                  <a:gd name="connsiteY2" fmla="*/ 2334344 h 2875403"/>
                  <a:gd name="connsiteX3" fmla="*/ 187196 w 3116300"/>
                  <a:gd name="connsiteY3" fmla="*/ 2860388 h 2875403"/>
                  <a:gd name="connsiteX4" fmla="*/ 0 w 3116300"/>
                  <a:gd name="connsiteY4" fmla="*/ 0 h 2875403"/>
                  <a:gd name="connsiteX0" fmla="*/ 0 w 3083363"/>
                  <a:gd name="connsiteY0" fmla="*/ 0 h 2875403"/>
                  <a:gd name="connsiteX1" fmla="*/ 2885378 w 3083363"/>
                  <a:gd name="connsiteY1" fmla="*/ 56216 h 2875403"/>
                  <a:gd name="connsiteX2" fmla="*/ 2879470 w 3083363"/>
                  <a:gd name="connsiteY2" fmla="*/ 2334344 h 2875403"/>
                  <a:gd name="connsiteX3" fmla="*/ 187196 w 3083363"/>
                  <a:gd name="connsiteY3" fmla="*/ 2860388 h 2875403"/>
                  <a:gd name="connsiteX4" fmla="*/ 0 w 3083363"/>
                  <a:gd name="connsiteY4" fmla="*/ 0 h 2875403"/>
                  <a:gd name="connsiteX0" fmla="*/ 0 w 3096263"/>
                  <a:gd name="connsiteY0" fmla="*/ 0 h 2875403"/>
                  <a:gd name="connsiteX1" fmla="*/ 2937628 w 3096263"/>
                  <a:gd name="connsiteY1" fmla="*/ 51384 h 2875403"/>
                  <a:gd name="connsiteX2" fmla="*/ 2879470 w 3096263"/>
                  <a:gd name="connsiteY2" fmla="*/ 2334344 h 2875403"/>
                  <a:gd name="connsiteX3" fmla="*/ 187196 w 3096263"/>
                  <a:gd name="connsiteY3" fmla="*/ 2860388 h 2875403"/>
                  <a:gd name="connsiteX4" fmla="*/ 0 w 3096263"/>
                  <a:gd name="connsiteY4" fmla="*/ 0 h 2875403"/>
                  <a:gd name="connsiteX0" fmla="*/ 0 w 3094279"/>
                  <a:gd name="connsiteY0" fmla="*/ 0 h 2875403"/>
                  <a:gd name="connsiteX1" fmla="*/ 2930002 w 3094279"/>
                  <a:gd name="connsiteY1" fmla="*/ 101565 h 2875403"/>
                  <a:gd name="connsiteX2" fmla="*/ 2879470 w 3094279"/>
                  <a:gd name="connsiteY2" fmla="*/ 2334344 h 2875403"/>
                  <a:gd name="connsiteX3" fmla="*/ 187196 w 3094279"/>
                  <a:gd name="connsiteY3" fmla="*/ 2860388 h 2875403"/>
                  <a:gd name="connsiteX4" fmla="*/ 0 w 3094279"/>
                  <a:gd name="connsiteY4" fmla="*/ 0 h 2875403"/>
                  <a:gd name="connsiteX0" fmla="*/ 0 w 3102449"/>
                  <a:gd name="connsiteY0" fmla="*/ 0 h 2875403"/>
                  <a:gd name="connsiteX1" fmla="*/ 2960524 w 3102449"/>
                  <a:gd name="connsiteY1" fmla="*/ 112644 h 2875403"/>
                  <a:gd name="connsiteX2" fmla="*/ 2879470 w 3102449"/>
                  <a:gd name="connsiteY2" fmla="*/ 2334344 h 2875403"/>
                  <a:gd name="connsiteX3" fmla="*/ 187196 w 3102449"/>
                  <a:gd name="connsiteY3" fmla="*/ 2860388 h 2875403"/>
                  <a:gd name="connsiteX4" fmla="*/ 0 w 3102449"/>
                  <a:gd name="connsiteY4" fmla="*/ 0 h 2875403"/>
                  <a:gd name="connsiteX0" fmla="*/ 0 w 3104921"/>
                  <a:gd name="connsiteY0" fmla="*/ 0 h 2875403"/>
                  <a:gd name="connsiteX1" fmla="*/ 2969318 w 3104921"/>
                  <a:gd name="connsiteY1" fmla="*/ 139644 h 2875403"/>
                  <a:gd name="connsiteX2" fmla="*/ 2879470 w 3104921"/>
                  <a:gd name="connsiteY2" fmla="*/ 2334344 h 2875403"/>
                  <a:gd name="connsiteX3" fmla="*/ 187196 w 3104921"/>
                  <a:gd name="connsiteY3" fmla="*/ 2860388 h 2875403"/>
                  <a:gd name="connsiteX4" fmla="*/ 0 w 3104921"/>
                  <a:gd name="connsiteY4" fmla="*/ 0 h 2875403"/>
                  <a:gd name="connsiteX0" fmla="*/ 0 w 3097647"/>
                  <a:gd name="connsiteY0" fmla="*/ 0 h 2875403"/>
                  <a:gd name="connsiteX1" fmla="*/ 2942864 w 3097647"/>
                  <a:gd name="connsiteY1" fmla="*/ 186902 h 2875403"/>
                  <a:gd name="connsiteX2" fmla="*/ 2879470 w 3097647"/>
                  <a:gd name="connsiteY2" fmla="*/ 2334344 h 2875403"/>
                  <a:gd name="connsiteX3" fmla="*/ 187196 w 3097647"/>
                  <a:gd name="connsiteY3" fmla="*/ 2860388 h 2875403"/>
                  <a:gd name="connsiteX4" fmla="*/ 0 w 3097647"/>
                  <a:gd name="connsiteY4" fmla="*/ 0 h 2875403"/>
                  <a:gd name="connsiteX0" fmla="*/ 0 w 3053237"/>
                  <a:gd name="connsiteY0" fmla="*/ 0 h 2830026"/>
                  <a:gd name="connsiteX1" fmla="*/ 2898454 w 3053237"/>
                  <a:gd name="connsiteY1" fmla="*/ 141525 h 2830026"/>
                  <a:gd name="connsiteX2" fmla="*/ 2835060 w 3053237"/>
                  <a:gd name="connsiteY2" fmla="*/ 2288967 h 2830026"/>
                  <a:gd name="connsiteX3" fmla="*/ 142786 w 3053237"/>
                  <a:gd name="connsiteY3" fmla="*/ 2815011 h 2830026"/>
                  <a:gd name="connsiteX4" fmla="*/ 0 w 3053237"/>
                  <a:gd name="connsiteY4" fmla="*/ 0 h 2830026"/>
                  <a:gd name="connsiteX0" fmla="*/ 0 w 3002552"/>
                  <a:gd name="connsiteY0" fmla="*/ 0 h 2783683"/>
                  <a:gd name="connsiteX1" fmla="*/ 2847769 w 3002552"/>
                  <a:gd name="connsiteY1" fmla="*/ 95182 h 2783683"/>
                  <a:gd name="connsiteX2" fmla="*/ 2784375 w 3002552"/>
                  <a:gd name="connsiteY2" fmla="*/ 2242624 h 2783683"/>
                  <a:gd name="connsiteX3" fmla="*/ 92101 w 3002552"/>
                  <a:gd name="connsiteY3" fmla="*/ 2768668 h 2783683"/>
                  <a:gd name="connsiteX4" fmla="*/ 0 w 3002552"/>
                  <a:gd name="connsiteY4" fmla="*/ 0 h 2783683"/>
                  <a:gd name="connsiteX0" fmla="*/ 0 w 3002552"/>
                  <a:gd name="connsiteY0" fmla="*/ 0 h 2780993"/>
                  <a:gd name="connsiteX1" fmla="*/ 2847769 w 3002552"/>
                  <a:gd name="connsiteY1" fmla="*/ 95182 h 2780993"/>
                  <a:gd name="connsiteX2" fmla="*/ 2784375 w 3002552"/>
                  <a:gd name="connsiteY2" fmla="*/ 2242624 h 2780993"/>
                  <a:gd name="connsiteX3" fmla="*/ 92101 w 3002552"/>
                  <a:gd name="connsiteY3" fmla="*/ 2768668 h 2780993"/>
                  <a:gd name="connsiteX4" fmla="*/ 0 w 3002552"/>
                  <a:gd name="connsiteY4" fmla="*/ 0 h 2780993"/>
                  <a:gd name="connsiteX0" fmla="*/ 0 w 3008312"/>
                  <a:gd name="connsiteY0" fmla="*/ 0 h 2781844"/>
                  <a:gd name="connsiteX1" fmla="*/ 2847769 w 3008312"/>
                  <a:gd name="connsiteY1" fmla="*/ 95182 h 2781844"/>
                  <a:gd name="connsiteX2" fmla="*/ 2792196 w 3008312"/>
                  <a:gd name="connsiteY2" fmla="*/ 2275334 h 2781844"/>
                  <a:gd name="connsiteX3" fmla="*/ 92101 w 3008312"/>
                  <a:gd name="connsiteY3" fmla="*/ 2768668 h 2781844"/>
                  <a:gd name="connsiteX4" fmla="*/ 0 w 3008312"/>
                  <a:gd name="connsiteY4" fmla="*/ 0 h 2781844"/>
                  <a:gd name="connsiteX0" fmla="*/ 0 w 2989495"/>
                  <a:gd name="connsiteY0" fmla="*/ 0 h 2781844"/>
                  <a:gd name="connsiteX1" fmla="*/ 2847769 w 2989495"/>
                  <a:gd name="connsiteY1" fmla="*/ 95182 h 2781844"/>
                  <a:gd name="connsiteX2" fmla="*/ 2792196 w 2989495"/>
                  <a:gd name="connsiteY2" fmla="*/ 2275334 h 2781844"/>
                  <a:gd name="connsiteX3" fmla="*/ 92101 w 2989495"/>
                  <a:gd name="connsiteY3" fmla="*/ 2768668 h 2781844"/>
                  <a:gd name="connsiteX4" fmla="*/ 0 w 2989495"/>
                  <a:gd name="connsiteY4" fmla="*/ 0 h 2781844"/>
                  <a:gd name="connsiteX0" fmla="*/ 0 w 3011870"/>
                  <a:gd name="connsiteY0" fmla="*/ 0 h 2781844"/>
                  <a:gd name="connsiteX1" fmla="*/ 2847769 w 3011870"/>
                  <a:gd name="connsiteY1" fmla="*/ 95182 h 2781844"/>
                  <a:gd name="connsiteX2" fmla="*/ 2792196 w 3011870"/>
                  <a:gd name="connsiteY2" fmla="*/ 2275334 h 2781844"/>
                  <a:gd name="connsiteX3" fmla="*/ 92101 w 3011870"/>
                  <a:gd name="connsiteY3" fmla="*/ 2768668 h 2781844"/>
                  <a:gd name="connsiteX4" fmla="*/ 0 w 3011870"/>
                  <a:gd name="connsiteY4" fmla="*/ 0 h 2781844"/>
                  <a:gd name="connsiteX0" fmla="*/ 0 w 3011870"/>
                  <a:gd name="connsiteY0" fmla="*/ 0 h 2783262"/>
                  <a:gd name="connsiteX1" fmla="*/ 2847769 w 3011870"/>
                  <a:gd name="connsiteY1" fmla="*/ 95182 h 2783262"/>
                  <a:gd name="connsiteX2" fmla="*/ 2792196 w 3011870"/>
                  <a:gd name="connsiteY2" fmla="*/ 2275334 h 2783262"/>
                  <a:gd name="connsiteX3" fmla="*/ 92101 w 3011870"/>
                  <a:gd name="connsiteY3" fmla="*/ 2768668 h 2783262"/>
                  <a:gd name="connsiteX4" fmla="*/ 0 w 3011870"/>
                  <a:gd name="connsiteY4" fmla="*/ 0 h 2783262"/>
                  <a:gd name="connsiteX0" fmla="*/ 0 w 3011870"/>
                  <a:gd name="connsiteY0" fmla="*/ 0 h 2767189"/>
                  <a:gd name="connsiteX1" fmla="*/ 2847769 w 3011870"/>
                  <a:gd name="connsiteY1" fmla="*/ 95182 h 2767189"/>
                  <a:gd name="connsiteX2" fmla="*/ 2792196 w 3011870"/>
                  <a:gd name="connsiteY2" fmla="*/ 2275334 h 2767189"/>
                  <a:gd name="connsiteX3" fmla="*/ 113833 w 3011870"/>
                  <a:gd name="connsiteY3" fmla="*/ 2752010 h 2767189"/>
                  <a:gd name="connsiteX4" fmla="*/ 0 w 3011870"/>
                  <a:gd name="connsiteY4" fmla="*/ 0 h 2767189"/>
                  <a:gd name="connsiteX0" fmla="*/ 0 w 3011870"/>
                  <a:gd name="connsiteY0" fmla="*/ 0 h 2764048"/>
                  <a:gd name="connsiteX1" fmla="*/ 2847769 w 3011870"/>
                  <a:gd name="connsiteY1" fmla="*/ 95182 h 2764048"/>
                  <a:gd name="connsiteX2" fmla="*/ 2792196 w 3011870"/>
                  <a:gd name="connsiteY2" fmla="*/ 2275334 h 2764048"/>
                  <a:gd name="connsiteX3" fmla="*/ 128682 w 3011870"/>
                  <a:gd name="connsiteY3" fmla="*/ 2748749 h 2764048"/>
                  <a:gd name="connsiteX4" fmla="*/ 0 w 3011870"/>
                  <a:gd name="connsiteY4" fmla="*/ 0 h 2764048"/>
                  <a:gd name="connsiteX0" fmla="*/ 0 w 3011870"/>
                  <a:gd name="connsiteY0" fmla="*/ 0 h 2766482"/>
                  <a:gd name="connsiteX1" fmla="*/ 2847769 w 3011870"/>
                  <a:gd name="connsiteY1" fmla="*/ 95182 h 2766482"/>
                  <a:gd name="connsiteX2" fmla="*/ 2792196 w 3011870"/>
                  <a:gd name="connsiteY2" fmla="*/ 2275334 h 2766482"/>
                  <a:gd name="connsiteX3" fmla="*/ 118548 w 3011870"/>
                  <a:gd name="connsiteY3" fmla="*/ 2751276 h 2766482"/>
                  <a:gd name="connsiteX4" fmla="*/ 0 w 3011870"/>
                  <a:gd name="connsiteY4" fmla="*/ 0 h 2766482"/>
                  <a:gd name="connsiteX0" fmla="*/ 0 w 3011870"/>
                  <a:gd name="connsiteY0" fmla="*/ 0 h 2769615"/>
                  <a:gd name="connsiteX1" fmla="*/ 2847769 w 3011870"/>
                  <a:gd name="connsiteY1" fmla="*/ 95182 h 2769615"/>
                  <a:gd name="connsiteX2" fmla="*/ 2792196 w 3011870"/>
                  <a:gd name="connsiteY2" fmla="*/ 2275334 h 2769615"/>
                  <a:gd name="connsiteX3" fmla="*/ 113120 w 3011870"/>
                  <a:gd name="connsiteY3" fmla="*/ 2754527 h 2769615"/>
                  <a:gd name="connsiteX4" fmla="*/ 0 w 3011870"/>
                  <a:gd name="connsiteY4" fmla="*/ 0 h 27696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11870" h="2769615">
                    <a:moveTo>
                      <a:pt x="0" y="0"/>
                    </a:moveTo>
                    <a:cubicBezTo>
                      <a:pt x="1127017" y="85961"/>
                      <a:pt x="1845297" y="76592"/>
                      <a:pt x="2847769" y="95182"/>
                    </a:cubicBezTo>
                    <a:cubicBezTo>
                      <a:pt x="2777291" y="1004083"/>
                      <a:pt x="3289279" y="2013053"/>
                      <a:pt x="2792196" y="2275334"/>
                    </a:cubicBezTo>
                    <a:cubicBezTo>
                      <a:pt x="2409503" y="2508287"/>
                      <a:pt x="1123783" y="2845055"/>
                      <a:pt x="113120" y="2754527"/>
                    </a:cubicBezTo>
                    <a:cubicBezTo>
                      <a:pt x="-60175" y="1676365"/>
                      <a:pt x="148001" y="804419"/>
                      <a:pt x="0" y="0"/>
                    </a:cubicBezTo>
                    <a:close/>
                  </a:path>
                </a:pathLst>
              </a:custGeom>
              <a:solidFill>
                <a:schemeClr val="bg1"/>
              </a:solidFill>
              <a:ln>
                <a:noFill/>
              </a:ln>
              <a:effectLst>
                <a:outerShdw blurRad="215900" dist="114300" dir="4800000" sx="99000" sy="99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grpSp>
            <p:nvGrpSpPr>
              <p:cNvPr id="31761" name="Groupe 14"/>
              <p:cNvGrpSpPr>
                <a:grpSpLocks/>
              </p:cNvGrpSpPr>
              <p:nvPr/>
            </p:nvGrpSpPr>
            <p:grpSpPr bwMode="auto">
              <a:xfrm>
                <a:off x="911151" y="2262448"/>
                <a:ext cx="3261912" cy="2876166"/>
                <a:chOff x="3851532" y="1530934"/>
                <a:chExt cx="3261912" cy="2876166"/>
              </a:xfrm>
            </p:grpSpPr>
            <p:sp>
              <p:nvSpPr>
                <p:cNvPr id="13" name="Rectangle 5"/>
                <p:cNvSpPr/>
                <p:nvPr/>
              </p:nvSpPr>
              <p:spPr>
                <a:xfrm rot="21074577">
                  <a:off x="3840843" y="1522732"/>
                  <a:ext cx="3116854" cy="2876165"/>
                </a:xfrm>
                <a:custGeom>
                  <a:avLst/>
                  <a:gdLst>
                    <a:gd name="connsiteX0" fmla="*/ 0 w 2958182"/>
                    <a:gd name="connsiteY0" fmla="*/ 0 h 2855644"/>
                    <a:gd name="connsiteX1" fmla="*/ 2958182 w 2958182"/>
                    <a:gd name="connsiteY1" fmla="*/ 0 h 2855644"/>
                    <a:gd name="connsiteX2" fmla="*/ 2958182 w 2958182"/>
                    <a:gd name="connsiteY2" fmla="*/ 2855644 h 2855644"/>
                    <a:gd name="connsiteX3" fmla="*/ 0 w 2958182"/>
                    <a:gd name="connsiteY3" fmla="*/ 2855644 h 2855644"/>
                    <a:gd name="connsiteX4" fmla="*/ 0 w 2958182"/>
                    <a:gd name="connsiteY4" fmla="*/ 0 h 2855644"/>
                    <a:gd name="connsiteX0" fmla="*/ 0 w 2958182"/>
                    <a:gd name="connsiteY0" fmla="*/ 0 h 2855644"/>
                    <a:gd name="connsiteX1" fmla="*/ 2958182 w 2958182"/>
                    <a:gd name="connsiteY1" fmla="*/ 0 h 2855644"/>
                    <a:gd name="connsiteX2" fmla="*/ 2958182 w 2958182"/>
                    <a:gd name="connsiteY2" fmla="*/ 2855644 h 2855644"/>
                    <a:gd name="connsiteX3" fmla="*/ 99227 w 2958182"/>
                    <a:gd name="connsiteY3" fmla="*/ 2774555 h 2855644"/>
                    <a:gd name="connsiteX4" fmla="*/ 0 w 2958182"/>
                    <a:gd name="connsiteY4" fmla="*/ 0 h 2855644"/>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802085"/>
                    <a:gd name="connsiteX1" fmla="*/ 3007415 w 3007415"/>
                    <a:gd name="connsiteY1" fmla="*/ 55771 h 2802085"/>
                    <a:gd name="connsiteX2" fmla="*/ 2795981 w 3007415"/>
                    <a:gd name="connsiteY2" fmla="*/ 2782473 h 2802085"/>
                    <a:gd name="connsiteX3" fmla="*/ 152810 w 3007415"/>
                    <a:gd name="connsiteY3" fmla="*/ 2802085 h 2802085"/>
                    <a:gd name="connsiteX4" fmla="*/ 0 w 3007415"/>
                    <a:gd name="connsiteY4" fmla="*/ 0 h 2802085"/>
                    <a:gd name="connsiteX0" fmla="*/ 0 w 3007415"/>
                    <a:gd name="connsiteY0" fmla="*/ 0 h 2910528"/>
                    <a:gd name="connsiteX1" fmla="*/ 3007415 w 3007415"/>
                    <a:gd name="connsiteY1" fmla="*/ 55771 h 2910528"/>
                    <a:gd name="connsiteX2" fmla="*/ 2795981 w 3007415"/>
                    <a:gd name="connsiteY2" fmla="*/ 2782473 h 2910528"/>
                    <a:gd name="connsiteX3" fmla="*/ 152810 w 3007415"/>
                    <a:gd name="connsiteY3" fmla="*/ 2802085 h 2910528"/>
                    <a:gd name="connsiteX4" fmla="*/ 0 w 3007415"/>
                    <a:gd name="connsiteY4" fmla="*/ 0 h 2910528"/>
                    <a:gd name="connsiteX0" fmla="*/ 0 w 3016462"/>
                    <a:gd name="connsiteY0" fmla="*/ 0 h 2910528"/>
                    <a:gd name="connsiteX1" fmla="*/ 3007415 w 3016462"/>
                    <a:gd name="connsiteY1" fmla="*/ 55771 h 2910528"/>
                    <a:gd name="connsiteX2" fmla="*/ 2795981 w 3016462"/>
                    <a:gd name="connsiteY2" fmla="*/ 2782473 h 2910528"/>
                    <a:gd name="connsiteX3" fmla="*/ 152810 w 3016462"/>
                    <a:gd name="connsiteY3" fmla="*/ 2802085 h 2910528"/>
                    <a:gd name="connsiteX4" fmla="*/ 0 w 3016462"/>
                    <a:gd name="connsiteY4" fmla="*/ 0 h 2910528"/>
                    <a:gd name="connsiteX0" fmla="*/ 0 w 3064249"/>
                    <a:gd name="connsiteY0" fmla="*/ 0 h 2898641"/>
                    <a:gd name="connsiteX1" fmla="*/ 3007415 w 3064249"/>
                    <a:gd name="connsiteY1" fmla="*/ 55771 h 2898641"/>
                    <a:gd name="connsiteX2" fmla="*/ 2875643 w 3064249"/>
                    <a:gd name="connsiteY2" fmla="*/ 2765832 h 2898641"/>
                    <a:gd name="connsiteX3" fmla="*/ 152810 w 3064249"/>
                    <a:gd name="connsiteY3" fmla="*/ 2802085 h 2898641"/>
                    <a:gd name="connsiteX4" fmla="*/ 0 w 3064249"/>
                    <a:gd name="connsiteY4" fmla="*/ 0 h 2898641"/>
                    <a:gd name="connsiteX0" fmla="*/ 0 w 3070540"/>
                    <a:gd name="connsiteY0" fmla="*/ 0 h 2898641"/>
                    <a:gd name="connsiteX1" fmla="*/ 3007415 w 3070540"/>
                    <a:gd name="connsiteY1" fmla="*/ 55771 h 2898641"/>
                    <a:gd name="connsiteX2" fmla="*/ 2875643 w 3070540"/>
                    <a:gd name="connsiteY2" fmla="*/ 2765832 h 2898641"/>
                    <a:gd name="connsiteX3" fmla="*/ 152810 w 3070540"/>
                    <a:gd name="connsiteY3" fmla="*/ 2802085 h 2898641"/>
                    <a:gd name="connsiteX4" fmla="*/ 0 w 3070540"/>
                    <a:gd name="connsiteY4" fmla="*/ 0 h 2898641"/>
                    <a:gd name="connsiteX0" fmla="*/ 0 w 3050496"/>
                    <a:gd name="connsiteY0" fmla="*/ 0 h 2831008"/>
                    <a:gd name="connsiteX1" fmla="*/ 3007415 w 3050496"/>
                    <a:gd name="connsiteY1" fmla="*/ 55771 h 2831008"/>
                    <a:gd name="connsiteX2" fmla="*/ 2844527 w 3050496"/>
                    <a:gd name="connsiteY2" fmla="*/ 2655027 h 2831008"/>
                    <a:gd name="connsiteX3" fmla="*/ 152810 w 3050496"/>
                    <a:gd name="connsiteY3" fmla="*/ 2802085 h 2831008"/>
                    <a:gd name="connsiteX4" fmla="*/ 0 w 3050496"/>
                    <a:gd name="connsiteY4" fmla="*/ 0 h 2831008"/>
                    <a:gd name="connsiteX0" fmla="*/ 0 w 3083026"/>
                    <a:gd name="connsiteY0" fmla="*/ 0 h 2802085"/>
                    <a:gd name="connsiteX1" fmla="*/ 3007415 w 3083026"/>
                    <a:gd name="connsiteY1" fmla="*/ 55771 h 2802085"/>
                    <a:gd name="connsiteX2" fmla="*/ 2894153 w 3083026"/>
                    <a:gd name="connsiteY2" fmla="*/ 2551842 h 2802085"/>
                    <a:gd name="connsiteX3" fmla="*/ 152810 w 3083026"/>
                    <a:gd name="connsiteY3" fmla="*/ 2802085 h 2802085"/>
                    <a:gd name="connsiteX4" fmla="*/ 0 w 3083026"/>
                    <a:gd name="connsiteY4" fmla="*/ 0 h 2802085"/>
                    <a:gd name="connsiteX0" fmla="*/ 0 w 3077100"/>
                    <a:gd name="connsiteY0" fmla="*/ 0 h 2839147"/>
                    <a:gd name="connsiteX1" fmla="*/ 3007415 w 3077100"/>
                    <a:gd name="connsiteY1" fmla="*/ 55771 h 2839147"/>
                    <a:gd name="connsiteX2" fmla="*/ 2885440 w 3077100"/>
                    <a:gd name="connsiteY2" fmla="*/ 2670966 h 2839147"/>
                    <a:gd name="connsiteX3" fmla="*/ 152810 w 3077100"/>
                    <a:gd name="connsiteY3" fmla="*/ 2802085 h 2839147"/>
                    <a:gd name="connsiteX4" fmla="*/ 0 w 3077100"/>
                    <a:gd name="connsiteY4" fmla="*/ 0 h 2839147"/>
                    <a:gd name="connsiteX0" fmla="*/ 0 w 3084012"/>
                    <a:gd name="connsiteY0" fmla="*/ 0 h 2810619"/>
                    <a:gd name="connsiteX1" fmla="*/ 3007415 w 3084012"/>
                    <a:gd name="connsiteY1" fmla="*/ 55771 h 2810619"/>
                    <a:gd name="connsiteX2" fmla="*/ 2895591 w 3084012"/>
                    <a:gd name="connsiteY2" fmla="*/ 2605068 h 2810619"/>
                    <a:gd name="connsiteX3" fmla="*/ 152810 w 3084012"/>
                    <a:gd name="connsiteY3" fmla="*/ 2802085 h 2810619"/>
                    <a:gd name="connsiteX4" fmla="*/ 0 w 3084012"/>
                    <a:gd name="connsiteY4" fmla="*/ 0 h 2810619"/>
                    <a:gd name="connsiteX0" fmla="*/ 0 w 3108841"/>
                    <a:gd name="connsiteY0" fmla="*/ 0 h 2802085"/>
                    <a:gd name="connsiteX1" fmla="*/ 3007415 w 3108841"/>
                    <a:gd name="connsiteY1" fmla="*/ 55771 h 2802085"/>
                    <a:gd name="connsiteX2" fmla="*/ 2930854 w 3108841"/>
                    <a:gd name="connsiteY2" fmla="*/ 2501276 h 2802085"/>
                    <a:gd name="connsiteX3" fmla="*/ 152810 w 3108841"/>
                    <a:gd name="connsiteY3" fmla="*/ 2802085 h 2802085"/>
                    <a:gd name="connsiteX4" fmla="*/ 0 w 3108841"/>
                    <a:gd name="connsiteY4" fmla="*/ 0 h 2802085"/>
                    <a:gd name="connsiteX0" fmla="*/ 0 w 3073089"/>
                    <a:gd name="connsiteY0" fmla="*/ 0 h 2802085"/>
                    <a:gd name="connsiteX1" fmla="*/ 3007415 w 3073089"/>
                    <a:gd name="connsiteY1" fmla="*/ 55771 h 2802085"/>
                    <a:gd name="connsiteX2" fmla="*/ 2879470 w 3073089"/>
                    <a:gd name="connsiteY2" fmla="*/ 2334344 h 2802085"/>
                    <a:gd name="connsiteX3" fmla="*/ 152810 w 3073089"/>
                    <a:gd name="connsiteY3" fmla="*/ 2802085 h 2802085"/>
                    <a:gd name="connsiteX4" fmla="*/ 0 w 3073089"/>
                    <a:gd name="connsiteY4" fmla="*/ 0 h 2802085"/>
                    <a:gd name="connsiteX0" fmla="*/ 0 w 3142862"/>
                    <a:gd name="connsiteY0" fmla="*/ 0 h 2802085"/>
                    <a:gd name="connsiteX1" fmla="*/ 3007415 w 3142862"/>
                    <a:gd name="connsiteY1" fmla="*/ 55771 h 2802085"/>
                    <a:gd name="connsiteX2" fmla="*/ 2879470 w 3142862"/>
                    <a:gd name="connsiteY2" fmla="*/ 2334344 h 2802085"/>
                    <a:gd name="connsiteX3" fmla="*/ 152810 w 3142862"/>
                    <a:gd name="connsiteY3" fmla="*/ 2802085 h 2802085"/>
                    <a:gd name="connsiteX4" fmla="*/ 0 w 3142862"/>
                    <a:gd name="connsiteY4" fmla="*/ 0 h 2802085"/>
                    <a:gd name="connsiteX0" fmla="*/ 0 w 3142862"/>
                    <a:gd name="connsiteY0" fmla="*/ 0 h 2860388"/>
                    <a:gd name="connsiteX1" fmla="*/ 3007415 w 3142862"/>
                    <a:gd name="connsiteY1" fmla="*/ 55771 h 2860388"/>
                    <a:gd name="connsiteX2" fmla="*/ 2879470 w 3142862"/>
                    <a:gd name="connsiteY2" fmla="*/ 2334344 h 2860388"/>
                    <a:gd name="connsiteX3" fmla="*/ 187196 w 3142862"/>
                    <a:gd name="connsiteY3" fmla="*/ 2860388 h 2860388"/>
                    <a:gd name="connsiteX4" fmla="*/ 0 w 3142862"/>
                    <a:gd name="connsiteY4" fmla="*/ 0 h 2860388"/>
                    <a:gd name="connsiteX0" fmla="*/ 0 w 3142862"/>
                    <a:gd name="connsiteY0" fmla="*/ 0 h 2876373"/>
                    <a:gd name="connsiteX1" fmla="*/ 3007415 w 3142862"/>
                    <a:gd name="connsiteY1" fmla="*/ 55771 h 2876373"/>
                    <a:gd name="connsiteX2" fmla="*/ 2879470 w 3142862"/>
                    <a:gd name="connsiteY2" fmla="*/ 2334344 h 2876373"/>
                    <a:gd name="connsiteX3" fmla="*/ 187196 w 3142862"/>
                    <a:gd name="connsiteY3" fmla="*/ 2860388 h 2876373"/>
                    <a:gd name="connsiteX4" fmla="*/ 0 w 3142862"/>
                    <a:gd name="connsiteY4" fmla="*/ 0 h 2876373"/>
                    <a:gd name="connsiteX0" fmla="*/ 0 w 3142862"/>
                    <a:gd name="connsiteY0" fmla="*/ 0 h 2869960"/>
                    <a:gd name="connsiteX1" fmla="*/ 3007415 w 3142862"/>
                    <a:gd name="connsiteY1" fmla="*/ 55771 h 2869960"/>
                    <a:gd name="connsiteX2" fmla="*/ 2879470 w 3142862"/>
                    <a:gd name="connsiteY2" fmla="*/ 2334344 h 2869960"/>
                    <a:gd name="connsiteX3" fmla="*/ 187196 w 3142862"/>
                    <a:gd name="connsiteY3" fmla="*/ 2860388 h 2869960"/>
                    <a:gd name="connsiteX4" fmla="*/ 0 w 3142862"/>
                    <a:gd name="connsiteY4" fmla="*/ 0 h 2869960"/>
                    <a:gd name="connsiteX0" fmla="*/ 0 w 3142862"/>
                    <a:gd name="connsiteY0" fmla="*/ 0 h 2875403"/>
                    <a:gd name="connsiteX1" fmla="*/ 3007415 w 3142862"/>
                    <a:gd name="connsiteY1" fmla="*/ 55771 h 2875403"/>
                    <a:gd name="connsiteX2" fmla="*/ 2879470 w 3142862"/>
                    <a:gd name="connsiteY2" fmla="*/ 2334344 h 2875403"/>
                    <a:gd name="connsiteX3" fmla="*/ 187196 w 3142862"/>
                    <a:gd name="connsiteY3" fmla="*/ 2860388 h 2875403"/>
                    <a:gd name="connsiteX4" fmla="*/ 0 w 3142862"/>
                    <a:gd name="connsiteY4" fmla="*/ 0 h 2875403"/>
                    <a:gd name="connsiteX0" fmla="*/ 0 w 3155056"/>
                    <a:gd name="connsiteY0" fmla="*/ 0 h 2875403"/>
                    <a:gd name="connsiteX1" fmla="*/ 3007415 w 3155056"/>
                    <a:gd name="connsiteY1" fmla="*/ 55771 h 2875403"/>
                    <a:gd name="connsiteX2" fmla="*/ 2879470 w 3155056"/>
                    <a:gd name="connsiteY2" fmla="*/ 2334344 h 2875403"/>
                    <a:gd name="connsiteX3" fmla="*/ 187196 w 3155056"/>
                    <a:gd name="connsiteY3" fmla="*/ 2860388 h 2875403"/>
                    <a:gd name="connsiteX4" fmla="*/ 0 w 3155056"/>
                    <a:gd name="connsiteY4" fmla="*/ 0 h 2875403"/>
                    <a:gd name="connsiteX0" fmla="*/ 0 w 3111070"/>
                    <a:gd name="connsiteY0" fmla="*/ 0 h 2875403"/>
                    <a:gd name="connsiteX1" fmla="*/ 3007415 w 3111070"/>
                    <a:gd name="connsiteY1" fmla="*/ 55771 h 2875403"/>
                    <a:gd name="connsiteX2" fmla="*/ 2879470 w 3111070"/>
                    <a:gd name="connsiteY2" fmla="*/ 2334344 h 2875403"/>
                    <a:gd name="connsiteX3" fmla="*/ 187196 w 3111070"/>
                    <a:gd name="connsiteY3" fmla="*/ 2860388 h 2875403"/>
                    <a:gd name="connsiteX4" fmla="*/ 0 w 3111070"/>
                    <a:gd name="connsiteY4" fmla="*/ 0 h 2875403"/>
                    <a:gd name="connsiteX0" fmla="*/ 0 w 3116300"/>
                    <a:gd name="connsiteY0" fmla="*/ 0 h 2875403"/>
                    <a:gd name="connsiteX1" fmla="*/ 3007415 w 3116300"/>
                    <a:gd name="connsiteY1" fmla="*/ 55771 h 2875403"/>
                    <a:gd name="connsiteX2" fmla="*/ 2879470 w 3116300"/>
                    <a:gd name="connsiteY2" fmla="*/ 2334344 h 2875403"/>
                    <a:gd name="connsiteX3" fmla="*/ 187196 w 3116300"/>
                    <a:gd name="connsiteY3" fmla="*/ 2860388 h 2875403"/>
                    <a:gd name="connsiteX4" fmla="*/ 0 w 3116300"/>
                    <a:gd name="connsiteY4" fmla="*/ 0 h 2875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6300" h="2875403">
                      <a:moveTo>
                        <a:pt x="0" y="0"/>
                      </a:moveTo>
                      <a:cubicBezTo>
                        <a:pt x="1127017" y="85961"/>
                        <a:pt x="2004943" y="37181"/>
                        <a:pt x="3007415" y="55771"/>
                      </a:cubicBezTo>
                      <a:cubicBezTo>
                        <a:pt x="2936937" y="964672"/>
                        <a:pt x="3368549" y="2290401"/>
                        <a:pt x="2879470" y="2334344"/>
                      </a:cubicBezTo>
                      <a:cubicBezTo>
                        <a:pt x="2708049" y="2614029"/>
                        <a:pt x="1197859" y="2950916"/>
                        <a:pt x="187196" y="2860388"/>
                      </a:cubicBezTo>
                      <a:cubicBezTo>
                        <a:pt x="13901" y="1782226"/>
                        <a:pt x="148001" y="804419"/>
                        <a:pt x="0" y="0"/>
                      </a:cubicBezTo>
                      <a:close/>
                    </a:path>
                  </a:pathLst>
                </a:custGeom>
                <a:solidFill>
                  <a:srgbClr val="ABFF2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14" name="Triangle rectangle 7"/>
                <p:cNvSpPr/>
                <p:nvPr/>
              </p:nvSpPr>
              <p:spPr>
                <a:xfrm rot="14260875">
                  <a:off x="6177163" y="3080142"/>
                  <a:ext cx="335672" cy="1518694"/>
                </a:xfrm>
                <a:custGeom>
                  <a:avLst/>
                  <a:gdLst>
                    <a:gd name="connsiteX0" fmla="*/ 0 w 360040"/>
                    <a:gd name="connsiteY0" fmla="*/ 1205112 h 1205112"/>
                    <a:gd name="connsiteX1" fmla="*/ 0 w 360040"/>
                    <a:gd name="connsiteY1" fmla="*/ 0 h 1205112"/>
                    <a:gd name="connsiteX2" fmla="*/ 360040 w 360040"/>
                    <a:gd name="connsiteY2" fmla="*/ 1205112 h 1205112"/>
                    <a:gd name="connsiteX3" fmla="*/ 0 w 360040"/>
                    <a:gd name="connsiteY3" fmla="*/ 1205112 h 1205112"/>
                    <a:gd name="connsiteX0" fmla="*/ 0 w 284031"/>
                    <a:gd name="connsiteY0" fmla="*/ 1205112 h 1205112"/>
                    <a:gd name="connsiteX1" fmla="*/ 0 w 284031"/>
                    <a:gd name="connsiteY1" fmla="*/ 0 h 1205112"/>
                    <a:gd name="connsiteX2" fmla="*/ 284031 w 284031"/>
                    <a:gd name="connsiteY2" fmla="*/ 826409 h 1205112"/>
                    <a:gd name="connsiteX3" fmla="*/ 0 w 284031"/>
                    <a:gd name="connsiteY3" fmla="*/ 1205112 h 1205112"/>
                    <a:gd name="connsiteX0" fmla="*/ 0 w 366580"/>
                    <a:gd name="connsiteY0" fmla="*/ 1205112 h 1205112"/>
                    <a:gd name="connsiteX1" fmla="*/ 0 w 366580"/>
                    <a:gd name="connsiteY1" fmla="*/ 0 h 1205112"/>
                    <a:gd name="connsiteX2" fmla="*/ 366580 w 366580"/>
                    <a:gd name="connsiteY2" fmla="*/ 963165 h 1205112"/>
                    <a:gd name="connsiteX3" fmla="*/ 0 w 366580"/>
                    <a:gd name="connsiteY3" fmla="*/ 1205112 h 1205112"/>
                    <a:gd name="connsiteX0" fmla="*/ 0 w 366580"/>
                    <a:gd name="connsiteY0" fmla="*/ 1205112 h 1205112"/>
                    <a:gd name="connsiteX1" fmla="*/ 0 w 366580"/>
                    <a:gd name="connsiteY1" fmla="*/ 0 h 1205112"/>
                    <a:gd name="connsiteX2" fmla="*/ 366580 w 366580"/>
                    <a:gd name="connsiteY2" fmla="*/ 963165 h 1205112"/>
                    <a:gd name="connsiteX3" fmla="*/ 0 w 366580"/>
                    <a:gd name="connsiteY3" fmla="*/ 1205112 h 120511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126017 w 501304"/>
                    <a:gd name="connsiteY0" fmla="*/ 1227782 h 1227782"/>
                    <a:gd name="connsiteX1" fmla="*/ 134724 w 501304"/>
                    <a:gd name="connsiteY1" fmla="*/ 0 h 1227782"/>
                    <a:gd name="connsiteX2" fmla="*/ 501304 w 501304"/>
                    <a:gd name="connsiteY2" fmla="*/ 963165 h 1227782"/>
                    <a:gd name="connsiteX3" fmla="*/ 126017 w 501304"/>
                    <a:gd name="connsiteY3" fmla="*/ 1227782 h 1227782"/>
                    <a:gd name="connsiteX0" fmla="*/ 129311 w 504598"/>
                    <a:gd name="connsiteY0" fmla="*/ 1227782 h 1227782"/>
                    <a:gd name="connsiteX1" fmla="*/ 138018 w 504598"/>
                    <a:gd name="connsiteY1" fmla="*/ 0 h 1227782"/>
                    <a:gd name="connsiteX2" fmla="*/ 504598 w 504598"/>
                    <a:gd name="connsiteY2" fmla="*/ 963165 h 1227782"/>
                    <a:gd name="connsiteX3" fmla="*/ 129311 w 504598"/>
                    <a:gd name="connsiteY3" fmla="*/ 1227782 h 1227782"/>
                    <a:gd name="connsiteX0" fmla="*/ 122131 w 497418"/>
                    <a:gd name="connsiteY0" fmla="*/ 1406841 h 1406841"/>
                    <a:gd name="connsiteX1" fmla="*/ 159583 w 497418"/>
                    <a:gd name="connsiteY1" fmla="*/ 0 h 1406841"/>
                    <a:gd name="connsiteX2" fmla="*/ 497418 w 497418"/>
                    <a:gd name="connsiteY2" fmla="*/ 1142224 h 1406841"/>
                    <a:gd name="connsiteX3" fmla="*/ 122131 w 497418"/>
                    <a:gd name="connsiteY3" fmla="*/ 1406841 h 1406841"/>
                    <a:gd name="connsiteX0" fmla="*/ 134513 w 509800"/>
                    <a:gd name="connsiteY0" fmla="*/ 1406841 h 1406841"/>
                    <a:gd name="connsiteX1" fmla="*/ 171965 w 509800"/>
                    <a:gd name="connsiteY1" fmla="*/ 0 h 1406841"/>
                    <a:gd name="connsiteX2" fmla="*/ 509800 w 509800"/>
                    <a:gd name="connsiteY2" fmla="*/ 1142224 h 1406841"/>
                    <a:gd name="connsiteX3" fmla="*/ 134513 w 509800"/>
                    <a:gd name="connsiteY3" fmla="*/ 1406841 h 1406841"/>
                    <a:gd name="connsiteX0" fmla="*/ 134513 w 509800"/>
                    <a:gd name="connsiteY0" fmla="*/ 1406841 h 1406841"/>
                    <a:gd name="connsiteX1" fmla="*/ 171965 w 509800"/>
                    <a:gd name="connsiteY1" fmla="*/ 0 h 1406841"/>
                    <a:gd name="connsiteX2" fmla="*/ 509800 w 509800"/>
                    <a:gd name="connsiteY2" fmla="*/ 1142224 h 1406841"/>
                    <a:gd name="connsiteX3" fmla="*/ 134513 w 509800"/>
                    <a:gd name="connsiteY3" fmla="*/ 1406841 h 1406841"/>
                    <a:gd name="connsiteX0" fmla="*/ 134513 w 403203"/>
                    <a:gd name="connsiteY0" fmla="*/ 1406841 h 1406841"/>
                    <a:gd name="connsiteX1" fmla="*/ 171965 w 403203"/>
                    <a:gd name="connsiteY1" fmla="*/ 0 h 1406841"/>
                    <a:gd name="connsiteX2" fmla="*/ 403203 w 403203"/>
                    <a:gd name="connsiteY2" fmla="*/ 1117809 h 1406841"/>
                    <a:gd name="connsiteX3" fmla="*/ 134513 w 403203"/>
                    <a:gd name="connsiteY3" fmla="*/ 1406841 h 1406841"/>
                    <a:gd name="connsiteX0" fmla="*/ 134513 w 412457"/>
                    <a:gd name="connsiteY0" fmla="*/ 1406841 h 1406841"/>
                    <a:gd name="connsiteX1" fmla="*/ 171965 w 412457"/>
                    <a:gd name="connsiteY1" fmla="*/ 0 h 1406841"/>
                    <a:gd name="connsiteX2" fmla="*/ 412456 w 412457"/>
                    <a:gd name="connsiteY2" fmla="*/ 1149013 h 1406841"/>
                    <a:gd name="connsiteX3" fmla="*/ 134513 w 412457"/>
                    <a:gd name="connsiteY3" fmla="*/ 1406841 h 1406841"/>
                    <a:gd name="connsiteX0" fmla="*/ 134513 w 412456"/>
                    <a:gd name="connsiteY0" fmla="*/ 1406841 h 1406841"/>
                    <a:gd name="connsiteX1" fmla="*/ 171965 w 412456"/>
                    <a:gd name="connsiteY1" fmla="*/ 0 h 1406841"/>
                    <a:gd name="connsiteX2" fmla="*/ 412456 w 412456"/>
                    <a:gd name="connsiteY2" fmla="*/ 1149013 h 1406841"/>
                    <a:gd name="connsiteX3" fmla="*/ 134513 w 412456"/>
                    <a:gd name="connsiteY3" fmla="*/ 1406841 h 1406841"/>
                    <a:gd name="connsiteX0" fmla="*/ 134513 w 412456"/>
                    <a:gd name="connsiteY0" fmla="*/ 1406841 h 1406841"/>
                    <a:gd name="connsiteX1" fmla="*/ 171965 w 412456"/>
                    <a:gd name="connsiteY1" fmla="*/ 0 h 1406841"/>
                    <a:gd name="connsiteX2" fmla="*/ 412456 w 412456"/>
                    <a:gd name="connsiteY2" fmla="*/ 1149013 h 1406841"/>
                    <a:gd name="connsiteX3" fmla="*/ 134513 w 412456"/>
                    <a:gd name="connsiteY3" fmla="*/ 1406841 h 1406841"/>
                    <a:gd name="connsiteX0" fmla="*/ 140084 w 398701"/>
                    <a:gd name="connsiteY0" fmla="*/ 1442880 h 1442880"/>
                    <a:gd name="connsiteX1" fmla="*/ 158210 w 398701"/>
                    <a:gd name="connsiteY1" fmla="*/ 0 h 1442880"/>
                    <a:gd name="connsiteX2" fmla="*/ 398701 w 398701"/>
                    <a:gd name="connsiteY2" fmla="*/ 1149013 h 1442880"/>
                    <a:gd name="connsiteX3" fmla="*/ 140084 w 398701"/>
                    <a:gd name="connsiteY3" fmla="*/ 1442880 h 1442880"/>
                    <a:gd name="connsiteX0" fmla="*/ 163454 w 422071"/>
                    <a:gd name="connsiteY0" fmla="*/ 1442880 h 1442880"/>
                    <a:gd name="connsiteX1" fmla="*/ 181580 w 422071"/>
                    <a:gd name="connsiteY1" fmla="*/ 0 h 1442880"/>
                    <a:gd name="connsiteX2" fmla="*/ 422071 w 422071"/>
                    <a:gd name="connsiteY2" fmla="*/ 1149013 h 1442880"/>
                    <a:gd name="connsiteX3" fmla="*/ 163454 w 422071"/>
                    <a:gd name="connsiteY3" fmla="*/ 1442880 h 1442880"/>
                    <a:gd name="connsiteX0" fmla="*/ 163454 w 422071"/>
                    <a:gd name="connsiteY0" fmla="*/ 1442880 h 1442880"/>
                    <a:gd name="connsiteX1" fmla="*/ 181580 w 422071"/>
                    <a:gd name="connsiteY1" fmla="*/ 0 h 1442880"/>
                    <a:gd name="connsiteX2" fmla="*/ 422071 w 422071"/>
                    <a:gd name="connsiteY2" fmla="*/ 1149013 h 1442880"/>
                    <a:gd name="connsiteX3" fmla="*/ 163454 w 422071"/>
                    <a:gd name="connsiteY3" fmla="*/ 1442880 h 1442880"/>
                  </a:gdLst>
                  <a:ahLst/>
                  <a:cxnLst>
                    <a:cxn ang="0">
                      <a:pos x="connsiteX0" y="connsiteY0"/>
                    </a:cxn>
                    <a:cxn ang="0">
                      <a:pos x="connsiteX1" y="connsiteY1"/>
                    </a:cxn>
                    <a:cxn ang="0">
                      <a:pos x="connsiteX2" y="connsiteY2"/>
                    </a:cxn>
                    <a:cxn ang="0">
                      <a:pos x="connsiteX3" y="connsiteY3"/>
                    </a:cxn>
                  </a:cxnLst>
                  <a:rect l="l" t="t" r="r" b="b"/>
                  <a:pathLst>
                    <a:path w="422071" h="1442880">
                      <a:moveTo>
                        <a:pt x="163454" y="1442880"/>
                      </a:moveTo>
                      <a:cubicBezTo>
                        <a:pt x="-176501" y="1226284"/>
                        <a:pt x="107547" y="307905"/>
                        <a:pt x="181580" y="0"/>
                      </a:cubicBezTo>
                      <a:cubicBezTo>
                        <a:pt x="115191" y="556789"/>
                        <a:pt x="137346" y="827855"/>
                        <a:pt x="422071" y="1149013"/>
                      </a:cubicBezTo>
                      <a:cubicBezTo>
                        <a:pt x="129579" y="963158"/>
                        <a:pt x="66208" y="1301405"/>
                        <a:pt x="163454" y="1442880"/>
                      </a:cubicBezTo>
                      <a:close/>
                    </a:path>
                  </a:pathLst>
                </a:custGeom>
                <a:gradFill flip="none" rotWithShape="1">
                  <a:gsLst>
                    <a:gs pos="0">
                      <a:srgbClr val="ABFF2B">
                        <a:shade val="30000"/>
                        <a:satMod val="115000"/>
                      </a:srgbClr>
                    </a:gs>
                    <a:gs pos="50000">
                      <a:srgbClr val="ABFF2B">
                        <a:shade val="67500"/>
                        <a:satMod val="115000"/>
                      </a:srgbClr>
                    </a:gs>
                    <a:gs pos="100000">
                      <a:srgbClr val="ABFF2B">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grpSp>
        </p:grpSp>
        <p:sp>
          <p:nvSpPr>
            <p:cNvPr id="31759" name="TextBox 5"/>
            <p:cNvSpPr>
              <a:spLocks noChangeArrowheads="1"/>
            </p:cNvSpPr>
            <p:nvPr/>
          </p:nvSpPr>
          <p:spPr bwMode="auto">
            <a:xfrm>
              <a:off x="635" y="2024"/>
              <a:ext cx="1717" cy="12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7100" b="1">
                  <a:solidFill>
                    <a:srgbClr val="000000"/>
                  </a:solidFill>
                  <a:latin typeface="微软雅黑" pitchFamily="34" charset="-122"/>
                  <a:sym typeface="华文行楷" pitchFamily="2" charset="-122"/>
                </a:rPr>
                <a:t>多重保障</a:t>
              </a:r>
              <a:endParaRPr lang="en-US" altLang="zh-CN" sz="7100" b="1">
                <a:solidFill>
                  <a:srgbClr val="000000"/>
                </a:solidFill>
                <a:latin typeface="微软雅黑" pitchFamily="34" charset="-122"/>
                <a:sym typeface="华文行楷" pitchFamily="2" charset="-122"/>
              </a:endParaRPr>
            </a:p>
            <a:p>
              <a:r>
                <a:rPr lang="zh-CN" altLang="en-US" sz="7100" b="1">
                  <a:solidFill>
                    <a:srgbClr val="000000"/>
                  </a:solidFill>
                  <a:latin typeface="微软雅黑" pitchFamily="34" charset="-122"/>
                  <a:sym typeface="华文行楷" pitchFamily="2" charset="-122"/>
                </a:rPr>
                <a:t>全面呵护</a:t>
              </a:r>
            </a:p>
          </p:txBody>
        </p:sp>
      </p:grpSp>
      <p:grpSp>
        <p:nvGrpSpPr>
          <p:cNvPr id="31748" name="Groupe 25"/>
          <p:cNvGrpSpPr>
            <a:grpSpLocks/>
          </p:cNvGrpSpPr>
          <p:nvPr/>
        </p:nvGrpSpPr>
        <p:grpSpPr bwMode="auto">
          <a:xfrm rot="682902">
            <a:off x="1451137" y="3403552"/>
            <a:ext cx="429304" cy="761345"/>
            <a:chOff x="6324195" y="2380134"/>
            <a:chExt cx="816091" cy="1892292"/>
          </a:xfrm>
        </p:grpSpPr>
        <p:sp>
          <p:nvSpPr>
            <p:cNvPr id="21" name="Rectangle 11"/>
            <p:cNvSpPr/>
            <p:nvPr/>
          </p:nvSpPr>
          <p:spPr>
            <a:xfrm>
              <a:off x="6642529" y="3305762"/>
              <a:ext cx="106261" cy="941485"/>
            </a:xfrm>
            <a:custGeom>
              <a:avLst/>
              <a:gdLst>
                <a:gd name="connsiteX0" fmla="*/ 0 w 360040"/>
                <a:gd name="connsiteY0" fmla="*/ 0 h 1691782"/>
                <a:gd name="connsiteX1" fmla="*/ 360040 w 360040"/>
                <a:gd name="connsiteY1" fmla="*/ 0 h 1691782"/>
                <a:gd name="connsiteX2" fmla="*/ 360040 w 360040"/>
                <a:gd name="connsiteY2" fmla="*/ 1691782 h 1691782"/>
                <a:gd name="connsiteX3" fmla="*/ 0 w 360040"/>
                <a:gd name="connsiteY3" fmla="*/ 1691782 h 1691782"/>
                <a:gd name="connsiteX4" fmla="*/ 0 w 360040"/>
                <a:gd name="connsiteY4" fmla="*/ 0 h 1691782"/>
                <a:gd name="connsiteX0" fmla="*/ 0 w 360040"/>
                <a:gd name="connsiteY0" fmla="*/ 0 h 1691782"/>
                <a:gd name="connsiteX1" fmla="*/ 360040 w 360040"/>
                <a:gd name="connsiteY1" fmla="*/ 0 h 1691782"/>
                <a:gd name="connsiteX2" fmla="*/ 360040 w 360040"/>
                <a:gd name="connsiteY2" fmla="*/ 1691782 h 1691782"/>
                <a:gd name="connsiteX3" fmla="*/ 0 w 360040"/>
                <a:gd name="connsiteY3" fmla="*/ 1691782 h 1691782"/>
                <a:gd name="connsiteX4" fmla="*/ 0 w 360040"/>
                <a:gd name="connsiteY4" fmla="*/ 0 h 1691782"/>
                <a:gd name="connsiteX0" fmla="*/ 0 w 360040"/>
                <a:gd name="connsiteY0" fmla="*/ 0 h 1891526"/>
                <a:gd name="connsiteX1" fmla="*/ 360040 w 360040"/>
                <a:gd name="connsiteY1" fmla="*/ 0 h 1891526"/>
                <a:gd name="connsiteX2" fmla="*/ 360040 w 360040"/>
                <a:gd name="connsiteY2" fmla="*/ 1691782 h 1891526"/>
                <a:gd name="connsiteX3" fmla="*/ 0 w 360040"/>
                <a:gd name="connsiteY3" fmla="*/ 1691782 h 1891526"/>
                <a:gd name="connsiteX4" fmla="*/ 0 w 360040"/>
                <a:gd name="connsiteY4" fmla="*/ 0 h 1891526"/>
                <a:gd name="connsiteX0" fmla="*/ 0 w 360954"/>
                <a:gd name="connsiteY0" fmla="*/ 0 h 1800769"/>
                <a:gd name="connsiteX1" fmla="*/ 360040 w 360954"/>
                <a:gd name="connsiteY1" fmla="*/ 0 h 1800769"/>
                <a:gd name="connsiteX2" fmla="*/ 360040 w 360954"/>
                <a:gd name="connsiteY2" fmla="*/ 1691782 h 1800769"/>
                <a:gd name="connsiteX3" fmla="*/ 0 w 360954"/>
                <a:gd name="connsiteY3" fmla="*/ 1691782 h 1800769"/>
                <a:gd name="connsiteX4" fmla="*/ 0 w 360954"/>
                <a:gd name="connsiteY4" fmla="*/ 0 h 1800769"/>
                <a:gd name="connsiteX0" fmla="*/ 0 w 360725"/>
                <a:gd name="connsiteY0" fmla="*/ 0 h 1757138"/>
                <a:gd name="connsiteX1" fmla="*/ 360040 w 360725"/>
                <a:gd name="connsiteY1" fmla="*/ 0 h 1757138"/>
                <a:gd name="connsiteX2" fmla="*/ 360040 w 360725"/>
                <a:gd name="connsiteY2" fmla="*/ 1691782 h 1757138"/>
                <a:gd name="connsiteX3" fmla="*/ 0 w 360725"/>
                <a:gd name="connsiteY3" fmla="*/ 1691782 h 1757138"/>
                <a:gd name="connsiteX4" fmla="*/ 0 w 360725"/>
                <a:gd name="connsiteY4" fmla="*/ 0 h 1757138"/>
                <a:gd name="connsiteX0" fmla="*/ 0 w 360725"/>
                <a:gd name="connsiteY0" fmla="*/ 0 h 1760590"/>
                <a:gd name="connsiteX1" fmla="*/ 360040 w 360725"/>
                <a:gd name="connsiteY1" fmla="*/ 0 h 1760590"/>
                <a:gd name="connsiteX2" fmla="*/ 360040 w 360725"/>
                <a:gd name="connsiteY2" fmla="*/ 1705177 h 1760590"/>
                <a:gd name="connsiteX3" fmla="*/ 0 w 360725"/>
                <a:gd name="connsiteY3" fmla="*/ 1691782 h 1760590"/>
                <a:gd name="connsiteX4" fmla="*/ 0 w 360725"/>
                <a:gd name="connsiteY4" fmla="*/ 0 h 1760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725" h="1760590">
                  <a:moveTo>
                    <a:pt x="0" y="0"/>
                  </a:moveTo>
                  <a:lnTo>
                    <a:pt x="360040" y="0"/>
                  </a:lnTo>
                  <a:lnTo>
                    <a:pt x="360040" y="1705177"/>
                  </a:lnTo>
                  <a:cubicBezTo>
                    <a:pt x="376233" y="1695041"/>
                    <a:pt x="100933" y="1843776"/>
                    <a:pt x="0" y="1691782"/>
                  </a:cubicBezTo>
                  <a:lnTo>
                    <a:pt x="0" y="0"/>
                  </a:lnTo>
                  <a:close/>
                </a:path>
              </a:pathLst>
            </a:custGeom>
            <a:gradFill flip="none" rotWithShape="1">
              <a:gsLst>
                <a:gs pos="0">
                  <a:srgbClr val="FFFFFF"/>
                </a:gs>
                <a:gs pos="7001">
                  <a:srgbClr val="E6E6E6"/>
                </a:gs>
                <a:gs pos="32001">
                  <a:srgbClr val="7D8496"/>
                </a:gs>
                <a:gs pos="47000">
                  <a:srgbClr val="E6E6E6"/>
                </a:gs>
                <a:gs pos="85001">
                  <a:srgbClr val="7D8496"/>
                </a:gs>
                <a:gs pos="100000">
                  <a:srgbClr val="E6E6E6"/>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22" name="Ellipse 34"/>
            <p:cNvSpPr/>
            <p:nvPr/>
          </p:nvSpPr>
          <p:spPr>
            <a:xfrm>
              <a:off x="6323775" y="2972102"/>
              <a:ext cx="816091" cy="703785"/>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w="3175">
              <a:solidFill>
                <a:srgbClr val="E3531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23" name="Ellipse 35"/>
            <p:cNvSpPr/>
            <p:nvPr/>
          </p:nvSpPr>
          <p:spPr>
            <a:xfrm rot="1800000">
              <a:off x="6340815" y="3033105"/>
              <a:ext cx="650321" cy="596585"/>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pic>
          <p:nvPicPr>
            <p:cNvPr id="31754" name="Picture 5"/>
            <p:cNvPicPr>
              <a:picLocks noChangeAspect="1" noChangeArrowheads="1"/>
            </p:cNvPicPr>
            <p:nvPr/>
          </p:nvPicPr>
          <p:blipFill>
            <a:blip r:embed="rId2" cstate="print">
              <a:extLst>
                <a:ext uri="{28A0092B-C50C-407E-A947-70E740481C1C}">
                  <a14:useLocalDpi xmlns:a14="http://schemas.microsoft.com/office/drawing/2010/main" xmlns="" val="0"/>
                </a:ext>
              </a:extLst>
            </a:blip>
            <a:srcRect l="23138" t="19901" r="24571" b="27188"/>
            <a:stretch>
              <a:fillRect/>
            </a:stretch>
          </p:blipFill>
          <p:spPr bwMode="auto">
            <a:xfrm rot="-1835306">
              <a:off x="6730129" y="3272365"/>
              <a:ext cx="385960" cy="2949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5" name="Trapèze 10"/>
            <p:cNvSpPr/>
            <p:nvPr/>
          </p:nvSpPr>
          <p:spPr>
            <a:xfrm>
              <a:off x="6484561" y="2631030"/>
              <a:ext cx="488806" cy="764374"/>
            </a:xfrm>
            <a:custGeom>
              <a:avLst/>
              <a:gdLst>
                <a:gd name="connsiteX0" fmla="*/ 0 w 914400"/>
                <a:gd name="connsiteY0" fmla="*/ 1216152 h 1216152"/>
                <a:gd name="connsiteX1" fmla="*/ 228600 w 914400"/>
                <a:gd name="connsiteY1" fmla="*/ 0 h 1216152"/>
                <a:gd name="connsiteX2" fmla="*/ 685800 w 914400"/>
                <a:gd name="connsiteY2" fmla="*/ 0 h 1216152"/>
                <a:gd name="connsiteX3" fmla="*/ 914400 w 914400"/>
                <a:gd name="connsiteY3" fmla="*/ 1216152 h 1216152"/>
                <a:gd name="connsiteX4" fmla="*/ 0 w 914400"/>
                <a:gd name="connsiteY4" fmla="*/ 1216152 h 1216152"/>
                <a:gd name="connsiteX0" fmla="*/ 0 w 914400"/>
                <a:gd name="connsiteY0" fmla="*/ 1216152 h 1216152"/>
                <a:gd name="connsiteX1" fmla="*/ 228600 w 914400"/>
                <a:gd name="connsiteY1" fmla="*/ 0 h 1216152"/>
                <a:gd name="connsiteX2" fmla="*/ 685800 w 914400"/>
                <a:gd name="connsiteY2" fmla="*/ 0 h 1216152"/>
                <a:gd name="connsiteX3" fmla="*/ 914400 w 914400"/>
                <a:gd name="connsiteY3" fmla="*/ 1216152 h 1216152"/>
                <a:gd name="connsiteX4" fmla="*/ 0 w 914400"/>
                <a:gd name="connsiteY4" fmla="*/ 1216152 h 1216152"/>
                <a:gd name="connsiteX0" fmla="*/ 0 w 914400"/>
                <a:gd name="connsiteY0" fmla="*/ 1216152 h 1406802"/>
                <a:gd name="connsiteX1" fmla="*/ 228600 w 914400"/>
                <a:gd name="connsiteY1" fmla="*/ 0 h 1406802"/>
                <a:gd name="connsiteX2" fmla="*/ 685800 w 914400"/>
                <a:gd name="connsiteY2" fmla="*/ 0 h 1406802"/>
                <a:gd name="connsiteX3" fmla="*/ 914400 w 914400"/>
                <a:gd name="connsiteY3" fmla="*/ 1216152 h 1406802"/>
                <a:gd name="connsiteX4" fmla="*/ 0 w 914400"/>
                <a:gd name="connsiteY4" fmla="*/ 1216152 h 1406802"/>
                <a:gd name="connsiteX0" fmla="*/ 0 w 914400"/>
                <a:gd name="connsiteY0" fmla="*/ 1216152 h 1436902"/>
                <a:gd name="connsiteX1" fmla="*/ 228600 w 914400"/>
                <a:gd name="connsiteY1" fmla="*/ 0 h 1436902"/>
                <a:gd name="connsiteX2" fmla="*/ 685800 w 914400"/>
                <a:gd name="connsiteY2" fmla="*/ 0 h 1436902"/>
                <a:gd name="connsiteX3" fmla="*/ 914400 w 914400"/>
                <a:gd name="connsiteY3" fmla="*/ 1216152 h 1436902"/>
                <a:gd name="connsiteX4" fmla="*/ 0 w 914400"/>
                <a:gd name="connsiteY4" fmla="*/ 1216152 h 14369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 h="1436902">
                  <a:moveTo>
                    <a:pt x="0" y="1216152"/>
                  </a:moveTo>
                  <a:lnTo>
                    <a:pt x="228600" y="0"/>
                  </a:lnTo>
                  <a:lnTo>
                    <a:pt x="685800" y="0"/>
                  </a:lnTo>
                  <a:lnTo>
                    <a:pt x="914400" y="1216152"/>
                  </a:lnTo>
                  <a:cubicBezTo>
                    <a:pt x="737539" y="1517152"/>
                    <a:pt x="167923" y="1503746"/>
                    <a:pt x="0" y="1216152"/>
                  </a:cubicBezTo>
                  <a:close/>
                </a:path>
              </a:pathLst>
            </a:cu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26" name="Ellipse 38"/>
            <p:cNvSpPr/>
            <p:nvPr/>
          </p:nvSpPr>
          <p:spPr>
            <a:xfrm>
              <a:off x="6405745" y="2351169"/>
              <a:ext cx="573813" cy="503368"/>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27" name="Ellipse 39"/>
            <p:cNvSpPr/>
            <p:nvPr/>
          </p:nvSpPr>
          <p:spPr>
            <a:xfrm>
              <a:off x="6411492" y="2348683"/>
              <a:ext cx="578064" cy="428795"/>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27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grpSp>
      <p:sp>
        <p:nvSpPr>
          <p:cNvPr id="31749" name="Text Box 29"/>
          <p:cNvSpPr txBox="1">
            <a:spLocks noChangeArrowheads="1"/>
          </p:cNvSpPr>
          <p:nvPr/>
        </p:nvSpPr>
        <p:spPr bwMode="auto">
          <a:xfrm>
            <a:off x="1903213" y="933935"/>
            <a:ext cx="10647627" cy="1381452"/>
          </a:xfrm>
          <a:prstGeom prst="rect">
            <a:avLst/>
          </a:prstGeom>
          <a:solidFill>
            <a:srgbClr val="3366FF"/>
          </a:solidFill>
          <a:ln>
            <a:noFill/>
          </a:ln>
          <a:extLst>
            <a:ext uri="{91240B29-F687-4F45-9708-019B960494DF}">
              <a14:hiddenLine xmlns:a14="http://schemas.microsoft.com/office/drawing/2010/main" xmlns="" w="9525" algn="ctr">
                <a:solidFill>
                  <a:srgbClr val="000000"/>
                </a:solidFill>
                <a:miter lim="800000"/>
                <a:headEnd/>
                <a:tailEnd/>
              </a14:hiddenLine>
            </a:ext>
          </a:extLst>
        </p:spPr>
        <p:txBody>
          <a:bodyPr lIns="120445" tIns="60222" rIns="120445" bIns="60222">
            <a:spAutoFit/>
          </a:bodyPr>
          <a:lstStyle>
            <a:lvl1pPr eaLnBrk="0" hangingPunct="0">
              <a:defRPr sz="1400">
                <a:solidFill>
                  <a:schemeClr val="tx1"/>
                </a:solidFill>
                <a:latin typeface="Arial" pitchFamily="34" charset="0"/>
                <a:ea typeface="微软雅黑" pitchFamily="34" charset="-122"/>
              </a:defRPr>
            </a:lvl1pPr>
            <a:lvl2pPr marL="742950" indent="-285750" eaLnBrk="0" hangingPunct="0">
              <a:defRPr sz="1400">
                <a:solidFill>
                  <a:schemeClr val="tx1"/>
                </a:solidFill>
                <a:latin typeface="Arial" pitchFamily="34" charset="0"/>
                <a:ea typeface="微软雅黑" pitchFamily="34" charset="-122"/>
              </a:defRPr>
            </a:lvl2pPr>
            <a:lvl3pPr marL="1143000" indent="-228600" eaLnBrk="0" hangingPunct="0">
              <a:defRPr sz="1400">
                <a:solidFill>
                  <a:schemeClr val="tx1"/>
                </a:solidFill>
                <a:latin typeface="Arial" pitchFamily="34" charset="0"/>
                <a:ea typeface="微软雅黑" pitchFamily="34" charset="-122"/>
              </a:defRPr>
            </a:lvl3pPr>
            <a:lvl4pPr marL="1600200" indent="-228600" eaLnBrk="0" hangingPunct="0">
              <a:defRPr sz="1400">
                <a:solidFill>
                  <a:schemeClr val="tx1"/>
                </a:solidFill>
                <a:latin typeface="Arial" pitchFamily="34" charset="0"/>
                <a:ea typeface="微软雅黑" pitchFamily="34" charset="-122"/>
              </a:defRPr>
            </a:lvl4pPr>
            <a:lvl5pPr marL="2057400" indent="-228600" eaLnBrk="0" hangingPunct="0">
              <a:defRPr sz="1400">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sz="1400">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sz="1400">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sz="1400">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sz="1400">
                <a:solidFill>
                  <a:schemeClr val="tx1"/>
                </a:solidFill>
                <a:latin typeface="Arial" pitchFamily="34" charset="0"/>
                <a:ea typeface="微软雅黑" pitchFamily="34" charset="-122"/>
              </a:defRPr>
            </a:lvl9pPr>
          </a:lstStyle>
          <a:p>
            <a:pPr algn="ctr" eaLnBrk="1" hangingPunct="1">
              <a:lnSpc>
                <a:spcPct val="110000"/>
              </a:lnSpc>
              <a:spcBef>
                <a:spcPct val="50000"/>
              </a:spcBef>
            </a:pPr>
            <a:r>
              <a:rPr lang="zh-CN" altLang="en-US" sz="5300" b="1" dirty="0">
                <a:solidFill>
                  <a:schemeClr val="bg1"/>
                </a:solidFill>
                <a:latin typeface="微软雅黑" pitchFamily="34" charset="-122"/>
              </a:rPr>
              <a:t>不得不买的理由二：保障  </a:t>
            </a:r>
            <a:r>
              <a:rPr lang="zh-CN" altLang="en-US" sz="8000" b="1" dirty="0">
                <a:solidFill>
                  <a:srgbClr val="FF0000"/>
                </a:solidFill>
                <a:latin typeface="微软雅黑" pitchFamily="34" charset="-122"/>
              </a:rPr>
              <a:t>全</a:t>
            </a:r>
            <a:endParaRPr lang="zh-CN" altLang="en-US" sz="8700" b="1" dirty="0">
              <a:solidFill>
                <a:srgbClr val="FF0000"/>
              </a:solidFill>
              <a:latin typeface="微软雅黑" pitchFamily="34" charset="-122"/>
            </a:endParaRPr>
          </a:p>
        </p:txBody>
      </p:sp>
      <p:sp>
        <p:nvSpPr>
          <p:cNvPr id="24" name="矩形 23"/>
          <p:cNvSpPr/>
          <p:nvPr/>
        </p:nvSpPr>
        <p:spPr>
          <a:xfrm>
            <a:off x="859031" y="2315387"/>
            <a:ext cx="13035206" cy="1214227"/>
          </a:xfrm>
          <a:prstGeom prst="rect">
            <a:avLst/>
          </a:prstGeom>
          <a:noFill/>
        </p:spPr>
        <p:txBody>
          <a:bodyPr wrap="none" lIns="120445" tIns="60222" rIns="120445" bIns="60222">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zh-CN" altLang="en-US" sz="7100" b="1" dirty="0">
                <a:ln w="11430"/>
                <a:solidFill>
                  <a:srgbClr val="FF0000"/>
                </a:solidFill>
                <a:effectLst>
                  <a:outerShdw blurRad="50800" dist="39000" dir="5460000" algn="tl">
                    <a:srgbClr val="000000">
                      <a:alpha val="38000"/>
                    </a:srgbClr>
                  </a:outerShdw>
                </a:effectLst>
              </a:rPr>
              <a:t>一张保单拥有完整癌症医疗保障</a:t>
            </a:r>
          </a:p>
        </p:txBody>
      </p:sp>
    </p:spTree>
    <p:extLst>
      <p:ext uri="{BB962C8B-B14F-4D97-AF65-F5344CB8AC3E}">
        <p14:creationId xmlns:p14="http://schemas.microsoft.com/office/powerpoint/2010/main" xmlns="" val="168688648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Box 4"/>
          <p:cNvSpPr>
            <a:spLocks noChangeArrowheads="1"/>
          </p:cNvSpPr>
          <p:nvPr/>
        </p:nvSpPr>
        <p:spPr bwMode="auto">
          <a:xfrm>
            <a:off x="6488142" y="4573040"/>
            <a:ext cx="7260152" cy="21683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445" tIns="60222" rIns="120445" bIns="60222">
            <a:spAutoFit/>
          </a:bodyPr>
          <a:lstStyle/>
          <a:p>
            <a:pPr>
              <a:lnSpc>
                <a:spcPct val="140000"/>
              </a:lnSpc>
            </a:pPr>
            <a:r>
              <a:rPr lang="zh-CN" altLang="en-US" sz="3700" b="1" dirty="0">
                <a:latin typeface="微软雅黑" pitchFamily="34" charset="-122"/>
                <a:sym typeface="造字工房悦黑演示版常规体"/>
              </a:rPr>
              <a:t>癌症确诊免交后期保费，</a:t>
            </a:r>
          </a:p>
          <a:p>
            <a:pPr>
              <a:lnSpc>
                <a:spcPct val="140000"/>
              </a:lnSpc>
            </a:pPr>
            <a:r>
              <a:rPr lang="zh-CN" altLang="en-US" sz="5800" b="1" dirty="0">
                <a:solidFill>
                  <a:srgbClr val="FF0000"/>
                </a:solidFill>
                <a:latin typeface="微软雅黑" pitchFamily="34" charset="-122"/>
                <a:sym typeface="造字工房悦黑演示版常规体"/>
              </a:rPr>
              <a:t>减轻家庭二度伤害</a:t>
            </a:r>
          </a:p>
        </p:txBody>
      </p:sp>
      <p:grpSp>
        <p:nvGrpSpPr>
          <p:cNvPr id="32771" name="组合 27"/>
          <p:cNvGrpSpPr>
            <a:grpSpLocks/>
          </p:cNvGrpSpPr>
          <p:nvPr/>
        </p:nvGrpSpPr>
        <p:grpSpPr bwMode="auto">
          <a:xfrm>
            <a:off x="587355" y="4245155"/>
            <a:ext cx="5679331" cy="2824103"/>
            <a:chOff x="2571736" y="953277"/>
            <a:chExt cx="4357718" cy="4118797"/>
          </a:xfrm>
        </p:grpSpPr>
        <p:grpSp>
          <p:nvGrpSpPr>
            <p:cNvPr id="32774" name="Groupe 17"/>
            <p:cNvGrpSpPr>
              <a:grpSpLocks/>
            </p:cNvGrpSpPr>
            <p:nvPr/>
          </p:nvGrpSpPr>
          <p:grpSpPr bwMode="auto">
            <a:xfrm>
              <a:off x="2571736" y="1357298"/>
              <a:ext cx="4357718" cy="3714776"/>
              <a:chOff x="911151" y="2262448"/>
              <a:chExt cx="3261912" cy="2876166"/>
            </a:xfrm>
          </p:grpSpPr>
          <p:sp>
            <p:nvSpPr>
              <p:cNvPr id="11" name="Rectangle 5"/>
              <p:cNvSpPr/>
              <p:nvPr/>
            </p:nvSpPr>
            <p:spPr>
              <a:xfrm rot="21074577">
                <a:off x="999762" y="2356198"/>
                <a:ext cx="3011490" cy="2769711"/>
              </a:xfrm>
              <a:custGeom>
                <a:avLst/>
                <a:gdLst>
                  <a:gd name="connsiteX0" fmla="*/ 0 w 2958182"/>
                  <a:gd name="connsiteY0" fmla="*/ 0 h 2855644"/>
                  <a:gd name="connsiteX1" fmla="*/ 2958182 w 2958182"/>
                  <a:gd name="connsiteY1" fmla="*/ 0 h 2855644"/>
                  <a:gd name="connsiteX2" fmla="*/ 2958182 w 2958182"/>
                  <a:gd name="connsiteY2" fmla="*/ 2855644 h 2855644"/>
                  <a:gd name="connsiteX3" fmla="*/ 0 w 2958182"/>
                  <a:gd name="connsiteY3" fmla="*/ 2855644 h 2855644"/>
                  <a:gd name="connsiteX4" fmla="*/ 0 w 2958182"/>
                  <a:gd name="connsiteY4" fmla="*/ 0 h 2855644"/>
                  <a:gd name="connsiteX0" fmla="*/ 0 w 2958182"/>
                  <a:gd name="connsiteY0" fmla="*/ 0 h 2855644"/>
                  <a:gd name="connsiteX1" fmla="*/ 2958182 w 2958182"/>
                  <a:gd name="connsiteY1" fmla="*/ 0 h 2855644"/>
                  <a:gd name="connsiteX2" fmla="*/ 2958182 w 2958182"/>
                  <a:gd name="connsiteY2" fmla="*/ 2855644 h 2855644"/>
                  <a:gd name="connsiteX3" fmla="*/ 99227 w 2958182"/>
                  <a:gd name="connsiteY3" fmla="*/ 2774555 h 2855644"/>
                  <a:gd name="connsiteX4" fmla="*/ 0 w 2958182"/>
                  <a:gd name="connsiteY4" fmla="*/ 0 h 2855644"/>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802085"/>
                  <a:gd name="connsiteX1" fmla="*/ 3007415 w 3007415"/>
                  <a:gd name="connsiteY1" fmla="*/ 55771 h 2802085"/>
                  <a:gd name="connsiteX2" fmla="*/ 2795981 w 3007415"/>
                  <a:gd name="connsiteY2" fmla="*/ 2782473 h 2802085"/>
                  <a:gd name="connsiteX3" fmla="*/ 152810 w 3007415"/>
                  <a:gd name="connsiteY3" fmla="*/ 2802085 h 2802085"/>
                  <a:gd name="connsiteX4" fmla="*/ 0 w 3007415"/>
                  <a:gd name="connsiteY4" fmla="*/ 0 h 2802085"/>
                  <a:gd name="connsiteX0" fmla="*/ 0 w 3007415"/>
                  <a:gd name="connsiteY0" fmla="*/ 0 h 2910528"/>
                  <a:gd name="connsiteX1" fmla="*/ 3007415 w 3007415"/>
                  <a:gd name="connsiteY1" fmla="*/ 55771 h 2910528"/>
                  <a:gd name="connsiteX2" fmla="*/ 2795981 w 3007415"/>
                  <a:gd name="connsiteY2" fmla="*/ 2782473 h 2910528"/>
                  <a:gd name="connsiteX3" fmla="*/ 152810 w 3007415"/>
                  <a:gd name="connsiteY3" fmla="*/ 2802085 h 2910528"/>
                  <a:gd name="connsiteX4" fmla="*/ 0 w 3007415"/>
                  <a:gd name="connsiteY4" fmla="*/ 0 h 2910528"/>
                  <a:gd name="connsiteX0" fmla="*/ 0 w 3016462"/>
                  <a:gd name="connsiteY0" fmla="*/ 0 h 2910528"/>
                  <a:gd name="connsiteX1" fmla="*/ 3007415 w 3016462"/>
                  <a:gd name="connsiteY1" fmla="*/ 55771 h 2910528"/>
                  <a:gd name="connsiteX2" fmla="*/ 2795981 w 3016462"/>
                  <a:gd name="connsiteY2" fmla="*/ 2782473 h 2910528"/>
                  <a:gd name="connsiteX3" fmla="*/ 152810 w 3016462"/>
                  <a:gd name="connsiteY3" fmla="*/ 2802085 h 2910528"/>
                  <a:gd name="connsiteX4" fmla="*/ 0 w 3016462"/>
                  <a:gd name="connsiteY4" fmla="*/ 0 h 2910528"/>
                  <a:gd name="connsiteX0" fmla="*/ 0 w 3064249"/>
                  <a:gd name="connsiteY0" fmla="*/ 0 h 2898641"/>
                  <a:gd name="connsiteX1" fmla="*/ 3007415 w 3064249"/>
                  <a:gd name="connsiteY1" fmla="*/ 55771 h 2898641"/>
                  <a:gd name="connsiteX2" fmla="*/ 2875643 w 3064249"/>
                  <a:gd name="connsiteY2" fmla="*/ 2765832 h 2898641"/>
                  <a:gd name="connsiteX3" fmla="*/ 152810 w 3064249"/>
                  <a:gd name="connsiteY3" fmla="*/ 2802085 h 2898641"/>
                  <a:gd name="connsiteX4" fmla="*/ 0 w 3064249"/>
                  <a:gd name="connsiteY4" fmla="*/ 0 h 2898641"/>
                  <a:gd name="connsiteX0" fmla="*/ 0 w 3070540"/>
                  <a:gd name="connsiteY0" fmla="*/ 0 h 2898641"/>
                  <a:gd name="connsiteX1" fmla="*/ 3007415 w 3070540"/>
                  <a:gd name="connsiteY1" fmla="*/ 55771 h 2898641"/>
                  <a:gd name="connsiteX2" fmla="*/ 2875643 w 3070540"/>
                  <a:gd name="connsiteY2" fmla="*/ 2765832 h 2898641"/>
                  <a:gd name="connsiteX3" fmla="*/ 152810 w 3070540"/>
                  <a:gd name="connsiteY3" fmla="*/ 2802085 h 2898641"/>
                  <a:gd name="connsiteX4" fmla="*/ 0 w 3070540"/>
                  <a:gd name="connsiteY4" fmla="*/ 0 h 2898641"/>
                  <a:gd name="connsiteX0" fmla="*/ 0 w 3050496"/>
                  <a:gd name="connsiteY0" fmla="*/ 0 h 2831008"/>
                  <a:gd name="connsiteX1" fmla="*/ 3007415 w 3050496"/>
                  <a:gd name="connsiteY1" fmla="*/ 55771 h 2831008"/>
                  <a:gd name="connsiteX2" fmla="*/ 2844527 w 3050496"/>
                  <a:gd name="connsiteY2" fmla="*/ 2655027 h 2831008"/>
                  <a:gd name="connsiteX3" fmla="*/ 152810 w 3050496"/>
                  <a:gd name="connsiteY3" fmla="*/ 2802085 h 2831008"/>
                  <a:gd name="connsiteX4" fmla="*/ 0 w 3050496"/>
                  <a:gd name="connsiteY4" fmla="*/ 0 h 2831008"/>
                  <a:gd name="connsiteX0" fmla="*/ 0 w 3083026"/>
                  <a:gd name="connsiteY0" fmla="*/ 0 h 2802085"/>
                  <a:gd name="connsiteX1" fmla="*/ 3007415 w 3083026"/>
                  <a:gd name="connsiteY1" fmla="*/ 55771 h 2802085"/>
                  <a:gd name="connsiteX2" fmla="*/ 2894153 w 3083026"/>
                  <a:gd name="connsiteY2" fmla="*/ 2551842 h 2802085"/>
                  <a:gd name="connsiteX3" fmla="*/ 152810 w 3083026"/>
                  <a:gd name="connsiteY3" fmla="*/ 2802085 h 2802085"/>
                  <a:gd name="connsiteX4" fmla="*/ 0 w 3083026"/>
                  <a:gd name="connsiteY4" fmla="*/ 0 h 2802085"/>
                  <a:gd name="connsiteX0" fmla="*/ 0 w 3077100"/>
                  <a:gd name="connsiteY0" fmla="*/ 0 h 2839147"/>
                  <a:gd name="connsiteX1" fmla="*/ 3007415 w 3077100"/>
                  <a:gd name="connsiteY1" fmla="*/ 55771 h 2839147"/>
                  <a:gd name="connsiteX2" fmla="*/ 2885440 w 3077100"/>
                  <a:gd name="connsiteY2" fmla="*/ 2670966 h 2839147"/>
                  <a:gd name="connsiteX3" fmla="*/ 152810 w 3077100"/>
                  <a:gd name="connsiteY3" fmla="*/ 2802085 h 2839147"/>
                  <a:gd name="connsiteX4" fmla="*/ 0 w 3077100"/>
                  <a:gd name="connsiteY4" fmla="*/ 0 h 2839147"/>
                  <a:gd name="connsiteX0" fmla="*/ 0 w 3084012"/>
                  <a:gd name="connsiteY0" fmla="*/ 0 h 2810619"/>
                  <a:gd name="connsiteX1" fmla="*/ 3007415 w 3084012"/>
                  <a:gd name="connsiteY1" fmla="*/ 55771 h 2810619"/>
                  <a:gd name="connsiteX2" fmla="*/ 2895591 w 3084012"/>
                  <a:gd name="connsiteY2" fmla="*/ 2605068 h 2810619"/>
                  <a:gd name="connsiteX3" fmla="*/ 152810 w 3084012"/>
                  <a:gd name="connsiteY3" fmla="*/ 2802085 h 2810619"/>
                  <a:gd name="connsiteX4" fmla="*/ 0 w 3084012"/>
                  <a:gd name="connsiteY4" fmla="*/ 0 h 2810619"/>
                  <a:gd name="connsiteX0" fmla="*/ 0 w 3108841"/>
                  <a:gd name="connsiteY0" fmla="*/ 0 h 2802085"/>
                  <a:gd name="connsiteX1" fmla="*/ 3007415 w 3108841"/>
                  <a:gd name="connsiteY1" fmla="*/ 55771 h 2802085"/>
                  <a:gd name="connsiteX2" fmla="*/ 2930854 w 3108841"/>
                  <a:gd name="connsiteY2" fmla="*/ 2501276 h 2802085"/>
                  <a:gd name="connsiteX3" fmla="*/ 152810 w 3108841"/>
                  <a:gd name="connsiteY3" fmla="*/ 2802085 h 2802085"/>
                  <a:gd name="connsiteX4" fmla="*/ 0 w 3108841"/>
                  <a:gd name="connsiteY4" fmla="*/ 0 h 2802085"/>
                  <a:gd name="connsiteX0" fmla="*/ 0 w 3073089"/>
                  <a:gd name="connsiteY0" fmla="*/ 0 h 2802085"/>
                  <a:gd name="connsiteX1" fmla="*/ 3007415 w 3073089"/>
                  <a:gd name="connsiteY1" fmla="*/ 55771 h 2802085"/>
                  <a:gd name="connsiteX2" fmla="*/ 2879470 w 3073089"/>
                  <a:gd name="connsiteY2" fmla="*/ 2334344 h 2802085"/>
                  <a:gd name="connsiteX3" fmla="*/ 152810 w 3073089"/>
                  <a:gd name="connsiteY3" fmla="*/ 2802085 h 2802085"/>
                  <a:gd name="connsiteX4" fmla="*/ 0 w 3073089"/>
                  <a:gd name="connsiteY4" fmla="*/ 0 h 2802085"/>
                  <a:gd name="connsiteX0" fmla="*/ 0 w 3142862"/>
                  <a:gd name="connsiteY0" fmla="*/ 0 h 2802085"/>
                  <a:gd name="connsiteX1" fmla="*/ 3007415 w 3142862"/>
                  <a:gd name="connsiteY1" fmla="*/ 55771 h 2802085"/>
                  <a:gd name="connsiteX2" fmla="*/ 2879470 w 3142862"/>
                  <a:gd name="connsiteY2" fmla="*/ 2334344 h 2802085"/>
                  <a:gd name="connsiteX3" fmla="*/ 152810 w 3142862"/>
                  <a:gd name="connsiteY3" fmla="*/ 2802085 h 2802085"/>
                  <a:gd name="connsiteX4" fmla="*/ 0 w 3142862"/>
                  <a:gd name="connsiteY4" fmla="*/ 0 h 2802085"/>
                  <a:gd name="connsiteX0" fmla="*/ 0 w 3142862"/>
                  <a:gd name="connsiteY0" fmla="*/ 0 h 2860388"/>
                  <a:gd name="connsiteX1" fmla="*/ 3007415 w 3142862"/>
                  <a:gd name="connsiteY1" fmla="*/ 55771 h 2860388"/>
                  <a:gd name="connsiteX2" fmla="*/ 2879470 w 3142862"/>
                  <a:gd name="connsiteY2" fmla="*/ 2334344 h 2860388"/>
                  <a:gd name="connsiteX3" fmla="*/ 187196 w 3142862"/>
                  <a:gd name="connsiteY3" fmla="*/ 2860388 h 2860388"/>
                  <a:gd name="connsiteX4" fmla="*/ 0 w 3142862"/>
                  <a:gd name="connsiteY4" fmla="*/ 0 h 2860388"/>
                  <a:gd name="connsiteX0" fmla="*/ 0 w 3142862"/>
                  <a:gd name="connsiteY0" fmla="*/ 0 h 2876373"/>
                  <a:gd name="connsiteX1" fmla="*/ 3007415 w 3142862"/>
                  <a:gd name="connsiteY1" fmla="*/ 55771 h 2876373"/>
                  <a:gd name="connsiteX2" fmla="*/ 2879470 w 3142862"/>
                  <a:gd name="connsiteY2" fmla="*/ 2334344 h 2876373"/>
                  <a:gd name="connsiteX3" fmla="*/ 187196 w 3142862"/>
                  <a:gd name="connsiteY3" fmla="*/ 2860388 h 2876373"/>
                  <a:gd name="connsiteX4" fmla="*/ 0 w 3142862"/>
                  <a:gd name="connsiteY4" fmla="*/ 0 h 2876373"/>
                  <a:gd name="connsiteX0" fmla="*/ 0 w 3142862"/>
                  <a:gd name="connsiteY0" fmla="*/ 0 h 2869960"/>
                  <a:gd name="connsiteX1" fmla="*/ 3007415 w 3142862"/>
                  <a:gd name="connsiteY1" fmla="*/ 55771 h 2869960"/>
                  <a:gd name="connsiteX2" fmla="*/ 2879470 w 3142862"/>
                  <a:gd name="connsiteY2" fmla="*/ 2334344 h 2869960"/>
                  <a:gd name="connsiteX3" fmla="*/ 187196 w 3142862"/>
                  <a:gd name="connsiteY3" fmla="*/ 2860388 h 2869960"/>
                  <a:gd name="connsiteX4" fmla="*/ 0 w 3142862"/>
                  <a:gd name="connsiteY4" fmla="*/ 0 h 2869960"/>
                  <a:gd name="connsiteX0" fmla="*/ 0 w 3142862"/>
                  <a:gd name="connsiteY0" fmla="*/ 0 h 2875403"/>
                  <a:gd name="connsiteX1" fmla="*/ 3007415 w 3142862"/>
                  <a:gd name="connsiteY1" fmla="*/ 55771 h 2875403"/>
                  <a:gd name="connsiteX2" fmla="*/ 2879470 w 3142862"/>
                  <a:gd name="connsiteY2" fmla="*/ 2334344 h 2875403"/>
                  <a:gd name="connsiteX3" fmla="*/ 187196 w 3142862"/>
                  <a:gd name="connsiteY3" fmla="*/ 2860388 h 2875403"/>
                  <a:gd name="connsiteX4" fmla="*/ 0 w 3142862"/>
                  <a:gd name="connsiteY4" fmla="*/ 0 h 2875403"/>
                  <a:gd name="connsiteX0" fmla="*/ 0 w 3155056"/>
                  <a:gd name="connsiteY0" fmla="*/ 0 h 2875403"/>
                  <a:gd name="connsiteX1" fmla="*/ 3007415 w 3155056"/>
                  <a:gd name="connsiteY1" fmla="*/ 55771 h 2875403"/>
                  <a:gd name="connsiteX2" fmla="*/ 2879470 w 3155056"/>
                  <a:gd name="connsiteY2" fmla="*/ 2334344 h 2875403"/>
                  <a:gd name="connsiteX3" fmla="*/ 187196 w 3155056"/>
                  <a:gd name="connsiteY3" fmla="*/ 2860388 h 2875403"/>
                  <a:gd name="connsiteX4" fmla="*/ 0 w 3155056"/>
                  <a:gd name="connsiteY4" fmla="*/ 0 h 2875403"/>
                  <a:gd name="connsiteX0" fmla="*/ 0 w 3111070"/>
                  <a:gd name="connsiteY0" fmla="*/ 0 h 2875403"/>
                  <a:gd name="connsiteX1" fmla="*/ 3007415 w 3111070"/>
                  <a:gd name="connsiteY1" fmla="*/ 55771 h 2875403"/>
                  <a:gd name="connsiteX2" fmla="*/ 2879470 w 3111070"/>
                  <a:gd name="connsiteY2" fmla="*/ 2334344 h 2875403"/>
                  <a:gd name="connsiteX3" fmla="*/ 187196 w 3111070"/>
                  <a:gd name="connsiteY3" fmla="*/ 2860388 h 2875403"/>
                  <a:gd name="connsiteX4" fmla="*/ 0 w 3111070"/>
                  <a:gd name="connsiteY4" fmla="*/ 0 h 2875403"/>
                  <a:gd name="connsiteX0" fmla="*/ 0 w 3116300"/>
                  <a:gd name="connsiteY0" fmla="*/ 0 h 2875403"/>
                  <a:gd name="connsiteX1" fmla="*/ 3007415 w 3116300"/>
                  <a:gd name="connsiteY1" fmla="*/ 55771 h 2875403"/>
                  <a:gd name="connsiteX2" fmla="*/ 2879470 w 3116300"/>
                  <a:gd name="connsiteY2" fmla="*/ 2334344 h 2875403"/>
                  <a:gd name="connsiteX3" fmla="*/ 187196 w 3116300"/>
                  <a:gd name="connsiteY3" fmla="*/ 2860388 h 2875403"/>
                  <a:gd name="connsiteX4" fmla="*/ 0 w 3116300"/>
                  <a:gd name="connsiteY4" fmla="*/ 0 h 2875403"/>
                  <a:gd name="connsiteX0" fmla="*/ 0 w 3083363"/>
                  <a:gd name="connsiteY0" fmla="*/ 0 h 2875403"/>
                  <a:gd name="connsiteX1" fmla="*/ 2885378 w 3083363"/>
                  <a:gd name="connsiteY1" fmla="*/ 56216 h 2875403"/>
                  <a:gd name="connsiteX2" fmla="*/ 2879470 w 3083363"/>
                  <a:gd name="connsiteY2" fmla="*/ 2334344 h 2875403"/>
                  <a:gd name="connsiteX3" fmla="*/ 187196 w 3083363"/>
                  <a:gd name="connsiteY3" fmla="*/ 2860388 h 2875403"/>
                  <a:gd name="connsiteX4" fmla="*/ 0 w 3083363"/>
                  <a:gd name="connsiteY4" fmla="*/ 0 h 2875403"/>
                  <a:gd name="connsiteX0" fmla="*/ 0 w 3096263"/>
                  <a:gd name="connsiteY0" fmla="*/ 0 h 2875403"/>
                  <a:gd name="connsiteX1" fmla="*/ 2937628 w 3096263"/>
                  <a:gd name="connsiteY1" fmla="*/ 51384 h 2875403"/>
                  <a:gd name="connsiteX2" fmla="*/ 2879470 w 3096263"/>
                  <a:gd name="connsiteY2" fmla="*/ 2334344 h 2875403"/>
                  <a:gd name="connsiteX3" fmla="*/ 187196 w 3096263"/>
                  <a:gd name="connsiteY3" fmla="*/ 2860388 h 2875403"/>
                  <a:gd name="connsiteX4" fmla="*/ 0 w 3096263"/>
                  <a:gd name="connsiteY4" fmla="*/ 0 h 2875403"/>
                  <a:gd name="connsiteX0" fmla="*/ 0 w 3094279"/>
                  <a:gd name="connsiteY0" fmla="*/ 0 h 2875403"/>
                  <a:gd name="connsiteX1" fmla="*/ 2930002 w 3094279"/>
                  <a:gd name="connsiteY1" fmla="*/ 101565 h 2875403"/>
                  <a:gd name="connsiteX2" fmla="*/ 2879470 w 3094279"/>
                  <a:gd name="connsiteY2" fmla="*/ 2334344 h 2875403"/>
                  <a:gd name="connsiteX3" fmla="*/ 187196 w 3094279"/>
                  <a:gd name="connsiteY3" fmla="*/ 2860388 h 2875403"/>
                  <a:gd name="connsiteX4" fmla="*/ 0 w 3094279"/>
                  <a:gd name="connsiteY4" fmla="*/ 0 h 2875403"/>
                  <a:gd name="connsiteX0" fmla="*/ 0 w 3102449"/>
                  <a:gd name="connsiteY0" fmla="*/ 0 h 2875403"/>
                  <a:gd name="connsiteX1" fmla="*/ 2960524 w 3102449"/>
                  <a:gd name="connsiteY1" fmla="*/ 112644 h 2875403"/>
                  <a:gd name="connsiteX2" fmla="*/ 2879470 w 3102449"/>
                  <a:gd name="connsiteY2" fmla="*/ 2334344 h 2875403"/>
                  <a:gd name="connsiteX3" fmla="*/ 187196 w 3102449"/>
                  <a:gd name="connsiteY3" fmla="*/ 2860388 h 2875403"/>
                  <a:gd name="connsiteX4" fmla="*/ 0 w 3102449"/>
                  <a:gd name="connsiteY4" fmla="*/ 0 h 2875403"/>
                  <a:gd name="connsiteX0" fmla="*/ 0 w 3104921"/>
                  <a:gd name="connsiteY0" fmla="*/ 0 h 2875403"/>
                  <a:gd name="connsiteX1" fmla="*/ 2969318 w 3104921"/>
                  <a:gd name="connsiteY1" fmla="*/ 139644 h 2875403"/>
                  <a:gd name="connsiteX2" fmla="*/ 2879470 w 3104921"/>
                  <a:gd name="connsiteY2" fmla="*/ 2334344 h 2875403"/>
                  <a:gd name="connsiteX3" fmla="*/ 187196 w 3104921"/>
                  <a:gd name="connsiteY3" fmla="*/ 2860388 h 2875403"/>
                  <a:gd name="connsiteX4" fmla="*/ 0 w 3104921"/>
                  <a:gd name="connsiteY4" fmla="*/ 0 h 2875403"/>
                  <a:gd name="connsiteX0" fmla="*/ 0 w 3097647"/>
                  <a:gd name="connsiteY0" fmla="*/ 0 h 2875403"/>
                  <a:gd name="connsiteX1" fmla="*/ 2942864 w 3097647"/>
                  <a:gd name="connsiteY1" fmla="*/ 186902 h 2875403"/>
                  <a:gd name="connsiteX2" fmla="*/ 2879470 w 3097647"/>
                  <a:gd name="connsiteY2" fmla="*/ 2334344 h 2875403"/>
                  <a:gd name="connsiteX3" fmla="*/ 187196 w 3097647"/>
                  <a:gd name="connsiteY3" fmla="*/ 2860388 h 2875403"/>
                  <a:gd name="connsiteX4" fmla="*/ 0 w 3097647"/>
                  <a:gd name="connsiteY4" fmla="*/ 0 h 2875403"/>
                  <a:gd name="connsiteX0" fmla="*/ 0 w 3053237"/>
                  <a:gd name="connsiteY0" fmla="*/ 0 h 2830026"/>
                  <a:gd name="connsiteX1" fmla="*/ 2898454 w 3053237"/>
                  <a:gd name="connsiteY1" fmla="*/ 141525 h 2830026"/>
                  <a:gd name="connsiteX2" fmla="*/ 2835060 w 3053237"/>
                  <a:gd name="connsiteY2" fmla="*/ 2288967 h 2830026"/>
                  <a:gd name="connsiteX3" fmla="*/ 142786 w 3053237"/>
                  <a:gd name="connsiteY3" fmla="*/ 2815011 h 2830026"/>
                  <a:gd name="connsiteX4" fmla="*/ 0 w 3053237"/>
                  <a:gd name="connsiteY4" fmla="*/ 0 h 2830026"/>
                  <a:gd name="connsiteX0" fmla="*/ 0 w 3002552"/>
                  <a:gd name="connsiteY0" fmla="*/ 0 h 2783683"/>
                  <a:gd name="connsiteX1" fmla="*/ 2847769 w 3002552"/>
                  <a:gd name="connsiteY1" fmla="*/ 95182 h 2783683"/>
                  <a:gd name="connsiteX2" fmla="*/ 2784375 w 3002552"/>
                  <a:gd name="connsiteY2" fmla="*/ 2242624 h 2783683"/>
                  <a:gd name="connsiteX3" fmla="*/ 92101 w 3002552"/>
                  <a:gd name="connsiteY3" fmla="*/ 2768668 h 2783683"/>
                  <a:gd name="connsiteX4" fmla="*/ 0 w 3002552"/>
                  <a:gd name="connsiteY4" fmla="*/ 0 h 2783683"/>
                  <a:gd name="connsiteX0" fmla="*/ 0 w 3002552"/>
                  <a:gd name="connsiteY0" fmla="*/ 0 h 2780993"/>
                  <a:gd name="connsiteX1" fmla="*/ 2847769 w 3002552"/>
                  <a:gd name="connsiteY1" fmla="*/ 95182 h 2780993"/>
                  <a:gd name="connsiteX2" fmla="*/ 2784375 w 3002552"/>
                  <a:gd name="connsiteY2" fmla="*/ 2242624 h 2780993"/>
                  <a:gd name="connsiteX3" fmla="*/ 92101 w 3002552"/>
                  <a:gd name="connsiteY3" fmla="*/ 2768668 h 2780993"/>
                  <a:gd name="connsiteX4" fmla="*/ 0 w 3002552"/>
                  <a:gd name="connsiteY4" fmla="*/ 0 h 2780993"/>
                  <a:gd name="connsiteX0" fmla="*/ 0 w 3008312"/>
                  <a:gd name="connsiteY0" fmla="*/ 0 h 2781844"/>
                  <a:gd name="connsiteX1" fmla="*/ 2847769 w 3008312"/>
                  <a:gd name="connsiteY1" fmla="*/ 95182 h 2781844"/>
                  <a:gd name="connsiteX2" fmla="*/ 2792196 w 3008312"/>
                  <a:gd name="connsiteY2" fmla="*/ 2275334 h 2781844"/>
                  <a:gd name="connsiteX3" fmla="*/ 92101 w 3008312"/>
                  <a:gd name="connsiteY3" fmla="*/ 2768668 h 2781844"/>
                  <a:gd name="connsiteX4" fmla="*/ 0 w 3008312"/>
                  <a:gd name="connsiteY4" fmla="*/ 0 h 2781844"/>
                  <a:gd name="connsiteX0" fmla="*/ 0 w 2989495"/>
                  <a:gd name="connsiteY0" fmla="*/ 0 h 2781844"/>
                  <a:gd name="connsiteX1" fmla="*/ 2847769 w 2989495"/>
                  <a:gd name="connsiteY1" fmla="*/ 95182 h 2781844"/>
                  <a:gd name="connsiteX2" fmla="*/ 2792196 w 2989495"/>
                  <a:gd name="connsiteY2" fmla="*/ 2275334 h 2781844"/>
                  <a:gd name="connsiteX3" fmla="*/ 92101 w 2989495"/>
                  <a:gd name="connsiteY3" fmla="*/ 2768668 h 2781844"/>
                  <a:gd name="connsiteX4" fmla="*/ 0 w 2989495"/>
                  <a:gd name="connsiteY4" fmla="*/ 0 h 2781844"/>
                  <a:gd name="connsiteX0" fmla="*/ 0 w 3011870"/>
                  <a:gd name="connsiteY0" fmla="*/ 0 h 2781844"/>
                  <a:gd name="connsiteX1" fmla="*/ 2847769 w 3011870"/>
                  <a:gd name="connsiteY1" fmla="*/ 95182 h 2781844"/>
                  <a:gd name="connsiteX2" fmla="*/ 2792196 w 3011870"/>
                  <a:gd name="connsiteY2" fmla="*/ 2275334 h 2781844"/>
                  <a:gd name="connsiteX3" fmla="*/ 92101 w 3011870"/>
                  <a:gd name="connsiteY3" fmla="*/ 2768668 h 2781844"/>
                  <a:gd name="connsiteX4" fmla="*/ 0 w 3011870"/>
                  <a:gd name="connsiteY4" fmla="*/ 0 h 2781844"/>
                  <a:gd name="connsiteX0" fmla="*/ 0 w 3011870"/>
                  <a:gd name="connsiteY0" fmla="*/ 0 h 2783262"/>
                  <a:gd name="connsiteX1" fmla="*/ 2847769 w 3011870"/>
                  <a:gd name="connsiteY1" fmla="*/ 95182 h 2783262"/>
                  <a:gd name="connsiteX2" fmla="*/ 2792196 w 3011870"/>
                  <a:gd name="connsiteY2" fmla="*/ 2275334 h 2783262"/>
                  <a:gd name="connsiteX3" fmla="*/ 92101 w 3011870"/>
                  <a:gd name="connsiteY3" fmla="*/ 2768668 h 2783262"/>
                  <a:gd name="connsiteX4" fmla="*/ 0 w 3011870"/>
                  <a:gd name="connsiteY4" fmla="*/ 0 h 2783262"/>
                  <a:gd name="connsiteX0" fmla="*/ 0 w 3011870"/>
                  <a:gd name="connsiteY0" fmla="*/ 0 h 2767189"/>
                  <a:gd name="connsiteX1" fmla="*/ 2847769 w 3011870"/>
                  <a:gd name="connsiteY1" fmla="*/ 95182 h 2767189"/>
                  <a:gd name="connsiteX2" fmla="*/ 2792196 w 3011870"/>
                  <a:gd name="connsiteY2" fmla="*/ 2275334 h 2767189"/>
                  <a:gd name="connsiteX3" fmla="*/ 113833 w 3011870"/>
                  <a:gd name="connsiteY3" fmla="*/ 2752010 h 2767189"/>
                  <a:gd name="connsiteX4" fmla="*/ 0 w 3011870"/>
                  <a:gd name="connsiteY4" fmla="*/ 0 h 2767189"/>
                  <a:gd name="connsiteX0" fmla="*/ 0 w 3011870"/>
                  <a:gd name="connsiteY0" fmla="*/ 0 h 2764048"/>
                  <a:gd name="connsiteX1" fmla="*/ 2847769 w 3011870"/>
                  <a:gd name="connsiteY1" fmla="*/ 95182 h 2764048"/>
                  <a:gd name="connsiteX2" fmla="*/ 2792196 w 3011870"/>
                  <a:gd name="connsiteY2" fmla="*/ 2275334 h 2764048"/>
                  <a:gd name="connsiteX3" fmla="*/ 128682 w 3011870"/>
                  <a:gd name="connsiteY3" fmla="*/ 2748749 h 2764048"/>
                  <a:gd name="connsiteX4" fmla="*/ 0 w 3011870"/>
                  <a:gd name="connsiteY4" fmla="*/ 0 h 2764048"/>
                  <a:gd name="connsiteX0" fmla="*/ 0 w 3011870"/>
                  <a:gd name="connsiteY0" fmla="*/ 0 h 2766482"/>
                  <a:gd name="connsiteX1" fmla="*/ 2847769 w 3011870"/>
                  <a:gd name="connsiteY1" fmla="*/ 95182 h 2766482"/>
                  <a:gd name="connsiteX2" fmla="*/ 2792196 w 3011870"/>
                  <a:gd name="connsiteY2" fmla="*/ 2275334 h 2766482"/>
                  <a:gd name="connsiteX3" fmla="*/ 118548 w 3011870"/>
                  <a:gd name="connsiteY3" fmla="*/ 2751276 h 2766482"/>
                  <a:gd name="connsiteX4" fmla="*/ 0 w 3011870"/>
                  <a:gd name="connsiteY4" fmla="*/ 0 h 2766482"/>
                  <a:gd name="connsiteX0" fmla="*/ 0 w 3011870"/>
                  <a:gd name="connsiteY0" fmla="*/ 0 h 2769615"/>
                  <a:gd name="connsiteX1" fmla="*/ 2847769 w 3011870"/>
                  <a:gd name="connsiteY1" fmla="*/ 95182 h 2769615"/>
                  <a:gd name="connsiteX2" fmla="*/ 2792196 w 3011870"/>
                  <a:gd name="connsiteY2" fmla="*/ 2275334 h 2769615"/>
                  <a:gd name="connsiteX3" fmla="*/ 113120 w 3011870"/>
                  <a:gd name="connsiteY3" fmla="*/ 2754527 h 2769615"/>
                  <a:gd name="connsiteX4" fmla="*/ 0 w 3011870"/>
                  <a:gd name="connsiteY4" fmla="*/ 0 h 27696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11870" h="2769615">
                    <a:moveTo>
                      <a:pt x="0" y="0"/>
                    </a:moveTo>
                    <a:cubicBezTo>
                      <a:pt x="1127017" y="85961"/>
                      <a:pt x="1845297" y="76592"/>
                      <a:pt x="2847769" y="95182"/>
                    </a:cubicBezTo>
                    <a:cubicBezTo>
                      <a:pt x="2777291" y="1004083"/>
                      <a:pt x="3289279" y="2013053"/>
                      <a:pt x="2792196" y="2275334"/>
                    </a:cubicBezTo>
                    <a:cubicBezTo>
                      <a:pt x="2409503" y="2508287"/>
                      <a:pt x="1123783" y="2845055"/>
                      <a:pt x="113120" y="2754527"/>
                    </a:cubicBezTo>
                    <a:cubicBezTo>
                      <a:pt x="-60175" y="1676365"/>
                      <a:pt x="148001" y="804419"/>
                      <a:pt x="0" y="0"/>
                    </a:cubicBezTo>
                    <a:close/>
                  </a:path>
                </a:pathLst>
              </a:custGeom>
              <a:solidFill>
                <a:schemeClr val="bg1"/>
              </a:solidFill>
              <a:ln>
                <a:noFill/>
              </a:ln>
              <a:effectLst>
                <a:outerShdw blurRad="215900" dist="114300" dir="4800000" sx="99000" sy="99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grpSp>
            <p:nvGrpSpPr>
              <p:cNvPr id="32790" name="Groupe 14"/>
              <p:cNvGrpSpPr>
                <a:grpSpLocks/>
              </p:cNvGrpSpPr>
              <p:nvPr/>
            </p:nvGrpSpPr>
            <p:grpSpPr bwMode="auto">
              <a:xfrm>
                <a:off x="911151" y="2262448"/>
                <a:ext cx="3261912" cy="2876166"/>
                <a:chOff x="3851532" y="1530934"/>
                <a:chExt cx="3261912" cy="2876166"/>
              </a:xfrm>
            </p:grpSpPr>
            <p:sp>
              <p:nvSpPr>
                <p:cNvPr id="13" name="Rectangle 5"/>
                <p:cNvSpPr/>
                <p:nvPr/>
              </p:nvSpPr>
              <p:spPr>
                <a:xfrm rot="21074577">
                  <a:off x="3851532" y="1531513"/>
                  <a:ext cx="3115511" cy="2875587"/>
                </a:xfrm>
                <a:custGeom>
                  <a:avLst/>
                  <a:gdLst>
                    <a:gd name="connsiteX0" fmla="*/ 0 w 2958182"/>
                    <a:gd name="connsiteY0" fmla="*/ 0 h 2855644"/>
                    <a:gd name="connsiteX1" fmla="*/ 2958182 w 2958182"/>
                    <a:gd name="connsiteY1" fmla="*/ 0 h 2855644"/>
                    <a:gd name="connsiteX2" fmla="*/ 2958182 w 2958182"/>
                    <a:gd name="connsiteY2" fmla="*/ 2855644 h 2855644"/>
                    <a:gd name="connsiteX3" fmla="*/ 0 w 2958182"/>
                    <a:gd name="connsiteY3" fmla="*/ 2855644 h 2855644"/>
                    <a:gd name="connsiteX4" fmla="*/ 0 w 2958182"/>
                    <a:gd name="connsiteY4" fmla="*/ 0 h 2855644"/>
                    <a:gd name="connsiteX0" fmla="*/ 0 w 2958182"/>
                    <a:gd name="connsiteY0" fmla="*/ 0 h 2855644"/>
                    <a:gd name="connsiteX1" fmla="*/ 2958182 w 2958182"/>
                    <a:gd name="connsiteY1" fmla="*/ 0 h 2855644"/>
                    <a:gd name="connsiteX2" fmla="*/ 2958182 w 2958182"/>
                    <a:gd name="connsiteY2" fmla="*/ 2855644 h 2855644"/>
                    <a:gd name="connsiteX3" fmla="*/ 99227 w 2958182"/>
                    <a:gd name="connsiteY3" fmla="*/ 2774555 h 2855644"/>
                    <a:gd name="connsiteX4" fmla="*/ 0 w 2958182"/>
                    <a:gd name="connsiteY4" fmla="*/ 0 h 2855644"/>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802085"/>
                    <a:gd name="connsiteX1" fmla="*/ 3007415 w 3007415"/>
                    <a:gd name="connsiteY1" fmla="*/ 55771 h 2802085"/>
                    <a:gd name="connsiteX2" fmla="*/ 2795981 w 3007415"/>
                    <a:gd name="connsiteY2" fmla="*/ 2782473 h 2802085"/>
                    <a:gd name="connsiteX3" fmla="*/ 152810 w 3007415"/>
                    <a:gd name="connsiteY3" fmla="*/ 2802085 h 2802085"/>
                    <a:gd name="connsiteX4" fmla="*/ 0 w 3007415"/>
                    <a:gd name="connsiteY4" fmla="*/ 0 h 2802085"/>
                    <a:gd name="connsiteX0" fmla="*/ 0 w 3007415"/>
                    <a:gd name="connsiteY0" fmla="*/ 0 h 2910528"/>
                    <a:gd name="connsiteX1" fmla="*/ 3007415 w 3007415"/>
                    <a:gd name="connsiteY1" fmla="*/ 55771 h 2910528"/>
                    <a:gd name="connsiteX2" fmla="*/ 2795981 w 3007415"/>
                    <a:gd name="connsiteY2" fmla="*/ 2782473 h 2910528"/>
                    <a:gd name="connsiteX3" fmla="*/ 152810 w 3007415"/>
                    <a:gd name="connsiteY3" fmla="*/ 2802085 h 2910528"/>
                    <a:gd name="connsiteX4" fmla="*/ 0 w 3007415"/>
                    <a:gd name="connsiteY4" fmla="*/ 0 h 2910528"/>
                    <a:gd name="connsiteX0" fmla="*/ 0 w 3016462"/>
                    <a:gd name="connsiteY0" fmla="*/ 0 h 2910528"/>
                    <a:gd name="connsiteX1" fmla="*/ 3007415 w 3016462"/>
                    <a:gd name="connsiteY1" fmla="*/ 55771 h 2910528"/>
                    <a:gd name="connsiteX2" fmla="*/ 2795981 w 3016462"/>
                    <a:gd name="connsiteY2" fmla="*/ 2782473 h 2910528"/>
                    <a:gd name="connsiteX3" fmla="*/ 152810 w 3016462"/>
                    <a:gd name="connsiteY3" fmla="*/ 2802085 h 2910528"/>
                    <a:gd name="connsiteX4" fmla="*/ 0 w 3016462"/>
                    <a:gd name="connsiteY4" fmla="*/ 0 h 2910528"/>
                    <a:gd name="connsiteX0" fmla="*/ 0 w 3064249"/>
                    <a:gd name="connsiteY0" fmla="*/ 0 h 2898641"/>
                    <a:gd name="connsiteX1" fmla="*/ 3007415 w 3064249"/>
                    <a:gd name="connsiteY1" fmla="*/ 55771 h 2898641"/>
                    <a:gd name="connsiteX2" fmla="*/ 2875643 w 3064249"/>
                    <a:gd name="connsiteY2" fmla="*/ 2765832 h 2898641"/>
                    <a:gd name="connsiteX3" fmla="*/ 152810 w 3064249"/>
                    <a:gd name="connsiteY3" fmla="*/ 2802085 h 2898641"/>
                    <a:gd name="connsiteX4" fmla="*/ 0 w 3064249"/>
                    <a:gd name="connsiteY4" fmla="*/ 0 h 2898641"/>
                    <a:gd name="connsiteX0" fmla="*/ 0 w 3070540"/>
                    <a:gd name="connsiteY0" fmla="*/ 0 h 2898641"/>
                    <a:gd name="connsiteX1" fmla="*/ 3007415 w 3070540"/>
                    <a:gd name="connsiteY1" fmla="*/ 55771 h 2898641"/>
                    <a:gd name="connsiteX2" fmla="*/ 2875643 w 3070540"/>
                    <a:gd name="connsiteY2" fmla="*/ 2765832 h 2898641"/>
                    <a:gd name="connsiteX3" fmla="*/ 152810 w 3070540"/>
                    <a:gd name="connsiteY3" fmla="*/ 2802085 h 2898641"/>
                    <a:gd name="connsiteX4" fmla="*/ 0 w 3070540"/>
                    <a:gd name="connsiteY4" fmla="*/ 0 h 2898641"/>
                    <a:gd name="connsiteX0" fmla="*/ 0 w 3050496"/>
                    <a:gd name="connsiteY0" fmla="*/ 0 h 2831008"/>
                    <a:gd name="connsiteX1" fmla="*/ 3007415 w 3050496"/>
                    <a:gd name="connsiteY1" fmla="*/ 55771 h 2831008"/>
                    <a:gd name="connsiteX2" fmla="*/ 2844527 w 3050496"/>
                    <a:gd name="connsiteY2" fmla="*/ 2655027 h 2831008"/>
                    <a:gd name="connsiteX3" fmla="*/ 152810 w 3050496"/>
                    <a:gd name="connsiteY3" fmla="*/ 2802085 h 2831008"/>
                    <a:gd name="connsiteX4" fmla="*/ 0 w 3050496"/>
                    <a:gd name="connsiteY4" fmla="*/ 0 h 2831008"/>
                    <a:gd name="connsiteX0" fmla="*/ 0 w 3083026"/>
                    <a:gd name="connsiteY0" fmla="*/ 0 h 2802085"/>
                    <a:gd name="connsiteX1" fmla="*/ 3007415 w 3083026"/>
                    <a:gd name="connsiteY1" fmla="*/ 55771 h 2802085"/>
                    <a:gd name="connsiteX2" fmla="*/ 2894153 w 3083026"/>
                    <a:gd name="connsiteY2" fmla="*/ 2551842 h 2802085"/>
                    <a:gd name="connsiteX3" fmla="*/ 152810 w 3083026"/>
                    <a:gd name="connsiteY3" fmla="*/ 2802085 h 2802085"/>
                    <a:gd name="connsiteX4" fmla="*/ 0 w 3083026"/>
                    <a:gd name="connsiteY4" fmla="*/ 0 h 2802085"/>
                    <a:gd name="connsiteX0" fmla="*/ 0 w 3077100"/>
                    <a:gd name="connsiteY0" fmla="*/ 0 h 2839147"/>
                    <a:gd name="connsiteX1" fmla="*/ 3007415 w 3077100"/>
                    <a:gd name="connsiteY1" fmla="*/ 55771 h 2839147"/>
                    <a:gd name="connsiteX2" fmla="*/ 2885440 w 3077100"/>
                    <a:gd name="connsiteY2" fmla="*/ 2670966 h 2839147"/>
                    <a:gd name="connsiteX3" fmla="*/ 152810 w 3077100"/>
                    <a:gd name="connsiteY3" fmla="*/ 2802085 h 2839147"/>
                    <a:gd name="connsiteX4" fmla="*/ 0 w 3077100"/>
                    <a:gd name="connsiteY4" fmla="*/ 0 h 2839147"/>
                    <a:gd name="connsiteX0" fmla="*/ 0 w 3084012"/>
                    <a:gd name="connsiteY0" fmla="*/ 0 h 2810619"/>
                    <a:gd name="connsiteX1" fmla="*/ 3007415 w 3084012"/>
                    <a:gd name="connsiteY1" fmla="*/ 55771 h 2810619"/>
                    <a:gd name="connsiteX2" fmla="*/ 2895591 w 3084012"/>
                    <a:gd name="connsiteY2" fmla="*/ 2605068 h 2810619"/>
                    <a:gd name="connsiteX3" fmla="*/ 152810 w 3084012"/>
                    <a:gd name="connsiteY3" fmla="*/ 2802085 h 2810619"/>
                    <a:gd name="connsiteX4" fmla="*/ 0 w 3084012"/>
                    <a:gd name="connsiteY4" fmla="*/ 0 h 2810619"/>
                    <a:gd name="connsiteX0" fmla="*/ 0 w 3108841"/>
                    <a:gd name="connsiteY0" fmla="*/ 0 h 2802085"/>
                    <a:gd name="connsiteX1" fmla="*/ 3007415 w 3108841"/>
                    <a:gd name="connsiteY1" fmla="*/ 55771 h 2802085"/>
                    <a:gd name="connsiteX2" fmla="*/ 2930854 w 3108841"/>
                    <a:gd name="connsiteY2" fmla="*/ 2501276 h 2802085"/>
                    <a:gd name="connsiteX3" fmla="*/ 152810 w 3108841"/>
                    <a:gd name="connsiteY3" fmla="*/ 2802085 h 2802085"/>
                    <a:gd name="connsiteX4" fmla="*/ 0 w 3108841"/>
                    <a:gd name="connsiteY4" fmla="*/ 0 h 2802085"/>
                    <a:gd name="connsiteX0" fmla="*/ 0 w 3073089"/>
                    <a:gd name="connsiteY0" fmla="*/ 0 h 2802085"/>
                    <a:gd name="connsiteX1" fmla="*/ 3007415 w 3073089"/>
                    <a:gd name="connsiteY1" fmla="*/ 55771 h 2802085"/>
                    <a:gd name="connsiteX2" fmla="*/ 2879470 w 3073089"/>
                    <a:gd name="connsiteY2" fmla="*/ 2334344 h 2802085"/>
                    <a:gd name="connsiteX3" fmla="*/ 152810 w 3073089"/>
                    <a:gd name="connsiteY3" fmla="*/ 2802085 h 2802085"/>
                    <a:gd name="connsiteX4" fmla="*/ 0 w 3073089"/>
                    <a:gd name="connsiteY4" fmla="*/ 0 h 2802085"/>
                    <a:gd name="connsiteX0" fmla="*/ 0 w 3142862"/>
                    <a:gd name="connsiteY0" fmla="*/ 0 h 2802085"/>
                    <a:gd name="connsiteX1" fmla="*/ 3007415 w 3142862"/>
                    <a:gd name="connsiteY1" fmla="*/ 55771 h 2802085"/>
                    <a:gd name="connsiteX2" fmla="*/ 2879470 w 3142862"/>
                    <a:gd name="connsiteY2" fmla="*/ 2334344 h 2802085"/>
                    <a:gd name="connsiteX3" fmla="*/ 152810 w 3142862"/>
                    <a:gd name="connsiteY3" fmla="*/ 2802085 h 2802085"/>
                    <a:gd name="connsiteX4" fmla="*/ 0 w 3142862"/>
                    <a:gd name="connsiteY4" fmla="*/ 0 h 2802085"/>
                    <a:gd name="connsiteX0" fmla="*/ 0 w 3142862"/>
                    <a:gd name="connsiteY0" fmla="*/ 0 h 2860388"/>
                    <a:gd name="connsiteX1" fmla="*/ 3007415 w 3142862"/>
                    <a:gd name="connsiteY1" fmla="*/ 55771 h 2860388"/>
                    <a:gd name="connsiteX2" fmla="*/ 2879470 w 3142862"/>
                    <a:gd name="connsiteY2" fmla="*/ 2334344 h 2860388"/>
                    <a:gd name="connsiteX3" fmla="*/ 187196 w 3142862"/>
                    <a:gd name="connsiteY3" fmla="*/ 2860388 h 2860388"/>
                    <a:gd name="connsiteX4" fmla="*/ 0 w 3142862"/>
                    <a:gd name="connsiteY4" fmla="*/ 0 h 2860388"/>
                    <a:gd name="connsiteX0" fmla="*/ 0 w 3142862"/>
                    <a:gd name="connsiteY0" fmla="*/ 0 h 2876373"/>
                    <a:gd name="connsiteX1" fmla="*/ 3007415 w 3142862"/>
                    <a:gd name="connsiteY1" fmla="*/ 55771 h 2876373"/>
                    <a:gd name="connsiteX2" fmla="*/ 2879470 w 3142862"/>
                    <a:gd name="connsiteY2" fmla="*/ 2334344 h 2876373"/>
                    <a:gd name="connsiteX3" fmla="*/ 187196 w 3142862"/>
                    <a:gd name="connsiteY3" fmla="*/ 2860388 h 2876373"/>
                    <a:gd name="connsiteX4" fmla="*/ 0 w 3142862"/>
                    <a:gd name="connsiteY4" fmla="*/ 0 h 2876373"/>
                    <a:gd name="connsiteX0" fmla="*/ 0 w 3142862"/>
                    <a:gd name="connsiteY0" fmla="*/ 0 h 2869960"/>
                    <a:gd name="connsiteX1" fmla="*/ 3007415 w 3142862"/>
                    <a:gd name="connsiteY1" fmla="*/ 55771 h 2869960"/>
                    <a:gd name="connsiteX2" fmla="*/ 2879470 w 3142862"/>
                    <a:gd name="connsiteY2" fmla="*/ 2334344 h 2869960"/>
                    <a:gd name="connsiteX3" fmla="*/ 187196 w 3142862"/>
                    <a:gd name="connsiteY3" fmla="*/ 2860388 h 2869960"/>
                    <a:gd name="connsiteX4" fmla="*/ 0 w 3142862"/>
                    <a:gd name="connsiteY4" fmla="*/ 0 h 2869960"/>
                    <a:gd name="connsiteX0" fmla="*/ 0 w 3142862"/>
                    <a:gd name="connsiteY0" fmla="*/ 0 h 2875403"/>
                    <a:gd name="connsiteX1" fmla="*/ 3007415 w 3142862"/>
                    <a:gd name="connsiteY1" fmla="*/ 55771 h 2875403"/>
                    <a:gd name="connsiteX2" fmla="*/ 2879470 w 3142862"/>
                    <a:gd name="connsiteY2" fmla="*/ 2334344 h 2875403"/>
                    <a:gd name="connsiteX3" fmla="*/ 187196 w 3142862"/>
                    <a:gd name="connsiteY3" fmla="*/ 2860388 h 2875403"/>
                    <a:gd name="connsiteX4" fmla="*/ 0 w 3142862"/>
                    <a:gd name="connsiteY4" fmla="*/ 0 h 2875403"/>
                    <a:gd name="connsiteX0" fmla="*/ 0 w 3155056"/>
                    <a:gd name="connsiteY0" fmla="*/ 0 h 2875403"/>
                    <a:gd name="connsiteX1" fmla="*/ 3007415 w 3155056"/>
                    <a:gd name="connsiteY1" fmla="*/ 55771 h 2875403"/>
                    <a:gd name="connsiteX2" fmla="*/ 2879470 w 3155056"/>
                    <a:gd name="connsiteY2" fmla="*/ 2334344 h 2875403"/>
                    <a:gd name="connsiteX3" fmla="*/ 187196 w 3155056"/>
                    <a:gd name="connsiteY3" fmla="*/ 2860388 h 2875403"/>
                    <a:gd name="connsiteX4" fmla="*/ 0 w 3155056"/>
                    <a:gd name="connsiteY4" fmla="*/ 0 h 2875403"/>
                    <a:gd name="connsiteX0" fmla="*/ 0 w 3111070"/>
                    <a:gd name="connsiteY0" fmla="*/ 0 h 2875403"/>
                    <a:gd name="connsiteX1" fmla="*/ 3007415 w 3111070"/>
                    <a:gd name="connsiteY1" fmla="*/ 55771 h 2875403"/>
                    <a:gd name="connsiteX2" fmla="*/ 2879470 w 3111070"/>
                    <a:gd name="connsiteY2" fmla="*/ 2334344 h 2875403"/>
                    <a:gd name="connsiteX3" fmla="*/ 187196 w 3111070"/>
                    <a:gd name="connsiteY3" fmla="*/ 2860388 h 2875403"/>
                    <a:gd name="connsiteX4" fmla="*/ 0 w 3111070"/>
                    <a:gd name="connsiteY4" fmla="*/ 0 h 2875403"/>
                    <a:gd name="connsiteX0" fmla="*/ 0 w 3116300"/>
                    <a:gd name="connsiteY0" fmla="*/ 0 h 2875403"/>
                    <a:gd name="connsiteX1" fmla="*/ 3007415 w 3116300"/>
                    <a:gd name="connsiteY1" fmla="*/ 55771 h 2875403"/>
                    <a:gd name="connsiteX2" fmla="*/ 2879470 w 3116300"/>
                    <a:gd name="connsiteY2" fmla="*/ 2334344 h 2875403"/>
                    <a:gd name="connsiteX3" fmla="*/ 187196 w 3116300"/>
                    <a:gd name="connsiteY3" fmla="*/ 2860388 h 2875403"/>
                    <a:gd name="connsiteX4" fmla="*/ 0 w 3116300"/>
                    <a:gd name="connsiteY4" fmla="*/ 0 h 2875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6300" h="2875403">
                      <a:moveTo>
                        <a:pt x="0" y="0"/>
                      </a:moveTo>
                      <a:cubicBezTo>
                        <a:pt x="1127017" y="85961"/>
                        <a:pt x="2004943" y="37181"/>
                        <a:pt x="3007415" y="55771"/>
                      </a:cubicBezTo>
                      <a:cubicBezTo>
                        <a:pt x="2936937" y="964672"/>
                        <a:pt x="3368549" y="2290401"/>
                        <a:pt x="2879470" y="2334344"/>
                      </a:cubicBezTo>
                      <a:cubicBezTo>
                        <a:pt x="2708049" y="2614029"/>
                        <a:pt x="1197859" y="2950916"/>
                        <a:pt x="187196" y="2860388"/>
                      </a:cubicBezTo>
                      <a:cubicBezTo>
                        <a:pt x="13901" y="1782226"/>
                        <a:pt x="148001" y="804419"/>
                        <a:pt x="0" y="0"/>
                      </a:cubicBezTo>
                      <a:close/>
                    </a:path>
                  </a:pathLst>
                </a:custGeom>
                <a:solidFill>
                  <a:srgbClr val="ABFF2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14" name="Triangle rectangle 7"/>
                <p:cNvSpPr/>
                <p:nvPr/>
              </p:nvSpPr>
              <p:spPr>
                <a:xfrm rot="14260875">
                  <a:off x="6185487" y="3089519"/>
                  <a:ext cx="336684" cy="1519229"/>
                </a:xfrm>
                <a:custGeom>
                  <a:avLst/>
                  <a:gdLst>
                    <a:gd name="connsiteX0" fmla="*/ 0 w 360040"/>
                    <a:gd name="connsiteY0" fmla="*/ 1205112 h 1205112"/>
                    <a:gd name="connsiteX1" fmla="*/ 0 w 360040"/>
                    <a:gd name="connsiteY1" fmla="*/ 0 h 1205112"/>
                    <a:gd name="connsiteX2" fmla="*/ 360040 w 360040"/>
                    <a:gd name="connsiteY2" fmla="*/ 1205112 h 1205112"/>
                    <a:gd name="connsiteX3" fmla="*/ 0 w 360040"/>
                    <a:gd name="connsiteY3" fmla="*/ 1205112 h 1205112"/>
                    <a:gd name="connsiteX0" fmla="*/ 0 w 284031"/>
                    <a:gd name="connsiteY0" fmla="*/ 1205112 h 1205112"/>
                    <a:gd name="connsiteX1" fmla="*/ 0 w 284031"/>
                    <a:gd name="connsiteY1" fmla="*/ 0 h 1205112"/>
                    <a:gd name="connsiteX2" fmla="*/ 284031 w 284031"/>
                    <a:gd name="connsiteY2" fmla="*/ 826409 h 1205112"/>
                    <a:gd name="connsiteX3" fmla="*/ 0 w 284031"/>
                    <a:gd name="connsiteY3" fmla="*/ 1205112 h 1205112"/>
                    <a:gd name="connsiteX0" fmla="*/ 0 w 366580"/>
                    <a:gd name="connsiteY0" fmla="*/ 1205112 h 1205112"/>
                    <a:gd name="connsiteX1" fmla="*/ 0 w 366580"/>
                    <a:gd name="connsiteY1" fmla="*/ 0 h 1205112"/>
                    <a:gd name="connsiteX2" fmla="*/ 366580 w 366580"/>
                    <a:gd name="connsiteY2" fmla="*/ 963165 h 1205112"/>
                    <a:gd name="connsiteX3" fmla="*/ 0 w 366580"/>
                    <a:gd name="connsiteY3" fmla="*/ 1205112 h 1205112"/>
                    <a:gd name="connsiteX0" fmla="*/ 0 w 366580"/>
                    <a:gd name="connsiteY0" fmla="*/ 1205112 h 1205112"/>
                    <a:gd name="connsiteX1" fmla="*/ 0 w 366580"/>
                    <a:gd name="connsiteY1" fmla="*/ 0 h 1205112"/>
                    <a:gd name="connsiteX2" fmla="*/ 366580 w 366580"/>
                    <a:gd name="connsiteY2" fmla="*/ 963165 h 1205112"/>
                    <a:gd name="connsiteX3" fmla="*/ 0 w 366580"/>
                    <a:gd name="connsiteY3" fmla="*/ 1205112 h 120511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126017 w 501304"/>
                    <a:gd name="connsiteY0" fmla="*/ 1227782 h 1227782"/>
                    <a:gd name="connsiteX1" fmla="*/ 134724 w 501304"/>
                    <a:gd name="connsiteY1" fmla="*/ 0 h 1227782"/>
                    <a:gd name="connsiteX2" fmla="*/ 501304 w 501304"/>
                    <a:gd name="connsiteY2" fmla="*/ 963165 h 1227782"/>
                    <a:gd name="connsiteX3" fmla="*/ 126017 w 501304"/>
                    <a:gd name="connsiteY3" fmla="*/ 1227782 h 1227782"/>
                    <a:gd name="connsiteX0" fmla="*/ 129311 w 504598"/>
                    <a:gd name="connsiteY0" fmla="*/ 1227782 h 1227782"/>
                    <a:gd name="connsiteX1" fmla="*/ 138018 w 504598"/>
                    <a:gd name="connsiteY1" fmla="*/ 0 h 1227782"/>
                    <a:gd name="connsiteX2" fmla="*/ 504598 w 504598"/>
                    <a:gd name="connsiteY2" fmla="*/ 963165 h 1227782"/>
                    <a:gd name="connsiteX3" fmla="*/ 129311 w 504598"/>
                    <a:gd name="connsiteY3" fmla="*/ 1227782 h 1227782"/>
                    <a:gd name="connsiteX0" fmla="*/ 122131 w 497418"/>
                    <a:gd name="connsiteY0" fmla="*/ 1406841 h 1406841"/>
                    <a:gd name="connsiteX1" fmla="*/ 159583 w 497418"/>
                    <a:gd name="connsiteY1" fmla="*/ 0 h 1406841"/>
                    <a:gd name="connsiteX2" fmla="*/ 497418 w 497418"/>
                    <a:gd name="connsiteY2" fmla="*/ 1142224 h 1406841"/>
                    <a:gd name="connsiteX3" fmla="*/ 122131 w 497418"/>
                    <a:gd name="connsiteY3" fmla="*/ 1406841 h 1406841"/>
                    <a:gd name="connsiteX0" fmla="*/ 134513 w 509800"/>
                    <a:gd name="connsiteY0" fmla="*/ 1406841 h 1406841"/>
                    <a:gd name="connsiteX1" fmla="*/ 171965 w 509800"/>
                    <a:gd name="connsiteY1" fmla="*/ 0 h 1406841"/>
                    <a:gd name="connsiteX2" fmla="*/ 509800 w 509800"/>
                    <a:gd name="connsiteY2" fmla="*/ 1142224 h 1406841"/>
                    <a:gd name="connsiteX3" fmla="*/ 134513 w 509800"/>
                    <a:gd name="connsiteY3" fmla="*/ 1406841 h 1406841"/>
                    <a:gd name="connsiteX0" fmla="*/ 134513 w 509800"/>
                    <a:gd name="connsiteY0" fmla="*/ 1406841 h 1406841"/>
                    <a:gd name="connsiteX1" fmla="*/ 171965 w 509800"/>
                    <a:gd name="connsiteY1" fmla="*/ 0 h 1406841"/>
                    <a:gd name="connsiteX2" fmla="*/ 509800 w 509800"/>
                    <a:gd name="connsiteY2" fmla="*/ 1142224 h 1406841"/>
                    <a:gd name="connsiteX3" fmla="*/ 134513 w 509800"/>
                    <a:gd name="connsiteY3" fmla="*/ 1406841 h 1406841"/>
                    <a:gd name="connsiteX0" fmla="*/ 134513 w 403203"/>
                    <a:gd name="connsiteY0" fmla="*/ 1406841 h 1406841"/>
                    <a:gd name="connsiteX1" fmla="*/ 171965 w 403203"/>
                    <a:gd name="connsiteY1" fmla="*/ 0 h 1406841"/>
                    <a:gd name="connsiteX2" fmla="*/ 403203 w 403203"/>
                    <a:gd name="connsiteY2" fmla="*/ 1117809 h 1406841"/>
                    <a:gd name="connsiteX3" fmla="*/ 134513 w 403203"/>
                    <a:gd name="connsiteY3" fmla="*/ 1406841 h 1406841"/>
                    <a:gd name="connsiteX0" fmla="*/ 134513 w 412457"/>
                    <a:gd name="connsiteY0" fmla="*/ 1406841 h 1406841"/>
                    <a:gd name="connsiteX1" fmla="*/ 171965 w 412457"/>
                    <a:gd name="connsiteY1" fmla="*/ 0 h 1406841"/>
                    <a:gd name="connsiteX2" fmla="*/ 412456 w 412457"/>
                    <a:gd name="connsiteY2" fmla="*/ 1149013 h 1406841"/>
                    <a:gd name="connsiteX3" fmla="*/ 134513 w 412457"/>
                    <a:gd name="connsiteY3" fmla="*/ 1406841 h 1406841"/>
                    <a:gd name="connsiteX0" fmla="*/ 134513 w 412456"/>
                    <a:gd name="connsiteY0" fmla="*/ 1406841 h 1406841"/>
                    <a:gd name="connsiteX1" fmla="*/ 171965 w 412456"/>
                    <a:gd name="connsiteY1" fmla="*/ 0 h 1406841"/>
                    <a:gd name="connsiteX2" fmla="*/ 412456 w 412456"/>
                    <a:gd name="connsiteY2" fmla="*/ 1149013 h 1406841"/>
                    <a:gd name="connsiteX3" fmla="*/ 134513 w 412456"/>
                    <a:gd name="connsiteY3" fmla="*/ 1406841 h 1406841"/>
                    <a:gd name="connsiteX0" fmla="*/ 134513 w 412456"/>
                    <a:gd name="connsiteY0" fmla="*/ 1406841 h 1406841"/>
                    <a:gd name="connsiteX1" fmla="*/ 171965 w 412456"/>
                    <a:gd name="connsiteY1" fmla="*/ 0 h 1406841"/>
                    <a:gd name="connsiteX2" fmla="*/ 412456 w 412456"/>
                    <a:gd name="connsiteY2" fmla="*/ 1149013 h 1406841"/>
                    <a:gd name="connsiteX3" fmla="*/ 134513 w 412456"/>
                    <a:gd name="connsiteY3" fmla="*/ 1406841 h 1406841"/>
                    <a:gd name="connsiteX0" fmla="*/ 140084 w 398701"/>
                    <a:gd name="connsiteY0" fmla="*/ 1442880 h 1442880"/>
                    <a:gd name="connsiteX1" fmla="*/ 158210 w 398701"/>
                    <a:gd name="connsiteY1" fmla="*/ 0 h 1442880"/>
                    <a:gd name="connsiteX2" fmla="*/ 398701 w 398701"/>
                    <a:gd name="connsiteY2" fmla="*/ 1149013 h 1442880"/>
                    <a:gd name="connsiteX3" fmla="*/ 140084 w 398701"/>
                    <a:gd name="connsiteY3" fmla="*/ 1442880 h 1442880"/>
                    <a:gd name="connsiteX0" fmla="*/ 163454 w 422071"/>
                    <a:gd name="connsiteY0" fmla="*/ 1442880 h 1442880"/>
                    <a:gd name="connsiteX1" fmla="*/ 181580 w 422071"/>
                    <a:gd name="connsiteY1" fmla="*/ 0 h 1442880"/>
                    <a:gd name="connsiteX2" fmla="*/ 422071 w 422071"/>
                    <a:gd name="connsiteY2" fmla="*/ 1149013 h 1442880"/>
                    <a:gd name="connsiteX3" fmla="*/ 163454 w 422071"/>
                    <a:gd name="connsiteY3" fmla="*/ 1442880 h 1442880"/>
                    <a:gd name="connsiteX0" fmla="*/ 163454 w 422071"/>
                    <a:gd name="connsiteY0" fmla="*/ 1442880 h 1442880"/>
                    <a:gd name="connsiteX1" fmla="*/ 181580 w 422071"/>
                    <a:gd name="connsiteY1" fmla="*/ 0 h 1442880"/>
                    <a:gd name="connsiteX2" fmla="*/ 422071 w 422071"/>
                    <a:gd name="connsiteY2" fmla="*/ 1149013 h 1442880"/>
                    <a:gd name="connsiteX3" fmla="*/ 163454 w 422071"/>
                    <a:gd name="connsiteY3" fmla="*/ 1442880 h 1442880"/>
                  </a:gdLst>
                  <a:ahLst/>
                  <a:cxnLst>
                    <a:cxn ang="0">
                      <a:pos x="connsiteX0" y="connsiteY0"/>
                    </a:cxn>
                    <a:cxn ang="0">
                      <a:pos x="connsiteX1" y="connsiteY1"/>
                    </a:cxn>
                    <a:cxn ang="0">
                      <a:pos x="connsiteX2" y="connsiteY2"/>
                    </a:cxn>
                    <a:cxn ang="0">
                      <a:pos x="connsiteX3" y="connsiteY3"/>
                    </a:cxn>
                  </a:cxnLst>
                  <a:rect l="l" t="t" r="r" b="b"/>
                  <a:pathLst>
                    <a:path w="422071" h="1442880">
                      <a:moveTo>
                        <a:pt x="163454" y="1442880"/>
                      </a:moveTo>
                      <a:cubicBezTo>
                        <a:pt x="-176501" y="1226284"/>
                        <a:pt x="107547" y="307905"/>
                        <a:pt x="181580" y="0"/>
                      </a:cubicBezTo>
                      <a:cubicBezTo>
                        <a:pt x="115191" y="556789"/>
                        <a:pt x="137346" y="827855"/>
                        <a:pt x="422071" y="1149013"/>
                      </a:cubicBezTo>
                      <a:cubicBezTo>
                        <a:pt x="129579" y="963158"/>
                        <a:pt x="66208" y="1301405"/>
                        <a:pt x="163454" y="1442880"/>
                      </a:cubicBezTo>
                      <a:close/>
                    </a:path>
                  </a:pathLst>
                </a:custGeom>
                <a:gradFill flip="none" rotWithShape="1">
                  <a:gsLst>
                    <a:gs pos="0">
                      <a:srgbClr val="ABFF2B">
                        <a:shade val="30000"/>
                        <a:satMod val="115000"/>
                      </a:srgbClr>
                    </a:gs>
                    <a:gs pos="50000">
                      <a:srgbClr val="ABFF2B">
                        <a:shade val="67500"/>
                        <a:satMod val="115000"/>
                      </a:srgbClr>
                    </a:gs>
                    <a:gs pos="100000">
                      <a:srgbClr val="ABFF2B">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grpSp>
        </p:grpSp>
        <p:sp>
          <p:nvSpPr>
            <p:cNvPr id="32775" name="TextBox 5"/>
            <p:cNvSpPr>
              <a:spLocks noChangeArrowheads="1"/>
            </p:cNvSpPr>
            <p:nvPr/>
          </p:nvSpPr>
          <p:spPr bwMode="auto">
            <a:xfrm rot="20866241">
              <a:off x="3944056" y="2097692"/>
              <a:ext cx="2237570" cy="2513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5300" b="1" dirty="0">
                  <a:solidFill>
                    <a:srgbClr val="000000"/>
                  </a:solidFill>
                  <a:latin typeface="微软雅黑" pitchFamily="34" charset="-122"/>
                  <a:sym typeface="华文行楷" pitchFamily="2" charset="-122"/>
                </a:rPr>
                <a:t>保费豁免</a:t>
              </a:r>
              <a:endParaRPr lang="en-US" altLang="zh-CN" sz="5300" b="1" dirty="0">
                <a:solidFill>
                  <a:srgbClr val="000000"/>
                </a:solidFill>
                <a:latin typeface="微软雅黑" pitchFamily="34" charset="-122"/>
                <a:sym typeface="华文行楷" pitchFamily="2" charset="-122"/>
              </a:endParaRPr>
            </a:p>
            <a:p>
              <a:r>
                <a:rPr lang="zh-CN" altLang="en-US" sz="5300" b="1" dirty="0">
                  <a:solidFill>
                    <a:srgbClr val="000000"/>
                  </a:solidFill>
                  <a:latin typeface="微软雅黑" pitchFamily="34" charset="-122"/>
                  <a:sym typeface="华文行楷" pitchFamily="2" charset="-122"/>
                </a:rPr>
                <a:t>爱不停歇</a:t>
              </a:r>
            </a:p>
          </p:txBody>
        </p:sp>
        <p:grpSp>
          <p:nvGrpSpPr>
            <p:cNvPr id="32776" name="Groupe 43"/>
            <p:cNvGrpSpPr>
              <a:grpSpLocks/>
            </p:cNvGrpSpPr>
            <p:nvPr/>
          </p:nvGrpSpPr>
          <p:grpSpPr bwMode="auto">
            <a:xfrm>
              <a:off x="3286116" y="4000504"/>
              <a:ext cx="792087" cy="628808"/>
              <a:chOff x="-2063112" y="2440613"/>
              <a:chExt cx="2092490" cy="1965517"/>
            </a:xfrm>
          </p:grpSpPr>
          <p:sp>
            <p:nvSpPr>
              <p:cNvPr id="16" name="Forme libre 44"/>
              <p:cNvSpPr/>
              <p:nvPr/>
            </p:nvSpPr>
            <p:spPr>
              <a:xfrm>
                <a:off x="-1276281" y="3627268"/>
                <a:ext cx="797680" cy="418887"/>
              </a:xfrm>
              <a:custGeom>
                <a:avLst/>
                <a:gdLst>
                  <a:gd name="connsiteX0" fmla="*/ 0 w 798286"/>
                  <a:gd name="connsiteY0" fmla="*/ 0 h 416889"/>
                  <a:gd name="connsiteX1" fmla="*/ 188686 w 798286"/>
                  <a:gd name="connsiteY1" fmla="*/ 319315 h 416889"/>
                  <a:gd name="connsiteX2" fmla="*/ 624114 w 798286"/>
                  <a:gd name="connsiteY2" fmla="*/ 406400 h 416889"/>
                  <a:gd name="connsiteX3" fmla="*/ 798286 w 798286"/>
                  <a:gd name="connsiteY3" fmla="*/ 116115 h 416889"/>
                </a:gdLst>
                <a:ahLst/>
                <a:cxnLst>
                  <a:cxn ang="0">
                    <a:pos x="connsiteX0" y="connsiteY0"/>
                  </a:cxn>
                  <a:cxn ang="0">
                    <a:pos x="connsiteX1" y="connsiteY1"/>
                  </a:cxn>
                  <a:cxn ang="0">
                    <a:pos x="connsiteX2" y="connsiteY2"/>
                  </a:cxn>
                  <a:cxn ang="0">
                    <a:pos x="connsiteX3" y="connsiteY3"/>
                  </a:cxn>
                </a:cxnLst>
                <a:rect l="l" t="t" r="r" b="b"/>
                <a:pathLst>
                  <a:path w="798286" h="416889">
                    <a:moveTo>
                      <a:pt x="0" y="0"/>
                    </a:moveTo>
                    <a:cubicBezTo>
                      <a:pt x="42333" y="125791"/>
                      <a:pt x="84667" y="251582"/>
                      <a:pt x="188686" y="319315"/>
                    </a:cubicBezTo>
                    <a:cubicBezTo>
                      <a:pt x="292705" y="387048"/>
                      <a:pt x="522514" y="440267"/>
                      <a:pt x="624114" y="406400"/>
                    </a:cubicBezTo>
                    <a:cubicBezTo>
                      <a:pt x="725714" y="372533"/>
                      <a:pt x="798286" y="116115"/>
                      <a:pt x="798286" y="116115"/>
                    </a:cubicBezTo>
                  </a:path>
                </a:pathLst>
              </a:custGeom>
              <a:noFill/>
              <a:ln w="38100">
                <a:solidFill>
                  <a:srgbClr val="2C2FD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17" name="Forme libre 45"/>
              <p:cNvSpPr/>
              <p:nvPr/>
            </p:nvSpPr>
            <p:spPr>
              <a:xfrm>
                <a:off x="-1276281" y="2977562"/>
                <a:ext cx="222080" cy="205170"/>
              </a:xfrm>
              <a:custGeom>
                <a:avLst/>
                <a:gdLst>
                  <a:gd name="connsiteX0" fmla="*/ 174171 w 450721"/>
                  <a:gd name="connsiteY0" fmla="*/ 0 h 400140"/>
                  <a:gd name="connsiteX1" fmla="*/ 29028 w 450721"/>
                  <a:gd name="connsiteY1" fmla="*/ 130628 h 400140"/>
                  <a:gd name="connsiteX2" fmla="*/ 87086 w 450721"/>
                  <a:gd name="connsiteY2" fmla="*/ 377371 h 400140"/>
                  <a:gd name="connsiteX3" fmla="*/ 377371 w 450721"/>
                  <a:gd name="connsiteY3" fmla="*/ 362857 h 400140"/>
                  <a:gd name="connsiteX4" fmla="*/ 449943 w 450721"/>
                  <a:gd name="connsiteY4" fmla="*/ 145143 h 400140"/>
                  <a:gd name="connsiteX5" fmla="*/ 348343 w 450721"/>
                  <a:gd name="connsiteY5" fmla="*/ 43543 h 400140"/>
                  <a:gd name="connsiteX6" fmla="*/ 0 w 450721"/>
                  <a:gd name="connsiteY6" fmla="*/ 87085 h 400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721" h="400140">
                    <a:moveTo>
                      <a:pt x="174171" y="0"/>
                    </a:moveTo>
                    <a:cubicBezTo>
                      <a:pt x="108856" y="33866"/>
                      <a:pt x="43542" y="67733"/>
                      <a:pt x="29028" y="130628"/>
                    </a:cubicBezTo>
                    <a:cubicBezTo>
                      <a:pt x="14514" y="193523"/>
                      <a:pt x="29029" y="338666"/>
                      <a:pt x="87086" y="377371"/>
                    </a:cubicBezTo>
                    <a:cubicBezTo>
                      <a:pt x="145143" y="416076"/>
                      <a:pt x="316895" y="401562"/>
                      <a:pt x="377371" y="362857"/>
                    </a:cubicBezTo>
                    <a:cubicBezTo>
                      <a:pt x="437847" y="324152"/>
                      <a:pt x="454781" y="198362"/>
                      <a:pt x="449943" y="145143"/>
                    </a:cubicBezTo>
                    <a:cubicBezTo>
                      <a:pt x="445105" y="91924"/>
                      <a:pt x="423334" y="53219"/>
                      <a:pt x="348343" y="43543"/>
                    </a:cubicBezTo>
                    <a:cubicBezTo>
                      <a:pt x="273352" y="33867"/>
                      <a:pt x="77409" y="19352"/>
                      <a:pt x="0" y="87085"/>
                    </a:cubicBezTo>
                  </a:path>
                </a:pathLst>
              </a:custGeom>
              <a:noFill/>
              <a:ln w="38100">
                <a:solidFill>
                  <a:srgbClr val="2C2FD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18" name="Forme libre 46"/>
              <p:cNvSpPr/>
              <p:nvPr/>
            </p:nvSpPr>
            <p:spPr>
              <a:xfrm>
                <a:off x="-705215" y="3020303"/>
                <a:ext cx="226614" cy="196624"/>
              </a:xfrm>
              <a:custGeom>
                <a:avLst/>
                <a:gdLst>
                  <a:gd name="connsiteX0" fmla="*/ 174171 w 450721"/>
                  <a:gd name="connsiteY0" fmla="*/ 0 h 400140"/>
                  <a:gd name="connsiteX1" fmla="*/ 29028 w 450721"/>
                  <a:gd name="connsiteY1" fmla="*/ 130628 h 400140"/>
                  <a:gd name="connsiteX2" fmla="*/ 87086 w 450721"/>
                  <a:gd name="connsiteY2" fmla="*/ 377371 h 400140"/>
                  <a:gd name="connsiteX3" fmla="*/ 377371 w 450721"/>
                  <a:gd name="connsiteY3" fmla="*/ 362857 h 400140"/>
                  <a:gd name="connsiteX4" fmla="*/ 449943 w 450721"/>
                  <a:gd name="connsiteY4" fmla="*/ 145143 h 400140"/>
                  <a:gd name="connsiteX5" fmla="*/ 348343 w 450721"/>
                  <a:gd name="connsiteY5" fmla="*/ 43543 h 400140"/>
                  <a:gd name="connsiteX6" fmla="*/ 0 w 450721"/>
                  <a:gd name="connsiteY6" fmla="*/ 87085 h 400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721" h="400140">
                    <a:moveTo>
                      <a:pt x="174171" y="0"/>
                    </a:moveTo>
                    <a:cubicBezTo>
                      <a:pt x="108856" y="33866"/>
                      <a:pt x="43542" y="67733"/>
                      <a:pt x="29028" y="130628"/>
                    </a:cubicBezTo>
                    <a:cubicBezTo>
                      <a:pt x="14514" y="193523"/>
                      <a:pt x="29029" y="338666"/>
                      <a:pt x="87086" y="377371"/>
                    </a:cubicBezTo>
                    <a:cubicBezTo>
                      <a:pt x="145143" y="416076"/>
                      <a:pt x="316895" y="401562"/>
                      <a:pt x="377371" y="362857"/>
                    </a:cubicBezTo>
                    <a:cubicBezTo>
                      <a:pt x="437847" y="324152"/>
                      <a:pt x="454781" y="198362"/>
                      <a:pt x="449943" y="145143"/>
                    </a:cubicBezTo>
                    <a:cubicBezTo>
                      <a:pt x="445105" y="91924"/>
                      <a:pt x="423334" y="53219"/>
                      <a:pt x="348343" y="43543"/>
                    </a:cubicBezTo>
                    <a:cubicBezTo>
                      <a:pt x="273352" y="33867"/>
                      <a:pt x="77409" y="19352"/>
                      <a:pt x="0" y="87085"/>
                    </a:cubicBezTo>
                  </a:path>
                </a:pathLst>
              </a:custGeom>
              <a:noFill/>
              <a:ln w="38100">
                <a:solidFill>
                  <a:srgbClr val="2C2FD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19" name="Forme libre 47"/>
              <p:cNvSpPr/>
              <p:nvPr/>
            </p:nvSpPr>
            <p:spPr>
              <a:xfrm>
                <a:off x="-2064896" y="2438987"/>
                <a:ext cx="2093909" cy="1966217"/>
              </a:xfrm>
              <a:custGeom>
                <a:avLst/>
                <a:gdLst>
                  <a:gd name="connsiteX0" fmla="*/ 1119683 w 2092490"/>
                  <a:gd name="connsiteY0" fmla="*/ 186473 h 1965517"/>
                  <a:gd name="connsiteX1" fmla="*/ 422998 w 2092490"/>
                  <a:gd name="connsiteY1" fmla="*/ 288073 h 1965517"/>
                  <a:gd name="connsiteX2" fmla="*/ 2083 w 2092490"/>
                  <a:gd name="connsiteY2" fmla="*/ 1028301 h 1965517"/>
                  <a:gd name="connsiteX3" fmla="*/ 292369 w 2092490"/>
                  <a:gd name="connsiteY3" fmla="*/ 1565330 h 1965517"/>
                  <a:gd name="connsiteX4" fmla="*/ 960026 w 2092490"/>
                  <a:gd name="connsiteY4" fmla="*/ 1942701 h 1965517"/>
                  <a:gd name="connsiteX5" fmla="*/ 1801855 w 2092490"/>
                  <a:gd name="connsiteY5" fmla="*/ 1884644 h 1965517"/>
                  <a:gd name="connsiteX6" fmla="*/ 2034083 w 2092490"/>
                  <a:gd name="connsiteY6" fmla="*/ 1565330 h 1965517"/>
                  <a:gd name="connsiteX7" fmla="*/ 2092141 w 2092490"/>
                  <a:gd name="connsiteY7" fmla="*/ 1028301 h 1965517"/>
                  <a:gd name="connsiteX8" fmla="*/ 2048598 w 2092490"/>
                  <a:gd name="connsiteY8" fmla="*/ 694473 h 1965517"/>
                  <a:gd name="connsiteX9" fmla="*/ 1874426 w 2092490"/>
                  <a:gd name="connsiteY9" fmla="*/ 404187 h 1965517"/>
                  <a:gd name="connsiteX10" fmla="*/ 1613169 w 2092490"/>
                  <a:gd name="connsiteY10" fmla="*/ 215501 h 1965517"/>
                  <a:gd name="connsiteX11" fmla="*/ 1090655 w 2092490"/>
                  <a:gd name="connsiteY11" fmla="*/ 12301 h 1965517"/>
                  <a:gd name="connsiteX12" fmla="*/ 960026 w 2092490"/>
                  <a:gd name="connsiteY12" fmla="*/ 12301 h 1965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92490" h="1965517">
                    <a:moveTo>
                      <a:pt x="1119683" y="186473"/>
                    </a:moveTo>
                    <a:cubicBezTo>
                      <a:pt x="864474" y="167120"/>
                      <a:pt x="609265" y="147768"/>
                      <a:pt x="422998" y="288073"/>
                    </a:cubicBezTo>
                    <a:cubicBezTo>
                      <a:pt x="236731" y="428378"/>
                      <a:pt x="23854" y="815425"/>
                      <a:pt x="2083" y="1028301"/>
                    </a:cubicBezTo>
                    <a:cubicBezTo>
                      <a:pt x="-19688" y="1241177"/>
                      <a:pt x="132712" y="1412930"/>
                      <a:pt x="292369" y="1565330"/>
                    </a:cubicBezTo>
                    <a:cubicBezTo>
                      <a:pt x="452026" y="1717730"/>
                      <a:pt x="708445" y="1889482"/>
                      <a:pt x="960026" y="1942701"/>
                    </a:cubicBezTo>
                    <a:cubicBezTo>
                      <a:pt x="1211607" y="1995920"/>
                      <a:pt x="1622846" y="1947539"/>
                      <a:pt x="1801855" y="1884644"/>
                    </a:cubicBezTo>
                    <a:cubicBezTo>
                      <a:pt x="1980865" y="1821749"/>
                      <a:pt x="1985702" y="1708054"/>
                      <a:pt x="2034083" y="1565330"/>
                    </a:cubicBezTo>
                    <a:cubicBezTo>
                      <a:pt x="2082464" y="1422606"/>
                      <a:pt x="2089722" y="1173444"/>
                      <a:pt x="2092141" y="1028301"/>
                    </a:cubicBezTo>
                    <a:cubicBezTo>
                      <a:pt x="2094560" y="883158"/>
                      <a:pt x="2084884" y="798492"/>
                      <a:pt x="2048598" y="694473"/>
                    </a:cubicBezTo>
                    <a:cubicBezTo>
                      <a:pt x="2012312" y="590454"/>
                      <a:pt x="1946998" y="484016"/>
                      <a:pt x="1874426" y="404187"/>
                    </a:cubicBezTo>
                    <a:cubicBezTo>
                      <a:pt x="1801855" y="324358"/>
                      <a:pt x="1743797" y="280815"/>
                      <a:pt x="1613169" y="215501"/>
                    </a:cubicBezTo>
                    <a:cubicBezTo>
                      <a:pt x="1482541" y="150187"/>
                      <a:pt x="1199512" y="46168"/>
                      <a:pt x="1090655" y="12301"/>
                    </a:cubicBezTo>
                    <a:cubicBezTo>
                      <a:pt x="981798" y="-21566"/>
                      <a:pt x="979378" y="26815"/>
                      <a:pt x="960026" y="12301"/>
                    </a:cubicBezTo>
                  </a:path>
                </a:pathLst>
              </a:custGeom>
              <a:noFill/>
              <a:ln w="38100">
                <a:solidFill>
                  <a:srgbClr val="2C2FD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grpSp>
        <p:grpSp>
          <p:nvGrpSpPr>
            <p:cNvPr id="32777" name="Groupe 25"/>
            <p:cNvGrpSpPr>
              <a:grpSpLocks/>
            </p:cNvGrpSpPr>
            <p:nvPr/>
          </p:nvGrpSpPr>
          <p:grpSpPr bwMode="auto">
            <a:xfrm rot="682902">
              <a:off x="5857463" y="953277"/>
              <a:ext cx="324337" cy="752049"/>
              <a:chOff x="6324195" y="2380134"/>
              <a:chExt cx="816091" cy="1892292"/>
            </a:xfrm>
          </p:grpSpPr>
          <p:sp>
            <p:nvSpPr>
              <p:cNvPr id="21" name="Rectangle 11"/>
              <p:cNvSpPr/>
              <p:nvPr/>
            </p:nvSpPr>
            <p:spPr>
              <a:xfrm>
                <a:off x="6633400" y="3304654"/>
                <a:ext cx="107920" cy="949657"/>
              </a:xfrm>
              <a:custGeom>
                <a:avLst/>
                <a:gdLst>
                  <a:gd name="connsiteX0" fmla="*/ 0 w 360040"/>
                  <a:gd name="connsiteY0" fmla="*/ 0 h 1691782"/>
                  <a:gd name="connsiteX1" fmla="*/ 360040 w 360040"/>
                  <a:gd name="connsiteY1" fmla="*/ 0 h 1691782"/>
                  <a:gd name="connsiteX2" fmla="*/ 360040 w 360040"/>
                  <a:gd name="connsiteY2" fmla="*/ 1691782 h 1691782"/>
                  <a:gd name="connsiteX3" fmla="*/ 0 w 360040"/>
                  <a:gd name="connsiteY3" fmla="*/ 1691782 h 1691782"/>
                  <a:gd name="connsiteX4" fmla="*/ 0 w 360040"/>
                  <a:gd name="connsiteY4" fmla="*/ 0 h 1691782"/>
                  <a:gd name="connsiteX0" fmla="*/ 0 w 360040"/>
                  <a:gd name="connsiteY0" fmla="*/ 0 h 1691782"/>
                  <a:gd name="connsiteX1" fmla="*/ 360040 w 360040"/>
                  <a:gd name="connsiteY1" fmla="*/ 0 h 1691782"/>
                  <a:gd name="connsiteX2" fmla="*/ 360040 w 360040"/>
                  <a:gd name="connsiteY2" fmla="*/ 1691782 h 1691782"/>
                  <a:gd name="connsiteX3" fmla="*/ 0 w 360040"/>
                  <a:gd name="connsiteY3" fmla="*/ 1691782 h 1691782"/>
                  <a:gd name="connsiteX4" fmla="*/ 0 w 360040"/>
                  <a:gd name="connsiteY4" fmla="*/ 0 h 1691782"/>
                  <a:gd name="connsiteX0" fmla="*/ 0 w 360040"/>
                  <a:gd name="connsiteY0" fmla="*/ 0 h 1891526"/>
                  <a:gd name="connsiteX1" fmla="*/ 360040 w 360040"/>
                  <a:gd name="connsiteY1" fmla="*/ 0 h 1891526"/>
                  <a:gd name="connsiteX2" fmla="*/ 360040 w 360040"/>
                  <a:gd name="connsiteY2" fmla="*/ 1691782 h 1891526"/>
                  <a:gd name="connsiteX3" fmla="*/ 0 w 360040"/>
                  <a:gd name="connsiteY3" fmla="*/ 1691782 h 1891526"/>
                  <a:gd name="connsiteX4" fmla="*/ 0 w 360040"/>
                  <a:gd name="connsiteY4" fmla="*/ 0 h 1891526"/>
                  <a:gd name="connsiteX0" fmla="*/ 0 w 360954"/>
                  <a:gd name="connsiteY0" fmla="*/ 0 h 1800769"/>
                  <a:gd name="connsiteX1" fmla="*/ 360040 w 360954"/>
                  <a:gd name="connsiteY1" fmla="*/ 0 h 1800769"/>
                  <a:gd name="connsiteX2" fmla="*/ 360040 w 360954"/>
                  <a:gd name="connsiteY2" fmla="*/ 1691782 h 1800769"/>
                  <a:gd name="connsiteX3" fmla="*/ 0 w 360954"/>
                  <a:gd name="connsiteY3" fmla="*/ 1691782 h 1800769"/>
                  <a:gd name="connsiteX4" fmla="*/ 0 w 360954"/>
                  <a:gd name="connsiteY4" fmla="*/ 0 h 1800769"/>
                  <a:gd name="connsiteX0" fmla="*/ 0 w 360725"/>
                  <a:gd name="connsiteY0" fmla="*/ 0 h 1757138"/>
                  <a:gd name="connsiteX1" fmla="*/ 360040 w 360725"/>
                  <a:gd name="connsiteY1" fmla="*/ 0 h 1757138"/>
                  <a:gd name="connsiteX2" fmla="*/ 360040 w 360725"/>
                  <a:gd name="connsiteY2" fmla="*/ 1691782 h 1757138"/>
                  <a:gd name="connsiteX3" fmla="*/ 0 w 360725"/>
                  <a:gd name="connsiteY3" fmla="*/ 1691782 h 1757138"/>
                  <a:gd name="connsiteX4" fmla="*/ 0 w 360725"/>
                  <a:gd name="connsiteY4" fmla="*/ 0 h 1757138"/>
                  <a:gd name="connsiteX0" fmla="*/ 0 w 360725"/>
                  <a:gd name="connsiteY0" fmla="*/ 0 h 1760590"/>
                  <a:gd name="connsiteX1" fmla="*/ 360040 w 360725"/>
                  <a:gd name="connsiteY1" fmla="*/ 0 h 1760590"/>
                  <a:gd name="connsiteX2" fmla="*/ 360040 w 360725"/>
                  <a:gd name="connsiteY2" fmla="*/ 1705177 h 1760590"/>
                  <a:gd name="connsiteX3" fmla="*/ 0 w 360725"/>
                  <a:gd name="connsiteY3" fmla="*/ 1691782 h 1760590"/>
                  <a:gd name="connsiteX4" fmla="*/ 0 w 360725"/>
                  <a:gd name="connsiteY4" fmla="*/ 0 h 1760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725" h="1760590">
                    <a:moveTo>
                      <a:pt x="0" y="0"/>
                    </a:moveTo>
                    <a:lnTo>
                      <a:pt x="360040" y="0"/>
                    </a:lnTo>
                    <a:lnTo>
                      <a:pt x="360040" y="1705177"/>
                    </a:lnTo>
                    <a:cubicBezTo>
                      <a:pt x="376233" y="1695041"/>
                      <a:pt x="100933" y="1843776"/>
                      <a:pt x="0" y="1691782"/>
                    </a:cubicBezTo>
                    <a:lnTo>
                      <a:pt x="0" y="0"/>
                    </a:lnTo>
                    <a:close/>
                  </a:path>
                </a:pathLst>
              </a:custGeom>
              <a:gradFill flip="none" rotWithShape="1">
                <a:gsLst>
                  <a:gs pos="0">
                    <a:srgbClr val="FFFFFF"/>
                  </a:gs>
                  <a:gs pos="7001">
                    <a:srgbClr val="E6E6E6"/>
                  </a:gs>
                  <a:gs pos="32001">
                    <a:srgbClr val="7D8496"/>
                  </a:gs>
                  <a:gs pos="47000">
                    <a:srgbClr val="E6E6E6"/>
                  </a:gs>
                  <a:gs pos="85001">
                    <a:srgbClr val="7D8496"/>
                  </a:gs>
                  <a:gs pos="100000">
                    <a:srgbClr val="E6E6E6"/>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22" name="Ellipse 34"/>
              <p:cNvSpPr/>
              <p:nvPr/>
            </p:nvSpPr>
            <p:spPr>
              <a:xfrm>
                <a:off x="6323081" y="2972272"/>
                <a:ext cx="815887" cy="701921"/>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w="3175">
                <a:solidFill>
                  <a:srgbClr val="E3531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ltLang="zh-CN" sz="4200">
                  <a:solidFill>
                    <a:srgbClr val="FFFFFF"/>
                  </a:solidFill>
                  <a:latin typeface="Calibri" pitchFamily="34" charset="0"/>
                </a:endParaRPr>
              </a:p>
            </p:txBody>
          </p:sp>
          <p:sp>
            <p:nvSpPr>
              <p:cNvPr id="23" name="Ellipse 35"/>
              <p:cNvSpPr/>
              <p:nvPr/>
            </p:nvSpPr>
            <p:spPr>
              <a:xfrm rot="1800000">
                <a:off x="6302672" y="2983674"/>
                <a:ext cx="647528" cy="591815"/>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ltLang="zh-CN" sz="4200">
                  <a:solidFill>
                    <a:srgbClr val="FFFFFF"/>
                  </a:solidFill>
                  <a:latin typeface="Calibri" pitchFamily="34" charset="0"/>
                </a:endParaRPr>
              </a:p>
            </p:txBody>
          </p:sp>
          <p:pic>
            <p:nvPicPr>
              <p:cNvPr id="32781" name="Picture 5"/>
              <p:cNvPicPr>
                <a:picLocks noChangeAspect="1" noChangeArrowheads="1"/>
              </p:cNvPicPr>
              <p:nvPr/>
            </p:nvPicPr>
            <p:blipFill>
              <a:blip r:embed="rId2" cstate="print">
                <a:extLst>
                  <a:ext uri="{28A0092B-C50C-407E-A947-70E740481C1C}">
                    <a14:useLocalDpi xmlns:a14="http://schemas.microsoft.com/office/drawing/2010/main" xmlns="" val="0"/>
                  </a:ext>
                </a:extLst>
              </a:blip>
              <a:srcRect l="23138" t="19901" r="24571" b="27188"/>
              <a:stretch>
                <a:fillRect/>
              </a:stretch>
            </p:blipFill>
            <p:spPr bwMode="auto">
              <a:xfrm rot="-1835306">
                <a:off x="6730129" y="3272365"/>
                <a:ext cx="385960" cy="2949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5" name="Trapèze 10"/>
              <p:cNvSpPr/>
              <p:nvPr/>
            </p:nvSpPr>
            <p:spPr>
              <a:xfrm>
                <a:off x="6454327" y="2570785"/>
                <a:ext cx="479170" cy="777616"/>
              </a:xfrm>
              <a:custGeom>
                <a:avLst/>
                <a:gdLst>
                  <a:gd name="connsiteX0" fmla="*/ 0 w 914400"/>
                  <a:gd name="connsiteY0" fmla="*/ 1216152 h 1216152"/>
                  <a:gd name="connsiteX1" fmla="*/ 228600 w 914400"/>
                  <a:gd name="connsiteY1" fmla="*/ 0 h 1216152"/>
                  <a:gd name="connsiteX2" fmla="*/ 685800 w 914400"/>
                  <a:gd name="connsiteY2" fmla="*/ 0 h 1216152"/>
                  <a:gd name="connsiteX3" fmla="*/ 914400 w 914400"/>
                  <a:gd name="connsiteY3" fmla="*/ 1216152 h 1216152"/>
                  <a:gd name="connsiteX4" fmla="*/ 0 w 914400"/>
                  <a:gd name="connsiteY4" fmla="*/ 1216152 h 1216152"/>
                  <a:gd name="connsiteX0" fmla="*/ 0 w 914400"/>
                  <a:gd name="connsiteY0" fmla="*/ 1216152 h 1216152"/>
                  <a:gd name="connsiteX1" fmla="*/ 228600 w 914400"/>
                  <a:gd name="connsiteY1" fmla="*/ 0 h 1216152"/>
                  <a:gd name="connsiteX2" fmla="*/ 685800 w 914400"/>
                  <a:gd name="connsiteY2" fmla="*/ 0 h 1216152"/>
                  <a:gd name="connsiteX3" fmla="*/ 914400 w 914400"/>
                  <a:gd name="connsiteY3" fmla="*/ 1216152 h 1216152"/>
                  <a:gd name="connsiteX4" fmla="*/ 0 w 914400"/>
                  <a:gd name="connsiteY4" fmla="*/ 1216152 h 1216152"/>
                  <a:gd name="connsiteX0" fmla="*/ 0 w 914400"/>
                  <a:gd name="connsiteY0" fmla="*/ 1216152 h 1406802"/>
                  <a:gd name="connsiteX1" fmla="*/ 228600 w 914400"/>
                  <a:gd name="connsiteY1" fmla="*/ 0 h 1406802"/>
                  <a:gd name="connsiteX2" fmla="*/ 685800 w 914400"/>
                  <a:gd name="connsiteY2" fmla="*/ 0 h 1406802"/>
                  <a:gd name="connsiteX3" fmla="*/ 914400 w 914400"/>
                  <a:gd name="connsiteY3" fmla="*/ 1216152 h 1406802"/>
                  <a:gd name="connsiteX4" fmla="*/ 0 w 914400"/>
                  <a:gd name="connsiteY4" fmla="*/ 1216152 h 1406802"/>
                  <a:gd name="connsiteX0" fmla="*/ 0 w 914400"/>
                  <a:gd name="connsiteY0" fmla="*/ 1216152 h 1436902"/>
                  <a:gd name="connsiteX1" fmla="*/ 228600 w 914400"/>
                  <a:gd name="connsiteY1" fmla="*/ 0 h 1436902"/>
                  <a:gd name="connsiteX2" fmla="*/ 685800 w 914400"/>
                  <a:gd name="connsiteY2" fmla="*/ 0 h 1436902"/>
                  <a:gd name="connsiteX3" fmla="*/ 914400 w 914400"/>
                  <a:gd name="connsiteY3" fmla="*/ 1216152 h 1436902"/>
                  <a:gd name="connsiteX4" fmla="*/ 0 w 914400"/>
                  <a:gd name="connsiteY4" fmla="*/ 1216152 h 14369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 h="1436902">
                    <a:moveTo>
                      <a:pt x="0" y="1216152"/>
                    </a:moveTo>
                    <a:lnTo>
                      <a:pt x="228600" y="0"/>
                    </a:lnTo>
                    <a:lnTo>
                      <a:pt x="685800" y="0"/>
                    </a:lnTo>
                    <a:lnTo>
                      <a:pt x="914400" y="1216152"/>
                    </a:lnTo>
                    <a:cubicBezTo>
                      <a:pt x="737539" y="1517152"/>
                      <a:pt x="167923" y="1503746"/>
                      <a:pt x="0" y="1216152"/>
                    </a:cubicBezTo>
                    <a:close/>
                  </a:path>
                </a:pathLst>
              </a:cu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26" name="Ellipse 38"/>
              <p:cNvSpPr/>
              <p:nvPr/>
            </p:nvSpPr>
            <p:spPr>
              <a:xfrm>
                <a:off x="6403115" y="2329860"/>
                <a:ext cx="578459" cy="502353"/>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ltLang="zh-CN" sz="4200">
                  <a:solidFill>
                    <a:srgbClr val="FFFFFF"/>
                  </a:solidFill>
                  <a:latin typeface="Calibri" pitchFamily="34" charset="0"/>
                </a:endParaRPr>
              </a:p>
            </p:txBody>
          </p:sp>
          <p:sp>
            <p:nvSpPr>
              <p:cNvPr id="27" name="Ellipse 39"/>
              <p:cNvSpPr/>
              <p:nvPr/>
            </p:nvSpPr>
            <p:spPr>
              <a:xfrm>
                <a:off x="6406936" y="2328567"/>
                <a:ext cx="574143" cy="426658"/>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27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ltLang="zh-CN" sz="4200">
                  <a:solidFill>
                    <a:srgbClr val="FFFFFF"/>
                  </a:solidFill>
                  <a:latin typeface="Calibri" pitchFamily="34" charset="0"/>
                </a:endParaRPr>
              </a:p>
            </p:txBody>
          </p:sp>
        </p:grpSp>
      </p:grpSp>
      <p:sp>
        <p:nvSpPr>
          <p:cNvPr id="32772" name="Text Box 29"/>
          <p:cNvSpPr txBox="1">
            <a:spLocks noChangeArrowheads="1"/>
          </p:cNvSpPr>
          <p:nvPr/>
        </p:nvSpPr>
        <p:spPr bwMode="auto">
          <a:xfrm>
            <a:off x="1320665" y="1026170"/>
            <a:ext cx="12273167" cy="1460448"/>
          </a:xfrm>
          <a:prstGeom prst="rect">
            <a:avLst/>
          </a:prstGeom>
          <a:solidFill>
            <a:srgbClr val="3366FF"/>
          </a:solidFill>
          <a:ln>
            <a:noFill/>
          </a:ln>
          <a:extLst>
            <a:ext uri="{91240B29-F687-4F45-9708-019B960494DF}">
              <a14:hiddenLine xmlns:a14="http://schemas.microsoft.com/office/drawing/2010/main" xmlns="" w="9525" algn="ctr">
                <a:solidFill>
                  <a:srgbClr val="000000"/>
                </a:solidFill>
                <a:miter lim="800000"/>
                <a:headEnd/>
                <a:tailEnd/>
              </a14:hiddenLine>
            </a:ext>
          </a:extLst>
        </p:spPr>
        <p:txBody>
          <a:bodyPr lIns="120445" tIns="60222" rIns="120445" bIns="60222">
            <a:spAutoFit/>
          </a:bodyPr>
          <a:lstStyle>
            <a:lvl1pPr eaLnBrk="0" hangingPunct="0">
              <a:defRPr sz="1400">
                <a:solidFill>
                  <a:schemeClr val="tx1"/>
                </a:solidFill>
                <a:latin typeface="Arial" pitchFamily="34" charset="0"/>
                <a:ea typeface="微软雅黑" pitchFamily="34" charset="-122"/>
              </a:defRPr>
            </a:lvl1pPr>
            <a:lvl2pPr marL="742950" indent="-285750" eaLnBrk="0" hangingPunct="0">
              <a:defRPr sz="1400">
                <a:solidFill>
                  <a:schemeClr val="tx1"/>
                </a:solidFill>
                <a:latin typeface="Arial" pitchFamily="34" charset="0"/>
                <a:ea typeface="微软雅黑" pitchFamily="34" charset="-122"/>
              </a:defRPr>
            </a:lvl2pPr>
            <a:lvl3pPr marL="1143000" indent="-228600" eaLnBrk="0" hangingPunct="0">
              <a:defRPr sz="1400">
                <a:solidFill>
                  <a:schemeClr val="tx1"/>
                </a:solidFill>
                <a:latin typeface="Arial" pitchFamily="34" charset="0"/>
                <a:ea typeface="微软雅黑" pitchFamily="34" charset="-122"/>
              </a:defRPr>
            </a:lvl3pPr>
            <a:lvl4pPr marL="1600200" indent="-228600" eaLnBrk="0" hangingPunct="0">
              <a:defRPr sz="1400">
                <a:solidFill>
                  <a:schemeClr val="tx1"/>
                </a:solidFill>
                <a:latin typeface="Arial" pitchFamily="34" charset="0"/>
                <a:ea typeface="微软雅黑" pitchFamily="34" charset="-122"/>
              </a:defRPr>
            </a:lvl4pPr>
            <a:lvl5pPr marL="2057400" indent="-228600" eaLnBrk="0" hangingPunct="0">
              <a:defRPr sz="1400">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sz="1400">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sz="1400">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sz="1400">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sz="1400">
                <a:solidFill>
                  <a:schemeClr val="tx1"/>
                </a:solidFill>
                <a:latin typeface="Arial" pitchFamily="34" charset="0"/>
                <a:ea typeface="微软雅黑" pitchFamily="34" charset="-122"/>
              </a:defRPr>
            </a:lvl9pPr>
          </a:lstStyle>
          <a:p>
            <a:pPr algn="ctr" eaLnBrk="1" hangingPunct="1">
              <a:spcBef>
                <a:spcPct val="50000"/>
              </a:spcBef>
            </a:pPr>
            <a:r>
              <a:rPr lang="zh-CN" altLang="en-US" sz="5300" b="1" dirty="0">
                <a:solidFill>
                  <a:schemeClr val="bg1"/>
                </a:solidFill>
                <a:latin typeface="微软雅黑" pitchFamily="34" charset="-122"/>
              </a:rPr>
              <a:t>不得不买的理由三：确诊有豁</a:t>
            </a:r>
            <a:r>
              <a:rPr lang="zh-CN" altLang="en-US" sz="8700" b="1" dirty="0">
                <a:solidFill>
                  <a:srgbClr val="FF0000"/>
                </a:solidFill>
                <a:latin typeface="微软雅黑" pitchFamily="34" charset="-122"/>
              </a:rPr>
              <a:t> 免</a:t>
            </a:r>
          </a:p>
        </p:txBody>
      </p:sp>
      <p:sp>
        <p:nvSpPr>
          <p:cNvPr id="29" name="矩形 28"/>
          <p:cNvSpPr/>
          <p:nvPr/>
        </p:nvSpPr>
        <p:spPr>
          <a:xfrm>
            <a:off x="1472338" y="2682354"/>
            <a:ext cx="12121494" cy="1214227"/>
          </a:xfrm>
          <a:prstGeom prst="rect">
            <a:avLst/>
          </a:prstGeom>
          <a:noFill/>
        </p:spPr>
        <p:txBody>
          <a:bodyPr wrap="none" lIns="120445" tIns="60222" rIns="120445" bIns="60222">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zh-CN" altLang="en-US" sz="7100" b="1" dirty="0">
                <a:ln w="11430"/>
                <a:solidFill>
                  <a:srgbClr val="FF0000"/>
                </a:solidFill>
                <a:effectLst>
                  <a:outerShdw blurRad="50800" dist="39000" dir="5460000" algn="tl">
                    <a:srgbClr val="000000">
                      <a:alpha val="38000"/>
                    </a:srgbClr>
                  </a:outerShdw>
                </a:effectLst>
              </a:rPr>
              <a:t>巨划算，患病后豁免余期保费</a:t>
            </a:r>
          </a:p>
        </p:txBody>
      </p:sp>
    </p:spTree>
    <p:extLst>
      <p:ext uri="{BB962C8B-B14F-4D97-AF65-F5344CB8AC3E}">
        <p14:creationId xmlns:p14="http://schemas.microsoft.com/office/powerpoint/2010/main" xmlns="" val="197406966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794" name="组合 27"/>
          <p:cNvGrpSpPr>
            <a:grpSpLocks/>
          </p:cNvGrpSpPr>
          <p:nvPr/>
        </p:nvGrpSpPr>
        <p:grpSpPr bwMode="auto">
          <a:xfrm>
            <a:off x="608180" y="3114765"/>
            <a:ext cx="5071151" cy="2570946"/>
            <a:chOff x="2571736" y="953277"/>
            <a:chExt cx="4357718" cy="4118797"/>
          </a:xfrm>
        </p:grpSpPr>
        <p:grpSp>
          <p:nvGrpSpPr>
            <p:cNvPr id="33799" name="Groupe 17"/>
            <p:cNvGrpSpPr>
              <a:grpSpLocks/>
            </p:cNvGrpSpPr>
            <p:nvPr/>
          </p:nvGrpSpPr>
          <p:grpSpPr bwMode="auto">
            <a:xfrm>
              <a:off x="2571736" y="1357298"/>
              <a:ext cx="4357718" cy="3714776"/>
              <a:chOff x="911151" y="2262448"/>
              <a:chExt cx="3261912" cy="2876166"/>
            </a:xfrm>
          </p:grpSpPr>
          <p:sp>
            <p:nvSpPr>
              <p:cNvPr id="11" name="Rectangle 5"/>
              <p:cNvSpPr/>
              <p:nvPr/>
            </p:nvSpPr>
            <p:spPr>
              <a:xfrm rot="21074577">
                <a:off x="998884" y="2354364"/>
                <a:ext cx="3013097" cy="2772621"/>
              </a:xfrm>
              <a:custGeom>
                <a:avLst/>
                <a:gdLst>
                  <a:gd name="connsiteX0" fmla="*/ 0 w 2958182"/>
                  <a:gd name="connsiteY0" fmla="*/ 0 h 2855644"/>
                  <a:gd name="connsiteX1" fmla="*/ 2958182 w 2958182"/>
                  <a:gd name="connsiteY1" fmla="*/ 0 h 2855644"/>
                  <a:gd name="connsiteX2" fmla="*/ 2958182 w 2958182"/>
                  <a:gd name="connsiteY2" fmla="*/ 2855644 h 2855644"/>
                  <a:gd name="connsiteX3" fmla="*/ 0 w 2958182"/>
                  <a:gd name="connsiteY3" fmla="*/ 2855644 h 2855644"/>
                  <a:gd name="connsiteX4" fmla="*/ 0 w 2958182"/>
                  <a:gd name="connsiteY4" fmla="*/ 0 h 2855644"/>
                  <a:gd name="connsiteX0" fmla="*/ 0 w 2958182"/>
                  <a:gd name="connsiteY0" fmla="*/ 0 h 2855644"/>
                  <a:gd name="connsiteX1" fmla="*/ 2958182 w 2958182"/>
                  <a:gd name="connsiteY1" fmla="*/ 0 h 2855644"/>
                  <a:gd name="connsiteX2" fmla="*/ 2958182 w 2958182"/>
                  <a:gd name="connsiteY2" fmla="*/ 2855644 h 2855644"/>
                  <a:gd name="connsiteX3" fmla="*/ 99227 w 2958182"/>
                  <a:gd name="connsiteY3" fmla="*/ 2774555 h 2855644"/>
                  <a:gd name="connsiteX4" fmla="*/ 0 w 2958182"/>
                  <a:gd name="connsiteY4" fmla="*/ 0 h 2855644"/>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802085"/>
                  <a:gd name="connsiteX1" fmla="*/ 3007415 w 3007415"/>
                  <a:gd name="connsiteY1" fmla="*/ 55771 h 2802085"/>
                  <a:gd name="connsiteX2" fmla="*/ 2795981 w 3007415"/>
                  <a:gd name="connsiteY2" fmla="*/ 2782473 h 2802085"/>
                  <a:gd name="connsiteX3" fmla="*/ 152810 w 3007415"/>
                  <a:gd name="connsiteY3" fmla="*/ 2802085 h 2802085"/>
                  <a:gd name="connsiteX4" fmla="*/ 0 w 3007415"/>
                  <a:gd name="connsiteY4" fmla="*/ 0 h 2802085"/>
                  <a:gd name="connsiteX0" fmla="*/ 0 w 3007415"/>
                  <a:gd name="connsiteY0" fmla="*/ 0 h 2910528"/>
                  <a:gd name="connsiteX1" fmla="*/ 3007415 w 3007415"/>
                  <a:gd name="connsiteY1" fmla="*/ 55771 h 2910528"/>
                  <a:gd name="connsiteX2" fmla="*/ 2795981 w 3007415"/>
                  <a:gd name="connsiteY2" fmla="*/ 2782473 h 2910528"/>
                  <a:gd name="connsiteX3" fmla="*/ 152810 w 3007415"/>
                  <a:gd name="connsiteY3" fmla="*/ 2802085 h 2910528"/>
                  <a:gd name="connsiteX4" fmla="*/ 0 w 3007415"/>
                  <a:gd name="connsiteY4" fmla="*/ 0 h 2910528"/>
                  <a:gd name="connsiteX0" fmla="*/ 0 w 3016462"/>
                  <a:gd name="connsiteY0" fmla="*/ 0 h 2910528"/>
                  <a:gd name="connsiteX1" fmla="*/ 3007415 w 3016462"/>
                  <a:gd name="connsiteY1" fmla="*/ 55771 h 2910528"/>
                  <a:gd name="connsiteX2" fmla="*/ 2795981 w 3016462"/>
                  <a:gd name="connsiteY2" fmla="*/ 2782473 h 2910528"/>
                  <a:gd name="connsiteX3" fmla="*/ 152810 w 3016462"/>
                  <a:gd name="connsiteY3" fmla="*/ 2802085 h 2910528"/>
                  <a:gd name="connsiteX4" fmla="*/ 0 w 3016462"/>
                  <a:gd name="connsiteY4" fmla="*/ 0 h 2910528"/>
                  <a:gd name="connsiteX0" fmla="*/ 0 w 3064249"/>
                  <a:gd name="connsiteY0" fmla="*/ 0 h 2898641"/>
                  <a:gd name="connsiteX1" fmla="*/ 3007415 w 3064249"/>
                  <a:gd name="connsiteY1" fmla="*/ 55771 h 2898641"/>
                  <a:gd name="connsiteX2" fmla="*/ 2875643 w 3064249"/>
                  <a:gd name="connsiteY2" fmla="*/ 2765832 h 2898641"/>
                  <a:gd name="connsiteX3" fmla="*/ 152810 w 3064249"/>
                  <a:gd name="connsiteY3" fmla="*/ 2802085 h 2898641"/>
                  <a:gd name="connsiteX4" fmla="*/ 0 w 3064249"/>
                  <a:gd name="connsiteY4" fmla="*/ 0 h 2898641"/>
                  <a:gd name="connsiteX0" fmla="*/ 0 w 3070540"/>
                  <a:gd name="connsiteY0" fmla="*/ 0 h 2898641"/>
                  <a:gd name="connsiteX1" fmla="*/ 3007415 w 3070540"/>
                  <a:gd name="connsiteY1" fmla="*/ 55771 h 2898641"/>
                  <a:gd name="connsiteX2" fmla="*/ 2875643 w 3070540"/>
                  <a:gd name="connsiteY2" fmla="*/ 2765832 h 2898641"/>
                  <a:gd name="connsiteX3" fmla="*/ 152810 w 3070540"/>
                  <a:gd name="connsiteY3" fmla="*/ 2802085 h 2898641"/>
                  <a:gd name="connsiteX4" fmla="*/ 0 w 3070540"/>
                  <a:gd name="connsiteY4" fmla="*/ 0 h 2898641"/>
                  <a:gd name="connsiteX0" fmla="*/ 0 w 3050496"/>
                  <a:gd name="connsiteY0" fmla="*/ 0 h 2831008"/>
                  <a:gd name="connsiteX1" fmla="*/ 3007415 w 3050496"/>
                  <a:gd name="connsiteY1" fmla="*/ 55771 h 2831008"/>
                  <a:gd name="connsiteX2" fmla="*/ 2844527 w 3050496"/>
                  <a:gd name="connsiteY2" fmla="*/ 2655027 h 2831008"/>
                  <a:gd name="connsiteX3" fmla="*/ 152810 w 3050496"/>
                  <a:gd name="connsiteY3" fmla="*/ 2802085 h 2831008"/>
                  <a:gd name="connsiteX4" fmla="*/ 0 w 3050496"/>
                  <a:gd name="connsiteY4" fmla="*/ 0 h 2831008"/>
                  <a:gd name="connsiteX0" fmla="*/ 0 w 3083026"/>
                  <a:gd name="connsiteY0" fmla="*/ 0 h 2802085"/>
                  <a:gd name="connsiteX1" fmla="*/ 3007415 w 3083026"/>
                  <a:gd name="connsiteY1" fmla="*/ 55771 h 2802085"/>
                  <a:gd name="connsiteX2" fmla="*/ 2894153 w 3083026"/>
                  <a:gd name="connsiteY2" fmla="*/ 2551842 h 2802085"/>
                  <a:gd name="connsiteX3" fmla="*/ 152810 w 3083026"/>
                  <a:gd name="connsiteY3" fmla="*/ 2802085 h 2802085"/>
                  <a:gd name="connsiteX4" fmla="*/ 0 w 3083026"/>
                  <a:gd name="connsiteY4" fmla="*/ 0 h 2802085"/>
                  <a:gd name="connsiteX0" fmla="*/ 0 w 3077100"/>
                  <a:gd name="connsiteY0" fmla="*/ 0 h 2839147"/>
                  <a:gd name="connsiteX1" fmla="*/ 3007415 w 3077100"/>
                  <a:gd name="connsiteY1" fmla="*/ 55771 h 2839147"/>
                  <a:gd name="connsiteX2" fmla="*/ 2885440 w 3077100"/>
                  <a:gd name="connsiteY2" fmla="*/ 2670966 h 2839147"/>
                  <a:gd name="connsiteX3" fmla="*/ 152810 w 3077100"/>
                  <a:gd name="connsiteY3" fmla="*/ 2802085 h 2839147"/>
                  <a:gd name="connsiteX4" fmla="*/ 0 w 3077100"/>
                  <a:gd name="connsiteY4" fmla="*/ 0 h 2839147"/>
                  <a:gd name="connsiteX0" fmla="*/ 0 w 3084012"/>
                  <a:gd name="connsiteY0" fmla="*/ 0 h 2810619"/>
                  <a:gd name="connsiteX1" fmla="*/ 3007415 w 3084012"/>
                  <a:gd name="connsiteY1" fmla="*/ 55771 h 2810619"/>
                  <a:gd name="connsiteX2" fmla="*/ 2895591 w 3084012"/>
                  <a:gd name="connsiteY2" fmla="*/ 2605068 h 2810619"/>
                  <a:gd name="connsiteX3" fmla="*/ 152810 w 3084012"/>
                  <a:gd name="connsiteY3" fmla="*/ 2802085 h 2810619"/>
                  <a:gd name="connsiteX4" fmla="*/ 0 w 3084012"/>
                  <a:gd name="connsiteY4" fmla="*/ 0 h 2810619"/>
                  <a:gd name="connsiteX0" fmla="*/ 0 w 3108841"/>
                  <a:gd name="connsiteY0" fmla="*/ 0 h 2802085"/>
                  <a:gd name="connsiteX1" fmla="*/ 3007415 w 3108841"/>
                  <a:gd name="connsiteY1" fmla="*/ 55771 h 2802085"/>
                  <a:gd name="connsiteX2" fmla="*/ 2930854 w 3108841"/>
                  <a:gd name="connsiteY2" fmla="*/ 2501276 h 2802085"/>
                  <a:gd name="connsiteX3" fmla="*/ 152810 w 3108841"/>
                  <a:gd name="connsiteY3" fmla="*/ 2802085 h 2802085"/>
                  <a:gd name="connsiteX4" fmla="*/ 0 w 3108841"/>
                  <a:gd name="connsiteY4" fmla="*/ 0 h 2802085"/>
                  <a:gd name="connsiteX0" fmla="*/ 0 w 3073089"/>
                  <a:gd name="connsiteY0" fmla="*/ 0 h 2802085"/>
                  <a:gd name="connsiteX1" fmla="*/ 3007415 w 3073089"/>
                  <a:gd name="connsiteY1" fmla="*/ 55771 h 2802085"/>
                  <a:gd name="connsiteX2" fmla="*/ 2879470 w 3073089"/>
                  <a:gd name="connsiteY2" fmla="*/ 2334344 h 2802085"/>
                  <a:gd name="connsiteX3" fmla="*/ 152810 w 3073089"/>
                  <a:gd name="connsiteY3" fmla="*/ 2802085 h 2802085"/>
                  <a:gd name="connsiteX4" fmla="*/ 0 w 3073089"/>
                  <a:gd name="connsiteY4" fmla="*/ 0 h 2802085"/>
                  <a:gd name="connsiteX0" fmla="*/ 0 w 3142862"/>
                  <a:gd name="connsiteY0" fmla="*/ 0 h 2802085"/>
                  <a:gd name="connsiteX1" fmla="*/ 3007415 w 3142862"/>
                  <a:gd name="connsiteY1" fmla="*/ 55771 h 2802085"/>
                  <a:gd name="connsiteX2" fmla="*/ 2879470 w 3142862"/>
                  <a:gd name="connsiteY2" fmla="*/ 2334344 h 2802085"/>
                  <a:gd name="connsiteX3" fmla="*/ 152810 w 3142862"/>
                  <a:gd name="connsiteY3" fmla="*/ 2802085 h 2802085"/>
                  <a:gd name="connsiteX4" fmla="*/ 0 w 3142862"/>
                  <a:gd name="connsiteY4" fmla="*/ 0 h 2802085"/>
                  <a:gd name="connsiteX0" fmla="*/ 0 w 3142862"/>
                  <a:gd name="connsiteY0" fmla="*/ 0 h 2860388"/>
                  <a:gd name="connsiteX1" fmla="*/ 3007415 w 3142862"/>
                  <a:gd name="connsiteY1" fmla="*/ 55771 h 2860388"/>
                  <a:gd name="connsiteX2" fmla="*/ 2879470 w 3142862"/>
                  <a:gd name="connsiteY2" fmla="*/ 2334344 h 2860388"/>
                  <a:gd name="connsiteX3" fmla="*/ 187196 w 3142862"/>
                  <a:gd name="connsiteY3" fmla="*/ 2860388 h 2860388"/>
                  <a:gd name="connsiteX4" fmla="*/ 0 w 3142862"/>
                  <a:gd name="connsiteY4" fmla="*/ 0 h 2860388"/>
                  <a:gd name="connsiteX0" fmla="*/ 0 w 3142862"/>
                  <a:gd name="connsiteY0" fmla="*/ 0 h 2876373"/>
                  <a:gd name="connsiteX1" fmla="*/ 3007415 w 3142862"/>
                  <a:gd name="connsiteY1" fmla="*/ 55771 h 2876373"/>
                  <a:gd name="connsiteX2" fmla="*/ 2879470 w 3142862"/>
                  <a:gd name="connsiteY2" fmla="*/ 2334344 h 2876373"/>
                  <a:gd name="connsiteX3" fmla="*/ 187196 w 3142862"/>
                  <a:gd name="connsiteY3" fmla="*/ 2860388 h 2876373"/>
                  <a:gd name="connsiteX4" fmla="*/ 0 w 3142862"/>
                  <a:gd name="connsiteY4" fmla="*/ 0 h 2876373"/>
                  <a:gd name="connsiteX0" fmla="*/ 0 w 3142862"/>
                  <a:gd name="connsiteY0" fmla="*/ 0 h 2869960"/>
                  <a:gd name="connsiteX1" fmla="*/ 3007415 w 3142862"/>
                  <a:gd name="connsiteY1" fmla="*/ 55771 h 2869960"/>
                  <a:gd name="connsiteX2" fmla="*/ 2879470 w 3142862"/>
                  <a:gd name="connsiteY2" fmla="*/ 2334344 h 2869960"/>
                  <a:gd name="connsiteX3" fmla="*/ 187196 w 3142862"/>
                  <a:gd name="connsiteY3" fmla="*/ 2860388 h 2869960"/>
                  <a:gd name="connsiteX4" fmla="*/ 0 w 3142862"/>
                  <a:gd name="connsiteY4" fmla="*/ 0 h 2869960"/>
                  <a:gd name="connsiteX0" fmla="*/ 0 w 3142862"/>
                  <a:gd name="connsiteY0" fmla="*/ 0 h 2875403"/>
                  <a:gd name="connsiteX1" fmla="*/ 3007415 w 3142862"/>
                  <a:gd name="connsiteY1" fmla="*/ 55771 h 2875403"/>
                  <a:gd name="connsiteX2" fmla="*/ 2879470 w 3142862"/>
                  <a:gd name="connsiteY2" fmla="*/ 2334344 h 2875403"/>
                  <a:gd name="connsiteX3" fmla="*/ 187196 w 3142862"/>
                  <a:gd name="connsiteY3" fmla="*/ 2860388 h 2875403"/>
                  <a:gd name="connsiteX4" fmla="*/ 0 w 3142862"/>
                  <a:gd name="connsiteY4" fmla="*/ 0 h 2875403"/>
                  <a:gd name="connsiteX0" fmla="*/ 0 w 3155056"/>
                  <a:gd name="connsiteY0" fmla="*/ 0 h 2875403"/>
                  <a:gd name="connsiteX1" fmla="*/ 3007415 w 3155056"/>
                  <a:gd name="connsiteY1" fmla="*/ 55771 h 2875403"/>
                  <a:gd name="connsiteX2" fmla="*/ 2879470 w 3155056"/>
                  <a:gd name="connsiteY2" fmla="*/ 2334344 h 2875403"/>
                  <a:gd name="connsiteX3" fmla="*/ 187196 w 3155056"/>
                  <a:gd name="connsiteY3" fmla="*/ 2860388 h 2875403"/>
                  <a:gd name="connsiteX4" fmla="*/ 0 w 3155056"/>
                  <a:gd name="connsiteY4" fmla="*/ 0 h 2875403"/>
                  <a:gd name="connsiteX0" fmla="*/ 0 w 3111070"/>
                  <a:gd name="connsiteY0" fmla="*/ 0 h 2875403"/>
                  <a:gd name="connsiteX1" fmla="*/ 3007415 w 3111070"/>
                  <a:gd name="connsiteY1" fmla="*/ 55771 h 2875403"/>
                  <a:gd name="connsiteX2" fmla="*/ 2879470 w 3111070"/>
                  <a:gd name="connsiteY2" fmla="*/ 2334344 h 2875403"/>
                  <a:gd name="connsiteX3" fmla="*/ 187196 w 3111070"/>
                  <a:gd name="connsiteY3" fmla="*/ 2860388 h 2875403"/>
                  <a:gd name="connsiteX4" fmla="*/ 0 w 3111070"/>
                  <a:gd name="connsiteY4" fmla="*/ 0 h 2875403"/>
                  <a:gd name="connsiteX0" fmla="*/ 0 w 3116300"/>
                  <a:gd name="connsiteY0" fmla="*/ 0 h 2875403"/>
                  <a:gd name="connsiteX1" fmla="*/ 3007415 w 3116300"/>
                  <a:gd name="connsiteY1" fmla="*/ 55771 h 2875403"/>
                  <a:gd name="connsiteX2" fmla="*/ 2879470 w 3116300"/>
                  <a:gd name="connsiteY2" fmla="*/ 2334344 h 2875403"/>
                  <a:gd name="connsiteX3" fmla="*/ 187196 w 3116300"/>
                  <a:gd name="connsiteY3" fmla="*/ 2860388 h 2875403"/>
                  <a:gd name="connsiteX4" fmla="*/ 0 w 3116300"/>
                  <a:gd name="connsiteY4" fmla="*/ 0 h 2875403"/>
                  <a:gd name="connsiteX0" fmla="*/ 0 w 3083363"/>
                  <a:gd name="connsiteY0" fmla="*/ 0 h 2875403"/>
                  <a:gd name="connsiteX1" fmla="*/ 2885378 w 3083363"/>
                  <a:gd name="connsiteY1" fmla="*/ 56216 h 2875403"/>
                  <a:gd name="connsiteX2" fmla="*/ 2879470 w 3083363"/>
                  <a:gd name="connsiteY2" fmla="*/ 2334344 h 2875403"/>
                  <a:gd name="connsiteX3" fmla="*/ 187196 w 3083363"/>
                  <a:gd name="connsiteY3" fmla="*/ 2860388 h 2875403"/>
                  <a:gd name="connsiteX4" fmla="*/ 0 w 3083363"/>
                  <a:gd name="connsiteY4" fmla="*/ 0 h 2875403"/>
                  <a:gd name="connsiteX0" fmla="*/ 0 w 3096263"/>
                  <a:gd name="connsiteY0" fmla="*/ 0 h 2875403"/>
                  <a:gd name="connsiteX1" fmla="*/ 2937628 w 3096263"/>
                  <a:gd name="connsiteY1" fmla="*/ 51384 h 2875403"/>
                  <a:gd name="connsiteX2" fmla="*/ 2879470 w 3096263"/>
                  <a:gd name="connsiteY2" fmla="*/ 2334344 h 2875403"/>
                  <a:gd name="connsiteX3" fmla="*/ 187196 w 3096263"/>
                  <a:gd name="connsiteY3" fmla="*/ 2860388 h 2875403"/>
                  <a:gd name="connsiteX4" fmla="*/ 0 w 3096263"/>
                  <a:gd name="connsiteY4" fmla="*/ 0 h 2875403"/>
                  <a:gd name="connsiteX0" fmla="*/ 0 w 3094279"/>
                  <a:gd name="connsiteY0" fmla="*/ 0 h 2875403"/>
                  <a:gd name="connsiteX1" fmla="*/ 2930002 w 3094279"/>
                  <a:gd name="connsiteY1" fmla="*/ 101565 h 2875403"/>
                  <a:gd name="connsiteX2" fmla="*/ 2879470 w 3094279"/>
                  <a:gd name="connsiteY2" fmla="*/ 2334344 h 2875403"/>
                  <a:gd name="connsiteX3" fmla="*/ 187196 w 3094279"/>
                  <a:gd name="connsiteY3" fmla="*/ 2860388 h 2875403"/>
                  <a:gd name="connsiteX4" fmla="*/ 0 w 3094279"/>
                  <a:gd name="connsiteY4" fmla="*/ 0 h 2875403"/>
                  <a:gd name="connsiteX0" fmla="*/ 0 w 3102449"/>
                  <a:gd name="connsiteY0" fmla="*/ 0 h 2875403"/>
                  <a:gd name="connsiteX1" fmla="*/ 2960524 w 3102449"/>
                  <a:gd name="connsiteY1" fmla="*/ 112644 h 2875403"/>
                  <a:gd name="connsiteX2" fmla="*/ 2879470 w 3102449"/>
                  <a:gd name="connsiteY2" fmla="*/ 2334344 h 2875403"/>
                  <a:gd name="connsiteX3" fmla="*/ 187196 w 3102449"/>
                  <a:gd name="connsiteY3" fmla="*/ 2860388 h 2875403"/>
                  <a:gd name="connsiteX4" fmla="*/ 0 w 3102449"/>
                  <a:gd name="connsiteY4" fmla="*/ 0 h 2875403"/>
                  <a:gd name="connsiteX0" fmla="*/ 0 w 3104921"/>
                  <a:gd name="connsiteY0" fmla="*/ 0 h 2875403"/>
                  <a:gd name="connsiteX1" fmla="*/ 2969318 w 3104921"/>
                  <a:gd name="connsiteY1" fmla="*/ 139644 h 2875403"/>
                  <a:gd name="connsiteX2" fmla="*/ 2879470 w 3104921"/>
                  <a:gd name="connsiteY2" fmla="*/ 2334344 h 2875403"/>
                  <a:gd name="connsiteX3" fmla="*/ 187196 w 3104921"/>
                  <a:gd name="connsiteY3" fmla="*/ 2860388 h 2875403"/>
                  <a:gd name="connsiteX4" fmla="*/ 0 w 3104921"/>
                  <a:gd name="connsiteY4" fmla="*/ 0 h 2875403"/>
                  <a:gd name="connsiteX0" fmla="*/ 0 w 3097647"/>
                  <a:gd name="connsiteY0" fmla="*/ 0 h 2875403"/>
                  <a:gd name="connsiteX1" fmla="*/ 2942864 w 3097647"/>
                  <a:gd name="connsiteY1" fmla="*/ 186902 h 2875403"/>
                  <a:gd name="connsiteX2" fmla="*/ 2879470 w 3097647"/>
                  <a:gd name="connsiteY2" fmla="*/ 2334344 h 2875403"/>
                  <a:gd name="connsiteX3" fmla="*/ 187196 w 3097647"/>
                  <a:gd name="connsiteY3" fmla="*/ 2860388 h 2875403"/>
                  <a:gd name="connsiteX4" fmla="*/ 0 w 3097647"/>
                  <a:gd name="connsiteY4" fmla="*/ 0 h 2875403"/>
                  <a:gd name="connsiteX0" fmla="*/ 0 w 3053237"/>
                  <a:gd name="connsiteY0" fmla="*/ 0 h 2830026"/>
                  <a:gd name="connsiteX1" fmla="*/ 2898454 w 3053237"/>
                  <a:gd name="connsiteY1" fmla="*/ 141525 h 2830026"/>
                  <a:gd name="connsiteX2" fmla="*/ 2835060 w 3053237"/>
                  <a:gd name="connsiteY2" fmla="*/ 2288967 h 2830026"/>
                  <a:gd name="connsiteX3" fmla="*/ 142786 w 3053237"/>
                  <a:gd name="connsiteY3" fmla="*/ 2815011 h 2830026"/>
                  <a:gd name="connsiteX4" fmla="*/ 0 w 3053237"/>
                  <a:gd name="connsiteY4" fmla="*/ 0 h 2830026"/>
                  <a:gd name="connsiteX0" fmla="*/ 0 w 3002552"/>
                  <a:gd name="connsiteY0" fmla="*/ 0 h 2783683"/>
                  <a:gd name="connsiteX1" fmla="*/ 2847769 w 3002552"/>
                  <a:gd name="connsiteY1" fmla="*/ 95182 h 2783683"/>
                  <a:gd name="connsiteX2" fmla="*/ 2784375 w 3002552"/>
                  <a:gd name="connsiteY2" fmla="*/ 2242624 h 2783683"/>
                  <a:gd name="connsiteX3" fmla="*/ 92101 w 3002552"/>
                  <a:gd name="connsiteY3" fmla="*/ 2768668 h 2783683"/>
                  <a:gd name="connsiteX4" fmla="*/ 0 w 3002552"/>
                  <a:gd name="connsiteY4" fmla="*/ 0 h 2783683"/>
                  <a:gd name="connsiteX0" fmla="*/ 0 w 3002552"/>
                  <a:gd name="connsiteY0" fmla="*/ 0 h 2780993"/>
                  <a:gd name="connsiteX1" fmla="*/ 2847769 w 3002552"/>
                  <a:gd name="connsiteY1" fmla="*/ 95182 h 2780993"/>
                  <a:gd name="connsiteX2" fmla="*/ 2784375 w 3002552"/>
                  <a:gd name="connsiteY2" fmla="*/ 2242624 h 2780993"/>
                  <a:gd name="connsiteX3" fmla="*/ 92101 w 3002552"/>
                  <a:gd name="connsiteY3" fmla="*/ 2768668 h 2780993"/>
                  <a:gd name="connsiteX4" fmla="*/ 0 w 3002552"/>
                  <a:gd name="connsiteY4" fmla="*/ 0 h 2780993"/>
                  <a:gd name="connsiteX0" fmla="*/ 0 w 3008312"/>
                  <a:gd name="connsiteY0" fmla="*/ 0 h 2781844"/>
                  <a:gd name="connsiteX1" fmla="*/ 2847769 w 3008312"/>
                  <a:gd name="connsiteY1" fmla="*/ 95182 h 2781844"/>
                  <a:gd name="connsiteX2" fmla="*/ 2792196 w 3008312"/>
                  <a:gd name="connsiteY2" fmla="*/ 2275334 h 2781844"/>
                  <a:gd name="connsiteX3" fmla="*/ 92101 w 3008312"/>
                  <a:gd name="connsiteY3" fmla="*/ 2768668 h 2781844"/>
                  <a:gd name="connsiteX4" fmla="*/ 0 w 3008312"/>
                  <a:gd name="connsiteY4" fmla="*/ 0 h 2781844"/>
                  <a:gd name="connsiteX0" fmla="*/ 0 w 2989495"/>
                  <a:gd name="connsiteY0" fmla="*/ 0 h 2781844"/>
                  <a:gd name="connsiteX1" fmla="*/ 2847769 w 2989495"/>
                  <a:gd name="connsiteY1" fmla="*/ 95182 h 2781844"/>
                  <a:gd name="connsiteX2" fmla="*/ 2792196 w 2989495"/>
                  <a:gd name="connsiteY2" fmla="*/ 2275334 h 2781844"/>
                  <a:gd name="connsiteX3" fmla="*/ 92101 w 2989495"/>
                  <a:gd name="connsiteY3" fmla="*/ 2768668 h 2781844"/>
                  <a:gd name="connsiteX4" fmla="*/ 0 w 2989495"/>
                  <a:gd name="connsiteY4" fmla="*/ 0 h 2781844"/>
                  <a:gd name="connsiteX0" fmla="*/ 0 w 3011870"/>
                  <a:gd name="connsiteY0" fmla="*/ 0 h 2781844"/>
                  <a:gd name="connsiteX1" fmla="*/ 2847769 w 3011870"/>
                  <a:gd name="connsiteY1" fmla="*/ 95182 h 2781844"/>
                  <a:gd name="connsiteX2" fmla="*/ 2792196 w 3011870"/>
                  <a:gd name="connsiteY2" fmla="*/ 2275334 h 2781844"/>
                  <a:gd name="connsiteX3" fmla="*/ 92101 w 3011870"/>
                  <a:gd name="connsiteY3" fmla="*/ 2768668 h 2781844"/>
                  <a:gd name="connsiteX4" fmla="*/ 0 w 3011870"/>
                  <a:gd name="connsiteY4" fmla="*/ 0 h 2781844"/>
                  <a:gd name="connsiteX0" fmla="*/ 0 w 3011870"/>
                  <a:gd name="connsiteY0" fmla="*/ 0 h 2783262"/>
                  <a:gd name="connsiteX1" fmla="*/ 2847769 w 3011870"/>
                  <a:gd name="connsiteY1" fmla="*/ 95182 h 2783262"/>
                  <a:gd name="connsiteX2" fmla="*/ 2792196 w 3011870"/>
                  <a:gd name="connsiteY2" fmla="*/ 2275334 h 2783262"/>
                  <a:gd name="connsiteX3" fmla="*/ 92101 w 3011870"/>
                  <a:gd name="connsiteY3" fmla="*/ 2768668 h 2783262"/>
                  <a:gd name="connsiteX4" fmla="*/ 0 w 3011870"/>
                  <a:gd name="connsiteY4" fmla="*/ 0 h 2783262"/>
                  <a:gd name="connsiteX0" fmla="*/ 0 w 3011870"/>
                  <a:gd name="connsiteY0" fmla="*/ 0 h 2767189"/>
                  <a:gd name="connsiteX1" fmla="*/ 2847769 w 3011870"/>
                  <a:gd name="connsiteY1" fmla="*/ 95182 h 2767189"/>
                  <a:gd name="connsiteX2" fmla="*/ 2792196 w 3011870"/>
                  <a:gd name="connsiteY2" fmla="*/ 2275334 h 2767189"/>
                  <a:gd name="connsiteX3" fmla="*/ 113833 w 3011870"/>
                  <a:gd name="connsiteY3" fmla="*/ 2752010 h 2767189"/>
                  <a:gd name="connsiteX4" fmla="*/ 0 w 3011870"/>
                  <a:gd name="connsiteY4" fmla="*/ 0 h 2767189"/>
                  <a:gd name="connsiteX0" fmla="*/ 0 w 3011870"/>
                  <a:gd name="connsiteY0" fmla="*/ 0 h 2764048"/>
                  <a:gd name="connsiteX1" fmla="*/ 2847769 w 3011870"/>
                  <a:gd name="connsiteY1" fmla="*/ 95182 h 2764048"/>
                  <a:gd name="connsiteX2" fmla="*/ 2792196 w 3011870"/>
                  <a:gd name="connsiteY2" fmla="*/ 2275334 h 2764048"/>
                  <a:gd name="connsiteX3" fmla="*/ 128682 w 3011870"/>
                  <a:gd name="connsiteY3" fmla="*/ 2748749 h 2764048"/>
                  <a:gd name="connsiteX4" fmla="*/ 0 w 3011870"/>
                  <a:gd name="connsiteY4" fmla="*/ 0 h 2764048"/>
                  <a:gd name="connsiteX0" fmla="*/ 0 w 3011870"/>
                  <a:gd name="connsiteY0" fmla="*/ 0 h 2766482"/>
                  <a:gd name="connsiteX1" fmla="*/ 2847769 w 3011870"/>
                  <a:gd name="connsiteY1" fmla="*/ 95182 h 2766482"/>
                  <a:gd name="connsiteX2" fmla="*/ 2792196 w 3011870"/>
                  <a:gd name="connsiteY2" fmla="*/ 2275334 h 2766482"/>
                  <a:gd name="connsiteX3" fmla="*/ 118548 w 3011870"/>
                  <a:gd name="connsiteY3" fmla="*/ 2751276 h 2766482"/>
                  <a:gd name="connsiteX4" fmla="*/ 0 w 3011870"/>
                  <a:gd name="connsiteY4" fmla="*/ 0 h 2766482"/>
                  <a:gd name="connsiteX0" fmla="*/ 0 w 3011870"/>
                  <a:gd name="connsiteY0" fmla="*/ 0 h 2769615"/>
                  <a:gd name="connsiteX1" fmla="*/ 2847769 w 3011870"/>
                  <a:gd name="connsiteY1" fmla="*/ 95182 h 2769615"/>
                  <a:gd name="connsiteX2" fmla="*/ 2792196 w 3011870"/>
                  <a:gd name="connsiteY2" fmla="*/ 2275334 h 2769615"/>
                  <a:gd name="connsiteX3" fmla="*/ 113120 w 3011870"/>
                  <a:gd name="connsiteY3" fmla="*/ 2754527 h 2769615"/>
                  <a:gd name="connsiteX4" fmla="*/ 0 w 3011870"/>
                  <a:gd name="connsiteY4" fmla="*/ 0 h 27696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11870" h="2769615">
                    <a:moveTo>
                      <a:pt x="0" y="0"/>
                    </a:moveTo>
                    <a:cubicBezTo>
                      <a:pt x="1127017" y="85961"/>
                      <a:pt x="1845297" y="76592"/>
                      <a:pt x="2847769" y="95182"/>
                    </a:cubicBezTo>
                    <a:cubicBezTo>
                      <a:pt x="2777291" y="1004083"/>
                      <a:pt x="3289279" y="2013053"/>
                      <a:pt x="2792196" y="2275334"/>
                    </a:cubicBezTo>
                    <a:cubicBezTo>
                      <a:pt x="2409503" y="2508287"/>
                      <a:pt x="1123783" y="2845055"/>
                      <a:pt x="113120" y="2754527"/>
                    </a:cubicBezTo>
                    <a:cubicBezTo>
                      <a:pt x="-60175" y="1676365"/>
                      <a:pt x="148001" y="804419"/>
                      <a:pt x="0" y="0"/>
                    </a:cubicBezTo>
                    <a:close/>
                  </a:path>
                </a:pathLst>
              </a:custGeom>
              <a:solidFill>
                <a:schemeClr val="bg1"/>
              </a:solidFill>
              <a:ln>
                <a:noFill/>
              </a:ln>
              <a:effectLst>
                <a:outerShdw blurRad="215900" dist="114300" dir="4800000" sx="99000" sy="99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grpSp>
            <p:nvGrpSpPr>
              <p:cNvPr id="33815" name="Groupe 14"/>
              <p:cNvGrpSpPr>
                <a:grpSpLocks/>
              </p:cNvGrpSpPr>
              <p:nvPr/>
            </p:nvGrpSpPr>
            <p:grpSpPr bwMode="auto">
              <a:xfrm>
                <a:off x="911151" y="2262448"/>
                <a:ext cx="3261912" cy="2876166"/>
                <a:chOff x="3851532" y="1530934"/>
                <a:chExt cx="3261912" cy="2876166"/>
              </a:xfrm>
            </p:grpSpPr>
            <p:sp>
              <p:nvSpPr>
                <p:cNvPr id="13" name="Rectangle 5"/>
                <p:cNvSpPr/>
                <p:nvPr/>
              </p:nvSpPr>
              <p:spPr>
                <a:xfrm rot="21074577">
                  <a:off x="3851532" y="1529809"/>
                  <a:ext cx="3115212" cy="2877291"/>
                </a:xfrm>
                <a:custGeom>
                  <a:avLst/>
                  <a:gdLst>
                    <a:gd name="connsiteX0" fmla="*/ 0 w 2958182"/>
                    <a:gd name="connsiteY0" fmla="*/ 0 h 2855644"/>
                    <a:gd name="connsiteX1" fmla="*/ 2958182 w 2958182"/>
                    <a:gd name="connsiteY1" fmla="*/ 0 h 2855644"/>
                    <a:gd name="connsiteX2" fmla="*/ 2958182 w 2958182"/>
                    <a:gd name="connsiteY2" fmla="*/ 2855644 h 2855644"/>
                    <a:gd name="connsiteX3" fmla="*/ 0 w 2958182"/>
                    <a:gd name="connsiteY3" fmla="*/ 2855644 h 2855644"/>
                    <a:gd name="connsiteX4" fmla="*/ 0 w 2958182"/>
                    <a:gd name="connsiteY4" fmla="*/ 0 h 2855644"/>
                    <a:gd name="connsiteX0" fmla="*/ 0 w 2958182"/>
                    <a:gd name="connsiteY0" fmla="*/ 0 h 2855644"/>
                    <a:gd name="connsiteX1" fmla="*/ 2958182 w 2958182"/>
                    <a:gd name="connsiteY1" fmla="*/ 0 h 2855644"/>
                    <a:gd name="connsiteX2" fmla="*/ 2958182 w 2958182"/>
                    <a:gd name="connsiteY2" fmla="*/ 2855644 h 2855644"/>
                    <a:gd name="connsiteX3" fmla="*/ 99227 w 2958182"/>
                    <a:gd name="connsiteY3" fmla="*/ 2774555 h 2855644"/>
                    <a:gd name="connsiteX4" fmla="*/ 0 w 2958182"/>
                    <a:gd name="connsiteY4" fmla="*/ 0 h 2855644"/>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802085"/>
                    <a:gd name="connsiteX1" fmla="*/ 3007415 w 3007415"/>
                    <a:gd name="connsiteY1" fmla="*/ 55771 h 2802085"/>
                    <a:gd name="connsiteX2" fmla="*/ 2795981 w 3007415"/>
                    <a:gd name="connsiteY2" fmla="*/ 2782473 h 2802085"/>
                    <a:gd name="connsiteX3" fmla="*/ 152810 w 3007415"/>
                    <a:gd name="connsiteY3" fmla="*/ 2802085 h 2802085"/>
                    <a:gd name="connsiteX4" fmla="*/ 0 w 3007415"/>
                    <a:gd name="connsiteY4" fmla="*/ 0 h 2802085"/>
                    <a:gd name="connsiteX0" fmla="*/ 0 w 3007415"/>
                    <a:gd name="connsiteY0" fmla="*/ 0 h 2910528"/>
                    <a:gd name="connsiteX1" fmla="*/ 3007415 w 3007415"/>
                    <a:gd name="connsiteY1" fmla="*/ 55771 h 2910528"/>
                    <a:gd name="connsiteX2" fmla="*/ 2795981 w 3007415"/>
                    <a:gd name="connsiteY2" fmla="*/ 2782473 h 2910528"/>
                    <a:gd name="connsiteX3" fmla="*/ 152810 w 3007415"/>
                    <a:gd name="connsiteY3" fmla="*/ 2802085 h 2910528"/>
                    <a:gd name="connsiteX4" fmla="*/ 0 w 3007415"/>
                    <a:gd name="connsiteY4" fmla="*/ 0 h 2910528"/>
                    <a:gd name="connsiteX0" fmla="*/ 0 w 3016462"/>
                    <a:gd name="connsiteY0" fmla="*/ 0 h 2910528"/>
                    <a:gd name="connsiteX1" fmla="*/ 3007415 w 3016462"/>
                    <a:gd name="connsiteY1" fmla="*/ 55771 h 2910528"/>
                    <a:gd name="connsiteX2" fmla="*/ 2795981 w 3016462"/>
                    <a:gd name="connsiteY2" fmla="*/ 2782473 h 2910528"/>
                    <a:gd name="connsiteX3" fmla="*/ 152810 w 3016462"/>
                    <a:gd name="connsiteY3" fmla="*/ 2802085 h 2910528"/>
                    <a:gd name="connsiteX4" fmla="*/ 0 w 3016462"/>
                    <a:gd name="connsiteY4" fmla="*/ 0 h 2910528"/>
                    <a:gd name="connsiteX0" fmla="*/ 0 w 3064249"/>
                    <a:gd name="connsiteY0" fmla="*/ 0 h 2898641"/>
                    <a:gd name="connsiteX1" fmla="*/ 3007415 w 3064249"/>
                    <a:gd name="connsiteY1" fmla="*/ 55771 h 2898641"/>
                    <a:gd name="connsiteX2" fmla="*/ 2875643 w 3064249"/>
                    <a:gd name="connsiteY2" fmla="*/ 2765832 h 2898641"/>
                    <a:gd name="connsiteX3" fmla="*/ 152810 w 3064249"/>
                    <a:gd name="connsiteY3" fmla="*/ 2802085 h 2898641"/>
                    <a:gd name="connsiteX4" fmla="*/ 0 w 3064249"/>
                    <a:gd name="connsiteY4" fmla="*/ 0 h 2898641"/>
                    <a:gd name="connsiteX0" fmla="*/ 0 w 3070540"/>
                    <a:gd name="connsiteY0" fmla="*/ 0 h 2898641"/>
                    <a:gd name="connsiteX1" fmla="*/ 3007415 w 3070540"/>
                    <a:gd name="connsiteY1" fmla="*/ 55771 h 2898641"/>
                    <a:gd name="connsiteX2" fmla="*/ 2875643 w 3070540"/>
                    <a:gd name="connsiteY2" fmla="*/ 2765832 h 2898641"/>
                    <a:gd name="connsiteX3" fmla="*/ 152810 w 3070540"/>
                    <a:gd name="connsiteY3" fmla="*/ 2802085 h 2898641"/>
                    <a:gd name="connsiteX4" fmla="*/ 0 w 3070540"/>
                    <a:gd name="connsiteY4" fmla="*/ 0 h 2898641"/>
                    <a:gd name="connsiteX0" fmla="*/ 0 w 3050496"/>
                    <a:gd name="connsiteY0" fmla="*/ 0 h 2831008"/>
                    <a:gd name="connsiteX1" fmla="*/ 3007415 w 3050496"/>
                    <a:gd name="connsiteY1" fmla="*/ 55771 h 2831008"/>
                    <a:gd name="connsiteX2" fmla="*/ 2844527 w 3050496"/>
                    <a:gd name="connsiteY2" fmla="*/ 2655027 h 2831008"/>
                    <a:gd name="connsiteX3" fmla="*/ 152810 w 3050496"/>
                    <a:gd name="connsiteY3" fmla="*/ 2802085 h 2831008"/>
                    <a:gd name="connsiteX4" fmla="*/ 0 w 3050496"/>
                    <a:gd name="connsiteY4" fmla="*/ 0 h 2831008"/>
                    <a:gd name="connsiteX0" fmla="*/ 0 w 3083026"/>
                    <a:gd name="connsiteY0" fmla="*/ 0 h 2802085"/>
                    <a:gd name="connsiteX1" fmla="*/ 3007415 w 3083026"/>
                    <a:gd name="connsiteY1" fmla="*/ 55771 h 2802085"/>
                    <a:gd name="connsiteX2" fmla="*/ 2894153 w 3083026"/>
                    <a:gd name="connsiteY2" fmla="*/ 2551842 h 2802085"/>
                    <a:gd name="connsiteX3" fmla="*/ 152810 w 3083026"/>
                    <a:gd name="connsiteY3" fmla="*/ 2802085 h 2802085"/>
                    <a:gd name="connsiteX4" fmla="*/ 0 w 3083026"/>
                    <a:gd name="connsiteY4" fmla="*/ 0 h 2802085"/>
                    <a:gd name="connsiteX0" fmla="*/ 0 w 3077100"/>
                    <a:gd name="connsiteY0" fmla="*/ 0 h 2839147"/>
                    <a:gd name="connsiteX1" fmla="*/ 3007415 w 3077100"/>
                    <a:gd name="connsiteY1" fmla="*/ 55771 h 2839147"/>
                    <a:gd name="connsiteX2" fmla="*/ 2885440 w 3077100"/>
                    <a:gd name="connsiteY2" fmla="*/ 2670966 h 2839147"/>
                    <a:gd name="connsiteX3" fmla="*/ 152810 w 3077100"/>
                    <a:gd name="connsiteY3" fmla="*/ 2802085 h 2839147"/>
                    <a:gd name="connsiteX4" fmla="*/ 0 w 3077100"/>
                    <a:gd name="connsiteY4" fmla="*/ 0 h 2839147"/>
                    <a:gd name="connsiteX0" fmla="*/ 0 w 3084012"/>
                    <a:gd name="connsiteY0" fmla="*/ 0 h 2810619"/>
                    <a:gd name="connsiteX1" fmla="*/ 3007415 w 3084012"/>
                    <a:gd name="connsiteY1" fmla="*/ 55771 h 2810619"/>
                    <a:gd name="connsiteX2" fmla="*/ 2895591 w 3084012"/>
                    <a:gd name="connsiteY2" fmla="*/ 2605068 h 2810619"/>
                    <a:gd name="connsiteX3" fmla="*/ 152810 w 3084012"/>
                    <a:gd name="connsiteY3" fmla="*/ 2802085 h 2810619"/>
                    <a:gd name="connsiteX4" fmla="*/ 0 w 3084012"/>
                    <a:gd name="connsiteY4" fmla="*/ 0 h 2810619"/>
                    <a:gd name="connsiteX0" fmla="*/ 0 w 3108841"/>
                    <a:gd name="connsiteY0" fmla="*/ 0 h 2802085"/>
                    <a:gd name="connsiteX1" fmla="*/ 3007415 w 3108841"/>
                    <a:gd name="connsiteY1" fmla="*/ 55771 h 2802085"/>
                    <a:gd name="connsiteX2" fmla="*/ 2930854 w 3108841"/>
                    <a:gd name="connsiteY2" fmla="*/ 2501276 h 2802085"/>
                    <a:gd name="connsiteX3" fmla="*/ 152810 w 3108841"/>
                    <a:gd name="connsiteY3" fmla="*/ 2802085 h 2802085"/>
                    <a:gd name="connsiteX4" fmla="*/ 0 w 3108841"/>
                    <a:gd name="connsiteY4" fmla="*/ 0 h 2802085"/>
                    <a:gd name="connsiteX0" fmla="*/ 0 w 3073089"/>
                    <a:gd name="connsiteY0" fmla="*/ 0 h 2802085"/>
                    <a:gd name="connsiteX1" fmla="*/ 3007415 w 3073089"/>
                    <a:gd name="connsiteY1" fmla="*/ 55771 h 2802085"/>
                    <a:gd name="connsiteX2" fmla="*/ 2879470 w 3073089"/>
                    <a:gd name="connsiteY2" fmla="*/ 2334344 h 2802085"/>
                    <a:gd name="connsiteX3" fmla="*/ 152810 w 3073089"/>
                    <a:gd name="connsiteY3" fmla="*/ 2802085 h 2802085"/>
                    <a:gd name="connsiteX4" fmla="*/ 0 w 3073089"/>
                    <a:gd name="connsiteY4" fmla="*/ 0 h 2802085"/>
                    <a:gd name="connsiteX0" fmla="*/ 0 w 3142862"/>
                    <a:gd name="connsiteY0" fmla="*/ 0 h 2802085"/>
                    <a:gd name="connsiteX1" fmla="*/ 3007415 w 3142862"/>
                    <a:gd name="connsiteY1" fmla="*/ 55771 h 2802085"/>
                    <a:gd name="connsiteX2" fmla="*/ 2879470 w 3142862"/>
                    <a:gd name="connsiteY2" fmla="*/ 2334344 h 2802085"/>
                    <a:gd name="connsiteX3" fmla="*/ 152810 w 3142862"/>
                    <a:gd name="connsiteY3" fmla="*/ 2802085 h 2802085"/>
                    <a:gd name="connsiteX4" fmla="*/ 0 w 3142862"/>
                    <a:gd name="connsiteY4" fmla="*/ 0 h 2802085"/>
                    <a:gd name="connsiteX0" fmla="*/ 0 w 3142862"/>
                    <a:gd name="connsiteY0" fmla="*/ 0 h 2860388"/>
                    <a:gd name="connsiteX1" fmla="*/ 3007415 w 3142862"/>
                    <a:gd name="connsiteY1" fmla="*/ 55771 h 2860388"/>
                    <a:gd name="connsiteX2" fmla="*/ 2879470 w 3142862"/>
                    <a:gd name="connsiteY2" fmla="*/ 2334344 h 2860388"/>
                    <a:gd name="connsiteX3" fmla="*/ 187196 w 3142862"/>
                    <a:gd name="connsiteY3" fmla="*/ 2860388 h 2860388"/>
                    <a:gd name="connsiteX4" fmla="*/ 0 w 3142862"/>
                    <a:gd name="connsiteY4" fmla="*/ 0 h 2860388"/>
                    <a:gd name="connsiteX0" fmla="*/ 0 w 3142862"/>
                    <a:gd name="connsiteY0" fmla="*/ 0 h 2876373"/>
                    <a:gd name="connsiteX1" fmla="*/ 3007415 w 3142862"/>
                    <a:gd name="connsiteY1" fmla="*/ 55771 h 2876373"/>
                    <a:gd name="connsiteX2" fmla="*/ 2879470 w 3142862"/>
                    <a:gd name="connsiteY2" fmla="*/ 2334344 h 2876373"/>
                    <a:gd name="connsiteX3" fmla="*/ 187196 w 3142862"/>
                    <a:gd name="connsiteY3" fmla="*/ 2860388 h 2876373"/>
                    <a:gd name="connsiteX4" fmla="*/ 0 w 3142862"/>
                    <a:gd name="connsiteY4" fmla="*/ 0 h 2876373"/>
                    <a:gd name="connsiteX0" fmla="*/ 0 w 3142862"/>
                    <a:gd name="connsiteY0" fmla="*/ 0 h 2869960"/>
                    <a:gd name="connsiteX1" fmla="*/ 3007415 w 3142862"/>
                    <a:gd name="connsiteY1" fmla="*/ 55771 h 2869960"/>
                    <a:gd name="connsiteX2" fmla="*/ 2879470 w 3142862"/>
                    <a:gd name="connsiteY2" fmla="*/ 2334344 h 2869960"/>
                    <a:gd name="connsiteX3" fmla="*/ 187196 w 3142862"/>
                    <a:gd name="connsiteY3" fmla="*/ 2860388 h 2869960"/>
                    <a:gd name="connsiteX4" fmla="*/ 0 w 3142862"/>
                    <a:gd name="connsiteY4" fmla="*/ 0 h 2869960"/>
                    <a:gd name="connsiteX0" fmla="*/ 0 w 3142862"/>
                    <a:gd name="connsiteY0" fmla="*/ 0 h 2875403"/>
                    <a:gd name="connsiteX1" fmla="*/ 3007415 w 3142862"/>
                    <a:gd name="connsiteY1" fmla="*/ 55771 h 2875403"/>
                    <a:gd name="connsiteX2" fmla="*/ 2879470 w 3142862"/>
                    <a:gd name="connsiteY2" fmla="*/ 2334344 h 2875403"/>
                    <a:gd name="connsiteX3" fmla="*/ 187196 w 3142862"/>
                    <a:gd name="connsiteY3" fmla="*/ 2860388 h 2875403"/>
                    <a:gd name="connsiteX4" fmla="*/ 0 w 3142862"/>
                    <a:gd name="connsiteY4" fmla="*/ 0 h 2875403"/>
                    <a:gd name="connsiteX0" fmla="*/ 0 w 3155056"/>
                    <a:gd name="connsiteY0" fmla="*/ 0 h 2875403"/>
                    <a:gd name="connsiteX1" fmla="*/ 3007415 w 3155056"/>
                    <a:gd name="connsiteY1" fmla="*/ 55771 h 2875403"/>
                    <a:gd name="connsiteX2" fmla="*/ 2879470 w 3155056"/>
                    <a:gd name="connsiteY2" fmla="*/ 2334344 h 2875403"/>
                    <a:gd name="connsiteX3" fmla="*/ 187196 w 3155056"/>
                    <a:gd name="connsiteY3" fmla="*/ 2860388 h 2875403"/>
                    <a:gd name="connsiteX4" fmla="*/ 0 w 3155056"/>
                    <a:gd name="connsiteY4" fmla="*/ 0 h 2875403"/>
                    <a:gd name="connsiteX0" fmla="*/ 0 w 3111070"/>
                    <a:gd name="connsiteY0" fmla="*/ 0 h 2875403"/>
                    <a:gd name="connsiteX1" fmla="*/ 3007415 w 3111070"/>
                    <a:gd name="connsiteY1" fmla="*/ 55771 h 2875403"/>
                    <a:gd name="connsiteX2" fmla="*/ 2879470 w 3111070"/>
                    <a:gd name="connsiteY2" fmla="*/ 2334344 h 2875403"/>
                    <a:gd name="connsiteX3" fmla="*/ 187196 w 3111070"/>
                    <a:gd name="connsiteY3" fmla="*/ 2860388 h 2875403"/>
                    <a:gd name="connsiteX4" fmla="*/ 0 w 3111070"/>
                    <a:gd name="connsiteY4" fmla="*/ 0 h 2875403"/>
                    <a:gd name="connsiteX0" fmla="*/ 0 w 3116300"/>
                    <a:gd name="connsiteY0" fmla="*/ 0 h 2875403"/>
                    <a:gd name="connsiteX1" fmla="*/ 3007415 w 3116300"/>
                    <a:gd name="connsiteY1" fmla="*/ 55771 h 2875403"/>
                    <a:gd name="connsiteX2" fmla="*/ 2879470 w 3116300"/>
                    <a:gd name="connsiteY2" fmla="*/ 2334344 h 2875403"/>
                    <a:gd name="connsiteX3" fmla="*/ 187196 w 3116300"/>
                    <a:gd name="connsiteY3" fmla="*/ 2860388 h 2875403"/>
                    <a:gd name="connsiteX4" fmla="*/ 0 w 3116300"/>
                    <a:gd name="connsiteY4" fmla="*/ 0 h 2875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6300" h="2875403">
                      <a:moveTo>
                        <a:pt x="0" y="0"/>
                      </a:moveTo>
                      <a:cubicBezTo>
                        <a:pt x="1127017" y="85961"/>
                        <a:pt x="2004943" y="37181"/>
                        <a:pt x="3007415" y="55771"/>
                      </a:cubicBezTo>
                      <a:cubicBezTo>
                        <a:pt x="2936937" y="964672"/>
                        <a:pt x="3368549" y="2290401"/>
                        <a:pt x="2879470" y="2334344"/>
                      </a:cubicBezTo>
                      <a:cubicBezTo>
                        <a:pt x="2708049" y="2614029"/>
                        <a:pt x="1197859" y="2950916"/>
                        <a:pt x="187196" y="2860388"/>
                      </a:cubicBezTo>
                      <a:cubicBezTo>
                        <a:pt x="13901" y="1782226"/>
                        <a:pt x="148001" y="804419"/>
                        <a:pt x="0" y="0"/>
                      </a:cubicBezTo>
                      <a:close/>
                    </a:path>
                  </a:pathLst>
                </a:custGeom>
                <a:solidFill>
                  <a:srgbClr val="ABFF2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14" name="Triangle rectangle 7"/>
                <p:cNvSpPr/>
                <p:nvPr/>
              </p:nvSpPr>
              <p:spPr>
                <a:xfrm rot="14260875">
                  <a:off x="6185865" y="3088748"/>
                  <a:ext cx="334947" cy="1520212"/>
                </a:xfrm>
                <a:custGeom>
                  <a:avLst/>
                  <a:gdLst>
                    <a:gd name="connsiteX0" fmla="*/ 0 w 360040"/>
                    <a:gd name="connsiteY0" fmla="*/ 1205112 h 1205112"/>
                    <a:gd name="connsiteX1" fmla="*/ 0 w 360040"/>
                    <a:gd name="connsiteY1" fmla="*/ 0 h 1205112"/>
                    <a:gd name="connsiteX2" fmla="*/ 360040 w 360040"/>
                    <a:gd name="connsiteY2" fmla="*/ 1205112 h 1205112"/>
                    <a:gd name="connsiteX3" fmla="*/ 0 w 360040"/>
                    <a:gd name="connsiteY3" fmla="*/ 1205112 h 1205112"/>
                    <a:gd name="connsiteX0" fmla="*/ 0 w 284031"/>
                    <a:gd name="connsiteY0" fmla="*/ 1205112 h 1205112"/>
                    <a:gd name="connsiteX1" fmla="*/ 0 w 284031"/>
                    <a:gd name="connsiteY1" fmla="*/ 0 h 1205112"/>
                    <a:gd name="connsiteX2" fmla="*/ 284031 w 284031"/>
                    <a:gd name="connsiteY2" fmla="*/ 826409 h 1205112"/>
                    <a:gd name="connsiteX3" fmla="*/ 0 w 284031"/>
                    <a:gd name="connsiteY3" fmla="*/ 1205112 h 1205112"/>
                    <a:gd name="connsiteX0" fmla="*/ 0 w 366580"/>
                    <a:gd name="connsiteY0" fmla="*/ 1205112 h 1205112"/>
                    <a:gd name="connsiteX1" fmla="*/ 0 w 366580"/>
                    <a:gd name="connsiteY1" fmla="*/ 0 h 1205112"/>
                    <a:gd name="connsiteX2" fmla="*/ 366580 w 366580"/>
                    <a:gd name="connsiteY2" fmla="*/ 963165 h 1205112"/>
                    <a:gd name="connsiteX3" fmla="*/ 0 w 366580"/>
                    <a:gd name="connsiteY3" fmla="*/ 1205112 h 1205112"/>
                    <a:gd name="connsiteX0" fmla="*/ 0 w 366580"/>
                    <a:gd name="connsiteY0" fmla="*/ 1205112 h 1205112"/>
                    <a:gd name="connsiteX1" fmla="*/ 0 w 366580"/>
                    <a:gd name="connsiteY1" fmla="*/ 0 h 1205112"/>
                    <a:gd name="connsiteX2" fmla="*/ 366580 w 366580"/>
                    <a:gd name="connsiteY2" fmla="*/ 963165 h 1205112"/>
                    <a:gd name="connsiteX3" fmla="*/ 0 w 366580"/>
                    <a:gd name="connsiteY3" fmla="*/ 1205112 h 120511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126017 w 501304"/>
                    <a:gd name="connsiteY0" fmla="*/ 1227782 h 1227782"/>
                    <a:gd name="connsiteX1" fmla="*/ 134724 w 501304"/>
                    <a:gd name="connsiteY1" fmla="*/ 0 h 1227782"/>
                    <a:gd name="connsiteX2" fmla="*/ 501304 w 501304"/>
                    <a:gd name="connsiteY2" fmla="*/ 963165 h 1227782"/>
                    <a:gd name="connsiteX3" fmla="*/ 126017 w 501304"/>
                    <a:gd name="connsiteY3" fmla="*/ 1227782 h 1227782"/>
                    <a:gd name="connsiteX0" fmla="*/ 129311 w 504598"/>
                    <a:gd name="connsiteY0" fmla="*/ 1227782 h 1227782"/>
                    <a:gd name="connsiteX1" fmla="*/ 138018 w 504598"/>
                    <a:gd name="connsiteY1" fmla="*/ 0 h 1227782"/>
                    <a:gd name="connsiteX2" fmla="*/ 504598 w 504598"/>
                    <a:gd name="connsiteY2" fmla="*/ 963165 h 1227782"/>
                    <a:gd name="connsiteX3" fmla="*/ 129311 w 504598"/>
                    <a:gd name="connsiteY3" fmla="*/ 1227782 h 1227782"/>
                    <a:gd name="connsiteX0" fmla="*/ 122131 w 497418"/>
                    <a:gd name="connsiteY0" fmla="*/ 1406841 h 1406841"/>
                    <a:gd name="connsiteX1" fmla="*/ 159583 w 497418"/>
                    <a:gd name="connsiteY1" fmla="*/ 0 h 1406841"/>
                    <a:gd name="connsiteX2" fmla="*/ 497418 w 497418"/>
                    <a:gd name="connsiteY2" fmla="*/ 1142224 h 1406841"/>
                    <a:gd name="connsiteX3" fmla="*/ 122131 w 497418"/>
                    <a:gd name="connsiteY3" fmla="*/ 1406841 h 1406841"/>
                    <a:gd name="connsiteX0" fmla="*/ 134513 w 509800"/>
                    <a:gd name="connsiteY0" fmla="*/ 1406841 h 1406841"/>
                    <a:gd name="connsiteX1" fmla="*/ 171965 w 509800"/>
                    <a:gd name="connsiteY1" fmla="*/ 0 h 1406841"/>
                    <a:gd name="connsiteX2" fmla="*/ 509800 w 509800"/>
                    <a:gd name="connsiteY2" fmla="*/ 1142224 h 1406841"/>
                    <a:gd name="connsiteX3" fmla="*/ 134513 w 509800"/>
                    <a:gd name="connsiteY3" fmla="*/ 1406841 h 1406841"/>
                    <a:gd name="connsiteX0" fmla="*/ 134513 w 509800"/>
                    <a:gd name="connsiteY0" fmla="*/ 1406841 h 1406841"/>
                    <a:gd name="connsiteX1" fmla="*/ 171965 w 509800"/>
                    <a:gd name="connsiteY1" fmla="*/ 0 h 1406841"/>
                    <a:gd name="connsiteX2" fmla="*/ 509800 w 509800"/>
                    <a:gd name="connsiteY2" fmla="*/ 1142224 h 1406841"/>
                    <a:gd name="connsiteX3" fmla="*/ 134513 w 509800"/>
                    <a:gd name="connsiteY3" fmla="*/ 1406841 h 1406841"/>
                    <a:gd name="connsiteX0" fmla="*/ 134513 w 403203"/>
                    <a:gd name="connsiteY0" fmla="*/ 1406841 h 1406841"/>
                    <a:gd name="connsiteX1" fmla="*/ 171965 w 403203"/>
                    <a:gd name="connsiteY1" fmla="*/ 0 h 1406841"/>
                    <a:gd name="connsiteX2" fmla="*/ 403203 w 403203"/>
                    <a:gd name="connsiteY2" fmla="*/ 1117809 h 1406841"/>
                    <a:gd name="connsiteX3" fmla="*/ 134513 w 403203"/>
                    <a:gd name="connsiteY3" fmla="*/ 1406841 h 1406841"/>
                    <a:gd name="connsiteX0" fmla="*/ 134513 w 412457"/>
                    <a:gd name="connsiteY0" fmla="*/ 1406841 h 1406841"/>
                    <a:gd name="connsiteX1" fmla="*/ 171965 w 412457"/>
                    <a:gd name="connsiteY1" fmla="*/ 0 h 1406841"/>
                    <a:gd name="connsiteX2" fmla="*/ 412456 w 412457"/>
                    <a:gd name="connsiteY2" fmla="*/ 1149013 h 1406841"/>
                    <a:gd name="connsiteX3" fmla="*/ 134513 w 412457"/>
                    <a:gd name="connsiteY3" fmla="*/ 1406841 h 1406841"/>
                    <a:gd name="connsiteX0" fmla="*/ 134513 w 412456"/>
                    <a:gd name="connsiteY0" fmla="*/ 1406841 h 1406841"/>
                    <a:gd name="connsiteX1" fmla="*/ 171965 w 412456"/>
                    <a:gd name="connsiteY1" fmla="*/ 0 h 1406841"/>
                    <a:gd name="connsiteX2" fmla="*/ 412456 w 412456"/>
                    <a:gd name="connsiteY2" fmla="*/ 1149013 h 1406841"/>
                    <a:gd name="connsiteX3" fmla="*/ 134513 w 412456"/>
                    <a:gd name="connsiteY3" fmla="*/ 1406841 h 1406841"/>
                    <a:gd name="connsiteX0" fmla="*/ 134513 w 412456"/>
                    <a:gd name="connsiteY0" fmla="*/ 1406841 h 1406841"/>
                    <a:gd name="connsiteX1" fmla="*/ 171965 w 412456"/>
                    <a:gd name="connsiteY1" fmla="*/ 0 h 1406841"/>
                    <a:gd name="connsiteX2" fmla="*/ 412456 w 412456"/>
                    <a:gd name="connsiteY2" fmla="*/ 1149013 h 1406841"/>
                    <a:gd name="connsiteX3" fmla="*/ 134513 w 412456"/>
                    <a:gd name="connsiteY3" fmla="*/ 1406841 h 1406841"/>
                    <a:gd name="connsiteX0" fmla="*/ 140084 w 398701"/>
                    <a:gd name="connsiteY0" fmla="*/ 1442880 h 1442880"/>
                    <a:gd name="connsiteX1" fmla="*/ 158210 w 398701"/>
                    <a:gd name="connsiteY1" fmla="*/ 0 h 1442880"/>
                    <a:gd name="connsiteX2" fmla="*/ 398701 w 398701"/>
                    <a:gd name="connsiteY2" fmla="*/ 1149013 h 1442880"/>
                    <a:gd name="connsiteX3" fmla="*/ 140084 w 398701"/>
                    <a:gd name="connsiteY3" fmla="*/ 1442880 h 1442880"/>
                    <a:gd name="connsiteX0" fmla="*/ 163454 w 422071"/>
                    <a:gd name="connsiteY0" fmla="*/ 1442880 h 1442880"/>
                    <a:gd name="connsiteX1" fmla="*/ 181580 w 422071"/>
                    <a:gd name="connsiteY1" fmla="*/ 0 h 1442880"/>
                    <a:gd name="connsiteX2" fmla="*/ 422071 w 422071"/>
                    <a:gd name="connsiteY2" fmla="*/ 1149013 h 1442880"/>
                    <a:gd name="connsiteX3" fmla="*/ 163454 w 422071"/>
                    <a:gd name="connsiteY3" fmla="*/ 1442880 h 1442880"/>
                    <a:gd name="connsiteX0" fmla="*/ 163454 w 422071"/>
                    <a:gd name="connsiteY0" fmla="*/ 1442880 h 1442880"/>
                    <a:gd name="connsiteX1" fmla="*/ 181580 w 422071"/>
                    <a:gd name="connsiteY1" fmla="*/ 0 h 1442880"/>
                    <a:gd name="connsiteX2" fmla="*/ 422071 w 422071"/>
                    <a:gd name="connsiteY2" fmla="*/ 1149013 h 1442880"/>
                    <a:gd name="connsiteX3" fmla="*/ 163454 w 422071"/>
                    <a:gd name="connsiteY3" fmla="*/ 1442880 h 1442880"/>
                  </a:gdLst>
                  <a:ahLst/>
                  <a:cxnLst>
                    <a:cxn ang="0">
                      <a:pos x="connsiteX0" y="connsiteY0"/>
                    </a:cxn>
                    <a:cxn ang="0">
                      <a:pos x="connsiteX1" y="connsiteY1"/>
                    </a:cxn>
                    <a:cxn ang="0">
                      <a:pos x="connsiteX2" y="connsiteY2"/>
                    </a:cxn>
                    <a:cxn ang="0">
                      <a:pos x="connsiteX3" y="connsiteY3"/>
                    </a:cxn>
                  </a:cxnLst>
                  <a:rect l="l" t="t" r="r" b="b"/>
                  <a:pathLst>
                    <a:path w="422071" h="1442880">
                      <a:moveTo>
                        <a:pt x="163454" y="1442880"/>
                      </a:moveTo>
                      <a:cubicBezTo>
                        <a:pt x="-176501" y="1226284"/>
                        <a:pt x="107547" y="307905"/>
                        <a:pt x="181580" y="0"/>
                      </a:cubicBezTo>
                      <a:cubicBezTo>
                        <a:pt x="115191" y="556789"/>
                        <a:pt x="137346" y="827855"/>
                        <a:pt x="422071" y="1149013"/>
                      </a:cubicBezTo>
                      <a:cubicBezTo>
                        <a:pt x="129579" y="963158"/>
                        <a:pt x="66208" y="1301405"/>
                        <a:pt x="163454" y="1442880"/>
                      </a:cubicBezTo>
                      <a:close/>
                    </a:path>
                  </a:pathLst>
                </a:custGeom>
                <a:gradFill flip="none" rotWithShape="1">
                  <a:gsLst>
                    <a:gs pos="0">
                      <a:srgbClr val="ABFF2B">
                        <a:shade val="30000"/>
                        <a:satMod val="115000"/>
                      </a:srgbClr>
                    </a:gs>
                    <a:gs pos="50000">
                      <a:srgbClr val="ABFF2B">
                        <a:shade val="67500"/>
                        <a:satMod val="115000"/>
                      </a:srgbClr>
                    </a:gs>
                    <a:gs pos="100000">
                      <a:srgbClr val="ABFF2B">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grpSp>
        </p:grpSp>
        <p:sp>
          <p:nvSpPr>
            <p:cNvPr id="33800" name="TextBox 5"/>
            <p:cNvSpPr>
              <a:spLocks noChangeArrowheads="1"/>
            </p:cNvSpPr>
            <p:nvPr/>
          </p:nvSpPr>
          <p:spPr bwMode="auto">
            <a:xfrm rot="20866241">
              <a:off x="3918632" y="2111954"/>
              <a:ext cx="2568902" cy="2465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4700" b="1">
                  <a:solidFill>
                    <a:srgbClr val="000000"/>
                  </a:solidFill>
                  <a:latin typeface="微软雅黑" pitchFamily="34" charset="-122"/>
                  <a:sym typeface="华文行楷" pitchFamily="2" charset="-122"/>
                </a:rPr>
                <a:t>满期返还</a:t>
              </a:r>
              <a:endParaRPr lang="en-US" altLang="zh-CN" sz="4700" b="1">
                <a:solidFill>
                  <a:srgbClr val="000000"/>
                </a:solidFill>
                <a:latin typeface="微软雅黑" pitchFamily="34" charset="-122"/>
                <a:sym typeface="华文行楷" pitchFamily="2" charset="-122"/>
              </a:endParaRPr>
            </a:p>
            <a:p>
              <a:r>
                <a:rPr lang="zh-CN" altLang="en-US" sz="4700" b="1">
                  <a:solidFill>
                    <a:srgbClr val="000000"/>
                  </a:solidFill>
                  <a:latin typeface="微软雅黑" pitchFamily="34" charset="-122"/>
                  <a:sym typeface="华文行楷" pitchFamily="2" charset="-122"/>
                </a:rPr>
                <a:t>双重关怀</a:t>
              </a:r>
            </a:p>
          </p:txBody>
        </p:sp>
        <p:grpSp>
          <p:nvGrpSpPr>
            <p:cNvPr id="33801" name="Groupe 43"/>
            <p:cNvGrpSpPr>
              <a:grpSpLocks/>
            </p:cNvGrpSpPr>
            <p:nvPr/>
          </p:nvGrpSpPr>
          <p:grpSpPr bwMode="auto">
            <a:xfrm>
              <a:off x="3286116" y="4000504"/>
              <a:ext cx="792087" cy="628808"/>
              <a:chOff x="-2063112" y="2440613"/>
              <a:chExt cx="2092490" cy="1965517"/>
            </a:xfrm>
          </p:grpSpPr>
          <p:sp>
            <p:nvSpPr>
              <p:cNvPr id="16" name="Forme libre 44"/>
              <p:cNvSpPr/>
              <p:nvPr/>
            </p:nvSpPr>
            <p:spPr>
              <a:xfrm>
                <a:off x="-1275360" y="3630277"/>
                <a:ext cx="796903" cy="413185"/>
              </a:xfrm>
              <a:custGeom>
                <a:avLst/>
                <a:gdLst>
                  <a:gd name="connsiteX0" fmla="*/ 0 w 798286"/>
                  <a:gd name="connsiteY0" fmla="*/ 0 h 416889"/>
                  <a:gd name="connsiteX1" fmla="*/ 188686 w 798286"/>
                  <a:gd name="connsiteY1" fmla="*/ 319315 h 416889"/>
                  <a:gd name="connsiteX2" fmla="*/ 624114 w 798286"/>
                  <a:gd name="connsiteY2" fmla="*/ 406400 h 416889"/>
                  <a:gd name="connsiteX3" fmla="*/ 798286 w 798286"/>
                  <a:gd name="connsiteY3" fmla="*/ 116115 h 416889"/>
                </a:gdLst>
                <a:ahLst/>
                <a:cxnLst>
                  <a:cxn ang="0">
                    <a:pos x="connsiteX0" y="connsiteY0"/>
                  </a:cxn>
                  <a:cxn ang="0">
                    <a:pos x="connsiteX1" y="connsiteY1"/>
                  </a:cxn>
                  <a:cxn ang="0">
                    <a:pos x="connsiteX2" y="connsiteY2"/>
                  </a:cxn>
                  <a:cxn ang="0">
                    <a:pos x="connsiteX3" y="connsiteY3"/>
                  </a:cxn>
                </a:cxnLst>
                <a:rect l="l" t="t" r="r" b="b"/>
                <a:pathLst>
                  <a:path w="798286" h="416889">
                    <a:moveTo>
                      <a:pt x="0" y="0"/>
                    </a:moveTo>
                    <a:cubicBezTo>
                      <a:pt x="42333" y="125791"/>
                      <a:pt x="84667" y="251582"/>
                      <a:pt x="188686" y="319315"/>
                    </a:cubicBezTo>
                    <a:cubicBezTo>
                      <a:pt x="292705" y="387048"/>
                      <a:pt x="522514" y="440267"/>
                      <a:pt x="624114" y="406400"/>
                    </a:cubicBezTo>
                    <a:cubicBezTo>
                      <a:pt x="725714" y="372533"/>
                      <a:pt x="798286" y="116115"/>
                      <a:pt x="798286" y="116115"/>
                    </a:cubicBezTo>
                  </a:path>
                </a:pathLst>
              </a:custGeom>
              <a:noFill/>
              <a:ln w="38100">
                <a:solidFill>
                  <a:srgbClr val="2C2FD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17" name="Forme libre 45"/>
              <p:cNvSpPr/>
              <p:nvPr/>
            </p:nvSpPr>
            <p:spPr>
              <a:xfrm>
                <a:off x="-1275360" y="2972938"/>
                <a:ext cx="223336" cy="206592"/>
              </a:xfrm>
              <a:custGeom>
                <a:avLst/>
                <a:gdLst>
                  <a:gd name="connsiteX0" fmla="*/ 174171 w 450721"/>
                  <a:gd name="connsiteY0" fmla="*/ 0 h 400140"/>
                  <a:gd name="connsiteX1" fmla="*/ 29028 w 450721"/>
                  <a:gd name="connsiteY1" fmla="*/ 130628 h 400140"/>
                  <a:gd name="connsiteX2" fmla="*/ 87086 w 450721"/>
                  <a:gd name="connsiteY2" fmla="*/ 377371 h 400140"/>
                  <a:gd name="connsiteX3" fmla="*/ 377371 w 450721"/>
                  <a:gd name="connsiteY3" fmla="*/ 362857 h 400140"/>
                  <a:gd name="connsiteX4" fmla="*/ 449943 w 450721"/>
                  <a:gd name="connsiteY4" fmla="*/ 145143 h 400140"/>
                  <a:gd name="connsiteX5" fmla="*/ 348343 w 450721"/>
                  <a:gd name="connsiteY5" fmla="*/ 43543 h 400140"/>
                  <a:gd name="connsiteX6" fmla="*/ 0 w 450721"/>
                  <a:gd name="connsiteY6" fmla="*/ 87085 h 400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721" h="400140">
                    <a:moveTo>
                      <a:pt x="174171" y="0"/>
                    </a:moveTo>
                    <a:cubicBezTo>
                      <a:pt x="108856" y="33866"/>
                      <a:pt x="43542" y="67733"/>
                      <a:pt x="29028" y="130628"/>
                    </a:cubicBezTo>
                    <a:cubicBezTo>
                      <a:pt x="14514" y="193523"/>
                      <a:pt x="29029" y="338666"/>
                      <a:pt x="87086" y="377371"/>
                    </a:cubicBezTo>
                    <a:cubicBezTo>
                      <a:pt x="145143" y="416076"/>
                      <a:pt x="316895" y="401562"/>
                      <a:pt x="377371" y="362857"/>
                    </a:cubicBezTo>
                    <a:cubicBezTo>
                      <a:pt x="437847" y="324152"/>
                      <a:pt x="454781" y="198362"/>
                      <a:pt x="449943" y="145143"/>
                    </a:cubicBezTo>
                    <a:cubicBezTo>
                      <a:pt x="445105" y="91924"/>
                      <a:pt x="423334" y="53219"/>
                      <a:pt x="348343" y="43543"/>
                    </a:cubicBezTo>
                    <a:cubicBezTo>
                      <a:pt x="273352" y="33867"/>
                      <a:pt x="77409" y="19352"/>
                      <a:pt x="0" y="87085"/>
                    </a:cubicBezTo>
                  </a:path>
                </a:pathLst>
              </a:custGeom>
              <a:noFill/>
              <a:ln w="38100">
                <a:solidFill>
                  <a:srgbClr val="2C2FD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18" name="Forme libre 46"/>
              <p:cNvSpPr/>
              <p:nvPr/>
            </p:nvSpPr>
            <p:spPr>
              <a:xfrm>
                <a:off x="-701793" y="3019894"/>
                <a:ext cx="223336" cy="197199"/>
              </a:xfrm>
              <a:custGeom>
                <a:avLst/>
                <a:gdLst>
                  <a:gd name="connsiteX0" fmla="*/ 174171 w 450721"/>
                  <a:gd name="connsiteY0" fmla="*/ 0 h 400140"/>
                  <a:gd name="connsiteX1" fmla="*/ 29028 w 450721"/>
                  <a:gd name="connsiteY1" fmla="*/ 130628 h 400140"/>
                  <a:gd name="connsiteX2" fmla="*/ 87086 w 450721"/>
                  <a:gd name="connsiteY2" fmla="*/ 377371 h 400140"/>
                  <a:gd name="connsiteX3" fmla="*/ 377371 w 450721"/>
                  <a:gd name="connsiteY3" fmla="*/ 362857 h 400140"/>
                  <a:gd name="connsiteX4" fmla="*/ 449943 w 450721"/>
                  <a:gd name="connsiteY4" fmla="*/ 145143 h 400140"/>
                  <a:gd name="connsiteX5" fmla="*/ 348343 w 450721"/>
                  <a:gd name="connsiteY5" fmla="*/ 43543 h 400140"/>
                  <a:gd name="connsiteX6" fmla="*/ 0 w 450721"/>
                  <a:gd name="connsiteY6" fmla="*/ 87085 h 400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721" h="400140">
                    <a:moveTo>
                      <a:pt x="174171" y="0"/>
                    </a:moveTo>
                    <a:cubicBezTo>
                      <a:pt x="108856" y="33866"/>
                      <a:pt x="43542" y="67733"/>
                      <a:pt x="29028" y="130628"/>
                    </a:cubicBezTo>
                    <a:cubicBezTo>
                      <a:pt x="14514" y="193523"/>
                      <a:pt x="29029" y="338666"/>
                      <a:pt x="87086" y="377371"/>
                    </a:cubicBezTo>
                    <a:cubicBezTo>
                      <a:pt x="145143" y="416076"/>
                      <a:pt x="316895" y="401562"/>
                      <a:pt x="377371" y="362857"/>
                    </a:cubicBezTo>
                    <a:cubicBezTo>
                      <a:pt x="437847" y="324152"/>
                      <a:pt x="454781" y="198362"/>
                      <a:pt x="449943" y="145143"/>
                    </a:cubicBezTo>
                    <a:cubicBezTo>
                      <a:pt x="445105" y="91924"/>
                      <a:pt x="423334" y="53219"/>
                      <a:pt x="348343" y="43543"/>
                    </a:cubicBezTo>
                    <a:cubicBezTo>
                      <a:pt x="273352" y="33867"/>
                      <a:pt x="77409" y="19352"/>
                      <a:pt x="0" y="87085"/>
                    </a:cubicBezTo>
                  </a:path>
                </a:pathLst>
              </a:custGeom>
              <a:noFill/>
              <a:ln w="38100">
                <a:solidFill>
                  <a:srgbClr val="2C2FD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19" name="Forme libre 47"/>
              <p:cNvSpPr/>
              <p:nvPr/>
            </p:nvSpPr>
            <p:spPr>
              <a:xfrm>
                <a:off x="-2062114" y="2437679"/>
                <a:ext cx="2091240" cy="1972018"/>
              </a:xfrm>
              <a:custGeom>
                <a:avLst/>
                <a:gdLst>
                  <a:gd name="connsiteX0" fmla="*/ 1119683 w 2092490"/>
                  <a:gd name="connsiteY0" fmla="*/ 186473 h 1965517"/>
                  <a:gd name="connsiteX1" fmla="*/ 422998 w 2092490"/>
                  <a:gd name="connsiteY1" fmla="*/ 288073 h 1965517"/>
                  <a:gd name="connsiteX2" fmla="*/ 2083 w 2092490"/>
                  <a:gd name="connsiteY2" fmla="*/ 1028301 h 1965517"/>
                  <a:gd name="connsiteX3" fmla="*/ 292369 w 2092490"/>
                  <a:gd name="connsiteY3" fmla="*/ 1565330 h 1965517"/>
                  <a:gd name="connsiteX4" fmla="*/ 960026 w 2092490"/>
                  <a:gd name="connsiteY4" fmla="*/ 1942701 h 1965517"/>
                  <a:gd name="connsiteX5" fmla="*/ 1801855 w 2092490"/>
                  <a:gd name="connsiteY5" fmla="*/ 1884644 h 1965517"/>
                  <a:gd name="connsiteX6" fmla="*/ 2034083 w 2092490"/>
                  <a:gd name="connsiteY6" fmla="*/ 1565330 h 1965517"/>
                  <a:gd name="connsiteX7" fmla="*/ 2092141 w 2092490"/>
                  <a:gd name="connsiteY7" fmla="*/ 1028301 h 1965517"/>
                  <a:gd name="connsiteX8" fmla="*/ 2048598 w 2092490"/>
                  <a:gd name="connsiteY8" fmla="*/ 694473 h 1965517"/>
                  <a:gd name="connsiteX9" fmla="*/ 1874426 w 2092490"/>
                  <a:gd name="connsiteY9" fmla="*/ 404187 h 1965517"/>
                  <a:gd name="connsiteX10" fmla="*/ 1613169 w 2092490"/>
                  <a:gd name="connsiteY10" fmla="*/ 215501 h 1965517"/>
                  <a:gd name="connsiteX11" fmla="*/ 1090655 w 2092490"/>
                  <a:gd name="connsiteY11" fmla="*/ 12301 h 1965517"/>
                  <a:gd name="connsiteX12" fmla="*/ 960026 w 2092490"/>
                  <a:gd name="connsiteY12" fmla="*/ 12301 h 1965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92490" h="1965517">
                    <a:moveTo>
                      <a:pt x="1119683" y="186473"/>
                    </a:moveTo>
                    <a:cubicBezTo>
                      <a:pt x="864474" y="167120"/>
                      <a:pt x="609265" y="147768"/>
                      <a:pt x="422998" y="288073"/>
                    </a:cubicBezTo>
                    <a:cubicBezTo>
                      <a:pt x="236731" y="428378"/>
                      <a:pt x="23854" y="815425"/>
                      <a:pt x="2083" y="1028301"/>
                    </a:cubicBezTo>
                    <a:cubicBezTo>
                      <a:pt x="-19688" y="1241177"/>
                      <a:pt x="132712" y="1412930"/>
                      <a:pt x="292369" y="1565330"/>
                    </a:cubicBezTo>
                    <a:cubicBezTo>
                      <a:pt x="452026" y="1717730"/>
                      <a:pt x="708445" y="1889482"/>
                      <a:pt x="960026" y="1942701"/>
                    </a:cubicBezTo>
                    <a:cubicBezTo>
                      <a:pt x="1211607" y="1995920"/>
                      <a:pt x="1622846" y="1947539"/>
                      <a:pt x="1801855" y="1884644"/>
                    </a:cubicBezTo>
                    <a:cubicBezTo>
                      <a:pt x="1980865" y="1821749"/>
                      <a:pt x="1985702" y="1708054"/>
                      <a:pt x="2034083" y="1565330"/>
                    </a:cubicBezTo>
                    <a:cubicBezTo>
                      <a:pt x="2082464" y="1422606"/>
                      <a:pt x="2089722" y="1173444"/>
                      <a:pt x="2092141" y="1028301"/>
                    </a:cubicBezTo>
                    <a:cubicBezTo>
                      <a:pt x="2094560" y="883158"/>
                      <a:pt x="2084884" y="798492"/>
                      <a:pt x="2048598" y="694473"/>
                    </a:cubicBezTo>
                    <a:cubicBezTo>
                      <a:pt x="2012312" y="590454"/>
                      <a:pt x="1946998" y="484016"/>
                      <a:pt x="1874426" y="404187"/>
                    </a:cubicBezTo>
                    <a:cubicBezTo>
                      <a:pt x="1801855" y="324358"/>
                      <a:pt x="1743797" y="280815"/>
                      <a:pt x="1613169" y="215501"/>
                    </a:cubicBezTo>
                    <a:cubicBezTo>
                      <a:pt x="1482541" y="150187"/>
                      <a:pt x="1199512" y="46168"/>
                      <a:pt x="1090655" y="12301"/>
                    </a:cubicBezTo>
                    <a:cubicBezTo>
                      <a:pt x="981798" y="-21566"/>
                      <a:pt x="979378" y="26815"/>
                      <a:pt x="960026" y="12301"/>
                    </a:cubicBezTo>
                  </a:path>
                </a:pathLst>
              </a:custGeom>
              <a:noFill/>
              <a:ln w="38100">
                <a:solidFill>
                  <a:srgbClr val="2C2FD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grpSp>
        <p:grpSp>
          <p:nvGrpSpPr>
            <p:cNvPr id="33802" name="Groupe 25"/>
            <p:cNvGrpSpPr>
              <a:grpSpLocks/>
            </p:cNvGrpSpPr>
            <p:nvPr/>
          </p:nvGrpSpPr>
          <p:grpSpPr bwMode="auto">
            <a:xfrm rot="682902">
              <a:off x="5857463" y="953277"/>
              <a:ext cx="324337" cy="752049"/>
              <a:chOff x="6324195" y="2380134"/>
              <a:chExt cx="816091" cy="1892292"/>
            </a:xfrm>
          </p:grpSpPr>
          <p:sp>
            <p:nvSpPr>
              <p:cNvPr id="21" name="Rectangle 11"/>
              <p:cNvSpPr/>
              <p:nvPr/>
            </p:nvSpPr>
            <p:spPr>
              <a:xfrm>
                <a:off x="6636677" y="3285833"/>
                <a:ext cx="106361" cy="914664"/>
              </a:xfrm>
              <a:custGeom>
                <a:avLst/>
                <a:gdLst>
                  <a:gd name="connsiteX0" fmla="*/ 0 w 360040"/>
                  <a:gd name="connsiteY0" fmla="*/ 0 h 1691782"/>
                  <a:gd name="connsiteX1" fmla="*/ 360040 w 360040"/>
                  <a:gd name="connsiteY1" fmla="*/ 0 h 1691782"/>
                  <a:gd name="connsiteX2" fmla="*/ 360040 w 360040"/>
                  <a:gd name="connsiteY2" fmla="*/ 1691782 h 1691782"/>
                  <a:gd name="connsiteX3" fmla="*/ 0 w 360040"/>
                  <a:gd name="connsiteY3" fmla="*/ 1691782 h 1691782"/>
                  <a:gd name="connsiteX4" fmla="*/ 0 w 360040"/>
                  <a:gd name="connsiteY4" fmla="*/ 0 h 1691782"/>
                  <a:gd name="connsiteX0" fmla="*/ 0 w 360040"/>
                  <a:gd name="connsiteY0" fmla="*/ 0 h 1691782"/>
                  <a:gd name="connsiteX1" fmla="*/ 360040 w 360040"/>
                  <a:gd name="connsiteY1" fmla="*/ 0 h 1691782"/>
                  <a:gd name="connsiteX2" fmla="*/ 360040 w 360040"/>
                  <a:gd name="connsiteY2" fmla="*/ 1691782 h 1691782"/>
                  <a:gd name="connsiteX3" fmla="*/ 0 w 360040"/>
                  <a:gd name="connsiteY3" fmla="*/ 1691782 h 1691782"/>
                  <a:gd name="connsiteX4" fmla="*/ 0 w 360040"/>
                  <a:gd name="connsiteY4" fmla="*/ 0 h 1691782"/>
                  <a:gd name="connsiteX0" fmla="*/ 0 w 360040"/>
                  <a:gd name="connsiteY0" fmla="*/ 0 h 1891526"/>
                  <a:gd name="connsiteX1" fmla="*/ 360040 w 360040"/>
                  <a:gd name="connsiteY1" fmla="*/ 0 h 1891526"/>
                  <a:gd name="connsiteX2" fmla="*/ 360040 w 360040"/>
                  <a:gd name="connsiteY2" fmla="*/ 1691782 h 1891526"/>
                  <a:gd name="connsiteX3" fmla="*/ 0 w 360040"/>
                  <a:gd name="connsiteY3" fmla="*/ 1691782 h 1891526"/>
                  <a:gd name="connsiteX4" fmla="*/ 0 w 360040"/>
                  <a:gd name="connsiteY4" fmla="*/ 0 h 1891526"/>
                  <a:gd name="connsiteX0" fmla="*/ 0 w 360954"/>
                  <a:gd name="connsiteY0" fmla="*/ 0 h 1800769"/>
                  <a:gd name="connsiteX1" fmla="*/ 360040 w 360954"/>
                  <a:gd name="connsiteY1" fmla="*/ 0 h 1800769"/>
                  <a:gd name="connsiteX2" fmla="*/ 360040 w 360954"/>
                  <a:gd name="connsiteY2" fmla="*/ 1691782 h 1800769"/>
                  <a:gd name="connsiteX3" fmla="*/ 0 w 360954"/>
                  <a:gd name="connsiteY3" fmla="*/ 1691782 h 1800769"/>
                  <a:gd name="connsiteX4" fmla="*/ 0 w 360954"/>
                  <a:gd name="connsiteY4" fmla="*/ 0 h 1800769"/>
                  <a:gd name="connsiteX0" fmla="*/ 0 w 360725"/>
                  <a:gd name="connsiteY0" fmla="*/ 0 h 1757138"/>
                  <a:gd name="connsiteX1" fmla="*/ 360040 w 360725"/>
                  <a:gd name="connsiteY1" fmla="*/ 0 h 1757138"/>
                  <a:gd name="connsiteX2" fmla="*/ 360040 w 360725"/>
                  <a:gd name="connsiteY2" fmla="*/ 1691782 h 1757138"/>
                  <a:gd name="connsiteX3" fmla="*/ 0 w 360725"/>
                  <a:gd name="connsiteY3" fmla="*/ 1691782 h 1757138"/>
                  <a:gd name="connsiteX4" fmla="*/ 0 w 360725"/>
                  <a:gd name="connsiteY4" fmla="*/ 0 h 1757138"/>
                  <a:gd name="connsiteX0" fmla="*/ 0 w 360725"/>
                  <a:gd name="connsiteY0" fmla="*/ 0 h 1760590"/>
                  <a:gd name="connsiteX1" fmla="*/ 360040 w 360725"/>
                  <a:gd name="connsiteY1" fmla="*/ 0 h 1760590"/>
                  <a:gd name="connsiteX2" fmla="*/ 360040 w 360725"/>
                  <a:gd name="connsiteY2" fmla="*/ 1705177 h 1760590"/>
                  <a:gd name="connsiteX3" fmla="*/ 0 w 360725"/>
                  <a:gd name="connsiteY3" fmla="*/ 1691782 h 1760590"/>
                  <a:gd name="connsiteX4" fmla="*/ 0 w 360725"/>
                  <a:gd name="connsiteY4" fmla="*/ 0 h 1760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725" h="1760590">
                    <a:moveTo>
                      <a:pt x="0" y="0"/>
                    </a:moveTo>
                    <a:lnTo>
                      <a:pt x="360040" y="0"/>
                    </a:lnTo>
                    <a:lnTo>
                      <a:pt x="360040" y="1705177"/>
                    </a:lnTo>
                    <a:cubicBezTo>
                      <a:pt x="376233" y="1695041"/>
                      <a:pt x="100933" y="1843776"/>
                      <a:pt x="0" y="1691782"/>
                    </a:cubicBezTo>
                    <a:lnTo>
                      <a:pt x="0" y="0"/>
                    </a:lnTo>
                    <a:close/>
                  </a:path>
                </a:pathLst>
              </a:custGeom>
              <a:gradFill flip="none" rotWithShape="1">
                <a:gsLst>
                  <a:gs pos="0">
                    <a:srgbClr val="FFFFFF"/>
                  </a:gs>
                  <a:gs pos="7001">
                    <a:srgbClr val="E6E6E6"/>
                  </a:gs>
                  <a:gs pos="32001">
                    <a:srgbClr val="7D8496"/>
                  </a:gs>
                  <a:gs pos="47000">
                    <a:srgbClr val="E6E6E6"/>
                  </a:gs>
                  <a:gs pos="85001">
                    <a:srgbClr val="7D8496"/>
                  </a:gs>
                  <a:gs pos="100000">
                    <a:srgbClr val="E6E6E6"/>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22" name="Ellipse 34"/>
              <p:cNvSpPr/>
              <p:nvPr/>
            </p:nvSpPr>
            <p:spPr>
              <a:xfrm>
                <a:off x="6323190" y="2969816"/>
                <a:ext cx="817044" cy="703002"/>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w="3175">
                <a:solidFill>
                  <a:srgbClr val="E3531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ltLang="zh-CN" sz="2600">
                  <a:solidFill>
                    <a:srgbClr val="FFFFFF"/>
                  </a:solidFill>
                  <a:latin typeface="Calibri" pitchFamily="34" charset="0"/>
                </a:endParaRPr>
              </a:p>
            </p:txBody>
          </p:sp>
          <p:sp>
            <p:nvSpPr>
              <p:cNvPr id="23" name="Ellipse 35"/>
              <p:cNvSpPr/>
              <p:nvPr/>
            </p:nvSpPr>
            <p:spPr>
              <a:xfrm rot="1800000">
                <a:off x="6341426" y="3028120"/>
                <a:ext cx="647833" cy="589617"/>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ltLang="zh-CN" sz="2600">
                  <a:solidFill>
                    <a:srgbClr val="FFFFFF"/>
                  </a:solidFill>
                  <a:latin typeface="Calibri" pitchFamily="34" charset="0"/>
                </a:endParaRPr>
              </a:p>
            </p:txBody>
          </p:sp>
          <p:pic>
            <p:nvPicPr>
              <p:cNvPr id="33806" name="Picture 5"/>
              <p:cNvPicPr>
                <a:picLocks noChangeAspect="1" noChangeArrowheads="1"/>
              </p:cNvPicPr>
              <p:nvPr/>
            </p:nvPicPr>
            <p:blipFill>
              <a:blip r:embed="rId2" cstate="print">
                <a:extLst>
                  <a:ext uri="{28A0092B-C50C-407E-A947-70E740481C1C}">
                    <a14:useLocalDpi xmlns:a14="http://schemas.microsoft.com/office/drawing/2010/main" xmlns="" val="0"/>
                  </a:ext>
                </a:extLst>
              </a:blip>
              <a:srcRect l="23138" t="19901" r="24571" b="27188"/>
              <a:stretch>
                <a:fillRect/>
              </a:stretch>
            </p:blipFill>
            <p:spPr bwMode="auto">
              <a:xfrm rot="-1835306">
                <a:off x="6730129" y="3272365"/>
                <a:ext cx="385960" cy="2949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5" name="Trapèze 10"/>
              <p:cNvSpPr/>
              <p:nvPr/>
            </p:nvSpPr>
            <p:spPr>
              <a:xfrm>
                <a:off x="6446463" y="2589193"/>
                <a:ext cx="493126" cy="748362"/>
              </a:xfrm>
              <a:custGeom>
                <a:avLst/>
                <a:gdLst>
                  <a:gd name="connsiteX0" fmla="*/ 0 w 914400"/>
                  <a:gd name="connsiteY0" fmla="*/ 1216152 h 1216152"/>
                  <a:gd name="connsiteX1" fmla="*/ 228600 w 914400"/>
                  <a:gd name="connsiteY1" fmla="*/ 0 h 1216152"/>
                  <a:gd name="connsiteX2" fmla="*/ 685800 w 914400"/>
                  <a:gd name="connsiteY2" fmla="*/ 0 h 1216152"/>
                  <a:gd name="connsiteX3" fmla="*/ 914400 w 914400"/>
                  <a:gd name="connsiteY3" fmla="*/ 1216152 h 1216152"/>
                  <a:gd name="connsiteX4" fmla="*/ 0 w 914400"/>
                  <a:gd name="connsiteY4" fmla="*/ 1216152 h 1216152"/>
                  <a:gd name="connsiteX0" fmla="*/ 0 w 914400"/>
                  <a:gd name="connsiteY0" fmla="*/ 1216152 h 1216152"/>
                  <a:gd name="connsiteX1" fmla="*/ 228600 w 914400"/>
                  <a:gd name="connsiteY1" fmla="*/ 0 h 1216152"/>
                  <a:gd name="connsiteX2" fmla="*/ 685800 w 914400"/>
                  <a:gd name="connsiteY2" fmla="*/ 0 h 1216152"/>
                  <a:gd name="connsiteX3" fmla="*/ 914400 w 914400"/>
                  <a:gd name="connsiteY3" fmla="*/ 1216152 h 1216152"/>
                  <a:gd name="connsiteX4" fmla="*/ 0 w 914400"/>
                  <a:gd name="connsiteY4" fmla="*/ 1216152 h 1216152"/>
                  <a:gd name="connsiteX0" fmla="*/ 0 w 914400"/>
                  <a:gd name="connsiteY0" fmla="*/ 1216152 h 1406802"/>
                  <a:gd name="connsiteX1" fmla="*/ 228600 w 914400"/>
                  <a:gd name="connsiteY1" fmla="*/ 0 h 1406802"/>
                  <a:gd name="connsiteX2" fmla="*/ 685800 w 914400"/>
                  <a:gd name="connsiteY2" fmla="*/ 0 h 1406802"/>
                  <a:gd name="connsiteX3" fmla="*/ 914400 w 914400"/>
                  <a:gd name="connsiteY3" fmla="*/ 1216152 h 1406802"/>
                  <a:gd name="connsiteX4" fmla="*/ 0 w 914400"/>
                  <a:gd name="connsiteY4" fmla="*/ 1216152 h 1406802"/>
                  <a:gd name="connsiteX0" fmla="*/ 0 w 914400"/>
                  <a:gd name="connsiteY0" fmla="*/ 1216152 h 1436902"/>
                  <a:gd name="connsiteX1" fmla="*/ 228600 w 914400"/>
                  <a:gd name="connsiteY1" fmla="*/ 0 h 1436902"/>
                  <a:gd name="connsiteX2" fmla="*/ 685800 w 914400"/>
                  <a:gd name="connsiteY2" fmla="*/ 0 h 1436902"/>
                  <a:gd name="connsiteX3" fmla="*/ 914400 w 914400"/>
                  <a:gd name="connsiteY3" fmla="*/ 1216152 h 1436902"/>
                  <a:gd name="connsiteX4" fmla="*/ 0 w 914400"/>
                  <a:gd name="connsiteY4" fmla="*/ 1216152 h 14369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 h="1436902">
                    <a:moveTo>
                      <a:pt x="0" y="1216152"/>
                    </a:moveTo>
                    <a:lnTo>
                      <a:pt x="228600" y="0"/>
                    </a:lnTo>
                    <a:lnTo>
                      <a:pt x="685800" y="0"/>
                    </a:lnTo>
                    <a:lnTo>
                      <a:pt x="914400" y="1216152"/>
                    </a:lnTo>
                    <a:cubicBezTo>
                      <a:pt x="737539" y="1517152"/>
                      <a:pt x="167923" y="1503746"/>
                      <a:pt x="0" y="1216152"/>
                    </a:cubicBezTo>
                    <a:close/>
                  </a:path>
                </a:pathLst>
              </a:cu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sz="2400"/>
              </a:p>
            </p:txBody>
          </p:sp>
          <p:sp>
            <p:nvSpPr>
              <p:cNvPr id="26" name="Ellipse 38"/>
              <p:cNvSpPr/>
              <p:nvPr/>
            </p:nvSpPr>
            <p:spPr>
              <a:xfrm>
                <a:off x="6402117" y="2324024"/>
                <a:ext cx="584985" cy="498906"/>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ltLang="zh-CN" sz="2600">
                  <a:solidFill>
                    <a:srgbClr val="FFFFFF"/>
                  </a:solidFill>
                  <a:latin typeface="Calibri" pitchFamily="34" charset="0"/>
                </a:endParaRPr>
              </a:p>
            </p:txBody>
          </p:sp>
          <p:sp>
            <p:nvSpPr>
              <p:cNvPr id="27" name="Ellipse 39"/>
              <p:cNvSpPr/>
              <p:nvPr/>
            </p:nvSpPr>
            <p:spPr>
              <a:xfrm>
                <a:off x="6396870" y="2317285"/>
                <a:ext cx="584985" cy="430871"/>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27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ltLang="zh-CN" sz="2600">
                  <a:solidFill>
                    <a:srgbClr val="FFFFFF"/>
                  </a:solidFill>
                  <a:latin typeface="Calibri" pitchFamily="34" charset="0"/>
                </a:endParaRPr>
              </a:p>
            </p:txBody>
          </p:sp>
        </p:grpSp>
      </p:grpSp>
      <p:sp>
        <p:nvSpPr>
          <p:cNvPr id="33795" name="Text Box 29"/>
          <p:cNvSpPr txBox="1">
            <a:spLocks noChangeArrowheads="1"/>
          </p:cNvSpPr>
          <p:nvPr/>
        </p:nvSpPr>
        <p:spPr bwMode="auto">
          <a:xfrm>
            <a:off x="1440195" y="925180"/>
            <a:ext cx="11765606" cy="1728214"/>
          </a:xfrm>
          <a:prstGeom prst="rect">
            <a:avLst/>
          </a:prstGeom>
          <a:solidFill>
            <a:srgbClr val="3366FF"/>
          </a:solidFill>
          <a:ln>
            <a:noFill/>
          </a:ln>
          <a:extLst>
            <a:ext uri="{91240B29-F687-4F45-9708-019B960494DF}">
              <a14:hiddenLine xmlns:a14="http://schemas.microsoft.com/office/drawing/2010/main" xmlns="" w="9525" algn="ctr">
                <a:solidFill>
                  <a:srgbClr val="000000"/>
                </a:solidFill>
                <a:miter lim="800000"/>
                <a:headEnd/>
                <a:tailEnd/>
              </a14:hiddenLine>
            </a:ext>
          </a:extLst>
        </p:spPr>
        <p:txBody>
          <a:bodyPr lIns="120445" tIns="60222" rIns="120445" bIns="60222">
            <a:spAutoFit/>
          </a:bodyPr>
          <a:lstStyle>
            <a:lvl1pPr eaLnBrk="0" hangingPunct="0">
              <a:defRPr sz="1400">
                <a:solidFill>
                  <a:schemeClr val="tx1"/>
                </a:solidFill>
                <a:latin typeface="Arial" pitchFamily="34" charset="0"/>
                <a:ea typeface="微软雅黑" pitchFamily="34" charset="-122"/>
              </a:defRPr>
            </a:lvl1pPr>
            <a:lvl2pPr marL="742950" indent="-285750" eaLnBrk="0" hangingPunct="0">
              <a:defRPr sz="1400">
                <a:solidFill>
                  <a:schemeClr val="tx1"/>
                </a:solidFill>
                <a:latin typeface="Arial" pitchFamily="34" charset="0"/>
                <a:ea typeface="微软雅黑" pitchFamily="34" charset="-122"/>
              </a:defRPr>
            </a:lvl2pPr>
            <a:lvl3pPr marL="1143000" indent="-228600" eaLnBrk="0" hangingPunct="0">
              <a:defRPr sz="1400">
                <a:solidFill>
                  <a:schemeClr val="tx1"/>
                </a:solidFill>
                <a:latin typeface="Arial" pitchFamily="34" charset="0"/>
                <a:ea typeface="微软雅黑" pitchFamily="34" charset="-122"/>
              </a:defRPr>
            </a:lvl3pPr>
            <a:lvl4pPr marL="1600200" indent="-228600" eaLnBrk="0" hangingPunct="0">
              <a:defRPr sz="1400">
                <a:solidFill>
                  <a:schemeClr val="tx1"/>
                </a:solidFill>
                <a:latin typeface="Arial" pitchFamily="34" charset="0"/>
                <a:ea typeface="微软雅黑" pitchFamily="34" charset="-122"/>
              </a:defRPr>
            </a:lvl4pPr>
            <a:lvl5pPr marL="2057400" indent="-228600" eaLnBrk="0" hangingPunct="0">
              <a:defRPr sz="1400">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sz="1400">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sz="1400">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sz="1400">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sz="1400">
                <a:solidFill>
                  <a:schemeClr val="tx1"/>
                </a:solidFill>
                <a:latin typeface="Arial" pitchFamily="34" charset="0"/>
                <a:ea typeface="微软雅黑" pitchFamily="34" charset="-122"/>
              </a:defRPr>
            </a:lvl9pPr>
          </a:lstStyle>
          <a:p>
            <a:pPr algn="ctr" eaLnBrk="1" hangingPunct="1">
              <a:lnSpc>
                <a:spcPct val="120000"/>
              </a:lnSpc>
              <a:spcBef>
                <a:spcPct val="50000"/>
              </a:spcBef>
            </a:pPr>
            <a:r>
              <a:rPr lang="zh-CN" altLang="en-US" sz="5300" b="1" dirty="0">
                <a:solidFill>
                  <a:schemeClr val="bg1"/>
                </a:solidFill>
                <a:latin typeface="微软雅黑" pitchFamily="34" charset="-122"/>
              </a:rPr>
              <a:t>不得不买的理由四：满期保费  </a:t>
            </a:r>
            <a:r>
              <a:rPr lang="zh-CN" altLang="en-US" sz="8700" b="1" dirty="0">
                <a:solidFill>
                  <a:srgbClr val="FF0000"/>
                </a:solidFill>
                <a:latin typeface="微软雅黑" pitchFamily="34" charset="-122"/>
              </a:rPr>
              <a:t>返</a:t>
            </a:r>
            <a:endParaRPr lang="zh-CN" altLang="en-US" sz="11600" b="1" dirty="0">
              <a:solidFill>
                <a:srgbClr val="FF0000"/>
              </a:solidFill>
              <a:latin typeface="微软雅黑" pitchFamily="34" charset="-122"/>
            </a:endParaRPr>
          </a:p>
        </p:txBody>
      </p:sp>
      <p:sp>
        <p:nvSpPr>
          <p:cNvPr id="33796" name="WordArt 30"/>
          <p:cNvSpPr>
            <a:spLocks noChangeArrowheads="1" noChangeShapeType="1" noTextEdit="1"/>
          </p:cNvSpPr>
          <p:nvPr/>
        </p:nvSpPr>
        <p:spPr bwMode="auto">
          <a:xfrm>
            <a:off x="7099164" y="2659252"/>
            <a:ext cx="5849264" cy="1460808"/>
          </a:xfrm>
          <a:prstGeom prst="rect">
            <a:avLst/>
          </a:prstGeom>
        </p:spPr>
        <p:txBody>
          <a:bodyPr wrap="none" lIns="120445" tIns="60222" rIns="120445" bIns="60222" fromWordArt="1">
            <a:prstTxWarp prst="textPlain">
              <a:avLst>
                <a:gd name="adj" fmla="val 50000"/>
              </a:avLst>
            </a:prstTxWarp>
          </a:bodyPr>
          <a:lstStyle/>
          <a:p>
            <a:pPr algn="ctr"/>
            <a:r>
              <a:rPr lang="zh-CN" altLang="en-US" sz="4700" b="1"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微软雅黑"/>
                <a:ea typeface="微软雅黑"/>
              </a:rPr>
              <a:t>不用花钱的保险</a:t>
            </a:r>
          </a:p>
        </p:txBody>
      </p:sp>
      <p:sp>
        <p:nvSpPr>
          <p:cNvPr id="33797" name="Text Box 31"/>
          <p:cNvSpPr txBox="1">
            <a:spLocks noChangeArrowheads="1"/>
          </p:cNvSpPr>
          <p:nvPr/>
        </p:nvSpPr>
        <p:spPr bwMode="auto">
          <a:xfrm>
            <a:off x="5891653" y="4248248"/>
            <a:ext cx="7908579" cy="19298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445" tIns="60222" rIns="120445" bIns="60222">
            <a:spAutoFit/>
          </a:bodyPr>
          <a:lstStyle>
            <a:lvl1pPr eaLnBrk="0" hangingPunct="0">
              <a:defRPr sz="1400">
                <a:solidFill>
                  <a:schemeClr val="tx1"/>
                </a:solidFill>
                <a:latin typeface="Arial" pitchFamily="34" charset="0"/>
                <a:ea typeface="微软雅黑" pitchFamily="34" charset="-122"/>
              </a:defRPr>
            </a:lvl1pPr>
            <a:lvl2pPr marL="742950" indent="-285750" eaLnBrk="0" hangingPunct="0">
              <a:defRPr sz="1400">
                <a:solidFill>
                  <a:schemeClr val="tx1"/>
                </a:solidFill>
                <a:latin typeface="Arial" pitchFamily="34" charset="0"/>
                <a:ea typeface="微软雅黑" pitchFamily="34" charset="-122"/>
              </a:defRPr>
            </a:lvl2pPr>
            <a:lvl3pPr marL="1143000" indent="-228600" eaLnBrk="0" hangingPunct="0">
              <a:defRPr sz="1400">
                <a:solidFill>
                  <a:schemeClr val="tx1"/>
                </a:solidFill>
                <a:latin typeface="Arial" pitchFamily="34" charset="0"/>
                <a:ea typeface="微软雅黑" pitchFamily="34" charset="-122"/>
              </a:defRPr>
            </a:lvl3pPr>
            <a:lvl4pPr marL="1600200" indent="-228600" eaLnBrk="0" hangingPunct="0">
              <a:defRPr sz="1400">
                <a:solidFill>
                  <a:schemeClr val="tx1"/>
                </a:solidFill>
                <a:latin typeface="Arial" pitchFamily="34" charset="0"/>
                <a:ea typeface="微软雅黑" pitchFamily="34" charset="-122"/>
              </a:defRPr>
            </a:lvl4pPr>
            <a:lvl5pPr marL="2057400" indent="-228600" eaLnBrk="0" hangingPunct="0">
              <a:defRPr sz="1400">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sz="1400">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sz="1400">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sz="1400">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sz="1400">
                <a:solidFill>
                  <a:schemeClr val="tx1"/>
                </a:solidFill>
                <a:latin typeface="Arial" pitchFamily="34" charset="0"/>
                <a:ea typeface="微软雅黑" pitchFamily="34" charset="-122"/>
              </a:defRPr>
            </a:lvl9pPr>
          </a:lstStyle>
          <a:p>
            <a:pPr eaLnBrk="1" hangingPunct="1">
              <a:spcBef>
                <a:spcPct val="50000"/>
              </a:spcBef>
            </a:pPr>
            <a:r>
              <a:rPr lang="zh-CN" altLang="en-US" sz="4700" b="1" dirty="0"/>
              <a:t>有病治病，无病养老</a:t>
            </a:r>
          </a:p>
          <a:p>
            <a:pPr eaLnBrk="1" hangingPunct="1">
              <a:spcBef>
                <a:spcPct val="50000"/>
              </a:spcBef>
            </a:pPr>
            <a:r>
              <a:rPr lang="zh-CN" altLang="en-US" sz="4700" b="1" dirty="0"/>
              <a:t>符合老百姓的消费心理。</a:t>
            </a:r>
          </a:p>
        </p:txBody>
      </p:sp>
      <p:sp>
        <p:nvSpPr>
          <p:cNvPr id="28" name="矩形 27"/>
          <p:cNvSpPr/>
          <p:nvPr/>
        </p:nvSpPr>
        <p:spPr>
          <a:xfrm>
            <a:off x="646532" y="6328932"/>
            <a:ext cx="13153700" cy="1214227"/>
          </a:xfrm>
          <a:prstGeom prst="rect">
            <a:avLst/>
          </a:prstGeom>
          <a:noFill/>
        </p:spPr>
        <p:txBody>
          <a:bodyPr wrap="none" lIns="120445" tIns="60222" rIns="120445" bIns="60222">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CN" altLang="en-US" sz="7100" b="1" spc="66" dirty="0">
                <a:ln w="11430"/>
                <a:solidFill>
                  <a:srgbClr val="FF0000"/>
                </a:solidFill>
                <a:effectLst>
                  <a:outerShdw blurRad="76200" dist="50800" dir="5400000" algn="tl" rotWithShape="0">
                    <a:srgbClr val="000000">
                      <a:alpha val="65000"/>
                    </a:srgbClr>
                  </a:outerShdw>
                </a:effectLst>
              </a:rPr>
              <a:t>零付出，合同满期返还已缴保费</a:t>
            </a:r>
          </a:p>
        </p:txBody>
      </p:sp>
    </p:spTree>
    <p:extLst>
      <p:ext uri="{BB962C8B-B14F-4D97-AF65-F5344CB8AC3E}">
        <p14:creationId xmlns:p14="http://schemas.microsoft.com/office/powerpoint/2010/main" xmlns="" val="73602224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内容占位符 2"/>
          <p:cNvSpPr>
            <a:spLocks noGrp="1"/>
          </p:cNvSpPr>
          <p:nvPr>
            <p:ph idx="4294967295"/>
          </p:nvPr>
        </p:nvSpPr>
        <p:spPr>
          <a:xfrm>
            <a:off x="1115743" y="2034282"/>
            <a:ext cx="10750481" cy="4992222"/>
          </a:xfrm>
        </p:spPr>
        <p:txBody>
          <a:bodyPr>
            <a:normAutofit/>
          </a:bodyPr>
          <a:lstStyle/>
          <a:p>
            <a:pPr eaLnBrk="1" hangingPunct="1">
              <a:lnSpc>
                <a:spcPct val="110000"/>
              </a:lnSpc>
            </a:pPr>
            <a:r>
              <a:rPr lang="zh-CN" altLang="en-US" sz="4000" b="1" dirty="0" smtClean="0">
                <a:solidFill>
                  <a:srgbClr val="0000CC"/>
                </a:solidFill>
                <a:latin typeface="微软雅黑" panose="020B0503020204020204" pitchFamily="34" charset="-122"/>
                <a:ea typeface="微软雅黑" panose="020B0503020204020204" pitchFamily="34" charset="-122"/>
              </a:rPr>
              <a:t>一天十几块，保障几十万；</a:t>
            </a:r>
          </a:p>
          <a:p>
            <a:pPr eaLnBrk="1" hangingPunct="1">
              <a:lnSpc>
                <a:spcPct val="110000"/>
              </a:lnSpc>
            </a:pPr>
            <a:r>
              <a:rPr lang="zh-CN" altLang="en-US" sz="4000" b="1" dirty="0" smtClean="0">
                <a:solidFill>
                  <a:srgbClr val="0000CC"/>
                </a:solidFill>
                <a:latin typeface="微软雅黑" panose="020B0503020204020204" pitchFamily="34" charset="-122"/>
                <a:ea typeface="微软雅黑" panose="020B0503020204020204" pitchFamily="34" charset="-122"/>
              </a:rPr>
              <a:t>治疗康复，费用全管；</a:t>
            </a:r>
          </a:p>
          <a:p>
            <a:pPr eaLnBrk="1" hangingPunct="1">
              <a:lnSpc>
                <a:spcPct val="110000"/>
              </a:lnSpc>
            </a:pPr>
            <a:r>
              <a:rPr lang="zh-CN" altLang="en-US" sz="4000" b="1" dirty="0" smtClean="0">
                <a:solidFill>
                  <a:srgbClr val="0000CC"/>
                </a:solidFill>
                <a:latin typeface="微软雅黑" panose="020B0503020204020204" pitchFamily="34" charset="-122"/>
                <a:ea typeface="微软雅黑" panose="020B0503020204020204" pitchFamily="34" charset="-122"/>
              </a:rPr>
              <a:t>未交保费，全部豁免；</a:t>
            </a:r>
          </a:p>
          <a:p>
            <a:pPr eaLnBrk="1" hangingPunct="1">
              <a:lnSpc>
                <a:spcPct val="110000"/>
              </a:lnSpc>
            </a:pPr>
            <a:r>
              <a:rPr lang="zh-CN" altLang="en-US" sz="4000" b="1" dirty="0" smtClean="0">
                <a:solidFill>
                  <a:srgbClr val="0000CC"/>
                </a:solidFill>
                <a:latin typeface="微软雅黑" panose="020B0503020204020204" pitchFamily="34" charset="-122"/>
                <a:ea typeface="微软雅黑" panose="020B0503020204020204" pitchFamily="34" charset="-122"/>
              </a:rPr>
              <a:t>有病治病，无病返还。</a:t>
            </a:r>
          </a:p>
          <a:p>
            <a:pPr eaLnBrk="1" hangingPunct="1">
              <a:lnSpc>
                <a:spcPct val="110000"/>
              </a:lnSpc>
            </a:pPr>
            <a:r>
              <a:rPr lang="zh-CN" altLang="en-US" sz="6600" b="1" dirty="0">
                <a:solidFill>
                  <a:srgbClr val="FF0000"/>
                </a:solidFill>
                <a:latin typeface="微软雅黑" panose="020B0503020204020204" pitchFamily="34" charset="-122"/>
                <a:ea typeface="微软雅黑" panose="020B0503020204020204" pitchFamily="34" charset="-122"/>
              </a:rPr>
              <a:t>史无前例的钜惠保险！</a:t>
            </a:r>
          </a:p>
        </p:txBody>
      </p:sp>
      <p:sp>
        <p:nvSpPr>
          <p:cNvPr id="25603" name="Rectangle 3"/>
          <p:cNvSpPr>
            <a:spLocks noChangeArrowheads="1"/>
          </p:cNvSpPr>
          <p:nvPr/>
        </p:nvSpPr>
        <p:spPr bwMode="auto">
          <a:xfrm>
            <a:off x="5456813" y="83216"/>
            <a:ext cx="3218416" cy="10141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120445" tIns="60222" rIns="120445" bIns="60222">
            <a:spAutoFit/>
          </a:bodyPr>
          <a:lstStyle/>
          <a:p>
            <a:r>
              <a:rPr lang="zh-CN" altLang="en-US" sz="5800" b="1" dirty="0">
                <a:solidFill>
                  <a:schemeClr val="bg1"/>
                </a:solidFill>
                <a:ea typeface="微软雅黑" pitchFamily="34" charset="-122"/>
              </a:rPr>
              <a:t>总结来看</a:t>
            </a:r>
          </a:p>
        </p:txBody>
      </p:sp>
      <p:pic>
        <p:nvPicPr>
          <p:cNvPr id="25604" name="Picture 4" descr="2457331_085345385000_2"/>
          <p:cNvPicPr>
            <a:picLocks noChangeAspect="1" noChangeArrowheads="1"/>
          </p:cNvPicPr>
          <p:nvPr/>
        </p:nvPicPr>
        <p:blipFill>
          <a:blip r:embed="rId2" cstate="print">
            <a:extLst>
              <a:ext uri="{28A0092B-C50C-407E-A947-70E740481C1C}">
                <a14:useLocalDpi xmlns:a14="http://schemas.microsoft.com/office/drawing/2010/main" xmlns="" val="0"/>
              </a:ext>
            </a:extLst>
          </a:blip>
          <a:srcRect l="22289"/>
          <a:stretch>
            <a:fillRect/>
          </a:stretch>
        </p:blipFill>
        <p:spPr bwMode="auto">
          <a:xfrm>
            <a:off x="9938831" y="2775347"/>
            <a:ext cx="3725104" cy="34841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084241229"/>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5" descr="6129380_111644722130_2"/>
          <p:cNvPicPr>
            <a:picLocks noChangeAspect="1" noChangeArrowheads="1"/>
          </p:cNvPicPr>
          <p:nvPr/>
        </p:nvPicPr>
        <p:blipFill>
          <a:blip r:embed="rId2" cstate="print">
            <a:extLst>
              <a:ext uri="{28A0092B-C50C-407E-A947-70E740481C1C}">
                <a14:useLocalDpi xmlns:a14="http://schemas.microsoft.com/office/drawing/2010/main" xmlns="" val="0"/>
              </a:ext>
            </a:extLst>
          </a:blip>
          <a:srcRect b="13737"/>
          <a:stretch>
            <a:fillRect/>
          </a:stretch>
        </p:blipFill>
        <p:spPr bwMode="auto">
          <a:xfrm>
            <a:off x="2231486" y="1753345"/>
            <a:ext cx="10343537" cy="38273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7891" name="Rectangle 2"/>
          <p:cNvSpPr>
            <a:spLocks noGrp="1"/>
          </p:cNvSpPr>
          <p:nvPr>
            <p:ph type="title"/>
          </p:nvPr>
        </p:nvSpPr>
        <p:spPr>
          <a:xfrm>
            <a:off x="1440260" y="73742"/>
            <a:ext cx="11718650" cy="851356"/>
          </a:xfrm>
        </p:spPr>
        <p:txBody>
          <a:bodyPr>
            <a:noAutofit/>
          </a:bodyPr>
          <a:lstStyle/>
          <a:p>
            <a:pPr eaLnBrk="1" hangingPunct="1"/>
            <a:r>
              <a:rPr lang="zh-CN" altLang="en-US" sz="5400" b="1" dirty="0">
                <a:solidFill>
                  <a:schemeClr val="bg1"/>
                </a:solidFill>
                <a:latin typeface="方正大黑简体"/>
                <a:ea typeface="微软雅黑" pitchFamily="34" charset="-122"/>
              </a:rPr>
              <a:t>对伙伴而言</a:t>
            </a:r>
          </a:p>
        </p:txBody>
      </p:sp>
      <p:sp>
        <p:nvSpPr>
          <p:cNvPr id="238595" name="Rectangle 3"/>
          <p:cNvSpPr>
            <a:spLocks noGrp="1"/>
          </p:cNvSpPr>
          <p:nvPr>
            <p:ph type="body" idx="1"/>
          </p:nvPr>
        </p:nvSpPr>
        <p:spPr>
          <a:xfrm>
            <a:off x="912271" y="6006377"/>
            <a:ext cx="12981967" cy="1104513"/>
          </a:xfrm>
        </p:spPr>
        <p:txBody>
          <a:bodyPr>
            <a:normAutofit fontScale="92500" lnSpcReduction="10000"/>
          </a:bodyPr>
          <a:lstStyle/>
          <a:p>
            <a:pPr eaLnBrk="1" hangingPunct="1">
              <a:buFont typeface="Arial" pitchFamily="34" charset="0"/>
              <a:buNone/>
            </a:pPr>
            <a:r>
              <a:rPr lang="zh-CN" altLang="en-US" sz="6300">
                <a:latin typeface="方正大黑简体"/>
                <a:ea typeface="微软雅黑" pitchFamily="34" charset="-122"/>
              </a:rPr>
              <a:t>国寿防癌：</a:t>
            </a:r>
            <a:r>
              <a:rPr lang="zh-CN" altLang="en-US" sz="7900">
                <a:solidFill>
                  <a:srgbClr val="FF0000"/>
                </a:solidFill>
                <a:latin typeface="方正大黑简体"/>
                <a:ea typeface="微软雅黑" pitchFamily="34" charset="-122"/>
              </a:rPr>
              <a:t>不得不卖</a:t>
            </a:r>
            <a:r>
              <a:rPr lang="zh-CN" altLang="en-US" sz="6300">
                <a:solidFill>
                  <a:srgbClr val="0000CC"/>
                </a:solidFill>
                <a:latin typeface="方正大黑简体"/>
                <a:ea typeface="微软雅黑" pitchFamily="34" charset="-122"/>
              </a:rPr>
              <a:t> </a:t>
            </a:r>
            <a:r>
              <a:rPr lang="zh-CN" altLang="en-US" sz="6300">
                <a:latin typeface="方正大黑简体"/>
                <a:ea typeface="微软雅黑" pitchFamily="34" charset="-122"/>
              </a:rPr>
              <a:t>的健康险</a:t>
            </a:r>
          </a:p>
        </p:txBody>
      </p:sp>
    </p:spTree>
    <p:extLst>
      <p:ext uri="{BB962C8B-B14F-4D97-AF65-F5344CB8AC3E}">
        <p14:creationId xmlns:p14="http://schemas.microsoft.com/office/powerpoint/2010/main" xmlns="" val="17372460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8595">
                                            <p:txEl>
                                              <p:pRg st="0" end="0"/>
                                            </p:txEl>
                                          </p:spTgt>
                                        </p:tgtEl>
                                        <p:attrNameLst>
                                          <p:attrName>style.visibility</p:attrName>
                                        </p:attrNameLst>
                                      </p:cBhvr>
                                      <p:to>
                                        <p:strVal val="visible"/>
                                      </p:to>
                                    </p:set>
                                    <p:anim calcmode="lin" valueType="num">
                                      <p:cBhvr additive="base">
                                        <p:cTn id="7" dur="500" fill="hold"/>
                                        <p:tgtEl>
                                          <p:spTgt spid="23859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3859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8595"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3" name="Rectangle 3"/>
          <p:cNvSpPr>
            <a:spLocks noGrp="1"/>
          </p:cNvSpPr>
          <p:nvPr>
            <p:ph type="body" idx="1"/>
          </p:nvPr>
        </p:nvSpPr>
        <p:spPr>
          <a:xfrm>
            <a:off x="1216361" y="2604701"/>
            <a:ext cx="12069696" cy="1785223"/>
          </a:xfrm>
        </p:spPr>
        <p:txBody>
          <a:bodyPr/>
          <a:lstStyle/>
          <a:p>
            <a:pPr eaLnBrk="1" hangingPunct="1">
              <a:lnSpc>
                <a:spcPct val="120000"/>
              </a:lnSpc>
              <a:buFont typeface="Arial" pitchFamily="34" charset="0"/>
              <a:buNone/>
            </a:pPr>
            <a:r>
              <a:rPr lang="zh-CN" altLang="en-US" smtClean="0">
                <a:latin typeface="方正大黑简体"/>
                <a:ea typeface="微软雅黑" pitchFamily="34" charset="-122"/>
              </a:rPr>
              <a:t>产品超高性价比：不卖对不起客户。</a:t>
            </a:r>
          </a:p>
          <a:p>
            <a:pPr eaLnBrk="1" hangingPunct="1">
              <a:lnSpc>
                <a:spcPct val="120000"/>
              </a:lnSpc>
              <a:buFont typeface="Arial" pitchFamily="34" charset="0"/>
              <a:buNone/>
            </a:pPr>
            <a:r>
              <a:rPr lang="zh-CN" altLang="en-US" smtClean="0">
                <a:latin typeface="方正大黑简体"/>
                <a:ea typeface="微软雅黑" pitchFamily="34" charset="-122"/>
              </a:rPr>
              <a:t>产品超好讲：责任简单，客户容易接受。</a:t>
            </a:r>
          </a:p>
        </p:txBody>
      </p:sp>
      <p:sp>
        <p:nvSpPr>
          <p:cNvPr id="38915" name="Rectangle 5"/>
          <p:cNvSpPr>
            <a:spLocks/>
          </p:cNvSpPr>
          <p:nvPr/>
        </p:nvSpPr>
        <p:spPr bwMode="auto">
          <a:xfrm>
            <a:off x="1584276" y="954162"/>
            <a:ext cx="11718650" cy="1337338"/>
          </a:xfrm>
          <a:prstGeom prst="rect">
            <a:avLst/>
          </a:prstGeom>
          <a:solidFill>
            <a:srgbClr val="3366FF"/>
          </a:solidFill>
          <a:ln>
            <a:noFill/>
          </a:ln>
          <a:extLst>
            <a:ext uri="{91240B29-F687-4F45-9708-019B960494DF}">
              <a14:hiddenLine xmlns:a14="http://schemas.microsoft.com/office/drawing/2010/main" xmlns="" w="9525" algn="ctr">
                <a:solidFill>
                  <a:srgbClr val="000000"/>
                </a:solidFill>
                <a:miter lim="800000"/>
                <a:headEnd/>
                <a:tailEnd/>
              </a14:hiddenLine>
            </a:ext>
          </a:extLst>
        </p:spPr>
        <p:txBody>
          <a:bodyPr lIns="120445" tIns="60222" rIns="120445" bIns="60222">
            <a:spAutoFit/>
          </a:bodyPr>
          <a:lstStyle/>
          <a:p>
            <a:pPr algn="ctr">
              <a:spcBef>
                <a:spcPct val="50000"/>
              </a:spcBef>
            </a:pPr>
            <a:r>
              <a:rPr lang="zh-CN" altLang="en-US" sz="5300" b="1">
                <a:solidFill>
                  <a:schemeClr val="bg1"/>
                </a:solidFill>
                <a:latin typeface="微软雅黑" pitchFamily="34" charset="-122"/>
              </a:rPr>
              <a:t>不得不卖的理由一：产品特</a:t>
            </a:r>
            <a:r>
              <a:rPr lang="zh-CN" altLang="en-US" sz="7900" b="1">
                <a:solidFill>
                  <a:srgbClr val="FF0000"/>
                </a:solidFill>
                <a:latin typeface="微软雅黑" pitchFamily="34" charset="-122"/>
              </a:rPr>
              <a:t>好卖</a:t>
            </a:r>
          </a:p>
        </p:txBody>
      </p:sp>
      <p:pic>
        <p:nvPicPr>
          <p:cNvPr id="245766" name="Picture 3" descr="D:\工作\资料库\图片\人物\新建文件夹\5.jpg"/>
          <p:cNvPicPr>
            <a:picLocks noChangeAspect="1" noChangeArrowheads="1"/>
          </p:cNvPicPr>
          <p:nvPr/>
        </p:nvPicPr>
        <p:blipFill>
          <a:blip r:embed="rId2" cstate="print">
            <a:clrChange>
              <a:clrFrom>
                <a:srgbClr val="FDFDFD"/>
              </a:clrFrom>
              <a:clrTo>
                <a:srgbClr val="FDFDFD">
                  <a:alpha val="0"/>
                </a:srgbClr>
              </a:clrTo>
            </a:clrChange>
            <a:extLst>
              <a:ext uri="{28A0092B-C50C-407E-A947-70E740481C1C}">
                <a14:useLocalDpi xmlns:a14="http://schemas.microsoft.com/office/drawing/2010/main" xmlns="" val="0"/>
              </a:ext>
            </a:extLst>
          </a:blip>
          <a:srcRect/>
          <a:stretch>
            <a:fillRect/>
          </a:stretch>
        </p:blipFill>
        <p:spPr bwMode="auto">
          <a:xfrm>
            <a:off x="10488876" y="3966122"/>
            <a:ext cx="3912925" cy="35816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 name="爆炸形 2 3"/>
          <p:cNvSpPr/>
          <p:nvPr/>
        </p:nvSpPr>
        <p:spPr>
          <a:xfrm>
            <a:off x="711034" y="4221153"/>
            <a:ext cx="10446391" cy="3517940"/>
          </a:xfrm>
          <a:prstGeom prst="irregularSeal2">
            <a:avLst/>
          </a:prstGeom>
          <a:solidFill>
            <a:srgbClr val="C00000"/>
          </a:solidFill>
          <a:ln>
            <a:solidFill>
              <a:srgbClr val="FFFF00"/>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0445" tIns="60222" rIns="120445" bIns="60222" anchor="ctr"/>
          <a:lstStyle/>
          <a:p>
            <a:pPr algn="ctr">
              <a:defRPr/>
            </a:pPr>
            <a:r>
              <a:rPr lang="zh-CN" altLang="en-US" sz="3200" b="1">
                <a:solidFill>
                  <a:srgbClr val="FFFFFF"/>
                </a:solidFill>
                <a:ea typeface="微软雅黑" pitchFamily="34" charset="-122"/>
              </a:rPr>
              <a:t>这都卖不出去？</a:t>
            </a:r>
          </a:p>
          <a:p>
            <a:pPr algn="ctr">
              <a:defRPr/>
            </a:pPr>
            <a:r>
              <a:rPr lang="zh-CN" altLang="en-US" sz="3200" b="1">
                <a:solidFill>
                  <a:srgbClr val="FFFFFF"/>
                </a:solidFill>
                <a:ea typeface="微软雅黑" pitchFamily="34" charset="-122"/>
              </a:rPr>
              <a:t>小样，你可以离司了！</a:t>
            </a:r>
          </a:p>
        </p:txBody>
      </p:sp>
    </p:spTree>
    <p:extLst>
      <p:ext uri="{BB962C8B-B14F-4D97-AF65-F5344CB8AC3E}">
        <p14:creationId xmlns:p14="http://schemas.microsoft.com/office/powerpoint/2010/main" xmlns="" val="4095208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5763">
                                            <p:txEl>
                                              <p:pRg st="0" end="0"/>
                                            </p:txEl>
                                          </p:spTgt>
                                        </p:tgtEl>
                                        <p:attrNameLst>
                                          <p:attrName>style.visibility</p:attrName>
                                        </p:attrNameLst>
                                      </p:cBhvr>
                                      <p:to>
                                        <p:strVal val="visible"/>
                                      </p:to>
                                    </p:set>
                                    <p:anim calcmode="lin" valueType="num">
                                      <p:cBhvr additive="base">
                                        <p:cTn id="7" dur="500" fill="hold"/>
                                        <p:tgtEl>
                                          <p:spTgt spid="24576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576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5763">
                                            <p:txEl>
                                              <p:pRg st="1" end="1"/>
                                            </p:txEl>
                                          </p:spTgt>
                                        </p:tgtEl>
                                        <p:attrNameLst>
                                          <p:attrName>style.visibility</p:attrName>
                                        </p:attrNameLst>
                                      </p:cBhvr>
                                      <p:to>
                                        <p:strVal val="visible"/>
                                      </p:to>
                                    </p:set>
                                    <p:anim calcmode="lin" valueType="num">
                                      <p:cBhvr additive="base">
                                        <p:cTn id="13" dur="500" fill="hold"/>
                                        <p:tgtEl>
                                          <p:spTgt spid="24576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576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45766"/>
                                        </p:tgtEl>
                                        <p:attrNameLst>
                                          <p:attrName>style.visibility</p:attrName>
                                        </p:attrNameLst>
                                      </p:cBhvr>
                                      <p:to>
                                        <p:strVal val="visible"/>
                                      </p:to>
                                    </p:set>
                                    <p:anim calcmode="lin" valueType="num">
                                      <p:cBhvr additive="base">
                                        <p:cTn id="19" dur="500" fill="hold"/>
                                        <p:tgtEl>
                                          <p:spTgt spid="245766"/>
                                        </p:tgtEl>
                                        <p:attrNameLst>
                                          <p:attrName>ppt_x</p:attrName>
                                        </p:attrNameLst>
                                      </p:cBhvr>
                                      <p:tavLst>
                                        <p:tav tm="0">
                                          <p:val>
                                            <p:strVal val="#ppt_x"/>
                                          </p:val>
                                        </p:tav>
                                        <p:tav tm="100000">
                                          <p:val>
                                            <p:strVal val="#ppt_x"/>
                                          </p:val>
                                        </p:tav>
                                      </p:tavLst>
                                    </p:anim>
                                    <p:anim calcmode="lin" valueType="num">
                                      <p:cBhvr additive="base">
                                        <p:cTn id="20" dur="500" fill="hold"/>
                                        <p:tgtEl>
                                          <p:spTgt spid="24576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63" grpId="0" build="p"/>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TextBox 4"/>
          <p:cNvSpPr>
            <a:spLocks noChangeArrowheads="1"/>
          </p:cNvSpPr>
          <p:nvPr/>
        </p:nvSpPr>
        <p:spPr bwMode="auto">
          <a:xfrm>
            <a:off x="1319215" y="2604702"/>
            <a:ext cx="6084040" cy="44735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445" tIns="60222" rIns="120445" bIns="60222">
            <a:spAutoFit/>
          </a:bodyPr>
          <a:lstStyle/>
          <a:p>
            <a:pPr>
              <a:lnSpc>
                <a:spcPct val="140000"/>
              </a:lnSpc>
              <a:buFontTx/>
              <a:buChar char="•"/>
            </a:pPr>
            <a:r>
              <a:rPr lang="zh-CN" altLang="en-US" sz="3700" b="1">
                <a:solidFill>
                  <a:schemeClr val="hlink"/>
                </a:solidFill>
                <a:latin typeface="微软雅黑" pitchFamily="34" charset="-122"/>
                <a:sym typeface="造字工房悦黑演示版常规体"/>
              </a:rPr>
              <a:t>投保范围广：</a:t>
            </a:r>
          </a:p>
          <a:p>
            <a:pPr marL="978614" lvl="1" indent="-376390">
              <a:lnSpc>
                <a:spcPct val="140000"/>
              </a:lnSpc>
              <a:buFontTx/>
              <a:buChar char="•"/>
            </a:pPr>
            <a:r>
              <a:rPr lang="zh-CN" altLang="en-US" sz="3200" b="1">
                <a:solidFill>
                  <a:srgbClr val="FF0000"/>
                </a:solidFill>
                <a:latin typeface="微软雅黑" pitchFamily="34" charset="-122"/>
                <a:sym typeface="造字工房悦黑演示版常规体"/>
              </a:rPr>
              <a:t>上至花甲老人，</a:t>
            </a:r>
          </a:p>
          <a:p>
            <a:pPr marL="978614" lvl="1" indent="-376390">
              <a:lnSpc>
                <a:spcPct val="140000"/>
              </a:lnSpc>
              <a:buFontTx/>
              <a:buChar char="•"/>
            </a:pPr>
            <a:r>
              <a:rPr lang="zh-CN" altLang="en-US" sz="3200" b="1">
                <a:solidFill>
                  <a:srgbClr val="FF0000"/>
                </a:solidFill>
                <a:latin typeface="微软雅黑" pitchFamily="34" charset="-122"/>
                <a:sym typeface="造字工房悦黑演示版常规体"/>
              </a:rPr>
              <a:t>下到襁褓婴儿，</a:t>
            </a:r>
          </a:p>
          <a:p>
            <a:pPr>
              <a:lnSpc>
                <a:spcPct val="140000"/>
              </a:lnSpc>
              <a:buFontTx/>
              <a:buChar char="•"/>
            </a:pPr>
            <a:r>
              <a:rPr lang="zh-CN" altLang="en-US" sz="3700" b="1">
                <a:solidFill>
                  <a:schemeClr val="hlink"/>
                </a:solidFill>
                <a:latin typeface="微软雅黑" pitchFamily="34" charset="-122"/>
                <a:sym typeface="造字工房悦黑演示版常规体"/>
              </a:rPr>
              <a:t>交费压力低：</a:t>
            </a:r>
          </a:p>
          <a:p>
            <a:pPr marL="978614" lvl="1" indent="-376390">
              <a:lnSpc>
                <a:spcPct val="140000"/>
              </a:lnSpc>
              <a:buFontTx/>
              <a:buChar char="•"/>
            </a:pPr>
            <a:r>
              <a:rPr lang="zh-CN" altLang="en-US" sz="3200" b="1">
                <a:solidFill>
                  <a:srgbClr val="FF0000"/>
                </a:solidFill>
                <a:latin typeface="微软雅黑" pitchFamily="34" charset="-122"/>
                <a:sym typeface="造字工房悦黑演示版常规体"/>
              </a:rPr>
              <a:t>每天几块钱</a:t>
            </a:r>
          </a:p>
          <a:p>
            <a:pPr marL="978614" lvl="1" indent="-376390">
              <a:lnSpc>
                <a:spcPct val="140000"/>
              </a:lnSpc>
              <a:buFontTx/>
              <a:buChar char="•"/>
            </a:pPr>
            <a:r>
              <a:rPr lang="zh-CN" altLang="en-US" sz="3200" b="1">
                <a:solidFill>
                  <a:srgbClr val="FF0000"/>
                </a:solidFill>
                <a:latin typeface="微软雅黑" pitchFamily="34" charset="-122"/>
                <a:sym typeface="造字工房悦黑演示版常规体"/>
              </a:rPr>
              <a:t>谁都买的起！</a:t>
            </a:r>
          </a:p>
        </p:txBody>
      </p:sp>
      <p:sp>
        <p:nvSpPr>
          <p:cNvPr id="39939" name="Rectangle 29"/>
          <p:cNvSpPr>
            <a:spLocks/>
          </p:cNvSpPr>
          <p:nvPr/>
        </p:nvSpPr>
        <p:spPr bwMode="auto">
          <a:xfrm>
            <a:off x="1543930" y="882154"/>
            <a:ext cx="11718650" cy="1337338"/>
          </a:xfrm>
          <a:prstGeom prst="rect">
            <a:avLst/>
          </a:prstGeom>
          <a:solidFill>
            <a:srgbClr val="3366FF"/>
          </a:solidFill>
          <a:ln>
            <a:noFill/>
          </a:ln>
          <a:extLst>
            <a:ext uri="{91240B29-F687-4F45-9708-019B960494DF}">
              <a14:hiddenLine xmlns:a14="http://schemas.microsoft.com/office/drawing/2010/main" xmlns="" w="9525" algn="ctr">
                <a:solidFill>
                  <a:srgbClr val="000000"/>
                </a:solidFill>
                <a:miter lim="800000"/>
                <a:headEnd/>
                <a:tailEnd/>
              </a14:hiddenLine>
            </a:ext>
          </a:extLst>
        </p:spPr>
        <p:txBody>
          <a:bodyPr lIns="120445" tIns="60222" rIns="120445" bIns="60222">
            <a:spAutoFit/>
          </a:bodyPr>
          <a:lstStyle/>
          <a:p>
            <a:pPr algn="ctr">
              <a:spcBef>
                <a:spcPct val="50000"/>
              </a:spcBef>
            </a:pPr>
            <a:r>
              <a:rPr lang="zh-CN" altLang="en-US" sz="5300" b="1">
                <a:solidFill>
                  <a:schemeClr val="bg1"/>
                </a:solidFill>
                <a:latin typeface="微软雅黑" pitchFamily="34" charset="-122"/>
              </a:rPr>
              <a:t>不得不卖的理由二：范围特 </a:t>
            </a:r>
            <a:r>
              <a:rPr lang="zh-CN" altLang="en-US" sz="7900" b="1">
                <a:solidFill>
                  <a:srgbClr val="FF0000"/>
                </a:solidFill>
                <a:latin typeface="微软雅黑" pitchFamily="34" charset="-122"/>
              </a:rPr>
              <a:t>广泛</a:t>
            </a:r>
          </a:p>
        </p:txBody>
      </p:sp>
      <p:sp>
        <p:nvSpPr>
          <p:cNvPr id="116766" name="WordArt 30"/>
          <p:cNvSpPr>
            <a:spLocks noChangeArrowheads="1" noChangeShapeType="1" noTextEdit="1"/>
          </p:cNvSpPr>
          <p:nvPr/>
        </p:nvSpPr>
        <p:spPr bwMode="auto">
          <a:xfrm>
            <a:off x="7810199" y="2859733"/>
            <a:ext cx="4814015" cy="3718589"/>
          </a:xfrm>
          <a:prstGeom prst="rect">
            <a:avLst/>
          </a:prstGeom>
        </p:spPr>
        <p:txBody>
          <a:bodyPr wrap="none" lIns="120445" tIns="60222" rIns="120445" bIns="60222" fromWordArt="1">
            <a:prstTxWarp prst="textPlain">
              <a:avLst>
                <a:gd name="adj" fmla="val 50000"/>
              </a:avLst>
            </a:prstTxWarp>
          </a:bodyPr>
          <a:lstStyle/>
          <a:p>
            <a:pPr algn="ctr"/>
            <a:r>
              <a:rPr lang="zh-CN" altLang="en-US" sz="4700" b="1" kern="10">
                <a:ln w="12700">
                  <a:solidFill>
                    <a:srgbClr val="3366FF"/>
                  </a:solidFill>
                  <a:round/>
                  <a:headEnd/>
                  <a:tailEnd/>
                </a:ln>
                <a:solidFill>
                  <a:srgbClr val="FF0000"/>
                </a:solidFill>
                <a:latin typeface="方正姚体"/>
                <a:ea typeface="方正姚体"/>
              </a:rPr>
              <a:t>谁都需要！</a:t>
            </a:r>
          </a:p>
          <a:p>
            <a:pPr algn="ctr"/>
            <a:r>
              <a:rPr lang="zh-CN" altLang="en-US" sz="4700" b="1" kern="10">
                <a:ln w="12700">
                  <a:solidFill>
                    <a:srgbClr val="3366FF"/>
                  </a:solidFill>
                  <a:round/>
                  <a:headEnd/>
                  <a:tailEnd/>
                </a:ln>
                <a:solidFill>
                  <a:srgbClr val="FF0000"/>
                </a:solidFill>
                <a:latin typeface="方正姚体"/>
                <a:ea typeface="方正姚体"/>
              </a:rPr>
              <a:t>谁都买得起！</a:t>
            </a:r>
          </a:p>
          <a:p>
            <a:pPr algn="ctr"/>
            <a:r>
              <a:rPr lang="zh-CN" altLang="en-US" sz="4700" b="1" kern="10">
                <a:ln w="12700">
                  <a:solidFill>
                    <a:srgbClr val="3366FF"/>
                  </a:solidFill>
                  <a:round/>
                  <a:headEnd/>
                  <a:tailEnd/>
                </a:ln>
                <a:solidFill>
                  <a:srgbClr val="FF0000"/>
                </a:solidFill>
                <a:latin typeface="方正姚体"/>
                <a:ea typeface="方正姚体"/>
              </a:rPr>
              <a:t>谁都值得买！</a:t>
            </a:r>
          </a:p>
        </p:txBody>
      </p:sp>
    </p:spTree>
    <p:extLst>
      <p:ext uri="{BB962C8B-B14F-4D97-AF65-F5344CB8AC3E}">
        <p14:creationId xmlns:p14="http://schemas.microsoft.com/office/powerpoint/2010/main" xmlns="" val="1750531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6737"/>
                                        </p:tgtEl>
                                        <p:attrNameLst>
                                          <p:attrName>style.visibility</p:attrName>
                                        </p:attrNameLst>
                                      </p:cBhvr>
                                      <p:to>
                                        <p:strVal val="visible"/>
                                      </p:to>
                                    </p:set>
                                    <p:anim calcmode="lin" valueType="num">
                                      <p:cBhvr additive="base">
                                        <p:cTn id="7" dur="500" fill="hold"/>
                                        <p:tgtEl>
                                          <p:spTgt spid="116737"/>
                                        </p:tgtEl>
                                        <p:attrNameLst>
                                          <p:attrName>ppt_x</p:attrName>
                                        </p:attrNameLst>
                                      </p:cBhvr>
                                      <p:tavLst>
                                        <p:tav tm="0">
                                          <p:val>
                                            <p:strVal val="#ppt_x"/>
                                          </p:val>
                                        </p:tav>
                                        <p:tav tm="100000">
                                          <p:val>
                                            <p:strVal val="#ppt_x"/>
                                          </p:val>
                                        </p:tav>
                                      </p:tavLst>
                                    </p:anim>
                                    <p:anim calcmode="lin" valueType="num">
                                      <p:cBhvr additive="base">
                                        <p:cTn id="8" dur="500" fill="hold"/>
                                        <p:tgtEl>
                                          <p:spTgt spid="11673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6766"/>
                                        </p:tgtEl>
                                        <p:attrNameLst>
                                          <p:attrName>style.visibility</p:attrName>
                                        </p:attrNameLst>
                                      </p:cBhvr>
                                      <p:to>
                                        <p:strVal val="visible"/>
                                      </p:to>
                                    </p:set>
                                    <p:anim calcmode="lin" valueType="num">
                                      <p:cBhvr additive="base">
                                        <p:cTn id="13" dur="500" fill="hold"/>
                                        <p:tgtEl>
                                          <p:spTgt spid="116766"/>
                                        </p:tgtEl>
                                        <p:attrNameLst>
                                          <p:attrName>ppt_x</p:attrName>
                                        </p:attrNameLst>
                                      </p:cBhvr>
                                      <p:tavLst>
                                        <p:tav tm="0">
                                          <p:val>
                                            <p:strVal val="#ppt_x"/>
                                          </p:val>
                                        </p:tav>
                                        <p:tav tm="100000">
                                          <p:val>
                                            <p:strVal val="#ppt_x"/>
                                          </p:val>
                                        </p:tav>
                                      </p:tavLst>
                                    </p:anim>
                                    <p:anim calcmode="lin" valueType="num">
                                      <p:cBhvr additive="base">
                                        <p:cTn id="14" dur="500" fill="hold"/>
                                        <p:tgtEl>
                                          <p:spTgt spid="1167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37" grpId="0"/>
      <p:bldP spid="11676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页脚占位符 4"/>
          <p:cNvSpPr txBox="1">
            <a:spLocks noGrp="1"/>
          </p:cNvSpPr>
          <p:nvPr/>
        </p:nvSpPr>
        <p:spPr bwMode="auto">
          <a:xfrm>
            <a:off x="4921342" y="7508439"/>
            <a:ext cx="4559116" cy="4294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445" tIns="60222" rIns="120445" bIns="60222"/>
          <a:lstStyle>
            <a:lvl1pPr eaLnBrk="0" hangingPunct="0">
              <a:defRPr sz="1400">
                <a:solidFill>
                  <a:schemeClr val="tx1"/>
                </a:solidFill>
                <a:latin typeface="Arial" pitchFamily="34" charset="0"/>
                <a:ea typeface="微软雅黑" pitchFamily="34" charset="-122"/>
              </a:defRPr>
            </a:lvl1pPr>
            <a:lvl2pPr marL="742950" indent="-285750" eaLnBrk="0" hangingPunct="0">
              <a:defRPr sz="1400">
                <a:solidFill>
                  <a:schemeClr val="tx1"/>
                </a:solidFill>
                <a:latin typeface="Arial" pitchFamily="34" charset="0"/>
                <a:ea typeface="微软雅黑" pitchFamily="34" charset="-122"/>
              </a:defRPr>
            </a:lvl2pPr>
            <a:lvl3pPr marL="1143000" indent="-228600" eaLnBrk="0" hangingPunct="0">
              <a:defRPr sz="1400">
                <a:solidFill>
                  <a:schemeClr val="tx1"/>
                </a:solidFill>
                <a:latin typeface="Arial" pitchFamily="34" charset="0"/>
                <a:ea typeface="微软雅黑" pitchFamily="34" charset="-122"/>
              </a:defRPr>
            </a:lvl3pPr>
            <a:lvl4pPr marL="1600200" indent="-228600" eaLnBrk="0" hangingPunct="0">
              <a:defRPr sz="1400">
                <a:solidFill>
                  <a:schemeClr val="tx1"/>
                </a:solidFill>
                <a:latin typeface="Arial" pitchFamily="34" charset="0"/>
                <a:ea typeface="微软雅黑" pitchFamily="34" charset="-122"/>
              </a:defRPr>
            </a:lvl4pPr>
            <a:lvl5pPr marL="2057400" indent="-228600" eaLnBrk="0" hangingPunct="0">
              <a:defRPr sz="1400">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sz="1400">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sz="1400">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sz="1400">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sz="1400">
                <a:solidFill>
                  <a:schemeClr val="tx1"/>
                </a:solidFill>
                <a:latin typeface="Arial" pitchFamily="34" charset="0"/>
                <a:ea typeface="微软雅黑" pitchFamily="34" charset="-122"/>
              </a:defRPr>
            </a:lvl9pPr>
          </a:lstStyle>
          <a:p>
            <a:pPr eaLnBrk="1" hangingPunct="1"/>
            <a:r>
              <a:rPr lang="en-US" altLang="zh-CN" sz="2600">
                <a:latin typeface="Calibri" pitchFamily="34" charset="0"/>
                <a:ea typeface="宋体" pitchFamily="2" charset="-122"/>
              </a:rPr>
              <a:t> </a:t>
            </a:r>
          </a:p>
        </p:txBody>
      </p:sp>
      <p:sp>
        <p:nvSpPr>
          <p:cNvPr id="240643" name="Rectangle 2"/>
          <p:cNvSpPr>
            <a:spLocks noGrp="1" noChangeArrowheads="1"/>
          </p:cNvSpPr>
          <p:nvPr>
            <p:ph type="title" idx="4294967295"/>
          </p:nvPr>
        </p:nvSpPr>
        <p:spPr>
          <a:xfrm>
            <a:off x="1115743" y="6177023"/>
            <a:ext cx="12780730" cy="1106388"/>
          </a:xfrm>
        </p:spPr>
        <p:txBody>
          <a:bodyPr anchor="t">
            <a:normAutofit fontScale="90000"/>
          </a:bodyPr>
          <a:lstStyle/>
          <a:p>
            <a:pPr eaLnBrk="1" hangingPunct="1"/>
            <a:r>
              <a:rPr lang="zh-CN" altLang="en-US" sz="6300">
                <a:solidFill>
                  <a:schemeClr val="hlink"/>
                </a:solidFill>
                <a:ea typeface="微软雅黑" pitchFamily="34" charset="-122"/>
              </a:rPr>
              <a:t>客户</a:t>
            </a:r>
            <a:r>
              <a:rPr lang="zh-CN" altLang="en-US" sz="7100" u="sng">
                <a:solidFill>
                  <a:srgbClr val="FF0000"/>
                </a:solidFill>
                <a:ea typeface="微软雅黑" pitchFamily="34" charset="-122"/>
              </a:rPr>
              <a:t>养成</a:t>
            </a:r>
            <a:r>
              <a:rPr lang="zh-CN" altLang="en-US" sz="6300">
                <a:solidFill>
                  <a:schemeClr val="hlink"/>
                </a:solidFill>
                <a:ea typeface="微软雅黑" pitchFamily="34" charset="-122"/>
              </a:rPr>
              <a:t> 与</a:t>
            </a:r>
            <a:r>
              <a:rPr lang="zh-CN" altLang="en-US" sz="7100" u="sng">
                <a:solidFill>
                  <a:srgbClr val="FF0000"/>
                </a:solidFill>
                <a:ea typeface="微软雅黑" pitchFamily="34" charset="-122"/>
              </a:rPr>
              <a:t>抢占</a:t>
            </a:r>
            <a:r>
              <a:rPr lang="zh-CN" altLang="en-US" sz="6300">
                <a:solidFill>
                  <a:schemeClr val="hlink"/>
                </a:solidFill>
                <a:ea typeface="微软雅黑" pitchFamily="34" charset="-122"/>
              </a:rPr>
              <a:t>客户 的聚宝盆</a:t>
            </a:r>
          </a:p>
        </p:txBody>
      </p:sp>
      <p:sp>
        <p:nvSpPr>
          <p:cNvPr id="240644" name="Rectangle 3"/>
          <p:cNvSpPr>
            <a:spLocks noGrp="1" noChangeArrowheads="1"/>
          </p:cNvSpPr>
          <p:nvPr>
            <p:ph type="body" idx="4294967295"/>
          </p:nvPr>
        </p:nvSpPr>
        <p:spPr>
          <a:xfrm>
            <a:off x="2332105" y="2434054"/>
            <a:ext cx="6084038" cy="3487936"/>
          </a:xfrm>
        </p:spPr>
        <p:txBody>
          <a:bodyPr/>
          <a:lstStyle/>
          <a:p>
            <a:pPr eaLnBrk="1" hangingPunct="1">
              <a:lnSpc>
                <a:spcPct val="120000"/>
              </a:lnSpc>
              <a:buFont typeface="Arial" pitchFamily="34" charset="0"/>
              <a:buNone/>
            </a:pPr>
            <a:r>
              <a:rPr lang="zh-CN" altLang="en-US" smtClean="0">
                <a:solidFill>
                  <a:srgbClr val="FF0000"/>
                </a:solidFill>
                <a:ea typeface="微软雅黑" pitchFamily="34" charset="-122"/>
              </a:rPr>
              <a:t>转介绍的神器：</a:t>
            </a:r>
          </a:p>
          <a:p>
            <a:pPr eaLnBrk="1" hangingPunct="1">
              <a:lnSpc>
                <a:spcPct val="120000"/>
              </a:lnSpc>
              <a:buFont typeface="Arial" pitchFamily="34" charset="0"/>
              <a:buNone/>
            </a:pPr>
            <a:r>
              <a:rPr lang="zh-CN" altLang="en-US" smtClean="0">
                <a:ea typeface="微软雅黑" pitchFamily="34" charset="-122"/>
              </a:rPr>
              <a:t>老客户介绍新客户</a:t>
            </a:r>
          </a:p>
          <a:p>
            <a:pPr eaLnBrk="1" hangingPunct="1">
              <a:lnSpc>
                <a:spcPct val="120000"/>
              </a:lnSpc>
              <a:buFont typeface="Arial" pitchFamily="34" charset="0"/>
              <a:buNone/>
            </a:pPr>
            <a:r>
              <a:rPr lang="zh-CN" altLang="en-US" smtClean="0">
                <a:ea typeface="微软雅黑" pitchFamily="34" charset="-122"/>
              </a:rPr>
              <a:t>新客户介绍新客户</a:t>
            </a:r>
          </a:p>
          <a:p>
            <a:pPr eaLnBrk="1" hangingPunct="1">
              <a:lnSpc>
                <a:spcPct val="120000"/>
              </a:lnSpc>
              <a:buFont typeface="Arial" pitchFamily="34" charset="0"/>
              <a:buNone/>
            </a:pPr>
            <a:r>
              <a:rPr lang="zh-CN" altLang="en-US" smtClean="0">
                <a:ea typeface="微软雅黑" pitchFamily="34" charset="-122"/>
              </a:rPr>
              <a:t>未来市场的再开发</a:t>
            </a:r>
            <a:endParaRPr lang="en-US" altLang="zh-CN" smtClean="0">
              <a:ea typeface="微软雅黑" pitchFamily="34" charset="-122"/>
            </a:endParaRPr>
          </a:p>
        </p:txBody>
      </p:sp>
      <p:sp>
        <p:nvSpPr>
          <p:cNvPr id="40965" name="Rectangle 8"/>
          <p:cNvSpPr>
            <a:spLocks/>
          </p:cNvSpPr>
          <p:nvPr/>
        </p:nvSpPr>
        <p:spPr bwMode="auto">
          <a:xfrm>
            <a:off x="1512268" y="954162"/>
            <a:ext cx="11718650" cy="1337338"/>
          </a:xfrm>
          <a:prstGeom prst="rect">
            <a:avLst/>
          </a:prstGeom>
          <a:solidFill>
            <a:srgbClr val="3366FF"/>
          </a:solidFill>
          <a:ln>
            <a:noFill/>
          </a:ln>
          <a:extLst>
            <a:ext uri="{91240B29-F687-4F45-9708-019B960494DF}">
              <a14:hiddenLine xmlns:a14="http://schemas.microsoft.com/office/drawing/2010/main" xmlns="" w="9525" algn="ctr">
                <a:solidFill>
                  <a:srgbClr val="000000"/>
                </a:solidFill>
                <a:miter lim="800000"/>
                <a:headEnd/>
                <a:tailEnd/>
              </a14:hiddenLine>
            </a:ext>
          </a:extLst>
        </p:spPr>
        <p:txBody>
          <a:bodyPr lIns="120445" tIns="60222" rIns="120445" bIns="60222">
            <a:spAutoFit/>
          </a:bodyPr>
          <a:lstStyle/>
          <a:p>
            <a:pPr algn="ctr">
              <a:spcBef>
                <a:spcPct val="50000"/>
              </a:spcBef>
            </a:pPr>
            <a:r>
              <a:rPr lang="zh-CN" altLang="en-US" sz="5300" b="1" dirty="0">
                <a:solidFill>
                  <a:schemeClr val="bg1"/>
                </a:solidFill>
                <a:latin typeface="微软雅黑" pitchFamily="34" charset="-122"/>
              </a:rPr>
              <a:t>不得不卖的理由三：客户好</a:t>
            </a:r>
            <a:r>
              <a:rPr lang="zh-CN" altLang="en-US" sz="7900" b="1" dirty="0">
                <a:solidFill>
                  <a:srgbClr val="FF0000"/>
                </a:solidFill>
                <a:latin typeface="微软雅黑" pitchFamily="34" charset="-122"/>
              </a:rPr>
              <a:t>新增</a:t>
            </a:r>
            <a:endParaRPr lang="zh-CN" altLang="en-US" sz="12600" b="1" dirty="0">
              <a:solidFill>
                <a:srgbClr val="FF0000"/>
              </a:solidFill>
              <a:latin typeface="微软雅黑" pitchFamily="34" charset="-122"/>
            </a:endParaRPr>
          </a:p>
        </p:txBody>
      </p:sp>
      <p:pic>
        <p:nvPicPr>
          <p:cNvPr id="40966" name="Picture 9" descr="u87129044_138d036b234g213_blog"/>
          <p:cNvPicPr>
            <a:picLocks noChangeAspect="1" noChangeArrowheads="1" noCrop="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9330649" y="2434055"/>
            <a:ext cx="3541756" cy="32179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8429719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0644">
                                            <p:txEl>
                                              <p:pRg st="0" end="0"/>
                                            </p:txEl>
                                          </p:spTgt>
                                        </p:tgtEl>
                                        <p:attrNameLst>
                                          <p:attrName>style.visibility</p:attrName>
                                        </p:attrNameLst>
                                      </p:cBhvr>
                                      <p:to>
                                        <p:strVal val="visible"/>
                                      </p:to>
                                    </p:set>
                                    <p:anim calcmode="lin" valueType="num">
                                      <p:cBhvr additive="base">
                                        <p:cTn id="7" dur="500" fill="hold"/>
                                        <p:tgtEl>
                                          <p:spTgt spid="24064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064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0644">
                                            <p:txEl>
                                              <p:pRg st="1" end="1"/>
                                            </p:txEl>
                                          </p:spTgt>
                                        </p:tgtEl>
                                        <p:attrNameLst>
                                          <p:attrName>style.visibility</p:attrName>
                                        </p:attrNameLst>
                                      </p:cBhvr>
                                      <p:to>
                                        <p:strVal val="visible"/>
                                      </p:to>
                                    </p:set>
                                    <p:anim calcmode="lin" valueType="num">
                                      <p:cBhvr additive="base">
                                        <p:cTn id="13" dur="500" fill="hold"/>
                                        <p:tgtEl>
                                          <p:spTgt spid="24064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064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40644">
                                            <p:txEl>
                                              <p:pRg st="2" end="2"/>
                                            </p:txEl>
                                          </p:spTgt>
                                        </p:tgtEl>
                                        <p:attrNameLst>
                                          <p:attrName>style.visibility</p:attrName>
                                        </p:attrNameLst>
                                      </p:cBhvr>
                                      <p:to>
                                        <p:strVal val="visible"/>
                                      </p:to>
                                    </p:set>
                                    <p:anim calcmode="lin" valueType="num">
                                      <p:cBhvr additive="base">
                                        <p:cTn id="19" dur="500" fill="hold"/>
                                        <p:tgtEl>
                                          <p:spTgt spid="24064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4064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0644">
                                            <p:txEl>
                                              <p:pRg st="3" end="3"/>
                                            </p:txEl>
                                          </p:spTgt>
                                        </p:tgtEl>
                                        <p:attrNameLst>
                                          <p:attrName>style.visibility</p:attrName>
                                        </p:attrNameLst>
                                      </p:cBhvr>
                                      <p:to>
                                        <p:strVal val="visible"/>
                                      </p:to>
                                    </p:set>
                                    <p:anim calcmode="lin" valueType="num">
                                      <p:cBhvr additive="base">
                                        <p:cTn id="25" dur="500" fill="hold"/>
                                        <p:tgtEl>
                                          <p:spTgt spid="24064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4064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40643"/>
                                        </p:tgtEl>
                                        <p:attrNameLst>
                                          <p:attrName>style.visibility</p:attrName>
                                        </p:attrNameLst>
                                      </p:cBhvr>
                                      <p:to>
                                        <p:strVal val="visible"/>
                                      </p:to>
                                    </p:set>
                                    <p:anim calcmode="lin" valueType="num">
                                      <p:cBhvr additive="base">
                                        <p:cTn id="31" dur="500" fill="hold"/>
                                        <p:tgtEl>
                                          <p:spTgt spid="240643"/>
                                        </p:tgtEl>
                                        <p:attrNameLst>
                                          <p:attrName>ppt_x</p:attrName>
                                        </p:attrNameLst>
                                      </p:cBhvr>
                                      <p:tavLst>
                                        <p:tav tm="0">
                                          <p:val>
                                            <p:strVal val="#ppt_x"/>
                                          </p:val>
                                        </p:tav>
                                        <p:tav tm="100000">
                                          <p:val>
                                            <p:strVal val="#ppt_x"/>
                                          </p:val>
                                        </p:tav>
                                      </p:tavLst>
                                    </p:anim>
                                    <p:anim calcmode="lin" valueType="num">
                                      <p:cBhvr additive="base">
                                        <p:cTn id="32" dur="500" fill="hold"/>
                                        <p:tgtEl>
                                          <p:spTgt spid="2406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0643" grpId="0"/>
      <p:bldP spid="240644"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7"/>
          <p:cNvSpPr>
            <a:spLocks/>
          </p:cNvSpPr>
          <p:nvPr/>
        </p:nvSpPr>
        <p:spPr bwMode="auto">
          <a:xfrm>
            <a:off x="1512268" y="904136"/>
            <a:ext cx="11718652" cy="1337338"/>
          </a:xfrm>
          <a:prstGeom prst="rect">
            <a:avLst/>
          </a:prstGeom>
          <a:solidFill>
            <a:srgbClr val="3366FF"/>
          </a:solidFill>
          <a:ln>
            <a:noFill/>
          </a:ln>
          <a:extLst>
            <a:ext uri="{91240B29-F687-4F45-9708-019B960494DF}">
              <a14:hiddenLine xmlns="" xmlns:a14="http://schemas.microsoft.com/office/drawing/2010/main" w="9525" algn="ctr">
                <a:solidFill>
                  <a:srgbClr val="000000"/>
                </a:solidFill>
                <a:miter lim="800000"/>
                <a:headEnd/>
                <a:tailEnd/>
              </a14:hiddenLine>
            </a:ext>
          </a:extLst>
        </p:spPr>
        <p:txBody>
          <a:bodyPr lIns="120445" tIns="60222" rIns="120445" bIns="60222">
            <a:spAutoFit/>
          </a:bodyPr>
          <a:lstStyle/>
          <a:p>
            <a:pPr algn="ctr">
              <a:spcBef>
                <a:spcPct val="50000"/>
              </a:spcBef>
            </a:pPr>
            <a:r>
              <a:rPr lang="zh-CN" altLang="en-US" sz="5300" b="1" dirty="0">
                <a:solidFill>
                  <a:schemeClr val="bg1"/>
                </a:solidFill>
                <a:latin typeface="微软雅黑" pitchFamily="34" charset="-122"/>
              </a:rPr>
              <a:t>不得不卖的理由四：创富好</a:t>
            </a:r>
            <a:r>
              <a:rPr lang="zh-CN" altLang="en-US" sz="7900" b="1" dirty="0">
                <a:solidFill>
                  <a:srgbClr val="FF0000"/>
                </a:solidFill>
                <a:latin typeface="微软雅黑" pitchFamily="34" charset="-122"/>
              </a:rPr>
              <a:t>高兴</a:t>
            </a:r>
            <a:endParaRPr lang="zh-CN" altLang="en-US" sz="12600" b="1" dirty="0">
              <a:solidFill>
                <a:srgbClr val="FF0000"/>
              </a:solidFill>
              <a:latin typeface="微软雅黑" pitchFamily="34" charset="-122"/>
            </a:endParaRPr>
          </a:p>
        </p:txBody>
      </p:sp>
      <p:graphicFrame>
        <p:nvGraphicFramePr>
          <p:cNvPr id="9" name="内容占位符 8"/>
          <p:cNvGraphicFramePr>
            <a:graphicFrameLocks noGrp="1"/>
          </p:cNvGraphicFramePr>
          <p:nvPr>
            <p:ph idx="1"/>
          </p:nvPr>
        </p:nvGraphicFramePr>
        <p:xfrm>
          <a:off x="1368252" y="2538338"/>
          <a:ext cx="11521279" cy="4754880"/>
        </p:xfrm>
        <a:graphic>
          <a:graphicData uri="http://schemas.openxmlformats.org/drawingml/2006/table">
            <a:tbl>
              <a:tblPr/>
              <a:tblGrid>
                <a:gridCol w="2808312"/>
                <a:gridCol w="5291560"/>
                <a:gridCol w="3421407"/>
              </a:tblGrid>
              <a:tr h="164465">
                <a:tc>
                  <a:txBody>
                    <a:bodyPr/>
                    <a:lstStyle/>
                    <a:p>
                      <a:pPr algn="ctr">
                        <a:spcAft>
                          <a:spcPts val="0"/>
                        </a:spcAft>
                      </a:pPr>
                      <a:r>
                        <a:rPr lang="zh-CN" sz="2400" b="1" kern="100" dirty="0">
                          <a:latin typeface="微软雅黑" pitchFamily="34" charset="-122"/>
                          <a:ea typeface="微软雅黑" pitchFamily="34" charset="-122"/>
                          <a:cs typeface="Times New Roman"/>
                        </a:rPr>
                        <a:t>交费年期</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a:spcAft>
                          <a:spcPts val="0"/>
                        </a:spcAft>
                      </a:pPr>
                      <a:r>
                        <a:rPr lang="zh-CN" sz="2400" b="1" kern="100">
                          <a:latin typeface="微软雅黑" pitchFamily="34" charset="-122"/>
                          <a:ea typeface="微软雅黑" pitchFamily="34" charset="-122"/>
                          <a:cs typeface="Times New Roman"/>
                        </a:rPr>
                        <a:t>交费年度</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a:spcAft>
                          <a:spcPts val="0"/>
                        </a:spcAft>
                      </a:pPr>
                      <a:r>
                        <a:rPr lang="zh-CN" sz="2400" b="1" kern="100">
                          <a:latin typeface="微软雅黑" pitchFamily="34" charset="-122"/>
                          <a:ea typeface="微软雅黑" pitchFamily="34" charset="-122"/>
                          <a:cs typeface="Times New Roman"/>
                        </a:rPr>
                        <a:t>直接佣金</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r>
              <a:tr h="142875">
                <a:tc rowSpan="6">
                  <a:txBody>
                    <a:bodyPr/>
                    <a:lstStyle/>
                    <a:p>
                      <a:pPr algn="ctr">
                        <a:spcAft>
                          <a:spcPts val="0"/>
                        </a:spcAft>
                      </a:pPr>
                      <a:r>
                        <a:rPr lang="zh-CN" sz="2400" b="1" kern="100" dirty="0">
                          <a:latin typeface="微软雅黑" pitchFamily="34" charset="-122"/>
                          <a:ea typeface="微软雅黑" pitchFamily="34" charset="-122"/>
                          <a:cs typeface="Times New Roman"/>
                        </a:rPr>
                        <a:t>十年交</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a:spcAft>
                          <a:spcPts val="0"/>
                        </a:spcAft>
                      </a:pPr>
                      <a:r>
                        <a:rPr lang="zh-CN" sz="2400" b="1" kern="100" dirty="0">
                          <a:solidFill>
                            <a:srgbClr val="FF0000"/>
                          </a:solidFill>
                          <a:latin typeface="微软雅黑" pitchFamily="34" charset="-122"/>
                          <a:ea typeface="微软雅黑" pitchFamily="34" charset="-122"/>
                          <a:cs typeface="Times New Roman"/>
                        </a:rPr>
                        <a:t>第一年</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a:spcAft>
                          <a:spcPts val="0"/>
                        </a:spcAft>
                      </a:pPr>
                      <a:r>
                        <a:rPr lang="en-US" sz="2400" b="1" kern="100" dirty="0">
                          <a:solidFill>
                            <a:srgbClr val="FF0000"/>
                          </a:solidFill>
                          <a:latin typeface="微软雅黑" pitchFamily="34" charset="-122"/>
                          <a:ea typeface="微软雅黑" pitchFamily="34" charset="-122"/>
                          <a:cs typeface="Times New Roman"/>
                        </a:rPr>
                        <a:t>16%</a:t>
                      </a:r>
                      <a:endParaRPr lang="zh-CN" sz="2400" b="1" kern="100" dirty="0">
                        <a:solidFill>
                          <a:srgbClr val="FF0000"/>
                        </a:solidFill>
                        <a:latin typeface="微软雅黑" pitchFamily="34" charset="-122"/>
                        <a:ea typeface="微软雅黑" pitchFamily="34"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r>
              <a:tr h="118745">
                <a:tc vMerge="1">
                  <a:txBody>
                    <a:bodyPr/>
                    <a:lstStyle/>
                    <a:p>
                      <a:endParaRPr lang="zh-CN" altLang="en-US"/>
                    </a:p>
                  </a:txBody>
                  <a:tcPr/>
                </a:tc>
                <a:tc>
                  <a:txBody>
                    <a:bodyPr/>
                    <a:lstStyle/>
                    <a:p>
                      <a:pPr algn="ctr">
                        <a:spcAft>
                          <a:spcPts val="0"/>
                        </a:spcAft>
                      </a:pPr>
                      <a:r>
                        <a:rPr lang="zh-CN" sz="2400" b="1" kern="100" dirty="0">
                          <a:latin typeface="微软雅黑" pitchFamily="34" charset="-122"/>
                          <a:ea typeface="微软雅黑" pitchFamily="34" charset="-122"/>
                          <a:cs typeface="Times New Roman"/>
                        </a:rPr>
                        <a:t>第二年</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a:spcAft>
                          <a:spcPts val="0"/>
                        </a:spcAft>
                      </a:pPr>
                      <a:r>
                        <a:rPr lang="en-US" sz="2400" b="1" kern="100" dirty="0">
                          <a:latin typeface="微软雅黑" pitchFamily="34" charset="-122"/>
                          <a:ea typeface="微软雅黑" pitchFamily="34" charset="-122"/>
                          <a:cs typeface="Times New Roman"/>
                        </a:rPr>
                        <a:t>9%</a:t>
                      </a:r>
                      <a:endParaRPr lang="zh-CN" sz="2400" b="1" kern="100" dirty="0">
                        <a:latin typeface="微软雅黑" pitchFamily="34" charset="-122"/>
                        <a:ea typeface="微软雅黑" pitchFamily="34"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r>
              <a:tr h="184785">
                <a:tc vMerge="1">
                  <a:txBody>
                    <a:bodyPr/>
                    <a:lstStyle/>
                    <a:p>
                      <a:endParaRPr lang="zh-CN" altLang="en-US"/>
                    </a:p>
                  </a:txBody>
                  <a:tcPr/>
                </a:tc>
                <a:tc>
                  <a:txBody>
                    <a:bodyPr/>
                    <a:lstStyle/>
                    <a:p>
                      <a:pPr algn="ctr">
                        <a:spcAft>
                          <a:spcPts val="0"/>
                        </a:spcAft>
                      </a:pPr>
                      <a:r>
                        <a:rPr lang="zh-CN" sz="2400" b="1" kern="100" dirty="0">
                          <a:latin typeface="微软雅黑" pitchFamily="34" charset="-122"/>
                          <a:ea typeface="微软雅黑" pitchFamily="34" charset="-122"/>
                          <a:cs typeface="Times New Roman"/>
                        </a:rPr>
                        <a:t>第三年</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a:spcAft>
                          <a:spcPts val="0"/>
                        </a:spcAft>
                      </a:pPr>
                      <a:r>
                        <a:rPr lang="en-US" sz="2400" b="1" kern="100">
                          <a:latin typeface="微软雅黑" pitchFamily="34" charset="-122"/>
                          <a:ea typeface="微软雅黑" pitchFamily="34" charset="-122"/>
                          <a:cs typeface="Times New Roman"/>
                        </a:rPr>
                        <a:t>9%</a:t>
                      </a:r>
                      <a:endParaRPr lang="zh-CN" sz="2400" b="1" kern="100">
                        <a:latin typeface="微软雅黑" pitchFamily="34" charset="-122"/>
                        <a:ea typeface="微软雅黑" pitchFamily="34"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r>
              <a:tr h="160655">
                <a:tc vMerge="1">
                  <a:txBody>
                    <a:bodyPr/>
                    <a:lstStyle/>
                    <a:p>
                      <a:endParaRPr lang="zh-CN" altLang="en-US"/>
                    </a:p>
                  </a:txBody>
                  <a:tcPr/>
                </a:tc>
                <a:tc>
                  <a:txBody>
                    <a:bodyPr/>
                    <a:lstStyle/>
                    <a:p>
                      <a:pPr algn="ctr">
                        <a:spcAft>
                          <a:spcPts val="0"/>
                        </a:spcAft>
                      </a:pPr>
                      <a:r>
                        <a:rPr lang="zh-CN" sz="2400" b="1" kern="100" dirty="0">
                          <a:latin typeface="微软雅黑" pitchFamily="34" charset="-122"/>
                          <a:ea typeface="微软雅黑" pitchFamily="34" charset="-122"/>
                          <a:cs typeface="Times New Roman"/>
                        </a:rPr>
                        <a:t>第四年</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a:spcAft>
                          <a:spcPts val="0"/>
                        </a:spcAft>
                      </a:pPr>
                      <a:r>
                        <a:rPr lang="en-US" sz="2400" b="1" kern="100">
                          <a:latin typeface="微软雅黑" pitchFamily="34" charset="-122"/>
                          <a:ea typeface="微软雅黑" pitchFamily="34" charset="-122"/>
                          <a:cs typeface="Times New Roman"/>
                        </a:rPr>
                        <a:t>1%</a:t>
                      </a:r>
                      <a:endParaRPr lang="zh-CN" sz="2400" b="1" kern="100">
                        <a:latin typeface="微软雅黑" pitchFamily="34" charset="-122"/>
                        <a:ea typeface="微软雅黑" pitchFamily="34"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r>
              <a:tr h="217805">
                <a:tc vMerge="1">
                  <a:txBody>
                    <a:bodyPr/>
                    <a:lstStyle/>
                    <a:p>
                      <a:endParaRPr lang="zh-CN" altLang="en-US"/>
                    </a:p>
                  </a:txBody>
                  <a:tcPr/>
                </a:tc>
                <a:tc>
                  <a:txBody>
                    <a:bodyPr/>
                    <a:lstStyle/>
                    <a:p>
                      <a:pPr algn="ctr">
                        <a:spcAft>
                          <a:spcPts val="0"/>
                        </a:spcAft>
                      </a:pPr>
                      <a:r>
                        <a:rPr lang="zh-CN" sz="2400" b="1" kern="100" dirty="0">
                          <a:latin typeface="微软雅黑" pitchFamily="34" charset="-122"/>
                          <a:ea typeface="微软雅黑" pitchFamily="34" charset="-122"/>
                          <a:cs typeface="Times New Roman"/>
                        </a:rPr>
                        <a:t>第五年</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a:spcAft>
                          <a:spcPts val="0"/>
                        </a:spcAft>
                      </a:pPr>
                      <a:r>
                        <a:rPr lang="en-US" sz="2400" b="1" kern="100" dirty="0">
                          <a:latin typeface="微软雅黑" pitchFamily="34" charset="-122"/>
                          <a:ea typeface="微软雅黑" pitchFamily="34" charset="-122"/>
                          <a:cs typeface="Times New Roman"/>
                        </a:rPr>
                        <a:t>1%</a:t>
                      </a:r>
                      <a:endParaRPr lang="zh-CN" sz="2400" b="1" kern="100" dirty="0">
                        <a:latin typeface="微软雅黑" pitchFamily="34" charset="-122"/>
                        <a:ea typeface="微软雅黑" pitchFamily="34"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r>
              <a:tr h="184785">
                <a:tc vMerge="1">
                  <a:txBody>
                    <a:bodyPr/>
                    <a:lstStyle/>
                    <a:p>
                      <a:endParaRPr lang="zh-CN" altLang="en-US"/>
                    </a:p>
                  </a:txBody>
                  <a:tcPr/>
                </a:tc>
                <a:tc>
                  <a:txBody>
                    <a:bodyPr/>
                    <a:lstStyle/>
                    <a:p>
                      <a:pPr algn="ctr">
                        <a:spcAft>
                          <a:spcPts val="0"/>
                        </a:spcAft>
                      </a:pPr>
                      <a:r>
                        <a:rPr lang="zh-CN" sz="2400" b="1" kern="100" dirty="0">
                          <a:latin typeface="微软雅黑" pitchFamily="34" charset="-122"/>
                          <a:ea typeface="微软雅黑" pitchFamily="34" charset="-122"/>
                          <a:cs typeface="Times New Roman"/>
                        </a:rPr>
                        <a:t>以后各年</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a:spcAft>
                          <a:spcPts val="0"/>
                        </a:spcAft>
                      </a:pPr>
                      <a:r>
                        <a:rPr lang="zh-CN" sz="2400" b="1" kern="100" dirty="0">
                          <a:latin typeface="微软雅黑" pitchFamily="34" charset="-122"/>
                          <a:ea typeface="微软雅黑" pitchFamily="34" charset="-122"/>
                          <a:cs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r>
              <a:tr h="151765">
                <a:tc rowSpan="6">
                  <a:txBody>
                    <a:bodyPr/>
                    <a:lstStyle/>
                    <a:p>
                      <a:pPr algn="ctr">
                        <a:spcAft>
                          <a:spcPts val="0"/>
                        </a:spcAft>
                      </a:pPr>
                      <a:r>
                        <a:rPr lang="zh-CN" sz="2400" b="1" kern="100">
                          <a:latin typeface="微软雅黑" pitchFamily="34" charset="-122"/>
                          <a:ea typeface="微软雅黑" pitchFamily="34" charset="-122"/>
                          <a:cs typeface="Times New Roman"/>
                        </a:rPr>
                        <a:t>二十年交</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a:spcAft>
                          <a:spcPts val="0"/>
                        </a:spcAft>
                      </a:pPr>
                      <a:r>
                        <a:rPr lang="zh-CN" sz="2400" b="1" kern="100" dirty="0">
                          <a:solidFill>
                            <a:srgbClr val="FF0000"/>
                          </a:solidFill>
                          <a:latin typeface="微软雅黑" pitchFamily="34" charset="-122"/>
                          <a:ea typeface="微软雅黑" pitchFamily="34" charset="-122"/>
                          <a:cs typeface="Times New Roman"/>
                        </a:rPr>
                        <a:t>第一年</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a:spcAft>
                          <a:spcPts val="0"/>
                        </a:spcAft>
                      </a:pPr>
                      <a:r>
                        <a:rPr lang="en-US" sz="2400" b="1" kern="100" dirty="0">
                          <a:solidFill>
                            <a:srgbClr val="FF0000"/>
                          </a:solidFill>
                          <a:latin typeface="微软雅黑" pitchFamily="34" charset="-122"/>
                          <a:ea typeface="微软雅黑" pitchFamily="34" charset="-122"/>
                          <a:cs typeface="Times New Roman"/>
                        </a:rPr>
                        <a:t>20%</a:t>
                      </a:r>
                      <a:endParaRPr lang="zh-CN" sz="2400" b="1" kern="100" dirty="0">
                        <a:solidFill>
                          <a:srgbClr val="FF0000"/>
                        </a:solidFill>
                        <a:latin typeface="微软雅黑" pitchFamily="34" charset="-122"/>
                        <a:ea typeface="微软雅黑" pitchFamily="34"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r>
              <a:tr h="226695">
                <a:tc vMerge="1">
                  <a:txBody>
                    <a:bodyPr/>
                    <a:lstStyle/>
                    <a:p>
                      <a:endParaRPr lang="zh-CN" altLang="en-US"/>
                    </a:p>
                  </a:txBody>
                  <a:tcPr/>
                </a:tc>
                <a:tc>
                  <a:txBody>
                    <a:bodyPr/>
                    <a:lstStyle/>
                    <a:p>
                      <a:pPr algn="ctr">
                        <a:spcAft>
                          <a:spcPts val="0"/>
                        </a:spcAft>
                      </a:pPr>
                      <a:r>
                        <a:rPr lang="zh-CN" sz="2400" b="1" kern="100" dirty="0">
                          <a:latin typeface="微软雅黑" pitchFamily="34" charset="-122"/>
                          <a:ea typeface="微软雅黑" pitchFamily="34" charset="-122"/>
                          <a:cs typeface="Times New Roman"/>
                        </a:rPr>
                        <a:t>第二年</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a:spcAft>
                          <a:spcPts val="0"/>
                        </a:spcAft>
                      </a:pPr>
                      <a:r>
                        <a:rPr lang="en-US" sz="2400" b="1" kern="100" dirty="0">
                          <a:latin typeface="微软雅黑" pitchFamily="34" charset="-122"/>
                          <a:ea typeface="微软雅黑" pitchFamily="34" charset="-122"/>
                          <a:cs typeface="Times New Roman"/>
                        </a:rPr>
                        <a:t>9%</a:t>
                      </a:r>
                      <a:endParaRPr lang="zh-CN" sz="2400" b="1" kern="100" dirty="0">
                        <a:latin typeface="微软雅黑" pitchFamily="34" charset="-122"/>
                        <a:ea typeface="微软雅黑" pitchFamily="34"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r>
              <a:tr h="166370">
                <a:tc vMerge="1">
                  <a:txBody>
                    <a:bodyPr/>
                    <a:lstStyle/>
                    <a:p>
                      <a:endParaRPr lang="zh-CN" altLang="en-US"/>
                    </a:p>
                  </a:txBody>
                  <a:tcPr/>
                </a:tc>
                <a:tc>
                  <a:txBody>
                    <a:bodyPr/>
                    <a:lstStyle/>
                    <a:p>
                      <a:pPr algn="ctr">
                        <a:spcAft>
                          <a:spcPts val="0"/>
                        </a:spcAft>
                      </a:pPr>
                      <a:r>
                        <a:rPr lang="zh-CN" sz="2400" b="1" kern="100" dirty="0">
                          <a:latin typeface="微软雅黑" pitchFamily="34" charset="-122"/>
                          <a:ea typeface="微软雅黑" pitchFamily="34" charset="-122"/>
                          <a:cs typeface="Times New Roman"/>
                        </a:rPr>
                        <a:t>第三年</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a:spcAft>
                          <a:spcPts val="0"/>
                        </a:spcAft>
                      </a:pPr>
                      <a:r>
                        <a:rPr lang="en-US" sz="2400" b="1" kern="100" dirty="0">
                          <a:latin typeface="微软雅黑" pitchFamily="34" charset="-122"/>
                          <a:ea typeface="微软雅黑" pitchFamily="34" charset="-122"/>
                          <a:cs typeface="Times New Roman"/>
                        </a:rPr>
                        <a:t>9%</a:t>
                      </a:r>
                      <a:endParaRPr lang="zh-CN" sz="2400" b="1" kern="100" dirty="0">
                        <a:latin typeface="微软雅黑" pitchFamily="34" charset="-122"/>
                        <a:ea typeface="微软雅黑" pitchFamily="34"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r>
              <a:tr h="142875">
                <a:tc vMerge="1">
                  <a:txBody>
                    <a:bodyPr/>
                    <a:lstStyle/>
                    <a:p>
                      <a:endParaRPr lang="zh-CN" altLang="en-US"/>
                    </a:p>
                  </a:txBody>
                  <a:tcPr/>
                </a:tc>
                <a:tc>
                  <a:txBody>
                    <a:bodyPr/>
                    <a:lstStyle/>
                    <a:p>
                      <a:pPr algn="ctr">
                        <a:spcAft>
                          <a:spcPts val="0"/>
                        </a:spcAft>
                      </a:pPr>
                      <a:r>
                        <a:rPr lang="zh-CN" sz="2400" b="1" kern="100" dirty="0">
                          <a:latin typeface="微软雅黑" pitchFamily="34" charset="-122"/>
                          <a:ea typeface="微软雅黑" pitchFamily="34" charset="-122"/>
                          <a:cs typeface="Times New Roman"/>
                        </a:rPr>
                        <a:t>第四年</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a:spcAft>
                          <a:spcPts val="0"/>
                        </a:spcAft>
                      </a:pPr>
                      <a:r>
                        <a:rPr lang="en-US" sz="2400" b="1" kern="100" dirty="0">
                          <a:latin typeface="微软雅黑" pitchFamily="34" charset="-122"/>
                          <a:ea typeface="微软雅黑" pitchFamily="34" charset="-122"/>
                          <a:cs typeface="Times New Roman"/>
                        </a:rPr>
                        <a:t>2%</a:t>
                      </a:r>
                      <a:endParaRPr lang="zh-CN" sz="2400" b="1" kern="100" dirty="0">
                        <a:latin typeface="微软雅黑" pitchFamily="34" charset="-122"/>
                        <a:ea typeface="微软雅黑" pitchFamily="34"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r>
              <a:tr h="118745">
                <a:tc vMerge="1">
                  <a:txBody>
                    <a:bodyPr/>
                    <a:lstStyle/>
                    <a:p>
                      <a:endParaRPr lang="zh-CN" altLang="en-US"/>
                    </a:p>
                  </a:txBody>
                  <a:tcPr/>
                </a:tc>
                <a:tc>
                  <a:txBody>
                    <a:bodyPr/>
                    <a:lstStyle/>
                    <a:p>
                      <a:pPr algn="ctr">
                        <a:spcAft>
                          <a:spcPts val="0"/>
                        </a:spcAft>
                      </a:pPr>
                      <a:r>
                        <a:rPr lang="zh-CN" sz="2400" b="1" kern="100" dirty="0">
                          <a:latin typeface="微软雅黑" pitchFamily="34" charset="-122"/>
                          <a:ea typeface="微软雅黑" pitchFamily="34" charset="-122"/>
                          <a:cs typeface="Times New Roman"/>
                        </a:rPr>
                        <a:t>第五年</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a:spcAft>
                          <a:spcPts val="0"/>
                        </a:spcAft>
                      </a:pPr>
                      <a:r>
                        <a:rPr lang="en-US" sz="2400" b="1" kern="100" dirty="0">
                          <a:latin typeface="微软雅黑" pitchFamily="34" charset="-122"/>
                          <a:ea typeface="微软雅黑" pitchFamily="34" charset="-122"/>
                          <a:cs typeface="Times New Roman"/>
                        </a:rPr>
                        <a:t>2%</a:t>
                      </a:r>
                      <a:endParaRPr lang="zh-CN" sz="2400" b="1" kern="100" dirty="0">
                        <a:latin typeface="微软雅黑" pitchFamily="34" charset="-122"/>
                        <a:ea typeface="微软雅黑" pitchFamily="34"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r>
              <a:tr h="184785">
                <a:tc vMerge="1">
                  <a:txBody>
                    <a:bodyPr/>
                    <a:lstStyle/>
                    <a:p>
                      <a:endParaRPr lang="zh-CN" altLang="en-US"/>
                    </a:p>
                  </a:txBody>
                  <a:tcPr/>
                </a:tc>
                <a:tc>
                  <a:txBody>
                    <a:bodyPr/>
                    <a:lstStyle/>
                    <a:p>
                      <a:pPr algn="ctr">
                        <a:spcAft>
                          <a:spcPts val="0"/>
                        </a:spcAft>
                      </a:pPr>
                      <a:r>
                        <a:rPr lang="zh-CN" sz="2400" b="1" kern="100">
                          <a:latin typeface="微软雅黑" pitchFamily="34" charset="-122"/>
                          <a:ea typeface="微软雅黑" pitchFamily="34" charset="-122"/>
                          <a:cs typeface="Times New Roman"/>
                        </a:rPr>
                        <a:t>以后各年</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a:spcAft>
                          <a:spcPts val="0"/>
                        </a:spcAft>
                      </a:pPr>
                      <a:r>
                        <a:rPr lang="en-US" sz="2400" b="1" kern="100" dirty="0">
                          <a:latin typeface="微软雅黑" pitchFamily="34" charset="-122"/>
                          <a:ea typeface="微软雅黑" pitchFamily="34" charset="-122"/>
                          <a:cs typeface="Times New Roman"/>
                        </a:rPr>
                        <a:t>2%</a:t>
                      </a:r>
                      <a:endParaRPr lang="zh-CN" sz="2400" b="1" kern="100" dirty="0">
                        <a:latin typeface="微软雅黑" pitchFamily="34" charset="-122"/>
                        <a:ea typeface="微软雅黑" pitchFamily="34"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r>
            </a:tbl>
          </a:graphicData>
        </a:graphic>
      </p:graphicFrame>
    </p:spTree>
    <p:extLst>
      <p:ext uri="{BB962C8B-B14F-4D97-AF65-F5344CB8AC3E}">
        <p14:creationId xmlns="" xmlns:p14="http://schemas.microsoft.com/office/powerpoint/2010/main" val="20950394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9" name="Rectangle 3"/>
          <p:cNvSpPr>
            <a:spLocks noGrp="1"/>
          </p:cNvSpPr>
          <p:nvPr>
            <p:ph type="body" idx="1"/>
          </p:nvPr>
        </p:nvSpPr>
        <p:spPr>
          <a:xfrm>
            <a:off x="3888532" y="2538338"/>
            <a:ext cx="4968297" cy="4320480"/>
          </a:xfrm>
          <a:noFill/>
          <a:ln>
            <a:solidFill>
              <a:srgbClr val="FF0000"/>
            </a:solidFill>
            <a:miter lim="800000"/>
            <a:headEnd/>
            <a:tailEnd/>
          </a:ln>
        </p:spPr>
        <p:txBody>
          <a:bodyPr/>
          <a:lstStyle/>
          <a:p>
            <a:pPr eaLnBrk="1" hangingPunct="1">
              <a:lnSpc>
                <a:spcPct val="120000"/>
              </a:lnSpc>
              <a:buFont typeface="Arial" pitchFamily="34" charset="0"/>
              <a:buNone/>
            </a:pPr>
            <a:r>
              <a:rPr lang="zh-CN" altLang="en-US" sz="3600" b="1" dirty="0" smtClean="0">
                <a:solidFill>
                  <a:srgbClr val="FF0000"/>
                </a:solidFill>
                <a:latin typeface="微软雅黑" panose="020B0503020204020204" pitchFamily="34" charset="-122"/>
                <a:ea typeface="微软雅黑" panose="020B0503020204020204" pitchFamily="34" charset="-122"/>
                <a:cs typeface="方正大黑简体"/>
              </a:rPr>
              <a:t>第一年    </a:t>
            </a:r>
            <a:r>
              <a:rPr lang="en-US" altLang="zh-CN" sz="3600" b="1" dirty="0" smtClean="0">
                <a:solidFill>
                  <a:srgbClr val="FF0000"/>
                </a:solidFill>
                <a:latin typeface="微软雅黑" panose="020B0503020204020204" pitchFamily="34" charset="-122"/>
                <a:ea typeface="微软雅黑" panose="020B0503020204020204" pitchFamily="34" charset="-122"/>
                <a:cs typeface="方正大黑简体"/>
              </a:rPr>
              <a:t>16%</a:t>
            </a:r>
          </a:p>
          <a:p>
            <a:pPr eaLnBrk="1" hangingPunct="1">
              <a:lnSpc>
                <a:spcPct val="120000"/>
              </a:lnSpc>
              <a:buFont typeface="Arial" pitchFamily="34" charset="0"/>
              <a:buNone/>
            </a:pPr>
            <a:r>
              <a:rPr lang="zh-CN" altLang="en-US" b="1" dirty="0" smtClean="0">
                <a:latin typeface="微软雅黑" panose="020B0503020204020204" pitchFamily="34" charset="-122"/>
                <a:ea typeface="微软雅黑" panose="020B0503020204020204" pitchFamily="34" charset="-122"/>
                <a:cs typeface="方正大黑简体"/>
              </a:rPr>
              <a:t>第二年    </a:t>
            </a:r>
            <a:r>
              <a:rPr lang="en-US" altLang="zh-CN" b="1" dirty="0">
                <a:latin typeface="微软雅黑" panose="020B0503020204020204" pitchFamily="34" charset="-122"/>
                <a:ea typeface="微软雅黑" panose="020B0503020204020204" pitchFamily="34" charset="-122"/>
                <a:cs typeface="方正大黑简体"/>
              </a:rPr>
              <a:t>9</a:t>
            </a:r>
            <a:r>
              <a:rPr lang="en-US" altLang="zh-CN" b="1" dirty="0" smtClean="0">
                <a:latin typeface="微软雅黑" panose="020B0503020204020204" pitchFamily="34" charset="-122"/>
                <a:ea typeface="微软雅黑" panose="020B0503020204020204" pitchFamily="34" charset="-122"/>
                <a:cs typeface="方正大黑简体"/>
              </a:rPr>
              <a:t>%</a:t>
            </a:r>
          </a:p>
          <a:p>
            <a:pPr eaLnBrk="1" hangingPunct="1">
              <a:lnSpc>
                <a:spcPct val="120000"/>
              </a:lnSpc>
              <a:buFont typeface="Arial" pitchFamily="34" charset="0"/>
              <a:buNone/>
            </a:pPr>
            <a:r>
              <a:rPr lang="zh-CN" altLang="en-US" b="1" dirty="0" smtClean="0">
                <a:latin typeface="微软雅黑" panose="020B0503020204020204" pitchFamily="34" charset="-122"/>
                <a:ea typeface="微软雅黑" panose="020B0503020204020204" pitchFamily="34" charset="-122"/>
                <a:cs typeface="方正大黑简体"/>
              </a:rPr>
              <a:t>第三年    </a:t>
            </a:r>
            <a:r>
              <a:rPr lang="en-US" altLang="zh-CN" b="1" dirty="0">
                <a:latin typeface="微软雅黑" panose="020B0503020204020204" pitchFamily="34" charset="-122"/>
                <a:ea typeface="微软雅黑" panose="020B0503020204020204" pitchFamily="34" charset="-122"/>
                <a:cs typeface="方正大黑简体"/>
              </a:rPr>
              <a:t>9</a:t>
            </a:r>
            <a:r>
              <a:rPr lang="en-US" altLang="zh-CN" b="1" dirty="0" smtClean="0">
                <a:latin typeface="微软雅黑" panose="020B0503020204020204" pitchFamily="34" charset="-122"/>
                <a:ea typeface="微软雅黑" panose="020B0503020204020204" pitchFamily="34" charset="-122"/>
                <a:cs typeface="方正大黑简体"/>
              </a:rPr>
              <a:t>%</a:t>
            </a:r>
          </a:p>
          <a:p>
            <a:pPr>
              <a:lnSpc>
                <a:spcPct val="120000"/>
              </a:lnSpc>
              <a:buNone/>
            </a:pPr>
            <a:r>
              <a:rPr lang="zh-CN" altLang="en-US" b="1" dirty="0" smtClean="0">
                <a:latin typeface="微软雅黑" panose="020B0503020204020204" pitchFamily="34" charset="-122"/>
                <a:ea typeface="微软雅黑" panose="020B0503020204020204" pitchFamily="34" charset="-122"/>
                <a:cs typeface="方正大黑简体"/>
              </a:rPr>
              <a:t>第四年    </a:t>
            </a:r>
            <a:r>
              <a:rPr lang="en-US" altLang="zh-CN" b="1" dirty="0" smtClean="0">
                <a:latin typeface="微软雅黑" panose="020B0503020204020204" pitchFamily="34" charset="-122"/>
                <a:ea typeface="微软雅黑" panose="020B0503020204020204" pitchFamily="34" charset="-122"/>
                <a:cs typeface="方正大黑简体"/>
              </a:rPr>
              <a:t>1%</a:t>
            </a:r>
            <a:endParaRPr lang="en-US" altLang="zh-CN" b="1" dirty="0">
              <a:latin typeface="微软雅黑" panose="020B0503020204020204" pitchFamily="34" charset="-122"/>
              <a:ea typeface="微软雅黑" panose="020B0503020204020204" pitchFamily="34" charset="-122"/>
              <a:cs typeface="方正大黑简体"/>
            </a:endParaRPr>
          </a:p>
          <a:p>
            <a:pPr>
              <a:lnSpc>
                <a:spcPct val="120000"/>
              </a:lnSpc>
              <a:buNone/>
            </a:pPr>
            <a:r>
              <a:rPr lang="zh-CN" altLang="en-US" b="1" dirty="0" smtClean="0">
                <a:latin typeface="微软雅黑" panose="020B0503020204020204" pitchFamily="34" charset="-122"/>
                <a:ea typeface="微软雅黑" panose="020B0503020204020204" pitchFamily="34" charset="-122"/>
                <a:cs typeface="方正大黑简体"/>
              </a:rPr>
              <a:t>第五年    </a:t>
            </a:r>
            <a:r>
              <a:rPr lang="en-US" altLang="zh-CN" b="1" dirty="0" smtClean="0">
                <a:latin typeface="微软雅黑" panose="020B0503020204020204" pitchFamily="34" charset="-122"/>
                <a:ea typeface="微软雅黑" panose="020B0503020204020204" pitchFamily="34" charset="-122"/>
                <a:cs typeface="方正大黑简体"/>
              </a:rPr>
              <a:t>1%</a:t>
            </a:r>
            <a:endParaRPr lang="en-US" altLang="zh-CN" b="1" dirty="0">
              <a:latin typeface="微软雅黑" panose="020B0503020204020204" pitchFamily="34" charset="-122"/>
              <a:ea typeface="微软雅黑" panose="020B0503020204020204" pitchFamily="34" charset="-122"/>
              <a:cs typeface="方正大黑简体"/>
            </a:endParaRPr>
          </a:p>
        </p:txBody>
      </p:sp>
      <p:sp>
        <p:nvSpPr>
          <p:cNvPr id="239621" name="Text Box 5"/>
          <p:cNvSpPr txBox="1">
            <a:spLocks noChangeArrowheads="1"/>
          </p:cNvSpPr>
          <p:nvPr/>
        </p:nvSpPr>
        <p:spPr bwMode="auto">
          <a:xfrm>
            <a:off x="4824636" y="7002834"/>
            <a:ext cx="2952328" cy="67561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120445" tIns="60222" rIns="120445" bIns="60222">
            <a:spAutoFit/>
          </a:bodyPr>
          <a:lstStyle>
            <a:lvl1pPr eaLnBrk="0" hangingPunct="0">
              <a:defRPr sz="1400">
                <a:solidFill>
                  <a:schemeClr val="tx1"/>
                </a:solidFill>
                <a:latin typeface="Arial" pitchFamily="34" charset="0"/>
                <a:ea typeface="微软雅黑" pitchFamily="34" charset="-122"/>
              </a:defRPr>
            </a:lvl1pPr>
            <a:lvl2pPr marL="742950" indent="-285750" eaLnBrk="0" hangingPunct="0">
              <a:defRPr sz="1400">
                <a:solidFill>
                  <a:schemeClr val="tx1"/>
                </a:solidFill>
                <a:latin typeface="Arial" pitchFamily="34" charset="0"/>
                <a:ea typeface="微软雅黑" pitchFamily="34" charset="-122"/>
              </a:defRPr>
            </a:lvl2pPr>
            <a:lvl3pPr marL="1143000" indent="-228600" eaLnBrk="0" hangingPunct="0">
              <a:defRPr sz="1400">
                <a:solidFill>
                  <a:schemeClr val="tx1"/>
                </a:solidFill>
                <a:latin typeface="Arial" pitchFamily="34" charset="0"/>
                <a:ea typeface="微软雅黑" pitchFamily="34" charset="-122"/>
              </a:defRPr>
            </a:lvl3pPr>
            <a:lvl4pPr marL="1600200" indent="-228600" eaLnBrk="0" hangingPunct="0">
              <a:defRPr sz="1400">
                <a:solidFill>
                  <a:schemeClr val="tx1"/>
                </a:solidFill>
                <a:latin typeface="Arial" pitchFamily="34" charset="0"/>
                <a:ea typeface="微软雅黑" pitchFamily="34" charset="-122"/>
              </a:defRPr>
            </a:lvl4pPr>
            <a:lvl5pPr marL="2057400" indent="-228600" eaLnBrk="0" hangingPunct="0">
              <a:defRPr sz="1400">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sz="1400">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sz="1400">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sz="1400">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sz="1400">
                <a:solidFill>
                  <a:schemeClr val="tx1"/>
                </a:solidFill>
                <a:latin typeface="Arial" pitchFamily="34" charset="0"/>
                <a:ea typeface="微软雅黑" pitchFamily="34" charset="-122"/>
              </a:defRPr>
            </a:lvl9pPr>
          </a:lstStyle>
          <a:p>
            <a:pPr eaLnBrk="1" hangingPunct="1">
              <a:spcBef>
                <a:spcPct val="50000"/>
              </a:spcBef>
            </a:pPr>
            <a:r>
              <a:rPr lang="zh-CN" altLang="en-US" sz="3600" b="1" dirty="0">
                <a:solidFill>
                  <a:srgbClr val="FF0000"/>
                </a:solidFill>
                <a:latin typeface="微软雅黑" pitchFamily="34" charset="-122"/>
              </a:rPr>
              <a:t>总</a:t>
            </a:r>
            <a:r>
              <a:rPr lang="zh-CN" altLang="en-US" sz="3600" b="1" dirty="0" smtClean="0">
                <a:solidFill>
                  <a:srgbClr val="FF0000"/>
                </a:solidFill>
                <a:latin typeface="微软雅黑" pitchFamily="34" charset="-122"/>
              </a:rPr>
              <a:t>佣</a:t>
            </a:r>
            <a:r>
              <a:rPr lang="en-US" altLang="zh-CN" sz="3600" b="1" dirty="0" smtClean="0">
                <a:solidFill>
                  <a:srgbClr val="FF0000"/>
                </a:solidFill>
                <a:latin typeface="微软雅黑" pitchFamily="34" charset="-122"/>
              </a:rPr>
              <a:t>36%</a:t>
            </a:r>
            <a:endParaRPr lang="en-US" altLang="zh-CN" sz="3600" b="1" dirty="0">
              <a:solidFill>
                <a:srgbClr val="FF0000"/>
              </a:solidFill>
              <a:latin typeface="微软雅黑" pitchFamily="34" charset="-122"/>
            </a:endParaRPr>
          </a:p>
        </p:txBody>
      </p:sp>
      <p:sp>
        <p:nvSpPr>
          <p:cNvPr id="41988" name="Rectangle 7"/>
          <p:cNvSpPr>
            <a:spLocks/>
          </p:cNvSpPr>
          <p:nvPr/>
        </p:nvSpPr>
        <p:spPr bwMode="auto">
          <a:xfrm>
            <a:off x="1512268" y="904136"/>
            <a:ext cx="11718652" cy="1337338"/>
          </a:xfrm>
          <a:prstGeom prst="rect">
            <a:avLst/>
          </a:prstGeom>
          <a:solidFill>
            <a:srgbClr val="3366FF"/>
          </a:solidFill>
          <a:ln>
            <a:noFill/>
          </a:ln>
          <a:extLst>
            <a:ext uri="{91240B29-F687-4F45-9708-019B960494DF}">
              <a14:hiddenLine xmlns="" xmlns:a14="http://schemas.microsoft.com/office/drawing/2010/main" w="9525" algn="ctr">
                <a:solidFill>
                  <a:srgbClr val="000000"/>
                </a:solidFill>
                <a:miter lim="800000"/>
                <a:headEnd/>
                <a:tailEnd/>
              </a14:hiddenLine>
            </a:ext>
          </a:extLst>
        </p:spPr>
        <p:txBody>
          <a:bodyPr lIns="120445" tIns="60222" rIns="120445" bIns="60222">
            <a:spAutoFit/>
          </a:bodyPr>
          <a:lstStyle/>
          <a:p>
            <a:pPr algn="ctr">
              <a:spcBef>
                <a:spcPct val="50000"/>
              </a:spcBef>
            </a:pPr>
            <a:r>
              <a:rPr lang="zh-CN" altLang="en-US" sz="5300" b="1" dirty="0">
                <a:solidFill>
                  <a:schemeClr val="bg1"/>
                </a:solidFill>
                <a:latin typeface="微软雅黑" pitchFamily="34" charset="-122"/>
              </a:rPr>
              <a:t>不得不卖的理由四：创富好</a:t>
            </a:r>
            <a:r>
              <a:rPr lang="zh-CN" altLang="en-US" sz="7900" b="1" dirty="0">
                <a:solidFill>
                  <a:srgbClr val="FF0000"/>
                </a:solidFill>
                <a:latin typeface="微软雅黑" pitchFamily="34" charset="-122"/>
              </a:rPr>
              <a:t>高兴</a:t>
            </a:r>
            <a:endParaRPr lang="zh-CN" altLang="en-US" sz="12600" b="1" dirty="0">
              <a:solidFill>
                <a:srgbClr val="FF0000"/>
              </a:solidFill>
              <a:latin typeface="微软雅黑" pitchFamily="34" charset="-122"/>
            </a:endParaRPr>
          </a:p>
        </p:txBody>
      </p:sp>
      <p:sp>
        <p:nvSpPr>
          <p:cNvPr id="239624" name="Text Box 8"/>
          <p:cNvSpPr txBox="1">
            <a:spLocks noChangeArrowheads="1"/>
          </p:cNvSpPr>
          <p:nvPr/>
        </p:nvSpPr>
        <p:spPr bwMode="auto">
          <a:xfrm>
            <a:off x="9145116" y="2538338"/>
            <a:ext cx="4460734" cy="4322770"/>
          </a:xfrm>
          <a:prstGeom prst="rect">
            <a:avLst/>
          </a:prstGeom>
          <a:noFill/>
          <a:ln w="9525">
            <a:solidFill>
              <a:srgbClr val="FF0000"/>
            </a:solidFill>
            <a:miter lim="800000"/>
            <a:headEnd/>
            <a:tailEnd/>
          </a:ln>
          <a:extLst>
            <a:ext uri="{909E8E84-426E-40DD-AFC4-6F175D3DCCD1}">
              <a14:hiddenFill xmlns="" xmlns:a14="http://schemas.microsoft.com/office/drawing/2010/main">
                <a:solidFill>
                  <a:srgbClr val="FFFFFF"/>
                </a:solidFill>
              </a14:hiddenFill>
            </a:ext>
          </a:extLst>
        </p:spPr>
        <p:txBody>
          <a:bodyPr lIns="120445" tIns="60222" rIns="120445" bIns="60222">
            <a:spAutoFit/>
          </a:bodyPr>
          <a:lstStyle>
            <a:lvl1pPr eaLnBrk="0" hangingPunct="0">
              <a:defRPr sz="1400">
                <a:solidFill>
                  <a:schemeClr val="tx1"/>
                </a:solidFill>
                <a:latin typeface="Arial" pitchFamily="34" charset="0"/>
                <a:ea typeface="微软雅黑" pitchFamily="34" charset="-122"/>
              </a:defRPr>
            </a:lvl1pPr>
            <a:lvl2pPr marL="742950" indent="-285750" eaLnBrk="0" hangingPunct="0">
              <a:defRPr sz="1400">
                <a:solidFill>
                  <a:schemeClr val="tx1"/>
                </a:solidFill>
                <a:latin typeface="Arial" pitchFamily="34" charset="0"/>
                <a:ea typeface="微软雅黑" pitchFamily="34" charset="-122"/>
              </a:defRPr>
            </a:lvl2pPr>
            <a:lvl3pPr marL="1143000" indent="-228600" eaLnBrk="0" hangingPunct="0">
              <a:defRPr sz="1400">
                <a:solidFill>
                  <a:schemeClr val="tx1"/>
                </a:solidFill>
                <a:latin typeface="Arial" pitchFamily="34" charset="0"/>
                <a:ea typeface="微软雅黑" pitchFamily="34" charset="-122"/>
              </a:defRPr>
            </a:lvl3pPr>
            <a:lvl4pPr marL="1600200" indent="-228600" eaLnBrk="0" hangingPunct="0">
              <a:defRPr sz="1400">
                <a:solidFill>
                  <a:schemeClr val="tx1"/>
                </a:solidFill>
                <a:latin typeface="Arial" pitchFamily="34" charset="0"/>
                <a:ea typeface="微软雅黑" pitchFamily="34" charset="-122"/>
              </a:defRPr>
            </a:lvl4pPr>
            <a:lvl5pPr marL="2057400" indent="-228600" eaLnBrk="0" hangingPunct="0">
              <a:defRPr sz="1400">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sz="1400">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sz="1400">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sz="1400">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sz="1400">
                <a:solidFill>
                  <a:schemeClr val="tx1"/>
                </a:solidFill>
                <a:latin typeface="Arial" pitchFamily="34" charset="0"/>
                <a:ea typeface="微软雅黑" pitchFamily="34" charset="-122"/>
              </a:defRPr>
            </a:lvl9pPr>
          </a:lstStyle>
          <a:p>
            <a:pPr algn="ctr" eaLnBrk="1" hangingPunct="1">
              <a:lnSpc>
                <a:spcPct val="90000"/>
              </a:lnSpc>
              <a:spcBef>
                <a:spcPct val="50000"/>
              </a:spcBef>
            </a:pPr>
            <a:r>
              <a:rPr lang="zh-CN" altLang="en-US" sz="4200" b="1" dirty="0">
                <a:solidFill>
                  <a:srgbClr val="FF0000"/>
                </a:solidFill>
                <a:latin typeface="微软雅黑" pitchFamily="34" charset="-122"/>
              </a:rPr>
              <a:t>创富规划</a:t>
            </a:r>
          </a:p>
          <a:p>
            <a:pPr eaLnBrk="1" hangingPunct="1">
              <a:lnSpc>
                <a:spcPct val="90000"/>
              </a:lnSpc>
              <a:spcBef>
                <a:spcPct val="50000"/>
              </a:spcBef>
            </a:pPr>
            <a:r>
              <a:rPr lang="zh-CN" altLang="en-US" sz="4200" b="1" dirty="0">
                <a:latin typeface="微软雅黑" pitchFamily="34" charset="-122"/>
              </a:rPr>
              <a:t>一月      </a:t>
            </a:r>
            <a:r>
              <a:rPr lang="en-US" altLang="zh-CN" sz="4200" b="1" dirty="0">
                <a:latin typeface="微软雅黑" pitchFamily="34" charset="-122"/>
              </a:rPr>
              <a:t>10</a:t>
            </a:r>
            <a:r>
              <a:rPr lang="zh-CN" altLang="en-US" sz="4200" b="1" dirty="0">
                <a:latin typeface="微软雅黑" pitchFamily="34" charset="-122"/>
              </a:rPr>
              <a:t>单</a:t>
            </a:r>
          </a:p>
          <a:p>
            <a:pPr eaLnBrk="1" hangingPunct="1">
              <a:lnSpc>
                <a:spcPct val="90000"/>
              </a:lnSpc>
              <a:spcBef>
                <a:spcPct val="50000"/>
              </a:spcBef>
            </a:pPr>
            <a:r>
              <a:rPr lang="zh-CN" altLang="en-US" sz="4200" b="1" dirty="0">
                <a:latin typeface="微软雅黑" pitchFamily="34" charset="-122"/>
              </a:rPr>
              <a:t>件均      </a:t>
            </a:r>
            <a:r>
              <a:rPr lang="en-US" altLang="zh-CN" sz="4200" b="1" dirty="0" smtClean="0">
                <a:latin typeface="微软雅黑" pitchFamily="34" charset="-122"/>
              </a:rPr>
              <a:t>3000</a:t>
            </a:r>
            <a:endParaRPr lang="en-US" altLang="zh-CN" sz="4200" b="1" dirty="0">
              <a:latin typeface="微软雅黑" pitchFamily="34" charset="-122"/>
            </a:endParaRPr>
          </a:p>
          <a:p>
            <a:pPr eaLnBrk="1" hangingPunct="1">
              <a:lnSpc>
                <a:spcPct val="90000"/>
              </a:lnSpc>
              <a:spcBef>
                <a:spcPct val="50000"/>
              </a:spcBef>
            </a:pPr>
            <a:r>
              <a:rPr lang="zh-CN" altLang="en-US" sz="4200" b="1" dirty="0">
                <a:latin typeface="微软雅黑" pitchFamily="34" charset="-122"/>
              </a:rPr>
              <a:t>总保费  </a:t>
            </a:r>
            <a:r>
              <a:rPr lang="en-US" altLang="zh-CN" sz="4200" b="1" dirty="0" smtClean="0">
                <a:latin typeface="微软雅黑" pitchFamily="34" charset="-122"/>
              </a:rPr>
              <a:t>30000</a:t>
            </a:r>
            <a:endParaRPr lang="en-US" altLang="zh-CN" sz="4200" b="1" dirty="0">
              <a:latin typeface="微软雅黑" pitchFamily="34" charset="-122"/>
            </a:endParaRPr>
          </a:p>
          <a:p>
            <a:pPr eaLnBrk="1" hangingPunct="1">
              <a:lnSpc>
                <a:spcPct val="90000"/>
              </a:lnSpc>
              <a:spcBef>
                <a:spcPct val="50000"/>
              </a:spcBef>
            </a:pPr>
            <a:r>
              <a:rPr lang="zh-CN" altLang="en-US" sz="4200" b="1" dirty="0">
                <a:latin typeface="微软雅黑" pitchFamily="34" charset="-122"/>
              </a:rPr>
              <a:t>首收入   </a:t>
            </a:r>
            <a:r>
              <a:rPr lang="en-US" altLang="zh-CN" sz="4200" b="1" dirty="0" smtClean="0">
                <a:latin typeface="微软雅黑" pitchFamily="34" charset="-122"/>
              </a:rPr>
              <a:t>4800</a:t>
            </a:r>
            <a:endParaRPr lang="en-US" altLang="zh-CN" sz="4200" b="1" dirty="0">
              <a:latin typeface="微软雅黑" pitchFamily="34" charset="-122"/>
            </a:endParaRPr>
          </a:p>
        </p:txBody>
      </p:sp>
      <p:sp>
        <p:nvSpPr>
          <p:cNvPr id="239625" name="Text Box 9"/>
          <p:cNvSpPr txBox="1">
            <a:spLocks noChangeArrowheads="1"/>
          </p:cNvSpPr>
          <p:nvPr/>
        </p:nvSpPr>
        <p:spPr bwMode="auto">
          <a:xfrm>
            <a:off x="9577165" y="6927471"/>
            <a:ext cx="3456384" cy="67561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120445" tIns="60222" rIns="120445" bIns="60222">
            <a:spAutoFit/>
          </a:bodyPr>
          <a:lstStyle>
            <a:lvl1pPr eaLnBrk="0" hangingPunct="0">
              <a:defRPr sz="1400">
                <a:solidFill>
                  <a:schemeClr val="tx1"/>
                </a:solidFill>
                <a:latin typeface="Arial" pitchFamily="34" charset="0"/>
                <a:ea typeface="微软雅黑" pitchFamily="34" charset="-122"/>
              </a:defRPr>
            </a:lvl1pPr>
            <a:lvl2pPr marL="742950" indent="-285750" eaLnBrk="0" hangingPunct="0">
              <a:defRPr sz="1400">
                <a:solidFill>
                  <a:schemeClr val="tx1"/>
                </a:solidFill>
                <a:latin typeface="Arial" pitchFamily="34" charset="0"/>
                <a:ea typeface="微软雅黑" pitchFamily="34" charset="-122"/>
              </a:defRPr>
            </a:lvl2pPr>
            <a:lvl3pPr marL="1143000" indent="-228600" eaLnBrk="0" hangingPunct="0">
              <a:defRPr sz="1400">
                <a:solidFill>
                  <a:schemeClr val="tx1"/>
                </a:solidFill>
                <a:latin typeface="Arial" pitchFamily="34" charset="0"/>
                <a:ea typeface="微软雅黑" pitchFamily="34" charset="-122"/>
              </a:defRPr>
            </a:lvl3pPr>
            <a:lvl4pPr marL="1600200" indent="-228600" eaLnBrk="0" hangingPunct="0">
              <a:defRPr sz="1400">
                <a:solidFill>
                  <a:schemeClr val="tx1"/>
                </a:solidFill>
                <a:latin typeface="Arial" pitchFamily="34" charset="0"/>
                <a:ea typeface="微软雅黑" pitchFamily="34" charset="-122"/>
              </a:defRPr>
            </a:lvl4pPr>
            <a:lvl5pPr marL="2057400" indent="-228600" eaLnBrk="0" hangingPunct="0">
              <a:defRPr sz="1400">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sz="1400">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sz="1400">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sz="1400">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sz="1400">
                <a:solidFill>
                  <a:schemeClr val="tx1"/>
                </a:solidFill>
                <a:latin typeface="Arial" pitchFamily="34" charset="0"/>
                <a:ea typeface="微软雅黑" pitchFamily="34" charset="-122"/>
              </a:defRPr>
            </a:lvl9pPr>
          </a:lstStyle>
          <a:p>
            <a:pPr eaLnBrk="1" hangingPunct="1">
              <a:spcBef>
                <a:spcPct val="50000"/>
              </a:spcBef>
            </a:pPr>
            <a:r>
              <a:rPr lang="zh-CN" altLang="en-US" sz="3600" b="1" dirty="0" smtClean="0">
                <a:solidFill>
                  <a:srgbClr val="FF0000"/>
                </a:solidFill>
                <a:latin typeface="微软雅黑" pitchFamily="34" charset="-122"/>
              </a:rPr>
              <a:t>总收入</a:t>
            </a:r>
            <a:r>
              <a:rPr lang="en-US" altLang="zh-CN" sz="3600" b="1" dirty="0" smtClean="0">
                <a:solidFill>
                  <a:srgbClr val="FF0000"/>
                </a:solidFill>
                <a:latin typeface="微软雅黑" pitchFamily="34" charset="-122"/>
              </a:rPr>
              <a:t>10800</a:t>
            </a:r>
            <a:endParaRPr lang="en-US" altLang="zh-CN" sz="3600" b="1" dirty="0">
              <a:solidFill>
                <a:srgbClr val="FF0000"/>
              </a:solidFill>
              <a:latin typeface="微软雅黑" pitchFamily="34" charset="-122"/>
            </a:endParaRPr>
          </a:p>
        </p:txBody>
      </p:sp>
      <p:sp>
        <p:nvSpPr>
          <p:cNvPr id="7" name="爆炸形 1 6"/>
          <p:cNvSpPr>
            <a:spLocks noChangeArrowheads="1"/>
          </p:cNvSpPr>
          <p:nvPr/>
        </p:nvSpPr>
        <p:spPr bwMode="auto">
          <a:xfrm>
            <a:off x="3744516" y="1602234"/>
            <a:ext cx="10441160" cy="5552570"/>
          </a:xfrm>
          <a:prstGeom prst="irregularSeal1">
            <a:avLst/>
          </a:prstGeom>
          <a:solidFill>
            <a:srgbClr val="C00000"/>
          </a:solidFill>
          <a:ln w="25400">
            <a:solidFill>
              <a:srgbClr val="FFFF00"/>
            </a:solidFill>
            <a:miter lim="800000"/>
            <a:headEnd/>
            <a:tailEnd/>
          </a:ln>
          <a:effectLst>
            <a:outerShdw blurRad="63500" dist="38100" dir="5400000" algn="t" rotWithShape="0">
              <a:srgbClr val="000000">
                <a:alpha val="39999"/>
              </a:srgbClr>
            </a:outerShdw>
          </a:effectLst>
        </p:spPr>
        <p:txBody>
          <a:bodyPr lIns="128583" tIns="64291" rIns="128583" bIns="64291"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defRPr/>
            </a:pPr>
            <a:r>
              <a:rPr lang="zh-CN" altLang="en-US" sz="5100" b="1" dirty="0" smtClean="0">
                <a:solidFill>
                  <a:srgbClr val="FFFFFF"/>
                </a:solidFill>
                <a:latin typeface="微软雅黑" pitchFamily="34" charset="-122"/>
                <a:ea typeface="微软雅黑" pitchFamily="34" charset="-122"/>
              </a:rPr>
              <a:t>仅</a:t>
            </a:r>
            <a:r>
              <a:rPr lang="zh-CN" altLang="en-US" sz="6000" b="1" dirty="0">
                <a:solidFill>
                  <a:srgbClr val="FFFF00"/>
                </a:solidFill>
                <a:latin typeface="微软雅黑" pitchFamily="34" charset="-122"/>
                <a:ea typeface="微软雅黑" pitchFamily="34" charset="-122"/>
              </a:rPr>
              <a:t>防癌</a:t>
            </a:r>
            <a:r>
              <a:rPr lang="zh-CN" altLang="en-US" sz="6000" b="1" dirty="0" smtClean="0">
                <a:solidFill>
                  <a:srgbClr val="FFFF00"/>
                </a:solidFill>
                <a:latin typeface="微软雅黑" pitchFamily="34" charset="-122"/>
                <a:ea typeface="微软雅黑" pitchFamily="34" charset="-122"/>
              </a:rPr>
              <a:t>险收入</a:t>
            </a:r>
            <a:r>
              <a:rPr lang="zh-CN" altLang="en-US" sz="5100" b="1" dirty="0" smtClean="0">
                <a:solidFill>
                  <a:srgbClr val="FFFFFF"/>
                </a:solidFill>
                <a:latin typeface="微软雅黑" pitchFamily="34" charset="-122"/>
                <a:ea typeface="微软雅黑" pitchFamily="34" charset="-122"/>
              </a:rPr>
              <a:t>！</a:t>
            </a:r>
            <a:endParaRPr lang="en-US" altLang="zh-CN" sz="5100" b="1" dirty="0" smtClean="0">
              <a:solidFill>
                <a:srgbClr val="FFFFFF"/>
              </a:solidFill>
              <a:latin typeface="微软雅黑" pitchFamily="34" charset="-122"/>
              <a:ea typeface="微软雅黑" pitchFamily="34" charset="-122"/>
            </a:endParaRPr>
          </a:p>
          <a:p>
            <a:pPr algn="ctr">
              <a:defRPr/>
            </a:pPr>
            <a:r>
              <a:rPr lang="zh-CN" altLang="en-US" sz="5100" b="1" dirty="0">
                <a:solidFill>
                  <a:srgbClr val="FFFFFF"/>
                </a:solidFill>
                <a:latin typeface="微软雅黑" pitchFamily="34" charset="-122"/>
                <a:ea typeface="微软雅黑" pitchFamily="34" charset="-122"/>
              </a:rPr>
              <a:t>还</a:t>
            </a:r>
            <a:r>
              <a:rPr lang="zh-CN" altLang="en-US" sz="5100" b="1" dirty="0" smtClean="0">
                <a:solidFill>
                  <a:srgbClr val="FFFFFF"/>
                </a:solidFill>
                <a:latin typeface="微软雅黑" pitchFamily="34" charset="-122"/>
                <a:ea typeface="微软雅黑" pitchFamily="34" charset="-122"/>
              </a:rPr>
              <a:t>未计算主险收入！</a:t>
            </a:r>
            <a:endParaRPr lang="zh-CN" altLang="en-US" sz="6700" b="1" dirty="0">
              <a:solidFill>
                <a:srgbClr val="FFFF00"/>
              </a:solidFill>
              <a:latin typeface="微软雅黑" pitchFamily="34" charset="-122"/>
              <a:ea typeface="微软雅黑" pitchFamily="34" charset="-122"/>
            </a:endParaRPr>
          </a:p>
        </p:txBody>
      </p:sp>
      <p:sp>
        <p:nvSpPr>
          <p:cNvPr id="8" name="Text Box 5"/>
          <p:cNvSpPr txBox="1">
            <a:spLocks noChangeArrowheads="1"/>
          </p:cNvSpPr>
          <p:nvPr/>
        </p:nvSpPr>
        <p:spPr bwMode="auto">
          <a:xfrm>
            <a:off x="288132" y="3402434"/>
            <a:ext cx="3528492" cy="1014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120445" tIns="60222" rIns="120445" bIns="60222">
            <a:spAutoFit/>
          </a:bodyPr>
          <a:lstStyle>
            <a:lvl1pPr eaLnBrk="0" hangingPunct="0">
              <a:defRPr sz="1400">
                <a:solidFill>
                  <a:schemeClr val="tx1"/>
                </a:solidFill>
                <a:latin typeface="Arial" pitchFamily="34" charset="0"/>
                <a:ea typeface="微软雅黑" pitchFamily="34" charset="-122"/>
              </a:defRPr>
            </a:lvl1pPr>
            <a:lvl2pPr marL="742950" indent="-285750" eaLnBrk="0" hangingPunct="0">
              <a:defRPr sz="1400">
                <a:solidFill>
                  <a:schemeClr val="tx1"/>
                </a:solidFill>
                <a:latin typeface="Arial" pitchFamily="34" charset="0"/>
                <a:ea typeface="微软雅黑" pitchFamily="34" charset="-122"/>
              </a:defRPr>
            </a:lvl2pPr>
            <a:lvl3pPr marL="1143000" indent="-228600" eaLnBrk="0" hangingPunct="0">
              <a:defRPr sz="1400">
                <a:solidFill>
                  <a:schemeClr val="tx1"/>
                </a:solidFill>
                <a:latin typeface="Arial" pitchFamily="34" charset="0"/>
                <a:ea typeface="微软雅黑" pitchFamily="34" charset="-122"/>
              </a:defRPr>
            </a:lvl3pPr>
            <a:lvl4pPr marL="1600200" indent="-228600" eaLnBrk="0" hangingPunct="0">
              <a:defRPr sz="1400">
                <a:solidFill>
                  <a:schemeClr val="tx1"/>
                </a:solidFill>
                <a:latin typeface="Arial" pitchFamily="34" charset="0"/>
                <a:ea typeface="微软雅黑" pitchFamily="34" charset="-122"/>
              </a:defRPr>
            </a:lvl4pPr>
            <a:lvl5pPr marL="2057400" indent="-228600" eaLnBrk="0" hangingPunct="0">
              <a:defRPr sz="1400">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sz="1400">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sz="1400">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sz="1400">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sz="1400">
                <a:solidFill>
                  <a:schemeClr val="tx1"/>
                </a:solidFill>
                <a:latin typeface="Arial" pitchFamily="34" charset="0"/>
                <a:ea typeface="微软雅黑" pitchFamily="34" charset="-122"/>
              </a:defRPr>
            </a:lvl9pPr>
          </a:lstStyle>
          <a:p>
            <a:pPr eaLnBrk="1" hangingPunct="1">
              <a:spcBef>
                <a:spcPct val="50000"/>
              </a:spcBef>
            </a:pPr>
            <a:r>
              <a:rPr lang="en-US" altLang="zh-CN" sz="5800" b="1" dirty="0" smtClean="0">
                <a:solidFill>
                  <a:srgbClr val="FF0000"/>
                </a:solidFill>
                <a:latin typeface="微软雅黑" pitchFamily="34" charset="-122"/>
              </a:rPr>
              <a:t> </a:t>
            </a:r>
            <a:r>
              <a:rPr lang="zh-CN" altLang="en-US" sz="3600" b="1" dirty="0" smtClean="0">
                <a:latin typeface="微软雅黑" pitchFamily="34" charset="-122"/>
              </a:rPr>
              <a:t>以</a:t>
            </a:r>
            <a:r>
              <a:rPr lang="en-US" altLang="zh-CN" sz="3600" b="1" dirty="0" smtClean="0">
                <a:latin typeface="微软雅黑" pitchFamily="34" charset="-122"/>
              </a:rPr>
              <a:t>10</a:t>
            </a:r>
            <a:r>
              <a:rPr lang="zh-CN" altLang="en-US" sz="3600" b="1" dirty="0" smtClean="0">
                <a:latin typeface="微软雅黑" pitchFamily="34" charset="-122"/>
              </a:rPr>
              <a:t>年期为例</a:t>
            </a:r>
            <a:endParaRPr lang="en-US" altLang="zh-CN" sz="3600" b="1" dirty="0">
              <a:latin typeface="微软雅黑" pitchFamily="34" charset="-122"/>
            </a:endParaRPr>
          </a:p>
        </p:txBody>
      </p:sp>
    </p:spTree>
    <p:extLst>
      <p:ext uri="{BB962C8B-B14F-4D97-AF65-F5344CB8AC3E}">
        <p14:creationId xmlns="" xmlns:p14="http://schemas.microsoft.com/office/powerpoint/2010/main" val="2095039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9619">
                                            <p:bg/>
                                          </p:spTgt>
                                        </p:tgtEl>
                                        <p:attrNameLst>
                                          <p:attrName>style.visibility</p:attrName>
                                        </p:attrNameLst>
                                      </p:cBhvr>
                                      <p:to>
                                        <p:strVal val="visible"/>
                                      </p:to>
                                    </p:set>
                                    <p:anim calcmode="lin" valueType="num">
                                      <p:cBhvr additive="base">
                                        <p:cTn id="7" dur="500" fill="hold"/>
                                        <p:tgtEl>
                                          <p:spTgt spid="239619">
                                            <p:bg/>
                                          </p:spTgt>
                                        </p:tgtEl>
                                        <p:attrNameLst>
                                          <p:attrName>ppt_x</p:attrName>
                                        </p:attrNameLst>
                                      </p:cBhvr>
                                      <p:tavLst>
                                        <p:tav tm="0">
                                          <p:val>
                                            <p:strVal val="#ppt_x"/>
                                          </p:val>
                                        </p:tav>
                                        <p:tav tm="100000">
                                          <p:val>
                                            <p:strVal val="#ppt_x"/>
                                          </p:val>
                                        </p:tav>
                                      </p:tavLst>
                                    </p:anim>
                                    <p:anim calcmode="lin" valueType="num">
                                      <p:cBhvr additive="base">
                                        <p:cTn id="8" dur="500" fill="hold"/>
                                        <p:tgtEl>
                                          <p:spTgt spid="239619">
                                            <p:bg/>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39619">
                                            <p:txEl>
                                              <p:pRg st="0" end="0"/>
                                            </p:txEl>
                                          </p:spTgt>
                                        </p:tgtEl>
                                        <p:attrNameLst>
                                          <p:attrName>style.visibility</p:attrName>
                                        </p:attrNameLst>
                                      </p:cBhvr>
                                      <p:to>
                                        <p:strVal val="visible"/>
                                      </p:to>
                                    </p:set>
                                    <p:anim calcmode="lin" valueType="num">
                                      <p:cBhvr additive="base">
                                        <p:cTn id="13" dur="500" fill="hold"/>
                                        <p:tgtEl>
                                          <p:spTgt spid="23961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3961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9619">
                                            <p:txEl>
                                              <p:pRg st="1" end="1"/>
                                            </p:txEl>
                                          </p:spTgt>
                                        </p:tgtEl>
                                        <p:attrNameLst>
                                          <p:attrName>style.visibility</p:attrName>
                                        </p:attrNameLst>
                                      </p:cBhvr>
                                      <p:to>
                                        <p:strVal val="visible"/>
                                      </p:to>
                                    </p:set>
                                    <p:anim calcmode="lin" valueType="num">
                                      <p:cBhvr additive="base">
                                        <p:cTn id="19" dur="500" fill="hold"/>
                                        <p:tgtEl>
                                          <p:spTgt spid="23961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3961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39619">
                                            <p:txEl>
                                              <p:pRg st="2" end="2"/>
                                            </p:txEl>
                                          </p:spTgt>
                                        </p:tgtEl>
                                        <p:attrNameLst>
                                          <p:attrName>style.visibility</p:attrName>
                                        </p:attrNameLst>
                                      </p:cBhvr>
                                      <p:to>
                                        <p:strVal val="visible"/>
                                      </p:to>
                                    </p:set>
                                    <p:anim calcmode="lin" valueType="num">
                                      <p:cBhvr additive="base">
                                        <p:cTn id="25" dur="500" fill="hold"/>
                                        <p:tgtEl>
                                          <p:spTgt spid="23961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396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39619">
                                            <p:txEl>
                                              <p:pRg st="3" end="3"/>
                                            </p:txEl>
                                          </p:spTgt>
                                        </p:tgtEl>
                                        <p:attrNameLst>
                                          <p:attrName>style.visibility</p:attrName>
                                        </p:attrNameLst>
                                      </p:cBhvr>
                                      <p:to>
                                        <p:strVal val="visible"/>
                                      </p:to>
                                    </p:set>
                                    <p:anim calcmode="lin" valueType="num">
                                      <p:cBhvr additive="base">
                                        <p:cTn id="31" dur="500" fill="hold"/>
                                        <p:tgtEl>
                                          <p:spTgt spid="239619">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396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239619">
                                            <p:txEl>
                                              <p:pRg st="4" end="4"/>
                                            </p:txEl>
                                          </p:spTgt>
                                        </p:tgtEl>
                                        <p:attrNameLst>
                                          <p:attrName>style.visibility</p:attrName>
                                        </p:attrNameLst>
                                      </p:cBhvr>
                                      <p:to>
                                        <p:strVal val="visible"/>
                                      </p:to>
                                    </p:set>
                                    <p:anim calcmode="lin" valueType="num">
                                      <p:cBhvr additive="base">
                                        <p:cTn id="37" dur="500" fill="hold"/>
                                        <p:tgtEl>
                                          <p:spTgt spid="239619">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396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39621"/>
                                        </p:tgtEl>
                                        <p:attrNameLst>
                                          <p:attrName>style.visibility</p:attrName>
                                        </p:attrNameLst>
                                      </p:cBhvr>
                                      <p:to>
                                        <p:strVal val="visible"/>
                                      </p:to>
                                    </p:set>
                                    <p:anim calcmode="lin" valueType="num">
                                      <p:cBhvr additive="base">
                                        <p:cTn id="43" dur="500" fill="hold"/>
                                        <p:tgtEl>
                                          <p:spTgt spid="239621"/>
                                        </p:tgtEl>
                                        <p:attrNameLst>
                                          <p:attrName>ppt_x</p:attrName>
                                        </p:attrNameLst>
                                      </p:cBhvr>
                                      <p:tavLst>
                                        <p:tav tm="0">
                                          <p:val>
                                            <p:strVal val="#ppt_x"/>
                                          </p:val>
                                        </p:tav>
                                        <p:tav tm="100000">
                                          <p:val>
                                            <p:strVal val="#ppt_x"/>
                                          </p:val>
                                        </p:tav>
                                      </p:tavLst>
                                    </p:anim>
                                    <p:anim calcmode="lin" valueType="num">
                                      <p:cBhvr additive="base">
                                        <p:cTn id="44" dur="500" fill="hold"/>
                                        <p:tgtEl>
                                          <p:spTgt spid="239621"/>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239624">
                                            <p:txEl>
                                              <p:pRg st="0" end="0"/>
                                            </p:txEl>
                                          </p:spTgt>
                                        </p:tgtEl>
                                        <p:attrNameLst>
                                          <p:attrName>style.visibility</p:attrName>
                                        </p:attrNameLst>
                                      </p:cBhvr>
                                      <p:to>
                                        <p:strVal val="visible"/>
                                      </p:to>
                                    </p:set>
                                    <p:anim calcmode="lin" valueType="num">
                                      <p:cBhvr additive="base">
                                        <p:cTn id="49" dur="500" fill="hold"/>
                                        <p:tgtEl>
                                          <p:spTgt spid="239624">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3962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239624">
                                            <p:txEl>
                                              <p:pRg st="1" end="1"/>
                                            </p:txEl>
                                          </p:spTgt>
                                        </p:tgtEl>
                                        <p:attrNameLst>
                                          <p:attrName>style.visibility</p:attrName>
                                        </p:attrNameLst>
                                      </p:cBhvr>
                                      <p:to>
                                        <p:strVal val="visible"/>
                                      </p:to>
                                    </p:set>
                                    <p:anim calcmode="lin" valueType="num">
                                      <p:cBhvr additive="base">
                                        <p:cTn id="55" dur="500" fill="hold"/>
                                        <p:tgtEl>
                                          <p:spTgt spid="239624">
                                            <p:txEl>
                                              <p:pRg st="1" end="1"/>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23962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nodeType="clickEffect">
                                  <p:stCondLst>
                                    <p:cond delay="0"/>
                                  </p:stCondLst>
                                  <p:childTnLst>
                                    <p:set>
                                      <p:cBhvr>
                                        <p:cTn id="60" dur="1" fill="hold">
                                          <p:stCondLst>
                                            <p:cond delay="0"/>
                                          </p:stCondLst>
                                        </p:cTn>
                                        <p:tgtEl>
                                          <p:spTgt spid="239624">
                                            <p:txEl>
                                              <p:pRg st="2" end="2"/>
                                            </p:txEl>
                                          </p:spTgt>
                                        </p:tgtEl>
                                        <p:attrNameLst>
                                          <p:attrName>style.visibility</p:attrName>
                                        </p:attrNameLst>
                                      </p:cBhvr>
                                      <p:to>
                                        <p:strVal val="visible"/>
                                      </p:to>
                                    </p:set>
                                    <p:anim calcmode="lin" valueType="num">
                                      <p:cBhvr additive="base">
                                        <p:cTn id="61" dur="500" fill="hold"/>
                                        <p:tgtEl>
                                          <p:spTgt spid="239624">
                                            <p:txEl>
                                              <p:pRg st="2" end="2"/>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23962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4" fill="hold" nodeType="clickEffect">
                                  <p:stCondLst>
                                    <p:cond delay="0"/>
                                  </p:stCondLst>
                                  <p:childTnLst>
                                    <p:set>
                                      <p:cBhvr>
                                        <p:cTn id="66" dur="1" fill="hold">
                                          <p:stCondLst>
                                            <p:cond delay="0"/>
                                          </p:stCondLst>
                                        </p:cTn>
                                        <p:tgtEl>
                                          <p:spTgt spid="239624">
                                            <p:txEl>
                                              <p:pRg st="3" end="3"/>
                                            </p:txEl>
                                          </p:spTgt>
                                        </p:tgtEl>
                                        <p:attrNameLst>
                                          <p:attrName>style.visibility</p:attrName>
                                        </p:attrNameLst>
                                      </p:cBhvr>
                                      <p:to>
                                        <p:strVal val="visible"/>
                                      </p:to>
                                    </p:set>
                                    <p:anim calcmode="lin" valueType="num">
                                      <p:cBhvr additive="base">
                                        <p:cTn id="67" dur="500" fill="hold"/>
                                        <p:tgtEl>
                                          <p:spTgt spid="239624">
                                            <p:txEl>
                                              <p:pRg st="3" end="3"/>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23962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4" fill="hold" nodeType="clickEffect">
                                  <p:stCondLst>
                                    <p:cond delay="0"/>
                                  </p:stCondLst>
                                  <p:childTnLst>
                                    <p:set>
                                      <p:cBhvr>
                                        <p:cTn id="72" dur="1" fill="hold">
                                          <p:stCondLst>
                                            <p:cond delay="0"/>
                                          </p:stCondLst>
                                        </p:cTn>
                                        <p:tgtEl>
                                          <p:spTgt spid="239624">
                                            <p:txEl>
                                              <p:pRg st="4" end="4"/>
                                            </p:txEl>
                                          </p:spTgt>
                                        </p:tgtEl>
                                        <p:attrNameLst>
                                          <p:attrName>style.visibility</p:attrName>
                                        </p:attrNameLst>
                                      </p:cBhvr>
                                      <p:to>
                                        <p:strVal val="visible"/>
                                      </p:to>
                                    </p:set>
                                    <p:anim calcmode="lin" valueType="num">
                                      <p:cBhvr additive="base">
                                        <p:cTn id="73" dur="500" fill="hold"/>
                                        <p:tgtEl>
                                          <p:spTgt spid="239624">
                                            <p:txEl>
                                              <p:pRg st="4" end="4"/>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23962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239625"/>
                                        </p:tgtEl>
                                        <p:attrNameLst>
                                          <p:attrName>style.visibility</p:attrName>
                                        </p:attrNameLst>
                                      </p:cBhvr>
                                      <p:to>
                                        <p:strVal val="visible"/>
                                      </p:to>
                                    </p:set>
                                    <p:anim calcmode="lin" valueType="num">
                                      <p:cBhvr additive="base">
                                        <p:cTn id="79" dur="500" fill="hold"/>
                                        <p:tgtEl>
                                          <p:spTgt spid="239625"/>
                                        </p:tgtEl>
                                        <p:attrNameLst>
                                          <p:attrName>ppt_x</p:attrName>
                                        </p:attrNameLst>
                                      </p:cBhvr>
                                      <p:tavLst>
                                        <p:tav tm="0">
                                          <p:val>
                                            <p:strVal val="#ppt_x"/>
                                          </p:val>
                                        </p:tav>
                                        <p:tav tm="100000">
                                          <p:val>
                                            <p:strVal val="#ppt_x"/>
                                          </p:val>
                                        </p:tav>
                                      </p:tavLst>
                                    </p:anim>
                                    <p:anim calcmode="lin" valueType="num">
                                      <p:cBhvr additive="base">
                                        <p:cTn id="80" dur="500" fill="hold"/>
                                        <p:tgtEl>
                                          <p:spTgt spid="239625"/>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3" presetClass="entr" presetSubtype="16" fill="hold" grpId="0" nodeType="click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p:cTn id="85" dur="500" fill="hold"/>
                                        <p:tgtEl>
                                          <p:spTgt spid="7"/>
                                        </p:tgtEl>
                                        <p:attrNameLst>
                                          <p:attrName>ppt_w</p:attrName>
                                        </p:attrNameLst>
                                      </p:cBhvr>
                                      <p:tavLst>
                                        <p:tav tm="0">
                                          <p:val>
                                            <p:fltVal val="0"/>
                                          </p:val>
                                        </p:tav>
                                        <p:tav tm="100000">
                                          <p:val>
                                            <p:strVal val="#ppt_w"/>
                                          </p:val>
                                        </p:tav>
                                      </p:tavLst>
                                    </p:anim>
                                    <p:anim calcmode="lin" valueType="num">
                                      <p:cBhvr>
                                        <p:cTn id="86"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8"/>
                                        </p:tgtEl>
                                        <p:attrNameLst>
                                          <p:attrName>style.visibility</p:attrName>
                                        </p:attrNameLst>
                                      </p:cBhvr>
                                      <p:to>
                                        <p:strVal val="visible"/>
                                      </p:to>
                                    </p:set>
                                    <p:anim calcmode="lin" valueType="num">
                                      <p:cBhvr additive="base">
                                        <p:cTn id="91" dur="500" fill="hold"/>
                                        <p:tgtEl>
                                          <p:spTgt spid="8"/>
                                        </p:tgtEl>
                                        <p:attrNameLst>
                                          <p:attrName>ppt_x</p:attrName>
                                        </p:attrNameLst>
                                      </p:cBhvr>
                                      <p:tavLst>
                                        <p:tav tm="0">
                                          <p:val>
                                            <p:strVal val="#ppt_x"/>
                                          </p:val>
                                        </p:tav>
                                        <p:tav tm="100000">
                                          <p:val>
                                            <p:strVal val="#ppt_x"/>
                                          </p:val>
                                        </p:tav>
                                      </p:tavLst>
                                    </p:anim>
                                    <p:anim calcmode="lin" valueType="num">
                                      <p:cBhvr additive="base">
                                        <p:cTn id="9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9619" grpId="0" build="p" animBg="1"/>
      <p:bldP spid="239621" grpId="0"/>
      <p:bldP spid="239625" grpId="0"/>
      <p:bldP spid="7" grpId="0" animBg="1"/>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844973" y="-265419"/>
            <a:ext cx="6600825" cy="1229498"/>
          </a:xfrm>
          <a:prstGeom prst="rect">
            <a:avLst/>
          </a:prstGeom>
        </p:spPr>
        <p:txBody>
          <a:bodyPr lIns="128583" tIns="64291" rIns="128583" bIns="64291">
            <a:spAutoFit/>
          </a:bodyPr>
          <a:lstStyle/>
          <a:p>
            <a:pPr algn="ctr">
              <a:lnSpc>
                <a:spcPct val="150000"/>
              </a:lnSpc>
            </a:pPr>
            <a:r>
              <a:rPr lang="zh-CN" altLang="en-US" sz="5400" b="1" dirty="0">
                <a:solidFill>
                  <a:schemeClr val="bg1"/>
                </a:solidFill>
                <a:latin typeface="微软雅黑" charset="0"/>
                <a:ea typeface="微软雅黑" charset="0"/>
                <a:cs typeface="微软雅黑" charset="0"/>
              </a:rPr>
              <a:t>销售</a:t>
            </a:r>
            <a:r>
              <a:rPr lang="zh-CN" altLang="en-US" sz="5400" b="1" dirty="0" smtClean="0">
                <a:solidFill>
                  <a:schemeClr val="bg1"/>
                </a:solidFill>
                <a:latin typeface="微软雅黑" charset="0"/>
                <a:ea typeface="微软雅黑" charset="0"/>
                <a:cs typeface="微软雅黑" charset="0"/>
              </a:rPr>
              <a:t>规则</a:t>
            </a:r>
            <a:endParaRPr lang="en-US" altLang="zh-CN" sz="5400" b="1" dirty="0">
              <a:solidFill>
                <a:schemeClr val="bg1"/>
              </a:solidFill>
              <a:latin typeface="微软雅黑" charset="0"/>
              <a:ea typeface="微软雅黑" charset="0"/>
              <a:cs typeface="微软雅黑" charset="0"/>
            </a:endParaRPr>
          </a:p>
        </p:txBody>
      </p:sp>
      <p:sp>
        <p:nvSpPr>
          <p:cNvPr id="3" name="文本框 1"/>
          <p:cNvSpPr txBox="1"/>
          <p:nvPr/>
        </p:nvSpPr>
        <p:spPr>
          <a:xfrm>
            <a:off x="1132728" y="1802258"/>
            <a:ext cx="12025313" cy="923925"/>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fontAlgn="auto">
              <a:lnSpc>
                <a:spcPct val="150000"/>
              </a:lnSpc>
              <a:spcBef>
                <a:spcPts val="0"/>
              </a:spcBef>
              <a:spcAft>
                <a:spcPts val="0"/>
              </a:spcAft>
              <a:defRPr/>
            </a:pPr>
            <a:r>
              <a:rPr lang="zh-CN" altLang="en-US" sz="3600" b="1" dirty="0">
                <a:solidFill>
                  <a:schemeClr val="tx1"/>
                </a:solidFill>
                <a:latin typeface="微软雅黑" panose="020B0503020204020204" pitchFamily="34" charset="-122"/>
                <a:ea typeface="微软雅黑" panose="020B0503020204020204" pitchFamily="34" charset="-122"/>
              </a:rPr>
              <a:t>销售主题：</a:t>
            </a:r>
            <a:r>
              <a:rPr lang="zh-CN" altLang="en-US" sz="3600" b="1" dirty="0">
                <a:solidFill>
                  <a:srgbClr val="FF0000"/>
                </a:solidFill>
                <a:latin typeface="微软雅黑" panose="020B0503020204020204" pitchFamily="34" charset="-122"/>
                <a:ea typeface="微软雅黑" panose="020B0503020204020204" pitchFamily="34" charset="-122"/>
              </a:rPr>
              <a:t>国寿钜献   大爱防癌</a:t>
            </a:r>
            <a:endParaRPr lang="zh-CN" altLang="zh-CN" sz="3600" b="1" dirty="0">
              <a:solidFill>
                <a:srgbClr val="FF0000"/>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1132728" y="3962846"/>
            <a:ext cx="12025313" cy="2616200"/>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a:defRPr/>
            </a:pPr>
            <a:r>
              <a:rPr lang="zh-CN" altLang="zh-CN" sz="3600" b="1" dirty="0">
                <a:solidFill>
                  <a:schemeClr val="tx1"/>
                </a:solidFill>
                <a:latin typeface="微软雅黑" panose="020B0503020204020204" pitchFamily="34" charset="-122"/>
                <a:ea typeface="微软雅黑" panose="020B0503020204020204" pitchFamily="34" charset="-122"/>
              </a:rPr>
              <a:t>时间安排</a:t>
            </a:r>
            <a:r>
              <a:rPr lang="zh-CN" altLang="en-US" sz="3600" b="1" dirty="0">
                <a:solidFill>
                  <a:schemeClr val="tx1"/>
                </a:solidFill>
                <a:latin typeface="微软雅黑" panose="020B0503020204020204" pitchFamily="34" charset="-122"/>
                <a:ea typeface="微软雅黑" panose="020B0503020204020204" pitchFamily="34" charset="-122"/>
              </a:rPr>
              <a:t>：</a:t>
            </a:r>
            <a:endParaRPr lang="zh-CN" altLang="zh-CN" sz="3600" b="1" dirty="0">
              <a:solidFill>
                <a:schemeClr val="tx1"/>
              </a:solidFill>
              <a:latin typeface="微软雅黑" panose="020B0503020204020204" pitchFamily="34" charset="-122"/>
              <a:ea typeface="微软雅黑" panose="020B0503020204020204" pitchFamily="34" charset="-122"/>
            </a:endParaRPr>
          </a:p>
          <a:p>
            <a:pPr>
              <a:defRPr/>
            </a:pPr>
            <a:r>
              <a:rPr lang="en-US" altLang="zh-CN" sz="3200" b="1" dirty="0"/>
              <a:t>1</a:t>
            </a:r>
            <a:r>
              <a:rPr lang="zh-CN" altLang="zh-CN" sz="3200" b="1" dirty="0"/>
              <a:t>、</a:t>
            </a:r>
            <a:r>
              <a:rPr lang="en-US" altLang="zh-CN" sz="3200" b="1" dirty="0"/>
              <a:t>7</a:t>
            </a:r>
            <a:r>
              <a:rPr lang="zh-CN" altLang="zh-CN" sz="3200" b="1" dirty="0"/>
              <a:t>月</a:t>
            </a:r>
            <a:r>
              <a:rPr lang="en-US" altLang="zh-CN" sz="3200" b="1" dirty="0"/>
              <a:t>1</a:t>
            </a:r>
            <a:r>
              <a:rPr lang="zh-CN" altLang="zh-CN" sz="3200" b="1" dirty="0"/>
              <a:t>日</a:t>
            </a:r>
            <a:r>
              <a:rPr lang="en-US" altLang="zh-CN" sz="3200" b="1" dirty="0"/>
              <a:t>-7</a:t>
            </a:r>
            <a:r>
              <a:rPr lang="zh-CN" altLang="zh-CN" sz="3200" b="1" dirty="0"/>
              <a:t>月</a:t>
            </a:r>
            <a:r>
              <a:rPr lang="en-US" altLang="zh-CN" sz="3200" b="1" dirty="0"/>
              <a:t>10</a:t>
            </a:r>
            <a:r>
              <a:rPr lang="zh-CN" altLang="zh-CN" sz="3200" b="1" dirty="0"/>
              <a:t>日</a:t>
            </a:r>
            <a:r>
              <a:rPr lang="en-US" altLang="zh-CN" sz="3200" b="1" dirty="0"/>
              <a:t> </a:t>
            </a:r>
            <a:r>
              <a:rPr lang="en-US" altLang="zh-CN" sz="3200" b="1" dirty="0" smtClean="0"/>
              <a:t>: </a:t>
            </a:r>
            <a:r>
              <a:rPr lang="zh-CN" altLang="zh-CN" sz="3200" b="1" dirty="0"/>
              <a:t>上市准备阶段</a:t>
            </a:r>
            <a:endParaRPr lang="zh-CN" altLang="zh-CN" sz="3200" dirty="0"/>
          </a:p>
          <a:p>
            <a:pPr>
              <a:defRPr/>
            </a:pPr>
            <a:r>
              <a:rPr lang="en-US" altLang="zh-CN" sz="3200" b="1" dirty="0"/>
              <a:t>2</a:t>
            </a:r>
            <a:r>
              <a:rPr lang="zh-CN" altLang="zh-CN" sz="3200" b="1" dirty="0"/>
              <a:t>、</a:t>
            </a:r>
            <a:r>
              <a:rPr lang="en-US" altLang="zh-CN" sz="3200" b="1" dirty="0"/>
              <a:t>7</a:t>
            </a:r>
            <a:r>
              <a:rPr lang="zh-CN" altLang="zh-CN" sz="3200" b="1" dirty="0"/>
              <a:t>月</a:t>
            </a:r>
            <a:r>
              <a:rPr lang="en-US" altLang="zh-CN" sz="3200" b="1" dirty="0"/>
              <a:t>11</a:t>
            </a:r>
            <a:r>
              <a:rPr lang="zh-CN" altLang="zh-CN" sz="3200" b="1" dirty="0"/>
              <a:t>日</a:t>
            </a:r>
            <a:r>
              <a:rPr lang="en-US" altLang="zh-CN" sz="3200" b="1" dirty="0"/>
              <a:t>-7</a:t>
            </a:r>
            <a:r>
              <a:rPr lang="zh-CN" altLang="zh-CN" sz="3200" b="1" dirty="0"/>
              <a:t>月</a:t>
            </a:r>
            <a:r>
              <a:rPr lang="en-US" altLang="zh-CN" sz="3200" b="1" dirty="0"/>
              <a:t>20</a:t>
            </a:r>
            <a:r>
              <a:rPr lang="zh-CN" altLang="zh-CN" sz="3200" b="1" dirty="0"/>
              <a:t>日</a:t>
            </a:r>
            <a:r>
              <a:rPr lang="en-US" altLang="zh-CN" sz="3200" b="1"/>
              <a:t>  </a:t>
            </a:r>
            <a:r>
              <a:rPr lang="en-US" altLang="zh-CN" sz="3200" b="1" smtClean="0"/>
              <a:t>:</a:t>
            </a:r>
            <a:r>
              <a:rPr lang="zh-CN" altLang="zh-CN" sz="3200" b="1" smtClean="0"/>
              <a:t>培训</a:t>
            </a:r>
            <a:r>
              <a:rPr lang="zh-CN" altLang="zh-CN" sz="3200" b="1" dirty="0"/>
              <a:t>阶段</a:t>
            </a:r>
            <a:endParaRPr lang="zh-CN" altLang="zh-CN" sz="3200" dirty="0"/>
          </a:p>
          <a:p>
            <a:pPr>
              <a:defRPr/>
            </a:pPr>
            <a:r>
              <a:rPr lang="en-US" altLang="zh-CN" sz="3200" b="1" dirty="0"/>
              <a:t>3</a:t>
            </a:r>
            <a:r>
              <a:rPr lang="zh-CN" altLang="zh-CN" sz="3200" b="1" dirty="0"/>
              <a:t>、</a:t>
            </a:r>
            <a:r>
              <a:rPr lang="en-US" altLang="zh-CN" sz="3200" b="1" dirty="0"/>
              <a:t>7</a:t>
            </a:r>
            <a:r>
              <a:rPr lang="zh-CN" altLang="zh-CN" sz="3200" b="1" dirty="0"/>
              <a:t>月</a:t>
            </a:r>
            <a:r>
              <a:rPr lang="en-US" altLang="zh-CN" sz="3200" b="1" dirty="0"/>
              <a:t>21</a:t>
            </a:r>
            <a:r>
              <a:rPr lang="zh-CN" altLang="zh-CN" sz="3200" b="1" dirty="0"/>
              <a:t>日</a:t>
            </a:r>
            <a:r>
              <a:rPr lang="en-US" altLang="zh-CN" sz="3200" b="1" dirty="0"/>
              <a:t>-7</a:t>
            </a:r>
            <a:r>
              <a:rPr lang="zh-CN" altLang="zh-CN" sz="3200" b="1" dirty="0"/>
              <a:t>月</a:t>
            </a:r>
            <a:r>
              <a:rPr lang="en-US" altLang="zh-CN" sz="3200" b="1" dirty="0"/>
              <a:t>30</a:t>
            </a:r>
            <a:r>
              <a:rPr lang="zh-CN" altLang="zh-CN" sz="3200" b="1" dirty="0"/>
              <a:t>日 ：万众期待阶段</a:t>
            </a:r>
            <a:endParaRPr lang="zh-CN" altLang="zh-CN" sz="3200" dirty="0"/>
          </a:p>
          <a:p>
            <a:pPr>
              <a:defRPr/>
            </a:pPr>
            <a:r>
              <a:rPr lang="en-US" altLang="zh-CN" sz="3200" b="1" dirty="0"/>
              <a:t>4</a:t>
            </a:r>
            <a:r>
              <a:rPr lang="zh-CN" altLang="zh-CN" sz="3200" b="1" dirty="0"/>
              <a:t>、</a:t>
            </a:r>
            <a:r>
              <a:rPr lang="en-US" altLang="zh-CN" sz="3200" b="1" dirty="0"/>
              <a:t>8</a:t>
            </a:r>
            <a:r>
              <a:rPr lang="zh-CN" altLang="zh-CN" sz="3200" b="1" dirty="0"/>
              <a:t>月</a:t>
            </a:r>
            <a:r>
              <a:rPr lang="en-US" altLang="zh-CN" sz="3200" b="1" dirty="0"/>
              <a:t>1</a:t>
            </a:r>
            <a:r>
              <a:rPr lang="zh-CN" altLang="zh-CN" sz="3200" b="1" dirty="0"/>
              <a:t>日</a:t>
            </a:r>
            <a:r>
              <a:rPr lang="en-US" altLang="zh-CN" sz="3200" b="1" dirty="0"/>
              <a:t>-9</a:t>
            </a:r>
            <a:r>
              <a:rPr lang="zh-CN" altLang="zh-CN" sz="3200" b="1" dirty="0"/>
              <a:t>月</a:t>
            </a:r>
            <a:r>
              <a:rPr lang="en-US" altLang="zh-CN" sz="3200" b="1" dirty="0"/>
              <a:t>30</a:t>
            </a:r>
            <a:r>
              <a:rPr lang="zh-CN" altLang="zh-CN" sz="3200" b="1" dirty="0"/>
              <a:t>日：防癌险普惠团销</a:t>
            </a:r>
            <a:endParaRPr lang="zh-CN" altLang="zh-CN" sz="3200" dirty="0"/>
          </a:p>
        </p:txBody>
      </p:sp>
      <p:sp>
        <p:nvSpPr>
          <p:cNvPr id="5" name="文本框 1"/>
          <p:cNvSpPr txBox="1"/>
          <p:nvPr/>
        </p:nvSpPr>
        <p:spPr>
          <a:xfrm>
            <a:off x="1148603" y="2878583"/>
            <a:ext cx="12025313" cy="923925"/>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fontAlgn="auto">
              <a:lnSpc>
                <a:spcPct val="150000"/>
              </a:lnSpc>
              <a:spcBef>
                <a:spcPts val="0"/>
              </a:spcBef>
              <a:spcAft>
                <a:spcPts val="0"/>
              </a:spcAft>
              <a:defRPr/>
            </a:pPr>
            <a:r>
              <a:rPr lang="zh-CN" altLang="en-US" sz="3600" b="1" dirty="0">
                <a:solidFill>
                  <a:schemeClr val="tx1"/>
                </a:solidFill>
                <a:latin typeface="微软雅黑" panose="020B0503020204020204" pitchFamily="34" charset="-122"/>
                <a:ea typeface="微软雅黑" panose="020B0503020204020204" pitchFamily="34" charset="-122"/>
              </a:rPr>
              <a:t>销售时间：</a:t>
            </a:r>
            <a:r>
              <a:rPr lang="en-US" altLang="zh-CN" sz="3600" b="1" dirty="0">
                <a:solidFill>
                  <a:srgbClr val="FF0000"/>
                </a:solidFill>
                <a:latin typeface="微软雅黑" panose="020B0503020204020204" pitchFamily="34" charset="-122"/>
                <a:ea typeface="微软雅黑" panose="020B0503020204020204" pitchFamily="34" charset="-122"/>
              </a:rPr>
              <a:t>7</a:t>
            </a:r>
            <a:r>
              <a:rPr lang="zh-CN" altLang="en-US" sz="3600" b="1" dirty="0">
                <a:solidFill>
                  <a:srgbClr val="FF0000"/>
                </a:solidFill>
                <a:latin typeface="微软雅黑" panose="020B0503020204020204" pitchFamily="34" charset="-122"/>
                <a:ea typeface="微软雅黑" panose="020B0503020204020204" pitchFamily="34" charset="-122"/>
              </a:rPr>
              <a:t>月</a:t>
            </a:r>
            <a:r>
              <a:rPr lang="en-US" altLang="zh-CN" sz="3600" b="1" dirty="0">
                <a:solidFill>
                  <a:srgbClr val="FF0000"/>
                </a:solidFill>
                <a:latin typeface="微软雅黑" panose="020B0503020204020204" pitchFamily="34" charset="-122"/>
                <a:ea typeface="微软雅黑" panose="020B0503020204020204" pitchFamily="34" charset="-122"/>
              </a:rPr>
              <a:t>1</a:t>
            </a:r>
            <a:r>
              <a:rPr lang="zh-CN" altLang="en-US" sz="3600" b="1" dirty="0">
                <a:solidFill>
                  <a:srgbClr val="FF0000"/>
                </a:solidFill>
                <a:latin typeface="微软雅黑" panose="020B0503020204020204" pitchFamily="34" charset="-122"/>
                <a:ea typeface="微软雅黑" panose="020B0503020204020204" pitchFamily="34" charset="-122"/>
              </a:rPr>
              <a:t>日</a:t>
            </a:r>
            <a:r>
              <a:rPr lang="en-US" altLang="zh-CN" sz="3600" b="1" dirty="0">
                <a:solidFill>
                  <a:srgbClr val="FF0000"/>
                </a:solidFill>
                <a:latin typeface="微软雅黑" panose="020B0503020204020204" pitchFamily="34" charset="-122"/>
                <a:ea typeface="微软雅黑" panose="020B0503020204020204" pitchFamily="34" charset="-122"/>
              </a:rPr>
              <a:t>—9</a:t>
            </a:r>
            <a:r>
              <a:rPr lang="zh-CN" altLang="en-US" sz="3600" b="1" dirty="0">
                <a:solidFill>
                  <a:srgbClr val="FF0000"/>
                </a:solidFill>
                <a:latin typeface="微软雅黑" panose="020B0503020204020204" pitchFamily="34" charset="-122"/>
                <a:ea typeface="微软雅黑" panose="020B0503020204020204" pitchFamily="34" charset="-122"/>
              </a:rPr>
              <a:t>月</a:t>
            </a:r>
            <a:r>
              <a:rPr lang="en-US" altLang="zh-CN" sz="3600" b="1" dirty="0">
                <a:solidFill>
                  <a:srgbClr val="FF0000"/>
                </a:solidFill>
                <a:latin typeface="微软雅黑" panose="020B0503020204020204" pitchFamily="34" charset="-122"/>
                <a:ea typeface="微软雅黑" panose="020B0503020204020204" pitchFamily="34" charset="-122"/>
              </a:rPr>
              <a:t>30</a:t>
            </a:r>
            <a:r>
              <a:rPr lang="zh-CN" altLang="en-US" sz="3600" b="1" dirty="0">
                <a:solidFill>
                  <a:srgbClr val="FF0000"/>
                </a:solidFill>
                <a:latin typeface="微软雅黑" panose="020B0503020204020204" pitchFamily="34" charset="-122"/>
                <a:ea typeface="微软雅黑" panose="020B0503020204020204" pitchFamily="34" charset="-122"/>
              </a:rPr>
              <a:t>日</a:t>
            </a:r>
            <a:r>
              <a:rPr lang="en-US" altLang="zh-CN" sz="3600" b="1" dirty="0">
                <a:solidFill>
                  <a:schemeClr val="tx1"/>
                </a:solidFill>
                <a:latin typeface="微软雅黑" panose="020B0503020204020204" pitchFamily="34" charset="-122"/>
                <a:ea typeface="微软雅黑" panose="020B0503020204020204" pitchFamily="34" charset="-122"/>
              </a:rPr>
              <a:t>(</a:t>
            </a:r>
            <a:r>
              <a:rPr lang="zh-CN" altLang="en-US" sz="3600" b="1" dirty="0">
                <a:solidFill>
                  <a:schemeClr val="tx1"/>
                </a:solidFill>
                <a:latin typeface="微软雅黑" panose="020B0503020204020204" pitchFamily="34" charset="-122"/>
                <a:ea typeface="微软雅黑" panose="020B0503020204020204" pitchFamily="34" charset="-122"/>
              </a:rPr>
              <a:t>产品销售起始日为</a:t>
            </a:r>
            <a:r>
              <a:rPr lang="en-US" altLang="zh-CN" sz="3600" b="1" dirty="0">
                <a:solidFill>
                  <a:schemeClr val="tx1"/>
                </a:solidFill>
                <a:latin typeface="微软雅黑" panose="020B0503020204020204" pitchFamily="34" charset="-122"/>
                <a:ea typeface="微软雅黑" panose="020B0503020204020204" pitchFamily="34" charset="-122"/>
              </a:rPr>
              <a:t>7</a:t>
            </a:r>
            <a:r>
              <a:rPr lang="zh-CN" altLang="en-US" sz="3600" b="1" dirty="0">
                <a:solidFill>
                  <a:schemeClr val="tx1"/>
                </a:solidFill>
                <a:latin typeface="微软雅黑" panose="020B0503020204020204" pitchFamily="34" charset="-122"/>
                <a:ea typeface="微软雅黑" panose="020B0503020204020204" pitchFamily="34" charset="-122"/>
              </a:rPr>
              <a:t>月</a:t>
            </a:r>
            <a:r>
              <a:rPr lang="en-US" altLang="zh-CN" sz="3600" b="1" dirty="0">
                <a:solidFill>
                  <a:schemeClr val="tx1"/>
                </a:solidFill>
                <a:latin typeface="微软雅黑" panose="020B0503020204020204" pitchFamily="34" charset="-122"/>
                <a:ea typeface="微软雅黑" panose="020B0503020204020204" pitchFamily="34" charset="-122"/>
              </a:rPr>
              <a:t>21</a:t>
            </a:r>
            <a:r>
              <a:rPr lang="zh-CN" altLang="en-US" sz="3600" b="1" dirty="0">
                <a:solidFill>
                  <a:schemeClr val="tx1"/>
                </a:solidFill>
                <a:latin typeface="微软雅黑" panose="020B0503020204020204" pitchFamily="34" charset="-122"/>
                <a:ea typeface="微软雅黑" panose="020B0503020204020204" pitchFamily="34" charset="-122"/>
              </a:rPr>
              <a:t>日）</a:t>
            </a:r>
            <a:endParaRPr lang="zh-CN" altLang="zh-CN" sz="3600" b="1"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123679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 calcmode="lin" valueType="num">
                                      <p:cBhvr additive="base">
                                        <p:cTn id="19"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1" end="1"/>
                                            </p:txEl>
                                          </p:spTgt>
                                        </p:tgtEl>
                                        <p:attrNameLst>
                                          <p:attrName>style.visibility</p:attrName>
                                        </p:attrNameLst>
                                      </p:cBhvr>
                                      <p:to>
                                        <p:strVal val="visible"/>
                                      </p:to>
                                    </p:set>
                                    <p:anim calcmode="lin" valueType="num">
                                      <p:cBhvr additive="base">
                                        <p:cTn id="25"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2" end="2"/>
                                            </p:txEl>
                                          </p:spTgt>
                                        </p:tgtEl>
                                        <p:attrNameLst>
                                          <p:attrName>style.visibility</p:attrName>
                                        </p:attrNameLst>
                                      </p:cBhvr>
                                      <p:to>
                                        <p:strVal val="visible"/>
                                      </p:to>
                                    </p:set>
                                    <p:anim calcmode="lin" valueType="num">
                                      <p:cBhvr additive="base">
                                        <p:cTn id="31"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 calcmode="lin" valueType="num">
                                      <p:cBhvr additive="base">
                                        <p:cTn id="37"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4" end="4"/>
                                            </p:txEl>
                                          </p:spTgt>
                                        </p:tgtEl>
                                        <p:attrNameLst>
                                          <p:attrName>style.visibility</p:attrName>
                                        </p:attrNameLst>
                                      </p:cBhvr>
                                      <p:to>
                                        <p:strVal val="visible"/>
                                      </p:to>
                                    </p:set>
                                    <p:anim calcmode="lin" valueType="num">
                                      <p:cBhvr additive="base">
                                        <p:cTn id="43"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936204" y="1314202"/>
            <a:ext cx="12025313" cy="6093976"/>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fontAlgn="auto">
              <a:lnSpc>
                <a:spcPct val="150000"/>
              </a:lnSpc>
              <a:spcBef>
                <a:spcPts val="0"/>
              </a:spcBef>
              <a:spcAft>
                <a:spcPts val="0"/>
              </a:spcAft>
              <a:defRPr/>
            </a:pPr>
            <a:r>
              <a:rPr lang="zh-CN" altLang="en-US" sz="3600" b="1" dirty="0">
                <a:latin typeface="微软雅黑" panose="020B0503020204020204" pitchFamily="34" charset="-122"/>
                <a:ea typeface="微软雅黑" panose="020B0503020204020204" pitchFamily="34" charset="-122"/>
              </a:rPr>
              <a:t>产品组合：</a:t>
            </a:r>
            <a:endParaRPr lang="en-US" altLang="zh-CN" sz="3600" b="1" dirty="0">
              <a:latin typeface="微软雅黑" panose="020B0503020204020204" pitchFamily="34" charset="-122"/>
              <a:ea typeface="微软雅黑" panose="020B0503020204020204" pitchFamily="34" charset="-122"/>
            </a:endParaRPr>
          </a:p>
          <a:p>
            <a:pPr fontAlgn="auto">
              <a:lnSpc>
                <a:spcPct val="150000"/>
              </a:lnSpc>
              <a:spcBef>
                <a:spcPts val="0"/>
              </a:spcBef>
              <a:spcAft>
                <a:spcPts val="0"/>
              </a:spcAft>
              <a:defRPr/>
            </a:pPr>
            <a:r>
              <a:rPr lang="zh-CN" altLang="en-US" sz="3200" b="1" dirty="0">
                <a:latin typeface="微软雅黑" panose="020B0503020204020204" pitchFamily="34" charset="-122"/>
                <a:ea typeface="微软雅黑" panose="020B0503020204020204" pitchFamily="34" charset="-122"/>
              </a:rPr>
              <a:t>“国寿防癌疾病保险”</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国寿附加防癌两全保险”（以下简称“国寿防癌第一组合险”），该附加组合险不允许单独销售，仅限同新投保长险组合销售，且承保最低基本保额均为</a:t>
            </a:r>
            <a:r>
              <a:rPr lang="en-US" altLang="zh-CN" sz="3200" b="1" dirty="0">
                <a:solidFill>
                  <a:srgbClr val="FF0000"/>
                </a:solidFill>
                <a:latin typeface="微软雅黑" panose="020B0503020204020204" pitchFamily="34" charset="-122"/>
                <a:ea typeface="微软雅黑" panose="020B0503020204020204" pitchFamily="34" charset="-122"/>
              </a:rPr>
              <a:t>5</a:t>
            </a:r>
            <a:r>
              <a:rPr lang="zh-CN" altLang="en-US" sz="3200" b="1" dirty="0">
                <a:solidFill>
                  <a:srgbClr val="FF0000"/>
                </a:solidFill>
                <a:latin typeface="微软雅黑" panose="020B0503020204020204" pitchFamily="34" charset="-122"/>
                <a:ea typeface="微软雅黑" panose="020B0503020204020204" pitchFamily="34" charset="-122"/>
              </a:rPr>
              <a:t>万元（含）</a:t>
            </a:r>
            <a:r>
              <a:rPr lang="zh-CN" altLang="en-US" sz="3200" b="1" dirty="0">
                <a:latin typeface="微软雅黑" panose="020B0503020204020204" pitchFamily="34" charset="-122"/>
                <a:ea typeface="微软雅黑" panose="020B0503020204020204" pitchFamily="34" charset="-122"/>
              </a:rPr>
              <a:t>。</a:t>
            </a:r>
            <a:endParaRPr lang="en-US" altLang="zh-CN" sz="3200" b="1" dirty="0">
              <a:latin typeface="微软雅黑" panose="020B0503020204020204" pitchFamily="34" charset="-122"/>
              <a:ea typeface="微软雅黑" panose="020B0503020204020204" pitchFamily="34" charset="-122"/>
            </a:endParaRPr>
          </a:p>
          <a:p>
            <a:pPr fontAlgn="auto">
              <a:lnSpc>
                <a:spcPct val="150000"/>
              </a:lnSpc>
              <a:spcBef>
                <a:spcPts val="0"/>
              </a:spcBef>
              <a:spcAft>
                <a:spcPts val="0"/>
              </a:spcAft>
              <a:defRPr/>
            </a:pPr>
            <a:r>
              <a:rPr lang="zh-CN" altLang="en-US" sz="3200" b="1" dirty="0">
                <a:solidFill>
                  <a:schemeClr val="accent6">
                    <a:lumMod val="75000"/>
                  </a:schemeClr>
                </a:solidFill>
                <a:latin typeface="微软雅黑" panose="020B0503020204020204" pitchFamily="34" charset="-122"/>
                <a:ea typeface="微软雅黑" panose="020B0503020204020204" pitchFamily="34" charset="-122"/>
              </a:rPr>
              <a:t>根据三季度业务目标需求，建议其主险要选择折标相对较高的产品，如：国寿康宁终身保险（</a:t>
            </a:r>
            <a:r>
              <a:rPr lang="en-US" altLang="zh-CN" sz="3200" b="1" dirty="0">
                <a:solidFill>
                  <a:schemeClr val="accent6">
                    <a:lumMod val="75000"/>
                  </a:schemeClr>
                </a:solidFill>
                <a:latin typeface="微软雅黑" panose="020B0503020204020204" pitchFamily="34" charset="-122"/>
                <a:ea typeface="微软雅黑" panose="020B0503020204020204" pitchFamily="34" charset="-122"/>
              </a:rPr>
              <a:t>2012</a:t>
            </a:r>
            <a:r>
              <a:rPr lang="zh-CN" altLang="en-US" sz="3200" b="1" dirty="0">
                <a:solidFill>
                  <a:schemeClr val="accent6">
                    <a:lumMod val="75000"/>
                  </a:schemeClr>
                </a:solidFill>
                <a:latin typeface="微软雅黑" panose="020B0503020204020204" pitchFamily="34" charset="-122"/>
                <a:ea typeface="微软雅黑" panose="020B0503020204020204" pitchFamily="34" charset="-122"/>
              </a:rPr>
              <a:t>版）、国寿瑞鑫两全保险（分红型）（</a:t>
            </a:r>
            <a:r>
              <a:rPr lang="en-US" altLang="zh-CN" sz="3200" b="1" dirty="0">
                <a:solidFill>
                  <a:schemeClr val="accent6">
                    <a:lumMod val="75000"/>
                  </a:schemeClr>
                </a:solidFill>
                <a:latin typeface="微软雅黑" panose="020B0503020204020204" pitchFamily="34" charset="-122"/>
                <a:ea typeface="微软雅黑" panose="020B0503020204020204" pitchFamily="34" charset="-122"/>
              </a:rPr>
              <a:t>2013</a:t>
            </a:r>
            <a:r>
              <a:rPr lang="zh-CN" altLang="en-US" sz="3200" b="1" dirty="0">
                <a:solidFill>
                  <a:schemeClr val="accent6">
                    <a:lumMod val="75000"/>
                  </a:schemeClr>
                </a:solidFill>
                <a:latin typeface="微软雅黑" panose="020B0503020204020204" pitchFamily="34" charset="-122"/>
                <a:ea typeface="微软雅黑" panose="020B0503020204020204" pitchFamily="34" charset="-122"/>
              </a:rPr>
              <a:t>版）、国寿福禄鑫尊两全保险（分红型）、国寿福禄双喜两全保险（分红型）等产品</a:t>
            </a:r>
            <a:r>
              <a:rPr lang="zh-CN" altLang="en-US" sz="3200" b="1" dirty="0" smtClean="0">
                <a:solidFill>
                  <a:schemeClr val="accent6">
                    <a:lumMod val="75000"/>
                  </a:schemeClr>
                </a:solidFill>
                <a:latin typeface="微软雅黑" panose="020B0503020204020204" pitchFamily="34" charset="-122"/>
                <a:ea typeface="微软雅黑" panose="020B0503020204020204" pitchFamily="34" charset="-122"/>
              </a:rPr>
              <a:t>。</a:t>
            </a:r>
            <a:endParaRPr lang="zh-CN" altLang="zh-CN" sz="2800" b="1"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08073476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 calcmode="lin" valueType="num">
                                      <p:cBhvr additive="base">
                                        <p:cTn id="1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08513" y="2197100"/>
            <a:ext cx="9072562" cy="5262563"/>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fontAlgn="auto">
              <a:lnSpc>
                <a:spcPct val="150000"/>
              </a:lnSpc>
              <a:spcBef>
                <a:spcPts val="0"/>
              </a:spcBef>
              <a:spcAft>
                <a:spcPts val="0"/>
              </a:spcAft>
              <a:defRPr/>
            </a:pPr>
            <a:r>
              <a:rPr lang="zh-CN" altLang="en-US" sz="3200" b="1" dirty="0">
                <a:solidFill>
                  <a:srgbClr val="FF0000"/>
                </a:solidFill>
                <a:latin typeface="微软雅黑" panose="020B0503020204020204" pitchFamily="34" charset="-122"/>
                <a:ea typeface="微软雅黑" panose="020B0503020204020204" pitchFamily="34" charset="-122"/>
              </a:rPr>
              <a:t>销售规则</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按照总部规定，“国寿防癌疾病保险组合”必须与主险组合销售且主险</a:t>
            </a:r>
            <a:r>
              <a:rPr lang="en-US" altLang="zh-CN" sz="3200" b="1" dirty="0">
                <a:latin typeface="微软雅黑" panose="020B0503020204020204" pitchFamily="34" charset="-122"/>
                <a:ea typeface="微软雅黑" panose="020B0503020204020204" pitchFamily="34" charset="-122"/>
              </a:rPr>
              <a:t>10</a:t>
            </a:r>
            <a:r>
              <a:rPr lang="zh-CN" altLang="en-US" sz="3200" b="1" dirty="0">
                <a:latin typeface="微软雅黑" panose="020B0503020204020204" pitchFamily="34" charset="-122"/>
                <a:ea typeface="微软雅黑" panose="020B0503020204020204" pitchFamily="34" charset="-122"/>
              </a:rPr>
              <a:t>年期及以上首年期交保费不得低于</a:t>
            </a:r>
            <a:r>
              <a:rPr lang="en-US" altLang="zh-CN" sz="3200" b="1" dirty="0">
                <a:latin typeface="微软雅黑" panose="020B0503020204020204" pitchFamily="34" charset="-122"/>
                <a:ea typeface="微软雅黑" panose="020B0503020204020204" pitchFamily="34" charset="-122"/>
              </a:rPr>
              <a:t>5000</a:t>
            </a:r>
            <a:r>
              <a:rPr lang="zh-CN" altLang="en-US" sz="3200" b="1" dirty="0">
                <a:latin typeface="微软雅黑" panose="020B0503020204020204" pitchFamily="34" charset="-122"/>
                <a:ea typeface="微软雅黑" panose="020B0503020204020204" pitchFamily="34" charset="-122"/>
              </a:rPr>
              <a:t>元。为充分营造内外部销售氛围，经向总部申请，我省在正式销售期间最低单件主险保费可低至</a:t>
            </a:r>
            <a:r>
              <a:rPr lang="en-US" altLang="zh-CN" sz="3200" b="1" dirty="0">
                <a:latin typeface="微软雅黑" panose="020B0503020204020204" pitchFamily="34" charset="-122"/>
                <a:ea typeface="微软雅黑" panose="020B0503020204020204" pitchFamily="34" charset="-122"/>
              </a:rPr>
              <a:t>1000</a:t>
            </a:r>
            <a:r>
              <a:rPr lang="zh-CN" altLang="en-US" sz="3200" b="1" dirty="0">
                <a:latin typeface="微软雅黑" panose="020B0503020204020204" pitchFamily="34" charset="-122"/>
                <a:ea typeface="微软雅黑" panose="020B0503020204020204" pitchFamily="34" charset="-122"/>
              </a:rPr>
              <a:t>元，实行</a:t>
            </a:r>
            <a:r>
              <a:rPr lang="zh-CN" altLang="en-US" sz="3200" b="1" dirty="0">
                <a:solidFill>
                  <a:srgbClr val="FF0000"/>
                </a:solidFill>
                <a:latin typeface="微软雅黑" panose="020B0503020204020204" pitchFamily="34" charset="-122"/>
                <a:ea typeface="微软雅黑" panose="020B0503020204020204" pitchFamily="34" charset="-122"/>
              </a:rPr>
              <a:t>“员工自购专享”、“客户普惠团购”、“新人自购专享”</a:t>
            </a:r>
            <a:r>
              <a:rPr lang="zh-CN" altLang="en-US" sz="3200" b="1" dirty="0">
                <a:solidFill>
                  <a:schemeClr val="tx1"/>
                </a:solidFill>
                <a:latin typeface="微软雅黑" panose="020B0503020204020204" pitchFamily="34" charset="-122"/>
                <a:ea typeface="微软雅黑" panose="020B0503020204020204" pitchFamily="34" charset="-122"/>
              </a:rPr>
              <a:t>三项等优惠政策。</a:t>
            </a:r>
            <a:endParaRPr lang="zh-CN" altLang="zh-CN" sz="3200" b="1" dirty="0">
              <a:solidFill>
                <a:schemeClr val="tx1"/>
              </a:solidFill>
              <a:latin typeface="微软雅黑" panose="020B0503020204020204" pitchFamily="34" charset="-122"/>
              <a:ea typeface="微软雅黑" panose="020B0503020204020204" pitchFamily="34" charset="-122"/>
            </a:endParaRPr>
          </a:p>
        </p:txBody>
      </p:sp>
      <p:pic>
        <p:nvPicPr>
          <p:cNvPr id="5" name="Picture 3" descr="http://tn02.pic.sogou.com/f8c23117565d273b-9d60beb5018acab8-bb4cb2eec7e0c841c8a983596bff902e.jpg"/>
          <p:cNvPicPr>
            <a:picLocks noChangeAspect="1" noChangeArrowheads="1"/>
          </p:cNvPicPr>
          <p:nvPr/>
        </p:nvPicPr>
        <p:blipFill>
          <a:blip r:embed="rId3" cstate="print">
            <a:extLst/>
          </a:blip>
          <a:srcRect/>
          <a:stretch>
            <a:fillRect/>
          </a:stretch>
        </p:blipFill>
        <p:spPr bwMode="auto">
          <a:xfrm>
            <a:off x="505529" y="1554296"/>
            <a:ext cx="3671035" cy="5808577"/>
          </a:xfrm>
          <a:prstGeom prst="rect">
            <a:avLst/>
          </a:prstGeom>
          <a:ln>
            <a:noFill/>
          </a:ln>
          <a:effectLst>
            <a:softEdge rad="112500"/>
          </a:effectLst>
        </p:spPr>
      </p:pic>
    </p:spTree>
    <p:extLst>
      <p:ext uri="{BB962C8B-B14F-4D97-AF65-F5344CB8AC3E}">
        <p14:creationId xmlns:p14="http://schemas.microsoft.com/office/powerpoint/2010/main" xmlns="" val="131706971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800225" y="3259138"/>
            <a:ext cx="12025313" cy="4154984"/>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fontAlgn="auto">
              <a:lnSpc>
                <a:spcPct val="150000"/>
              </a:lnSpc>
              <a:spcBef>
                <a:spcPts val="0"/>
              </a:spcBef>
              <a:spcAft>
                <a:spcPts val="0"/>
              </a:spcAft>
              <a:defRPr/>
            </a:pPr>
            <a:r>
              <a:rPr lang="en-US" altLang="zh-CN" sz="3200" b="1" dirty="0">
                <a:latin typeface="微软雅黑" panose="020B0503020204020204" pitchFamily="34" charset="-122"/>
                <a:ea typeface="微软雅黑" panose="020B0503020204020204" pitchFamily="34" charset="-122"/>
              </a:rPr>
              <a:t>7</a:t>
            </a:r>
            <a:r>
              <a:rPr lang="zh-CN" altLang="en-US" sz="3200" b="1" dirty="0">
                <a:latin typeface="微软雅黑" panose="020B0503020204020204" pitchFamily="34" charset="-122"/>
                <a:ea typeface="微软雅黑" panose="020B0503020204020204" pitchFamily="34" charset="-122"/>
              </a:rPr>
              <a:t>月</a:t>
            </a:r>
            <a:r>
              <a:rPr lang="en-US" altLang="zh-CN" sz="3200" b="1" dirty="0">
                <a:latin typeface="微软雅黑" panose="020B0503020204020204" pitchFamily="34" charset="-122"/>
                <a:ea typeface="微软雅黑" panose="020B0503020204020204" pitchFamily="34" charset="-122"/>
              </a:rPr>
              <a:t>21</a:t>
            </a:r>
            <a:r>
              <a:rPr lang="zh-CN" altLang="en-US" sz="3200" b="1" dirty="0">
                <a:latin typeface="微软雅黑" panose="020B0503020204020204" pitchFamily="34" charset="-122"/>
                <a:ea typeface="微软雅黑" panose="020B0503020204020204" pitchFamily="34" charset="-122"/>
              </a:rPr>
              <a:t>日</a:t>
            </a:r>
            <a:r>
              <a:rPr lang="en-US" altLang="zh-CN" sz="3200" b="1" dirty="0">
                <a:latin typeface="微软雅黑" panose="020B0503020204020204" pitchFamily="34" charset="-122"/>
                <a:ea typeface="微软雅黑" panose="020B0503020204020204" pitchFamily="34" charset="-122"/>
              </a:rPr>
              <a:t>-7</a:t>
            </a:r>
            <a:r>
              <a:rPr lang="zh-CN" altLang="en-US" sz="3200" b="1" dirty="0">
                <a:latin typeface="微软雅黑" panose="020B0503020204020204" pitchFamily="34" charset="-122"/>
                <a:ea typeface="微软雅黑" panose="020B0503020204020204" pitchFamily="34" charset="-122"/>
              </a:rPr>
              <a:t>月</a:t>
            </a:r>
            <a:r>
              <a:rPr lang="en-US" altLang="zh-CN" sz="3200" b="1" dirty="0">
                <a:latin typeface="微软雅黑" panose="020B0503020204020204" pitchFamily="34" charset="-122"/>
                <a:ea typeface="微软雅黑" panose="020B0503020204020204" pitchFamily="34" charset="-122"/>
              </a:rPr>
              <a:t>31</a:t>
            </a:r>
            <a:r>
              <a:rPr lang="zh-CN" altLang="en-US" sz="3200" b="1" dirty="0">
                <a:latin typeface="微软雅黑" panose="020B0503020204020204" pitchFamily="34" charset="-122"/>
                <a:ea typeface="微软雅黑" panose="020B0503020204020204" pitchFamily="34" charset="-122"/>
              </a:rPr>
              <a:t>日期间，员工自购可直接享受单件主险保费低至</a:t>
            </a:r>
            <a:r>
              <a:rPr lang="en-US" altLang="zh-CN" sz="3200" b="1" dirty="0">
                <a:latin typeface="微软雅黑" panose="020B0503020204020204" pitchFamily="34" charset="-122"/>
                <a:ea typeface="微软雅黑" panose="020B0503020204020204" pitchFamily="34" charset="-122"/>
              </a:rPr>
              <a:t>1000</a:t>
            </a:r>
            <a:r>
              <a:rPr lang="zh-CN" altLang="en-US" sz="3200" b="1" dirty="0">
                <a:latin typeface="微软雅黑" panose="020B0503020204020204" pitchFamily="34" charset="-122"/>
                <a:ea typeface="微软雅黑" panose="020B0503020204020204" pitchFamily="34" charset="-122"/>
              </a:rPr>
              <a:t>元的优惠政策。</a:t>
            </a:r>
            <a:endParaRPr lang="en-US" altLang="zh-CN" sz="3200" b="1" dirty="0">
              <a:latin typeface="微软雅黑" panose="020B0503020204020204" pitchFamily="34" charset="-122"/>
              <a:ea typeface="微软雅黑" panose="020B0503020204020204" pitchFamily="34" charset="-122"/>
            </a:endParaRPr>
          </a:p>
          <a:p>
            <a:pPr fontAlgn="auto">
              <a:lnSpc>
                <a:spcPct val="150000"/>
              </a:lnSpc>
              <a:spcBef>
                <a:spcPts val="0"/>
              </a:spcBef>
              <a:spcAft>
                <a:spcPts val="0"/>
              </a:spcAft>
              <a:defRPr/>
            </a:pPr>
            <a:r>
              <a:rPr lang="zh-CN" altLang="en-US" sz="2800" b="1" dirty="0">
                <a:latin typeface="微软雅黑" panose="020B0503020204020204" pitchFamily="34" charset="-122"/>
                <a:ea typeface="微软雅黑" panose="020B0503020204020204" pitchFamily="34" charset="-122"/>
              </a:rPr>
              <a:t>        凡与公司签订劳动合同、代理合同的</a:t>
            </a:r>
            <a:r>
              <a:rPr lang="zh-CN" altLang="en-US" sz="2800" b="1" dirty="0">
                <a:solidFill>
                  <a:srgbClr val="FF0000"/>
                </a:solidFill>
                <a:latin typeface="微软雅黑" panose="020B0503020204020204" pitchFamily="34" charset="-122"/>
                <a:ea typeface="微软雅黑" panose="020B0503020204020204" pitchFamily="34" charset="-122"/>
              </a:rPr>
              <a:t>内、外勤人员</a:t>
            </a:r>
            <a:r>
              <a:rPr lang="zh-CN" altLang="en-US" sz="2800" b="1" dirty="0">
                <a:latin typeface="微软雅黑" panose="020B0503020204020204" pitchFamily="34" charset="-122"/>
                <a:ea typeface="微软雅黑" panose="020B0503020204020204" pitchFamily="34" charset="-122"/>
              </a:rPr>
              <a:t>在此期间可直接享受员工优惠政策。凡每位员工作为投保人可为自己或家人购买“国寿防癌疾病保险组合”时，新增</a:t>
            </a:r>
            <a:r>
              <a:rPr lang="zh-CN" altLang="en-US" sz="2800" b="1" dirty="0">
                <a:solidFill>
                  <a:srgbClr val="FF0000"/>
                </a:solidFill>
                <a:latin typeface="微软雅黑" panose="020B0503020204020204" pitchFamily="34" charset="-122"/>
                <a:ea typeface="微软雅黑" panose="020B0503020204020204" pitchFamily="34" charset="-122"/>
              </a:rPr>
              <a:t>单件主险</a:t>
            </a:r>
            <a:r>
              <a:rPr lang="en-US" altLang="zh-CN" sz="2800" b="1" dirty="0">
                <a:solidFill>
                  <a:srgbClr val="FF0000"/>
                </a:solidFill>
                <a:latin typeface="微软雅黑" panose="020B0503020204020204" pitchFamily="34" charset="-122"/>
                <a:ea typeface="微软雅黑" panose="020B0503020204020204" pitchFamily="34" charset="-122"/>
              </a:rPr>
              <a:t>10</a:t>
            </a:r>
            <a:r>
              <a:rPr lang="zh-CN" altLang="en-US" sz="2800" b="1" dirty="0">
                <a:solidFill>
                  <a:srgbClr val="FF0000"/>
                </a:solidFill>
                <a:latin typeface="微软雅黑" panose="020B0503020204020204" pitchFamily="34" charset="-122"/>
                <a:ea typeface="微软雅黑" panose="020B0503020204020204" pitchFamily="34" charset="-122"/>
              </a:rPr>
              <a:t>年期及以上</a:t>
            </a:r>
            <a:r>
              <a:rPr lang="zh-CN" altLang="en-US" sz="2800" b="1" dirty="0">
                <a:latin typeface="微软雅黑" panose="020B0503020204020204" pitchFamily="34" charset="-122"/>
                <a:ea typeface="微软雅黑" panose="020B0503020204020204" pitchFamily="34" charset="-122"/>
              </a:rPr>
              <a:t>首年期交保费只需要达到</a:t>
            </a:r>
            <a:r>
              <a:rPr lang="en-US" altLang="zh-CN" sz="2800" b="1" dirty="0">
                <a:solidFill>
                  <a:srgbClr val="FF0000"/>
                </a:solidFill>
                <a:latin typeface="微软雅黑" panose="020B0503020204020204" pitchFamily="34" charset="-122"/>
                <a:ea typeface="微软雅黑" panose="020B0503020204020204" pitchFamily="34" charset="-122"/>
              </a:rPr>
              <a:t>1000</a:t>
            </a:r>
            <a:r>
              <a:rPr lang="zh-CN" altLang="en-US" sz="2800" b="1" dirty="0">
                <a:solidFill>
                  <a:srgbClr val="FF0000"/>
                </a:solidFill>
                <a:latin typeface="微软雅黑" panose="020B0503020204020204" pitchFamily="34" charset="-122"/>
                <a:ea typeface="微软雅黑" panose="020B0503020204020204" pitchFamily="34" charset="-122"/>
              </a:rPr>
              <a:t>元</a:t>
            </a:r>
            <a:r>
              <a:rPr lang="zh-CN" altLang="en-US" sz="2800" b="1" dirty="0">
                <a:latin typeface="微软雅黑" panose="020B0503020204020204" pitchFamily="34" charset="-122"/>
                <a:ea typeface="微软雅黑" panose="020B0503020204020204" pitchFamily="34" charset="-122"/>
              </a:rPr>
              <a:t>即可。每个员工号或营销员代码</a:t>
            </a:r>
            <a:r>
              <a:rPr lang="zh-CN" altLang="en-US" sz="2800" b="1" dirty="0">
                <a:solidFill>
                  <a:srgbClr val="FF0000"/>
                </a:solidFill>
                <a:latin typeface="微软雅黑" panose="020B0503020204020204" pitchFamily="34" charset="-122"/>
                <a:ea typeface="微软雅黑" panose="020B0503020204020204" pitchFamily="34" charset="-122"/>
              </a:rPr>
              <a:t>下限购</a:t>
            </a:r>
            <a:r>
              <a:rPr lang="en-US" altLang="zh-CN" sz="2800" b="1" dirty="0">
                <a:solidFill>
                  <a:srgbClr val="FF0000"/>
                </a:solidFill>
                <a:latin typeface="微软雅黑" panose="020B0503020204020204" pitchFamily="34" charset="-122"/>
                <a:ea typeface="微软雅黑" panose="020B0503020204020204" pitchFamily="34" charset="-122"/>
              </a:rPr>
              <a:t>3</a:t>
            </a:r>
            <a:r>
              <a:rPr lang="zh-CN" altLang="en-US" sz="2800" b="1" dirty="0">
                <a:solidFill>
                  <a:srgbClr val="FF0000"/>
                </a:solidFill>
                <a:latin typeface="微软雅黑" panose="020B0503020204020204" pitchFamily="34" charset="-122"/>
                <a:ea typeface="微软雅黑" panose="020B0503020204020204" pitchFamily="34" charset="-122"/>
              </a:rPr>
              <a:t>件。</a:t>
            </a:r>
            <a:endParaRPr lang="zh-CN" altLang="zh-CN" sz="2800" b="1" dirty="0">
              <a:solidFill>
                <a:srgbClr val="FF0000"/>
              </a:solidFill>
              <a:latin typeface="微软雅黑" panose="020B0503020204020204" pitchFamily="34" charset="-122"/>
              <a:ea typeface="微软雅黑" panose="020B0503020204020204" pitchFamily="34" charset="-122"/>
            </a:endParaRPr>
          </a:p>
        </p:txBody>
      </p:sp>
      <p:grpSp>
        <p:nvGrpSpPr>
          <p:cNvPr id="2" name="组合 4"/>
          <p:cNvGrpSpPr/>
          <p:nvPr/>
        </p:nvGrpSpPr>
        <p:grpSpPr>
          <a:xfrm rot="21540000">
            <a:off x="665532" y="988887"/>
            <a:ext cx="3078588" cy="2016291"/>
            <a:chOff x="2877135" y="2586428"/>
            <a:chExt cx="1520552" cy="1520552"/>
          </a:xfrm>
          <a:scene3d>
            <a:camera prst="perspectiveContrastingRightFacing"/>
            <a:lightRig rig="threePt" dir="t"/>
          </a:scene3d>
        </p:grpSpPr>
        <p:grpSp>
          <p:nvGrpSpPr>
            <p:cNvPr id="3" name="组合 5"/>
            <p:cNvGrpSpPr/>
            <p:nvPr/>
          </p:nvGrpSpPr>
          <p:grpSpPr>
            <a:xfrm>
              <a:off x="2877135" y="2586428"/>
              <a:ext cx="1520552" cy="1520552"/>
              <a:chOff x="1187624" y="4077072"/>
              <a:chExt cx="1728192" cy="1728192"/>
            </a:xfrm>
            <a:effectLst>
              <a:outerShdw blurRad="50800" dist="38100" dir="2700000" algn="tl" rotWithShape="0">
                <a:prstClr val="black">
                  <a:alpha val="40000"/>
                </a:prstClr>
              </a:outerShdw>
            </a:effectLst>
          </p:grpSpPr>
          <p:sp>
            <p:nvSpPr>
              <p:cNvPr id="8" name="泪滴形 7"/>
              <p:cNvSpPr/>
              <p:nvPr/>
            </p:nvSpPr>
            <p:spPr>
              <a:xfrm>
                <a:off x="1187624" y="4077072"/>
                <a:ext cx="1728192" cy="1728192"/>
              </a:xfrm>
              <a:prstGeom prst="teardrop">
                <a:avLst/>
              </a:prstGeom>
              <a:solidFill>
                <a:schemeClr val="accent6">
                  <a:lumMod val="75000"/>
                </a:schemeClr>
              </a:solidFill>
              <a:ln w="25400" cap="flat" cmpd="sng" algn="ctr">
                <a:noFill/>
                <a:prstDash val="solid"/>
              </a:ln>
              <a:effectLst/>
              <a:sp3d extrusionH="323850"/>
            </p:spPr>
            <p:txBody>
              <a:bodyPr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fontAlgn="auto">
                  <a:spcBef>
                    <a:spcPts val="0"/>
                  </a:spcBef>
                  <a:spcAft>
                    <a:spcPts val="0"/>
                  </a:spcAft>
                  <a:defRPr/>
                </a:pPr>
                <a:endParaRPr lang="zh-CN" altLang="en-US" kern="0">
                  <a:solidFill>
                    <a:prstClr val="white"/>
                  </a:solidFill>
                  <a:latin typeface="+mn-lt"/>
                  <a:ea typeface="+mn-ea"/>
                </a:endParaRPr>
              </a:p>
            </p:txBody>
          </p:sp>
          <p:sp>
            <p:nvSpPr>
              <p:cNvPr id="9" name="椭圆​​ 3"/>
              <p:cNvSpPr/>
              <p:nvPr/>
            </p:nvSpPr>
            <p:spPr>
              <a:xfrm>
                <a:off x="1369740" y="4495805"/>
                <a:ext cx="1127342" cy="1127342"/>
              </a:xfrm>
              <a:prstGeom prst="ellipse">
                <a:avLst/>
              </a:prstGeom>
              <a:solidFill>
                <a:sysClr val="window" lastClr="FFFFFF"/>
              </a:solidFill>
              <a:ln w="3175" cap="flat" cmpd="sng" algn="ctr">
                <a:solidFill>
                  <a:sysClr val="window" lastClr="FFFFFF">
                    <a:lumMod val="85000"/>
                  </a:sysClr>
                </a:solidFill>
                <a:prstDash val="solid"/>
              </a:ln>
              <a:effectLst>
                <a:outerShdw blurRad="50800" dist="38100" dir="2700000" algn="tl" rotWithShape="0">
                  <a:prstClr val="black">
                    <a:alpha val="40000"/>
                  </a:prstClr>
                </a:outerShdw>
              </a:effectLst>
              <a:sp3d extrusionH="323850"/>
            </p:spPr>
            <p:txBody>
              <a:bodyPr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fontAlgn="auto">
                  <a:spcBef>
                    <a:spcPts val="0"/>
                  </a:spcBef>
                  <a:spcAft>
                    <a:spcPts val="0"/>
                  </a:spcAft>
                  <a:defRPr/>
                </a:pPr>
                <a:endParaRPr lang="zh-CN" altLang="en-US" kern="0">
                  <a:solidFill>
                    <a:prstClr val="white"/>
                  </a:solidFill>
                  <a:latin typeface="+mn-lt"/>
                  <a:ea typeface="+mn-ea"/>
                </a:endParaRPr>
              </a:p>
            </p:txBody>
          </p:sp>
        </p:grpSp>
        <p:sp>
          <p:nvSpPr>
            <p:cNvPr id="7" name="矩形​​ 45"/>
            <p:cNvSpPr>
              <a:spLocks noChangeArrowheads="1"/>
            </p:cNvSpPr>
            <p:nvPr/>
          </p:nvSpPr>
          <p:spPr bwMode="auto">
            <a:xfrm>
              <a:off x="3382240" y="3036535"/>
              <a:ext cx="349317" cy="835577"/>
            </a:xfrm>
            <a:prstGeom prst="rect">
              <a:avLst/>
            </a:prstGeom>
            <a:noFill/>
            <a:ln>
              <a:noFill/>
            </a:ln>
            <a:sp3d extrusionH="323850"/>
            <a:extLst/>
          </p:spPr>
          <p:txBody>
            <a:bodyPr wrap="none">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defRPr/>
              </a:pPr>
              <a:r>
                <a:rPr lang="en-US" altLang="zh-CN" sz="6600" b="1" kern="0" dirty="0" smtClean="0">
                  <a:solidFill>
                    <a:prstClr val="black"/>
                  </a:solidFill>
                  <a:latin typeface="微软雅黑" pitchFamily="34" charset="-122"/>
                  <a:ea typeface="微软雅黑" pitchFamily="34" charset="-122"/>
                  <a:cs typeface="Arial Unicode MS" pitchFamily="34" charset="-122"/>
                </a:rPr>
                <a:t>1</a:t>
              </a:r>
              <a:endParaRPr lang="en-US" altLang="zh-CN" sz="6600" b="1" kern="0" dirty="0">
                <a:solidFill>
                  <a:prstClr val="black"/>
                </a:solidFill>
                <a:latin typeface="微软雅黑" pitchFamily="34" charset="-122"/>
                <a:ea typeface="微软雅黑" pitchFamily="34" charset="-122"/>
                <a:cs typeface="Arial Unicode MS" pitchFamily="34" charset="-122"/>
              </a:endParaRPr>
            </a:p>
          </p:txBody>
        </p:sp>
      </p:grpSp>
      <p:pic>
        <p:nvPicPr>
          <p:cNvPr id="10" name="图片 9"/>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494088" y="1308100"/>
            <a:ext cx="6299200" cy="1200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70706286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矩形 5"/>
          <p:cNvSpPr>
            <a:spLocks noChangeArrowheads="1"/>
          </p:cNvSpPr>
          <p:nvPr/>
        </p:nvSpPr>
        <p:spPr bwMode="auto">
          <a:xfrm>
            <a:off x="3844925" y="-265113"/>
            <a:ext cx="6600825" cy="12287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8583" tIns="64291" rIns="128583" bIns="64291">
            <a:spAutoFit/>
          </a:bodyPr>
          <a:lstStyle/>
          <a:p>
            <a:pPr algn="ctr">
              <a:lnSpc>
                <a:spcPct val="150000"/>
              </a:lnSpc>
            </a:pPr>
            <a:r>
              <a:rPr lang="zh-CN" altLang="en-US" sz="5400" b="1">
                <a:solidFill>
                  <a:schemeClr val="bg1"/>
                </a:solidFill>
                <a:latin typeface="微软雅黑" pitchFamily="34" charset="-122"/>
                <a:ea typeface="微软雅黑" pitchFamily="34" charset="-122"/>
              </a:rPr>
              <a:t>销售策略</a:t>
            </a:r>
            <a:endParaRPr lang="en-US" altLang="zh-CN" sz="5400" b="1">
              <a:solidFill>
                <a:schemeClr val="bg1"/>
              </a:solidFill>
              <a:latin typeface="微软雅黑" pitchFamily="34" charset="-122"/>
              <a:ea typeface="微软雅黑" pitchFamily="34" charset="-122"/>
            </a:endParaRPr>
          </a:p>
        </p:txBody>
      </p:sp>
      <p:sp>
        <p:nvSpPr>
          <p:cNvPr id="4" name="文本框 3"/>
          <p:cNvSpPr txBox="1"/>
          <p:nvPr/>
        </p:nvSpPr>
        <p:spPr>
          <a:xfrm>
            <a:off x="3168650" y="1555750"/>
            <a:ext cx="10009188" cy="2954338"/>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fontAlgn="auto">
              <a:lnSpc>
                <a:spcPct val="150000"/>
              </a:lnSpc>
              <a:spcBef>
                <a:spcPts val="0"/>
              </a:spcBef>
              <a:spcAft>
                <a:spcPts val="0"/>
              </a:spcAft>
              <a:defRPr/>
            </a:pPr>
            <a:r>
              <a:rPr lang="en-US" altLang="zh-CN" sz="2800" b="1" dirty="0">
                <a:latin typeface="微软雅黑" panose="020B0503020204020204" pitchFamily="34" charset="-122"/>
                <a:ea typeface="微软雅黑" panose="020B0503020204020204" pitchFamily="34" charset="-122"/>
              </a:rPr>
              <a:t>8</a:t>
            </a:r>
            <a:r>
              <a:rPr lang="zh-CN" altLang="en-US" sz="2800" b="1" dirty="0">
                <a:latin typeface="微软雅黑" panose="020B0503020204020204" pitchFamily="34" charset="-122"/>
                <a:ea typeface="微软雅黑" panose="020B0503020204020204" pitchFamily="34" charset="-122"/>
              </a:rPr>
              <a:t>月</a:t>
            </a:r>
            <a:r>
              <a:rPr lang="en-US" altLang="zh-CN" sz="2800" b="1" dirty="0">
                <a:latin typeface="微软雅黑" panose="020B0503020204020204" pitchFamily="34" charset="-122"/>
                <a:ea typeface="微软雅黑" panose="020B0503020204020204" pitchFamily="34" charset="-122"/>
              </a:rPr>
              <a:t>1</a:t>
            </a:r>
            <a:r>
              <a:rPr lang="zh-CN" altLang="en-US" sz="2800" b="1" dirty="0">
                <a:latin typeface="微软雅黑" panose="020B0503020204020204" pitchFamily="34" charset="-122"/>
                <a:ea typeface="微软雅黑" panose="020B0503020204020204" pitchFamily="34" charset="-122"/>
              </a:rPr>
              <a:t>日</a:t>
            </a:r>
            <a:r>
              <a:rPr lang="en-US" altLang="zh-CN" sz="2800" b="1" dirty="0">
                <a:latin typeface="微软雅黑" panose="020B0503020204020204" pitchFamily="34" charset="-122"/>
                <a:ea typeface="微软雅黑" panose="020B0503020204020204" pitchFamily="34" charset="-122"/>
              </a:rPr>
              <a:t>-9</a:t>
            </a:r>
            <a:r>
              <a:rPr lang="zh-CN" altLang="en-US" sz="2800" b="1" dirty="0">
                <a:latin typeface="微软雅黑" panose="020B0503020204020204" pitchFamily="34" charset="-122"/>
                <a:ea typeface="微软雅黑" panose="020B0503020204020204" pitchFamily="34" charset="-122"/>
              </a:rPr>
              <a:t>月</a:t>
            </a:r>
            <a:r>
              <a:rPr lang="en-US" altLang="zh-CN" sz="2800" b="1" dirty="0">
                <a:latin typeface="微软雅黑" panose="020B0503020204020204" pitchFamily="34" charset="-122"/>
                <a:ea typeface="微软雅黑" panose="020B0503020204020204" pitchFamily="34" charset="-122"/>
              </a:rPr>
              <a:t>30</a:t>
            </a:r>
            <a:r>
              <a:rPr lang="zh-CN" altLang="en-US" sz="2800" b="1" dirty="0">
                <a:latin typeface="微软雅黑" panose="020B0503020204020204" pitchFamily="34" charset="-122"/>
                <a:ea typeface="微软雅黑" panose="020B0503020204020204" pitchFamily="34" charset="-122"/>
              </a:rPr>
              <a:t>日，</a:t>
            </a:r>
            <a:r>
              <a:rPr lang="zh-CN" altLang="en-US" sz="2800" b="1" dirty="0">
                <a:solidFill>
                  <a:srgbClr val="FF0000"/>
                </a:solidFill>
                <a:latin typeface="微软雅黑" panose="020B0503020204020204" pitchFamily="34" charset="-122"/>
                <a:ea typeface="微软雅黑" panose="020B0503020204020204" pitchFamily="34" charset="-122"/>
              </a:rPr>
              <a:t>客户普惠团购</a:t>
            </a:r>
            <a:r>
              <a:rPr lang="zh-CN" altLang="en-US" sz="2800" b="1" dirty="0">
                <a:latin typeface="微软雅黑" panose="020B0503020204020204" pitchFamily="34" charset="-122"/>
                <a:ea typeface="微软雅黑" panose="020B0503020204020204" pitchFamily="34" charset="-122"/>
              </a:rPr>
              <a:t>优惠。</a:t>
            </a:r>
            <a:endParaRPr lang="en-US" altLang="zh-CN" sz="2800" b="1" dirty="0">
              <a:latin typeface="微软雅黑" panose="020B0503020204020204" pitchFamily="34" charset="-122"/>
              <a:ea typeface="微软雅黑" panose="020B0503020204020204" pitchFamily="34" charset="-122"/>
            </a:endParaRPr>
          </a:p>
          <a:p>
            <a:pPr fontAlgn="auto">
              <a:lnSpc>
                <a:spcPct val="150000"/>
              </a:lnSpc>
              <a:spcBef>
                <a:spcPts val="0"/>
              </a:spcBef>
              <a:spcAft>
                <a:spcPts val="0"/>
              </a:spcAft>
              <a:defRPr/>
            </a:pPr>
            <a:r>
              <a:rPr lang="zh-CN" altLang="en-US" sz="2400" b="1" dirty="0">
                <a:latin typeface="微软雅黑" panose="020B0503020204020204" pitchFamily="34" charset="-122"/>
                <a:ea typeface="微软雅黑" panose="020B0503020204020204" pitchFamily="34" charset="-122"/>
              </a:rPr>
              <a:t>        在此期间，我公司实行“客户普惠团购优惠”政策，即不符合团购条件</a:t>
            </a:r>
            <a:r>
              <a:rPr lang="zh-CN" altLang="en-US" sz="2400" b="1" dirty="0">
                <a:solidFill>
                  <a:srgbClr val="FF0000"/>
                </a:solidFill>
                <a:latin typeface="微软雅黑" panose="020B0503020204020204" pitchFamily="34" charset="-122"/>
                <a:ea typeface="微软雅黑" panose="020B0503020204020204" pitchFamily="34" charset="-122"/>
              </a:rPr>
              <a:t>单独</a:t>
            </a:r>
            <a:r>
              <a:rPr lang="zh-CN" altLang="en-US" sz="2400" b="1" dirty="0">
                <a:latin typeface="微软雅黑" panose="020B0503020204020204" pitchFamily="34" charset="-122"/>
                <a:ea typeface="微软雅黑" panose="020B0503020204020204" pitchFamily="34" charset="-122"/>
              </a:rPr>
              <a:t>提交的“国寿防癌疾病保险组合”需捆绑</a:t>
            </a:r>
            <a:r>
              <a:rPr lang="en-US" altLang="zh-CN" sz="2400" b="1" dirty="0">
                <a:solidFill>
                  <a:srgbClr val="FF0000"/>
                </a:solidFill>
                <a:latin typeface="微软雅黑" panose="020B0503020204020204" pitchFamily="34" charset="-122"/>
                <a:ea typeface="微软雅黑" panose="020B0503020204020204" pitchFamily="34" charset="-122"/>
              </a:rPr>
              <a:t>10</a:t>
            </a:r>
            <a:r>
              <a:rPr lang="zh-CN" altLang="en-US" sz="2400" b="1" dirty="0">
                <a:solidFill>
                  <a:srgbClr val="FF0000"/>
                </a:solidFill>
                <a:latin typeface="微软雅黑" panose="020B0503020204020204" pitchFamily="34" charset="-122"/>
                <a:ea typeface="微软雅黑" panose="020B0503020204020204" pitchFamily="34" charset="-122"/>
              </a:rPr>
              <a:t>年期及以上</a:t>
            </a:r>
            <a:r>
              <a:rPr lang="zh-CN" altLang="en-US" sz="2400" b="1" dirty="0">
                <a:latin typeface="微软雅黑" panose="020B0503020204020204" pitchFamily="34" charset="-122"/>
                <a:ea typeface="微软雅黑" panose="020B0503020204020204" pitchFamily="34" charset="-122"/>
              </a:rPr>
              <a:t>首年期交保费</a:t>
            </a:r>
            <a:r>
              <a:rPr lang="en-US" altLang="zh-CN" sz="2400" b="1" dirty="0">
                <a:solidFill>
                  <a:srgbClr val="FF0000"/>
                </a:solidFill>
                <a:latin typeface="微软雅黑" panose="020B0503020204020204" pitchFamily="34" charset="-122"/>
                <a:ea typeface="微软雅黑" panose="020B0503020204020204" pitchFamily="34" charset="-122"/>
              </a:rPr>
              <a:t>5000</a:t>
            </a:r>
            <a:r>
              <a:rPr lang="zh-CN" altLang="en-US" sz="2400" b="1" dirty="0">
                <a:solidFill>
                  <a:srgbClr val="FF0000"/>
                </a:solidFill>
                <a:latin typeface="微软雅黑" panose="020B0503020204020204" pitchFamily="34" charset="-122"/>
                <a:ea typeface="微软雅黑" panose="020B0503020204020204" pitchFamily="34" charset="-122"/>
              </a:rPr>
              <a:t>元</a:t>
            </a:r>
            <a:r>
              <a:rPr lang="zh-CN" altLang="en-US" sz="2400" b="1" dirty="0">
                <a:latin typeface="微软雅黑" panose="020B0503020204020204" pitchFamily="34" charset="-122"/>
                <a:ea typeface="微软雅黑" panose="020B0503020204020204" pitchFamily="34" charset="-122"/>
              </a:rPr>
              <a:t>及以上；符合“</a:t>
            </a:r>
            <a:r>
              <a:rPr lang="en-US" altLang="zh-CN" sz="2400" b="1" dirty="0">
                <a:solidFill>
                  <a:srgbClr val="FF0000"/>
                </a:solidFill>
                <a:latin typeface="微软雅黑" panose="020B0503020204020204" pitchFamily="34" charset="-122"/>
                <a:ea typeface="微软雅黑" panose="020B0503020204020204" pitchFamily="34" charset="-122"/>
              </a:rPr>
              <a:t>3</a:t>
            </a:r>
            <a:r>
              <a:rPr lang="zh-CN" altLang="en-US" sz="2400" b="1" dirty="0">
                <a:solidFill>
                  <a:srgbClr val="FF0000"/>
                </a:solidFill>
                <a:latin typeface="微软雅黑" panose="020B0503020204020204" pitchFamily="34" charset="-122"/>
                <a:ea typeface="微软雅黑" panose="020B0503020204020204" pitchFamily="34" charset="-122"/>
              </a:rPr>
              <a:t>人为一团”</a:t>
            </a:r>
            <a:r>
              <a:rPr lang="zh-CN" altLang="en-US" sz="2400" b="1" dirty="0">
                <a:latin typeface="微软雅黑" panose="020B0503020204020204" pitchFamily="34" charset="-122"/>
                <a:ea typeface="微软雅黑" panose="020B0503020204020204" pitchFamily="34" charset="-122"/>
              </a:rPr>
              <a:t>的团购条件的，单每件投保申请捆绑的主险</a:t>
            </a:r>
            <a:r>
              <a:rPr lang="en-US" altLang="zh-CN" sz="2400" b="1" dirty="0">
                <a:solidFill>
                  <a:srgbClr val="FF0000"/>
                </a:solidFill>
                <a:latin typeface="微软雅黑" panose="020B0503020204020204" pitchFamily="34" charset="-122"/>
                <a:ea typeface="微软雅黑" panose="020B0503020204020204" pitchFamily="34" charset="-122"/>
              </a:rPr>
              <a:t>10</a:t>
            </a:r>
            <a:r>
              <a:rPr lang="zh-CN" altLang="en-US" sz="2400" b="1" dirty="0">
                <a:solidFill>
                  <a:srgbClr val="FF0000"/>
                </a:solidFill>
                <a:latin typeface="微软雅黑" panose="020B0503020204020204" pitchFamily="34" charset="-122"/>
                <a:ea typeface="微软雅黑" panose="020B0503020204020204" pitchFamily="34" charset="-122"/>
              </a:rPr>
              <a:t>年期及以上</a:t>
            </a:r>
            <a:r>
              <a:rPr lang="zh-CN" altLang="en-US" sz="2400" b="1" dirty="0">
                <a:latin typeface="微软雅黑" panose="020B0503020204020204" pitchFamily="34" charset="-122"/>
                <a:ea typeface="微软雅黑" panose="020B0503020204020204" pitchFamily="34" charset="-122"/>
              </a:rPr>
              <a:t>首年期交保费达到</a:t>
            </a:r>
            <a:r>
              <a:rPr lang="en-US" altLang="zh-CN" sz="2400" b="1" dirty="0">
                <a:solidFill>
                  <a:srgbClr val="FF0000"/>
                </a:solidFill>
                <a:latin typeface="微软雅黑" panose="020B0503020204020204" pitchFamily="34" charset="-122"/>
                <a:ea typeface="微软雅黑" panose="020B0503020204020204" pitchFamily="34" charset="-122"/>
              </a:rPr>
              <a:t>1000</a:t>
            </a:r>
            <a:r>
              <a:rPr lang="zh-CN" altLang="en-US" sz="2400" b="1" dirty="0">
                <a:solidFill>
                  <a:srgbClr val="FF0000"/>
                </a:solidFill>
                <a:latin typeface="微软雅黑" panose="020B0503020204020204" pitchFamily="34" charset="-122"/>
                <a:ea typeface="微软雅黑" panose="020B0503020204020204" pitchFamily="34" charset="-122"/>
              </a:rPr>
              <a:t>元</a:t>
            </a:r>
            <a:r>
              <a:rPr lang="zh-CN" altLang="en-US" sz="2400" b="1" dirty="0">
                <a:latin typeface="微软雅黑" panose="020B0503020204020204" pitchFamily="34" charset="-122"/>
                <a:ea typeface="微软雅黑" panose="020B0503020204020204" pitchFamily="34" charset="-122"/>
              </a:rPr>
              <a:t>即可。</a:t>
            </a:r>
            <a:endParaRPr lang="zh-CN" altLang="zh-CN" sz="2400" b="1" dirty="0">
              <a:solidFill>
                <a:srgbClr val="FF0000"/>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1368425" y="4999038"/>
            <a:ext cx="12025313" cy="2955925"/>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fontAlgn="auto">
              <a:lnSpc>
                <a:spcPct val="150000"/>
              </a:lnSpc>
              <a:spcBef>
                <a:spcPts val="0"/>
              </a:spcBef>
              <a:spcAft>
                <a:spcPts val="0"/>
              </a:spcAft>
              <a:defRPr/>
            </a:pPr>
            <a:r>
              <a:rPr lang="zh-CN" altLang="en-US" sz="2800" b="1" dirty="0">
                <a:latin typeface="微软雅黑" panose="020B0503020204020204" pitchFamily="34" charset="-122"/>
                <a:ea typeface="微软雅黑" panose="020B0503020204020204" pitchFamily="34" charset="-122"/>
              </a:rPr>
              <a:t>备注：</a:t>
            </a:r>
            <a:endParaRPr lang="en-US" altLang="zh-CN" sz="2800" b="1" dirty="0">
              <a:latin typeface="微软雅黑" panose="020B0503020204020204" pitchFamily="34" charset="-122"/>
              <a:ea typeface="微软雅黑" panose="020B0503020204020204" pitchFamily="34" charset="-122"/>
            </a:endParaRPr>
          </a:p>
          <a:p>
            <a:pPr fontAlgn="auto">
              <a:lnSpc>
                <a:spcPct val="150000"/>
              </a:lnSpc>
              <a:spcBef>
                <a:spcPts val="0"/>
              </a:spcBef>
              <a:spcAft>
                <a:spcPts val="0"/>
              </a:spcAft>
              <a:defRPr/>
            </a:pPr>
            <a:r>
              <a:rPr lang="zh-CN" altLang="en-US" sz="2400" b="1" dirty="0">
                <a:latin typeface="微软雅黑" panose="020B0503020204020204" pitchFamily="34" charset="-122"/>
                <a:ea typeface="微软雅黑" panose="020B0503020204020204" pitchFamily="34" charset="-122"/>
              </a:rPr>
              <a:t>“</a:t>
            </a:r>
            <a:r>
              <a:rPr lang="en-US" altLang="zh-CN" sz="2400" b="1" dirty="0">
                <a:latin typeface="微软雅黑" panose="020B0503020204020204" pitchFamily="34" charset="-122"/>
                <a:ea typeface="微软雅黑" panose="020B0503020204020204" pitchFamily="34" charset="-122"/>
              </a:rPr>
              <a:t>3</a:t>
            </a:r>
            <a:r>
              <a:rPr lang="zh-CN" altLang="en-US" sz="2400" b="1" dirty="0">
                <a:latin typeface="微软雅黑" panose="020B0503020204020204" pitchFamily="34" charset="-122"/>
                <a:ea typeface="微软雅黑" panose="020B0503020204020204" pitchFamily="34" charset="-122"/>
              </a:rPr>
              <a:t>人为一团”的定义为：</a:t>
            </a:r>
            <a:r>
              <a:rPr lang="zh-CN" altLang="en-US" sz="2400" b="1" dirty="0">
                <a:solidFill>
                  <a:srgbClr val="FF0000"/>
                </a:solidFill>
                <a:latin typeface="微软雅黑" panose="020B0503020204020204" pitchFamily="34" charset="-122"/>
                <a:ea typeface="微软雅黑" panose="020B0503020204020204" pitchFamily="34" charset="-122"/>
              </a:rPr>
              <a:t>不同的</a:t>
            </a:r>
            <a:r>
              <a:rPr lang="en-US" altLang="zh-CN" sz="2400" b="1" dirty="0">
                <a:solidFill>
                  <a:srgbClr val="FF0000"/>
                </a:solidFill>
                <a:latin typeface="微软雅黑" panose="020B0503020204020204" pitchFamily="34" charset="-122"/>
                <a:ea typeface="微软雅黑" panose="020B0503020204020204" pitchFamily="34" charset="-122"/>
              </a:rPr>
              <a:t>3</a:t>
            </a:r>
            <a:r>
              <a:rPr lang="zh-CN" altLang="en-US" sz="2400" b="1" dirty="0">
                <a:solidFill>
                  <a:srgbClr val="FF0000"/>
                </a:solidFill>
                <a:latin typeface="微软雅黑" panose="020B0503020204020204" pitchFamily="34" charset="-122"/>
                <a:ea typeface="微软雅黑" panose="020B0503020204020204" pitchFamily="34" charset="-122"/>
              </a:rPr>
              <a:t>个被保险人</a:t>
            </a:r>
            <a:r>
              <a:rPr lang="zh-CN" altLang="en-US" sz="2400" b="1" dirty="0">
                <a:latin typeface="微软雅黑" panose="020B0503020204020204" pitchFamily="34" charset="-122"/>
                <a:ea typeface="微软雅黑" panose="020B0503020204020204" pitchFamily="34" charset="-122"/>
              </a:rPr>
              <a:t>视同“</a:t>
            </a:r>
            <a:r>
              <a:rPr lang="en-US" altLang="zh-CN" sz="2400" b="1" dirty="0">
                <a:latin typeface="微软雅黑" panose="020B0503020204020204" pitchFamily="34" charset="-122"/>
                <a:ea typeface="微软雅黑" panose="020B0503020204020204" pitchFamily="34" charset="-122"/>
              </a:rPr>
              <a:t>3</a:t>
            </a:r>
            <a:r>
              <a:rPr lang="zh-CN" altLang="en-US" sz="2400" b="1" dirty="0">
                <a:latin typeface="微软雅黑" panose="020B0503020204020204" pitchFamily="34" charset="-122"/>
                <a:ea typeface="微软雅黑" panose="020B0503020204020204" pitchFamily="34" charset="-122"/>
              </a:rPr>
              <a:t>人为一团”，小于或大于</a:t>
            </a:r>
            <a:r>
              <a:rPr lang="en-US" altLang="zh-CN" sz="2400" b="1" dirty="0">
                <a:latin typeface="微软雅黑" panose="020B0503020204020204" pitchFamily="34" charset="-122"/>
                <a:ea typeface="微软雅黑" panose="020B0503020204020204" pitchFamily="34" charset="-122"/>
              </a:rPr>
              <a:t>3</a:t>
            </a:r>
            <a:r>
              <a:rPr lang="zh-CN" altLang="en-US" sz="2400" b="1" dirty="0">
                <a:latin typeface="微软雅黑" panose="020B0503020204020204" pitchFamily="34" charset="-122"/>
                <a:ea typeface="微软雅黑" panose="020B0503020204020204" pitchFamily="34" charset="-122"/>
              </a:rPr>
              <a:t>人均认定为不符合团购条件，超过</a:t>
            </a:r>
            <a:r>
              <a:rPr lang="en-US" altLang="zh-CN" sz="2400" b="1" dirty="0">
                <a:latin typeface="微软雅黑" panose="020B0503020204020204" pitchFamily="34" charset="-122"/>
                <a:ea typeface="微软雅黑" panose="020B0503020204020204" pitchFamily="34" charset="-122"/>
              </a:rPr>
              <a:t>3</a:t>
            </a:r>
            <a:r>
              <a:rPr lang="zh-CN" altLang="en-US" sz="2400" b="1" dirty="0">
                <a:latin typeface="微软雅黑" panose="020B0503020204020204" pitchFamily="34" charset="-122"/>
                <a:ea typeface="微软雅黑" panose="020B0503020204020204" pitchFamily="34" charset="-122"/>
              </a:rPr>
              <a:t>件的部分须达到</a:t>
            </a:r>
            <a:r>
              <a:rPr lang="en-US" altLang="zh-CN" sz="2400" b="1" dirty="0">
                <a:latin typeface="微软雅黑" panose="020B0503020204020204" pitchFamily="34" charset="-122"/>
                <a:ea typeface="微软雅黑" panose="020B0503020204020204" pitchFamily="34" charset="-122"/>
              </a:rPr>
              <a:t>3</a:t>
            </a:r>
            <a:r>
              <a:rPr lang="zh-CN" altLang="en-US" sz="2400" b="1" dirty="0">
                <a:latin typeface="微软雅黑" panose="020B0503020204020204" pitchFamily="34" charset="-122"/>
                <a:ea typeface="微软雅黑" panose="020B0503020204020204" pitchFamily="34" charset="-122"/>
              </a:rPr>
              <a:t>的整数倍方同可按团购执行。（</a:t>
            </a:r>
            <a:r>
              <a:rPr lang="zh-CN" altLang="en-US" sz="2400" b="1" dirty="0">
                <a:solidFill>
                  <a:srgbClr val="FF0000"/>
                </a:solidFill>
                <a:latin typeface="微软雅黑" panose="020B0503020204020204" pitchFamily="34" charset="-122"/>
                <a:ea typeface="微软雅黑" panose="020B0503020204020204" pitchFamily="34" charset="-122"/>
              </a:rPr>
              <a:t>同一投保人与同一被保险人无论保单件数，均只能视为同一保单</a:t>
            </a:r>
            <a:r>
              <a:rPr lang="zh-CN" altLang="en-US" sz="2400" b="1" dirty="0">
                <a:latin typeface="微软雅黑" panose="020B0503020204020204" pitchFamily="34" charset="-122"/>
                <a:ea typeface="微软雅黑" panose="020B0503020204020204" pitchFamily="34" charset="-122"/>
              </a:rPr>
              <a:t>）</a:t>
            </a:r>
            <a:endParaRPr lang="en-US" altLang="zh-CN" sz="2400" b="1" dirty="0">
              <a:latin typeface="微软雅黑" panose="020B0503020204020204" pitchFamily="34" charset="-122"/>
              <a:ea typeface="微软雅黑" panose="020B0503020204020204" pitchFamily="34" charset="-122"/>
            </a:endParaRPr>
          </a:p>
          <a:p>
            <a:pPr fontAlgn="auto">
              <a:lnSpc>
                <a:spcPct val="150000"/>
              </a:lnSpc>
              <a:spcBef>
                <a:spcPts val="0"/>
              </a:spcBef>
              <a:spcAft>
                <a:spcPts val="0"/>
              </a:spcAft>
              <a:defRPr/>
            </a:pPr>
            <a:r>
              <a:rPr lang="zh-CN" altLang="en-US" sz="2400" b="1" dirty="0">
                <a:solidFill>
                  <a:schemeClr val="tx1"/>
                </a:solidFill>
                <a:latin typeface="微软雅黑" panose="020B0503020204020204" pitchFamily="34" charset="-122"/>
                <a:ea typeface="微软雅黑" panose="020B0503020204020204" pitchFamily="34" charset="-122"/>
              </a:rPr>
              <a:t>同一个团购投保申请的三件投保申请的被保险人必须不相同，但销售员必须为同一人。</a:t>
            </a:r>
            <a:endParaRPr lang="zh-CN" altLang="zh-CN" sz="2400" b="1" dirty="0">
              <a:solidFill>
                <a:schemeClr val="tx1"/>
              </a:solidFill>
              <a:latin typeface="微软雅黑" panose="020B0503020204020204" pitchFamily="34" charset="-122"/>
              <a:ea typeface="微软雅黑" panose="020B0503020204020204" pitchFamily="34" charset="-122"/>
            </a:endParaRPr>
          </a:p>
        </p:txBody>
      </p:sp>
      <p:pic>
        <p:nvPicPr>
          <p:cNvPr id="6" name="图片 5"/>
          <p:cNvPicPr>
            <a:picLocks noChangeAspect="1"/>
          </p:cNvPicPr>
          <p:nvPr/>
        </p:nvPicPr>
        <p:blipFill>
          <a:blip r:embed="rId3" cstate="print">
            <a:extLst>
              <a:ext uri="{28A0092B-C50C-407E-A947-70E740481C1C}">
                <a14:useLocalDpi xmlns:a14="http://schemas.microsoft.com/office/drawing/2010/main" xmlns="" val="0"/>
              </a:ext>
            </a:extLst>
          </a:blip>
          <a:srcRect l="7576" t="20210" r="5659" b="41057"/>
          <a:stretch>
            <a:fillRect/>
          </a:stretch>
        </p:blipFill>
        <p:spPr bwMode="auto">
          <a:xfrm>
            <a:off x="9558338" y="4252913"/>
            <a:ext cx="4219575" cy="1169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2" name="组合 6"/>
          <p:cNvGrpSpPr/>
          <p:nvPr/>
        </p:nvGrpSpPr>
        <p:grpSpPr>
          <a:xfrm rot="21540000">
            <a:off x="271164" y="2030239"/>
            <a:ext cx="3078588" cy="2016291"/>
            <a:chOff x="2877135" y="2586428"/>
            <a:chExt cx="1520552" cy="1520552"/>
          </a:xfrm>
          <a:scene3d>
            <a:camera prst="perspectiveContrastingRightFacing"/>
            <a:lightRig rig="threePt" dir="t"/>
          </a:scene3d>
        </p:grpSpPr>
        <p:grpSp>
          <p:nvGrpSpPr>
            <p:cNvPr id="3" name="组合 7"/>
            <p:cNvGrpSpPr/>
            <p:nvPr/>
          </p:nvGrpSpPr>
          <p:grpSpPr>
            <a:xfrm>
              <a:off x="2877135" y="2586428"/>
              <a:ext cx="1520552" cy="1520552"/>
              <a:chOff x="1187624" y="4077072"/>
              <a:chExt cx="1728192" cy="1728192"/>
            </a:xfrm>
            <a:effectLst>
              <a:outerShdw blurRad="50800" dist="38100" dir="2700000" algn="tl" rotWithShape="0">
                <a:prstClr val="black">
                  <a:alpha val="40000"/>
                </a:prstClr>
              </a:outerShdw>
            </a:effectLst>
          </p:grpSpPr>
          <p:sp>
            <p:nvSpPr>
              <p:cNvPr id="10" name="泪滴形 9"/>
              <p:cNvSpPr/>
              <p:nvPr/>
            </p:nvSpPr>
            <p:spPr>
              <a:xfrm>
                <a:off x="1187624" y="4077072"/>
                <a:ext cx="1728192" cy="1728192"/>
              </a:xfrm>
              <a:prstGeom prst="teardrop">
                <a:avLst/>
              </a:prstGeom>
              <a:solidFill>
                <a:schemeClr val="accent6">
                  <a:lumMod val="75000"/>
                </a:schemeClr>
              </a:solidFill>
              <a:ln w="25400" cap="flat" cmpd="sng" algn="ctr">
                <a:noFill/>
                <a:prstDash val="solid"/>
              </a:ln>
              <a:effectLst/>
              <a:sp3d extrusionH="323850"/>
            </p:spPr>
            <p:txBody>
              <a:bodyPr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fontAlgn="auto">
                  <a:spcBef>
                    <a:spcPts val="0"/>
                  </a:spcBef>
                  <a:spcAft>
                    <a:spcPts val="0"/>
                  </a:spcAft>
                  <a:defRPr/>
                </a:pPr>
                <a:endParaRPr lang="zh-CN" altLang="en-US" kern="0">
                  <a:solidFill>
                    <a:prstClr val="white"/>
                  </a:solidFill>
                  <a:latin typeface="+mn-lt"/>
                  <a:ea typeface="+mn-ea"/>
                </a:endParaRPr>
              </a:p>
            </p:txBody>
          </p:sp>
          <p:sp>
            <p:nvSpPr>
              <p:cNvPr id="11" name="椭圆​​ 3"/>
              <p:cNvSpPr/>
              <p:nvPr/>
            </p:nvSpPr>
            <p:spPr>
              <a:xfrm>
                <a:off x="1369740" y="4495805"/>
                <a:ext cx="1127342" cy="1127342"/>
              </a:xfrm>
              <a:prstGeom prst="ellipse">
                <a:avLst/>
              </a:prstGeom>
              <a:solidFill>
                <a:sysClr val="window" lastClr="FFFFFF"/>
              </a:solidFill>
              <a:ln w="3175" cap="flat" cmpd="sng" algn="ctr">
                <a:solidFill>
                  <a:sysClr val="window" lastClr="FFFFFF">
                    <a:lumMod val="85000"/>
                  </a:sysClr>
                </a:solidFill>
                <a:prstDash val="solid"/>
              </a:ln>
              <a:effectLst>
                <a:outerShdw blurRad="50800" dist="38100" dir="2700000" algn="tl" rotWithShape="0">
                  <a:prstClr val="black">
                    <a:alpha val="40000"/>
                  </a:prstClr>
                </a:outerShdw>
              </a:effectLst>
              <a:sp3d extrusionH="323850"/>
            </p:spPr>
            <p:txBody>
              <a:bodyPr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fontAlgn="auto">
                  <a:spcBef>
                    <a:spcPts val="0"/>
                  </a:spcBef>
                  <a:spcAft>
                    <a:spcPts val="0"/>
                  </a:spcAft>
                  <a:defRPr/>
                </a:pPr>
                <a:endParaRPr lang="zh-CN" altLang="en-US" kern="0">
                  <a:solidFill>
                    <a:prstClr val="white"/>
                  </a:solidFill>
                  <a:latin typeface="+mn-lt"/>
                  <a:ea typeface="+mn-ea"/>
                </a:endParaRPr>
              </a:p>
            </p:txBody>
          </p:sp>
        </p:grpSp>
        <p:sp>
          <p:nvSpPr>
            <p:cNvPr id="9" name="矩形​​ 45"/>
            <p:cNvSpPr>
              <a:spLocks noChangeArrowheads="1"/>
            </p:cNvSpPr>
            <p:nvPr/>
          </p:nvSpPr>
          <p:spPr bwMode="auto">
            <a:xfrm>
              <a:off x="3382240" y="3036535"/>
              <a:ext cx="349317" cy="835577"/>
            </a:xfrm>
            <a:prstGeom prst="rect">
              <a:avLst/>
            </a:prstGeom>
            <a:noFill/>
            <a:ln>
              <a:noFill/>
            </a:ln>
            <a:sp3d extrusionH="323850"/>
            <a:extLst/>
          </p:spPr>
          <p:txBody>
            <a:bodyPr wrap="none">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defRPr/>
              </a:pPr>
              <a:r>
                <a:rPr lang="en-US" altLang="zh-CN" sz="6600" b="1" kern="0" dirty="0" smtClean="0">
                  <a:solidFill>
                    <a:prstClr val="black"/>
                  </a:solidFill>
                  <a:latin typeface="微软雅黑" pitchFamily="34" charset="-122"/>
                  <a:ea typeface="微软雅黑" pitchFamily="34" charset="-122"/>
                  <a:cs typeface="Arial Unicode MS" pitchFamily="34" charset="-122"/>
                </a:rPr>
                <a:t>2</a:t>
              </a:r>
              <a:endParaRPr lang="en-US" altLang="zh-CN" sz="6600" b="1" kern="0" dirty="0">
                <a:solidFill>
                  <a:prstClr val="black"/>
                </a:solidFill>
                <a:latin typeface="微软雅黑" pitchFamily="34" charset="-122"/>
                <a:ea typeface="微软雅黑" pitchFamily="34" charset="-122"/>
                <a:cs typeface="Arial Unicode MS" pitchFamily="34" charset="-122"/>
              </a:endParaRPr>
            </a:p>
          </p:txBody>
        </p:sp>
      </p:grpSp>
    </p:spTree>
    <p:extLst>
      <p:ext uri="{BB962C8B-B14F-4D97-AF65-F5344CB8AC3E}">
        <p14:creationId xmlns:p14="http://schemas.microsoft.com/office/powerpoint/2010/main" xmlns="" val="426628059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42"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矩形 5"/>
          <p:cNvSpPr>
            <a:spLocks noChangeArrowheads="1"/>
          </p:cNvSpPr>
          <p:nvPr/>
        </p:nvSpPr>
        <p:spPr bwMode="auto">
          <a:xfrm>
            <a:off x="3844925" y="-265113"/>
            <a:ext cx="6600825" cy="12287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8583" tIns="64291" rIns="128583" bIns="64291">
            <a:spAutoFit/>
          </a:bodyPr>
          <a:lstStyle/>
          <a:p>
            <a:pPr algn="ctr">
              <a:lnSpc>
                <a:spcPct val="150000"/>
              </a:lnSpc>
            </a:pPr>
            <a:r>
              <a:rPr lang="zh-CN" altLang="en-US" sz="5400" b="1">
                <a:solidFill>
                  <a:schemeClr val="bg1"/>
                </a:solidFill>
                <a:latin typeface="微软雅黑" pitchFamily="34" charset="-122"/>
                <a:ea typeface="微软雅黑" pitchFamily="34" charset="-122"/>
              </a:rPr>
              <a:t>销售策略</a:t>
            </a:r>
            <a:endParaRPr lang="en-US" altLang="zh-CN" sz="5400" b="1">
              <a:solidFill>
                <a:schemeClr val="bg1"/>
              </a:solidFill>
              <a:latin typeface="微软雅黑" pitchFamily="34" charset="-122"/>
              <a:ea typeface="微软雅黑" pitchFamily="34" charset="-122"/>
            </a:endParaRPr>
          </a:p>
        </p:txBody>
      </p:sp>
      <p:sp>
        <p:nvSpPr>
          <p:cNvPr id="4" name="文本框 3"/>
          <p:cNvSpPr txBox="1"/>
          <p:nvPr/>
        </p:nvSpPr>
        <p:spPr>
          <a:xfrm>
            <a:off x="2087563" y="3330575"/>
            <a:ext cx="12025312" cy="3846513"/>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fontAlgn="auto">
              <a:lnSpc>
                <a:spcPct val="150000"/>
              </a:lnSpc>
              <a:spcBef>
                <a:spcPts val="0"/>
              </a:spcBef>
              <a:spcAft>
                <a:spcPts val="0"/>
              </a:spcAft>
              <a:defRPr/>
            </a:pPr>
            <a:r>
              <a:rPr lang="zh-CN" altLang="en-US" sz="3200" b="1" dirty="0">
                <a:latin typeface="微软雅黑" panose="020B0503020204020204" pitchFamily="34" charset="-122"/>
                <a:ea typeface="微软雅黑" panose="020B0503020204020204" pitchFamily="34" charset="-122"/>
              </a:rPr>
              <a:t>新人自购优惠政策。</a:t>
            </a:r>
            <a:endParaRPr lang="en-US" altLang="zh-CN" sz="3200" b="1" dirty="0">
              <a:latin typeface="微软雅黑" panose="020B0503020204020204" pitchFamily="34" charset="-122"/>
              <a:ea typeface="微软雅黑" panose="020B0503020204020204" pitchFamily="34" charset="-122"/>
            </a:endParaRPr>
          </a:p>
          <a:p>
            <a:pPr>
              <a:defRPr/>
            </a:pPr>
            <a:r>
              <a:rPr lang="zh-CN" altLang="en-US" sz="2800" dirty="0"/>
              <a:t> </a:t>
            </a:r>
            <a:r>
              <a:rPr lang="zh-CN" altLang="en-US" sz="2800" dirty="0">
                <a:latin typeface="微软雅黑" pitchFamily="34" charset="-122"/>
                <a:ea typeface="微软雅黑" pitchFamily="34" charset="-122"/>
                <a:cs typeface="Arial" pitchFamily="34" charset="0"/>
              </a:rPr>
              <a:t>为促进三季度增员和新人留存，特针对新人自购给予以下特殊政策</a:t>
            </a:r>
            <a:r>
              <a:rPr lang="en-US" altLang="zh-CN" sz="2800" dirty="0">
                <a:latin typeface="微软雅黑" pitchFamily="34" charset="-122"/>
                <a:ea typeface="微软雅黑" pitchFamily="34" charset="-122"/>
                <a:cs typeface="Arial" pitchFamily="34" charset="0"/>
              </a:rPr>
              <a:t>:</a:t>
            </a:r>
            <a:endParaRPr lang="zh-CN" altLang="en-US" sz="2800" dirty="0">
              <a:latin typeface="微软雅黑" pitchFamily="34" charset="-122"/>
              <a:ea typeface="微软雅黑" pitchFamily="34" charset="-122"/>
              <a:cs typeface="Arial" pitchFamily="34" charset="0"/>
            </a:endParaRPr>
          </a:p>
          <a:p>
            <a:pPr>
              <a:defRPr/>
            </a:pPr>
            <a:r>
              <a:rPr lang="en-US" altLang="zh-CN" sz="2800" dirty="0">
                <a:latin typeface="微软雅黑" pitchFamily="34" charset="-122"/>
                <a:ea typeface="微软雅黑" pitchFamily="34" charset="-122"/>
                <a:cs typeface="Arial" pitchFamily="34" charset="0"/>
              </a:rPr>
              <a:t>      1</a:t>
            </a:r>
            <a:r>
              <a:rPr lang="zh-CN" altLang="en-US" sz="2800" dirty="0">
                <a:latin typeface="微软雅黑" pitchFamily="34" charset="-122"/>
                <a:ea typeface="微软雅黑" pitchFamily="34" charset="-122"/>
                <a:cs typeface="Arial" pitchFamily="34" charset="0"/>
              </a:rPr>
              <a:t>、享受“员工专享优惠”的时间由</a:t>
            </a:r>
            <a:r>
              <a:rPr lang="en-US" altLang="zh-CN" sz="2800" dirty="0">
                <a:latin typeface="微软雅黑" pitchFamily="34" charset="-122"/>
                <a:ea typeface="微软雅黑" pitchFamily="34" charset="-122"/>
                <a:cs typeface="Arial" pitchFamily="34" charset="0"/>
              </a:rPr>
              <a:t>7</a:t>
            </a:r>
            <a:r>
              <a:rPr lang="zh-CN" altLang="en-US" sz="2800" dirty="0">
                <a:latin typeface="微软雅黑" pitchFamily="34" charset="-122"/>
                <a:ea typeface="微软雅黑" pitchFamily="34" charset="-122"/>
                <a:cs typeface="Arial" pitchFamily="34" charset="0"/>
              </a:rPr>
              <a:t>月</a:t>
            </a:r>
            <a:r>
              <a:rPr lang="en-US" altLang="zh-CN" sz="2800" dirty="0">
                <a:latin typeface="微软雅黑" pitchFamily="34" charset="-122"/>
                <a:ea typeface="微软雅黑" pitchFamily="34" charset="-122"/>
                <a:cs typeface="Arial" pitchFamily="34" charset="0"/>
              </a:rPr>
              <a:t>31</a:t>
            </a:r>
            <a:r>
              <a:rPr lang="zh-CN" altLang="en-US" sz="2800" dirty="0">
                <a:latin typeface="微软雅黑" pitchFamily="34" charset="-122"/>
                <a:ea typeface="微软雅黑" pitchFamily="34" charset="-122"/>
                <a:cs typeface="Arial" pitchFamily="34" charset="0"/>
              </a:rPr>
              <a:t>日延长到</a:t>
            </a:r>
            <a:r>
              <a:rPr lang="en-US" altLang="zh-CN" sz="2800" dirty="0">
                <a:latin typeface="微软雅黑" pitchFamily="34" charset="-122"/>
                <a:ea typeface="微软雅黑" pitchFamily="34" charset="-122"/>
                <a:cs typeface="Arial" pitchFamily="34" charset="0"/>
              </a:rPr>
              <a:t>8</a:t>
            </a:r>
            <a:r>
              <a:rPr lang="zh-CN" altLang="en-US" sz="2800" dirty="0">
                <a:latin typeface="微软雅黑" pitchFamily="34" charset="-122"/>
                <a:ea typeface="微软雅黑" pitchFamily="34" charset="-122"/>
                <a:cs typeface="Arial" pitchFamily="34" charset="0"/>
              </a:rPr>
              <a:t>月</a:t>
            </a:r>
            <a:r>
              <a:rPr lang="en-US" altLang="zh-CN" sz="2800" dirty="0">
                <a:latin typeface="微软雅黑" pitchFamily="34" charset="-122"/>
                <a:ea typeface="微软雅黑" pitchFamily="34" charset="-122"/>
                <a:cs typeface="Arial" pitchFamily="34" charset="0"/>
              </a:rPr>
              <a:t>20</a:t>
            </a:r>
            <a:r>
              <a:rPr lang="zh-CN" altLang="en-US" sz="2800" dirty="0">
                <a:latin typeface="微软雅黑" pitchFamily="34" charset="-122"/>
                <a:ea typeface="微软雅黑" pitchFamily="34" charset="-122"/>
                <a:cs typeface="Arial" pitchFamily="34" charset="0"/>
              </a:rPr>
              <a:t>日，签约时间在</a:t>
            </a:r>
            <a:r>
              <a:rPr lang="en-US" altLang="zh-CN" sz="2800" dirty="0">
                <a:latin typeface="微软雅黑" pitchFamily="34" charset="-122"/>
                <a:ea typeface="微软雅黑" pitchFamily="34" charset="-122"/>
                <a:cs typeface="Arial" pitchFamily="34" charset="0"/>
              </a:rPr>
              <a:t>7</a:t>
            </a:r>
            <a:r>
              <a:rPr lang="zh-CN" altLang="en-US" sz="2800" dirty="0">
                <a:latin typeface="微软雅黑" pitchFamily="34" charset="-122"/>
                <a:ea typeface="微软雅黑" pitchFamily="34" charset="-122"/>
                <a:cs typeface="Arial" pitchFamily="34" charset="0"/>
              </a:rPr>
              <a:t>月</a:t>
            </a:r>
            <a:r>
              <a:rPr lang="en-US" altLang="zh-CN" sz="2800" dirty="0">
                <a:latin typeface="微软雅黑" pitchFamily="34" charset="-122"/>
                <a:ea typeface="微软雅黑" pitchFamily="34" charset="-122"/>
                <a:cs typeface="Arial" pitchFamily="34" charset="0"/>
              </a:rPr>
              <a:t>11</a:t>
            </a:r>
            <a:r>
              <a:rPr lang="zh-CN" altLang="en-US" sz="2800" dirty="0">
                <a:latin typeface="微软雅黑" pitchFamily="34" charset="-122"/>
                <a:ea typeface="微软雅黑" pitchFamily="34" charset="-122"/>
                <a:cs typeface="Arial" pitchFamily="34" charset="0"/>
              </a:rPr>
              <a:t>日</a:t>
            </a:r>
            <a:r>
              <a:rPr lang="en-US" altLang="zh-CN" sz="2800" dirty="0">
                <a:latin typeface="微软雅黑" pitchFamily="34" charset="-122"/>
                <a:ea typeface="微软雅黑" pitchFamily="34" charset="-122"/>
                <a:cs typeface="Arial" pitchFamily="34" charset="0"/>
              </a:rPr>
              <a:t>-8</a:t>
            </a:r>
            <a:r>
              <a:rPr lang="zh-CN" altLang="en-US" sz="2800" dirty="0">
                <a:latin typeface="微软雅黑" pitchFamily="34" charset="-122"/>
                <a:ea typeface="微软雅黑" pitchFamily="34" charset="-122"/>
                <a:cs typeface="Arial" pitchFamily="34" charset="0"/>
              </a:rPr>
              <a:t>月</a:t>
            </a:r>
            <a:r>
              <a:rPr lang="en-US" altLang="zh-CN" sz="2800" dirty="0">
                <a:latin typeface="微软雅黑" pitchFamily="34" charset="-122"/>
                <a:ea typeface="微软雅黑" pitchFamily="34" charset="-122"/>
                <a:cs typeface="Arial" pitchFamily="34" charset="0"/>
              </a:rPr>
              <a:t>10</a:t>
            </a:r>
            <a:r>
              <a:rPr lang="zh-CN" altLang="en-US" sz="2800" dirty="0">
                <a:latin typeface="微软雅黑" pitchFamily="34" charset="-122"/>
                <a:ea typeface="微软雅黑" pitchFamily="34" charset="-122"/>
                <a:cs typeface="Arial" pitchFamily="34" charset="0"/>
              </a:rPr>
              <a:t>日期间的新人自签约之日起</a:t>
            </a:r>
            <a:r>
              <a:rPr lang="en-US" altLang="zh-CN" sz="2800" dirty="0">
                <a:latin typeface="微软雅黑" pitchFamily="34" charset="-122"/>
                <a:ea typeface="微软雅黑" pitchFamily="34" charset="-122"/>
                <a:cs typeface="Arial" pitchFamily="34" charset="0"/>
              </a:rPr>
              <a:t>10</a:t>
            </a:r>
            <a:r>
              <a:rPr lang="zh-CN" altLang="en-US" sz="2800" dirty="0">
                <a:latin typeface="微软雅黑" pitchFamily="34" charset="-122"/>
                <a:ea typeface="微软雅黑" pitchFamily="34" charset="-122"/>
                <a:cs typeface="Arial" pitchFamily="34" charset="0"/>
              </a:rPr>
              <a:t>日内为自己或家人投保“国寿防癌第一组合险”时，新增长险主险保费按最低达到</a:t>
            </a:r>
            <a:r>
              <a:rPr lang="en-US" altLang="zh-CN" sz="2800" dirty="0">
                <a:latin typeface="微软雅黑" pitchFamily="34" charset="-122"/>
                <a:ea typeface="微软雅黑" pitchFamily="34" charset="-122"/>
                <a:cs typeface="Arial" pitchFamily="34" charset="0"/>
              </a:rPr>
              <a:t>1000</a:t>
            </a:r>
            <a:r>
              <a:rPr lang="zh-CN" altLang="en-US" sz="2800" dirty="0">
                <a:latin typeface="微软雅黑" pitchFamily="34" charset="-122"/>
                <a:ea typeface="微软雅黑" pitchFamily="34" charset="-122"/>
                <a:cs typeface="Arial" pitchFamily="34" charset="0"/>
              </a:rPr>
              <a:t>元执行。</a:t>
            </a:r>
          </a:p>
          <a:p>
            <a:pPr>
              <a:defRPr/>
            </a:pPr>
            <a:r>
              <a:rPr lang="zh-CN" altLang="en-US" sz="2800" dirty="0">
                <a:latin typeface="微软雅黑" pitchFamily="34" charset="-122"/>
                <a:ea typeface="微软雅黑" pitchFamily="34" charset="-122"/>
                <a:cs typeface="Arial" pitchFamily="34" charset="0"/>
              </a:rPr>
              <a:t>除本次定向招募的新人外，其余人员享受员工自购优惠政策的时间统一截止至</a:t>
            </a:r>
            <a:r>
              <a:rPr lang="en-US" altLang="zh-CN" sz="2800" dirty="0">
                <a:latin typeface="微软雅黑" pitchFamily="34" charset="-122"/>
                <a:ea typeface="微软雅黑" pitchFamily="34" charset="-122"/>
                <a:cs typeface="Arial" pitchFamily="34" charset="0"/>
              </a:rPr>
              <a:t>7</a:t>
            </a:r>
            <a:r>
              <a:rPr lang="zh-CN" altLang="en-US" sz="2800" dirty="0">
                <a:latin typeface="微软雅黑" pitchFamily="34" charset="-122"/>
                <a:ea typeface="微软雅黑" pitchFamily="34" charset="-122"/>
                <a:cs typeface="Arial" pitchFamily="34" charset="0"/>
              </a:rPr>
              <a:t>月</a:t>
            </a:r>
            <a:r>
              <a:rPr lang="en-US" altLang="zh-CN" sz="2800" dirty="0">
                <a:latin typeface="微软雅黑" pitchFamily="34" charset="-122"/>
                <a:ea typeface="微软雅黑" pitchFamily="34" charset="-122"/>
                <a:cs typeface="Arial" pitchFamily="34" charset="0"/>
              </a:rPr>
              <a:t>31</a:t>
            </a:r>
            <a:r>
              <a:rPr lang="zh-CN" altLang="en-US" sz="2800" dirty="0">
                <a:latin typeface="微软雅黑" pitchFamily="34" charset="-122"/>
                <a:ea typeface="微软雅黑" pitchFamily="34" charset="-122"/>
                <a:cs typeface="Arial" pitchFamily="34" charset="0"/>
              </a:rPr>
              <a:t>日。</a:t>
            </a:r>
          </a:p>
          <a:p>
            <a:pPr>
              <a:defRPr/>
            </a:pPr>
            <a:r>
              <a:rPr lang="en-US" altLang="zh-CN" sz="2800" dirty="0">
                <a:latin typeface="微软雅黑" pitchFamily="34" charset="-122"/>
                <a:ea typeface="微软雅黑" pitchFamily="34" charset="-122"/>
                <a:cs typeface="Arial" pitchFamily="34" charset="0"/>
              </a:rPr>
              <a:t>      2</a:t>
            </a:r>
            <a:r>
              <a:rPr lang="zh-CN" altLang="en-US" sz="2800" dirty="0">
                <a:latin typeface="微软雅黑" pitchFamily="34" charset="-122"/>
                <a:ea typeface="微软雅黑" pitchFamily="34" charset="-122"/>
                <a:cs typeface="Arial" pitchFamily="34" charset="0"/>
              </a:rPr>
              <a:t>、每位新人享受员工自购优惠的保单件数以</a:t>
            </a:r>
            <a:r>
              <a:rPr lang="en-US" altLang="zh-CN" sz="2800" dirty="0">
                <a:latin typeface="微软雅黑" pitchFamily="34" charset="-122"/>
                <a:ea typeface="微软雅黑" pitchFamily="34" charset="-122"/>
                <a:cs typeface="Arial" pitchFamily="34" charset="0"/>
              </a:rPr>
              <a:t>3</a:t>
            </a:r>
            <a:r>
              <a:rPr lang="zh-CN" altLang="en-US" sz="2800" dirty="0">
                <a:latin typeface="微软雅黑" pitchFamily="34" charset="-122"/>
                <a:ea typeface="微软雅黑" pitchFamily="34" charset="-122"/>
                <a:cs typeface="Arial" pitchFamily="34" charset="0"/>
              </a:rPr>
              <a:t>件为限。</a:t>
            </a:r>
            <a:endParaRPr lang="zh-CN" altLang="en-US" sz="2800" b="1" dirty="0">
              <a:latin typeface="微软雅黑" pitchFamily="34" charset="-122"/>
              <a:ea typeface="微软雅黑" pitchFamily="34" charset="-122"/>
              <a:cs typeface="Arial" pitchFamily="34" charset="0"/>
            </a:endParaRPr>
          </a:p>
        </p:txBody>
      </p:sp>
      <p:grpSp>
        <p:nvGrpSpPr>
          <p:cNvPr id="2" name="组合 4"/>
          <p:cNvGrpSpPr/>
          <p:nvPr/>
        </p:nvGrpSpPr>
        <p:grpSpPr>
          <a:xfrm rot="21540000">
            <a:off x="330915" y="1477489"/>
            <a:ext cx="3078588" cy="2206550"/>
            <a:chOff x="2877135" y="2586428"/>
            <a:chExt cx="1520552" cy="1520552"/>
          </a:xfrm>
          <a:scene3d>
            <a:camera prst="perspectiveContrastingRightFacing"/>
            <a:lightRig rig="threePt" dir="t"/>
          </a:scene3d>
        </p:grpSpPr>
        <p:grpSp>
          <p:nvGrpSpPr>
            <p:cNvPr id="3" name="组合 5"/>
            <p:cNvGrpSpPr/>
            <p:nvPr/>
          </p:nvGrpSpPr>
          <p:grpSpPr>
            <a:xfrm>
              <a:off x="2877135" y="2586428"/>
              <a:ext cx="1520552" cy="1520552"/>
              <a:chOff x="1187624" y="4077072"/>
              <a:chExt cx="1728192" cy="1728192"/>
            </a:xfrm>
            <a:effectLst>
              <a:outerShdw blurRad="50800" dist="38100" dir="2700000" algn="tl" rotWithShape="0">
                <a:prstClr val="black">
                  <a:alpha val="40000"/>
                </a:prstClr>
              </a:outerShdw>
            </a:effectLst>
          </p:grpSpPr>
          <p:sp>
            <p:nvSpPr>
              <p:cNvPr id="8" name="泪滴形 7"/>
              <p:cNvSpPr/>
              <p:nvPr/>
            </p:nvSpPr>
            <p:spPr>
              <a:xfrm>
                <a:off x="1187624" y="4077072"/>
                <a:ext cx="1728192" cy="1728192"/>
              </a:xfrm>
              <a:prstGeom prst="teardrop">
                <a:avLst/>
              </a:prstGeom>
              <a:solidFill>
                <a:schemeClr val="accent6">
                  <a:lumMod val="75000"/>
                </a:schemeClr>
              </a:solidFill>
              <a:ln w="25400" cap="flat" cmpd="sng" algn="ctr">
                <a:noFill/>
                <a:prstDash val="solid"/>
              </a:ln>
              <a:effectLst/>
              <a:sp3d extrusionH="323850"/>
            </p:spPr>
            <p:txBody>
              <a:bodyPr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fontAlgn="auto">
                  <a:spcBef>
                    <a:spcPts val="0"/>
                  </a:spcBef>
                  <a:spcAft>
                    <a:spcPts val="0"/>
                  </a:spcAft>
                  <a:defRPr/>
                </a:pPr>
                <a:endParaRPr lang="zh-CN" altLang="en-US" kern="0">
                  <a:solidFill>
                    <a:prstClr val="white"/>
                  </a:solidFill>
                  <a:latin typeface="+mn-lt"/>
                  <a:ea typeface="+mn-ea"/>
                </a:endParaRPr>
              </a:p>
            </p:txBody>
          </p:sp>
          <p:sp>
            <p:nvSpPr>
              <p:cNvPr id="9" name="椭圆​​ 3"/>
              <p:cNvSpPr/>
              <p:nvPr/>
            </p:nvSpPr>
            <p:spPr>
              <a:xfrm>
                <a:off x="1369740" y="4495805"/>
                <a:ext cx="1127342" cy="1127342"/>
              </a:xfrm>
              <a:prstGeom prst="ellipse">
                <a:avLst/>
              </a:prstGeom>
              <a:solidFill>
                <a:sysClr val="window" lastClr="FFFFFF"/>
              </a:solidFill>
              <a:ln w="3175" cap="flat" cmpd="sng" algn="ctr">
                <a:solidFill>
                  <a:sysClr val="window" lastClr="FFFFFF">
                    <a:lumMod val="85000"/>
                  </a:sysClr>
                </a:solidFill>
                <a:prstDash val="solid"/>
              </a:ln>
              <a:effectLst>
                <a:outerShdw blurRad="50800" dist="38100" dir="2700000" algn="tl" rotWithShape="0">
                  <a:prstClr val="black">
                    <a:alpha val="40000"/>
                  </a:prstClr>
                </a:outerShdw>
              </a:effectLst>
              <a:sp3d extrusionH="323850"/>
            </p:spPr>
            <p:txBody>
              <a:bodyPr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fontAlgn="auto">
                  <a:spcBef>
                    <a:spcPts val="0"/>
                  </a:spcBef>
                  <a:spcAft>
                    <a:spcPts val="0"/>
                  </a:spcAft>
                  <a:defRPr/>
                </a:pPr>
                <a:endParaRPr lang="zh-CN" altLang="en-US" kern="0">
                  <a:solidFill>
                    <a:prstClr val="white"/>
                  </a:solidFill>
                  <a:latin typeface="+mn-lt"/>
                  <a:ea typeface="+mn-ea"/>
                </a:endParaRPr>
              </a:p>
            </p:txBody>
          </p:sp>
        </p:grpSp>
        <p:sp>
          <p:nvSpPr>
            <p:cNvPr id="7" name="矩形​​ 45"/>
            <p:cNvSpPr>
              <a:spLocks noChangeArrowheads="1"/>
            </p:cNvSpPr>
            <p:nvPr/>
          </p:nvSpPr>
          <p:spPr bwMode="auto">
            <a:xfrm>
              <a:off x="3382243" y="3072561"/>
              <a:ext cx="349317" cy="763529"/>
            </a:xfrm>
            <a:prstGeom prst="rect">
              <a:avLst/>
            </a:prstGeom>
            <a:noFill/>
            <a:ln>
              <a:noFill/>
            </a:ln>
            <a:sp3d extrusionH="323850"/>
            <a:extLst/>
          </p:spPr>
          <p:txBody>
            <a:bodyPr wrap="none">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defRPr/>
              </a:pPr>
              <a:r>
                <a:rPr lang="en-US" altLang="zh-CN" sz="6600" b="1" kern="0" dirty="0" smtClean="0">
                  <a:solidFill>
                    <a:prstClr val="black"/>
                  </a:solidFill>
                  <a:latin typeface="微软雅黑" pitchFamily="34" charset="-122"/>
                  <a:ea typeface="微软雅黑" pitchFamily="34" charset="-122"/>
                  <a:cs typeface="Arial Unicode MS" pitchFamily="34" charset="-122"/>
                </a:rPr>
                <a:t>3</a:t>
              </a:r>
              <a:endParaRPr lang="en-US" altLang="zh-CN" sz="6600" b="1" kern="0" dirty="0">
                <a:solidFill>
                  <a:prstClr val="black"/>
                </a:solidFill>
                <a:latin typeface="微软雅黑" pitchFamily="34" charset="-122"/>
                <a:ea typeface="微软雅黑" pitchFamily="34" charset="-122"/>
                <a:cs typeface="Arial Unicode MS" pitchFamily="34" charset="-122"/>
              </a:endParaRPr>
            </a:p>
          </p:txBody>
        </p:sp>
      </p:grpSp>
    </p:spTree>
    <p:extLst>
      <p:ext uri="{BB962C8B-B14F-4D97-AF65-F5344CB8AC3E}">
        <p14:creationId xmlns:p14="http://schemas.microsoft.com/office/powerpoint/2010/main" xmlns="" val="73023605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矩形 5"/>
          <p:cNvSpPr>
            <a:spLocks noChangeArrowheads="1"/>
          </p:cNvSpPr>
          <p:nvPr/>
        </p:nvSpPr>
        <p:spPr bwMode="auto">
          <a:xfrm>
            <a:off x="3844925" y="-265113"/>
            <a:ext cx="6600825" cy="12287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8583" tIns="64291" rIns="128583" bIns="64291">
            <a:spAutoFit/>
          </a:bodyPr>
          <a:lstStyle/>
          <a:p>
            <a:pPr algn="ctr">
              <a:lnSpc>
                <a:spcPct val="150000"/>
              </a:lnSpc>
            </a:pPr>
            <a:r>
              <a:rPr lang="zh-CN" altLang="en-US" sz="5400" b="1">
                <a:solidFill>
                  <a:schemeClr val="bg1"/>
                </a:solidFill>
                <a:latin typeface="微软雅黑" pitchFamily="34" charset="-122"/>
                <a:ea typeface="微软雅黑" pitchFamily="34" charset="-122"/>
              </a:rPr>
              <a:t>销售策略</a:t>
            </a:r>
            <a:endParaRPr lang="en-US" altLang="zh-CN" sz="5400" b="1">
              <a:solidFill>
                <a:schemeClr val="bg1"/>
              </a:solidFill>
              <a:latin typeface="微软雅黑" pitchFamily="34" charset="-122"/>
              <a:ea typeface="微软雅黑" pitchFamily="34" charset="-122"/>
            </a:endParaRPr>
          </a:p>
        </p:txBody>
      </p:sp>
      <p:sp>
        <p:nvSpPr>
          <p:cNvPr id="2" name="文本框 1"/>
          <p:cNvSpPr txBox="1"/>
          <p:nvPr/>
        </p:nvSpPr>
        <p:spPr>
          <a:xfrm>
            <a:off x="1285578" y="1865150"/>
            <a:ext cx="12025312" cy="5262979"/>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fontAlgn="auto">
              <a:lnSpc>
                <a:spcPct val="150000"/>
              </a:lnSpc>
              <a:spcBef>
                <a:spcPts val="0"/>
              </a:spcBef>
              <a:spcAft>
                <a:spcPts val="0"/>
              </a:spcAft>
              <a:defRPr/>
            </a:pPr>
            <a:r>
              <a:rPr lang="zh-CN" altLang="en-US" sz="4400" b="1" dirty="0">
                <a:solidFill>
                  <a:srgbClr val="FF0000"/>
                </a:solidFill>
                <a:latin typeface="微软雅黑" panose="020B0503020204020204" pitchFamily="34" charset="-122"/>
                <a:ea typeface="微软雅黑" panose="020B0503020204020204" pitchFamily="34" charset="-122"/>
              </a:rPr>
              <a:t>优惠核保政策</a:t>
            </a:r>
          </a:p>
          <a:p>
            <a:pPr fontAlgn="auto">
              <a:lnSpc>
                <a:spcPct val="150000"/>
              </a:lnSpc>
              <a:spcBef>
                <a:spcPts val="0"/>
              </a:spcBef>
              <a:spcAft>
                <a:spcPts val="0"/>
              </a:spcAft>
              <a:defRPr/>
            </a:pPr>
            <a:r>
              <a:rPr lang="en-US" altLang="zh-CN" sz="3600" b="1" dirty="0">
                <a:solidFill>
                  <a:srgbClr val="FF0000"/>
                </a:solidFill>
                <a:latin typeface="微软雅黑" panose="020B0503020204020204" pitchFamily="34" charset="-122"/>
                <a:ea typeface="微软雅黑" panose="020B0503020204020204" pitchFamily="34" charset="-122"/>
              </a:rPr>
              <a:t>8</a:t>
            </a:r>
            <a:r>
              <a:rPr lang="zh-CN" altLang="en-US" sz="3600" b="1" dirty="0">
                <a:solidFill>
                  <a:srgbClr val="FF0000"/>
                </a:solidFill>
                <a:latin typeface="微软雅黑" panose="020B0503020204020204" pitchFamily="34" charset="-122"/>
                <a:ea typeface="微软雅黑" panose="020B0503020204020204" pitchFamily="34" charset="-122"/>
              </a:rPr>
              <a:t>月</a:t>
            </a:r>
            <a:r>
              <a:rPr lang="en-US" altLang="zh-CN" sz="3600" b="1" dirty="0">
                <a:solidFill>
                  <a:srgbClr val="FF0000"/>
                </a:solidFill>
                <a:latin typeface="微软雅黑" panose="020B0503020204020204" pitchFamily="34" charset="-122"/>
                <a:ea typeface="微软雅黑" panose="020B0503020204020204" pitchFamily="34" charset="-122"/>
              </a:rPr>
              <a:t>1</a:t>
            </a:r>
            <a:r>
              <a:rPr lang="zh-CN" altLang="en-US" sz="3600" b="1" dirty="0">
                <a:solidFill>
                  <a:srgbClr val="FF0000"/>
                </a:solidFill>
                <a:latin typeface="微软雅黑" panose="020B0503020204020204" pitchFamily="34" charset="-122"/>
                <a:ea typeface="微软雅黑" panose="020B0503020204020204" pitchFamily="34" charset="-122"/>
              </a:rPr>
              <a:t>日</a:t>
            </a:r>
            <a:r>
              <a:rPr lang="en-US" altLang="zh-CN" sz="3600" b="1" dirty="0">
                <a:solidFill>
                  <a:srgbClr val="FF0000"/>
                </a:solidFill>
                <a:latin typeface="微软雅黑" panose="020B0503020204020204" pitchFamily="34" charset="-122"/>
                <a:ea typeface="微软雅黑" panose="020B0503020204020204" pitchFamily="34" charset="-122"/>
              </a:rPr>
              <a:t>-9</a:t>
            </a:r>
            <a:r>
              <a:rPr lang="zh-CN" altLang="en-US" sz="3600" b="1" dirty="0">
                <a:solidFill>
                  <a:srgbClr val="FF0000"/>
                </a:solidFill>
                <a:latin typeface="微软雅黑" panose="020B0503020204020204" pitchFamily="34" charset="-122"/>
                <a:ea typeface="微软雅黑" panose="020B0503020204020204" pitchFamily="34" charset="-122"/>
              </a:rPr>
              <a:t>月</a:t>
            </a:r>
            <a:r>
              <a:rPr lang="en-US" altLang="zh-CN" sz="3600" b="1" dirty="0">
                <a:solidFill>
                  <a:srgbClr val="FF0000"/>
                </a:solidFill>
                <a:latin typeface="微软雅黑" panose="020B0503020204020204" pitchFamily="34" charset="-122"/>
                <a:ea typeface="微软雅黑" panose="020B0503020204020204" pitchFamily="34" charset="-122"/>
              </a:rPr>
              <a:t>30</a:t>
            </a:r>
            <a:r>
              <a:rPr lang="zh-CN" altLang="en-US" sz="3600" b="1" dirty="0">
                <a:solidFill>
                  <a:srgbClr val="FF0000"/>
                </a:solidFill>
                <a:latin typeface="微软雅黑" panose="020B0503020204020204" pitchFamily="34" charset="-122"/>
                <a:ea typeface="微软雅黑" panose="020B0503020204020204" pitchFamily="34" charset="-122"/>
              </a:rPr>
              <a:t>日</a:t>
            </a:r>
            <a:r>
              <a:rPr lang="zh-CN" altLang="en-US" sz="3600" b="1" dirty="0">
                <a:latin typeface="微软雅黑" panose="020B0503020204020204" pitchFamily="34" charset="-122"/>
                <a:ea typeface="微软雅黑" panose="020B0503020204020204" pitchFamily="34" charset="-122"/>
              </a:rPr>
              <a:t>期间，防癌险组合</a:t>
            </a:r>
            <a:r>
              <a:rPr lang="zh-CN" altLang="en-US" sz="3600" b="1" dirty="0">
                <a:solidFill>
                  <a:srgbClr val="FF0000"/>
                </a:solidFill>
                <a:latin typeface="微软雅黑" panose="020B0503020204020204" pitchFamily="34" charset="-122"/>
                <a:ea typeface="微软雅黑" panose="020B0503020204020204" pitchFamily="34" charset="-122"/>
              </a:rPr>
              <a:t>单独累计风险保额</a:t>
            </a:r>
            <a:r>
              <a:rPr lang="zh-CN" altLang="en-US" sz="3600" b="1" dirty="0">
                <a:latin typeface="微软雅黑" panose="020B0503020204020204" pitchFamily="34" charset="-122"/>
                <a:ea typeface="微软雅黑" panose="020B0503020204020204" pitchFamily="34" charset="-122"/>
              </a:rPr>
              <a:t>。自</a:t>
            </a:r>
            <a:r>
              <a:rPr lang="en-US" altLang="zh-CN" sz="3600" b="1" dirty="0">
                <a:latin typeface="微软雅黑" panose="020B0503020204020204" pitchFamily="34" charset="-122"/>
                <a:ea typeface="微软雅黑" panose="020B0503020204020204" pitchFamily="34" charset="-122"/>
              </a:rPr>
              <a:t>10</a:t>
            </a:r>
            <a:r>
              <a:rPr lang="zh-CN" altLang="en-US" sz="3600" b="1" dirty="0">
                <a:latin typeface="微软雅黑" panose="020B0503020204020204" pitchFamily="34" charset="-122"/>
                <a:ea typeface="微软雅黑" panose="020B0503020204020204" pitchFamily="34" charset="-122"/>
              </a:rPr>
              <a:t>月</a:t>
            </a:r>
            <a:r>
              <a:rPr lang="en-US" altLang="zh-CN" sz="3600" b="1" dirty="0">
                <a:latin typeface="微软雅黑" panose="020B0503020204020204" pitchFamily="34" charset="-122"/>
                <a:ea typeface="微软雅黑" panose="020B0503020204020204" pitchFamily="34" charset="-122"/>
              </a:rPr>
              <a:t>1</a:t>
            </a:r>
            <a:r>
              <a:rPr lang="zh-CN" altLang="en-US" sz="3600" b="1" dirty="0">
                <a:latin typeface="微软雅黑" panose="020B0503020204020204" pitchFamily="34" charset="-122"/>
                <a:ea typeface="微软雅黑" panose="020B0503020204020204" pitchFamily="34" charset="-122"/>
              </a:rPr>
              <a:t>日起依照产品相关业管实务进行核保。</a:t>
            </a:r>
          </a:p>
          <a:p>
            <a:pPr fontAlgn="auto">
              <a:lnSpc>
                <a:spcPct val="150000"/>
              </a:lnSpc>
              <a:spcBef>
                <a:spcPts val="0"/>
              </a:spcBef>
              <a:spcAft>
                <a:spcPts val="0"/>
              </a:spcAft>
              <a:defRPr/>
            </a:pPr>
            <a:r>
              <a:rPr lang="zh-CN" altLang="en-US" sz="3600" b="1" dirty="0">
                <a:latin typeface="微软雅黑" panose="020B0503020204020204" pitchFamily="34" charset="-122"/>
                <a:ea typeface="微软雅黑" panose="020B0503020204020204" pitchFamily="34" charset="-122"/>
              </a:rPr>
              <a:t>经向总部申请，我省</a:t>
            </a:r>
            <a:r>
              <a:rPr lang="en-US" altLang="zh-CN" sz="3600" b="1" dirty="0">
                <a:solidFill>
                  <a:srgbClr val="FF0000"/>
                </a:solidFill>
                <a:latin typeface="微软雅黑" panose="020B0503020204020204" pitchFamily="34" charset="-122"/>
                <a:ea typeface="微软雅黑" panose="020B0503020204020204" pitchFamily="34" charset="-122"/>
              </a:rPr>
              <a:t>7</a:t>
            </a:r>
            <a:r>
              <a:rPr lang="zh-CN" altLang="en-US" sz="3600" b="1" dirty="0">
                <a:solidFill>
                  <a:srgbClr val="FF0000"/>
                </a:solidFill>
                <a:latin typeface="微软雅黑" panose="020B0503020204020204" pitchFamily="34" charset="-122"/>
                <a:ea typeface="微软雅黑" panose="020B0503020204020204" pitchFamily="34" charset="-122"/>
              </a:rPr>
              <a:t>月</a:t>
            </a:r>
            <a:r>
              <a:rPr lang="en-US" altLang="zh-CN" sz="3600" b="1" dirty="0">
                <a:solidFill>
                  <a:srgbClr val="FF0000"/>
                </a:solidFill>
                <a:latin typeface="微软雅黑" panose="020B0503020204020204" pitchFamily="34" charset="-122"/>
                <a:ea typeface="微软雅黑" panose="020B0503020204020204" pitchFamily="34" charset="-122"/>
              </a:rPr>
              <a:t>21</a:t>
            </a:r>
            <a:r>
              <a:rPr lang="zh-CN" altLang="en-US" sz="3600" b="1" dirty="0">
                <a:solidFill>
                  <a:srgbClr val="FF0000"/>
                </a:solidFill>
                <a:latin typeface="微软雅黑" panose="020B0503020204020204" pitchFamily="34" charset="-122"/>
                <a:ea typeface="微软雅黑" panose="020B0503020204020204" pitchFamily="34" charset="-122"/>
              </a:rPr>
              <a:t>日</a:t>
            </a:r>
            <a:r>
              <a:rPr lang="en-US" altLang="zh-CN" sz="3600" b="1" dirty="0">
                <a:solidFill>
                  <a:srgbClr val="FF0000"/>
                </a:solidFill>
                <a:latin typeface="微软雅黑" panose="020B0503020204020204" pitchFamily="34" charset="-122"/>
                <a:ea typeface="微软雅黑" panose="020B0503020204020204" pitchFamily="34" charset="-122"/>
              </a:rPr>
              <a:t>-7</a:t>
            </a:r>
            <a:r>
              <a:rPr lang="zh-CN" altLang="en-US" sz="3600" b="1" dirty="0">
                <a:solidFill>
                  <a:srgbClr val="FF0000"/>
                </a:solidFill>
                <a:latin typeface="微软雅黑" panose="020B0503020204020204" pitchFamily="34" charset="-122"/>
                <a:ea typeface="微软雅黑" panose="020B0503020204020204" pitchFamily="34" charset="-122"/>
              </a:rPr>
              <a:t>月</a:t>
            </a:r>
            <a:r>
              <a:rPr lang="en-US" altLang="zh-CN" sz="3600" b="1" dirty="0">
                <a:solidFill>
                  <a:srgbClr val="FF0000"/>
                </a:solidFill>
                <a:latin typeface="微软雅黑" panose="020B0503020204020204" pitchFamily="34" charset="-122"/>
                <a:ea typeface="微软雅黑" panose="020B0503020204020204" pitchFamily="34" charset="-122"/>
              </a:rPr>
              <a:t>31</a:t>
            </a:r>
            <a:r>
              <a:rPr lang="zh-CN" altLang="en-US" sz="3600" b="1" dirty="0">
                <a:solidFill>
                  <a:srgbClr val="FF0000"/>
                </a:solidFill>
                <a:latin typeface="微软雅黑" panose="020B0503020204020204" pitchFamily="34" charset="-122"/>
                <a:ea typeface="微软雅黑" panose="020B0503020204020204" pitchFamily="34" charset="-122"/>
              </a:rPr>
              <a:t>日</a:t>
            </a:r>
            <a:r>
              <a:rPr lang="zh-CN" altLang="en-US" sz="3600" b="1" dirty="0">
                <a:latin typeface="微软雅黑" panose="020B0503020204020204" pitchFamily="34" charset="-122"/>
                <a:ea typeface="微软雅黑" panose="020B0503020204020204" pitchFamily="34" charset="-122"/>
              </a:rPr>
              <a:t>开展</a:t>
            </a:r>
            <a:r>
              <a:rPr lang="zh-CN" altLang="en-US" sz="3600" b="1" dirty="0">
                <a:solidFill>
                  <a:srgbClr val="FF0000"/>
                </a:solidFill>
                <a:latin typeface="微软雅黑" panose="020B0503020204020204" pitchFamily="34" charset="-122"/>
                <a:ea typeface="微软雅黑" panose="020B0503020204020204" pitchFamily="34" charset="-122"/>
              </a:rPr>
              <a:t>员工自购活动期间</a:t>
            </a:r>
            <a:r>
              <a:rPr lang="zh-CN" altLang="en-US" sz="3600" b="1" dirty="0">
                <a:latin typeface="微软雅黑" panose="020B0503020204020204" pitchFamily="34" charset="-122"/>
                <a:ea typeface="微软雅黑" panose="020B0503020204020204" pitchFamily="34" charset="-122"/>
              </a:rPr>
              <a:t>均可享受</a:t>
            </a:r>
            <a:r>
              <a:rPr lang="zh-CN" altLang="en-US" sz="3600" b="1" dirty="0">
                <a:solidFill>
                  <a:srgbClr val="FF0000"/>
                </a:solidFill>
                <a:latin typeface="微软雅黑" panose="020B0503020204020204" pitchFamily="34" charset="-122"/>
                <a:ea typeface="微软雅黑" panose="020B0503020204020204" pitchFamily="34" charset="-122"/>
              </a:rPr>
              <a:t>特殊核保政策</a:t>
            </a:r>
            <a:r>
              <a:rPr lang="zh-CN" altLang="en-US" sz="3600" b="1" dirty="0">
                <a:latin typeface="微软雅黑" panose="020B0503020204020204" pitchFamily="34" charset="-122"/>
                <a:ea typeface="微软雅黑" panose="020B0503020204020204" pitchFamily="34" charset="-122"/>
              </a:rPr>
              <a:t>，全省正式销售时间仍自</a:t>
            </a:r>
            <a:r>
              <a:rPr lang="en-US" altLang="zh-CN" sz="3600" b="1" dirty="0">
                <a:latin typeface="微软雅黑" panose="020B0503020204020204" pitchFamily="34" charset="-122"/>
                <a:ea typeface="微软雅黑" panose="020B0503020204020204" pitchFamily="34" charset="-122"/>
              </a:rPr>
              <a:t>8</a:t>
            </a:r>
            <a:r>
              <a:rPr lang="zh-CN" altLang="en-US" sz="3600" b="1" dirty="0">
                <a:latin typeface="微软雅黑" panose="020B0503020204020204" pitchFamily="34" charset="-122"/>
                <a:ea typeface="微软雅黑" panose="020B0503020204020204" pitchFamily="34" charset="-122"/>
              </a:rPr>
              <a:t>月</a:t>
            </a:r>
            <a:r>
              <a:rPr lang="en-US" altLang="zh-CN" sz="3600" b="1" dirty="0">
                <a:latin typeface="微软雅黑" panose="020B0503020204020204" pitchFamily="34" charset="-122"/>
                <a:ea typeface="微软雅黑" panose="020B0503020204020204" pitchFamily="34" charset="-122"/>
              </a:rPr>
              <a:t>1</a:t>
            </a:r>
            <a:r>
              <a:rPr lang="zh-CN" altLang="en-US" sz="3600" b="1" dirty="0">
                <a:latin typeface="微软雅黑" panose="020B0503020204020204" pitchFamily="34" charset="-122"/>
                <a:ea typeface="微软雅黑" panose="020B0503020204020204" pitchFamily="34" charset="-122"/>
              </a:rPr>
              <a:t>日起开始计算</a:t>
            </a:r>
            <a:r>
              <a:rPr lang="zh-CN" altLang="en-US" sz="3600" b="1" dirty="0" smtClean="0">
                <a:latin typeface="微软雅黑" panose="020B0503020204020204" pitchFamily="34" charset="-122"/>
                <a:ea typeface="微软雅黑" panose="020B0503020204020204" pitchFamily="34" charset="-122"/>
              </a:rPr>
              <a:t>。</a:t>
            </a:r>
            <a:endParaRPr lang="zh-CN" altLang="zh-CN" sz="3600" b="1" dirty="0">
              <a:latin typeface="微软雅黑" panose="020B0503020204020204" pitchFamily="34" charset="-122"/>
              <a:ea typeface="微软雅黑" panose="020B0503020204020204" pitchFamily="34" charset="-122"/>
            </a:endParaRPr>
          </a:p>
        </p:txBody>
      </p:sp>
      <p:sp>
        <p:nvSpPr>
          <p:cNvPr id="4" name="爆炸形 1 3"/>
          <p:cNvSpPr>
            <a:spLocks noChangeArrowheads="1"/>
          </p:cNvSpPr>
          <p:nvPr/>
        </p:nvSpPr>
        <p:spPr bwMode="auto">
          <a:xfrm>
            <a:off x="-287932" y="963614"/>
            <a:ext cx="15193688" cy="7137400"/>
          </a:xfrm>
          <a:prstGeom prst="irregularSeal1">
            <a:avLst/>
          </a:prstGeom>
          <a:solidFill>
            <a:srgbClr val="C00000"/>
          </a:solidFill>
          <a:ln w="25400">
            <a:solidFill>
              <a:srgbClr val="FFFF00"/>
            </a:solidFill>
            <a:miter lim="800000"/>
            <a:headEnd/>
            <a:tailEnd/>
          </a:ln>
          <a:effectLst>
            <a:outerShdw blurRad="63500" dist="38100" dir="5400000" algn="t" rotWithShape="0">
              <a:srgbClr val="000000">
                <a:alpha val="39999"/>
              </a:srgbClr>
            </a:outerShdw>
          </a:effectLst>
        </p:spPr>
        <p:txBody>
          <a:bodyPr lIns="128583" tIns="64291" rIns="128583" bIns="64291" anchor="ctr"/>
          <a:lstStyle/>
          <a:p>
            <a:pPr algn="ctr"/>
            <a:r>
              <a:rPr lang="zh-CN" altLang="en-US" sz="8800" b="1" dirty="0" smtClean="0">
                <a:solidFill>
                  <a:srgbClr val="FFFF00"/>
                </a:solidFill>
                <a:latin typeface="微软雅黑" panose="020B0503020204020204" pitchFamily="34" charset="-122"/>
                <a:ea typeface="微软雅黑" panose="020B0503020204020204" pitchFamily="34" charset="-122"/>
                <a:cs typeface="黑体" charset="0"/>
              </a:rPr>
              <a:t>新品上市特惠</a:t>
            </a:r>
            <a:endParaRPr lang="zh-CN" altLang="en-US" sz="13800" b="1" dirty="0">
              <a:solidFill>
                <a:schemeClr val="bg1"/>
              </a:solidFill>
              <a:latin typeface="微软雅黑" panose="020B0503020204020204" pitchFamily="34" charset="-122"/>
              <a:ea typeface="微软雅黑" panose="020B0503020204020204" pitchFamily="34" charset="-122"/>
              <a:cs typeface="微软雅黑" charset="0"/>
            </a:endParaRPr>
          </a:p>
        </p:txBody>
      </p:sp>
    </p:spTree>
    <p:extLst>
      <p:ext uri="{BB962C8B-B14F-4D97-AF65-F5344CB8AC3E}">
        <p14:creationId xmlns:p14="http://schemas.microsoft.com/office/powerpoint/2010/main" xmlns="" val="194841162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lenovo\Desktop\图片\20131225114519975.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330265" y="2061946"/>
            <a:ext cx="4762501" cy="3219450"/>
          </a:xfrm>
          <a:prstGeom prst="rect">
            <a:avLst/>
          </a:prstGeom>
          <a:noFill/>
          <a:extLst>
            <a:ext uri="{909E8E84-426E-40DD-AFC4-6F175D3DCCD1}">
              <a14:hiddenFill xmlns:a14="http://schemas.microsoft.com/office/drawing/2010/main" xmlns="">
                <a:solidFill>
                  <a:srgbClr val="FFFFFF"/>
                </a:solidFill>
              </a14:hiddenFill>
            </a:ext>
          </a:extLst>
        </p:spPr>
      </p:pic>
      <p:sp>
        <p:nvSpPr>
          <p:cNvPr id="3" name="矩形 2"/>
          <p:cNvSpPr/>
          <p:nvPr/>
        </p:nvSpPr>
        <p:spPr>
          <a:xfrm>
            <a:off x="6264796" y="1839989"/>
            <a:ext cx="7778181" cy="3663363"/>
          </a:xfrm>
          <a:prstGeom prst="rect">
            <a:avLst/>
          </a:prstGeom>
          <a:noFill/>
        </p:spPr>
        <p:txBody>
          <a:bodyPr wrap="square" lIns="122732" tIns="61367" rIns="122732" bIns="61367">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zh-CN" altLang="en-US" sz="11500" b="1" spc="67" dirty="0" smtClean="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rPr>
              <a:t>销售</a:t>
            </a:r>
            <a:endParaRPr lang="en-US" altLang="zh-CN" sz="11500" b="1" spc="67" dirty="0" smtClean="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endParaRPr>
          </a:p>
          <a:p>
            <a:pPr algn="ctr">
              <a:defRPr/>
            </a:pPr>
            <a:r>
              <a:rPr lang="zh-CN" altLang="en-US" sz="11500" b="1" spc="67" dirty="0" smtClean="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rPr>
              <a:t>攻略</a:t>
            </a:r>
            <a:endParaRPr lang="zh-CN" altLang="en-US" sz="11500" b="1" spc="67"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71460946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title"/>
          </p:nvPr>
        </p:nvSpPr>
        <p:spPr>
          <a:xfrm>
            <a:off x="1008212" y="52507"/>
            <a:ext cx="11718652" cy="851356"/>
          </a:xfrm>
        </p:spPr>
        <p:txBody>
          <a:bodyPr>
            <a:noAutofit/>
          </a:bodyPr>
          <a:lstStyle/>
          <a:p>
            <a:pPr eaLnBrk="1" hangingPunct="1"/>
            <a:r>
              <a:rPr lang="zh-CN" altLang="en-US" sz="5400" b="1" dirty="0">
                <a:solidFill>
                  <a:schemeClr val="bg1"/>
                </a:solidFill>
                <a:latin typeface="方正大黑简体"/>
                <a:ea typeface="微软雅黑" pitchFamily="34" charset="-122"/>
              </a:rPr>
              <a:t>人人“争做招财猫”</a:t>
            </a:r>
          </a:p>
        </p:txBody>
      </p:sp>
      <p:sp>
        <p:nvSpPr>
          <p:cNvPr id="250883" name="Rectangle 3"/>
          <p:cNvSpPr>
            <a:spLocks noGrp="1"/>
          </p:cNvSpPr>
          <p:nvPr>
            <p:ph type="body" idx="1"/>
          </p:nvPr>
        </p:nvSpPr>
        <p:spPr>
          <a:xfrm>
            <a:off x="711035" y="2179023"/>
            <a:ext cx="10345774" cy="1869609"/>
          </a:xfrm>
        </p:spPr>
        <p:txBody>
          <a:bodyPr>
            <a:normAutofit fontScale="92500" lnSpcReduction="20000"/>
          </a:bodyPr>
          <a:lstStyle/>
          <a:p>
            <a:pPr eaLnBrk="1" hangingPunct="1">
              <a:lnSpc>
                <a:spcPct val="120000"/>
              </a:lnSpc>
              <a:buFont typeface="Arial" pitchFamily="34" charset="0"/>
              <a:buNone/>
            </a:pPr>
            <a:r>
              <a:rPr lang="zh-CN" altLang="en-US" sz="3700" dirty="0">
                <a:solidFill>
                  <a:srgbClr val="FF0000"/>
                </a:solidFill>
                <a:latin typeface="方正大黑简体"/>
                <a:ea typeface="微软雅黑" pitchFamily="34" charset="-122"/>
              </a:rPr>
              <a:t>针对自己：</a:t>
            </a:r>
            <a:r>
              <a:rPr lang="zh-CN" altLang="en-US" dirty="0">
                <a:latin typeface="方正大黑简体"/>
                <a:ea typeface="微软雅黑" pitchFamily="34" charset="-122"/>
              </a:rPr>
              <a:t>“防癌险率先体验”的</a:t>
            </a:r>
            <a:r>
              <a:rPr lang="zh-CN" altLang="en-US" dirty="0" smtClean="0">
                <a:latin typeface="方正大黑简体"/>
                <a:ea typeface="微软雅黑" pitchFamily="34" charset="-122"/>
              </a:rPr>
              <a:t>概念</a:t>
            </a:r>
            <a:endParaRPr lang="en-US" altLang="zh-CN" dirty="0">
              <a:latin typeface="方正大黑简体"/>
              <a:ea typeface="微软雅黑" pitchFamily="34" charset="-122"/>
            </a:endParaRPr>
          </a:p>
          <a:p>
            <a:pPr eaLnBrk="1" hangingPunct="1">
              <a:lnSpc>
                <a:spcPct val="120000"/>
              </a:lnSpc>
              <a:buFont typeface="Arial" pitchFamily="34" charset="0"/>
              <a:buNone/>
            </a:pPr>
            <a:r>
              <a:rPr lang="en-US" altLang="zh-CN" dirty="0" smtClean="0">
                <a:latin typeface="方正大黑简体"/>
                <a:ea typeface="微软雅黑" pitchFamily="34" charset="-122"/>
              </a:rPr>
              <a:t>             </a:t>
            </a:r>
            <a:r>
              <a:rPr lang="zh-CN" altLang="en-US" dirty="0" smtClean="0">
                <a:latin typeface="方正大黑简体"/>
                <a:ea typeface="微软雅黑" pitchFamily="34" charset="-122"/>
              </a:rPr>
              <a:t>员工优惠的难得机遇</a:t>
            </a:r>
            <a:r>
              <a:rPr lang="zh-CN" altLang="en-US" sz="3700" dirty="0" smtClean="0">
                <a:latin typeface="方正大黑简体"/>
                <a:ea typeface="微软雅黑" pitchFamily="34" charset="-122"/>
              </a:rPr>
              <a:t> </a:t>
            </a:r>
            <a:endParaRPr lang="zh-CN" altLang="en-US" sz="3700" dirty="0">
              <a:latin typeface="方正大黑简体"/>
              <a:ea typeface="微软雅黑" pitchFamily="34" charset="-122"/>
            </a:endParaRPr>
          </a:p>
          <a:p>
            <a:pPr eaLnBrk="1" hangingPunct="1">
              <a:lnSpc>
                <a:spcPct val="120000"/>
              </a:lnSpc>
              <a:buFont typeface="Arial" pitchFamily="34" charset="0"/>
              <a:buNone/>
            </a:pPr>
            <a:r>
              <a:rPr lang="zh-CN" altLang="en-US" sz="3700" dirty="0">
                <a:solidFill>
                  <a:srgbClr val="FF0000"/>
                </a:solidFill>
                <a:latin typeface="方正大黑简体"/>
                <a:ea typeface="微软雅黑" pitchFamily="34" charset="-122"/>
              </a:rPr>
              <a:t>针对家人： </a:t>
            </a:r>
            <a:r>
              <a:rPr lang="zh-CN" altLang="en-US" dirty="0">
                <a:latin typeface="方正大黑简体"/>
                <a:ea typeface="微软雅黑" pitchFamily="34" charset="-122"/>
              </a:rPr>
              <a:t>人人为家人建立大病基金的理念，</a:t>
            </a:r>
          </a:p>
        </p:txBody>
      </p:sp>
      <p:sp>
        <p:nvSpPr>
          <p:cNvPr id="250884" name="Rectangle 4"/>
          <p:cNvSpPr>
            <a:spLocks noChangeArrowheads="1"/>
          </p:cNvSpPr>
          <p:nvPr/>
        </p:nvSpPr>
        <p:spPr bwMode="auto">
          <a:xfrm>
            <a:off x="711035" y="4050507"/>
            <a:ext cx="12778495" cy="2519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445" tIns="60222" rIns="120445" bIns="60222">
            <a:spAutoFit/>
          </a:bodyPr>
          <a:lstStyle/>
          <a:p>
            <a:pPr algn="ctr">
              <a:lnSpc>
                <a:spcPct val="120000"/>
              </a:lnSpc>
              <a:spcBef>
                <a:spcPct val="20000"/>
              </a:spcBef>
              <a:buFont typeface="Arial" pitchFamily="34" charset="0"/>
              <a:buNone/>
            </a:pPr>
            <a:r>
              <a:rPr lang="zh-CN" altLang="en-US" sz="4700" b="1" dirty="0">
                <a:solidFill>
                  <a:srgbClr val="FF0000"/>
                </a:solidFill>
              </a:rPr>
              <a:t>将自己的保单作为</a:t>
            </a:r>
            <a:r>
              <a:rPr lang="zh-CN" altLang="en-US" sz="4700" b="1" dirty="0">
                <a:solidFill>
                  <a:srgbClr val="FF0000"/>
                </a:solidFill>
                <a:latin typeface="微软雅黑" pitchFamily="34" charset="-122"/>
              </a:rPr>
              <a:t>“</a:t>
            </a:r>
            <a:r>
              <a:rPr lang="zh-CN" altLang="en-US" sz="4700" b="1" dirty="0">
                <a:solidFill>
                  <a:srgbClr val="FF0000"/>
                </a:solidFill>
              </a:rPr>
              <a:t>招财</a:t>
            </a:r>
            <a:r>
              <a:rPr lang="zh-CN" altLang="en-US" sz="4700" b="1" dirty="0">
                <a:solidFill>
                  <a:srgbClr val="FF0000"/>
                </a:solidFill>
                <a:latin typeface="微软雅黑" pitchFamily="34" charset="-122"/>
              </a:rPr>
              <a:t>”</a:t>
            </a:r>
            <a:r>
              <a:rPr lang="zh-CN" altLang="en-US" sz="4700" b="1" dirty="0">
                <a:solidFill>
                  <a:srgbClr val="FF0000"/>
                </a:solidFill>
              </a:rPr>
              <a:t>工具，</a:t>
            </a:r>
          </a:p>
          <a:p>
            <a:pPr algn="ctr">
              <a:lnSpc>
                <a:spcPct val="120000"/>
              </a:lnSpc>
              <a:spcBef>
                <a:spcPct val="20000"/>
              </a:spcBef>
              <a:buFont typeface="Arial" pitchFamily="34" charset="0"/>
              <a:buNone/>
            </a:pPr>
            <a:r>
              <a:rPr lang="zh-CN" altLang="en-US" sz="7100" b="1" dirty="0"/>
              <a:t>用保单换保单</a:t>
            </a:r>
          </a:p>
        </p:txBody>
      </p:sp>
      <p:pic>
        <p:nvPicPr>
          <p:cNvPr id="44037" name="Picture 6" descr="234G61317-5"/>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0245156" y="903863"/>
            <a:ext cx="4156645" cy="348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50887" name="Rectangle 7"/>
          <p:cNvSpPr>
            <a:spLocks noChangeArrowheads="1"/>
          </p:cNvSpPr>
          <p:nvPr/>
        </p:nvSpPr>
        <p:spPr bwMode="auto">
          <a:xfrm>
            <a:off x="0" y="6687086"/>
            <a:ext cx="14401800" cy="1278860"/>
          </a:xfrm>
          <a:prstGeom prst="rect">
            <a:avLst/>
          </a:prstGeom>
          <a:solidFill>
            <a:srgbClr val="FF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0445" tIns="60222" rIns="120445" bIns="60222">
            <a:spAutoFit/>
          </a:bodyPr>
          <a:lstStyle/>
          <a:p>
            <a:pPr algn="ctr">
              <a:lnSpc>
                <a:spcPct val="160000"/>
              </a:lnSpc>
            </a:pPr>
            <a:r>
              <a:rPr lang="zh-CN" altLang="en-US" sz="4700" b="1">
                <a:solidFill>
                  <a:schemeClr val="bg1"/>
                </a:solidFill>
              </a:rPr>
              <a:t>怎么跟客户说、就怎么为自己、为家人办。</a:t>
            </a:r>
          </a:p>
        </p:txBody>
      </p:sp>
    </p:spTree>
    <p:extLst>
      <p:ext uri="{BB962C8B-B14F-4D97-AF65-F5344CB8AC3E}">
        <p14:creationId xmlns:p14="http://schemas.microsoft.com/office/powerpoint/2010/main" xmlns="" val="42036045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0883">
                                            <p:txEl>
                                              <p:pRg st="0" end="0"/>
                                            </p:txEl>
                                          </p:spTgt>
                                        </p:tgtEl>
                                        <p:attrNameLst>
                                          <p:attrName>style.visibility</p:attrName>
                                        </p:attrNameLst>
                                      </p:cBhvr>
                                      <p:to>
                                        <p:strVal val="visible"/>
                                      </p:to>
                                    </p:set>
                                    <p:anim calcmode="lin" valueType="num">
                                      <p:cBhvr additive="base">
                                        <p:cTn id="7" dur="500" fill="hold"/>
                                        <p:tgtEl>
                                          <p:spTgt spid="25088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5088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50883">
                                            <p:txEl>
                                              <p:pRg st="1" end="1"/>
                                            </p:txEl>
                                          </p:spTgt>
                                        </p:tgtEl>
                                        <p:attrNameLst>
                                          <p:attrName>style.visibility</p:attrName>
                                        </p:attrNameLst>
                                      </p:cBhvr>
                                      <p:to>
                                        <p:strVal val="visible"/>
                                      </p:to>
                                    </p:set>
                                    <p:anim calcmode="lin" valueType="num">
                                      <p:cBhvr additive="base">
                                        <p:cTn id="13" dur="500" fill="hold"/>
                                        <p:tgtEl>
                                          <p:spTgt spid="25088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5088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50883">
                                            <p:txEl>
                                              <p:pRg st="2" end="2"/>
                                            </p:txEl>
                                          </p:spTgt>
                                        </p:tgtEl>
                                        <p:attrNameLst>
                                          <p:attrName>style.visibility</p:attrName>
                                        </p:attrNameLst>
                                      </p:cBhvr>
                                      <p:to>
                                        <p:strVal val="visible"/>
                                      </p:to>
                                    </p:set>
                                    <p:anim calcmode="lin" valueType="num">
                                      <p:cBhvr additive="base">
                                        <p:cTn id="19" dur="500" fill="hold"/>
                                        <p:tgtEl>
                                          <p:spTgt spid="25088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5088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50884"/>
                                        </p:tgtEl>
                                        <p:attrNameLst>
                                          <p:attrName>style.visibility</p:attrName>
                                        </p:attrNameLst>
                                      </p:cBhvr>
                                      <p:to>
                                        <p:strVal val="visible"/>
                                      </p:to>
                                    </p:set>
                                    <p:anim calcmode="lin" valueType="num">
                                      <p:cBhvr additive="base">
                                        <p:cTn id="25" dur="500" fill="hold"/>
                                        <p:tgtEl>
                                          <p:spTgt spid="250884"/>
                                        </p:tgtEl>
                                        <p:attrNameLst>
                                          <p:attrName>ppt_x</p:attrName>
                                        </p:attrNameLst>
                                      </p:cBhvr>
                                      <p:tavLst>
                                        <p:tav tm="0">
                                          <p:val>
                                            <p:strVal val="#ppt_x"/>
                                          </p:val>
                                        </p:tav>
                                        <p:tav tm="100000">
                                          <p:val>
                                            <p:strVal val="#ppt_x"/>
                                          </p:val>
                                        </p:tav>
                                      </p:tavLst>
                                    </p:anim>
                                    <p:anim calcmode="lin" valueType="num">
                                      <p:cBhvr additive="base">
                                        <p:cTn id="26" dur="500" fill="hold"/>
                                        <p:tgtEl>
                                          <p:spTgt spid="250884"/>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50887"/>
                                        </p:tgtEl>
                                        <p:attrNameLst>
                                          <p:attrName>style.visibility</p:attrName>
                                        </p:attrNameLst>
                                      </p:cBhvr>
                                      <p:to>
                                        <p:strVal val="visible"/>
                                      </p:to>
                                    </p:set>
                                    <p:anim calcmode="lin" valueType="num">
                                      <p:cBhvr additive="base">
                                        <p:cTn id="31" dur="500" fill="hold"/>
                                        <p:tgtEl>
                                          <p:spTgt spid="250887"/>
                                        </p:tgtEl>
                                        <p:attrNameLst>
                                          <p:attrName>ppt_x</p:attrName>
                                        </p:attrNameLst>
                                      </p:cBhvr>
                                      <p:tavLst>
                                        <p:tav tm="0">
                                          <p:val>
                                            <p:strVal val="#ppt_x"/>
                                          </p:val>
                                        </p:tav>
                                        <p:tav tm="100000">
                                          <p:val>
                                            <p:strVal val="#ppt_x"/>
                                          </p:val>
                                        </p:tav>
                                      </p:tavLst>
                                    </p:anim>
                                    <p:anim calcmode="lin" valueType="num">
                                      <p:cBhvr additive="base">
                                        <p:cTn id="32" dur="500" fill="hold"/>
                                        <p:tgtEl>
                                          <p:spTgt spid="2508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883" grpId="0" build="p"/>
      <p:bldP spid="250884" grpId="0"/>
      <p:bldP spid="25088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Rectangle 3"/>
          <p:cNvSpPr>
            <a:spLocks noGrp="1"/>
          </p:cNvSpPr>
          <p:nvPr>
            <p:ph type="body" idx="4294967295"/>
          </p:nvPr>
        </p:nvSpPr>
        <p:spPr>
          <a:xfrm>
            <a:off x="811653" y="2094638"/>
            <a:ext cx="12959607" cy="5188773"/>
          </a:xfrm>
        </p:spPr>
        <p:txBody>
          <a:bodyPr>
            <a:normAutofit fontScale="92500" lnSpcReduction="10000"/>
          </a:bodyPr>
          <a:lstStyle/>
          <a:p>
            <a:pPr eaLnBrk="1" hangingPunct="1">
              <a:lnSpc>
                <a:spcPct val="110000"/>
              </a:lnSpc>
            </a:pPr>
            <a:r>
              <a:rPr lang="zh-CN" altLang="en-US" sz="3700" dirty="0">
                <a:solidFill>
                  <a:srgbClr val="FF0000"/>
                </a:solidFill>
                <a:latin typeface="微软雅黑" panose="020B0503020204020204" pitchFamily="34" charset="-122"/>
                <a:ea typeface="微软雅黑" panose="020B0503020204020204" pitchFamily="34" charset="-122"/>
              </a:rPr>
              <a:t>夫妻，两人都要买</a:t>
            </a:r>
          </a:p>
          <a:p>
            <a:pPr lvl="1" eaLnBrk="1" hangingPunct="1">
              <a:lnSpc>
                <a:spcPct val="110000"/>
              </a:lnSpc>
            </a:pPr>
            <a:r>
              <a:rPr lang="zh-CN" altLang="en-US" sz="3200" dirty="0">
                <a:latin typeface="微软雅黑" panose="020B0503020204020204" pitchFamily="34" charset="-122"/>
                <a:ea typeface="微软雅黑" panose="020B0503020204020204" pitchFamily="34" charset="-122"/>
              </a:rPr>
              <a:t>每个家庭都有门，夫妻双方就是那两扇门，夫妻双方，任何一扇门没有关上，绝对不安全。夫妻双方，其中任何一个人没有健康保障，碰到任何风险都抵御不了。</a:t>
            </a:r>
          </a:p>
          <a:p>
            <a:pPr eaLnBrk="1" hangingPunct="1">
              <a:lnSpc>
                <a:spcPct val="110000"/>
              </a:lnSpc>
            </a:pPr>
            <a:r>
              <a:rPr lang="zh-CN" altLang="en-US" sz="3700" dirty="0">
                <a:solidFill>
                  <a:srgbClr val="FF0000"/>
                </a:solidFill>
                <a:latin typeface="微软雅黑" panose="020B0503020204020204" pitchFamily="34" charset="-122"/>
                <a:ea typeface="微软雅黑" panose="020B0503020204020204" pitchFamily="34" charset="-122"/>
              </a:rPr>
              <a:t>孩子，有条件也要买</a:t>
            </a:r>
          </a:p>
          <a:p>
            <a:pPr lvl="1" eaLnBrk="1" hangingPunct="1">
              <a:lnSpc>
                <a:spcPct val="110000"/>
              </a:lnSpc>
            </a:pPr>
            <a:r>
              <a:rPr lang="zh-CN" altLang="en-US" sz="3200" dirty="0">
                <a:latin typeface="微软雅黑" panose="020B0503020204020204" pitchFamily="34" charset="-122"/>
                <a:ea typeface="微软雅黑" panose="020B0503020204020204" pitchFamily="34" charset="-122"/>
              </a:rPr>
              <a:t>孩子年龄小，保费低，保障高。父母是孩子最好的保险，父母在保障全面足额的情况下可以考虑孩子的保单！</a:t>
            </a:r>
          </a:p>
          <a:p>
            <a:pPr eaLnBrk="1" hangingPunct="1">
              <a:lnSpc>
                <a:spcPct val="110000"/>
              </a:lnSpc>
            </a:pPr>
            <a:r>
              <a:rPr lang="zh-CN" altLang="en-US" sz="3700" dirty="0">
                <a:solidFill>
                  <a:srgbClr val="FF0000"/>
                </a:solidFill>
                <a:latin typeface="微软雅黑" panose="020B0503020204020204" pitchFamily="34" charset="-122"/>
                <a:ea typeface="微软雅黑" panose="020B0503020204020204" pitchFamily="34" charset="-122"/>
              </a:rPr>
              <a:t>父母，有条件也要买</a:t>
            </a:r>
          </a:p>
          <a:p>
            <a:pPr lvl="1" eaLnBrk="1" hangingPunct="1">
              <a:lnSpc>
                <a:spcPct val="110000"/>
              </a:lnSpc>
            </a:pPr>
            <a:r>
              <a:rPr lang="zh-CN" altLang="en-US" sz="3200" dirty="0">
                <a:latin typeface="微软雅黑" panose="020B0503020204020204" pitchFamily="34" charset="-122"/>
                <a:ea typeface="微软雅黑" panose="020B0503020204020204" pitchFamily="34" charset="-122"/>
              </a:rPr>
              <a:t>这个不买，以后的健康险就更难买上了。</a:t>
            </a:r>
          </a:p>
        </p:txBody>
      </p:sp>
      <p:sp>
        <p:nvSpPr>
          <p:cNvPr id="45059" name="Rectangle 4"/>
          <p:cNvSpPr>
            <a:spLocks noGrp="1"/>
          </p:cNvSpPr>
          <p:nvPr>
            <p:ph type="title" idx="4294967295"/>
          </p:nvPr>
        </p:nvSpPr>
        <p:spPr>
          <a:xfrm>
            <a:off x="2304356" y="-117987"/>
            <a:ext cx="7606726" cy="1179523"/>
          </a:xfrm>
        </p:spPr>
        <p:txBody>
          <a:bodyPr/>
          <a:lstStyle/>
          <a:p>
            <a:pPr eaLnBrk="1" hangingPunct="1"/>
            <a:r>
              <a:rPr lang="zh-CN" altLang="en-US" sz="5800" b="1" dirty="0">
                <a:solidFill>
                  <a:schemeClr val="bg1"/>
                </a:solidFill>
                <a:ea typeface="微软雅黑" pitchFamily="34" charset="-122"/>
              </a:rPr>
              <a:t>“一窝一窝”的卖</a:t>
            </a:r>
          </a:p>
        </p:txBody>
      </p:sp>
      <p:pic>
        <p:nvPicPr>
          <p:cNvPr id="45060" name="Picture 5" descr="1315038993508922_large"/>
          <p:cNvPicPr>
            <a:picLocks noChangeAspect="1" noChangeArrowheads="1"/>
          </p:cNvPicPr>
          <p:nvPr/>
        </p:nvPicPr>
        <p:blipFill>
          <a:blip r:embed="rId2" cstate="print">
            <a:clrChange>
              <a:clrFrom>
                <a:srgbClr val="143A81"/>
              </a:clrFrom>
              <a:clrTo>
                <a:srgbClr val="143A81">
                  <a:alpha val="0"/>
                </a:srgbClr>
              </a:clrTo>
            </a:clrChange>
            <a:extLst>
              <a:ext uri="{28A0092B-C50C-407E-A947-70E740481C1C}">
                <a14:useLocalDpi xmlns:a14="http://schemas.microsoft.com/office/drawing/2010/main" xmlns="" val="0"/>
              </a:ext>
            </a:extLst>
          </a:blip>
          <a:srcRect/>
          <a:stretch>
            <a:fillRect/>
          </a:stretch>
        </p:blipFill>
        <p:spPr bwMode="auto">
          <a:xfrm>
            <a:off x="10547011" y="307539"/>
            <a:ext cx="3447846" cy="21415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3204690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26977">
                                            <p:txEl>
                                              <p:pRg st="0" end="0"/>
                                            </p:txEl>
                                          </p:spTgt>
                                        </p:tgtEl>
                                        <p:attrNameLst>
                                          <p:attrName>style.visibility</p:attrName>
                                        </p:attrNameLst>
                                      </p:cBhvr>
                                      <p:to>
                                        <p:strVal val="visible"/>
                                      </p:to>
                                    </p:set>
                                    <p:anim calcmode="lin" valueType="num">
                                      <p:cBhvr additive="base">
                                        <p:cTn id="7" dur="500" fill="hold"/>
                                        <p:tgtEl>
                                          <p:spTgt spid="12697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697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6977">
                                            <p:txEl>
                                              <p:pRg st="1" end="1"/>
                                            </p:txEl>
                                          </p:spTgt>
                                        </p:tgtEl>
                                        <p:attrNameLst>
                                          <p:attrName>style.visibility</p:attrName>
                                        </p:attrNameLst>
                                      </p:cBhvr>
                                      <p:to>
                                        <p:strVal val="visible"/>
                                      </p:to>
                                    </p:set>
                                    <p:anim calcmode="lin" valueType="num">
                                      <p:cBhvr additive="base">
                                        <p:cTn id="11" dur="500" fill="hold"/>
                                        <p:tgtEl>
                                          <p:spTgt spid="12697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697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126977">
                                            <p:txEl>
                                              <p:pRg st="2" end="2"/>
                                            </p:txEl>
                                          </p:spTgt>
                                        </p:tgtEl>
                                        <p:attrNameLst>
                                          <p:attrName>style.visibility</p:attrName>
                                        </p:attrNameLst>
                                      </p:cBhvr>
                                      <p:to>
                                        <p:strVal val="visible"/>
                                      </p:to>
                                    </p:set>
                                    <p:anim calcmode="lin" valueType="num">
                                      <p:cBhvr additive="base">
                                        <p:cTn id="17" dur="500" fill="hold"/>
                                        <p:tgtEl>
                                          <p:spTgt spid="126977">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6977">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26977">
                                            <p:txEl>
                                              <p:pRg st="3" end="3"/>
                                            </p:txEl>
                                          </p:spTgt>
                                        </p:tgtEl>
                                        <p:attrNameLst>
                                          <p:attrName>style.visibility</p:attrName>
                                        </p:attrNameLst>
                                      </p:cBhvr>
                                      <p:to>
                                        <p:strVal val="visible"/>
                                      </p:to>
                                    </p:set>
                                    <p:anim calcmode="lin" valueType="num">
                                      <p:cBhvr additive="base">
                                        <p:cTn id="21" dur="500" fill="hold"/>
                                        <p:tgtEl>
                                          <p:spTgt spid="126977">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2697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126977">
                                            <p:txEl>
                                              <p:pRg st="4" end="4"/>
                                            </p:txEl>
                                          </p:spTgt>
                                        </p:tgtEl>
                                        <p:attrNameLst>
                                          <p:attrName>style.visibility</p:attrName>
                                        </p:attrNameLst>
                                      </p:cBhvr>
                                      <p:to>
                                        <p:strVal val="visible"/>
                                      </p:to>
                                    </p:set>
                                    <p:anim calcmode="lin" valueType="num">
                                      <p:cBhvr additive="base">
                                        <p:cTn id="27" dur="500" fill="hold"/>
                                        <p:tgtEl>
                                          <p:spTgt spid="126977">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26977">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6977">
                                            <p:txEl>
                                              <p:pRg st="5" end="5"/>
                                            </p:txEl>
                                          </p:spTgt>
                                        </p:tgtEl>
                                        <p:attrNameLst>
                                          <p:attrName>style.visibility</p:attrName>
                                        </p:attrNameLst>
                                      </p:cBhvr>
                                      <p:to>
                                        <p:strVal val="visible"/>
                                      </p:to>
                                    </p:set>
                                    <p:anim calcmode="lin" valueType="num">
                                      <p:cBhvr additive="base">
                                        <p:cTn id="31" dur="500" fill="hold"/>
                                        <p:tgtEl>
                                          <p:spTgt spid="126977">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6977">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p:cNvSpPr>
          <p:nvPr>
            <p:ph type="title" idx="4294967295"/>
          </p:nvPr>
        </p:nvSpPr>
        <p:spPr>
          <a:xfrm>
            <a:off x="404709" y="1753345"/>
            <a:ext cx="2638429" cy="1190773"/>
          </a:xfrm>
        </p:spPr>
        <p:txBody>
          <a:bodyPr>
            <a:normAutofit fontScale="90000"/>
          </a:bodyPr>
          <a:lstStyle/>
          <a:p>
            <a:pPr algn="l" eaLnBrk="1" hangingPunct="1"/>
            <a:r>
              <a:rPr lang="zh-CN" altLang="en-US" sz="3700">
                <a:solidFill>
                  <a:srgbClr val="FF0000"/>
                </a:solidFill>
                <a:ea typeface="微软雅黑" pitchFamily="34" charset="-122"/>
              </a:rPr>
              <a:t>经济风险</a:t>
            </a:r>
            <a:br>
              <a:rPr lang="zh-CN" altLang="en-US" sz="3700">
                <a:solidFill>
                  <a:srgbClr val="FF0000"/>
                </a:solidFill>
                <a:ea typeface="微软雅黑" pitchFamily="34" charset="-122"/>
              </a:rPr>
            </a:br>
            <a:r>
              <a:rPr lang="zh-CN" altLang="en-US" sz="3700">
                <a:solidFill>
                  <a:srgbClr val="FF0000"/>
                </a:solidFill>
                <a:ea typeface="微软雅黑" pitchFamily="34" charset="-122"/>
              </a:rPr>
              <a:t>关联圈</a:t>
            </a:r>
          </a:p>
        </p:txBody>
      </p:sp>
      <p:sp>
        <p:nvSpPr>
          <p:cNvPr id="46083" name="Rectangle 15"/>
          <p:cNvSpPr>
            <a:spLocks/>
          </p:cNvSpPr>
          <p:nvPr/>
        </p:nvSpPr>
        <p:spPr bwMode="auto">
          <a:xfrm>
            <a:off x="2332105" y="-159394"/>
            <a:ext cx="7407725" cy="12751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lIns="120445" tIns="60222" rIns="120445" bIns="60222" anchor="ctr"/>
          <a:lstStyle/>
          <a:p>
            <a:pPr algn="ctr"/>
            <a:r>
              <a:rPr lang="zh-CN" altLang="en-US" sz="5800" b="1" dirty="0">
                <a:solidFill>
                  <a:schemeClr val="bg1"/>
                </a:solidFill>
                <a:latin typeface="微软雅黑" panose="020B0503020204020204" pitchFamily="34" charset="-122"/>
                <a:ea typeface="微软雅黑" panose="020B0503020204020204" pitchFamily="34" charset="-122"/>
              </a:rPr>
              <a:t>“一串一串”的卖</a:t>
            </a:r>
          </a:p>
        </p:txBody>
      </p:sp>
      <p:pic>
        <p:nvPicPr>
          <p:cNvPr id="131075" name="Picture 17" descr="图片1"/>
          <p:cNvPicPr>
            <a:picLocks noChangeAspect="1" noChangeArrowheads="1"/>
          </p:cNvPicPr>
          <p:nvPr/>
        </p:nvPicPr>
        <p:blipFill>
          <a:blip r:embed="rId2" cstate="print">
            <a:extLst>
              <a:ext uri="{28A0092B-C50C-407E-A947-70E740481C1C}">
                <a14:useLocalDpi xmlns:a14="http://schemas.microsoft.com/office/drawing/2010/main" xmlns="" val="0"/>
              </a:ext>
            </a:extLst>
          </a:blip>
          <a:srcRect r="26332"/>
          <a:stretch>
            <a:fillRect/>
          </a:stretch>
        </p:blipFill>
        <p:spPr bwMode="auto">
          <a:xfrm>
            <a:off x="1115744" y="2263409"/>
            <a:ext cx="6593837" cy="54138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31076" name="Rectangle 2"/>
          <p:cNvSpPr>
            <a:spLocks noChangeArrowheads="1"/>
          </p:cNvSpPr>
          <p:nvPr/>
        </p:nvSpPr>
        <p:spPr bwMode="auto">
          <a:xfrm>
            <a:off x="7707345" y="2859734"/>
            <a:ext cx="6390365" cy="40823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445" tIns="60222" rIns="120445" bIns="60222"/>
          <a:lstStyle/>
          <a:p>
            <a:pPr marL="583405" indent="-583405">
              <a:spcBef>
                <a:spcPct val="20000"/>
              </a:spcBef>
              <a:buFont typeface="Wingdings" pitchFamily="2" charset="2"/>
              <a:buChar char="p"/>
            </a:pPr>
            <a:r>
              <a:rPr lang="zh-CN" altLang="en-US" sz="3200" b="1">
                <a:latin typeface="华文中宋" pitchFamily="2" charset="-122"/>
                <a:ea typeface="华文中宋" pitchFamily="2" charset="-122"/>
              </a:rPr>
              <a:t>不知您的</a:t>
            </a:r>
            <a:r>
              <a:rPr lang="en-US" sz="3200" b="1">
                <a:latin typeface="华文中宋" pitchFamily="2" charset="-122"/>
                <a:ea typeface="华文中宋" pitchFamily="2" charset="-122"/>
              </a:rPr>
              <a:t>亲朋好友是否都像您一样具有高额的保险？</a:t>
            </a:r>
            <a:endParaRPr lang="zh-CN" altLang="en-US" sz="3200" b="1">
              <a:latin typeface="华文中宋" pitchFamily="2" charset="-122"/>
              <a:ea typeface="华文中宋" pitchFamily="2" charset="-122"/>
            </a:endParaRPr>
          </a:p>
          <a:p>
            <a:pPr marL="583405" indent="-583405">
              <a:spcBef>
                <a:spcPct val="20000"/>
              </a:spcBef>
              <a:buFont typeface="Wingdings" pitchFamily="2" charset="2"/>
              <a:buChar char="p"/>
            </a:pPr>
            <a:r>
              <a:rPr lang="zh-CN" altLang="en-US" sz="3200" b="1">
                <a:solidFill>
                  <a:srgbClr val="FF0000"/>
                </a:solidFill>
                <a:latin typeface="华文中宋" pitchFamily="2" charset="-122"/>
                <a:ea typeface="华文中宋" pitchFamily="2" charset="-122"/>
              </a:rPr>
              <a:t>他们不买保险，未来就是您的负担。</a:t>
            </a:r>
          </a:p>
          <a:p>
            <a:pPr marL="583405" indent="-583405">
              <a:spcBef>
                <a:spcPct val="20000"/>
              </a:spcBef>
              <a:buFont typeface="Wingdings" pitchFamily="2" charset="2"/>
              <a:buChar char="p"/>
            </a:pPr>
            <a:r>
              <a:rPr lang="zh-CN" altLang="en-US" sz="3200" b="1">
                <a:latin typeface="华文中宋" pitchFamily="2" charset="-122"/>
                <a:ea typeface="华文中宋" pitchFamily="2" charset="-122"/>
              </a:rPr>
              <a:t>因为亲朋好友买车买房向您借钱</a:t>
            </a:r>
            <a:r>
              <a:rPr lang="en-US" sz="3200" b="1">
                <a:latin typeface="华文中宋" pitchFamily="2" charset="-122"/>
                <a:ea typeface="华文中宋" pitchFamily="2" charset="-122"/>
              </a:rPr>
              <a:t>，您可以拒绝。</a:t>
            </a:r>
            <a:endParaRPr lang="zh-CN" altLang="en-US" sz="3200" b="1">
              <a:latin typeface="华文中宋" pitchFamily="2" charset="-122"/>
              <a:ea typeface="华文中宋" pitchFamily="2" charset="-122"/>
            </a:endParaRPr>
          </a:p>
          <a:p>
            <a:pPr marL="583405" indent="-583405">
              <a:spcBef>
                <a:spcPct val="20000"/>
              </a:spcBef>
              <a:buFont typeface="Wingdings" pitchFamily="2" charset="2"/>
              <a:buChar char="p"/>
            </a:pPr>
            <a:r>
              <a:rPr lang="en-US" sz="3200" b="1">
                <a:latin typeface="华文中宋" pitchFamily="2" charset="-122"/>
                <a:ea typeface="华文中宋" pitchFamily="2" charset="-122"/>
              </a:rPr>
              <a:t>但如果他们</a:t>
            </a:r>
            <a:r>
              <a:rPr lang="en-US" sz="3200" b="1">
                <a:solidFill>
                  <a:srgbClr val="FF0000"/>
                </a:solidFill>
                <a:latin typeface="华文中宋" pitchFamily="2" charset="-122"/>
                <a:ea typeface="华文中宋" pitchFamily="2" charset="-122"/>
              </a:rPr>
              <a:t>生病住院</a:t>
            </a:r>
            <a:r>
              <a:rPr lang="en-US" sz="3200" b="1">
                <a:latin typeface="华文中宋" pitchFamily="2" charset="-122"/>
                <a:ea typeface="华文中宋" pitchFamily="2" charset="-122"/>
              </a:rPr>
              <a:t>向您</a:t>
            </a:r>
            <a:r>
              <a:rPr lang="en-US" sz="3200" b="1">
                <a:solidFill>
                  <a:srgbClr val="FF0000"/>
                </a:solidFill>
                <a:latin typeface="华文中宋" pitchFamily="2" charset="-122"/>
                <a:ea typeface="华文中宋" pitchFamily="2" charset="-122"/>
              </a:rPr>
              <a:t>借</a:t>
            </a:r>
            <a:r>
              <a:rPr lang="en-US" altLang="zh-CN" sz="3200" b="1">
                <a:solidFill>
                  <a:srgbClr val="FF0000"/>
                </a:solidFill>
                <a:latin typeface="华文中宋" pitchFamily="2" charset="-122"/>
                <a:ea typeface="华文中宋" pitchFamily="2" charset="-122"/>
              </a:rPr>
              <a:t>30</a:t>
            </a:r>
            <a:r>
              <a:rPr lang="en-US" sz="3200" b="1">
                <a:solidFill>
                  <a:srgbClr val="FF0000"/>
                </a:solidFill>
                <a:latin typeface="华文中宋" pitchFamily="2" charset="-122"/>
                <a:ea typeface="华文中宋" pitchFamily="2" charset="-122"/>
              </a:rPr>
              <a:t>万，您借还是不借？</a:t>
            </a:r>
            <a:endParaRPr lang="en-US" altLang="zh-CN" sz="3200" b="1">
              <a:solidFill>
                <a:srgbClr val="FF0000"/>
              </a:solidFill>
              <a:latin typeface="华文中宋" pitchFamily="2" charset="-122"/>
              <a:ea typeface="华文中宋" pitchFamily="2" charset="-122"/>
            </a:endParaRPr>
          </a:p>
        </p:txBody>
      </p:sp>
      <p:pic>
        <p:nvPicPr>
          <p:cNvPr id="46086" name="Picture 7" descr="130870908597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425036" y="1132129"/>
            <a:ext cx="3548463" cy="16164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41347627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3906"/>
                                        </p:tgtEl>
                                        <p:attrNameLst>
                                          <p:attrName>style.visibility</p:attrName>
                                        </p:attrNameLst>
                                      </p:cBhvr>
                                      <p:to>
                                        <p:strVal val="visible"/>
                                      </p:to>
                                    </p:set>
                                    <p:anim calcmode="lin" valueType="num">
                                      <p:cBhvr additive="base">
                                        <p:cTn id="7" dur="500" fill="hold"/>
                                        <p:tgtEl>
                                          <p:spTgt spid="123906"/>
                                        </p:tgtEl>
                                        <p:attrNameLst>
                                          <p:attrName>ppt_x</p:attrName>
                                        </p:attrNameLst>
                                      </p:cBhvr>
                                      <p:tavLst>
                                        <p:tav tm="0">
                                          <p:val>
                                            <p:strVal val="#ppt_x"/>
                                          </p:val>
                                        </p:tav>
                                        <p:tav tm="100000">
                                          <p:val>
                                            <p:strVal val="#ppt_x"/>
                                          </p:val>
                                        </p:tav>
                                      </p:tavLst>
                                    </p:anim>
                                    <p:anim calcmode="lin" valueType="num">
                                      <p:cBhvr additive="base">
                                        <p:cTn id="8" dur="500" fill="hold"/>
                                        <p:tgtEl>
                                          <p:spTgt spid="12390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31075"/>
                                        </p:tgtEl>
                                        <p:attrNameLst>
                                          <p:attrName>style.visibility</p:attrName>
                                        </p:attrNameLst>
                                      </p:cBhvr>
                                      <p:to>
                                        <p:strVal val="visible"/>
                                      </p:to>
                                    </p:set>
                                    <p:anim calcmode="lin" valueType="num">
                                      <p:cBhvr additive="base">
                                        <p:cTn id="13" dur="500" fill="hold"/>
                                        <p:tgtEl>
                                          <p:spTgt spid="131075"/>
                                        </p:tgtEl>
                                        <p:attrNameLst>
                                          <p:attrName>ppt_x</p:attrName>
                                        </p:attrNameLst>
                                      </p:cBhvr>
                                      <p:tavLst>
                                        <p:tav tm="0">
                                          <p:val>
                                            <p:strVal val="#ppt_x"/>
                                          </p:val>
                                        </p:tav>
                                        <p:tav tm="100000">
                                          <p:val>
                                            <p:strVal val="#ppt_x"/>
                                          </p:val>
                                        </p:tav>
                                      </p:tavLst>
                                    </p:anim>
                                    <p:anim calcmode="lin" valueType="num">
                                      <p:cBhvr additive="base">
                                        <p:cTn id="14" dur="500" fill="hold"/>
                                        <p:tgtEl>
                                          <p:spTgt spid="13107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1076"/>
                                        </p:tgtEl>
                                        <p:attrNameLst>
                                          <p:attrName>style.visibility</p:attrName>
                                        </p:attrNameLst>
                                      </p:cBhvr>
                                      <p:to>
                                        <p:strVal val="visible"/>
                                      </p:to>
                                    </p:set>
                                    <p:anim calcmode="lin" valueType="num">
                                      <p:cBhvr additive="base">
                                        <p:cTn id="19" dur="500" fill="hold"/>
                                        <p:tgtEl>
                                          <p:spTgt spid="131076"/>
                                        </p:tgtEl>
                                        <p:attrNameLst>
                                          <p:attrName>ppt_x</p:attrName>
                                        </p:attrNameLst>
                                      </p:cBhvr>
                                      <p:tavLst>
                                        <p:tav tm="0">
                                          <p:val>
                                            <p:strVal val="#ppt_x"/>
                                          </p:val>
                                        </p:tav>
                                        <p:tav tm="100000">
                                          <p:val>
                                            <p:strVal val="#ppt_x"/>
                                          </p:val>
                                        </p:tav>
                                      </p:tavLst>
                                    </p:anim>
                                    <p:anim calcmode="lin" valueType="num">
                                      <p:cBhvr additive="base">
                                        <p:cTn id="20" dur="500" fill="hold"/>
                                        <p:tgtEl>
                                          <p:spTgt spid="1310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6" grpId="0"/>
      <p:bldP spid="13107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p:nvPr>
        </p:nvSpPr>
        <p:spPr>
          <a:xfrm>
            <a:off x="1034241" y="44245"/>
            <a:ext cx="11718650" cy="851356"/>
          </a:xfrm>
        </p:spPr>
        <p:txBody>
          <a:bodyPr>
            <a:noAutofit/>
          </a:bodyPr>
          <a:lstStyle/>
          <a:p>
            <a:pPr eaLnBrk="1" hangingPunct="1"/>
            <a:r>
              <a:rPr lang="zh-CN" altLang="en-US" sz="5400" b="1" dirty="0" smtClean="0">
                <a:solidFill>
                  <a:schemeClr val="bg1"/>
                </a:solidFill>
                <a:latin typeface="方正大黑简体"/>
                <a:ea typeface="微软雅黑" pitchFamily="34" charset="-122"/>
              </a:rPr>
              <a:t>三情转介绍</a:t>
            </a:r>
          </a:p>
        </p:txBody>
      </p:sp>
      <p:sp>
        <p:nvSpPr>
          <p:cNvPr id="47107" name="Rectangle 3"/>
          <p:cNvSpPr>
            <a:spLocks noGrp="1"/>
          </p:cNvSpPr>
          <p:nvPr>
            <p:ph type="body" idx="1"/>
          </p:nvPr>
        </p:nvSpPr>
        <p:spPr>
          <a:xfrm>
            <a:off x="811654" y="1753345"/>
            <a:ext cx="12964079" cy="5869484"/>
          </a:xfrm>
        </p:spPr>
        <p:txBody>
          <a:bodyPr/>
          <a:lstStyle/>
          <a:p>
            <a:pPr eaLnBrk="1" hangingPunct="1">
              <a:lnSpc>
                <a:spcPct val="120000"/>
              </a:lnSpc>
            </a:pPr>
            <a:r>
              <a:rPr lang="zh-CN" altLang="en-US" dirty="0">
                <a:latin typeface="微软雅黑" panose="020B0503020204020204" pitchFamily="34" charset="-122"/>
                <a:ea typeface="微软雅黑" panose="020B0503020204020204" pitchFamily="34" charset="-122"/>
                <a:cs typeface="方正大黑简体"/>
              </a:rPr>
              <a:t>如果兄弟姐妹向您借钱，您拒绝了，兄弟姐妹就会说“</a:t>
            </a:r>
            <a:r>
              <a:rPr lang="zh-CN" altLang="en-US" dirty="0">
                <a:solidFill>
                  <a:srgbClr val="FF0000"/>
                </a:solidFill>
                <a:latin typeface="微软雅黑" panose="020B0503020204020204" pitchFamily="34" charset="-122"/>
                <a:ea typeface="微软雅黑" panose="020B0503020204020204" pitchFamily="34" charset="-122"/>
                <a:cs typeface="方正大黑简体"/>
              </a:rPr>
              <a:t>手足之情，居然见死不救</a:t>
            </a:r>
            <a:r>
              <a:rPr lang="zh-CN" altLang="en-US" dirty="0">
                <a:latin typeface="微软雅黑" panose="020B0503020204020204" pitchFamily="34" charset="-122"/>
                <a:ea typeface="微软雅黑" panose="020B0503020204020204" pitchFamily="34" charset="-122"/>
                <a:cs typeface="方正大黑简体"/>
              </a:rPr>
              <a:t>”，就会</a:t>
            </a:r>
            <a:r>
              <a:rPr lang="zh-CN" altLang="en-US" dirty="0">
                <a:solidFill>
                  <a:srgbClr val="FF0000"/>
                </a:solidFill>
                <a:latin typeface="微软雅黑" panose="020B0503020204020204" pitchFamily="34" charset="-122"/>
                <a:ea typeface="微软雅黑" panose="020B0503020204020204" pitchFamily="34" charset="-122"/>
                <a:cs typeface="方正大黑简体"/>
              </a:rPr>
              <a:t>伤了亲情</a:t>
            </a:r>
            <a:r>
              <a:rPr lang="zh-CN" altLang="en-US" dirty="0">
                <a:latin typeface="微软雅黑" panose="020B0503020204020204" pitchFamily="34" charset="-122"/>
                <a:ea typeface="微软雅黑" panose="020B0503020204020204" pitchFamily="34" charset="-122"/>
                <a:cs typeface="方正大黑简体"/>
              </a:rPr>
              <a:t>；</a:t>
            </a:r>
          </a:p>
          <a:p>
            <a:pPr eaLnBrk="1" hangingPunct="1">
              <a:lnSpc>
                <a:spcPct val="120000"/>
              </a:lnSpc>
            </a:pPr>
            <a:r>
              <a:rPr lang="zh-CN" altLang="en-US" dirty="0">
                <a:latin typeface="微软雅黑" panose="020B0503020204020204" pitchFamily="34" charset="-122"/>
                <a:ea typeface="微软雅黑" panose="020B0503020204020204" pitchFamily="34" charset="-122"/>
                <a:cs typeface="方正大黑简体"/>
              </a:rPr>
              <a:t>如果拒绝了朋友，朋友就会说“</a:t>
            </a:r>
            <a:r>
              <a:rPr lang="zh-CN" altLang="en-US" dirty="0">
                <a:solidFill>
                  <a:srgbClr val="FF0000"/>
                </a:solidFill>
                <a:latin typeface="微软雅黑" panose="020B0503020204020204" pitchFamily="34" charset="-122"/>
                <a:ea typeface="微软雅黑" panose="020B0503020204020204" pitchFamily="34" charset="-122"/>
                <a:cs typeface="方正大黑简体"/>
              </a:rPr>
              <a:t>平时吃喝不分，到时见死不救</a:t>
            </a:r>
            <a:r>
              <a:rPr lang="zh-CN" altLang="en-US" dirty="0">
                <a:latin typeface="微软雅黑" panose="020B0503020204020204" pitchFamily="34" charset="-122"/>
                <a:ea typeface="微软雅黑" panose="020B0503020204020204" pitchFamily="34" charset="-122"/>
                <a:cs typeface="方正大黑简体"/>
              </a:rPr>
              <a:t>”，就</a:t>
            </a:r>
            <a:r>
              <a:rPr lang="zh-CN" altLang="en-US" dirty="0">
                <a:solidFill>
                  <a:srgbClr val="FF0000"/>
                </a:solidFill>
                <a:latin typeface="微软雅黑" panose="020B0503020204020204" pitchFamily="34" charset="-122"/>
                <a:ea typeface="微软雅黑" panose="020B0503020204020204" pitchFamily="34" charset="-122"/>
                <a:cs typeface="方正大黑简体"/>
              </a:rPr>
              <a:t>伤了友情</a:t>
            </a:r>
            <a:r>
              <a:rPr lang="zh-CN" altLang="en-US" dirty="0">
                <a:latin typeface="微软雅黑" panose="020B0503020204020204" pitchFamily="34" charset="-122"/>
                <a:ea typeface="微软雅黑" panose="020B0503020204020204" pitchFamily="34" charset="-122"/>
                <a:cs typeface="方正大黑简体"/>
              </a:rPr>
              <a:t>；</a:t>
            </a:r>
          </a:p>
          <a:p>
            <a:pPr eaLnBrk="1" hangingPunct="1">
              <a:lnSpc>
                <a:spcPct val="120000"/>
              </a:lnSpc>
            </a:pPr>
            <a:r>
              <a:rPr lang="zh-CN" altLang="en-US" dirty="0">
                <a:latin typeface="微软雅黑" panose="020B0503020204020204" pitchFamily="34" charset="-122"/>
                <a:ea typeface="微软雅黑" panose="020B0503020204020204" pitchFamily="34" charset="-122"/>
                <a:cs typeface="方正大黑简体"/>
              </a:rPr>
              <a:t>如果借了亲朋好友，配偶就会说“</a:t>
            </a:r>
            <a:r>
              <a:rPr lang="zh-CN" altLang="en-US" dirty="0">
                <a:solidFill>
                  <a:srgbClr val="FF0000"/>
                </a:solidFill>
                <a:latin typeface="微软雅黑" panose="020B0503020204020204" pitchFamily="34" charset="-122"/>
                <a:ea typeface="微软雅黑" panose="020B0503020204020204" pitchFamily="34" charset="-122"/>
                <a:cs typeface="方正大黑简体"/>
              </a:rPr>
              <a:t>我们家又不是慈善机构</a:t>
            </a:r>
            <a:r>
              <a:rPr lang="zh-CN" altLang="en-US" dirty="0">
                <a:latin typeface="微软雅黑" panose="020B0503020204020204" pitchFamily="34" charset="-122"/>
                <a:ea typeface="微软雅黑" panose="020B0503020204020204" pitchFamily="34" charset="-122"/>
                <a:cs typeface="方正大黑简体"/>
              </a:rPr>
              <a:t>”，就会</a:t>
            </a:r>
            <a:r>
              <a:rPr lang="zh-CN" altLang="en-US" dirty="0">
                <a:solidFill>
                  <a:srgbClr val="FF0000"/>
                </a:solidFill>
                <a:latin typeface="微软雅黑" panose="020B0503020204020204" pitchFamily="34" charset="-122"/>
                <a:ea typeface="微软雅黑" panose="020B0503020204020204" pitchFamily="34" charset="-122"/>
                <a:cs typeface="方正大黑简体"/>
              </a:rPr>
              <a:t>伤了爱情</a:t>
            </a:r>
            <a:r>
              <a:rPr lang="zh-CN" altLang="en-US" dirty="0">
                <a:latin typeface="微软雅黑" panose="020B0503020204020204" pitchFamily="34" charset="-122"/>
                <a:ea typeface="微软雅黑" panose="020B0503020204020204" pitchFamily="34" charset="-122"/>
                <a:cs typeface="方正大黑简体"/>
              </a:rPr>
              <a:t>！</a:t>
            </a:r>
          </a:p>
          <a:p>
            <a:pPr eaLnBrk="1" hangingPunct="1">
              <a:lnSpc>
                <a:spcPct val="120000"/>
              </a:lnSpc>
            </a:pPr>
            <a:r>
              <a:rPr lang="zh-CN" altLang="en-US" dirty="0">
                <a:solidFill>
                  <a:srgbClr val="FF0000"/>
                </a:solidFill>
                <a:latin typeface="微软雅黑" panose="020B0503020204020204" pitchFamily="34" charset="-122"/>
                <a:ea typeface="微软雅黑" panose="020B0503020204020204" pitchFamily="34" charset="-122"/>
                <a:cs typeface="方正大黑简体"/>
              </a:rPr>
              <a:t>谁最有可能</a:t>
            </a:r>
            <a:r>
              <a:rPr lang="zh-CN" altLang="en-US" dirty="0">
                <a:latin typeface="微软雅黑" panose="020B0503020204020204" pitchFamily="34" charset="-122"/>
                <a:ea typeface="微软雅黑" panose="020B0503020204020204" pitchFamily="34" charset="-122"/>
                <a:cs typeface="方正大黑简体"/>
              </a:rPr>
              <a:t>跟您借钱，您又</a:t>
            </a:r>
            <a:r>
              <a:rPr lang="zh-CN" altLang="en-US" dirty="0">
                <a:solidFill>
                  <a:srgbClr val="FF0000"/>
                </a:solidFill>
                <a:latin typeface="微软雅黑" panose="020B0503020204020204" pitchFamily="34" charset="-122"/>
                <a:ea typeface="微软雅黑" panose="020B0503020204020204" pitchFamily="34" charset="-122"/>
                <a:cs typeface="方正大黑简体"/>
              </a:rPr>
              <a:t>不好意思拒绝</a:t>
            </a:r>
            <a:r>
              <a:rPr lang="zh-CN" altLang="en-US" dirty="0">
                <a:latin typeface="微软雅黑" panose="020B0503020204020204" pitchFamily="34" charset="-122"/>
                <a:ea typeface="微软雅黑" panose="020B0503020204020204" pitchFamily="34" charset="-122"/>
                <a:cs typeface="方正大黑简体"/>
              </a:rPr>
              <a:t>，您就推荐他买一份。</a:t>
            </a:r>
            <a:endParaRPr lang="zh-CN" altLang="en-US" dirty="0">
              <a:solidFill>
                <a:srgbClr val="FF0000"/>
              </a:solidFill>
              <a:latin typeface="微软雅黑" panose="020B0503020204020204" pitchFamily="34" charset="-122"/>
              <a:ea typeface="微软雅黑" panose="020B0503020204020204" pitchFamily="34" charset="-122"/>
              <a:cs typeface="方正大黑简体"/>
            </a:endParaRPr>
          </a:p>
          <a:p>
            <a:pPr eaLnBrk="1" hangingPunct="1">
              <a:lnSpc>
                <a:spcPct val="120000"/>
              </a:lnSpc>
            </a:pPr>
            <a:r>
              <a:rPr lang="en-US" altLang="zh-CN" dirty="0">
                <a:solidFill>
                  <a:srgbClr val="0000CC"/>
                </a:solidFill>
                <a:latin typeface="微软雅黑" panose="020B0503020204020204" pitchFamily="34" charset="-122"/>
                <a:ea typeface="微软雅黑" panose="020B0503020204020204" pitchFamily="34" charset="-122"/>
                <a:cs typeface="方正大黑简体"/>
              </a:rPr>
              <a:t>40</a:t>
            </a:r>
            <a:r>
              <a:rPr lang="zh-CN" altLang="en-US" dirty="0">
                <a:solidFill>
                  <a:srgbClr val="0000CC"/>
                </a:solidFill>
                <a:latin typeface="微软雅黑" panose="020B0503020204020204" pitchFamily="34" charset="-122"/>
                <a:ea typeface="微软雅黑" panose="020B0503020204020204" pitchFamily="34" charset="-122"/>
                <a:cs typeface="方正大黑简体"/>
              </a:rPr>
              <a:t>岁后，病找人，如果他们不买保险，就是您的负担，更何况让亲朋好友拥有一份保险是我们的责任。</a:t>
            </a:r>
          </a:p>
        </p:txBody>
      </p:sp>
    </p:spTree>
    <p:extLst>
      <p:ext uri="{BB962C8B-B14F-4D97-AF65-F5344CB8AC3E}">
        <p14:creationId xmlns:p14="http://schemas.microsoft.com/office/powerpoint/2010/main" xmlns="" val="104216426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标题 1"/>
          <p:cNvSpPr>
            <a:spLocks noGrp="1"/>
          </p:cNvSpPr>
          <p:nvPr>
            <p:ph type="title" idx="4294967295"/>
          </p:nvPr>
        </p:nvSpPr>
        <p:spPr>
          <a:xfrm>
            <a:off x="1142941" y="0"/>
            <a:ext cx="11718650" cy="851356"/>
          </a:xfrm>
        </p:spPr>
        <p:txBody>
          <a:bodyPr>
            <a:normAutofit fontScale="90000"/>
          </a:bodyPr>
          <a:lstStyle/>
          <a:p>
            <a:r>
              <a:rPr lang="zh-CN" altLang="en-US" sz="5800" b="1" dirty="0">
                <a:solidFill>
                  <a:schemeClr val="bg1"/>
                </a:solidFill>
                <a:ea typeface="微软雅黑" pitchFamily="34" charset="-122"/>
              </a:rPr>
              <a:t>销售话术</a:t>
            </a:r>
          </a:p>
        </p:txBody>
      </p:sp>
      <p:sp>
        <p:nvSpPr>
          <p:cNvPr id="48131" name="内容占位符 2"/>
          <p:cNvSpPr>
            <a:spLocks noGrp="1"/>
          </p:cNvSpPr>
          <p:nvPr>
            <p:ph idx="4294967295"/>
          </p:nvPr>
        </p:nvSpPr>
        <p:spPr>
          <a:xfrm>
            <a:off x="912270" y="1603327"/>
            <a:ext cx="12961844" cy="5680085"/>
          </a:xfrm>
        </p:spPr>
        <p:txBody>
          <a:bodyPr/>
          <a:lstStyle/>
          <a:p>
            <a:pPr>
              <a:lnSpc>
                <a:spcPts val="5664"/>
              </a:lnSpc>
            </a:pPr>
            <a:r>
              <a:rPr lang="zh-CN" altLang="en-US" sz="3700" dirty="0">
                <a:solidFill>
                  <a:srgbClr val="FF0000"/>
                </a:solidFill>
                <a:latin typeface="微软雅黑" pitchFamily="34" charset="-122"/>
                <a:ea typeface="微软雅黑" pitchFamily="34" charset="-122"/>
                <a:cs typeface="方正大黑简体"/>
              </a:rPr>
              <a:t>一、活动介绍    </a:t>
            </a:r>
          </a:p>
          <a:p>
            <a:pPr>
              <a:lnSpc>
                <a:spcPts val="5664"/>
              </a:lnSpc>
            </a:pPr>
            <a:r>
              <a:rPr lang="zh-CN" altLang="en-US" dirty="0">
                <a:latin typeface="微软雅黑" pitchFamily="34" charset="-122"/>
                <a:ea typeface="微软雅黑" pitchFamily="34" charset="-122"/>
                <a:cs typeface="方正大黑简体"/>
              </a:rPr>
              <a:t>      王姐，告诉您个好消息      </a:t>
            </a:r>
            <a:endParaRPr lang="en-US" altLang="zh-CN" dirty="0">
              <a:latin typeface="微软雅黑" pitchFamily="34" charset="-122"/>
              <a:ea typeface="微软雅黑" pitchFamily="34" charset="-122"/>
              <a:cs typeface="方正大黑简体"/>
            </a:endParaRPr>
          </a:p>
          <a:p>
            <a:r>
              <a:rPr lang="zh-CN" altLang="en-US" dirty="0">
                <a:latin typeface="微软雅黑" pitchFamily="34" charset="-122"/>
                <a:ea typeface="微软雅黑" pitchFamily="34" charset="-122"/>
                <a:cs typeface="方正大黑简体"/>
              </a:rPr>
              <a:t>      我公司积极响应国家号召，勇担央企责任，近期出台了一项重大惠民政策，隆重推出了国寿防癌疾病保险。</a:t>
            </a:r>
            <a:r>
              <a:rPr lang="zh-CN" altLang="en-US" dirty="0">
                <a:solidFill>
                  <a:srgbClr val="FF0000"/>
                </a:solidFill>
                <a:latin typeface="微软雅黑" pitchFamily="34" charset="-122"/>
                <a:ea typeface="微软雅黑" pitchFamily="34" charset="-122"/>
                <a:cs typeface="方正大黑简体"/>
              </a:rPr>
              <a:t>保险责任</a:t>
            </a:r>
            <a:r>
              <a:rPr lang="zh-CN" altLang="en-US" dirty="0" smtClean="0">
                <a:solidFill>
                  <a:srgbClr val="FF0000"/>
                </a:solidFill>
                <a:latin typeface="微软雅黑" pitchFamily="34" charset="-122"/>
                <a:ea typeface="微软雅黑" pitchFamily="34" charset="-122"/>
                <a:cs typeface="方正大黑简体"/>
              </a:rPr>
              <a:t>之广，</a:t>
            </a:r>
            <a:r>
              <a:rPr lang="zh-CN" altLang="en-US" dirty="0">
                <a:solidFill>
                  <a:srgbClr val="FF0000"/>
                </a:solidFill>
                <a:latin typeface="微软雅黑" pitchFamily="34" charset="-122"/>
                <a:ea typeface="微软雅黑" pitchFamily="34" charset="-122"/>
                <a:cs typeface="方正大黑简体"/>
              </a:rPr>
              <a:t>保费优惠力度之大，震动了整个中国保险市场，创下了行业之最。</a:t>
            </a:r>
            <a:r>
              <a:rPr lang="zh-CN" altLang="en-US" dirty="0" smtClean="0">
                <a:latin typeface="微软雅黑" pitchFamily="34" charset="-122"/>
                <a:ea typeface="微软雅黑" pitchFamily="34" charset="-122"/>
                <a:cs typeface="方正大黑简体"/>
              </a:rPr>
              <a:t>根据公司</a:t>
            </a:r>
            <a:r>
              <a:rPr lang="zh-CN" altLang="en-US" dirty="0">
                <a:latin typeface="微软雅黑" pitchFamily="34" charset="-122"/>
                <a:ea typeface="微软雅黑" pitchFamily="34" charset="-122"/>
                <a:cs typeface="方正大黑简体"/>
              </a:rPr>
              <a:t>要求</a:t>
            </a:r>
            <a:r>
              <a:rPr lang="zh-CN" altLang="en-US" dirty="0" smtClean="0">
                <a:latin typeface="微软雅黑" pitchFamily="34" charset="-122"/>
                <a:ea typeface="微软雅黑" pitchFamily="34" charset="-122"/>
                <a:cs typeface="方正大黑简体"/>
              </a:rPr>
              <a:t>，</a:t>
            </a:r>
            <a:r>
              <a:rPr lang="en-US" altLang="zh-CN" dirty="0" smtClean="0">
                <a:latin typeface="微软雅黑" pitchFamily="34" charset="-122"/>
                <a:ea typeface="微软雅黑" pitchFamily="34" charset="-122"/>
                <a:cs typeface="方正大黑简体"/>
              </a:rPr>
              <a:t>8-9</a:t>
            </a:r>
            <a:r>
              <a:rPr lang="zh-CN" altLang="en-US" dirty="0" smtClean="0">
                <a:latin typeface="微软雅黑" pitchFamily="34" charset="-122"/>
                <a:ea typeface="微软雅黑" pitchFamily="34" charset="-122"/>
                <a:cs typeface="方正大黑简体"/>
              </a:rPr>
              <a:t>月我们将担任国寿四川分公司的防癌天使，需要回访</a:t>
            </a:r>
            <a:r>
              <a:rPr lang="zh-CN" altLang="en-US" dirty="0">
                <a:latin typeface="微软雅黑" pitchFamily="34" charset="-122"/>
                <a:ea typeface="微软雅黑" pitchFamily="34" charset="-122"/>
                <a:cs typeface="方正大黑简体"/>
              </a:rPr>
              <a:t>到每一个中国人寿的老客户，争取帮你建立最好的“防癌基金”，</a:t>
            </a:r>
            <a:r>
              <a:rPr lang="zh-CN" altLang="en-US" dirty="0" smtClean="0">
                <a:latin typeface="微软雅黑" pitchFamily="34" charset="-122"/>
                <a:ea typeface="微软雅黑" pitchFamily="34" charset="-122"/>
                <a:cs typeface="方正大黑简体"/>
              </a:rPr>
              <a:t>在</a:t>
            </a:r>
            <a:r>
              <a:rPr lang="en-US" altLang="zh-CN" dirty="0" smtClean="0">
                <a:latin typeface="微软雅黑" pitchFamily="34" charset="-122"/>
                <a:ea typeface="微软雅黑" pitchFamily="34" charset="-122"/>
                <a:cs typeface="方正大黑简体"/>
              </a:rPr>
              <a:t>8</a:t>
            </a:r>
            <a:r>
              <a:rPr lang="zh-CN" altLang="en-US" dirty="0" smtClean="0">
                <a:latin typeface="微软雅黑" pitchFamily="34" charset="-122"/>
                <a:ea typeface="微软雅黑" pitchFamily="34" charset="-122"/>
                <a:cs typeface="方正大黑简体"/>
              </a:rPr>
              <a:t>月</a:t>
            </a:r>
            <a:r>
              <a:rPr lang="en-US" altLang="zh-CN" dirty="0" smtClean="0">
                <a:latin typeface="微软雅黑" pitchFamily="34" charset="-122"/>
                <a:ea typeface="微软雅黑" pitchFamily="34" charset="-122"/>
                <a:cs typeface="方正大黑简体"/>
              </a:rPr>
              <a:t>-9</a:t>
            </a:r>
            <a:r>
              <a:rPr lang="zh-CN" altLang="en-US" dirty="0" smtClean="0">
                <a:latin typeface="微软雅黑" pitchFamily="34" charset="-122"/>
                <a:ea typeface="微软雅黑" pitchFamily="34" charset="-122"/>
                <a:cs typeface="方正大黑简体"/>
              </a:rPr>
              <a:t>月对</a:t>
            </a:r>
            <a:r>
              <a:rPr lang="zh-CN" altLang="en-US" dirty="0">
                <a:latin typeface="微软雅黑" pitchFamily="34" charset="-122"/>
                <a:ea typeface="微软雅黑" pitchFamily="34" charset="-122"/>
                <a:cs typeface="方正大黑简体"/>
              </a:rPr>
              <a:t>老客户放宽投保政策，你一定得抓住这难得的机会，拥有更多保险保障。</a:t>
            </a:r>
          </a:p>
        </p:txBody>
      </p:sp>
      <p:sp>
        <p:nvSpPr>
          <p:cNvPr id="4" name="矩形 3"/>
          <p:cNvSpPr/>
          <p:nvPr/>
        </p:nvSpPr>
        <p:spPr>
          <a:xfrm rot="21101001">
            <a:off x="7109478" y="6408725"/>
            <a:ext cx="6698471" cy="1214227"/>
          </a:xfrm>
          <a:prstGeom prst="rect">
            <a:avLst/>
          </a:prstGeom>
          <a:solidFill>
            <a:srgbClr val="FFFF00"/>
          </a:solidFill>
        </p:spPr>
        <p:txBody>
          <a:bodyPr wrap="none" lIns="120445" tIns="60222" rIns="120445" bIns="60222">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CN" altLang="en-US" sz="7100" b="1" spc="66"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rPr>
              <a:t>紧张、快速的讲</a:t>
            </a:r>
          </a:p>
        </p:txBody>
      </p:sp>
    </p:spTree>
    <p:extLst>
      <p:ext uri="{BB962C8B-B14F-4D97-AF65-F5344CB8AC3E}">
        <p14:creationId xmlns:p14="http://schemas.microsoft.com/office/powerpoint/2010/main" xmlns="" val="1491762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内容占位符 2"/>
          <p:cNvSpPr>
            <a:spLocks noGrp="1"/>
          </p:cNvSpPr>
          <p:nvPr>
            <p:ph idx="4294967295"/>
          </p:nvPr>
        </p:nvSpPr>
        <p:spPr>
          <a:xfrm>
            <a:off x="912270" y="1603326"/>
            <a:ext cx="12863462" cy="5678210"/>
          </a:xfrm>
        </p:spPr>
        <p:txBody>
          <a:bodyPr>
            <a:normAutofit lnSpcReduction="10000"/>
          </a:bodyPr>
          <a:lstStyle/>
          <a:p>
            <a:pPr>
              <a:lnSpc>
                <a:spcPct val="110000"/>
              </a:lnSpc>
            </a:pPr>
            <a:r>
              <a:rPr lang="zh-CN" altLang="en-US" sz="3700" dirty="0">
                <a:latin typeface="微软雅黑" pitchFamily="34" charset="-122"/>
                <a:ea typeface="微软雅黑" pitchFamily="34" charset="-122"/>
                <a:cs typeface="方正大黑简体"/>
              </a:rPr>
              <a:t>二、产品讲解        </a:t>
            </a:r>
          </a:p>
          <a:p>
            <a:pPr>
              <a:lnSpc>
                <a:spcPct val="110000"/>
              </a:lnSpc>
            </a:pPr>
            <a:r>
              <a:rPr lang="zh-CN" altLang="en-US" sz="3700" dirty="0">
                <a:latin typeface="微软雅黑" pitchFamily="34" charset="-122"/>
                <a:ea typeface="微软雅黑" pitchFamily="34" charset="-122"/>
                <a:cs typeface="方正大黑简体"/>
              </a:rPr>
              <a:t>  </a:t>
            </a:r>
            <a:r>
              <a:rPr lang="zh-CN" altLang="en-US" dirty="0" smtClean="0">
                <a:latin typeface="微软雅黑" pitchFamily="34" charset="-122"/>
                <a:ea typeface="微软雅黑" pitchFamily="34" charset="-122"/>
                <a:cs typeface="方正大黑简体"/>
              </a:rPr>
              <a:t>您</a:t>
            </a:r>
            <a:r>
              <a:rPr lang="zh-CN" altLang="en-US" dirty="0">
                <a:latin typeface="微软雅黑" pitchFamily="34" charset="-122"/>
                <a:ea typeface="微软雅黑" pitchFamily="34" charset="-122"/>
                <a:cs typeface="方正大黑简体"/>
              </a:rPr>
              <a:t>看，像咱这样一家三口人，</a:t>
            </a:r>
            <a:r>
              <a:rPr lang="zh-CN" altLang="en-US" dirty="0">
                <a:solidFill>
                  <a:srgbClr val="FF0000"/>
                </a:solidFill>
                <a:latin typeface="微软雅黑" pitchFamily="34" charset="-122"/>
                <a:ea typeface="微软雅黑" pitchFamily="34" charset="-122"/>
                <a:cs typeface="方正大黑简体"/>
              </a:rPr>
              <a:t>每天</a:t>
            </a:r>
            <a:r>
              <a:rPr lang="zh-CN" altLang="en-US" dirty="0" smtClean="0">
                <a:solidFill>
                  <a:srgbClr val="FF0000"/>
                </a:solidFill>
                <a:latin typeface="微软雅黑" pitchFamily="34" charset="-122"/>
                <a:ea typeface="微软雅黑" pitchFamily="34" charset="-122"/>
                <a:cs typeface="方正大黑简体"/>
              </a:rPr>
              <a:t>只要十几块</a:t>
            </a:r>
            <a:r>
              <a:rPr lang="zh-CN" altLang="en-US" dirty="0">
                <a:solidFill>
                  <a:srgbClr val="FF0000"/>
                </a:solidFill>
                <a:latin typeface="微软雅黑" pitchFamily="34" charset="-122"/>
                <a:ea typeface="微软雅黑" pitchFamily="34" charset="-122"/>
                <a:cs typeface="方正大黑简体"/>
              </a:rPr>
              <a:t>钱，每人最高都</a:t>
            </a:r>
            <a:r>
              <a:rPr lang="zh-CN" altLang="en-US" dirty="0" smtClean="0">
                <a:solidFill>
                  <a:srgbClr val="FF0000"/>
                </a:solidFill>
                <a:latin typeface="微软雅黑" pitchFamily="34" charset="-122"/>
                <a:ea typeface="微软雅黑" pitchFamily="34" charset="-122"/>
                <a:cs typeface="方正大黑简体"/>
              </a:rPr>
              <a:t>有</a:t>
            </a:r>
            <a:r>
              <a:rPr lang="en-US" altLang="zh-CN" dirty="0" smtClean="0">
                <a:solidFill>
                  <a:srgbClr val="FF0000"/>
                </a:solidFill>
                <a:latin typeface="微软雅黑" pitchFamily="34" charset="-122"/>
                <a:ea typeface="微软雅黑" pitchFamily="34" charset="-122"/>
                <a:cs typeface="方正大黑简体"/>
              </a:rPr>
              <a:t>52</a:t>
            </a:r>
            <a:r>
              <a:rPr lang="zh-CN" altLang="en-US" dirty="0" smtClean="0">
                <a:solidFill>
                  <a:srgbClr val="FF0000"/>
                </a:solidFill>
                <a:latin typeface="微软雅黑" pitchFamily="34" charset="-122"/>
                <a:ea typeface="微软雅黑" pitchFamily="34" charset="-122"/>
                <a:cs typeface="方正大黑简体"/>
              </a:rPr>
              <a:t>万</a:t>
            </a:r>
            <a:r>
              <a:rPr lang="zh-CN" altLang="en-US" dirty="0">
                <a:latin typeface="微软雅黑" pitchFamily="34" charset="-122"/>
                <a:ea typeface="微软雅黑" pitchFamily="34" charset="-122"/>
                <a:cs typeface="方正大黑简体"/>
              </a:rPr>
              <a:t>的癌症基金保障，一直保到</a:t>
            </a:r>
            <a:r>
              <a:rPr lang="en-US" altLang="zh-CN" dirty="0">
                <a:latin typeface="微软雅黑" pitchFamily="34" charset="-122"/>
                <a:ea typeface="微软雅黑" pitchFamily="34" charset="-122"/>
                <a:cs typeface="方正大黑简体"/>
              </a:rPr>
              <a:t>80</a:t>
            </a:r>
            <a:r>
              <a:rPr lang="zh-CN" altLang="en-US" dirty="0">
                <a:latin typeface="微软雅黑" pitchFamily="34" charset="-122"/>
                <a:ea typeface="微软雅黑" pitchFamily="34" charset="-122"/>
                <a:cs typeface="方正大黑简体"/>
              </a:rPr>
              <a:t>岁。</a:t>
            </a:r>
            <a:endParaRPr lang="en-US" altLang="zh-CN" dirty="0">
              <a:latin typeface="微软雅黑" pitchFamily="34" charset="-122"/>
              <a:ea typeface="微软雅黑" pitchFamily="34" charset="-122"/>
              <a:cs typeface="方正大黑简体"/>
            </a:endParaRPr>
          </a:p>
          <a:p>
            <a:pPr>
              <a:lnSpc>
                <a:spcPct val="110000"/>
              </a:lnSpc>
            </a:pPr>
            <a:r>
              <a:rPr lang="en-US" altLang="zh-CN" dirty="0">
                <a:latin typeface="微软雅黑" pitchFamily="34" charset="-122"/>
                <a:ea typeface="微软雅黑" pitchFamily="34" charset="-122"/>
                <a:cs typeface="方正大黑简体"/>
              </a:rPr>
              <a:t>   </a:t>
            </a:r>
            <a:r>
              <a:rPr lang="zh-CN" altLang="en-US" dirty="0" smtClean="0">
                <a:latin typeface="微软雅黑" pitchFamily="34" charset="-122"/>
                <a:ea typeface="微软雅黑" pitchFamily="34" charset="-122"/>
                <a:cs typeface="方正大黑简体"/>
              </a:rPr>
              <a:t>期间</a:t>
            </a:r>
            <a:r>
              <a:rPr lang="zh-CN" altLang="en-US" dirty="0">
                <a:latin typeface="微软雅黑" pitchFamily="34" charset="-122"/>
                <a:ea typeface="微软雅黑" pitchFamily="34" charset="-122"/>
                <a:cs typeface="方正大黑简体"/>
              </a:rPr>
              <a:t>不幸生病确诊，立马</a:t>
            </a:r>
            <a:r>
              <a:rPr lang="zh-CN" altLang="en-US" dirty="0" smtClean="0">
                <a:latin typeface="微软雅黑" pitchFamily="34" charset="-122"/>
                <a:ea typeface="微软雅黑" pitchFamily="34" charset="-122"/>
                <a:cs typeface="方正大黑简体"/>
              </a:rPr>
              <a:t>给付</a:t>
            </a:r>
            <a:r>
              <a:rPr lang="en-US" altLang="zh-CN" dirty="0" smtClean="0">
                <a:latin typeface="微软雅黑" pitchFamily="34" charset="-122"/>
                <a:ea typeface="微软雅黑" pitchFamily="34" charset="-122"/>
                <a:cs typeface="方正大黑简体"/>
              </a:rPr>
              <a:t>20</a:t>
            </a:r>
            <a:r>
              <a:rPr lang="zh-CN" altLang="en-US" dirty="0">
                <a:latin typeface="微软雅黑" pitchFamily="34" charset="-122"/>
                <a:ea typeface="微软雅黑" pitchFamily="34" charset="-122"/>
                <a:cs typeface="方正大黑简体"/>
              </a:rPr>
              <a:t>万治疗基金，以后每年</a:t>
            </a:r>
            <a:r>
              <a:rPr lang="zh-CN" altLang="en-US" dirty="0" smtClean="0">
                <a:latin typeface="微软雅黑" pitchFamily="34" charset="-122"/>
                <a:ea typeface="微软雅黑" pitchFamily="34" charset="-122"/>
                <a:cs typeface="方正大黑简体"/>
              </a:rPr>
              <a:t>还有</a:t>
            </a:r>
            <a:r>
              <a:rPr lang="en-US" altLang="zh-CN" dirty="0" smtClean="0">
                <a:latin typeface="微软雅黑" pitchFamily="34" charset="-122"/>
                <a:ea typeface="微软雅黑" pitchFamily="34" charset="-122"/>
                <a:cs typeface="方正大黑简体"/>
              </a:rPr>
              <a:t>4</a:t>
            </a:r>
            <a:r>
              <a:rPr lang="zh-CN" altLang="en-US" dirty="0" smtClean="0">
                <a:latin typeface="微软雅黑" pitchFamily="34" charset="-122"/>
                <a:ea typeface="微软雅黑" pitchFamily="34" charset="-122"/>
                <a:cs typeface="方正大黑简体"/>
              </a:rPr>
              <a:t>万</a:t>
            </a:r>
            <a:r>
              <a:rPr lang="zh-CN" altLang="en-US" dirty="0">
                <a:latin typeface="微软雅黑" pitchFamily="34" charset="-122"/>
                <a:ea typeface="微软雅黑" pitchFamily="34" charset="-122"/>
                <a:cs typeface="方正大黑简体"/>
              </a:rPr>
              <a:t>康复基金，总共可给五年，特殊癌症和轻症癌症，还各</a:t>
            </a:r>
            <a:r>
              <a:rPr lang="zh-CN" altLang="en-US" dirty="0" smtClean="0">
                <a:latin typeface="微软雅黑" pitchFamily="34" charset="-122"/>
                <a:ea typeface="微软雅黑" pitchFamily="34" charset="-122"/>
                <a:cs typeface="方正大黑简体"/>
              </a:rPr>
              <a:t>有</a:t>
            </a:r>
            <a:r>
              <a:rPr lang="en-US" altLang="zh-CN" dirty="0" smtClean="0">
                <a:latin typeface="微软雅黑" pitchFamily="34" charset="-122"/>
                <a:ea typeface="微软雅黑" pitchFamily="34" charset="-122"/>
                <a:cs typeface="方正大黑简体"/>
              </a:rPr>
              <a:t>6</a:t>
            </a:r>
            <a:r>
              <a:rPr lang="zh-CN" altLang="en-US" dirty="0" smtClean="0">
                <a:latin typeface="微软雅黑" pitchFamily="34" charset="-122"/>
                <a:ea typeface="微软雅黑" pitchFamily="34" charset="-122"/>
                <a:cs typeface="方正大黑简体"/>
              </a:rPr>
              <a:t>万</a:t>
            </a:r>
            <a:r>
              <a:rPr lang="zh-CN" altLang="en-US" dirty="0">
                <a:latin typeface="微软雅黑" pitchFamily="34" charset="-122"/>
                <a:ea typeface="微软雅黑" pitchFamily="34" charset="-122"/>
                <a:cs typeface="方正大黑简体"/>
              </a:rPr>
              <a:t>，一旦确诊后还免交以后各期保费，最后乐乐呵呵活到</a:t>
            </a:r>
            <a:r>
              <a:rPr lang="en-US" altLang="zh-CN" dirty="0">
                <a:latin typeface="微软雅黑" pitchFamily="34" charset="-122"/>
                <a:ea typeface="微软雅黑" pitchFamily="34" charset="-122"/>
                <a:cs typeface="方正大黑简体"/>
              </a:rPr>
              <a:t>80</a:t>
            </a:r>
            <a:r>
              <a:rPr lang="zh-CN" altLang="en-US" dirty="0">
                <a:latin typeface="微软雅黑" pitchFamily="34" charset="-122"/>
                <a:ea typeface="微软雅黑" pitchFamily="34" charset="-122"/>
                <a:cs typeface="方正大黑简体"/>
              </a:rPr>
              <a:t>岁，交的保费全都返给您，相当于你不花一分钱，享受了好几十年的高额保障。</a:t>
            </a:r>
          </a:p>
          <a:p>
            <a:pPr>
              <a:lnSpc>
                <a:spcPct val="110000"/>
              </a:lnSpc>
            </a:pPr>
            <a:r>
              <a:rPr lang="zh-CN" altLang="en-US" dirty="0">
                <a:latin typeface="微软雅黑" pitchFamily="34" charset="-122"/>
                <a:ea typeface="微软雅黑" pitchFamily="34" charset="-122"/>
                <a:cs typeface="方正大黑简体"/>
              </a:rPr>
              <a:t>   </a:t>
            </a:r>
            <a:r>
              <a:rPr lang="zh-CN" altLang="en-US" dirty="0" smtClean="0">
                <a:latin typeface="微软雅黑" pitchFamily="34" charset="-122"/>
                <a:ea typeface="微软雅黑" pitchFamily="34" charset="-122"/>
                <a:cs typeface="方正大黑简体"/>
              </a:rPr>
              <a:t> 一天十几块</a:t>
            </a:r>
            <a:r>
              <a:rPr lang="zh-CN" altLang="en-US" dirty="0">
                <a:latin typeface="微软雅黑" pitchFamily="34" charset="-122"/>
                <a:ea typeface="微软雅黑" pitchFamily="34" charset="-122"/>
                <a:cs typeface="方正大黑简体"/>
              </a:rPr>
              <a:t>钱，</a:t>
            </a:r>
            <a:r>
              <a:rPr lang="zh-CN" altLang="en-US" dirty="0" smtClean="0">
                <a:latin typeface="微软雅黑" pitchFamily="34" charset="-122"/>
                <a:ea typeface="微软雅黑" pitchFamily="34" charset="-122"/>
                <a:cs typeface="方正大黑简体"/>
              </a:rPr>
              <a:t>全家</a:t>
            </a:r>
            <a:r>
              <a:rPr lang="en-US" altLang="zh-CN" dirty="0" smtClean="0">
                <a:latin typeface="微软雅黑" pitchFamily="34" charset="-122"/>
                <a:ea typeface="微软雅黑" pitchFamily="34" charset="-122"/>
                <a:cs typeface="方正大黑简体"/>
              </a:rPr>
              <a:t>XX</a:t>
            </a:r>
            <a:r>
              <a:rPr lang="zh-CN" altLang="en-US" dirty="0" smtClean="0">
                <a:latin typeface="微软雅黑" pitchFamily="34" charset="-122"/>
                <a:ea typeface="微软雅黑" pitchFamily="34" charset="-122"/>
                <a:cs typeface="方正大黑简体"/>
              </a:rPr>
              <a:t>万</a:t>
            </a:r>
            <a:r>
              <a:rPr lang="zh-CN" altLang="en-US" dirty="0">
                <a:latin typeface="微软雅黑" pitchFamily="34" charset="-122"/>
                <a:ea typeface="微软雅黑" pitchFamily="34" charset="-122"/>
                <a:cs typeface="方正大黑简体"/>
              </a:rPr>
              <a:t>保障，性价比超高，大家都在抢，您想要得抓紧</a:t>
            </a:r>
            <a:r>
              <a:rPr lang="en-US" altLang="zh-CN" dirty="0">
                <a:latin typeface="微软雅黑" pitchFamily="34" charset="-122"/>
                <a:ea typeface="微软雅黑" pitchFamily="34" charset="-122"/>
                <a:cs typeface="方正大黑简体"/>
              </a:rPr>
              <a:t>……</a:t>
            </a:r>
          </a:p>
          <a:p>
            <a:pPr>
              <a:lnSpc>
                <a:spcPct val="110000"/>
              </a:lnSpc>
            </a:pPr>
            <a:r>
              <a:rPr lang="en-US" altLang="zh-CN" sz="3700" dirty="0">
                <a:latin typeface="方正大黑简体"/>
                <a:ea typeface="方正大黑简体"/>
                <a:cs typeface="方正大黑简体"/>
              </a:rPr>
              <a:t>    </a:t>
            </a:r>
            <a:endParaRPr lang="zh-CN" altLang="en-US" sz="3700" dirty="0">
              <a:latin typeface="方正大黑简体"/>
              <a:ea typeface="方正大黑简体"/>
              <a:cs typeface="方正大黑简体"/>
            </a:endParaRPr>
          </a:p>
        </p:txBody>
      </p:sp>
      <p:sp>
        <p:nvSpPr>
          <p:cNvPr id="4" name="矩形 3"/>
          <p:cNvSpPr/>
          <p:nvPr/>
        </p:nvSpPr>
        <p:spPr>
          <a:xfrm rot="21179502">
            <a:off x="7105871" y="6463694"/>
            <a:ext cx="6698471" cy="1214227"/>
          </a:xfrm>
          <a:prstGeom prst="rect">
            <a:avLst/>
          </a:prstGeom>
          <a:solidFill>
            <a:srgbClr val="FFFF00"/>
          </a:solidFill>
        </p:spPr>
        <p:txBody>
          <a:bodyPr wrap="none" lIns="120445" tIns="60222" rIns="120445" bIns="60222">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CN" altLang="en-US" sz="7100" b="1" spc="66"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rPr>
              <a:t>兴奋、急促的讲</a:t>
            </a:r>
          </a:p>
        </p:txBody>
      </p:sp>
      <p:sp>
        <p:nvSpPr>
          <p:cNvPr id="5" name="标题 1"/>
          <p:cNvSpPr txBox="1">
            <a:spLocks/>
          </p:cNvSpPr>
          <p:nvPr/>
        </p:nvSpPr>
        <p:spPr>
          <a:xfrm>
            <a:off x="1142941" y="0"/>
            <a:ext cx="11718650" cy="851356"/>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5800" b="1" smtClean="0">
                <a:solidFill>
                  <a:schemeClr val="bg1"/>
                </a:solidFill>
                <a:ea typeface="微软雅黑" pitchFamily="34" charset="-122"/>
              </a:rPr>
              <a:t>销售话术</a:t>
            </a:r>
            <a:endParaRPr lang="zh-CN" altLang="en-US" sz="5800" b="1" dirty="0">
              <a:solidFill>
                <a:schemeClr val="bg1"/>
              </a:solidFill>
              <a:ea typeface="微软雅黑" pitchFamily="34" charset="-122"/>
            </a:endParaRPr>
          </a:p>
        </p:txBody>
      </p:sp>
    </p:spTree>
    <p:extLst>
      <p:ext uri="{BB962C8B-B14F-4D97-AF65-F5344CB8AC3E}">
        <p14:creationId xmlns:p14="http://schemas.microsoft.com/office/powerpoint/2010/main" xmlns="" val="42246011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内容占位符 2"/>
          <p:cNvSpPr>
            <a:spLocks noGrp="1"/>
          </p:cNvSpPr>
          <p:nvPr>
            <p:ph idx="4294967295"/>
          </p:nvPr>
        </p:nvSpPr>
        <p:spPr>
          <a:xfrm>
            <a:off x="762463" y="1603326"/>
            <a:ext cx="12964079" cy="5338792"/>
          </a:xfrm>
        </p:spPr>
        <p:txBody>
          <a:bodyPr/>
          <a:lstStyle/>
          <a:p>
            <a:pPr>
              <a:lnSpc>
                <a:spcPct val="120000"/>
              </a:lnSpc>
            </a:pPr>
            <a:r>
              <a:rPr lang="zh-CN" altLang="en-US" sz="3700" dirty="0">
                <a:solidFill>
                  <a:srgbClr val="FF0000"/>
                </a:solidFill>
                <a:latin typeface="微软雅黑" panose="020B0503020204020204" pitchFamily="34" charset="-122"/>
                <a:ea typeface="微软雅黑" panose="020B0503020204020204" pitchFamily="34" charset="-122"/>
                <a:cs typeface="方正大黑简体"/>
              </a:rPr>
              <a:t>异议处理：有重疾险了</a:t>
            </a:r>
          </a:p>
          <a:p>
            <a:pPr>
              <a:lnSpc>
                <a:spcPct val="120000"/>
              </a:lnSpc>
            </a:pPr>
            <a:r>
              <a:rPr lang="zh-CN" altLang="en-US" dirty="0">
                <a:latin typeface="微软雅黑" panose="020B0503020204020204" pitchFamily="34" charset="-122"/>
                <a:ea typeface="微软雅黑" panose="020B0503020204020204" pitchFamily="34" charset="-122"/>
                <a:cs typeface="方正大黑简体"/>
              </a:rPr>
              <a:t>那很好啊，说明您是个有责任感的人，风险意识很强。</a:t>
            </a:r>
          </a:p>
          <a:p>
            <a:pPr>
              <a:lnSpc>
                <a:spcPct val="120000"/>
              </a:lnSpc>
            </a:pPr>
            <a:r>
              <a:rPr lang="zh-CN" altLang="en-US" dirty="0">
                <a:latin typeface="微软雅黑" panose="020B0503020204020204" pitchFamily="34" charset="-122"/>
                <a:ea typeface="微软雅黑" panose="020B0503020204020204" pitchFamily="34" charset="-122"/>
                <a:cs typeface="方正大黑简体"/>
              </a:rPr>
              <a:t>其实重疾险和防癌险并不重复，反而能起到互补的作用。重疾险保障范围广</a:t>
            </a:r>
            <a:r>
              <a:rPr lang="zh-CN" altLang="en-US" dirty="0" smtClean="0">
                <a:latin typeface="微软雅黑" panose="020B0503020204020204" pitchFamily="34" charset="-122"/>
                <a:ea typeface="微软雅黑" panose="020B0503020204020204" pitchFamily="34" charset="-122"/>
                <a:cs typeface="方正大黑简体"/>
              </a:rPr>
              <a:t>，其中</a:t>
            </a:r>
            <a:r>
              <a:rPr lang="zh-CN" altLang="en-US" dirty="0" smtClean="0">
                <a:solidFill>
                  <a:srgbClr val="FF0000"/>
                </a:solidFill>
                <a:latin typeface="微软雅黑" panose="020B0503020204020204" pitchFamily="34" charset="-122"/>
                <a:ea typeface="微软雅黑" panose="020B0503020204020204" pitchFamily="34" charset="-122"/>
                <a:cs typeface="方正大黑简体"/>
              </a:rPr>
              <a:t>癌症</a:t>
            </a:r>
            <a:r>
              <a:rPr lang="zh-CN" altLang="en-US" dirty="0">
                <a:solidFill>
                  <a:srgbClr val="FF0000"/>
                </a:solidFill>
                <a:latin typeface="微软雅黑" panose="020B0503020204020204" pitchFamily="34" charset="-122"/>
                <a:ea typeface="微软雅黑" panose="020B0503020204020204" pitchFamily="34" charset="-122"/>
                <a:cs typeface="方正大黑简体"/>
              </a:rPr>
              <a:t>是重疾中发生率最高的，花费也相当大。根据我公司的理赔数据，癌症占重疾理赔</a:t>
            </a:r>
            <a:r>
              <a:rPr lang="en-US" altLang="zh-CN" dirty="0">
                <a:solidFill>
                  <a:srgbClr val="FF0000"/>
                </a:solidFill>
                <a:latin typeface="微软雅黑" panose="020B0503020204020204" pitchFamily="34" charset="-122"/>
                <a:ea typeface="微软雅黑" panose="020B0503020204020204" pitchFamily="34" charset="-122"/>
                <a:cs typeface="方正大黑简体"/>
              </a:rPr>
              <a:t>60%</a:t>
            </a:r>
            <a:r>
              <a:rPr lang="zh-CN" altLang="en-US" dirty="0">
                <a:solidFill>
                  <a:srgbClr val="FF0000"/>
                </a:solidFill>
                <a:latin typeface="微软雅黑" panose="020B0503020204020204" pitchFamily="34" charset="-122"/>
                <a:ea typeface="微软雅黑" panose="020B0503020204020204" pitchFamily="34" charset="-122"/>
                <a:cs typeface="方正大黑简体"/>
              </a:rPr>
              <a:t>以上，</a:t>
            </a:r>
            <a:r>
              <a:rPr lang="zh-CN" altLang="en-US" dirty="0">
                <a:latin typeface="微软雅黑" panose="020B0503020204020204" pitchFamily="34" charset="-122"/>
                <a:ea typeface="微软雅黑" panose="020B0503020204020204" pitchFamily="34" charset="-122"/>
                <a:cs typeface="方正大黑简体"/>
              </a:rPr>
              <a:t>很多客户反映，仅重疾险的保额远远不够癌症医疗费用的支出，而这款产品就是在重疾保障的基础上增加专业的防癌保障，可照应到治疗的每个环节，并可持续理赔，让您的生活没有后顾之忧。</a:t>
            </a:r>
          </a:p>
        </p:txBody>
      </p:sp>
      <p:sp>
        <p:nvSpPr>
          <p:cNvPr id="4" name="标题 1"/>
          <p:cNvSpPr txBox="1">
            <a:spLocks/>
          </p:cNvSpPr>
          <p:nvPr/>
        </p:nvSpPr>
        <p:spPr>
          <a:xfrm>
            <a:off x="1142941" y="0"/>
            <a:ext cx="11718650" cy="851356"/>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5800" b="1" smtClean="0">
                <a:solidFill>
                  <a:schemeClr val="bg1"/>
                </a:solidFill>
                <a:ea typeface="微软雅黑" pitchFamily="34" charset="-122"/>
              </a:rPr>
              <a:t>销售话术</a:t>
            </a:r>
            <a:endParaRPr lang="zh-CN" altLang="en-US" sz="5800" b="1" dirty="0">
              <a:solidFill>
                <a:schemeClr val="bg1"/>
              </a:solidFill>
              <a:ea typeface="微软雅黑" pitchFamily="34" charset="-122"/>
            </a:endParaRPr>
          </a:p>
        </p:txBody>
      </p:sp>
    </p:spTree>
    <p:extLst>
      <p:ext uri="{BB962C8B-B14F-4D97-AF65-F5344CB8AC3E}">
        <p14:creationId xmlns:p14="http://schemas.microsoft.com/office/powerpoint/2010/main" xmlns="" val="390581417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灯片编号占位符 3"/>
          <p:cNvSpPr>
            <a:spLocks noGrp="1" noChangeArrowheads="1"/>
          </p:cNvSpPr>
          <p:nvPr/>
        </p:nvSpPr>
        <p:spPr bwMode="auto">
          <a:xfrm>
            <a:off x="13201091" y="7650957"/>
            <a:ext cx="800473" cy="5625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445" tIns="60222" rIns="120445" bIns="60222"/>
          <a:lstStyle/>
          <a:p>
            <a:pPr algn="r" eaLnBrk="0" latinLnBrk="1" hangingPunct="0"/>
            <a:fld id="{EB0BB010-C2DB-4781-93D0-A9DA997CBDD9}" type="slidenum">
              <a:rPr lang="zh-CN" altLang="en-US" b="1">
                <a:solidFill>
                  <a:srgbClr val="B2B2B2"/>
                </a:solidFill>
                <a:latin typeface="华文细黑" pitchFamily="2" charset="-122"/>
                <a:ea typeface="华文细黑" pitchFamily="2" charset="-122"/>
                <a:sym typeface="华文细黑" pitchFamily="2" charset="-122"/>
              </a:rPr>
              <a:pPr algn="r" eaLnBrk="0" latinLnBrk="1" hangingPunct="0"/>
              <a:t>57</a:t>
            </a:fld>
            <a:endParaRPr lang="en-US" altLang="zh-CN" sz="5300" b="1">
              <a:solidFill>
                <a:srgbClr val="FF0000"/>
              </a:solidFill>
              <a:latin typeface="Times New Roman" pitchFamily="18" charset="0"/>
              <a:ea typeface="黑体" pitchFamily="49" charset="-122"/>
            </a:endParaRPr>
          </a:p>
        </p:txBody>
      </p:sp>
      <p:sp>
        <p:nvSpPr>
          <p:cNvPr id="311299" name="Text Box 5"/>
          <p:cNvSpPr>
            <a:spLocks noChangeArrowheads="1"/>
          </p:cNvSpPr>
          <p:nvPr/>
        </p:nvSpPr>
        <p:spPr bwMode="auto">
          <a:xfrm>
            <a:off x="438447" y="1602234"/>
            <a:ext cx="13569416" cy="52544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lIns="120445" tIns="60222" rIns="120445" bIns="60222"/>
          <a:lstStyle/>
          <a:p>
            <a:pPr marL="451668" indent="-451668">
              <a:lnSpc>
                <a:spcPct val="120000"/>
              </a:lnSpc>
              <a:spcBef>
                <a:spcPct val="20000"/>
              </a:spcBef>
              <a:buFont typeface="Arial" pitchFamily="34" charset="0"/>
              <a:buChar char="•"/>
            </a:pPr>
            <a:r>
              <a:rPr lang="zh-CN" altLang="en-US" sz="3200" dirty="0">
                <a:solidFill>
                  <a:srgbClr val="FF0000"/>
                </a:solidFill>
                <a:latin typeface="微软雅黑" panose="020B0503020204020204" pitchFamily="34" charset="-122"/>
                <a:ea typeface="微软雅黑" panose="020B0503020204020204" pitchFamily="34" charset="-122"/>
                <a:cs typeface="方正大黑简体"/>
                <a:sym typeface="华文细黑" pitchFamily="2" charset="-122"/>
              </a:rPr>
              <a:t>异议处理：保障的范围太单一了！</a:t>
            </a:r>
          </a:p>
          <a:p>
            <a:pPr marL="451668" indent="-451668">
              <a:lnSpc>
                <a:spcPct val="120000"/>
              </a:lnSpc>
              <a:spcBef>
                <a:spcPct val="20000"/>
              </a:spcBef>
              <a:buFont typeface="Arial" pitchFamily="34" charset="0"/>
              <a:buChar char="•"/>
            </a:pPr>
            <a:r>
              <a:rPr lang="zh-CN" altLang="en-US" sz="3200" dirty="0">
                <a:latin typeface="微软雅黑" panose="020B0503020204020204" pitchFamily="34" charset="-122"/>
                <a:ea typeface="微软雅黑" panose="020B0503020204020204" pitchFamily="34" charset="-122"/>
                <a:cs typeface="方正大黑简体"/>
                <a:sym typeface="华文细黑" pitchFamily="2" charset="-122"/>
              </a:rPr>
              <a:t>您的观点我明白，其实并不是“大而全”的东西就是好东西，现代社会都在讲究“精细化”、“专业化”、“针对性”。这是我们公司推出的一款专业防癌保险，</a:t>
            </a:r>
            <a:r>
              <a:rPr lang="zh-CN" altLang="en-US" sz="3200" dirty="0">
                <a:solidFill>
                  <a:srgbClr val="FF0000"/>
                </a:solidFill>
                <a:latin typeface="微软雅黑" panose="020B0503020204020204" pitchFamily="34" charset="-122"/>
                <a:ea typeface="微软雅黑" panose="020B0503020204020204" pitchFamily="34" charset="-122"/>
                <a:cs typeface="方正大黑简体"/>
                <a:sym typeface="华文细黑" pitchFamily="2" charset="-122"/>
              </a:rPr>
              <a:t>它的目的就是集中精力，用最小的代价解决人生中最让人恐惧的风险。</a:t>
            </a:r>
            <a:r>
              <a:rPr lang="zh-CN" altLang="en-US" sz="3200" dirty="0">
                <a:latin typeface="微软雅黑" panose="020B0503020204020204" pitchFamily="34" charset="-122"/>
                <a:ea typeface="微软雅黑" panose="020B0503020204020204" pitchFamily="34" charset="-122"/>
                <a:cs typeface="方正大黑简体"/>
                <a:sym typeface="华文细黑" pitchFamily="2" charset="-122"/>
              </a:rPr>
              <a:t>癌症是目前重大疾病里面发病率最高的，癌症的理赔占每年我们公司重疾理赔的</a:t>
            </a:r>
            <a:r>
              <a:rPr lang="en-US" altLang="zh-CN" sz="3200" dirty="0">
                <a:latin typeface="微软雅黑" panose="020B0503020204020204" pitchFamily="34" charset="-122"/>
                <a:ea typeface="微软雅黑" panose="020B0503020204020204" pitchFamily="34" charset="-122"/>
                <a:cs typeface="方正大黑简体"/>
                <a:sym typeface="华文细黑" pitchFamily="2" charset="-122"/>
              </a:rPr>
              <a:t>60%</a:t>
            </a:r>
            <a:r>
              <a:rPr lang="zh-CN" altLang="en-US" sz="3200" dirty="0">
                <a:latin typeface="微软雅黑" panose="020B0503020204020204" pitchFamily="34" charset="-122"/>
                <a:ea typeface="微软雅黑" panose="020B0503020204020204" pitchFamily="34" charset="-122"/>
                <a:cs typeface="方正大黑简体"/>
                <a:sym typeface="华文细黑" pitchFamily="2" charset="-122"/>
              </a:rPr>
              <a:t>以上。所以，</a:t>
            </a:r>
            <a:r>
              <a:rPr lang="zh-CN" altLang="en-US" sz="3200" dirty="0">
                <a:solidFill>
                  <a:srgbClr val="FF0000"/>
                </a:solidFill>
                <a:latin typeface="微软雅黑" panose="020B0503020204020204" pitchFamily="34" charset="-122"/>
                <a:ea typeface="微软雅黑" panose="020B0503020204020204" pitchFamily="34" charset="-122"/>
                <a:cs typeface="方正大黑简体"/>
                <a:sym typeface="华文细黑" pitchFamily="2" charset="-122"/>
              </a:rPr>
              <a:t>好钢要用在刀刃上，用最小的投入解决最大的问题。</a:t>
            </a:r>
            <a:r>
              <a:rPr lang="zh-CN" altLang="en-US" sz="3200" dirty="0">
                <a:latin typeface="微软雅黑" panose="020B0503020204020204" pitchFamily="34" charset="-122"/>
                <a:ea typeface="微软雅黑" panose="020B0503020204020204" pitchFamily="34" charset="-122"/>
                <a:cs typeface="方正大黑简体"/>
                <a:sym typeface="华文细黑" pitchFamily="2" charset="-122"/>
              </a:rPr>
              <a:t>如果在购买了防癌保险后还有资金实力，我们建议再购买重大疾病及养老等保险，完善家庭财务规划。</a:t>
            </a:r>
            <a:endParaRPr lang="zh-CN" altLang="en-US" sz="3200" dirty="0">
              <a:latin typeface="微软雅黑" panose="020B0503020204020204" pitchFamily="34" charset="-122"/>
              <a:ea typeface="微软雅黑" panose="020B0503020204020204" pitchFamily="34" charset="-122"/>
              <a:cs typeface="方正大黑简体"/>
            </a:endParaRPr>
          </a:p>
        </p:txBody>
      </p:sp>
      <p:sp>
        <p:nvSpPr>
          <p:cNvPr id="5" name="标题 1"/>
          <p:cNvSpPr>
            <a:spLocks noGrp="1"/>
          </p:cNvSpPr>
          <p:nvPr>
            <p:ph type="title" idx="4294967295"/>
          </p:nvPr>
        </p:nvSpPr>
        <p:spPr>
          <a:xfrm>
            <a:off x="1142941" y="0"/>
            <a:ext cx="11718650" cy="851356"/>
          </a:xfrm>
        </p:spPr>
        <p:txBody>
          <a:bodyPr>
            <a:normAutofit fontScale="90000"/>
          </a:bodyPr>
          <a:lstStyle/>
          <a:p>
            <a:r>
              <a:rPr lang="zh-CN" altLang="en-US" sz="5800" b="1" dirty="0">
                <a:solidFill>
                  <a:schemeClr val="bg1"/>
                </a:solidFill>
                <a:ea typeface="微软雅黑" pitchFamily="34" charset="-122"/>
              </a:rPr>
              <a:t>销售话术</a:t>
            </a:r>
          </a:p>
        </p:txBody>
      </p:sp>
    </p:spTree>
    <p:extLst>
      <p:ext uri="{BB962C8B-B14F-4D97-AF65-F5344CB8AC3E}">
        <p14:creationId xmlns:p14="http://schemas.microsoft.com/office/powerpoint/2010/main" xmlns="" val="28760284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311299">
                                            <p:txEl>
                                              <p:pRg st="1" end="1"/>
                                            </p:txEl>
                                          </p:spTgt>
                                        </p:tgtEl>
                                        <p:attrNameLst>
                                          <p:attrName>style.visibility</p:attrName>
                                        </p:attrNameLst>
                                      </p:cBhvr>
                                      <p:to>
                                        <p:strVal val="visible"/>
                                      </p:to>
                                    </p:set>
                                    <p:animEffect>
                                      <p:cBhvr>
                                        <p:cTn id="7" dur="2000"/>
                                        <p:tgtEl>
                                          <p:spTgt spid="3112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 Box 4"/>
          <p:cNvSpPr txBox="1">
            <a:spLocks noChangeArrowheads="1"/>
          </p:cNvSpPr>
          <p:nvPr/>
        </p:nvSpPr>
        <p:spPr bwMode="auto">
          <a:xfrm>
            <a:off x="1008212" y="991223"/>
            <a:ext cx="12841102" cy="7679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445" tIns="60222" rIns="120445" bIns="60222">
            <a:spAutoFit/>
          </a:bodyPr>
          <a:lstStyle>
            <a:lvl1pPr eaLnBrk="0" hangingPunct="0">
              <a:defRPr sz="1400">
                <a:solidFill>
                  <a:schemeClr val="tx1"/>
                </a:solidFill>
                <a:latin typeface="Arial" pitchFamily="34" charset="0"/>
                <a:ea typeface="微软雅黑" pitchFamily="34" charset="-122"/>
              </a:defRPr>
            </a:lvl1pPr>
            <a:lvl2pPr marL="742950" indent="-285750" eaLnBrk="0" hangingPunct="0">
              <a:defRPr sz="1400">
                <a:solidFill>
                  <a:schemeClr val="tx1"/>
                </a:solidFill>
                <a:latin typeface="Arial" pitchFamily="34" charset="0"/>
                <a:ea typeface="微软雅黑" pitchFamily="34" charset="-122"/>
              </a:defRPr>
            </a:lvl2pPr>
            <a:lvl3pPr marL="1143000" indent="-228600" eaLnBrk="0" hangingPunct="0">
              <a:defRPr sz="1400">
                <a:solidFill>
                  <a:schemeClr val="tx1"/>
                </a:solidFill>
                <a:latin typeface="Arial" pitchFamily="34" charset="0"/>
                <a:ea typeface="微软雅黑" pitchFamily="34" charset="-122"/>
              </a:defRPr>
            </a:lvl3pPr>
            <a:lvl4pPr marL="1600200" indent="-228600" eaLnBrk="0" hangingPunct="0">
              <a:defRPr sz="1400">
                <a:solidFill>
                  <a:schemeClr val="tx1"/>
                </a:solidFill>
                <a:latin typeface="Arial" pitchFamily="34" charset="0"/>
                <a:ea typeface="微软雅黑" pitchFamily="34" charset="-122"/>
              </a:defRPr>
            </a:lvl4pPr>
            <a:lvl5pPr marL="2057400" indent="-228600" eaLnBrk="0" hangingPunct="0">
              <a:defRPr sz="1400">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sz="1400">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sz="1400">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sz="1400">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sz="1400">
                <a:solidFill>
                  <a:schemeClr val="tx1"/>
                </a:solidFill>
                <a:latin typeface="Arial" pitchFamily="34" charset="0"/>
                <a:ea typeface="微软雅黑" pitchFamily="34" charset="-122"/>
              </a:defRPr>
            </a:lvl9pPr>
          </a:lstStyle>
          <a:p>
            <a:pPr algn="ctr" eaLnBrk="1" hangingPunct="1">
              <a:spcBef>
                <a:spcPct val="50000"/>
              </a:spcBef>
            </a:pPr>
            <a:r>
              <a:rPr lang="zh-CN" altLang="en-US" sz="4200" b="1" dirty="0">
                <a:solidFill>
                  <a:srgbClr val="FF0000"/>
                </a:solidFill>
                <a:latin typeface="微软雅黑" pitchFamily="34" charset="-122"/>
              </a:rPr>
              <a:t>通俗化健康理念</a:t>
            </a:r>
            <a:r>
              <a:rPr lang="zh-CN" altLang="en-US" sz="3200" b="1" dirty="0">
                <a:solidFill>
                  <a:srgbClr val="FF0000"/>
                </a:solidFill>
                <a:latin typeface="微软雅黑" pitchFamily="34" charset="-122"/>
              </a:rPr>
              <a:t>，</a:t>
            </a:r>
            <a:r>
              <a:rPr lang="zh-CN" altLang="en-US" sz="4200" b="1" dirty="0">
                <a:solidFill>
                  <a:srgbClr val="FF0000"/>
                </a:solidFill>
                <a:latin typeface="微软雅黑" pitchFamily="34" charset="-122"/>
              </a:rPr>
              <a:t>逢人便讲，顺口就来！</a:t>
            </a:r>
          </a:p>
        </p:txBody>
      </p:sp>
      <p:sp>
        <p:nvSpPr>
          <p:cNvPr id="52227" name="Text Box 5"/>
          <p:cNvSpPr txBox="1">
            <a:spLocks noChangeArrowheads="1"/>
          </p:cNvSpPr>
          <p:nvPr/>
        </p:nvSpPr>
        <p:spPr bwMode="auto">
          <a:xfrm>
            <a:off x="1200711" y="2477186"/>
            <a:ext cx="12121122" cy="38703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445" tIns="60222" rIns="120445" bIns="60222">
            <a:spAutoFit/>
          </a:bodyPr>
          <a:lstStyle>
            <a:lvl1pPr eaLnBrk="0" hangingPunct="0">
              <a:defRPr sz="1400">
                <a:solidFill>
                  <a:schemeClr val="tx1"/>
                </a:solidFill>
                <a:latin typeface="Arial" pitchFamily="34" charset="0"/>
                <a:ea typeface="微软雅黑" pitchFamily="34" charset="-122"/>
              </a:defRPr>
            </a:lvl1pPr>
            <a:lvl2pPr marL="742950" indent="-285750" eaLnBrk="0" hangingPunct="0">
              <a:defRPr sz="1400">
                <a:solidFill>
                  <a:schemeClr val="tx1"/>
                </a:solidFill>
                <a:latin typeface="Arial" pitchFamily="34" charset="0"/>
                <a:ea typeface="微软雅黑" pitchFamily="34" charset="-122"/>
              </a:defRPr>
            </a:lvl2pPr>
            <a:lvl3pPr marL="1143000" indent="-228600" eaLnBrk="0" hangingPunct="0">
              <a:defRPr sz="1400">
                <a:solidFill>
                  <a:schemeClr val="tx1"/>
                </a:solidFill>
                <a:latin typeface="Arial" pitchFamily="34" charset="0"/>
                <a:ea typeface="微软雅黑" pitchFamily="34" charset="-122"/>
              </a:defRPr>
            </a:lvl3pPr>
            <a:lvl4pPr marL="1600200" indent="-228600" eaLnBrk="0" hangingPunct="0">
              <a:defRPr sz="1400">
                <a:solidFill>
                  <a:schemeClr val="tx1"/>
                </a:solidFill>
                <a:latin typeface="Arial" pitchFamily="34" charset="0"/>
                <a:ea typeface="微软雅黑" pitchFamily="34" charset="-122"/>
              </a:defRPr>
            </a:lvl4pPr>
            <a:lvl5pPr marL="2057400" indent="-228600" eaLnBrk="0" hangingPunct="0">
              <a:defRPr sz="1400">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sz="1400">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sz="1400">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sz="1400">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sz="1400">
                <a:solidFill>
                  <a:schemeClr val="tx1"/>
                </a:solidFill>
                <a:latin typeface="Arial" pitchFamily="34" charset="0"/>
                <a:ea typeface="微软雅黑" pitchFamily="34" charset="-122"/>
              </a:defRPr>
            </a:lvl9pPr>
          </a:lstStyle>
          <a:p>
            <a:pPr algn="ctr" eaLnBrk="1" hangingPunct="1">
              <a:spcBef>
                <a:spcPct val="20000"/>
              </a:spcBef>
            </a:pPr>
            <a:r>
              <a:rPr lang="zh-CN" altLang="en-US" sz="4200" b="1" dirty="0">
                <a:latin typeface="微软雅黑" pitchFamily="34" charset="-122"/>
              </a:rPr>
              <a:t>人吃五谷杂粮，脚行四面八方；</a:t>
            </a:r>
          </a:p>
          <a:p>
            <a:pPr algn="ctr" eaLnBrk="1" hangingPunct="1">
              <a:spcBef>
                <a:spcPct val="20000"/>
              </a:spcBef>
            </a:pPr>
            <a:r>
              <a:rPr lang="zh-CN" altLang="en-US" sz="4200" b="1" dirty="0">
                <a:latin typeface="微软雅黑" pitchFamily="34" charset="-122"/>
              </a:rPr>
              <a:t>风险不处不在，疾病随时会来！</a:t>
            </a:r>
          </a:p>
          <a:p>
            <a:pPr algn="ctr" eaLnBrk="1" hangingPunct="1">
              <a:spcBef>
                <a:spcPct val="20000"/>
              </a:spcBef>
            </a:pPr>
            <a:r>
              <a:rPr lang="zh-CN" altLang="en-US" sz="4200" b="1" dirty="0">
                <a:latin typeface="微软雅黑" pitchFamily="34" charset="-122"/>
              </a:rPr>
              <a:t>救护车一响，一头猪白养；</a:t>
            </a:r>
          </a:p>
          <a:p>
            <a:pPr algn="ctr" eaLnBrk="1" hangingPunct="1">
              <a:spcBef>
                <a:spcPct val="20000"/>
              </a:spcBef>
            </a:pPr>
            <a:r>
              <a:rPr lang="zh-CN" altLang="en-US" sz="4200" b="1" dirty="0">
                <a:latin typeface="微软雅黑" pitchFamily="34" charset="-122"/>
              </a:rPr>
              <a:t>住上一次院，两年活白干。</a:t>
            </a:r>
          </a:p>
          <a:p>
            <a:pPr algn="ctr" eaLnBrk="1" hangingPunct="1">
              <a:spcBef>
                <a:spcPct val="20000"/>
              </a:spcBef>
            </a:pPr>
            <a:r>
              <a:rPr lang="zh-CN" altLang="en-US" sz="4200" b="1" dirty="0">
                <a:latin typeface="微软雅黑" pitchFamily="34" charset="-122"/>
              </a:rPr>
              <a:t>十年努力奔小康，一场大病全泡汤！</a:t>
            </a:r>
          </a:p>
        </p:txBody>
      </p:sp>
    </p:spTree>
    <p:extLst>
      <p:ext uri="{BB962C8B-B14F-4D97-AF65-F5344CB8AC3E}">
        <p14:creationId xmlns:p14="http://schemas.microsoft.com/office/powerpoint/2010/main" xmlns="" val="261820026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noChangeArrowheads="1"/>
          </p:cNvSpPr>
          <p:nvPr>
            <p:ph type="body" idx="4294967295"/>
          </p:nvPr>
        </p:nvSpPr>
        <p:spPr>
          <a:xfrm>
            <a:off x="360140" y="2898378"/>
            <a:ext cx="14041660" cy="3168352"/>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buFont typeface="Arial" pitchFamily="34" charset="0"/>
              <a:buNone/>
            </a:pPr>
            <a:r>
              <a:rPr lang="zh-CN" altLang="en-US" sz="8800" b="1" spc="50" dirty="0" smtClean="0">
                <a:ln w="11430"/>
                <a:gradFill>
                  <a:gsLst>
                    <a:gs pos="25000">
                      <a:schemeClr val="accent2">
                        <a:satMod val="155000"/>
                      </a:schemeClr>
                    </a:gs>
                    <a:gs pos="100000">
                      <a:schemeClr val="accent2">
                        <a:shade val="45000"/>
                        <a:satMod val="165000"/>
                      </a:schemeClr>
                    </a:gs>
                  </a:gsLst>
                  <a:lin ang="5400000"/>
                </a:gradFill>
                <a:effectLst>
                  <a:glow rad="139700">
                    <a:schemeClr val="accent6">
                      <a:satMod val="175000"/>
                      <a:alpha val="40000"/>
                    </a:schemeClr>
                  </a:glow>
                  <a:outerShdw blurRad="76200" dist="50800" dir="5400000" algn="tl" rotWithShape="0">
                    <a:srgbClr val="000000">
                      <a:alpha val="65000"/>
                    </a:srgbClr>
                  </a:outerShdw>
                </a:effectLst>
                <a:latin typeface="华文新魏" panose="02010800040101010101" pitchFamily="2" charset="-122"/>
                <a:ea typeface="华文新魏" panose="02010800040101010101" pitchFamily="2" charset="-122"/>
                <a:cs typeface="方正大黑简体"/>
              </a:rPr>
              <a:t>大干六十天，三天一件单</a:t>
            </a:r>
            <a:r>
              <a:rPr lang="zh-CN" altLang="en-US" sz="8800" b="1" spc="50" dirty="0">
                <a:ln w="11430"/>
                <a:gradFill>
                  <a:gsLst>
                    <a:gs pos="25000">
                      <a:schemeClr val="accent2">
                        <a:satMod val="155000"/>
                      </a:schemeClr>
                    </a:gs>
                    <a:gs pos="100000">
                      <a:schemeClr val="accent2">
                        <a:shade val="45000"/>
                        <a:satMod val="165000"/>
                      </a:schemeClr>
                    </a:gs>
                  </a:gsLst>
                  <a:lin ang="5400000"/>
                </a:gradFill>
                <a:effectLst>
                  <a:glow rad="139700">
                    <a:schemeClr val="accent6">
                      <a:satMod val="175000"/>
                      <a:alpha val="40000"/>
                    </a:schemeClr>
                  </a:glow>
                  <a:outerShdw blurRad="76200" dist="50800" dir="5400000" algn="tl" rotWithShape="0">
                    <a:srgbClr val="000000">
                      <a:alpha val="65000"/>
                    </a:srgbClr>
                  </a:outerShdw>
                </a:effectLst>
                <a:latin typeface="华文新魏" panose="02010800040101010101" pitchFamily="2" charset="-122"/>
                <a:ea typeface="华文新魏" panose="02010800040101010101" pitchFamily="2" charset="-122"/>
                <a:cs typeface="方正大黑简体"/>
              </a:rPr>
              <a:t>！</a:t>
            </a:r>
          </a:p>
          <a:p>
            <a:pPr algn="ctr">
              <a:buFont typeface="Arial" pitchFamily="34" charset="0"/>
              <a:buNone/>
            </a:pPr>
            <a:r>
              <a:rPr lang="zh-CN" altLang="en-US" sz="8800" b="1" spc="50" dirty="0">
                <a:ln w="11430"/>
                <a:gradFill>
                  <a:gsLst>
                    <a:gs pos="25000">
                      <a:schemeClr val="accent2">
                        <a:satMod val="155000"/>
                      </a:schemeClr>
                    </a:gs>
                    <a:gs pos="100000">
                      <a:schemeClr val="accent2">
                        <a:shade val="45000"/>
                        <a:satMod val="165000"/>
                      </a:schemeClr>
                    </a:gs>
                  </a:gsLst>
                  <a:lin ang="5400000"/>
                </a:gradFill>
                <a:effectLst>
                  <a:glow rad="139700">
                    <a:schemeClr val="accent6">
                      <a:satMod val="175000"/>
                      <a:alpha val="40000"/>
                    </a:schemeClr>
                  </a:glow>
                  <a:outerShdw blurRad="76200" dist="50800" dir="5400000" algn="tl" rotWithShape="0">
                    <a:srgbClr val="000000">
                      <a:alpha val="65000"/>
                    </a:srgbClr>
                  </a:outerShdw>
                </a:effectLst>
                <a:latin typeface="华文新魏" panose="02010800040101010101" pitchFamily="2" charset="-122"/>
                <a:ea typeface="华文新魏" panose="02010800040101010101" pitchFamily="2" charset="-122"/>
                <a:cs typeface="方正大黑简体"/>
              </a:rPr>
              <a:t>件均</a:t>
            </a:r>
            <a:r>
              <a:rPr lang="zh-CN" altLang="en-US" sz="8800" b="1" spc="50" dirty="0" smtClean="0">
                <a:ln w="11430"/>
                <a:gradFill>
                  <a:gsLst>
                    <a:gs pos="25000">
                      <a:schemeClr val="accent2">
                        <a:satMod val="155000"/>
                      </a:schemeClr>
                    </a:gs>
                    <a:gs pos="100000">
                      <a:schemeClr val="accent2">
                        <a:shade val="45000"/>
                        <a:satMod val="165000"/>
                      </a:schemeClr>
                    </a:gs>
                  </a:gsLst>
                  <a:lin ang="5400000"/>
                </a:gradFill>
                <a:effectLst>
                  <a:glow rad="139700">
                    <a:schemeClr val="accent6">
                      <a:satMod val="175000"/>
                      <a:alpha val="40000"/>
                    </a:schemeClr>
                  </a:glow>
                  <a:outerShdw blurRad="76200" dist="50800" dir="5400000" algn="tl" rotWithShape="0">
                    <a:srgbClr val="000000">
                      <a:alpha val="65000"/>
                    </a:srgbClr>
                  </a:outerShdw>
                </a:effectLst>
                <a:latin typeface="华文新魏" panose="02010800040101010101" pitchFamily="2" charset="-122"/>
                <a:ea typeface="华文新魏" panose="02010800040101010101" pitchFamily="2" charset="-122"/>
                <a:cs typeface="方正大黑简体"/>
              </a:rPr>
              <a:t>三千块，收入过万元！</a:t>
            </a:r>
            <a:endParaRPr lang="zh-CN" altLang="en-US" sz="8800" b="1" spc="50" dirty="0">
              <a:ln w="11430"/>
              <a:gradFill>
                <a:gsLst>
                  <a:gs pos="25000">
                    <a:schemeClr val="accent2">
                      <a:satMod val="155000"/>
                    </a:schemeClr>
                  </a:gs>
                  <a:gs pos="100000">
                    <a:schemeClr val="accent2">
                      <a:shade val="45000"/>
                      <a:satMod val="165000"/>
                    </a:schemeClr>
                  </a:gs>
                </a:gsLst>
                <a:lin ang="5400000"/>
              </a:gradFill>
              <a:effectLst>
                <a:glow rad="139700">
                  <a:schemeClr val="accent6">
                    <a:satMod val="175000"/>
                    <a:alpha val="40000"/>
                  </a:schemeClr>
                </a:glow>
                <a:outerShdw blurRad="76200" dist="50800" dir="5400000" algn="tl" rotWithShape="0">
                  <a:srgbClr val="000000">
                    <a:alpha val="65000"/>
                  </a:srgbClr>
                </a:outerShdw>
              </a:effectLst>
              <a:latin typeface="华文新魏" panose="02010800040101010101" pitchFamily="2" charset="-122"/>
              <a:ea typeface="华文新魏" panose="02010800040101010101" pitchFamily="2" charset="-122"/>
              <a:cs typeface="方正大黑简体"/>
            </a:endParaRPr>
          </a:p>
        </p:txBody>
      </p:sp>
      <p:sp>
        <p:nvSpPr>
          <p:cNvPr id="53251" name="Text Box 5"/>
          <p:cNvSpPr txBox="1">
            <a:spLocks noChangeArrowheads="1"/>
          </p:cNvSpPr>
          <p:nvPr/>
        </p:nvSpPr>
        <p:spPr bwMode="auto">
          <a:xfrm>
            <a:off x="-143916" y="1170186"/>
            <a:ext cx="14401800" cy="133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0445" tIns="60222" rIns="120445" bIns="60222">
            <a:spAutoFit/>
            <a:scene3d>
              <a:camera prst="orthographicFront"/>
              <a:lightRig rig="threePt" dir="t"/>
            </a:scene3d>
            <a:sp3d extrusionH="57150">
              <a:bevelT w="50800" h="38100" prst="riblet"/>
            </a:sp3d>
          </a:bodyPr>
          <a:lstStyle>
            <a:lvl1pPr eaLnBrk="0" hangingPunct="0">
              <a:defRPr sz="1400">
                <a:solidFill>
                  <a:schemeClr val="tx1"/>
                </a:solidFill>
                <a:latin typeface="Arial" pitchFamily="34" charset="0"/>
                <a:ea typeface="微软雅黑" pitchFamily="34" charset="-122"/>
              </a:defRPr>
            </a:lvl1pPr>
            <a:lvl2pPr marL="742950" indent="-285750" eaLnBrk="0" hangingPunct="0">
              <a:defRPr sz="1400">
                <a:solidFill>
                  <a:schemeClr val="tx1"/>
                </a:solidFill>
                <a:latin typeface="Arial" pitchFamily="34" charset="0"/>
                <a:ea typeface="微软雅黑" pitchFamily="34" charset="-122"/>
              </a:defRPr>
            </a:lvl2pPr>
            <a:lvl3pPr marL="1143000" indent="-228600" eaLnBrk="0" hangingPunct="0">
              <a:defRPr sz="1400">
                <a:solidFill>
                  <a:schemeClr val="tx1"/>
                </a:solidFill>
                <a:latin typeface="Arial" pitchFamily="34" charset="0"/>
                <a:ea typeface="微软雅黑" pitchFamily="34" charset="-122"/>
              </a:defRPr>
            </a:lvl3pPr>
            <a:lvl4pPr marL="1600200" indent="-228600" eaLnBrk="0" hangingPunct="0">
              <a:defRPr sz="1400">
                <a:solidFill>
                  <a:schemeClr val="tx1"/>
                </a:solidFill>
                <a:latin typeface="Arial" pitchFamily="34" charset="0"/>
                <a:ea typeface="微软雅黑" pitchFamily="34" charset="-122"/>
              </a:defRPr>
            </a:lvl4pPr>
            <a:lvl5pPr marL="2057400" indent="-228600" eaLnBrk="0" hangingPunct="0">
              <a:defRPr sz="1400">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sz="1400">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sz="1400">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sz="1400">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sz="1400">
                <a:solidFill>
                  <a:schemeClr val="tx1"/>
                </a:solidFill>
                <a:latin typeface="Arial" pitchFamily="34" charset="0"/>
                <a:ea typeface="微软雅黑" pitchFamily="34" charset="-122"/>
              </a:defRPr>
            </a:lvl9pPr>
          </a:lstStyle>
          <a:p>
            <a:pPr algn="ctr" eaLnBrk="1" hangingPunct="1">
              <a:spcBef>
                <a:spcPct val="50000"/>
              </a:spcBef>
            </a:pPr>
            <a:r>
              <a:rPr lang="zh-CN" altLang="en-US" sz="7900" b="1" dirty="0">
                <a:solidFill>
                  <a:srgbClr val="FF0000"/>
                </a:solidFill>
                <a:effectLst>
                  <a:glow rad="63500">
                    <a:schemeClr val="accent3">
                      <a:satMod val="175000"/>
                      <a:alpha val="40000"/>
                    </a:schemeClr>
                  </a:glow>
                  <a:reflection blurRad="6350" stA="55000" endA="300" endPos="45500" dir="5400000" sy="-100000" algn="bl" rotWithShape="0"/>
                </a:effectLst>
                <a:latin typeface="微软雅黑" pitchFamily="34" charset="-122"/>
              </a:rPr>
              <a:t>明确目标</a:t>
            </a:r>
          </a:p>
        </p:txBody>
      </p:sp>
    </p:spTree>
    <p:extLst>
      <p:ext uri="{BB962C8B-B14F-4D97-AF65-F5344CB8AC3E}">
        <p14:creationId xmlns:p14="http://schemas.microsoft.com/office/powerpoint/2010/main" xmlns="" val="138239210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129"/>
            <a:ext cx="14473709" cy="8141199"/>
          </a:xfrm>
          <a:prstGeom prst="rect">
            <a:avLst/>
          </a:prstGeom>
        </p:spPr>
      </p:pic>
    </p:spTree>
    <p:extLst>
      <p:ext uri="{BB962C8B-B14F-4D97-AF65-F5344CB8AC3E}">
        <p14:creationId xmlns:p14="http://schemas.microsoft.com/office/powerpoint/2010/main" xmlns="" val="145472494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ppt/theme/themeOverride2.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ppt/theme/themeOverride3.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ppt/theme/themeOverride4.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ppt/theme/themeOverride5.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ppt/theme/themeOverride6.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ppt/theme/themeOverride7.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3945</TotalTime>
  <Words>4957</Words>
  <Application>Microsoft Office PowerPoint</Application>
  <PresentationFormat>自定义</PresentationFormat>
  <Paragraphs>432</Paragraphs>
  <Slides>60</Slides>
  <Notes>18</Notes>
  <HiddenSlides>0</HiddenSlides>
  <MMClips>0</MMClips>
  <ScaleCrop>false</ScaleCrop>
  <HeadingPairs>
    <vt:vector size="4" baseType="variant">
      <vt:variant>
        <vt:lpstr>主题</vt:lpstr>
      </vt:variant>
      <vt:variant>
        <vt:i4>1</vt:i4>
      </vt:variant>
      <vt:variant>
        <vt:lpstr>幻灯片标题</vt:lpstr>
      </vt:variant>
      <vt:variant>
        <vt:i4>60</vt:i4>
      </vt:variant>
    </vt:vector>
  </HeadingPairs>
  <TitlesOfParts>
    <vt:vector size="61"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对客户而言</vt:lpstr>
      <vt:lpstr>幻灯片 31</vt:lpstr>
      <vt:lpstr>幻灯片 32</vt:lpstr>
      <vt:lpstr>幻灯片 33</vt:lpstr>
      <vt:lpstr>幻灯片 34</vt:lpstr>
      <vt:lpstr>幻灯片 35</vt:lpstr>
      <vt:lpstr>对伙伴而言</vt:lpstr>
      <vt:lpstr>幻灯片 37</vt:lpstr>
      <vt:lpstr>幻灯片 38</vt:lpstr>
      <vt:lpstr>客户养成 与抢占客户 的聚宝盆</vt:lpstr>
      <vt:lpstr>幻灯片 40</vt:lpstr>
      <vt:lpstr>幻灯片 41</vt:lpstr>
      <vt:lpstr>幻灯片 42</vt:lpstr>
      <vt:lpstr>幻灯片 43</vt:lpstr>
      <vt:lpstr>幻灯片 44</vt:lpstr>
      <vt:lpstr>幻灯片 45</vt:lpstr>
      <vt:lpstr>幻灯片 46</vt:lpstr>
      <vt:lpstr>幻灯片 47</vt:lpstr>
      <vt:lpstr>幻灯片 48</vt:lpstr>
      <vt:lpstr>幻灯片 49</vt:lpstr>
      <vt:lpstr>人人“争做招财猫”</vt:lpstr>
      <vt:lpstr>“一窝一窝”的卖</vt:lpstr>
      <vt:lpstr>经济风险 关联圈</vt:lpstr>
      <vt:lpstr>三情转介绍</vt:lpstr>
      <vt:lpstr>销售话术</vt:lpstr>
      <vt:lpstr>幻灯片 55</vt:lpstr>
      <vt:lpstr>幻灯片 56</vt:lpstr>
      <vt:lpstr>销售话术</vt:lpstr>
      <vt:lpstr>幻灯片 58</vt:lpstr>
      <vt:lpstr>幻灯片 59</vt:lpstr>
      <vt:lpstr>幻灯片 60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sz</dc:creator>
  <cp:lastModifiedBy>四川省分公司:付成</cp:lastModifiedBy>
  <cp:revision>71</cp:revision>
  <dcterms:created xsi:type="dcterms:W3CDTF">2014-06-16T10:09:10Z</dcterms:created>
  <dcterms:modified xsi:type="dcterms:W3CDTF">2014-07-10T08:26:06Z</dcterms:modified>
</cp:coreProperties>
</file>