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807C4C-05AC-4B6E-91E4-9B0B865FC844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23AECE-F75F-4990-B95E-9A06889284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23AECE-F75F-4990-B95E-9A06889284F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23AECE-F75F-4990-B95E-9A06889284F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作为一位寿险营销员，我们这个阶段应该如何认识和明确当前自己的目标？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23AECE-F75F-4990-B95E-9A06889284F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比如说每个季度我们都有很多的奖励方案，但往往我们却只关注奖励本身，而忘却从业本身的目的。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23AECE-F75F-4990-B95E-9A06889284F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C0581-840D-4667-9226-765139881C00}" type="datetimeFigureOut">
              <a:rPr lang="zh-CN" altLang="en-US" smtClean="0"/>
              <a:pPr/>
              <a:t>2012-8-8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0048E-CA00-46A2-AB43-A798C7E425D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善用你心中的那把“锤子”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锤子和钉子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67bf1bb2jw1dkarm8jlbzj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67544" y="1052736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黑体" pitchFamily="2" charset="-122"/>
                <a:ea typeface="黑体" pitchFamily="2" charset="-122"/>
              </a:rPr>
              <a:t>有这么一句古老的箴言：</a:t>
            </a:r>
            <a:endParaRPr lang="en-US" altLang="zh-CN" sz="2800" b="1" dirty="0" smtClean="0">
              <a:latin typeface="黑体" pitchFamily="2" charset="-122"/>
              <a:ea typeface="黑体" pitchFamily="2" charset="-122"/>
            </a:endParaRPr>
          </a:p>
          <a:p>
            <a:endParaRPr lang="en-US" altLang="zh-CN" sz="2800" b="1" dirty="0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800" b="1" dirty="0" smtClean="0">
                <a:latin typeface="黑体" pitchFamily="2" charset="-122"/>
                <a:ea typeface="黑体" pitchFamily="2" charset="-122"/>
              </a:rPr>
              <a:t>如果你手里有一把锤子，所有东西看上去都像钉子。</a:t>
            </a:r>
            <a:endParaRPr lang="zh-CN" altLang="en-US" sz="2800" b="1" dirty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2051" name="Picture 3" descr="C:\Documents and Settings\liqiaoxin\桌面\u=632286128,4237734682&amp;fm=51&amp;gp=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7576" y="5301208"/>
            <a:ext cx="3816424" cy="155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490066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一个故事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zh-CN" altLang="en-US" sz="2400" b="1" dirty="0" smtClean="0">
                <a:latin typeface="黑体" pitchFamily="2" charset="-122"/>
                <a:ea typeface="黑体" pitchFamily="2" charset="-122"/>
              </a:rPr>
              <a:t>话说联合利华新换了一批自动香皂包装机以后，经常出现香皂盒子是空的没有香皂的情况，而在装配线一头用人工检查因为效率问题不太可能而且不保险。这不，一个由自动化，机械，机电一体化等专业的博士组成的</a:t>
            </a:r>
            <a:r>
              <a:rPr lang="en-US" altLang="zh-CN" sz="2400" b="1" dirty="0" smtClean="0">
                <a:latin typeface="黑体" pitchFamily="2" charset="-122"/>
                <a:ea typeface="黑体" pitchFamily="2" charset="-122"/>
              </a:rPr>
              <a:t>Solution</a:t>
            </a:r>
            <a:r>
              <a:rPr lang="zh-CN" altLang="en-US" sz="2400" b="1" dirty="0" smtClean="0">
                <a:latin typeface="黑体" pitchFamily="2" charset="-122"/>
                <a:ea typeface="黑体" pitchFamily="2" charset="-122"/>
              </a:rPr>
              <a:t>队伍来解决这个问题，没多久他们在装配线的头上开发了全自动腦光透射检查线，透射检查所有的装配线尽头等待装箱的香皂盒，如果有空的就用机械臂取走。 </a:t>
            </a:r>
          </a:p>
          <a:p>
            <a:pPr>
              <a:buBlip>
                <a:blip r:embed="rId2"/>
              </a:buBlip>
            </a:pPr>
            <a:endParaRPr lang="zh-CN" altLang="en-US" sz="2400" b="1" dirty="0" smtClean="0">
              <a:latin typeface="黑体" pitchFamily="2" charset="-122"/>
              <a:ea typeface="黑体" pitchFamily="2" charset="-122"/>
            </a:endParaRPr>
          </a:p>
          <a:p>
            <a:pPr>
              <a:buBlip>
                <a:blip r:embed="rId2"/>
              </a:buBlip>
            </a:pPr>
            <a:r>
              <a:rPr lang="zh-CN" altLang="en-US" sz="2400" b="1" dirty="0" smtClean="0">
                <a:latin typeface="黑体" pitchFamily="2" charset="-122"/>
                <a:ea typeface="黑体" pitchFamily="2" charset="-122"/>
              </a:rPr>
              <a:t>不巧，中国一乡镇企业生产香皂也遇到类似问题，老板吩咐线上小工务必想出对策决之，小工拿了一个电风扇放在装配线的头上，对着最后的成品吹之，空盒子被吹走，问题解决之。</a:t>
            </a:r>
            <a:endParaRPr lang="zh-CN" altLang="en-US" sz="2400" b="1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07904" y="188640"/>
            <a:ext cx="4546848" cy="706090"/>
          </a:xfrm>
        </p:spPr>
        <p:txBody>
          <a:bodyPr>
            <a:normAutofit/>
          </a:bodyPr>
          <a:lstStyle/>
          <a:p>
            <a:r>
              <a:rPr lang="zh-CN" altLang="en-US" sz="4000" dirty="0" smtClean="0"/>
              <a:t>结论一</a:t>
            </a:r>
            <a:endParaRPr lang="zh-CN" altLang="en-US" sz="4000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43808" y="1423317"/>
            <a:ext cx="6048672" cy="3661867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u"/>
            </a:pP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心中有锤，就容易为其奴役：在遇到问题的时候不是具体问题具体分析，而是屁股决定脑袋，不管三七二十一先上黄金大锤再说，而且往往还颇有成就感，却将自己真正原本要解决的问题抛在脑后了。始终莫要忘记提醒自己，“问题是什么？” </a:t>
            </a:r>
          </a:p>
        </p:txBody>
      </p:sp>
      <p:pic>
        <p:nvPicPr>
          <p:cNvPr id="1026" name="Picture 2" descr="C:\Documents and Settings\liqiaoxin\桌面\2756149674_58d927bd2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4380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07904" y="188640"/>
            <a:ext cx="4546848" cy="706090"/>
          </a:xfrm>
        </p:spPr>
        <p:txBody>
          <a:bodyPr>
            <a:normAutofit/>
          </a:bodyPr>
          <a:lstStyle/>
          <a:p>
            <a:r>
              <a:rPr lang="zh-CN" altLang="en-US" sz="4000" dirty="0" smtClean="0"/>
              <a:t>结论二</a:t>
            </a:r>
            <a:endParaRPr lang="zh-CN" altLang="en-US" sz="4000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43808" y="1855365"/>
            <a:ext cx="6048672" cy="2077691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u"/>
            </a:pP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但毫无疑问，没有锤子是万万不行的，没有谁会傻到徒手钉钉。重点是选择合适你的工具。这又要求在学习工具的时候始终别忘记它的适用范围。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026" name="Picture 2" descr="C:\Documents and Settings\liqiaoxin\桌面\2756149674_58d927bd2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4380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548680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三季度如何善用你心中的这把“锤子”</a:t>
            </a:r>
            <a:r>
              <a:rPr lang="en-US" altLang="zh-CN" sz="2800" b="1" dirty="0" smtClean="0"/>
              <a:t>……</a:t>
            </a:r>
            <a:endParaRPr lang="zh-CN" altLang="en-US" sz="2800" b="1" dirty="0"/>
          </a:p>
        </p:txBody>
      </p:sp>
      <p:sp>
        <p:nvSpPr>
          <p:cNvPr id="5" name="矩形 4"/>
          <p:cNvSpPr/>
          <p:nvPr/>
        </p:nvSpPr>
        <p:spPr>
          <a:xfrm>
            <a:off x="827584" y="1772816"/>
            <a:ext cx="2440169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客户</a:t>
            </a:r>
            <a:endParaRPr lang="zh-CN" alt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04048" y="1772816"/>
            <a:ext cx="2664296" cy="93610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增员</a:t>
            </a:r>
            <a:endParaRPr lang="zh-CN" alt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31840" y="4161854"/>
            <a:ext cx="2448272" cy="92333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产品</a:t>
            </a:r>
            <a:endParaRPr lang="zh-CN" alt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椭圆 7"/>
          <p:cNvSpPr/>
          <p:nvPr/>
        </p:nvSpPr>
        <p:spPr>
          <a:xfrm>
            <a:off x="3131840" y="2564904"/>
            <a:ext cx="2016224" cy="129614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/>
              <a:t>OR</a:t>
            </a:r>
            <a:endParaRPr lang="zh-CN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548680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细数三季度的资源，我们该如何看待</a:t>
            </a:r>
            <a:r>
              <a:rPr lang="en-US" altLang="zh-CN" sz="2800" b="1" dirty="0" smtClean="0"/>
              <a:t>……</a:t>
            </a:r>
            <a:endParaRPr lang="zh-CN" altLang="en-US" sz="2800" b="1" dirty="0"/>
          </a:p>
        </p:txBody>
      </p:sp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4525962"/>
          </a:xfrm>
        </p:spPr>
        <p:txBody>
          <a:bodyPr>
            <a:normAutofit fontScale="85000" lnSpcReduction="20000"/>
          </a:bodyPr>
          <a:lstStyle/>
          <a:p>
            <a:r>
              <a:rPr lang="zh-CN" altLang="en-US" dirty="0" smtClean="0">
                <a:latin typeface="华文琥珀" pitchFamily="2" charset="-122"/>
                <a:ea typeface="华文琥珀" pitchFamily="2" charset="-122"/>
              </a:rPr>
              <a:t>对团队：</a:t>
            </a:r>
            <a:endParaRPr lang="en-US" altLang="zh-CN" dirty="0" smtClean="0">
              <a:latin typeface="华文琥珀" pitchFamily="2" charset="-122"/>
              <a:ea typeface="华文琥珀" pitchFamily="2" charset="-122"/>
            </a:endParaRPr>
          </a:p>
          <a:p>
            <a:pPr lvl="1"/>
            <a:r>
              <a:rPr lang="zh-CN" altLang="en-US" b="1" dirty="0" smtClean="0"/>
              <a:t>百团大战</a:t>
            </a:r>
            <a:endParaRPr lang="en-US" altLang="zh-CN" b="1" dirty="0" smtClean="0"/>
          </a:p>
          <a:p>
            <a:pPr lvl="1"/>
            <a:r>
              <a:rPr lang="zh-CN" altLang="en-US" b="1" dirty="0" smtClean="0"/>
              <a:t>独立职场方案</a:t>
            </a:r>
            <a:endParaRPr lang="en-US" altLang="zh-CN" b="1" dirty="0" smtClean="0"/>
          </a:p>
          <a:p>
            <a:pPr lvl="1">
              <a:buNone/>
            </a:pPr>
            <a:endParaRPr lang="en-US" altLang="zh-CN" b="1" dirty="0" smtClean="0"/>
          </a:p>
          <a:p>
            <a:pPr lvl="1">
              <a:buNone/>
            </a:pPr>
            <a:endParaRPr lang="en-US" altLang="zh-CN" b="1" dirty="0" smtClean="0"/>
          </a:p>
          <a:p>
            <a:r>
              <a:rPr lang="zh-CN" altLang="en-US" dirty="0" smtClean="0">
                <a:latin typeface="华文琥珀" pitchFamily="2" charset="-122"/>
                <a:ea typeface="华文琥珀" pitchFamily="2" charset="-122"/>
              </a:rPr>
              <a:t>对个人：</a:t>
            </a:r>
            <a:endParaRPr lang="en-US" altLang="zh-CN" dirty="0" smtClean="0">
              <a:latin typeface="华文琥珀" pitchFamily="2" charset="-122"/>
              <a:ea typeface="华文琥珀" pitchFamily="2" charset="-122"/>
            </a:endParaRPr>
          </a:p>
          <a:p>
            <a:pPr lvl="1"/>
            <a:r>
              <a:rPr lang="zh-CN" altLang="en-US" b="1" dirty="0" smtClean="0"/>
              <a:t>腾龙俱乐部</a:t>
            </a:r>
            <a:endParaRPr lang="en-US" altLang="zh-CN" b="1" dirty="0" smtClean="0"/>
          </a:p>
          <a:p>
            <a:pPr lvl="1"/>
            <a:r>
              <a:rPr lang="zh-CN" altLang="en-US" b="1" dirty="0" smtClean="0"/>
              <a:t>井冈山人力峰会</a:t>
            </a:r>
          </a:p>
          <a:p>
            <a:pPr lvl="1"/>
            <a:r>
              <a:rPr lang="zh-CN" altLang="en-US" b="1" dirty="0" smtClean="0"/>
              <a:t>参加签约班抽奖</a:t>
            </a:r>
            <a:endParaRPr lang="en-US" altLang="zh-CN" b="1" dirty="0" smtClean="0"/>
          </a:p>
          <a:p>
            <a:pPr lvl="1"/>
            <a:r>
              <a:rPr lang="zh-CN" altLang="en-US" b="1" dirty="0" smtClean="0"/>
              <a:t>主管晋升激励方案</a:t>
            </a:r>
            <a:endParaRPr lang="en-US" altLang="zh-CN" b="1" dirty="0" smtClean="0"/>
          </a:p>
          <a:p>
            <a:pPr lvl="1"/>
            <a:r>
              <a:rPr lang="zh-CN" altLang="en-US" b="1" dirty="0" smtClean="0"/>
              <a:t>孤单</a:t>
            </a:r>
            <a:r>
              <a:rPr lang="zh-CN" altLang="en-US" b="1" dirty="0" smtClean="0"/>
              <a:t>回归</a:t>
            </a:r>
            <a:endParaRPr lang="en-US" altLang="zh-CN" b="1" dirty="0" smtClean="0"/>
          </a:p>
          <a:p>
            <a:pPr lvl="1"/>
            <a:r>
              <a:rPr lang="zh-CN" altLang="en-US" b="1" dirty="0" smtClean="0"/>
              <a:t>客户拜访活动支持</a:t>
            </a:r>
            <a:endParaRPr lang="en-US" altLang="zh-CN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58692" y="260648"/>
            <a:ext cx="7141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手中有锤，心中无锤！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7544" y="1700808"/>
            <a:ext cx="8280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b="1" dirty="0" smtClean="0">
                <a:latin typeface="黑体" pitchFamily="2" charset="-122"/>
                <a:ea typeface="黑体" pitchFamily="2" charset="-122"/>
              </a:rPr>
              <a:t>任何工具都有其适用范畴和前提。然而，我们在学习工具的时候由于投入很多的时间，往往在情绪上面对工具产生了太强的感情，我们既投入了时间，当然内心希望能够用上这些工具，所以就容易忘掉其适用前提，欣欣然地不管三七二十一就把黄金</a:t>
            </a:r>
            <a:r>
              <a:rPr lang="zh-CN" altLang="en-US" sz="2800" b="1" dirty="0" smtClean="0">
                <a:latin typeface="黑体" pitchFamily="2" charset="-122"/>
                <a:ea typeface="黑体" pitchFamily="2" charset="-122"/>
              </a:rPr>
              <a:t>大锤亮出来，以显示自己的厉害。但如果我们换一个态度，仅仅将它看作我们工具箱中的又一件工具，就可以客观地评估它，视具体情况而使用了</a:t>
            </a:r>
            <a:r>
              <a:rPr lang="en-US" altLang="zh-CN" sz="2800" b="1" dirty="0" smtClean="0">
                <a:latin typeface="黑体" pitchFamily="2" charset="-122"/>
                <a:ea typeface="黑体" pitchFamily="2" charset="-122"/>
              </a:rPr>
              <a:t>——</a:t>
            </a:r>
            <a:r>
              <a:rPr lang="zh-CN" altLang="en-US" sz="2800" b="1" dirty="0" smtClean="0">
                <a:latin typeface="黑体" pitchFamily="2" charset="-122"/>
                <a:ea typeface="黑体" pitchFamily="2" charset="-122"/>
              </a:rPr>
              <a:t>始终别忘记自己要解决的问题是什么！</a:t>
            </a:r>
            <a:endParaRPr lang="zh-CN" altLang="en-US" sz="2800" b="1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9262" y="2420888"/>
            <a:ext cx="82772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Why </a:t>
            </a:r>
            <a:r>
              <a:rPr lang="zh-CN" altLang="en-U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永远在 </a:t>
            </a:r>
            <a:r>
              <a:rPr lang="en-US" altLang="zh-CN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How </a:t>
            </a:r>
            <a:r>
              <a:rPr lang="zh-CN" altLang="en-U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之前！</a:t>
            </a:r>
            <a:endParaRPr lang="zh-CN" alt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87824" y="2348880"/>
            <a:ext cx="3168352" cy="13681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谢谢</a:t>
            </a:r>
            <a:endParaRPr lang="zh-CN" altLang="en-US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550</Words>
  <Application>Microsoft Office PowerPoint</Application>
  <PresentationFormat>全屏显示(4:3)</PresentationFormat>
  <Paragraphs>41</Paragraphs>
  <Slides>10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善用你心中的那把“锤子”</vt:lpstr>
      <vt:lpstr>幻灯片 2</vt:lpstr>
      <vt:lpstr>一个故事</vt:lpstr>
      <vt:lpstr>结论一</vt:lpstr>
      <vt:lpstr>结论二</vt:lpstr>
      <vt:lpstr>幻灯片 6</vt:lpstr>
      <vt:lpstr>幻灯片 7</vt:lpstr>
      <vt:lpstr>幻灯片 8</vt:lpstr>
      <vt:lpstr>幻灯片 9</vt:lpstr>
      <vt:lpstr>幻灯片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如何正确运作增员这把“锤子”</dc:title>
  <dc:creator>liqiaoxin</dc:creator>
  <cp:lastModifiedBy>liqiaoxin</cp:lastModifiedBy>
  <cp:revision>47</cp:revision>
  <dcterms:created xsi:type="dcterms:W3CDTF">2012-07-03T05:47:52Z</dcterms:created>
  <dcterms:modified xsi:type="dcterms:W3CDTF">2012-08-08T04:50:46Z</dcterms:modified>
</cp:coreProperties>
</file>